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s-EC"/>
              <a:t>Rendimiento de Producción de Maíz</a:t>
            </a:r>
          </a:p>
        </c:rich>
      </c:tx>
      <c:layout>
        <c:manualLayout>
          <c:xMode val="edge"/>
          <c:yMode val="edge"/>
          <c:x val="0.2747835436233122"/>
          <c:y val="1.3553577183886825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Hoja1!$G$3:$G$13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Hoja1!$H$3:$H$13</c:f>
              <c:numCache>
                <c:formatCode>General</c:formatCode>
                <c:ptCount val="11"/>
                <c:pt idx="0">
                  <c:v>1.73</c:v>
                </c:pt>
                <c:pt idx="1">
                  <c:v>2.29</c:v>
                </c:pt>
                <c:pt idx="2">
                  <c:v>1.89</c:v>
                </c:pt>
                <c:pt idx="3">
                  <c:v>2.25</c:v>
                </c:pt>
                <c:pt idx="4">
                  <c:v>2.5099999999999998</c:v>
                </c:pt>
                <c:pt idx="5">
                  <c:v>2.69</c:v>
                </c:pt>
                <c:pt idx="6">
                  <c:v>1.47</c:v>
                </c:pt>
                <c:pt idx="7">
                  <c:v>2.25</c:v>
                </c:pt>
                <c:pt idx="8">
                  <c:v>2.44</c:v>
                </c:pt>
                <c:pt idx="9">
                  <c:v>3</c:v>
                </c:pt>
                <c:pt idx="10">
                  <c:v>3.42</c:v>
                </c:pt>
              </c:numCache>
            </c:numRef>
          </c:val>
          <c:smooth val="0"/>
          <c:extLst>
            <c:ext xmlns:c16="http://schemas.microsoft.com/office/drawing/2014/chart" uri="{C3380CC4-5D6E-409C-BE32-E72D297353CC}">
              <c16:uniqueId val="{00000000-6A0C-4999-89EB-2866680A4FF5}"/>
            </c:ext>
          </c:extLst>
        </c:ser>
        <c:dLbls>
          <c:dLblPos val="ctr"/>
          <c:showLegendKey val="0"/>
          <c:showVal val="1"/>
          <c:showCatName val="0"/>
          <c:showSerName val="0"/>
          <c:showPercent val="0"/>
          <c:showBubbleSize val="0"/>
        </c:dLbls>
        <c:smooth val="0"/>
        <c:axId val="-361649344"/>
        <c:axId val="-361648800"/>
      </c:lineChart>
      <c:catAx>
        <c:axId val="-36164934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361648800"/>
        <c:crosses val="autoZero"/>
        <c:auto val="1"/>
        <c:lblAlgn val="ctr"/>
        <c:lblOffset val="100"/>
        <c:noMultiLvlLbl val="0"/>
      </c:catAx>
      <c:valAx>
        <c:axId val="-36164880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TM/ha</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36164934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D209-427F-8EA7-02C2A9DE379D}"/>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D209-427F-8EA7-02C2A9DE379D}"/>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D209-427F-8EA7-02C2A9DE379D}"/>
              </c:ext>
            </c:extLst>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D209-427F-8EA7-02C2A9DE379D}"/>
              </c:ext>
            </c:extLst>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9-D209-427F-8EA7-02C2A9DE379D}"/>
              </c:ext>
            </c:extLst>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B-D209-427F-8EA7-02C2A9DE379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9-427F-8EA7-02C2A9DE379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09-427F-8EA7-02C2A9DE379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09-427F-8EA7-02C2A9DE379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09-427F-8EA7-02C2A9DE379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09-427F-8EA7-02C2A9DE379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09-427F-8EA7-02C2A9DE37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s>
          <c:cat>
            <c:strRef>
              <c:f>Hoja1!$B$3:$B$8</c:f>
              <c:strCache>
                <c:ptCount val="6"/>
                <c:pt idx="0">
                  <c:v>Agricultura, sivicultura, caza y pesca</c:v>
                </c:pt>
                <c:pt idx="1">
                  <c:v>Comercio al por mayor y menor</c:v>
                </c:pt>
                <c:pt idx="2">
                  <c:v>Sector publico</c:v>
                </c:pt>
                <c:pt idx="3">
                  <c:v>Manufactura</c:v>
                </c:pt>
                <c:pt idx="4">
                  <c:v>Otros</c:v>
                </c:pt>
                <c:pt idx="5">
                  <c:v>Desocupados</c:v>
                </c:pt>
              </c:strCache>
            </c:strRef>
          </c:cat>
          <c:val>
            <c:numRef>
              <c:f>Hoja1!$A$3:$A$8</c:f>
              <c:numCache>
                <c:formatCode>0.00%</c:formatCode>
                <c:ptCount val="6"/>
                <c:pt idx="0">
                  <c:v>0.26840000000000003</c:v>
                </c:pt>
                <c:pt idx="1">
                  <c:v>0.1464</c:v>
                </c:pt>
                <c:pt idx="2">
                  <c:v>0.1295</c:v>
                </c:pt>
                <c:pt idx="3">
                  <c:v>0.12640000000000001</c:v>
                </c:pt>
                <c:pt idx="4">
                  <c:v>0.29859999999999998</c:v>
                </c:pt>
                <c:pt idx="5">
                  <c:v>3.0700000000000002E-2</c:v>
                </c:pt>
              </c:numCache>
            </c:numRef>
          </c:val>
          <c:extLst>
            <c:ext xmlns:c16="http://schemas.microsoft.com/office/drawing/2014/chart" uri="{C3380CC4-5D6E-409C-BE32-E72D297353CC}">
              <c16:uniqueId val="{0000000C-D209-427F-8EA7-02C2A9DE379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0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8248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405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802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46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408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7780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45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2/27/2023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062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2/27/2023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510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337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2/27/2023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91387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6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6291" y="4285034"/>
            <a:ext cx="8825658" cy="860008"/>
          </a:xfrm>
        </p:spPr>
        <p:txBody>
          <a:bodyPr/>
          <a:lstStyle/>
          <a:p>
            <a:pPr algn="ctr"/>
            <a:r>
              <a:rPr lang="es-EC" sz="2400" dirty="0"/>
              <a:t>“Diseño, construcción y control de una máquina clasificadora de granos para la empresa SERMEC”.</a:t>
            </a:r>
          </a:p>
        </p:txBody>
      </p:sp>
      <p:sp>
        <p:nvSpPr>
          <p:cNvPr id="3" name="Subtítulo 2"/>
          <p:cNvSpPr>
            <a:spLocks noGrp="1"/>
          </p:cNvSpPr>
          <p:nvPr>
            <p:ph type="subTitle" idx="1"/>
          </p:nvPr>
        </p:nvSpPr>
        <p:spPr>
          <a:xfrm>
            <a:off x="3265622" y="5356395"/>
            <a:ext cx="8825658" cy="861420"/>
          </a:xfrm>
        </p:spPr>
        <p:txBody>
          <a:bodyPr>
            <a:normAutofit fontScale="92500" lnSpcReduction="10000"/>
          </a:bodyPr>
          <a:lstStyle/>
          <a:p>
            <a:pPr algn="r"/>
            <a:r>
              <a:rPr lang="es-EC" cap="none" dirty="0"/>
              <a:t>Elaborado por</a:t>
            </a:r>
            <a:r>
              <a:rPr lang="es-EC" dirty="0"/>
              <a:t>: K</a:t>
            </a:r>
            <a:r>
              <a:rPr lang="es-EC" cap="none" dirty="0"/>
              <a:t>evin Viteri</a:t>
            </a:r>
            <a:endParaRPr lang="es-EC" dirty="0"/>
          </a:p>
          <a:p>
            <a:pPr algn="r"/>
            <a:r>
              <a:rPr lang="es-EC" cap="none" dirty="0"/>
              <a:t>Director de tesis: Ing. Melton Tapia</a:t>
            </a:r>
          </a:p>
        </p:txBody>
      </p:sp>
      <p:pic>
        <p:nvPicPr>
          <p:cNvPr id="1026" name="Picture 2" descr="ESPE-INNOVATIVA EP – Desarrolla – Especializa – Transfi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 y="-224598"/>
            <a:ext cx="5946775" cy="223004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430037" y="1805774"/>
            <a:ext cx="8825658" cy="83202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dirty="0"/>
              <a:t>Departamento de Ciencias de la Energía y Mecánica</a:t>
            </a:r>
          </a:p>
          <a:p>
            <a:pPr algn="ctr"/>
            <a:r>
              <a:rPr lang="es-EC" sz="2400" dirty="0"/>
              <a:t>Carrera de Ingeniería Mecatrónica</a:t>
            </a:r>
          </a:p>
        </p:txBody>
      </p:sp>
      <p:sp>
        <p:nvSpPr>
          <p:cNvPr id="6" name="Título 1"/>
          <p:cNvSpPr txBox="1">
            <a:spLocks/>
          </p:cNvSpPr>
          <p:nvPr/>
        </p:nvSpPr>
        <p:spPr>
          <a:xfrm>
            <a:off x="1596291" y="3045999"/>
            <a:ext cx="8825658" cy="72143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dirty="0"/>
              <a:t>Trabajo de Titulación para la obtención del titulo de Ingeniero en Mecatrónica</a:t>
            </a:r>
          </a:p>
        </p:txBody>
      </p:sp>
    </p:spTree>
    <p:extLst>
      <p:ext uri="{BB962C8B-B14F-4D97-AF65-F5344CB8AC3E}">
        <p14:creationId xmlns:p14="http://schemas.microsoft.com/office/powerpoint/2010/main" val="403517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Control</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90129" y="2342493"/>
            <a:ext cx="5854112" cy="3588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6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Agroindustrial</a:t>
            </a:r>
          </a:p>
        </p:txBody>
      </p:sp>
      <p:pic>
        <p:nvPicPr>
          <p:cNvPr id="4" name="Marcador de contenido 3" descr="Gráfico, Gráfico de líneas&#10;&#10;Descripción generada automáticament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90550" y="2361224"/>
            <a:ext cx="5281819"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5872369" y="2308920"/>
            <a:ext cx="4862306" cy="1569660"/>
          </a:xfrm>
          <a:prstGeom prst="rect">
            <a:avLst/>
          </a:prstGeom>
        </p:spPr>
        <p:txBody>
          <a:bodyPr wrap="square">
            <a:spAutoFit/>
          </a:bodyPr>
          <a:lstStyle/>
          <a:p>
            <a:pPr algn="just">
              <a:spcBef>
                <a:spcPts val="1000"/>
              </a:spcBef>
              <a:buClr>
                <a:schemeClr val="accent1"/>
              </a:buClr>
              <a:buSzPct val="80000"/>
            </a:pPr>
            <a:r>
              <a:rPr lang="es-EC" sz="1600" dirty="0">
                <a:solidFill>
                  <a:schemeClr val="tx1">
                    <a:lumMod val="75000"/>
                    <a:lumOff val="25000"/>
                  </a:schemeClr>
                </a:solidFill>
              </a:rPr>
              <a:t>En una población de 82 propietarios de almacenes, la mayoría considera que los productores agrícolas deberían innovar en la aplicación de equipos tecnológicos para mejorar los estándares de calidad de sus productos.</a:t>
            </a:r>
          </a:p>
        </p:txBody>
      </p:sp>
      <p:pic>
        <p:nvPicPr>
          <p:cNvPr id="6" name="Imagen 5" descr="Gráfico, Gráfico circular&#10;&#10;Descripción generada automáticamente"/>
          <p:cNvPicPr/>
          <p:nvPr/>
        </p:nvPicPr>
        <p:blipFill>
          <a:blip r:embed="rId3"/>
          <a:stretch>
            <a:fillRect/>
          </a:stretch>
        </p:blipFill>
        <p:spPr>
          <a:xfrm>
            <a:off x="6572250" y="3582787"/>
            <a:ext cx="3959114" cy="2646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19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Agroindustrial</a:t>
            </a:r>
          </a:p>
        </p:txBody>
      </p:sp>
      <p:pic>
        <p:nvPicPr>
          <p:cNvPr id="4" name="Marcador de contenido 3" descr="Gráfico, Gráfico circular&#10;&#10;Descripción generada automáticamente"/>
          <p:cNvPicPr>
            <a:picLocks noGrp="1"/>
          </p:cNvPicPr>
          <p:nvPr>
            <p:ph idx="1"/>
          </p:nvPr>
        </p:nvPicPr>
        <p:blipFill>
          <a:blip r:embed="rId2"/>
          <a:stretch>
            <a:fillRect/>
          </a:stretch>
        </p:blipFill>
        <p:spPr>
          <a:xfrm>
            <a:off x="2945257" y="2792412"/>
            <a:ext cx="5180806" cy="2827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23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Desarrollo del concepto</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023" y="2464009"/>
            <a:ext cx="6973273" cy="335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002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Desarrollo de concepto</a:t>
            </a:r>
          </a:p>
        </p:txBody>
      </p:sp>
      <p:pic>
        <p:nvPicPr>
          <p:cNvPr id="4" name="Marcador de contenido 3" descr="Diagrama, Dibujo de ingeniería&#10;&#10;Descripción generada automáticamente"/>
          <p:cNvPicPr>
            <a:picLocks noGrp="1"/>
          </p:cNvPicPr>
          <p:nvPr>
            <p:ph idx="1"/>
          </p:nvPr>
        </p:nvPicPr>
        <p:blipFill rotWithShape="1">
          <a:blip r:embed="rId2"/>
          <a:stretch/>
        </p:blipFill>
        <p:spPr bwMode="auto">
          <a:xfrm>
            <a:off x="3276472" y="1846263"/>
            <a:ext cx="5699381" cy="402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8236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Selección del concepto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06339044"/>
              </p:ext>
            </p:extLst>
          </p:nvPr>
        </p:nvGraphicFramePr>
        <p:xfrm>
          <a:off x="1924048" y="2088594"/>
          <a:ext cx="7543799" cy="3995284"/>
        </p:xfrm>
        <a:graphic>
          <a:graphicData uri="http://schemas.openxmlformats.org/drawingml/2006/table">
            <a:tbl>
              <a:tblPr>
                <a:tableStyleId>{35758FB7-9AC5-4552-8A53-C91805E547FA}</a:tableStyleId>
              </a:tblPr>
              <a:tblGrid>
                <a:gridCol w="1610473">
                  <a:extLst>
                    <a:ext uri="{9D8B030D-6E8A-4147-A177-3AD203B41FA5}">
                      <a16:colId xmlns:a16="http://schemas.microsoft.com/office/drawing/2014/main" val="20000"/>
                    </a:ext>
                  </a:extLst>
                </a:gridCol>
                <a:gridCol w="847618">
                  <a:extLst>
                    <a:ext uri="{9D8B030D-6E8A-4147-A177-3AD203B41FA5}">
                      <a16:colId xmlns:a16="http://schemas.microsoft.com/office/drawing/2014/main" val="20001"/>
                    </a:ext>
                  </a:extLst>
                </a:gridCol>
                <a:gridCol w="847618">
                  <a:extLst>
                    <a:ext uri="{9D8B030D-6E8A-4147-A177-3AD203B41FA5}">
                      <a16:colId xmlns:a16="http://schemas.microsoft.com/office/drawing/2014/main" val="20002"/>
                    </a:ext>
                  </a:extLst>
                </a:gridCol>
                <a:gridCol w="847618">
                  <a:extLst>
                    <a:ext uri="{9D8B030D-6E8A-4147-A177-3AD203B41FA5}">
                      <a16:colId xmlns:a16="http://schemas.microsoft.com/office/drawing/2014/main" val="20003"/>
                    </a:ext>
                  </a:extLst>
                </a:gridCol>
                <a:gridCol w="847618">
                  <a:extLst>
                    <a:ext uri="{9D8B030D-6E8A-4147-A177-3AD203B41FA5}">
                      <a16:colId xmlns:a16="http://schemas.microsoft.com/office/drawing/2014/main" val="20004"/>
                    </a:ext>
                  </a:extLst>
                </a:gridCol>
                <a:gridCol w="847618">
                  <a:extLst>
                    <a:ext uri="{9D8B030D-6E8A-4147-A177-3AD203B41FA5}">
                      <a16:colId xmlns:a16="http://schemas.microsoft.com/office/drawing/2014/main" val="20005"/>
                    </a:ext>
                  </a:extLst>
                </a:gridCol>
                <a:gridCol w="847618">
                  <a:extLst>
                    <a:ext uri="{9D8B030D-6E8A-4147-A177-3AD203B41FA5}">
                      <a16:colId xmlns:a16="http://schemas.microsoft.com/office/drawing/2014/main" val="20006"/>
                    </a:ext>
                  </a:extLst>
                </a:gridCol>
                <a:gridCol w="847618">
                  <a:extLst>
                    <a:ext uri="{9D8B030D-6E8A-4147-A177-3AD203B41FA5}">
                      <a16:colId xmlns:a16="http://schemas.microsoft.com/office/drawing/2014/main" val="20007"/>
                    </a:ext>
                  </a:extLst>
                </a:gridCol>
              </a:tblGrid>
              <a:tr h="103367">
                <a:tc gridSpan="2">
                  <a:txBody>
                    <a:bodyPr/>
                    <a:lstStyle/>
                    <a:p>
                      <a:pPr algn="l" fontAlgn="b"/>
                      <a:endParaRPr lang="es-EC" sz="500" b="0" i="0" u="none" strike="noStrike" dirty="0">
                        <a:solidFill>
                          <a:srgbClr val="000000"/>
                        </a:solidFill>
                        <a:effectLst/>
                        <a:latin typeface="Times New Roman" panose="02020603050405020304" pitchFamily="18" charset="0"/>
                      </a:endParaRPr>
                    </a:p>
                  </a:txBody>
                  <a:tcPr marL="4171" marR="4171" marT="4171" marB="0" anchor="b"/>
                </a:tc>
                <a:tc hMerge="1">
                  <a:txBody>
                    <a:bodyPr/>
                    <a:lstStyle/>
                    <a:p>
                      <a:endParaRPr lang="es-EC"/>
                    </a:p>
                  </a:txBody>
                  <a:tcPr/>
                </a:tc>
                <a:tc gridSpan="6">
                  <a:txBody>
                    <a:bodyPr/>
                    <a:lstStyle/>
                    <a:p>
                      <a:pPr algn="ctr" fontAlgn="ctr"/>
                      <a:r>
                        <a:rPr lang="es-EC" sz="1200" u="none" strike="noStrike" dirty="0">
                          <a:effectLst/>
                        </a:rPr>
                        <a:t>Conceptos</a:t>
                      </a:r>
                      <a:endParaRPr lang="es-EC" sz="1200" b="0" i="0" u="none" strike="noStrike" dirty="0">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38290">
                <a:tc gridSpan="2">
                  <a:txBody>
                    <a:bodyPr/>
                    <a:lstStyle/>
                    <a:p>
                      <a:pPr algn="l" fontAlgn="b"/>
                      <a:r>
                        <a:rPr lang="es-EC" sz="900" u="none" strike="noStrike" dirty="0">
                          <a:effectLst/>
                        </a:rPr>
                        <a:t> </a:t>
                      </a:r>
                      <a:endParaRPr lang="es-EC" sz="900" b="0" i="0" u="none" strike="noStrike" dirty="0">
                        <a:solidFill>
                          <a:srgbClr val="000000"/>
                        </a:solidFill>
                        <a:effectLst/>
                        <a:latin typeface="Times New Roman" panose="02020603050405020304" pitchFamily="18" charset="0"/>
                      </a:endParaRPr>
                    </a:p>
                  </a:txBody>
                  <a:tcPr marL="4171" marR="4171" marT="4171" marB="0" anchor="b"/>
                </a:tc>
                <a:tc hMerge="1">
                  <a:txBody>
                    <a:bodyPr/>
                    <a:lstStyle/>
                    <a:p>
                      <a:endParaRPr lang="es-EC"/>
                    </a:p>
                  </a:txBody>
                  <a:tcPr/>
                </a:tc>
                <a:tc gridSpan="2">
                  <a:txBody>
                    <a:bodyPr/>
                    <a:lstStyle/>
                    <a:p>
                      <a:pPr algn="ctr" fontAlgn="ctr"/>
                      <a:r>
                        <a:rPr lang="es-EC" sz="900" u="none" strike="noStrike" dirty="0">
                          <a:effectLst/>
                        </a:rPr>
                        <a:t>Vibratoria</a:t>
                      </a:r>
                      <a:endParaRPr lang="es-EC" sz="900" b="0" i="0" u="none" strike="noStrike" dirty="0">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a:effectLst/>
                        </a:rPr>
                        <a:t>Rotativa</a:t>
                      </a:r>
                      <a:endParaRPr lang="es-EC" sz="900" b="0" i="0" u="none" strike="noStrike">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a:effectLst/>
                        </a:rPr>
                        <a:t>Horizontal</a:t>
                      </a:r>
                      <a:endParaRPr lang="es-EC" sz="900" b="0" i="0" u="none" strike="noStrike">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extLst>
                  <a:ext uri="{0D108BD9-81ED-4DB2-BD59-A6C34878D82A}">
                    <a16:rowId xmlns:a16="http://schemas.microsoft.com/office/drawing/2014/main" val="10001"/>
                  </a:ext>
                </a:extLst>
              </a:tr>
              <a:tr h="277209">
                <a:tc>
                  <a:txBody>
                    <a:bodyPr/>
                    <a:lstStyle/>
                    <a:p>
                      <a:pPr algn="l" fontAlgn="ctr"/>
                      <a:r>
                        <a:rPr lang="es-EC" sz="900" u="none" strike="noStrike" dirty="0">
                          <a:effectLst/>
                        </a:rPr>
                        <a:t>Criterios de selección</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Peso</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Calificación</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Ponderación </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Calificación</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Ponderación </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Calificación</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l" fontAlgn="ctr"/>
                      <a:r>
                        <a:rPr lang="es-EC" sz="900" u="none" strike="noStrike">
                          <a:effectLst/>
                        </a:rPr>
                        <a:t>Ponderación </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2"/>
                  </a:ext>
                </a:extLst>
              </a:tr>
              <a:tr h="342988">
                <a:tc>
                  <a:txBody>
                    <a:bodyPr/>
                    <a:lstStyle/>
                    <a:p>
                      <a:pPr algn="l" fontAlgn="ctr"/>
                      <a:r>
                        <a:rPr lang="es-EC" sz="900" u="none" strike="noStrike" dirty="0">
                          <a:effectLst/>
                        </a:rPr>
                        <a:t>Interfaz </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0,09</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0,12</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3"/>
                  </a:ext>
                </a:extLst>
              </a:tr>
              <a:tr h="310099">
                <a:tc>
                  <a:txBody>
                    <a:bodyPr/>
                    <a:lstStyle/>
                    <a:p>
                      <a:pPr algn="l" fontAlgn="ctr"/>
                      <a:r>
                        <a:rPr lang="es-EC" sz="900" u="none" strike="noStrike" dirty="0">
                          <a:effectLst/>
                        </a:rPr>
                        <a:t>Facilidad de uso</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10%</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5</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0,09</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0,09</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4"/>
                  </a:ext>
                </a:extLst>
              </a:tr>
              <a:tr h="313686">
                <a:tc>
                  <a:txBody>
                    <a:bodyPr/>
                    <a:lstStyle/>
                    <a:p>
                      <a:pPr algn="l" fontAlgn="ctr"/>
                      <a:r>
                        <a:rPr lang="es-EC" sz="900" u="none" strike="noStrike" dirty="0">
                          <a:effectLst/>
                        </a:rPr>
                        <a:t>Facilidad de manufactura</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20%</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0,06</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0,12</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5"/>
                  </a:ext>
                </a:extLst>
              </a:tr>
              <a:tr h="263114">
                <a:tc>
                  <a:txBody>
                    <a:bodyPr/>
                    <a:lstStyle/>
                    <a:p>
                      <a:pPr algn="l" fontAlgn="ctr"/>
                      <a:r>
                        <a:rPr lang="es-EC" sz="900" u="none" strike="noStrike">
                          <a:effectLst/>
                        </a:rPr>
                        <a:t>Durabilidad</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20%</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0,06</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6"/>
                  </a:ext>
                </a:extLst>
              </a:tr>
              <a:tr h="324194">
                <a:tc>
                  <a:txBody>
                    <a:bodyPr/>
                    <a:lstStyle/>
                    <a:p>
                      <a:pPr algn="l" fontAlgn="ctr"/>
                      <a:r>
                        <a:rPr lang="es-EC" sz="900" u="none" strike="noStrike">
                          <a:effectLst/>
                        </a:rPr>
                        <a:t>Costos</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7%</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0,06</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2</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0,06</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7"/>
                  </a:ext>
                </a:extLst>
              </a:tr>
              <a:tr h="286607">
                <a:tc>
                  <a:txBody>
                    <a:bodyPr/>
                    <a:lstStyle/>
                    <a:p>
                      <a:pPr algn="l" fontAlgn="ctr"/>
                      <a:r>
                        <a:rPr lang="es-EC" sz="900" u="none" strike="noStrike">
                          <a:effectLst/>
                        </a:rPr>
                        <a:t>Sistema de limpieza</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2%</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5</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0,15</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8"/>
                  </a:ext>
                </a:extLst>
              </a:tr>
              <a:tr h="244320">
                <a:tc>
                  <a:txBody>
                    <a:bodyPr/>
                    <a:lstStyle/>
                    <a:p>
                      <a:pPr algn="l" fontAlgn="ctr"/>
                      <a:r>
                        <a:rPr lang="es-EC" sz="900" u="none" strike="noStrike">
                          <a:effectLst/>
                        </a:rPr>
                        <a:t>Fácil de ensamblar</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8%</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3</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0,09</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09"/>
                  </a:ext>
                </a:extLst>
              </a:tr>
              <a:tr h="313686">
                <a:tc>
                  <a:txBody>
                    <a:bodyPr/>
                    <a:lstStyle/>
                    <a:p>
                      <a:pPr algn="l" fontAlgn="ctr"/>
                      <a:r>
                        <a:rPr lang="es-EC" sz="900" u="none" strike="noStrike">
                          <a:effectLst/>
                        </a:rPr>
                        <a:t>Capacidad de procesamiento</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30%</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5</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0,15</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0,09</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0,15</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10"/>
                  </a:ext>
                </a:extLst>
              </a:tr>
              <a:tr h="249018">
                <a:tc>
                  <a:txBody>
                    <a:bodyPr/>
                    <a:lstStyle/>
                    <a:p>
                      <a:pPr algn="l" fontAlgn="ctr"/>
                      <a:r>
                        <a:rPr lang="es-EC" sz="900" u="none" strike="noStrike">
                          <a:effectLst/>
                        </a:rPr>
                        <a:t>Total</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100%</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0,99</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dirty="0">
                          <a:effectLst/>
                        </a:rPr>
                        <a:t>21</a:t>
                      </a:r>
                      <a:endParaRPr lang="es-EC" sz="900" b="0" i="0" u="none" strike="noStrike" dirty="0">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0,63</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36</a:t>
                      </a:r>
                      <a:endParaRPr lang="es-EC" sz="900" b="0" i="0" u="none" strike="noStrike">
                        <a:solidFill>
                          <a:srgbClr val="000000"/>
                        </a:solidFill>
                        <a:effectLst/>
                        <a:latin typeface="Calibri" panose="020F0502020204030204" pitchFamily="34" charset="0"/>
                      </a:endParaRPr>
                    </a:p>
                  </a:txBody>
                  <a:tcPr marL="4171" marR="4171" marT="4171" marB="0" anchor="ctr"/>
                </a:tc>
                <a:tc>
                  <a:txBody>
                    <a:bodyPr/>
                    <a:lstStyle/>
                    <a:p>
                      <a:pPr algn="ctr" fontAlgn="ctr"/>
                      <a:r>
                        <a:rPr lang="es-EC" sz="900" u="none" strike="noStrike">
                          <a:effectLst/>
                        </a:rPr>
                        <a:t>1,08</a:t>
                      </a:r>
                      <a:endParaRPr lang="es-EC" sz="900" b="0" i="0" u="none" strike="noStrike">
                        <a:solidFill>
                          <a:srgbClr val="000000"/>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10011"/>
                  </a:ext>
                </a:extLst>
              </a:tr>
              <a:tr h="234923">
                <a:tc>
                  <a:txBody>
                    <a:bodyPr/>
                    <a:lstStyle/>
                    <a:p>
                      <a:pPr algn="l" fontAlgn="b"/>
                      <a:endParaRPr lang="es-EC" sz="900" b="0" i="0" u="none" strike="noStrike">
                        <a:solidFill>
                          <a:srgbClr val="000000"/>
                        </a:solidFill>
                        <a:effectLst/>
                        <a:latin typeface="Times New Roman" panose="02020603050405020304" pitchFamily="18" charset="0"/>
                      </a:endParaRPr>
                    </a:p>
                  </a:txBody>
                  <a:tcPr marL="4171" marR="4171" marT="4171" marB="0" anchor="b"/>
                </a:tc>
                <a:tc>
                  <a:txBody>
                    <a:bodyPr/>
                    <a:lstStyle/>
                    <a:p>
                      <a:pPr algn="ctr" fontAlgn="ctr"/>
                      <a:r>
                        <a:rPr lang="es-EC" sz="900" u="none" strike="noStrike">
                          <a:effectLst/>
                        </a:rPr>
                        <a:t>Lugar</a:t>
                      </a:r>
                      <a:endParaRPr lang="es-EC" sz="900" b="0" i="0" u="none" strike="noStrike">
                        <a:solidFill>
                          <a:srgbClr val="000000"/>
                        </a:solidFill>
                        <a:effectLst/>
                        <a:latin typeface="Calibri" panose="020F0502020204030204" pitchFamily="34" charset="0"/>
                      </a:endParaRPr>
                    </a:p>
                  </a:txBody>
                  <a:tcPr marL="4171" marR="4171" marT="4171" marB="0" anchor="ctr"/>
                </a:tc>
                <a:tc gridSpan="2">
                  <a:txBody>
                    <a:bodyPr/>
                    <a:lstStyle/>
                    <a:p>
                      <a:pPr algn="ctr" fontAlgn="ctr"/>
                      <a:r>
                        <a:rPr lang="es-EC" sz="900" u="none" strike="noStrike">
                          <a:effectLst/>
                        </a:rPr>
                        <a:t>2</a:t>
                      </a:r>
                      <a:endParaRPr lang="es-EC" sz="900" b="0" i="0" u="none" strike="noStrike">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dirty="0">
                          <a:effectLst/>
                        </a:rPr>
                        <a:t>3</a:t>
                      </a:r>
                      <a:endParaRPr lang="es-EC" sz="900" b="0" i="0" u="none" strike="noStrike" dirty="0">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extLst>
                  <a:ext uri="{0D108BD9-81ED-4DB2-BD59-A6C34878D82A}">
                    <a16:rowId xmlns:a16="http://schemas.microsoft.com/office/drawing/2014/main" val="10012"/>
                  </a:ext>
                </a:extLst>
              </a:tr>
              <a:tr h="310099">
                <a:tc>
                  <a:txBody>
                    <a:bodyPr/>
                    <a:lstStyle/>
                    <a:p>
                      <a:pPr algn="l" fontAlgn="b"/>
                      <a:endParaRPr lang="es-EC" sz="900" b="0" i="0" u="none" strike="noStrike">
                        <a:solidFill>
                          <a:srgbClr val="000000"/>
                        </a:solidFill>
                        <a:effectLst/>
                        <a:latin typeface="Times New Roman" panose="02020603050405020304" pitchFamily="18" charset="0"/>
                      </a:endParaRPr>
                    </a:p>
                  </a:txBody>
                  <a:tcPr marL="4171" marR="4171" marT="4171" marB="0" anchor="b"/>
                </a:tc>
                <a:tc>
                  <a:txBody>
                    <a:bodyPr/>
                    <a:lstStyle/>
                    <a:p>
                      <a:pPr algn="ctr" fontAlgn="ctr"/>
                      <a:r>
                        <a:rPr lang="es-EC" sz="900" u="none" strike="noStrike">
                          <a:effectLst/>
                        </a:rPr>
                        <a:t>¿Continuar?</a:t>
                      </a:r>
                      <a:endParaRPr lang="es-EC" sz="900" b="0" i="0" u="none" strike="noStrike">
                        <a:solidFill>
                          <a:srgbClr val="000000"/>
                        </a:solidFill>
                        <a:effectLst/>
                        <a:latin typeface="Calibri" panose="020F0502020204030204" pitchFamily="34" charset="0"/>
                      </a:endParaRPr>
                    </a:p>
                  </a:txBody>
                  <a:tcPr marL="4171" marR="4171" marT="4171" marB="0" anchor="ctr"/>
                </a:tc>
                <a:tc gridSpan="2">
                  <a:txBody>
                    <a:bodyPr/>
                    <a:lstStyle/>
                    <a:p>
                      <a:pPr algn="ctr" fontAlgn="ctr"/>
                      <a:r>
                        <a:rPr lang="es-EC" sz="900" u="none" strike="noStrike">
                          <a:effectLst/>
                        </a:rPr>
                        <a:t>Segunda alternativa</a:t>
                      </a:r>
                      <a:endParaRPr lang="es-EC" sz="900" b="0" i="0" u="none" strike="noStrike">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dirty="0">
                          <a:effectLst/>
                        </a:rPr>
                        <a:t>No</a:t>
                      </a:r>
                      <a:endParaRPr lang="es-EC" sz="900" b="0" i="0" u="none" strike="noStrike" dirty="0">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tc gridSpan="2">
                  <a:txBody>
                    <a:bodyPr/>
                    <a:lstStyle/>
                    <a:p>
                      <a:pPr algn="ctr" fontAlgn="ctr"/>
                      <a:r>
                        <a:rPr lang="es-EC" sz="900" u="none" strike="noStrike" dirty="0">
                          <a:effectLst/>
                        </a:rPr>
                        <a:t>Desarrollar</a:t>
                      </a:r>
                      <a:endParaRPr lang="es-EC" sz="900" b="0" i="0" u="none" strike="noStrike" dirty="0">
                        <a:solidFill>
                          <a:srgbClr val="000000"/>
                        </a:solidFill>
                        <a:effectLst/>
                        <a:latin typeface="Calibri" panose="020F0502020204030204" pitchFamily="34" charset="0"/>
                      </a:endParaRPr>
                    </a:p>
                  </a:txBody>
                  <a:tcPr marL="4171" marR="4171" marT="4171" marB="0" anchor="ctr"/>
                </a:tc>
                <a:tc hMerge="1">
                  <a:txBody>
                    <a:bodyPr/>
                    <a:lstStyle/>
                    <a:p>
                      <a:endParaRPr lang="es-EC"/>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246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Diseño electrónico</a:t>
            </a:r>
          </a:p>
        </p:txBody>
      </p:sp>
      <p:graphicFrame>
        <p:nvGraphicFramePr>
          <p:cNvPr id="5" name="Tabla 4"/>
          <p:cNvGraphicFramePr>
            <a:graphicFrameLocks noGrp="1"/>
          </p:cNvGraphicFramePr>
          <p:nvPr>
            <p:extLst>
              <p:ext uri="{D42A27DB-BD31-4B8C-83A1-F6EECF244321}">
                <p14:modId xmlns:p14="http://schemas.microsoft.com/office/powerpoint/2010/main" val="3362421542"/>
              </p:ext>
            </p:extLst>
          </p:nvPr>
        </p:nvGraphicFramePr>
        <p:xfrm>
          <a:off x="583454" y="2320925"/>
          <a:ext cx="1525588" cy="3416300"/>
        </p:xfrm>
        <a:graphic>
          <a:graphicData uri="http://schemas.openxmlformats.org/drawingml/2006/table">
            <a:tbl>
              <a:tblPr>
                <a:tableStyleId>{22838BEF-8BB2-4498-84A7-C5851F593DF1}</a:tableStyleId>
              </a:tblPr>
              <a:tblGrid>
                <a:gridCol w="762794">
                  <a:extLst>
                    <a:ext uri="{9D8B030D-6E8A-4147-A177-3AD203B41FA5}">
                      <a16:colId xmlns:a16="http://schemas.microsoft.com/office/drawing/2014/main" val="20000"/>
                    </a:ext>
                  </a:extLst>
                </a:gridCol>
                <a:gridCol w="762794">
                  <a:extLst>
                    <a:ext uri="{9D8B030D-6E8A-4147-A177-3AD203B41FA5}">
                      <a16:colId xmlns:a16="http://schemas.microsoft.com/office/drawing/2014/main" val="20001"/>
                    </a:ext>
                  </a:extLst>
                </a:gridCol>
              </a:tblGrid>
              <a:tr h="391678">
                <a:tc gridSpan="2">
                  <a:txBody>
                    <a:bodyPr/>
                    <a:lstStyle/>
                    <a:p>
                      <a:pPr algn="ctr" fontAlgn="ctr"/>
                      <a:r>
                        <a:rPr lang="es-EC" sz="1200" u="none" strike="noStrike" dirty="0">
                          <a:effectLst/>
                        </a:rPr>
                        <a:t>Motor</a:t>
                      </a:r>
                      <a:endParaRPr lang="es-EC" sz="1200" b="0" i="0" u="none" strike="noStrike" dirty="0">
                        <a:solidFill>
                          <a:srgbClr val="000000"/>
                        </a:solidFill>
                        <a:effectLst/>
                        <a:latin typeface="Calibri" panose="020F0502020204030204" pitchFamily="34" charset="0"/>
                      </a:endParaRPr>
                    </a:p>
                  </a:txBody>
                  <a:tcPr marL="5440" marR="5440" marT="5440" marB="0" anchor="ctr"/>
                </a:tc>
                <a:tc hMerge="1">
                  <a:txBody>
                    <a:bodyPr/>
                    <a:lstStyle/>
                    <a:p>
                      <a:endParaRPr lang="es-EC"/>
                    </a:p>
                  </a:txBody>
                  <a:tcPr/>
                </a:tc>
                <a:extLst>
                  <a:ext uri="{0D108BD9-81ED-4DB2-BD59-A6C34878D82A}">
                    <a16:rowId xmlns:a16="http://schemas.microsoft.com/office/drawing/2014/main" val="10000"/>
                  </a:ext>
                </a:extLst>
              </a:tr>
              <a:tr h="320958">
                <a:tc>
                  <a:txBody>
                    <a:bodyPr/>
                    <a:lstStyle/>
                    <a:p>
                      <a:pPr algn="l" fontAlgn="ctr"/>
                      <a:r>
                        <a:rPr lang="es-EC" sz="1050" u="none" strike="noStrike" dirty="0">
                          <a:effectLst/>
                        </a:rPr>
                        <a:t>Voltaje</a:t>
                      </a:r>
                      <a:endParaRPr lang="es-EC" sz="1050" b="0" i="0" u="none" strike="noStrike" dirty="0">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110 V AC</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1"/>
                  </a:ext>
                </a:extLst>
              </a:tr>
              <a:tr h="397118">
                <a:tc>
                  <a:txBody>
                    <a:bodyPr/>
                    <a:lstStyle/>
                    <a:p>
                      <a:pPr algn="l" fontAlgn="ctr"/>
                      <a:r>
                        <a:rPr lang="es-EC" sz="1050" u="none" strike="noStrike" dirty="0">
                          <a:effectLst/>
                        </a:rPr>
                        <a:t>Frecuencia</a:t>
                      </a:r>
                      <a:endParaRPr lang="es-EC" sz="1050" b="0" i="0" u="none" strike="noStrike" dirty="0">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60 H</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2"/>
                  </a:ext>
                </a:extLst>
              </a:tr>
              <a:tr h="359038">
                <a:tc>
                  <a:txBody>
                    <a:bodyPr/>
                    <a:lstStyle/>
                    <a:p>
                      <a:pPr algn="l" fontAlgn="ctr"/>
                      <a:r>
                        <a:rPr lang="es-EC" sz="1050" u="none" strike="noStrike" dirty="0">
                          <a:effectLst/>
                        </a:rPr>
                        <a:t>Potencia</a:t>
                      </a:r>
                      <a:endParaRPr lang="es-EC" sz="1050" b="0" i="0" u="none" strike="noStrike" dirty="0">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0.55 KW</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3"/>
                  </a:ext>
                </a:extLst>
              </a:tr>
              <a:tr h="310078">
                <a:tc>
                  <a:txBody>
                    <a:bodyPr/>
                    <a:lstStyle/>
                    <a:p>
                      <a:pPr algn="l" fontAlgn="ctr"/>
                      <a:r>
                        <a:rPr lang="es-EC" sz="1050" u="none" strike="noStrike" dirty="0">
                          <a:effectLst/>
                        </a:rPr>
                        <a:t>RPM</a:t>
                      </a:r>
                      <a:endParaRPr lang="es-EC" sz="1050" b="0" i="0" u="none" strike="noStrike" dirty="0">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1680</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4"/>
                  </a:ext>
                </a:extLst>
              </a:tr>
              <a:tr h="304638">
                <a:tc>
                  <a:txBody>
                    <a:bodyPr/>
                    <a:lstStyle/>
                    <a:p>
                      <a:pPr algn="l" fontAlgn="ctr"/>
                      <a:r>
                        <a:rPr lang="es-EC" sz="1050" u="none" strike="noStrike">
                          <a:effectLst/>
                        </a:rPr>
                        <a:t>Fases</a:t>
                      </a:r>
                      <a:endParaRPr lang="es-EC" sz="1050" b="0" i="0" u="none" strike="noStrike">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1</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5"/>
                  </a:ext>
                </a:extLst>
              </a:tr>
              <a:tr h="375358">
                <a:tc>
                  <a:txBody>
                    <a:bodyPr/>
                    <a:lstStyle/>
                    <a:p>
                      <a:pPr algn="l" fontAlgn="ctr"/>
                      <a:r>
                        <a:rPr lang="es-EC" sz="1050" u="none" strike="noStrike">
                          <a:effectLst/>
                        </a:rPr>
                        <a:t>Diámetro del eje</a:t>
                      </a:r>
                      <a:endParaRPr lang="es-EC" sz="1050" b="0" i="0" u="none" strike="noStrike">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20 mm</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6"/>
                  </a:ext>
                </a:extLst>
              </a:tr>
              <a:tr h="331838">
                <a:tc>
                  <a:txBody>
                    <a:bodyPr/>
                    <a:lstStyle/>
                    <a:p>
                      <a:pPr algn="l" fontAlgn="ctr"/>
                      <a:r>
                        <a:rPr lang="es-EC" sz="1050" u="none" strike="noStrike">
                          <a:effectLst/>
                        </a:rPr>
                        <a:t>Peso</a:t>
                      </a:r>
                      <a:endParaRPr lang="es-EC" sz="1050" b="0" i="0" u="none" strike="noStrike">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20 kg</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7"/>
                  </a:ext>
                </a:extLst>
              </a:tr>
              <a:tr h="282878">
                <a:tc>
                  <a:txBody>
                    <a:bodyPr/>
                    <a:lstStyle/>
                    <a:p>
                      <a:pPr algn="l" fontAlgn="ctr"/>
                      <a:r>
                        <a:rPr lang="es-EC" sz="1050" u="none" strike="noStrike">
                          <a:effectLst/>
                        </a:rPr>
                        <a:t>Amperaje</a:t>
                      </a:r>
                      <a:endParaRPr lang="es-EC" sz="1050" b="0" i="0" u="none" strike="noStrike">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5</a:t>
                      </a:r>
                      <a:r>
                        <a:rPr lang="es-EC" sz="1050" u="none" strike="noStrike" baseline="0" dirty="0">
                          <a:effectLst/>
                        </a:rPr>
                        <a:t>  A</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8"/>
                  </a:ext>
                </a:extLst>
              </a:tr>
              <a:tr h="342718">
                <a:tc>
                  <a:txBody>
                    <a:bodyPr/>
                    <a:lstStyle/>
                    <a:p>
                      <a:pPr algn="l" fontAlgn="ctr"/>
                      <a:r>
                        <a:rPr lang="es-EC" sz="1050" u="none" strike="noStrike" dirty="0">
                          <a:effectLst/>
                        </a:rPr>
                        <a:t>Sujeción</a:t>
                      </a:r>
                      <a:endParaRPr lang="es-EC" sz="1050" b="0" i="0" u="none" strike="noStrike" dirty="0">
                        <a:solidFill>
                          <a:srgbClr val="000000"/>
                        </a:solidFill>
                        <a:effectLst/>
                        <a:latin typeface="Calibri" panose="020F0502020204030204" pitchFamily="34" charset="0"/>
                      </a:endParaRPr>
                    </a:p>
                  </a:txBody>
                  <a:tcPr marL="5440" marR="5440" marT="5440" marB="0" anchor="ctr"/>
                </a:tc>
                <a:tc>
                  <a:txBody>
                    <a:bodyPr/>
                    <a:lstStyle/>
                    <a:p>
                      <a:pPr algn="just" fontAlgn="ctr"/>
                      <a:r>
                        <a:rPr lang="es-EC" sz="1050" u="none" strike="noStrike" dirty="0">
                          <a:effectLst/>
                        </a:rPr>
                        <a:t>Pernos M10</a:t>
                      </a:r>
                      <a:endParaRPr lang="es-EC" sz="1050" b="0" i="0" u="none" strike="noStrike" dirty="0">
                        <a:solidFill>
                          <a:srgbClr val="000000"/>
                        </a:solidFill>
                        <a:effectLst/>
                        <a:latin typeface="Calibri" panose="020F0502020204030204" pitchFamily="34" charset="0"/>
                      </a:endParaRPr>
                    </a:p>
                  </a:txBody>
                  <a:tcPr marL="5440" marR="5440" marT="5440" marB="0" anchor="ctr"/>
                </a:tc>
                <a:extLst>
                  <a:ext uri="{0D108BD9-81ED-4DB2-BD59-A6C34878D82A}">
                    <a16:rowId xmlns:a16="http://schemas.microsoft.com/office/drawing/2014/main" val="1000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559913718"/>
              </p:ext>
            </p:extLst>
          </p:nvPr>
        </p:nvGraphicFramePr>
        <p:xfrm>
          <a:off x="2605088" y="2320925"/>
          <a:ext cx="2195512" cy="3416300"/>
        </p:xfrm>
        <a:graphic>
          <a:graphicData uri="http://schemas.openxmlformats.org/drawingml/2006/table">
            <a:tbl>
              <a:tblPr>
                <a:tableStyleId>{BDBED569-4797-4DF1-A0F4-6AAB3CD982D8}</a:tableStyleId>
              </a:tblPr>
              <a:tblGrid>
                <a:gridCol w="1403219">
                  <a:extLst>
                    <a:ext uri="{9D8B030D-6E8A-4147-A177-3AD203B41FA5}">
                      <a16:colId xmlns:a16="http://schemas.microsoft.com/office/drawing/2014/main" val="20000"/>
                    </a:ext>
                  </a:extLst>
                </a:gridCol>
                <a:gridCol w="792293">
                  <a:extLst>
                    <a:ext uri="{9D8B030D-6E8A-4147-A177-3AD203B41FA5}">
                      <a16:colId xmlns:a16="http://schemas.microsoft.com/office/drawing/2014/main" val="20001"/>
                    </a:ext>
                  </a:extLst>
                </a:gridCol>
              </a:tblGrid>
              <a:tr h="39167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Dispositivo</a:t>
                      </a:r>
                    </a:p>
                  </a:txBody>
                  <a:tcPr marL="5440" marR="5440" marT="5440" marB="0" anchor="ctr"/>
                </a:tc>
                <a:tc>
                  <a:txBody>
                    <a:bodyPr/>
                    <a:lstStyle/>
                    <a:p>
                      <a:pPr marL="0" algn="just" defTabSz="457200" rtl="0" eaLnBrk="1" fontAlgn="ctr" latinLnBrk="0" hangingPunct="1"/>
                      <a:r>
                        <a:rPr lang="es-EC" sz="1050" u="none" strike="noStrike" kern="1200">
                          <a:solidFill>
                            <a:schemeClr val="dk1"/>
                          </a:solidFill>
                          <a:effectLst/>
                          <a:latin typeface="+mn-lt"/>
                          <a:ea typeface="+mn-ea"/>
                          <a:cs typeface="+mn-cs"/>
                        </a:rPr>
                        <a:t>Cantidad </a:t>
                      </a:r>
                    </a:p>
                  </a:txBody>
                  <a:tcPr marL="5440" marR="5440" marT="5440" marB="0" anchor="ctr"/>
                </a:tc>
                <a:extLst>
                  <a:ext uri="{0D108BD9-81ED-4DB2-BD59-A6C34878D82A}">
                    <a16:rowId xmlns:a16="http://schemas.microsoft.com/office/drawing/2014/main" val="10000"/>
                  </a:ext>
                </a:extLst>
              </a:tr>
              <a:tr h="32095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Breaker</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1"/>
                  </a:ext>
                </a:extLst>
              </a:tr>
              <a:tr h="39711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Fusible</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2"/>
                  </a:ext>
                </a:extLst>
              </a:tr>
              <a:tr h="35903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Cable calibre #12</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20 metros</a:t>
                      </a:r>
                    </a:p>
                  </a:txBody>
                  <a:tcPr marL="5440" marR="5440" marT="5440" marB="0" anchor="ctr"/>
                </a:tc>
                <a:extLst>
                  <a:ext uri="{0D108BD9-81ED-4DB2-BD59-A6C34878D82A}">
                    <a16:rowId xmlns:a16="http://schemas.microsoft.com/office/drawing/2014/main" val="10003"/>
                  </a:ext>
                </a:extLst>
              </a:tr>
              <a:tr h="31007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Bornera</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10</a:t>
                      </a:r>
                    </a:p>
                  </a:txBody>
                  <a:tcPr marL="5440" marR="5440" marT="5440" marB="0" anchor="ctr"/>
                </a:tc>
                <a:extLst>
                  <a:ext uri="{0D108BD9-81ED-4DB2-BD59-A6C34878D82A}">
                    <a16:rowId xmlns:a16="http://schemas.microsoft.com/office/drawing/2014/main" val="10004"/>
                  </a:ext>
                </a:extLst>
              </a:tr>
              <a:tr h="30463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Arduino UNO</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3</a:t>
                      </a:r>
                    </a:p>
                  </a:txBody>
                  <a:tcPr marL="5440" marR="5440" marT="5440" marB="0" anchor="ctr"/>
                </a:tc>
                <a:extLst>
                  <a:ext uri="{0D108BD9-81ED-4DB2-BD59-A6C34878D82A}">
                    <a16:rowId xmlns:a16="http://schemas.microsoft.com/office/drawing/2014/main" val="10005"/>
                  </a:ext>
                </a:extLst>
              </a:tr>
              <a:tr h="375358">
                <a:tc>
                  <a:txBody>
                    <a:bodyPr/>
                    <a:lstStyle/>
                    <a:p>
                      <a:pPr marL="0" algn="just" defTabSz="457200" rtl="0" eaLnBrk="1" fontAlgn="ctr" latinLnBrk="0" hangingPunct="1"/>
                      <a:r>
                        <a:rPr lang="es-EC" sz="1050" u="none" strike="noStrike" kern="1200">
                          <a:solidFill>
                            <a:schemeClr val="dk1"/>
                          </a:solidFill>
                          <a:effectLst/>
                          <a:latin typeface="+mn-lt"/>
                          <a:ea typeface="+mn-ea"/>
                          <a:cs typeface="+mn-cs"/>
                        </a:rPr>
                        <a:t>Selector</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6"/>
                  </a:ext>
                </a:extLst>
              </a:tr>
              <a:tr h="331838">
                <a:tc>
                  <a:txBody>
                    <a:bodyPr/>
                    <a:lstStyle/>
                    <a:p>
                      <a:pPr marL="0" algn="just" defTabSz="457200" rtl="0" eaLnBrk="1" fontAlgn="ctr" latinLnBrk="0" hangingPunct="1"/>
                      <a:r>
                        <a:rPr lang="es-EC" sz="1050" u="none" strike="noStrike" kern="1200">
                          <a:solidFill>
                            <a:schemeClr val="dk1"/>
                          </a:solidFill>
                          <a:effectLst/>
                          <a:latin typeface="+mn-lt"/>
                          <a:ea typeface="+mn-ea"/>
                          <a:cs typeface="+mn-cs"/>
                        </a:rPr>
                        <a:t>Pulsador NO</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7"/>
                  </a:ext>
                </a:extLst>
              </a:tr>
              <a:tr h="282878">
                <a:tc>
                  <a:txBody>
                    <a:bodyPr/>
                    <a:lstStyle/>
                    <a:p>
                      <a:pPr marL="0" algn="just" defTabSz="457200" rtl="0" eaLnBrk="1" fontAlgn="ctr" latinLnBrk="0" hangingPunct="1"/>
                      <a:r>
                        <a:rPr lang="es-EC" sz="1050" u="none" strike="noStrike" kern="1200">
                          <a:solidFill>
                            <a:schemeClr val="dk1"/>
                          </a:solidFill>
                          <a:effectLst/>
                          <a:latin typeface="+mn-lt"/>
                          <a:ea typeface="+mn-ea"/>
                          <a:cs typeface="+mn-cs"/>
                        </a:rPr>
                        <a:t>Pulsador tipo hongo NC</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8"/>
                  </a:ext>
                </a:extLst>
              </a:tr>
              <a:tr h="342718">
                <a:tc>
                  <a:txBody>
                    <a:bodyPr/>
                    <a:lstStyle/>
                    <a:p>
                      <a:pPr marL="0" algn="just" defTabSz="457200" rtl="0" eaLnBrk="1" fontAlgn="ctr" latinLnBrk="0" hangingPunct="1"/>
                      <a:r>
                        <a:rPr lang="es-EC" sz="1050" u="none" strike="noStrike" kern="1200" dirty="0">
                          <a:solidFill>
                            <a:schemeClr val="dk1"/>
                          </a:solidFill>
                          <a:effectLst/>
                          <a:latin typeface="+mn-lt"/>
                          <a:ea typeface="+mn-ea"/>
                          <a:cs typeface="+mn-cs"/>
                        </a:rPr>
                        <a:t>Modulo Relé de 8 canales</a:t>
                      </a:r>
                    </a:p>
                  </a:txBody>
                  <a:tcPr marL="5440" marR="5440" marT="5440" marB="0" anchor="ctr"/>
                </a:tc>
                <a:tc>
                  <a:txBody>
                    <a:bodyPr/>
                    <a:lstStyle/>
                    <a:p>
                      <a:pPr marL="0" algn="ctr" defTabSz="457200" rtl="0" eaLnBrk="1" fontAlgn="ctr" latinLnBrk="0" hangingPunct="1"/>
                      <a:r>
                        <a:rPr lang="es-EC" sz="1050" u="none" strike="noStrike" kern="1200" dirty="0">
                          <a:solidFill>
                            <a:schemeClr val="dk1"/>
                          </a:solidFill>
                          <a:effectLst/>
                          <a:latin typeface="+mn-lt"/>
                          <a:ea typeface="+mn-ea"/>
                          <a:cs typeface="+mn-cs"/>
                        </a:rPr>
                        <a:t>1</a:t>
                      </a:r>
                    </a:p>
                  </a:txBody>
                  <a:tcPr marL="5440" marR="5440" marT="5440" marB="0" anchor="ctr"/>
                </a:tc>
                <a:extLst>
                  <a:ext uri="{0D108BD9-81ED-4DB2-BD59-A6C34878D82A}">
                    <a16:rowId xmlns:a16="http://schemas.microsoft.com/office/drawing/2014/main" val="1000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509443885"/>
              </p:ext>
            </p:extLst>
          </p:nvPr>
        </p:nvGraphicFramePr>
        <p:xfrm>
          <a:off x="7677150" y="2320925"/>
          <a:ext cx="2409825" cy="3416300"/>
        </p:xfrm>
        <a:graphic>
          <a:graphicData uri="http://schemas.openxmlformats.org/drawingml/2006/table">
            <a:tbl>
              <a:tblPr>
                <a:tableStyleId>{22838BEF-8BB2-4498-84A7-C5851F593DF1}</a:tableStyleId>
              </a:tblPr>
              <a:tblGrid>
                <a:gridCol w="1540192">
                  <a:extLst>
                    <a:ext uri="{9D8B030D-6E8A-4147-A177-3AD203B41FA5}">
                      <a16:colId xmlns:a16="http://schemas.microsoft.com/office/drawing/2014/main" val="20000"/>
                    </a:ext>
                  </a:extLst>
                </a:gridCol>
                <a:gridCol w="869633">
                  <a:extLst>
                    <a:ext uri="{9D8B030D-6E8A-4147-A177-3AD203B41FA5}">
                      <a16:colId xmlns:a16="http://schemas.microsoft.com/office/drawing/2014/main" val="20001"/>
                    </a:ext>
                  </a:extLst>
                </a:gridCol>
              </a:tblGrid>
              <a:tr h="289722">
                <a:tc>
                  <a:txBody>
                    <a:bodyPr/>
                    <a:lstStyle/>
                    <a:p>
                      <a:pPr marL="0" algn="ctr" defTabSz="457200" rtl="0" eaLnBrk="1" fontAlgn="ctr" latinLnBrk="0" hangingPunct="1"/>
                      <a:r>
                        <a:rPr lang="es-EC" sz="1050" u="none" strike="noStrike" kern="1200" dirty="0">
                          <a:effectLst/>
                        </a:rPr>
                        <a:t>Características</a:t>
                      </a:r>
                      <a:endParaRPr lang="es-EC" sz="1050" u="none" strike="noStrike" kern="1200" dirty="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Descripción</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0"/>
                  </a:ext>
                </a:extLst>
              </a:tr>
              <a:tr h="237411">
                <a:tc>
                  <a:txBody>
                    <a:bodyPr/>
                    <a:lstStyle/>
                    <a:p>
                      <a:pPr marL="0" algn="ctr" defTabSz="457200" rtl="0" eaLnBrk="1" fontAlgn="ctr" latinLnBrk="0" hangingPunct="1"/>
                      <a:r>
                        <a:rPr lang="es-EC" sz="1050" u="none" strike="noStrike" kern="1200">
                          <a:effectLst/>
                        </a:rPr>
                        <a:t>Microcontrolador</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ATMega2560</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1"/>
                  </a:ext>
                </a:extLst>
              </a:tr>
              <a:tr h="293745">
                <a:tc>
                  <a:txBody>
                    <a:bodyPr/>
                    <a:lstStyle/>
                    <a:p>
                      <a:pPr marL="0" algn="ctr" defTabSz="457200" rtl="0" eaLnBrk="1" fontAlgn="ctr" latinLnBrk="0" hangingPunct="1"/>
                      <a:r>
                        <a:rPr lang="es-EC" sz="1050" u="none" strike="noStrike" kern="1200">
                          <a:effectLst/>
                        </a:rPr>
                        <a:t>Velocidad de reloj</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16 MHz</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2"/>
                  </a:ext>
                </a:extLst>
              </a:tr>
              <a:tr h="265578">
                <a:tc>
                  <a:txBody>
                    <a:bodyPr/>
                    <a:lstStyle/>
                    <a:p>
                      <a:pPr marL="0" algn="ctr" defTabSz="457200" rtl="0" eaLnBrk="1" fontAlgn="ctr" latinLnBrk="0" hangingPunct="1"/>
                      <a:r>
                        <a:rPr lang="es-EC" sz="1050" u="none" strike="noStrike" kern="1200">
                          <a:effectLst/>
                        </a:rPr>
                        <a:t>Voltaje de trabajo</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5 V</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3"/>
                  </a:ext>
                </a:extLst>
              </a:tr>
              <a:tr h="229363">
                <a:tc>
                  <a:txBody>
                    <a:bodyPr/>
                    <a:lstStyle/>
                    <a:p>
                      <a:pPr marL="0" algn="ctr" defTabSz="457200" rtl="0" eaLnBrk="1" fontAlgn="ctr" latinLnBrk="0" hangingPunct="1"/>
                      <a:r>
                        <a:rPr lang="es-EC" sz="1050" u="none" strike="noStrike" kern="1200">
                          <a:effectLst/>
                        </a:rPr>
                        <a:t>Voltaje de entrada </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7,5-12 V</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4"/>
                  </a:ext>
                </a:extLst>
              </a:tr>
              <a:tr h="225339">
                <a:tc gridSpan="2">
                  <a:txBody>
                    <a:bodyPr/>
                    <a:lstStyle/>
                    <a:p>
                      <a:pPr marL="0" algn="ctr" defTabSz="457200" rtl="0" eaLnBrk="1" fontAlgn="ctr" latinLnBrk="0" hangingPunct="1"/>
                      <a:r>
                        <a:rPr lang="es-EC" sz="1050" u="none" strike="noStrike" kern="1200">
                          <a:effectLst/>
                        </a:rPr>
                        <a:t>Pines</a:t>
                      </a:r>
                      <a:endParaRPr lang="es-EC" sz="1050" u="none" strike="noStrike" kern="1200">
                        <a:solidFill>
                          <a:schemeClr val="dk1"/>
                        </a:solidFill>
                        <a:effectLst/>
                        <a:latin typeface="+mn-lt"/>
                        <a:ea typeface="+mn-ea"/>
                        <a:cs typeface="+mn-cs"/>
                      </a:endParaRPr>
                    </a:p>
                  </a:txBody>
                  <a:tcPr marL="4024" marR="4024" marT="4024" marB="0" anchor="ctr"/>
                </a:tc>
                <a:tc hMerge="1">
                  <a:txBody>
                    <a:bodyPr/>
                    <a:lstStyle/>
                    <a:p>
                      <a:endParaRPr lang="es-EC"/>
                    </a:p>
                  </a:txBody>
                  <a:tcPr/>
                </a:tc>
                <a:extLst>
                  <a:ext uri="{0D108BD9-81ED-4DB2-BD59-A6C34878D82A}">
                    <a16:rowId xmlns:a16="http://schemas.microsoft.com/office/drawing/2014/main" val="10005"/>
                  </a:ext>
                </a:extLst>
              </a:tr>
              <a:tr h="277650">
                <a:tc>
                  <a:txBody>
                    <a:bodyPr/>
                    <a:lstStyle/>
                    <a:p>
                      <a:pPr marL="0" algn="ctr" defTabSz="457200" rtl="0" eaLnBrk="1" fontAlgn="ctr" latinLnBrk="0" hangingPunct="1"/>
                      <a:r>
                        <a:rPr lang="es-EC" sz="1050" u="none" strike="noStrike" kern="1200">
                          <a:effectLst/>
                        </a:rPr>
                        <a:t>Digitales</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13</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6"/>
                  </a:ext>
                </a:extLst>
              </a:tr>
              <a:tr h="245459">
                <a:tc>
                  <a:txBody>
                    <a:bodyPr/>
                    <a:lstStyle/>
                    <a:p>
                      <a:pPr marL="0" algn="ctr" defTabSz="457200" rtl="0" eaLnBrk="1" fontAlgn="ctr" latinLnBrk="0" hangingPunct="1"/>
                      <a:r>
                        <a:rPr lang="es-EC" sz="1050" u="none" strike="noStrike" kern="1200">
                          <a:effectLst/>
                        </a:rPr>
                        <a:t>Analógicos</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16</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7"/>
                  </a:ext>
                </a:extLst>
              </a:tr>
              <a:tr h="209243">
                <a:tc>
                  <a:txBody>
                    <a:bodyPr/>
                    <a:lstStyle/>
                    <a:p>
                      <a:pPr marL="0" algn="ctr" defTabSz="457200" rtl="0" eaLnBrk="1" fontAlgn="ctr" latinLnBrk="0" hangingPunct="1"/>
                      <a:r>
                        <a:rPr lang="es-EC" sz="1050" u="none" strike="noStrike" kern="1200" dirty="0">
                          <a:effectLst/>
                        </a:rPr>
                        <a:t>Digitales</a:t>
                      </a:r>
                      <a:endParaRPr lang="es-EC" sz="1050" u="none" strike="noStrike" kern="1200" dirty="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15</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8"/>
                  </a:ext>
                </a:extLst>
              </a:tr>
              <a:tr h="253506">
                <a:tc>
                  <a:txBody>
                    <a:bodyPr/>
                    <a:lstStyle/>
                    <a:p>
                      <a:pPr marL="0" algn="ctr" defTabSz="457200" rtl="0" eaLnBrk="1" fontAlgn="ctr" latinLnBrk="0" hangingPunct="1"/>
                      <a:r>
                        <a:rPr lang="es-EC" sz="1050" u="none" strike="noStrike" kern="1200">
                          <a:effectLst/>
                        </a:rPr>
                        <a:t>Puertos Seriales</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3</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09"/>
                  </a:ext>
                </a:extLst>
              </a:tr>
              <a:tr h="213267">
                <a:tc gridSpan="2">
                  <a:txBody>
                    <a:bodyPr/>
                    <a:lstStyle/>
                    <a:p>
                      <a:pPr marL="0" algn="ctr" defTabSz="457200" rtl="0" eaLnBrk="1" fontAlgn="ctr" latinLnBrk="0" hangingPunct="1"/>
                      <a:r>
                        <a:rPr lang="es-EC" sz="1050" u="none" strike="noStrike" kern="1200">
                          <a:effectLst/>
                        </a:rPr>
                        <a:t>Memoria</a:t>
                      </a:r>
                      <a:endParaRPr lang="es-EC" sz="1050" u="none" strike="noStrike" kern="1200">
                        <a:solidFill>
                          <a:schemeClr val="dk1"/>
                        </a:solidFill>
                        <a:effectLst/>
                        <a:latin typeface="+mn-lt"/>
                        <a:ea typeface="+mn-ea"/>
                        <a:cs typeface="+mn-cs"/>
                      </a:endParaRPr>
                    </a:p>
                  </a:txBody>
                  <a:tcPr marL="4024" marR="4024" marT="4024" marB="0" anchor="ctr"/>
                </a:tc>
                <a:tc hMerge="1">
                  <a:txBody>
                    <a:bodyPr/>
                    <a:lstStyle/>
                    <a:p>
                      <a:endParaRPr lang="es-EC"/>
                    </a:p>
                  </a:txBody>
                  <a:tcPr/>
                </a:tc>
                <a:extLst>
                  <a:ext uri="{0D108BD9-81ED-4DB2-BD59-A6C34878D82A}">
                    <a16:rowId xmlns:a16="http://schemas.microsoft.com/office/drawing/2014/main" val="10010"/>
                  </a:ext>
                </a:extLst>
              </a:tr>
              <a:tr h="201196">
                <a:tc>
                  <a:txBody>
                    <a:bodyPr/>
                    <a:lstStyle/>
                    <a:p>
                      <a:pPr marL="0" algn="ctr" defTabSz="457200" rtl="0" eaLnBrk="1" fontAlgn="ctr" latinLnBrk="0" hangingPunct="1"/>
                      <a:r>
                        <a:rPr lang="es-EC" sz="1050" u="none" strike="noStrike" kern="1200">
                          <a:effectLst/>
                        </a:rPr>
                        <a:t>Flash</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256 KB</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11"/>
                  </a:ext>
                </a:extLst>
              </a:tr>
              <a:tr h="265578">
                <a:tc>
                  <a:txBody>
                    <a:bodyPr/>
                    <a:lstStyle/>
                    <a:p>
                      <a:pPr marL="0" algn="ctr" defTabSz="457200" rtl="0" eaLnBrk="1" fontAlgn="ctr" latinLnBrk="0" hangingPunct="1"/>
                      <a:r>
                        <a:rPr lang="es-EC" sz="1050" u="none" strike="noStrike" kern="1200">
                          <a:effectLst/>
                        </a:rPr>
                        <a:t>RAM</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a:effectLst/>
                        </a:rPr>
                        <a:t>8KB</a:t>
                      </a:r>
                      <a:endParaRPr lang="es-EC" sz="1050" u="none" strike="noStrike" kern="120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12"/>
                  </a:ext>
                </a:extLst>
              </a:tr>
              <a:tr h="209243">
                <a:tc>
                  <a:txBody>
                    <a:bodyPr/>
                    <a:lstStyle/>
                    <a:p>
                      <a:pPr marL="0" algn="ctr" defTabSz="457200" rtl="0" eaLnBrk="1" fontAlgn="ctr" latinLnBrk="0" hangingPunct="1"/>
                      <a:r>
                        <a:rPr lang="es-EC" sz="1050" u="none" strike="noStrike" kern="1200">
                          <a:effectLst/>
                        </a:rPr>
                        <a:t>Eeprom</a:t>
                      </a:r>
                      <a:endParaRPr lang="es-EC" sz="1050" u="none" strike="noStrike" kern="1200">
                        <a:solidFill>
                          <a:schemeClr val="dk1"/>
                        </a:solidFill>
                        <a:effectLst/>
                        <a:latin typeface="+mn-lt"/>
                        <a:ea typeface="+mn-ea"/>
                        <a:cs typeface="+mn-cs"/>
                      </a:endParaRPr>
                    </a:p>
                  </a:txBody>
                  <a:tcPr marL="4024" marR="4024" marT="4024" marB="0" anchor="ctr"/>
                </a:tc>
                <a:tc>
                  <a:txBody>
                    <a:bodyPr/>
                    <a:lstStyle/>
                    <a:p>
                      <a:pPr marL="0" algn="ctr" defTabSz="457200" rtl="0" eaLnBrk="1" fontAlgn="ctr" latinLnBrk="0" hangingPunct="1"/>
                      <a:r>
                        <a:rPr lang="es-EC" sz="1050" u="none" strike="noStrike" kern="1200" dirty="0">
                          <a:effectLst/>
                        </a:rPr>
                        <a:t>4 KB</a:t>
                      </a:r>
                      <a:endParaRPr lang="es-EC" sz="1050" u="none" strike="noStrike" kern="1200" dirty="0">
                        <a:solidFill>
                          <a:schemeClr val="dk1"/>
                        </a:solidFill>
                        <a:effectLst/>
                        <a:latin typeface="+mn-lt"/>
                        <a:ea typeface="+mn-ea"/>
                        <a:cs typeface="+mn-cs"/>
                      </a:endParaRPr>
                    </a:p>
                  </a:txBody>
                  <a:tcPr marL="4024" marR="4024" marT="4024" marB="0" anchor="ctr"/>
                </a:tc>
                <a:extLst>
                  <a:ext uri="{0D108BD9-81ED-4DB2-BD59-A6C34878D82A}">
                    <a16:rowId xmlns:a16="http://schemas.microsoft.com/office/drawing/2014/main" val="10013"/>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717093040"/>
              </p:ext>
            </p:extLst>
          </p:nvPr>
        </p:nvGraphicFramePr>
        <p:xfrm>
          <a:off x="5097889" y="2320925"/>
          <a:ext cx="2281972" cy="3416300"/>
        </p:xfrm>
        <a:graphic>
          <a:graphicData uri="http://schemas.openxmlformats.org/drawingml/2006/table">
            <a:tbl>
              <a:tblPr>
                <a:tableStyleId>{22838BEF-8BB2-4498-84A7-C5851F593DF1}</a:tableStyleId>
              </a:tblPr>
              <a:tblGrid>
                <a:gridCol w="1297331">
                  <a:extLst>
                    <a:ext uri="{9D8B030D-6E8A-4147-A177-3AD203B41FA5}">
                      <a16:colId xmlns:a16="http://schemas.microsoft.com/office/drawing/2014/main" val="20000"/>
                    </a:ext>
                  </a:extLst>
                </a:gridCol>
                <a:gridCol w="984641">
                  <a:extLst>
                    <a:ext uri="{9D8B030D-6E8A-4147-A177-3AD203B41FA5}">
                      <a16:colId xmlns:a16="http://schemas.microsoft.com/office/drawing/2014/main" val="20001"/>
                    </a:ext>
                  </a:extLst>
                </a:gridCol>
              </a:tblGrid>
              <a:tr h="479481">
                <a:tc>
                  <a:txBody>
                    <a:bodyPr/>
                    <a:lstStyle/>
                    <a:p>
                      <a:pPr marL="0" algn="just" defTabSz="457200" rtl="0" eaLnBrk="1" fontAlgn="ctr" latinLnBrk="0" hangingPunct="1"/>
                      <a:r>
                        <a:rPr lang="es-EC" sz="1050" u="none" strike="noStrike" kern="1200" dirty="0">
                          <a:effectLst/>
                        </a:rPr>
                        <a:t>Características</a:t>
                      </a:r>
                      <a:endParaRPr lang="es-EC" sz="1050" u="none" strike="noStrike" kern="1200" dirty="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Descripción</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0"/>
                  </a:ext>
                </a:extLst>
              </a:tr>
              <a:tr h="392908">
                <a:tc>
                  <a:txBody>
                    <a:bodyPr/>
                    <a:lstStyle/>
                    <a:p>
                      <a:pPr marL="0" algn="just" defTabSz="457200" rtl="0" eaLnBrk="1" fontAlgn="ctr" latinLnBrk="0" hangingPunct="1"/>
                      <a:r>
                        <a:rPr lang="es-EC" sz="1050" u="none" strike="noStrike" kern="1200">
                          <a:effectLst/>
                        </a:rPr>
                        <a:t>Voltaje de operación</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5 VDC</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1"/>
                  </a:ext>
                </a:extLst>
              </a:tr>
              <a:tr h="486140">
                <a:tc>
                  <a:txBody>
                    <a:bodyPr/>
                    <a:lstStyle/>
                    <a:p>
                      <a:pPr marL="0" algn="just" defTabSz="457200" rtl="0" eaLnBrk="1" fontAlgn="ctr" latinLnBrk="0" hangingPunct="1"/>
                      <a:r>
                        <a:rPr lang="es-EC" sz="1050" u="none" strike="noStrike" kern="1200">
                          <a:effectLst/>
                        </a:rPr>
                        <a:t>Señal de control</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3,3 o 5 V</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2"/>
                  </a:ext>
                </a:extLst>
              </a:tr>
              <a:tr h="439524">
                <a:tc>
                  <a:txBody>
                    <a:bodyPr/>
                    <a:lstStyle/>
                    <a:p>
                      <a:pPr marL="0" algn="just" defTabSz="457200" rtl="0" eaLnBrk="1" fontAlgn="ctr" latinLnBrk="0" hangingPunct="1"/>
                      <a:r>
                        <a:rPr lang="es-EC" sz="1050" u="none" strike="noStrike" kern="1200">
                          <a:effectLst/>
                        </a:rPr>
                        <a:t>Canales</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8 CH</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3"/>
                  </a:ext>
                </a:extLst>
              </a:tr>
              <a:tr h="379589">
                <a:tc>
                  <a:txBody>
                    <a:bodyPr/>
                    <a:lstStyle/>
                    <a:p>
                      <a:pPr marL="0" algn="just" defTabSz="457200" rtl="0" eaLnBrk="1" fontAlgn="ctr" latinLnBrk="0" hangingPunct="1"/>
                      <a:r>
                        <a:rPr lang="es-EC" sz="1050" u="none" strike="noStrike" kern="1200">
                          <a:effectLst/>
                        </a:rPr>
                        <a:t>Código</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SRD-05VDC-SL-C</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4"/>
                  </a:ext>
                </a:extLst>
              </a:tr>
              <a:tr h="372929">
                <a:tc>
                  <a:txBody>
                    <a:bodyPr/>
                    <a:lstStyle/>
                    <a:p>
                      <a:pPr marL="0" algn="just" defTabSz="457200" rtl="0" eaLnBrk="1" fontAlgn="ctr" latinLnBrk="0" hangingPunct="1"/>
                      <a:r>
                        <a:rPr lang="es-EC" sz="1050" u="none" strike="noStrike" kern="1200">
                          <a:effectLst/>
                        </a:rPr>
                        <a:t>Capacidad Máxima</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10A/ 30VDC</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5"/>
                  </a:ext>
                </a:extLst>
              </a:tr>
              <a:tr h="459502">
                <a:tc>
                  <a:txBody>
                    <a:bodyPr/>
                    <a:lstStyle/>
                    <a:p>
                      <a:pPr marL="0" algn="just" defTabSz="457200" rtl="0" eaLnBrk="1" fontAlgn="ctr" latinLnBrk="0" hangingPunct="1"/>
                      <a:r>
                        <a:rPr lang="es-EC" sz="1050" u="none" strike="noStrike" kern="1200">
                          <a:effectLst/>
                        </a:rPr>
                        <a:t>Corriente Máxima</a:t>
                      </a:r>
                      <a:endParaRPr lang="es-EC" sz="1050" u="none" strike="noStrike" kern="120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a:effectLst/>
                        </a:rPr>
                        <a:t>10 A (NO), 5 A (NC)</a:t>
                      </a:r>
                      <a:endParaRPr lang="es-EC" sz="1050" u="none" strike="noStrike" kern="120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6"/>
                  </a:ext>
                </a:extLst>
              </a:tr>
              <a:tr h="406227">
                <a:tc>
                  <a:txBody>
                    <a:bodyPr/>
                    <a:lstStyle/>
                    <a:p>
                      <a:pPr marL="0" algn="just" defTabSz="457200" rtl="0" eaLnBrk="1" fontAlgn="ctr" latinLnBrk="0" hangingPunct="1"/>
                      <a:r>
                        <a:rPr lang="es-EC" sz="1050" u="none" strike="noStrike" kern="1200" dirty="0">
                          <a:effectLst/>
                        </a:rPr>
                        <a:t>Tiempo de acción</a:t>
                      </a:r>
                      <a:endParaRPr lang="es-EC" sz="1050" u="none" strike="noStrike" kern="1200" dirty="0">
                        <a:solidFill>
                          <a:schemeClr val="dk1"/>
                        </a:solidFill>
                        <a:effectLst/>
                        <a:latin typeface="+mn-lt"/>
                        <a:ea typeface="+mn-ea"/>
                        <a:cs typeface="+mn-cs"/>
                      </a:endParaRPr>
                    </a:p>
                  </a:txBody>
                  <a:tcPr marL="6659" marR="6659" marT="6659" marB="0" anchor="ctr"/>
                </a:tc>
                <a:tc>
                  <a:txBody>
                    <a:bodyPr/>
                    <a:lstStyle/>
                    <a:p>
                      <a:pPr marL="0" algn="just" defTabSz="457200" rtl="0" eaLnBrk="1" fontAlgn="ctr" latinLnBrk="0" hangingPunct="1"/>
                      <a:r>
                        <a:rPr lang="es-EC" sz="1050" u="none" strike="noStrike" kern="1200" dirty="0">
                          <a:effectLst/>
                        </a:rPr>
                        <a:t>10 ms/5ms</a:t>
                      </a:r>
                      <a:endParaRPr lang="es-EC" sz="1050" u="none" strike="noStrike" kern="1200" dirty="0">
                        <a:solidFill>
                          <a:schemeClr val="dk1"/>
                        </a:solidFill>
                        <a:effectLst/>
                        <a:latin typeface="+mn-lt"/>
                        <a:ea typeface="+mn-ea"/>
                        <a:cs typeface="+mn-cs"/>
                      </a:endParaRPr>
                    </a:p>
                  </a:txBody>
                  <a:tcPr marL="6659" marR="6659" marT="6659"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9395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Conexiones</a:t>
            </a:r>
          </a:p>
        </p:txBody>
      </p:sp>
      <p:pic>
        <p:nvPicPr>
          <p:cNvPr id="4" name="Marcador de contenido 3"/>
          <p:cNvPicPr>
            <a:picLocks noGrp="1"/>
          </p:cNvPicPr>
          <p:nvPr>
            <p:ph idx="1"/>
          </p:nvPr>
        </p:nvPicPr>
        <p:blipFill>
          <a:blip r:embed="rId2"/>
          <a:stretch>
            <a:fillRect/>
          </a:stretch>
        </p:blipFill>
        <p:spPr>
          <a:xfrm>
            <a:off x="1154954" y="2393950"/>
            <a:ext cx="3970778" cy="3416300"/>
          </a:xfrm>
          <a:prstGeom prst="rect">
            <a:avLst/>
          </a:prstGeom>
        </p:spPr>
      </p:pic>
      <p:pic>
        <p:nvPicPr>
          <p:cNvPr id="5" name="Imagen 4" descr="Diagrama, Esquemático&#10;&#10;Descripción generada automáticamente"/>
          <p:cNvPicPr/>
          <p:nvPr/>
        </p:nvPicPr>
        <p:blipFill>
          <a:blip r:embed="rId3">
            <a:extLst>
              <a:ext uri="{28A0092B-C50C-407E-A947-70E740481C1C}">
                <a14:useLocalDpi xmlns:a14="http://schemas.microsoft.com/office/drawing/2010/main" val="0"/>
              </a:ext>
            </a:extLst>
          </a:blip>
          <a:srcRect/>
          <a:stretch>
            <a:fillRect/>
          </a:stretch>
        </p:blipFill>
        <p:spPr bwMode="auto">
          <a:xfrm>
            <a:off x="5125732" y="2283460"/>
            <a:ext cx="5610860" cy="4138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381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Comunicación</a:t>
            </a:r>
          </a:p>
        </p:txBody>
      </p:sp>
      <p:graphicFrame>
        <p:nvGraphicFramePr>
          <p:cNvPr id="5" name="Tabla 4"/>
          <p:cNvGraphicFramePr>
            <a:graphicFrameLocks noGrp="1"/>
          </p:cNvGraphicFramePr>
          <p:nvPr>
            <p:extLst>
              <p:ext uri="{D42A27DB-BD31-4B8C-83A1-F6EECF244321}">
                <p14:modId xmlns:p14="http://schemas.microsoft.com/office/powerpoint/2010/main" val="3814433000"/>
              </p:ext>
            </p:extLst>
          </p:nvPr>
        </p:nvGraphicFramePr>
        <p:xfrm>
          <a:off x="1154954" y="2692400"/>
          <a:ext cx="3063584" cy="3416299"/>
        </p:xfrm>
        <a:graphic>
          <a:graphicData uri="http://schemas.openxmlformats.org/drawingml/2006/table">
            <a:tbl>
              <a:tblPr>
                <a:tableStyleId>{8A107856-5554-42FB-B03E-39F5DBC370BA}</a:tableStyleId>
              </a:tblPr>
              <a:tblGrid>
                <a:gridCol w="1540856">
                  <a:extLst>
                    <a:ext uri="{9D8B030D-6E8A-4147-A177-3AD203B41FA5}">
                      <a16:colId xmlns:a16="http://schemas.microsoft.com/office/drawing/2014/main" val="20000"/>
                    </a:ext>
                  </a:extLst>
                </a:gridCol>
                <a:gridCol w="1522728">
                  <a:extLst>
                    <a:ext uri="{9D8B030D-6E8A-4147-A177-3AD203B41FA5}">
                      <a16:colId xmlns:a16="http://schemas.microsoft.com/office/drawing/2014/main" val="20001"/>
                    </a:ext>
                  </a:extLst>
                </a:gridCol>
              </a:tblGrid>
              <a:tr h="435351">
                <a:tc>
                  <a:txBody>
                    <a:bodyPr/>
                    <a:lstStyle/>
                    <a:p>
                      <a:pPr algn="ctr" fontAlgn="ctr"/>
                      <a:r>
                        <a:rPr lang="es-EC" sz="1050" u="none" strike="noStrike" kern="1200" dirty="0">
                          <a:solidFill>
                            <a:schemeClr val="dk1"/>
                          </a:solidFill>
                          <a:effectLst/>
                          <a:latin typeface="+mn-lt"/>
                          <a:ea typeface="+mn-ea"/>
                          <a:cs typeface="+mn-cs"/>
                        </a:rPr>
                        <a:t>Número de vías </a:t>
                      </a:r>
                    </a:p>
                  </a:txBody>
                  <a:tcPr marL="6047" marR="6047" marT="6047" marB="0" anchor="ctr"/>
                </a:tc>
                <a:tc>
                  <a:txBody>
                    <a:bodyPr/>
                    <a:lstStyle/>
                    <a:p>
                      <a:pPr algn="ctr" fontAlgn="ctr"/>
                      <a:r>
                        <a:rPr lang="es-EC" sz="1050" u="none" strike="noStrike" kern="1200">
                          <a:solidFill>
                            <a:schemeClr val="dk1"/>
                          </a:solidFill>
                          <a:effectLst/>
                          <a:latin typeface="+mn-lt"/>
                          <a:ea typeface="+mn-ea"/>
                          <a:cs typeface="+mn-cs"/>
                        </a:rPr>
                        <a:t>2</a:t>
                      </a:r>
                    </a:p>
                  </a:txBody>
                  <a:tcPr marL="6047" marR="6047" marT="6047" marB="0" anchor="ctr"/>
                </a:tc>
                <a:extLst>
                  <a:ext uri="{0D108BD9-81ED-4DB2-BD59-A6C34878D82A}">
                    <a16:rowId xmlns:a16="http://schemas.microsoft.com/office/drawing/2014/main" val="10000"/>
                  </a:ext>
                </a:extLst>
              </a:tr>
              <a:tr h="356746">
                <a:tc rowSpan="4">
                  <a:txBody>
                    <a:bodyPr/>
                    <a:lstStyle/>
                    <a:p>
                      <a:pPr algn="ctr" fontAlgn="ctr"/>
                      <a:r>
                        <a:rPr lang="es-EC" sz="1050" u="none" strike="noStrike" kern="1200" dirty="0">
                          <a:solidFill>
                            <a:schemeClr val="dk1"/>
                          </a:solidFill>
                          <a:effectLst/>
                          <a:latin typeface="+mn-lt"/>
                          <a:ea typeface="+mn-ea"/>
                          <a:cs typeface="+mn-cs"/>
                        </a:rPr>
                        <a:t>Velocidad Máxima</a:t>
                      </a:r>
                    </a:p>
                  </a:txBody>
                  <a:tcPr marL="6047" marR="6047" marT="6047" marB="0" anchor="ctr"/>
                </a:tc>
                <a:tc>
                  <a:txBody>
                    <a:bodyPr/>
                    <a:lstStyle/>
                    <a:p>
                      <a:pPr algn="ctr" fontAlgn="ctr"/>
                      <a:r>
                        <a:rPr lang="es-EC" sz="1050" u="none" strike="noStrike" kern="1200">
                          <a:solidFill>
                            <a:schemeClr val="dk1"/>
                          </a:solidFill>
                          <a:effectLst/>
                          <a:latin typeface="+mn-lt"/>
                          <a:ea typeface="+mn-ea"/>
                          <a:cs typeface="+mn-cs"/>
                        </a:rPr>
                        <a:t>Modo Estándar (Sm) 100 kbps</a:t>
                      </a:r>
                    </a:p>
                  </a:txBody>
                  <a:tcPr marL="6047" marR="6047" marT="6047" marB="0" anchor="ctr"/>
                </a:tc>
                <a:extLst>
                  <a:ext uri="{0D108BD9-81ED-4DB2-BD59-A6C34878D82A}">
                    <a16:rowId xmlns:a16="http://schemas.microsoft.com/office/drawing/2014/main" val="10001"/>
                  </a:ext>
                </a:extLst>
              </a:tr>
              <a:tr h="441398">
                <a:tc vMerge="1">
                  <a:txBody>
                    <a:bodyPr/>
                    <a:lstStyle/>
                    <a:p>
                      <a:endParaRPr lang="es-EC"/>
                    </a:p>
                  </a:txBody>
                  <a:tcPr/>
                </a:tc>
                <a:tc>
                  <a:txBody>
                    <a:bodyPr/>
                    <a:lstStyle/>
                    <a:p>
                      <a:pPr algn="ctr" fontAlgn="ctr"/>
                      <a:r>
                        <a:rPr lang="es-EC" sz="1050" u="none" strike="noStrike" kern="1200">
                          <a:solidFill>
                            <a:schemeClr val="dk1"/>
                          </a:solidFill>
                          <a:effectLst/>
                          <a:latin typeface="+mn-lt"/>
                          <a:ea typeface="+mn-ea"/>
                          <a:cs typeface="+mn-cs"/>
                        </a:rPr>
                        <a:t>Modo Rápido (Fm) 400 kbps</a:t>
                      </a:r>
                    </a:p>
                  </a:txBody>
                  <a:tcPr marL="6047" marR="6047" marT="6047" marB="0" anchor="ctr"/>
                </a:tc>
                <a:extLst>
                  <a:ext uri="{0D108BD9-81ED-4DB2-BD59-A6C34878D82A}">
                    <a16:rowId xmlns:a16="http://schemas.microsoft.com/office/drawing/2014/main" val="10002"/>
                  </a:ext>
                </a:extLst>
              </a:tr>
              <a:tr h="399072">
                <a:tc vMerge="1">
                  <a:txBody>
                    <a:bodyPr/>
                    <a:lstStyle/>
                    <a:p>
                      <a:endParaRPr lang="es-EC"/>
                    </a:p>
                  </a:txBody>
                  <a:tcPr/>
                </a:tc>
                <a:tc>
                  <a:txBody>
                    <a:bodyPr/>
                    <a:lstStyle/>
                    <a:p>
                      <a:pPr algn="ctr" fontAlgn="ctr"/>
                      <a:r>
                        <a:rPr lang="en-US" sz="1050" u="none" strike="noStrike" kern="1200" dirty="0" err="1">
                          <a:solidFill>
                            <a:schemeClr val="dk1"/>
                          </a:solidFill>
                          <a:effectLst/>
                          <a:latin typeface="+mn-lt"/>
                          <a:ea typeface="+mn-ea"/>
                          <a:cs typeface="+mn-cs"/>
                        </a:rPr>
                        <a:t>Modo</a:t>
                      </a:r>
                      <a:r>
                        <a:rPr lang="en-US" sz="1050" u="none" strike="noStrike" kern="1200" dirty="0">
                          <a:solidFill>
                            <a:schemeClr val="dk1"/>
                          </a:solidFill>
                          <a:effectLst/>
                          <a:latin typeface="+mn-lt"/>
                          <a:ea typeface="+mn-ea"/>
                          <a:cs typeface="+mn-cs"/>
                        </a:rPr>
                        <a:t> High Speed (</a:t>
                      </a:r>
                      <a:r>
                        <a:rPr lang="en-US" sz="1050" u="none" strike="noStrike" kern="1200" dirty="0" err="1">
                          <a:solidFill>
                            <a:schemeClr val="dk1"/>
                          </a:solidFill>
                          <a:effectLst/>
                          <a:latin typeface="+mn-lt"/>
                          <a:ea typeface="+mn-ea"/>
                          <a:cs typeface="+mn-cs"/>
                        </a:rPr>
                        <a:t>Fm</a:t>
                      </a:r>
                      <a:r>
                        <a:rPr lang="en-US" sz="1050" u="none" strike="noStrike" kern="1200" dirty="0">
                          <a:solidFill>
                            <a:schemeClr val="dk1"/>
                          </a:solidFill>
                          <a:effectLst/>
                          <a:latin typeface="+mn-lt"/>
                          <a:ea typeface="+mn-ea"/>
                          <a:cs typeface="+mn-cs"/>
                        </a:rPr>
                        <a:t>+) 3,4 Mbps</a:t>
                      </a:r>
                      <a:endParaRPr lang="es-EC" sz="1050" u="none" strike="noStrike" kern="1200" dirty="0">
                        <a:solidFill>
                          <a:schemeClr val="dk1"/>
                        </a:solidFill>
                        <a:effectLst/>
                        <a:latin typeface="+mn-lt"/>
                        <a:ea typeface="+mn-ea"/>
                        <a:cs typeface="+mn-cs"/>
                      </a:endParaRPr>
                    </a:p>
                  </a:txBody>
                  <a:tcPr marL="6047" marR="6047" marT="6047" marB="0" anchor="ctr"/>
                </a:tc>
                <a:extLst>
                  <a:ext uri="{0D108BD9-81ED-4DB2-BD59-A6C34878D82A}">
                    <a16:rowId xmlns:a16="http://schemas.microsoft.com/office/drawing/2014/main" val="10003"/>
                  </a:ext>
                </a:extLst>
              </a:tr>
              <a:tr h="344653">
                <a:tc vMerge="1">
                  <a:txBody>
                    <a:bodyPr/>
                    <a:lstStyle/>
                    <a:p>
                      <a:endParaRPr lang="es-EC"/>
                    </a:p>
                  </a:txBody>
                  <a:tcPr/>
                </a:tc>
                <a:tc>
                  <a:txBody>
                    <a:bodyPr/>
                    <a:lstStyle/>
                    <a:p>
                      <a:pPr algn="ctr" fontAlgn="ctr"/>
                      <a:r>
                        <a:rPr lang="es-EC" sz="1050" u="none" strike="noStrike" kern="1200" dirty="0">
                          <a:solidFill>
                            <a:schemeClr val="dk1"/>
                          </a:solidFill>
                          <a:effectLst/>
                          <a:latin typeface="+mn-lt"/>
                          <a:ea typeface="+mn-ea"/>
                          <a:cs typeface="+mn-cs"/>
                        </a:rPr>
                        <a:t>Modo Ultra </a:t>
                      </a:r>
                      <a:r>
                        <a:rPr lang="es-EC" sz="1050" u="none" strike="noStrike" kern="1200" dirty="0" err="1">
                          <a:solidFill>
                            <a:schemeClr val="dk1"/>
                          </a:solidFill>
                          <a:effectLst/>
                          <a:latin typeface="+mn-lt"/>
                          <a:ea typeface="+mn-ea"/>
                          <a:cs typeface="+mn-cs"/>
                        </a:rPr>
                        <a:t>Fast</a:t>
                      </a:r>
                      <a:r>
                        <a:rPr lang="es-EC" sz="1050" u="none" strike="noStrike" kern="1200" dirty="0">
                          <a:solidFill>
                            <a:schemeClr val="dk1"/>
                          </a:solidFill>
                          <a:effectLst/>
                          <a:latin typeface="+mn-lt"/>
                          <a:ea typeface="+mn-ea"/>
                          <a:cs typeface="+mn-cs"/>
                        </a:rPr>
                        <a:t> (Hs-</a:t>
                      </a:r>
                      <a:r>
                        <a:rPr lang="es-EC" sz="1050" u="none" strike="noStrike" kern="1200" dirty="0" err="1">
                          <a:solidFill>
                            <a:schemeClr val="dk1"/>
                          </a:solidFill>
                          <a:effectLst/>
                          <a:latin typeface="+mn-lt"/>
                          <a:ea typeface="+mn-ea"/>
                          <a:cs typeface="+mn-cs"/>
                        </a:rPr>
                        <a:t>mode</a:t>
                      </a:r>
                      <a:r>
                        <a:rPr lang="es-EC" sz="1050" u="none" strike="noStrike" kern="1200" dirty="0">
                          <a:solidFill>
                            <a:schemeClr val="dk1"/>
                          </a:solidFill>
                          <a:effectLst/>
                          <a:latin typeface="+mn-lt"/>
                          <a:ea typeface="+mn-ea"/>
                          <a:cs typeface="+mn-cs"/>
                        </a:rPr>
                        <a:t>) 5 Mbps</a:t>
                      </a:r>
                    </a:p>
                  </a:txBody>
                  <a:tcPr marL="6047" marR="6047" marT="6047" marB="0" anchor="ctr"/>
                </a:tc>
                <a:extLst>
                  <a:ext uri="{0D108BD9-81ED-4DB2-BD59-A6C34878D82A}">
                    <a16:rowId xmlns:a16="http://schemas.microsoft.com/office/drawing/2014/main" val="10004"/>
                  </a:ext>
                </a:extLst>
              </a:tr>
              <a:tr h="338607">
                <a:tc>
                  <a:txBody>
                    <a:bodyPr/>
                    <a:lstStyle/>
                    <a:p>
                      <a:pPr algn="ctr" fontAlgn="ctr"/>
                      <a:r>
                        <a:rPr lang="es-EC" sz="1050" u="none" strike="noStrike" kern="1200">
                          <a:solidFill>
                            <a:schemeClr val="dk1"/>
                          </a:solidFill>
                          <a:effectLst/>
                          <a:latin typeface="+mn-lt"/>
                          <a:ea typeface="+mn-ea"/>
                          <a:cs typeface="+mn-cs"/>
                        </a:rPr>
                        <a:t>Número máximo de maestros</a:t>
                      </a:r>
                    </a:p>
                  </a:txBody>
                  <a:tcPr marL="6047" marR="6047" marT="6047" marB="0" anchor="ctr"/>
                </a:tc>
                <a:tc>
                  <a:txBody>
                    <a:bodyPr/>
                    <a:lstStyle/>
                    <a:p>
                      <a:pPr algn="ctr" fontAlgn="ctr"/>
                      <a:r>
                        <a:rPr lang="es-EC" sz="1050" u="none" strike="noStrike" kern="1200">
                          <a:solidFill>
                            <a:schemeClr val="dk1"/>
                          </a:solidFill>
                          <a:effectLst/>
                          <a:latin typeface="+mn-lt"/>
                          <a:ea typeface="+mn-ea"/>
                          <a:cs typeface="+mn-cs"/>
                        </a:rPr>
                        <a:t>Ilimitado (Teóricamente)</a:t>
                      </a:r>
                    </a:p>
                  </a:txBody>
                  <a:tcPr marL="6047" marR="6047" marT="6047" marB="0" anchor="ctr"/>
                </a:tc>
                <a:extLst>
                  <a:ext uri="{0D108BD9-81ED-4DB2-BD59-A6C34878D82A}">
                    <a16:rowId xmlns:a16="http://schemas.microsoft.com/office/drawing/2014/main" val="10005"/>
                  </a:ext>
                </a:extLst>
              </a:tr>
              <a:tr h="417212">
                <a:tc>
                  <a:txBody>
                    <a:bodyPr/>
                    <a:lstStyle/>
                    <a:p>
                      <a:pPr algn="ctr" fontAlgn="ctr"/>
                      <a:r>
                        <a:rPr lang="es-EC" sz="1050" u="none" strike="noStrike" kern="1200" dirty="0">
                          <a:solidFill>
                            <a:schemeClr val="dk1"/>
                          </a:solidFill>
                          <a:effectLst/>
                          <a:latin typeface="+mn-lt"/>
                          <a:ea typeface="+mn-ea"/>
                          <a:cs typeface="+mn-cs"/>
                        </a:rPr>
                        <a:t>Número máximo de esclavos (7-bits)</a:t>
                      </a:r>
                    </a:p>
                  </a:txBody>
                  <a:tcPr marL="6047" marR="6047" marT="6047" marB="0" anchor="ctr"/>
                </a:tc>
                <a:tc>
                  <a:txBody>
                    <a:bodyPr/>
                    <a:lstStyle/>
                    <a:p>
                      <a:pPr algn="ctr" fontAlgn="ctr"/>
                      <a:r>
                        <a:rPr lang="es-EC" sz="1050" u="none" strike="noStrike" kern="1200">
                          <a:solidFill>
                            <a:schemeClr val="dk1"/>
                          </a:solidFill>
                          <a:effectLst/>
                          <a:latin typeface="+mn-lt"/>
                          <a:ea typeface="+mn-ea"/>
                          <a:cs typeface="+mn-cs"/>
                        </a:rPr>
                        <a:t>112</a:t>
                      </a:r>
                    </a:p>
                  </a:txBody>
                  <a:tcPr marL="6047" marR="6047" marT="6047" marB="0" anchor="ctr"/>
                </a:tc>
                <a:extLst>
                  <a:ext uri="{0D108BD9-81ED-4DB2-BD59-A6C34878D82A}">
                    <a16:rowId xmlns:a16="http://schemas.microsoft.com/office/drawing/2014/main" val="10006"/>
                  </a:ext>
                </a:extLst>
              </a:tr>
              <a:tr h="368839">
                <a:tc>
                  <a:txBody>
                    <a:bodyPr/>
                    <a:lstStyle/>
                    <a:p>
                      <a:pPr algn="ctr" fontAlgn="ctr"/>
                      <a:r>
                        <a:rPr lang="es-EC" sz="1050" u="none" strike="noStrike" kern="1200">
                          <a:solidFill>
                            <a:schemeClr val="dk1"/>
                          </a:solidFill>
                          <a:effectLst/>
                          <a:latin typeface="+mn-lt"/>
                          <a:ea typeface="+mn-ea"/>
                          <a:cs typeface="+mn-cs"/>
                        </a:rPr>
                        <a:t>Compatible con ESP </a:t>
                      </a:r>
                    </a:p>
                  </a:txBody>
                  <a:tcPr marL="6047" marR="6047" marT="6047" marB="0" anchor="ctr"/>
                </a:tc>
                <a:tc>
                  <a:txBody>
                    <a:bodyPr/>
                    <a:lstStyle/>
                    <a:p>
                      <a:pPr algn="ctr" fontAlgn="ctr"/>
                      <a:r>
                        <a:rPr lang="es-EC" sz="1050" u="none" strike="noStrike" kern="1200" dirty="0">
                          <a:solidFill>
                            <a:schemeClr val="dk1"/>
                          </a:solidFill>
                          <a:effectLst/>
                          <a:latin typeface="+mn-lt"/>
                          <a:ea typeface="+mn-ea"/>
                          <a:cs typeface="+mn-cs"/>
                        </a:rPr>
                        <a:t>Si</a:t>
                      </a:r>
                    </a:p>
                  </a:txBody>
                  <a:tcPr marL="6047" marR="6047" marT="6047" marB="0" anchor="ctr"/>
                </a:tc>
                <a:extLst>
                  <a:ext uri="{0D108BD9-81ED-4DB2-BD59-A6C34878D82A}">
                    <a16:rowId xmlns:a16="http://schemas.microsoft.com/office/drawing/2014/main" val="10007"/>
                  </a:ext>
                </a:extLst>
              </a:tr>
              <a:tr h="314421">
                <a:tc>
                  <a:txBody>
                    <a:bodyPr/>
                    <a:lstStyle/>
                    <a:p>
                      <a:pPr algn="ctr" fontAlgn="ctr"/>
                      <a:r>
                        <a:rPr lang="es-EC" sz="1050" u="none" strike="noStrike" kern="1200">
                          <a:solidFill>
                            <a:schemeClr val="dk1"/>
                          </a:solidFill>
                          <a:effectLst/>
                          <a:latin typeface="+mn-lt"/>
                          <a:ea typeface="+mn-ea"/>
                          <a:cs typeface="+mn-cs"/>
                        </a:rPr>
                        <a:t>Compatibilidad con Arduino</a:t>
                      </a:r>
                    </a:p>
                  </a:txBody>
                  <a:tcPr marL="6047" marR="6047" marT="6047" marB="0" anchor="ctr"/>
                </a:tc>
                <a:tc>
                  <a:txBody>
                    <a:bodyPr/>
                    <a:lstStyle/>
                    <a:p>
                      <a:pPr algn="ctr" fontAlgn="ctr"/>
                      <a:r>
                        <a:rPr lang="es-EC" sz="1050" u="none" strike="noStrike" kern="1200" dirty="0">
                          <a:solidFill>
                            <a:schemeClr val="dk1"/>
                          </a:solidFill>
                          <a:effectLst/>
                          <a:latin typeface="+mn-lt"/>
                          <a:ea typeface="+mn-ea"/>
                          <a:cs typeface="+mn-cs"/>
                        </a:rPr>
                        <a:t>Si</a:t>
                      </a:r>
                    </a:p>
                  </a:txBody>
                  <a:tcPr marL="6047" marR="6047" marT="6047" marB="0" anchor="ctr"/>
                </a:tc>
                <a:extLst>
                  <a:ext uri="{0D108BD9-81ED-4DB2-BD59-A6C34878D82A}">
                    <a16:rowId xmlns:a16="http://schemas.microsoft.com/office/drawing/2014/main" val="10008"/>
                  </a:ext>
                </a:extLst>
              </a:tr>
            </a:tbl>
          </a:graphicData>
        </a:graphic>
      </p:graphicFrame>
      <p:pic>
        <p:nvPicPr>
          <p:cNvPr id="1026" name="Picture 2" descr="Que es el protocolo serial I2C? - YouTube">
            <a:extLst>
              <a:ext uri="{FF2B5EF4-FFF2-40B4-BE49-F238E27FC236}">
                <a16:creationId xmlns:a16="http://schemas.microsoft.com/office/drawing/2014/main" id="{D48BFAF9-3EE2-B2FB-3941-E0772DD73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706" y="2349006"/>
            <a:ext cx="6683899" cy="375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1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base</a:t>
            </a:r>
          </a:p>
        </p:txBody>
      </p:sp>
      <p:pic>
        <p:nvPicPr>
          <p:cNvPr id="5" name="Imagen 4" descr="Tabla&#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1348311" y="2395220"/>
            <a:ext cx="3406569" cy="182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Diagrama&#10;&#10;Descripción generada automáticamente con confianza media"/>
          <p:cNvPicPr/>
          <p:nvPr/>
        </p:nvPicPr>
        <p:blipFill>
          <a:blip r:embed="rId3"/>
          <a:stretch>
            <a:fillRect/>
          </a:stretch>
        </p:blipFill>
        <p:spPr>
          <a:xfrm>
            <a:off x="5659847" y="1995724"/>
            <a:ext cx="5623560" cy="4257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602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del problema</a:t>
            </a:r>
          </a:p>
        </p:txBody>
      </p:sp>
      <p:sp>
        <p:nvSpPr>
          <p:cNvPr id="3" name="Marcador de contenido 2"/>
          <p:cNvSpPr>
            <a:spLocks noGrp="1"/>
          </p:cNvSpPr>
          <p:nvPr>
            <p:ph idx="1"/>
          </p:nvPr>
        </p:nvSpPr>
        <p:spPr>
          <a:xfrm>
            <a:off x="1162739" y="2297132"/>
            <a:ext cx="9454164" cy="3121891"/>
          </a:xfrm>
        </p:spPr>
        <p:txBody>
          <a:bodyPr/>
          <a:lstStyle/>
          <a:p>
            <a:pPr algn="just"/>
            <a:r>
              <a:rPr lang="es-419" dirty="0"/>
              <a:t>Si bien existen varios estudios como el de </a:t>
            </a:r>
            <a:r>
              <a:rPr lang="es-419" dirty="0" err="1"/>
              <a:t>Minchala</a:t>
            </a:r>
            <a:r>
              <a:rPr lang="es-419" dirty="0"/>
              <a:t> &amp; Narváez de 2010, donde explican el creciente valor del mercado agrícola para el Ecuador debido a su expansión desde los años 90, la producción de maíz se ha mantenido en niveles de productividad mínimos debido a la falta de implementación de maquinaria especializada para la separación de granos. Por tanto, es de suma importancia la construcción de una máquina clasificadora que permita diferenciar la calidad del producto y mejore los niveles de producción del sector agrícola.</a:t>
            </a:r>
            <a:endParaRPr lang="es-EC" dirty="0"/>
          </a:p>
          <a:p>
            <a:endParaRPr lang="es-EC" dirty="0"/>
          </a:p>
        </p:txBody>
      </p:sp>
    </p:spTree>
    <p:extLst>
      <p:ext uri="{BB962C8B-B14F-4D97-AF65-F5344CB8AC3E}">
        <p14:creationId xmlns:p14="http://schemas.microsoft.com/office/powerpoint/2010/main" val="154637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base</a:t>
            </a:r>
          </a:p>
        </p:txBody>
      </p:sp>
      <p:pic>
        <p:nvPicPr>
          <p:cNvPr id="4" name="Marcador de contenido 3" descr="Interfaz de usuario gráfica, Aplicación&#10;&#10;Descripción generada automáticamente"/>
          <p:cNvPicPr>
            <a:picLocks noGrp="1"/>
          </p:cNvPicPr>
          <p:nvPr>
            <p:ph idx="1"/>
          </p:nvPr>
        </p:nvPicPr>
        <p:blipFill rotWithShape="1">
          <a:blip r:embed="rId2"/>
          <a:srcRect l="47107" t="17291" r="4696" b="22016"/>
          <a:stretch/>
        </p:blipFill>
        <p:spPr bwMode="auto">
          <a:xfrm>
            <a:off x="2334827" y="1961965"/>
            <a:ext cx="6811198" cy="4123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0188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Soldadura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581874273"/>
              </p:ext>
            </p:extLst>
          </p:nvPr>
        </p:nvGraphicFramePr>
        <p:xfrm>
          <a:off x="1601774" y="2521258"/>
          <a:ext cx="3063584" cy="3452821"/>
        </p:xfrm>
        <a:graphic>
          <a:graphicData uri="http://schemas.openxmlformats.org/drawingml/2006/table">
            <a:tbl>
              <a:tblPr>
                <a:tableStyleId>{22838BEF-8BB2-4498-84A7-C5851F593DF1}</a:tableStyleId>
              </a:tblPr>
              <a:tblGrid>
                <a:gridCol w="1540856">
                  <a:extLst>
                    <a:ext uri="{9D8B030D-6E8A-4147-A177-3AD203B41FA5}">
                      <a16:colId xmlns:a16="http://schemas.microsoft.com/office/drawing/2014/main" val="20000"/>
                    </a:ext>
                  </a:extLst>
                </a:gridCol>
                <a:gridCol w="1522728">
                  <a:extLst>
                    <a:ext uri="{9D8B030D-6E8A-4147-A177-3AD203B41FA5}">
                      <a16:colId xmlns:a16="http://schemas.microsoft.com/office/drawing/2014/main" val="20001"/>
                    </a:ext>
                  </a:extLst>
                </a:gridCol>
              </a:tblGrid>
              <a:tr h="471873">
                <a:tc gridSpan="2">
                  <a:txBody>
                    <a:bodyPr/>
                    <a:lstStyle/>
                    <a:p>
                      <a:pPr algn="ctr" fontAlgn="ctr"/>
                      <a:r>
                        <a:rPr lang="es-EC" sz="1100" u="none" strike="noStrike" dirty="0">
                          <a:effectLst/>
                        </a:rPr>
                        <a:t>Propiedades Mecánicas Electrodo 6011.</a:t>
                      </a:r>
                      <a:endParaRPr lang="es-EC" sz="1100" b="0" i="0" u="none" strike="noStrike" dirty="0">
                        <a:solidFill>
                          <a:srgbClr val="000000"/>
                        </a:solidFill>
                        <a:effectLst/>
                        <a:latin typeface="Calibri" panose="020F0502020204030204" pitchFamily="34" charset="0"/>
                      </a:endParaRPr>
                    </a:p>
                  </a:txBody>
                  <a:tcPr marL="6047" marR="6047" marT="6047" marB="0" anchor="ctr"/>
                </a:tc>
                <a:tc hMerge="1">
                  <a:txBody>
                    <a:bodyPr/>
                    <a:lstStyle/>
                    <a:p>
                      <a:endParaRPr lang="es-EC"/>
                    </a:p>
                  </a:txBody>
                  <a:tcPr/>
                </a:tc>
                <a:extLst>
                  <a:ext uri="{0D108BD9-81ED-4DB2-BD59-A6C34878D82A}">
                    <a16:rowId xmlns:a16="http://schemas.microsoft.com/office/drawing/2014/main" val="10000"/>
                  </a:ext>
                </a:extLst>
              </a:tr>
              <a:tr h="356746">
                <a:tc>
                  <a:txBody>
                    <a:bodyPr/>
                    <a:lstStyle/>
                    <a:p>
                      <a:pPr algn="ctr" fontAlgn="ctr"/>
                      <a:r>
                        <a:rPr lang="es-EC" sz="1100" u="none" strike="noStrike" dirty="0">
                          <a:effectLst/>
                        </a:rPr>
                        <a:t>Resistencia a la Tracción</a:t>
                      </a:r>
                      <a:endParaRPr lang="es-EC" sz="1100" b="0" i="0" u="none" strike="noStrike" dirty="0">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a:effectLst/>
                        </a:rPr>
                        <a:t>63-74 Ksi</a:t>
                      </a:r>
                      <a:endParaRPr lang="es-EC" sz="1100" b="0" i="0" u="none" strike="noStrike">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1"/>
                  </a:ext>
                </a:extLst>
              </a:tr>
              <a:tr h="441398">
                <a:tc>
                  <a:txBody>
                    <a:bodyPr/>
                    <a:lstStyle/>
                    <a:p>
                      <a:pPr algn="ctr" fontAlgn="ctr"/>
                      <a:r>
                        <a:rPr lang="es-EC" sz="1100" u="none" strike="noStrike" dirty="0">
                          <a:effectLst/>
                        </a:rPr>
                        <a:t>Límite de fluencia</a:t>
                      </a:r>
                      <a:endParaRPr lang="es-EC" sz="1100" b="0" i="0" u="none" strike="noStrike" dirty="0">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52-60 </a:t>
                      </a:r>
                      <a:r>
                        <a:rPr lang="es-EC" sz="1100" u="none" strike="noStrike" dirty="0" err="1">
                          <a:effectLst/>
                        </a:rPr>
                        <a:t>Ksi</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2"/>
                  </a:ext>
                </a:extLst>
              </a:tr>
              <a:tr h="399072">
                <a:tc>
                  <a:txBody>
                    <a:bodyPr/>
                    <a:lstStyle/>
                    <a:p>
                      <a:pPr algn="ctr" fontAlgn="ctr"/>
                      <a:r>
                        <a:rPr lang="es-EC" sz="1100" u="none" strike="noStrike">
                          <a:effectLst/>
                        </a:rPr>
                        <a:t>Elongación</a:t>
                      </a:r>
                      <a:endParaRPr lang="es-EC" sz="1100" b="0" i="0" u="none" strike="noStrike">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27 a 35%</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3"/>
                  </a:ext>
                </a:extLst>
              </a:tr>
              <a:tr h="344653">
                <a:tc>
                  <a:txBody>
                    <a:bodyPr/>
                    <a:lstStyle/>
                    <a:p>
                      <a:pPr algn="ctr" fontAlgn="ctr"/>
                      <a:r>
                        <a:rPr lang="es-EC" sz="1100" u="none" strike="noStrike">
                          <a:effectLst/>
                        </a:rPr>
                        <a:t>Reducción de área</a:t>
                      </a:r>
                      <a:endParaRPr lang="es-EC" sz="1100" b="0" i="0" u="none" strike="noStrike">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55 a 70%</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4"/>
                  </a:ext>
                </a:extLst>
              </a:tr>
              <a:tr h="338607">
                <a:tc>
                  <a:txBody>
                    <a:bodyPr/>
                    <a:lstStyle/>
                    <a:p>
                      <a:pPr algn="ctr" fontAlgn="ctr"/>
                      <a:r>
                        <a:rPr lang="es-EC" sz="1100" u="none" strike="noStrike">
                          <a:effectLst/>
                        </a:rPr>
                        <a:t>Resistencia al Impacto</a:t>
                      </a:r>
                      <a:endParaRPr lang="es-EC" sz="1100" b="0" i="0" u="none" strike="noStrike">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27-100 </a:t>
                      </a:r>
                      <a:r>
                        <a:rPr lang="es-EC" sz="1100" u="none" strike="noStrike" dirty="0" err="1">
                          <a:effectLst/>
                        </a:rPr>
                        <a:t>joules</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5"/>
                  </a:ext>
                </a:extLst>
              </a:tr>
              <a:tr h="417212">
                <a:tc gridSpan="2">
                  <a:txBody>
                    <a:bodyPr/>
                    <a:lstStyle/>
                    <a:p>
                      <a:pPr algn="ctr" fontAlgn="ctr"/>
                      <a:r>
                        <a:rPr lang="es-EC" sz="1100" u="none" strike="noStrike" dirty="0">
                          <a:effectLst/>
                        </a:rPr>
                        <a:t>Amperajes Recomendados</a:t>
                      </a:r>
                      <a:endParaRPr lang="es-EC" sz="1100" b="0" i="0" u="none" strike="noStrike" dirty="0">
                        <a:solidFill>
                          <a:srgbClr val="000000"/>
                        </a:solidFill>
                        <a:effectLst/>
                        <a:latin typeface="Calibri" panose="020F0502020204030204" pitchFamily="34" charset="0"/>
                      </a:endParaRPr>
                    </a:p>
                  </a:txBody>
                  <a:tcPr marL="6047" marR="6047" marT="6047" marB="0" anchor="ctr"/>
                </a:tc>
                <a:tc hMerge="1">
                  <a:txBody>
                    <a:bodyPr/>
                    <a:lstStyle/>
                    <a:p>
                      <a:endParaRPr lang="es-EC"/>
                    </a:p>
                  </a:txBody>
                  <a:tcPr/>
                </a:tc>
                <a:extLst>
                  <a:ext uri="{0D108BD9-81ED-4DB2-BD59-A6C34878D82A}">
                    <a16:rowId xmlns:a16="http://schemas.microsoft.com/office/drawing/2014/main" val="10006"/>
                  </a:ext>
                </a:extLst>
              </a:tr>
              <a:tr h="368839">
                <a:tc>
                  <a:txBody>
                    <a:bodyPr/>
                    <a:lstStyle/>
                    <a:p>
                      <a:pPr algn="ctr" fontAlgn="ctr"/>
                      <a:r>
                        <a:rPr lang="es-EC" sz="1100" u="none" strike="noStrike">
                          <a:effectLst/>
                        </a:rPr>
                        <a:t>2,4x300mm</a:t>
                      </a:r>
                      <a:endParaRPr lang="es-EC" sz="1100" b="0" i="0" u="none" strike="noStrike">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50-80 A</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7"/>
                  </a:ext>
                </a:extLst>
              </a:tr>
              <a:tr h="314421">
                <a:tc>
                  <a:txBody>
                    <a:bodyPr/>
                    <a:lstStyle/>
                    <a:p>
                      <a:pPr algn="ctr" fontAlgn="ctr"/>
                      <a:r>
                        <a:rPr lang="es-EC" sz="1100" u="none" strike="noStrike">
                          <a:effectLst/>
                        </a:rPr>
                        <a:t>3,2-350</a:t>
                      </a:r>
                      <a:endParaRPr lang="es-EC" sz="1100" b="0" i="0" u="none" strike="noStrike">
                        <a:solidFill>
                          <a:srgbClr val="000000"/>
                        </a:solidFill>
                        <a:effectLst/>
                        <a:latin typeface="Calibri" panose="020F0502020204030204" pitchFamily="34" charset="0"/>
                      </a:endParaRPr>
                    </a:p>
                  </a:txBody>
                  <a:tcPr marL="6047" marR="6047" marT="6047" marB="0" anchor="ctr"/>
                </a:tc>
                <a:tc>
                  <a:txBody>
                    <a:bodyPr/>
                    <a:lstStyle/>
                    <a:p>
                      <a:pPr algn="ctr" fontAlgn="ctr"/>
                      <a:r>
                        <a:rPr lang="es-EC" sz="1100" u="none" strike="noStrike" dirty="0">
                          <a:effectLst/>
                        </a:rPr>
                        <a:t>70-115 A</a:t>
                      </a:r>
                      <a:endParaRPr lang="es-EC" sz="1100" b="0" i="0" u="none" strike="noStrike" dirty="0">
                        <a:solidFill>
                          <a:srgbClr val="000000"/>
                        </a:solidFill>
                        <a:effectLst/>
                        <a:latin typeface="Calibri" panose="020F0502020204030204" pitchFamily="34" charset="0"/>
                      </a:endParaRPr>
                    </a:p>
                  </a:txBody>
                  <a:tcPr marL="6047" marR="6047" marT="6047" marB="0" anchor="ctr"/>
                </a:tc>
                <a:extLst>
                  <a:ext uri="{0D108BD9-81ED-4DB2-BD59-A6C34878D82A}">
                    <a16:rowId xmlns:a16="http://schemas.microsoft.com/office/drawing/2014/main" val="10008"/>
                  </a:ext>
                </a:extLst>
              </a:tr>
            </a:tbl>
          </a:graphicData>
        </a:graphic>
      </p:graphicFrame>
      <p:sp>
        <p:nvSpPr>
          <p:cNvPr id="9" name="Rectangle 2"/>
          <p:cNvSpPr>
            <a:spLocks noChangeArrowheads="1"/>
          </p:cNvSpPr>
          <p:nvPr/>
        </p:nvSpPr>
        <p:spPr bwMode="auto">
          <a:xfrm>
            <a:off x="5263016" y="2918845"/>
            <a:ext cx="5414010"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just" fontAlgn="ctr">
              <a:lnSpc>
                <a:spcPct val="100000"/>
              </a:lnSpc>
              <a:spcBef>
                <a:spcPct val="0"/>
              </a:spcBef>
              <a:spcAft>
                <a:spcPct val="0"/>
              </a:spcAft>
              <a:buClrTx/>
              <a:buSzTx/>
              <a:buFontTx/>
              <a:buNone/>
              <a:tabLst/>
            </a:pPr>
            <a:r>
              <a:rPr lang="es-EC" altLang="es-EC" sz="1050" dirty="0">
                <a:solidFill>
                  <a:schemeClr val="dk1"/>
                </a:solidFill>
              </a:rPr>
              <a:t>Las juntas de los cordones solo van a estar expuestos a esfuerzos cortantes, por lo tanto, se toma el límite de fluencia para el análisis que es de 358 </a:t>
            </a:r>
            <a:r>
              <a:rPr lang="es-EC" altLang="es-EC" sz="1050" dirty="0" err="1">
                <a:solidFill>
                  <a:schemeClr val="dk1"/>
                </a:solidFill>
              </a:rPr>
              <a:t>MPa</a:t>
            </a:r>
            <a:r>
              <a:rPr lang="es-EC" altLang="es-EC" sz="1050" dirty="0">
                <a:solidFill>
                  <a:schemeClr val="dk1"/>
                </a:solidFill>
              </a:rPr>
              <a:t> mínimo.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050" dirty="0">
                <a:solidFill>
                  <a:schemeClr val="dk1"/>
                </a:solidFill>
              </a:rPr>
              <a:t>                                      </a:t>
            </a:r>
          </a:p>
        </p:txBody>
      </p:sp>
      <p:pic>
        <p:nvPicPr>
          <p:cNvPr id="4" name="Imagen 3">
            <a:extLst>
              <a:ext uri="{FF2B5EF4-FFF2-40B4-BE49-F238E27FC236}">
                <a16:creationId xmlns:a16="http://schemas.microsoft.com/office/drawing/2014/main" id="{59979F58-5BC6-91EB-5B1E-5979AD87502C}"/>
              </a:ext>
            </a:extLst>
          </p:cNvPr>
          <p:cNvPicPr>
            <a:picLocks noChangeAspect="1"/>
          </p:cNvPicPr>
          <p:nvPr/>
        </p:nvPicPr>
        <p:blipFill>
          <a:blip r:embed="rId2"/>
          <a:stretch>
            <a:fillRect/>
          </a:stretch>
        </p:blipFill>
        <p:spPr>
          <a:xfrm>
            <a:off x="6879408" y="3742147"/>
            <a:ext cx="2181225" cy="733425"/>
          </a:xfrm>
          <a:prstGeom prst="rect">
            <a:avLst/>
          </a:prstGeom>
        </p:spPr>
      </p:pic>
    </p:spTree>
    <p:extLst>
      <p:ext uri="{BB962C8B-B14F-4D97-AF65-F5344CB8AC3E}">
        <p14:creationId xmlns:p14="http://schemas.microsoft.com/office/powerpoint/2010/main" val="391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Cribas </a:t>
            </a:r>
            <a:r>
              <a:rPr lang="es-EC" dirty="0" err="1"/>
              <a:t>metáilicas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91787905"/>
              </p:ext>
            </p:extLst>
          </p:nvPr>
        </p:nvGraphicFramePr>
        <p:xfrm>
          <a:off x="2056788" y="1970744"/>
          <a:ext cx="8139384" cy="3416299"/>
        </p:xfrm>
        <a:graphic>
          <a:graphicData uri="http://schemas.openxmlformats.org/drawingml/2006/table">
            <a:tbl>
              <a:tblPr>
                <a:tableStyleId>{5C22544A-7EE6-4342-B048-85BDC9FD1C3A}</a:tableStyleId>
              </a:tblPr>
              <a:tblGrid>
                <a:gridCol w="1356564">
                  <a:extLst>
                    <a:ext uri="{9D8B030D-6E8A-4147-A177-3AD203B41FA5}">
                      <a16:colId xmlns:a16="http://schemas.microsoft.com/office/drawing/2014/main" val="20000"/>
                    </a:ext>
                  </a:extLst>
                </a:gridCol>
                <a:gridCol w="1356564">
                  <a:extLst>
                    <a:ext uri="{9D8B030D-6E8A-4147-A177-3AD203B41FA5}">
                      <a16:colId xmlns:a16="http://schemas.microsoft.com/office/drawing/2014/main" val="20001"/>
                    </a:ext>
                  </a:extLst>
                </a:gridCol>
                <a:gridCol w="1356564">
                  <a:extLst>
                    <a:ext uri="{9D8B030D-6E8A-4147-A177-3AD203B41FA5}">
                      <a16:colId xmlns:a16="http://schemas.microsoft.com/office/drawing/2014/main" val="20002"/>
                    </a:ext>
                  </a:extLst>
                </a:gridCol>
                <a:gridCol w="1356564">
                  <a:extLst>
                    <a:ext uri="{9D8B030D-6E8A-4147-A177-3AD203B41FA5}">
                      <a16:colId xmlns:a16="http://schemas.microsoft.com/office/drawing/2014/main" val="20003"/>
                    </a:ext>
                  </a:extLst>
                </a:gridCol>
                <a:gridCol w="1356564">
                  <a:extLst>
                    <a:ext uri="{9D8B030D-6E8A-4147-A177-3AD203B41FA5}">
                      <a16:colId xmlns:a16="http://schemas.microsoft.com/office/drawing/2014/main" val="20004"/>
                    </a:ext>
                  </a:extLst>
                </a:gridCol>
                <a:gridCol w="1356564">
                  <a:extLst>
                    <a:ext uri="{9D8B030D-6E8A-4147-A177-3AD203B41FA5}">
                      <a16:colId xmlns:a16="http://schemas.microsoft.com/office/drawing/2014/main" val="20005"/>
                    </a:ext>
                  </a:extLst>
                </a:gridCol>
              </a:tblGrid>
              <a:tr h="616054">
                <a:tc>
                  <a:txBody>
                    <a:bodyPr/>
                    <a:lstStyle/>
                    <a:p>
                      <a:pPr algn="ctr" fontAlgn="ctr"/>
                      <a:r>
                        <a:rPr lang="es-EC" sz="1100" u="none" strike="noStrike">
                          <a:effectLst/>
                        </a:rPr>
                        <a:t>Tamaño nominal mm</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Variación permisible tamaño nominal mm</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Distancia entre centros mm</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Limite permisibles para la distancia entre centros mm </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Espesor de la plancha mm</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Limites permisibles para el espesor de la plancha mm</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0"/>
                  </a:ext>
                </a:extLst>
              </a:tr>
              <a:tr h="186683">
                <a:tc>
                  <a:txBody>
                    <a:bodyPr/>
                    <a:lstStyle/>
                    <a:p>
                      <a:pPr algn="ctr" fontAlgn="ctr"/>
                      <a:r>
                        <a:rPr lang="es-EC" sz="1100" u="none" strike="noStrike">
                          <a:effectLst/>
                        </a:rPr>
                        <a:t>90</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0,8</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111</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100-128</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2,5-4</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1"/>
                  </a:ext>
                </a:extLst>
              </a:tr>
              <a:tr h="186683">
                <a:tc>
                  <a:txBody>
                    <a:bodyPr/>
                    <a:lstStyle/>
                    <a:p>
                      <a:pPr algn="ctr" fontAlgn="ctr"/>
                      <a:r>
                        <a:rPr lang="es-EC" sz="1100" u="none" strike="noStrike">
                          <a:effectLst/>
                        </a:rPr>
                        <a:t>75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86-109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2,5-4</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2"/>
                  </a:ext>
                </a:extLst>
              </a:tr>
              <a:tr h="186683">
                <a:tc>
                  <a:txBody>
                    <a:bodyPr/>
                    <a:lstStyle/>
                    <a:p>
                      <a:pPr algn="ctr" fontAlgn="ctr"/>
                      <a:r>
                        <a:rPr lang="es-EC" sz="1100" u="none" strike="noStrike">
                          <a:effectLst/>
                        </a:rPr>
                        <a:t>63</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0,6</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dirty="0">
                          <a:effectLst/>
                        </a:rPr>
                        <a:t>80</a:t>
                      </a:r>
                      <a:endParaRPr lang="es-EC" sz="1100" b="0" i="0" u="none" strike="noStrike" dirty="0">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72-92</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2,5-4</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3"/>
                  </a:ext>
                </a:extLst>
              </a:tr>
              <a:tr h="186683">
                <a:tc>
                  <a:txBody>
                    <a:bodyPr/>
                    <a:lstStyle/>
                    <a:p>
                      <a:pPr algn="ctr" fontAlgn="ctr"/>
                      <a:r>
                        <a:rPr lang="es-EC" sz="1100" u="none" strike="noStrike">
                          <a:effectLst/>
                        </a:rPr>
                        <a:t>53</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0,6</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68</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61-78</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2,5-4</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4"/>
                  </a:ext>
                </a:extLst>
              </a:tr>
              <a:tr h="186683">
                <a:tc>
                  <a:txBody>
                    <a:bodyPr/>
                    <a:lstStyle/>
                    <a:p>
                      <a:pPr algn="ctr" fontAlgn="ctr"/>
                      <a:r>
                        <a:rPr lang="es-EC" sz="1100" u="none" strike="noStrike">
                          <a:effectLst/>
                        </a:rPr>
                        <a:t>45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57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51-65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5"/>
                  </a:ext>
                </a:extLst>
              </a:tr>
              <a:tr h="186683">
                <a:tc>
                  <a:txBody>
                    <a:bodyPr/>
                    <a:lstStyle/>
                    <a:p>
                      <a:pPr algn="ctr" fontAlgn="ctr"/>
                      <a:r>
                        <a:rPr lang="es-EC" sz="1100" u="none" strike="noStrike">
                          <a:effectLst/>
                        </a:rPr>
                        <a:t>37,5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0,4</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48</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43-55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6"/>
                  </a:ext>
                </a:extLst>
              </a:tr>
              <a:tr h="186683">
                <a:tc>
                  <a:txBody>
                    <a:bodyPr/>
                    <a:lstStyle/>
                    <a:p>
                      <a:pPr algn="ctr" fontAlgn="ctr"/>
                      <a:r>
                        <a:rPr lang="es-EC" sz="1100" u="none" strike="noStrike">
                          <a:effectLst/>
                        </a:rPr>
                        <a:t>31,5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0,4</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41</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37-47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7"/>
                  </a:ext>
                </a:extLst>
              </a:tr>
              <a:tr h="186683">
                <a:tc>
                  <a:txBody>
                    <a:bodyPr/>
                    <a:lstStyle/>
                    <a:p>
                      <a:pPr algn="ctr" fontAlgn="ctr"/>
                      <a:r>
                        <a:rPr lang="es-EC" sz="1100" u="none" strike="noStrike">
                          <a:effectLst/>
                        </a:rPr>
                        <a:t>26,5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0,4</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35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31-40</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8"/>
                  </a:ext>
                </a:extLst>
              </a:tr>
              <a:tr h="186683">
                <a:tc>
                  <a:txBody>
                    <a:bodyPr/>
                    <a:lstStyle/>
                    <a:p>
                      <a:pPr algn="ctr" fontAlgn="ctr"/>
                      <a:r>
                        <a:rPr lang="es-EC" sz="1100" u="none" strike="noStrike">
                          <a:effectLst/>
                        </a:rPr>
                        <a:t>22,4</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0,3</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26-33</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09"/>
                  </a:ext>
                </a:extLst>
              </a:tr>
              <a:tr h="186683">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0,3</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25</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22-29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10"/>
                  </a:ext>
                </a:extLst>
              </a:tr>
              <a:tr h="186683">
                <a:tc>
                  <a:txBody>
                    <a:bodyPr/>
                    <a:lstStyle/>
                    <a:p>
                      <a:pPr algn="ctr" fontAlgn="ctr"/>
                      <a:r>
                        <a:rPr lang="es-EC" sz="1100" u="none" strike="noStrike">
                          <a:effectLst/>
                        </a:rPr>
                        <a:t>16</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0,27</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21</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19-24</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tc>
                <a:tc>
                  <a:txBody>
                    <a:bodyPr/>
                    <a:lstStyle/>
                    <a:p>
                      <a:pPr algn="ctr" fontAlgn="ctr"/>
                      <a:r>
                        <a:rPr lang="es-EC" sz="1100" u="none" strike="noStrike">
                          <a:effectLst/>
                        </a:rPr>
                        <a:t>1,5-2,5</a:t>
                      </a:r>
                      <a:endParaRPr lang="es-EC" sz="1100" b="0" i="0" u="none" strike="noStrike">
                        <a:solidFill>
                          <a:srgbClr val="000000"/>
                        </a:solidFill>
                        <a:effectLst/>
                        <a:latin typeface="Calibri" panose="020F0502020204030204" pitchFamily="34" charset="0"/>
                      </a:endParaRPr>
                    </a:p>
                  </a:txBody>
                  <a:tcPr marL="9334" marR="9334" marT="9334" marB="0" anchor="ctr"/>
                </a:tc>
                <a:extLst>
                  <a:ext uri="{0D108BD9-81ED-4DB2-BD59-A6C34878D82A}">
                    <a16:rowId xmlns:a16="http://schemas.microsoft.com/office/drawing/2014/main" val="10011"/>
                  </a:ext>
                </a:extLst>
              </a:tr>
              <a:tr h="186683">
                <a:tc>
                  <a:txBody>
                    <a:bodyPr/>
                    <a:lstStyle/>
                    <a:p>
                      <a:pPr algn="ctr" fontAlgn="ctr"/>
                      <a:r>
                        <a:rPr lang="es-EC" sz="1100" u="none" strike="noStrike" dirty="0">
                          <a:effectLst/>
                        </a:rPr>
                        <a:t>13,2</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0,25</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18</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16-20</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1,0 -2,0</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extLst>
                  <a:ext uri="{0D108BD9-81ED-4DB2-BD59-A6C34878D82A}">
                    <a16:rowId xmlns:a16="http://schemas.microsoft.com/office/drawing/2014/main" val="10012"/>
                  </a:ext>
                </a:extLst>
              </a:tr>
              <a:tr h="186683">
                <a:tc>
                  <a:txBody>
                    <a:bodyPr/>
                    <a:lstStyle/>
                    <a:p>
                      <a:pPr algn="ctr" fontAlgn="ctr"/>
                      <a:r>
                        <a:rPr lang="es-EC" sz="1100" u="none" strike="noStrike" dirty="0">
                          <a:effectLst/>
                        </a:rPr>
                        <a:t>11,2</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0,23</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15</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13-17</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1,0 -2,0</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extLst>
                  <a:ext uri="{0D108BD9-81ED-4DB2-BD59-A6C34878D82A}">
                    <a16:rowId xmlns:a16="http://schemas.microsoft.com/office/drawing/2014/main" val="10013"/>
                  </a:ext>
                </a:extLst>
              </a:tr>
              <a:tr h="186683">
                <a:tc>
                  <a:txBody>
                    <a:bodyPr/>
                    <a:lstStyle/>
                    <a:p>
                      <a:pPr algn="ctr" fontAlgn="ctr"/>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0,2</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13</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a:effectLst/>
                        </a:rPr>
                        <a:t>11,3-14,9</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1,9</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1,0 -2,0</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extLst>
                  <a:ext uri="{0D108BD9-81ED-4DB2-BD59-A6C34878D82A}">
                    <a16:rowId xmlns:a16="http://schemas.microsoft.com/office/drawing/2014/main" val="10014"/>
                  </a:ext>
                </a:extLst>
              </a:tr>
              <a:tr h="186683">
                <a:tc>
                  <a:txBody>
                    <a:bodyPr/>
                    <a:lstStyle/>
                    <a:p>
                      <a:pPr algn="ctr" fontAlgn="ctr"/>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0,19</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11</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9,5-12,6</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1,9</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tc>
                  <a:txBody>
                    <a:bodyPr/>
                    <a:lstStyle/>
                    <a:p>
                      <a:pPr algn="ctr" fontAlgn="ctr"/>
                      <a:r>
                        <a:rPr lang="es-EC" sz="1100" u="none" strike="noStrike" dirty="0">
                          <a:effectLst/>
                        </a:rPr>
                        <a:t>1,0 -2,0</a:t>
                      </a:r>
                      <a:endParaRPr lang="es-EC" sz="1100" b="0" i="0" u="none" strike="noStrike" dirty="0">
                        <a:solidFill>
                          <a:srgbClr val="000000"/>
                        </a:solidFill>
                        <a:effectLst/>
                        <a:latin typeface="Calibri" panose="020F0502020204030204" pitchFamily="34" charset="0"/>
                      </a:endParaRPr>
                    </a:p>
                  </a:txBody>
                  <a:tcPr marL="9334" marR="9334" marT="9334"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4874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Carta de </a:t>
            </a:r>
            <a:r>
              <a:rPr lang="es-EC" dirty="0" err="1"/>
              <a:t>Rathbone</a:t>
            </a:r>
            <a:endParaRPr lang="es-EC" dirty="0"/>
          </a:p>
        </p:txBody>
      </p:sp>
      <p:pic>
        <p:nvPicPr>
          <p:cNvPr id="4" name="Imagen 3" descr="Gráfico&#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6296471" y="1375797"/>
            <a:ext cx="4445953" cy="4745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AF272F54-F9ED-3330-A8CE-E9E7000A2FA6}"/>
              </a:ext>
            </a:extLst>
          </p:cNvPr>
          <p:cNvSpPr txBox="1"/>
          <p:nvPr/>
        </p:nvSpPr>
        <p:spPr>
          <a:xfrm>
            <a:off x="688003" y="2551837"/>
            <a:ext cx="3983854" cy="1754326"/>
          </a:xfrm>
          <a:prstGeom prst="rect">
            <a:avLst/>
          </a:prstGeom>
          <a:noFill/>
        </p:spPr>
        <p:txBody>
          <a:bodyPr wrap="square">
            <a:spAutoFit/>
          </a:bodyPr>
          <a:lstStyle/>
          <a:p>
            <a:pPr algn="just"/>
            <a:r>
              <a:rPr lang="es-EC" sz="1800" dirty="0">
                <a:solidFill>
                  <a:srgbClr val="000000"/>
                </a:solidFill>
                <a:effectLst/>
                <a:latin typeface="Calibri" panose="020F0502020204030204" pitchFamily="34" charset="0"/>
                <a:ea typeface="Calibri" panose="020F0502020204030204" pitchFamily="34" charset="0"/>
              </a:rPr>
              <a:t>En la transmisión de movimiento del diseño se requiere enviar a la máquina clasificadora un valor entre 1200-1000 rpm. Estas revoluciones entregan una vibración más controlada según la carta de Rathbone </a:t>
            </a:r>
            <a:endParaRPr lang="es-EC" dirty="0"/>
          </a:p>
        </p:txBody>
      </p:sp>
    </p:spTree>
    <p:extLst>
      <p:ext uri="{BB962C8B-B14F-4D97-AF65-F5344CB8AC3E}">
        <p14:creationId xmlns:p14="http://schemas.microsoft.com/office/powerpoint/2010/main" val="68982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Poleas</a:t>
            </a:r>
          </a:p>
        </p:txBody>
      </p:sp>
      <p:pic>
        <p:nvPicPr>
          <p:cNvPr id="4" name="Marcador de contenido 3" descr="Interfaz de usuario gráfica, Aplicación&#10;&#10;Descripción generada automáticament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715" y="1923254"/>
            <a:ext cx="8824913" cy="2720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3355759" y="4935312"/>
            <a:ext cx="2440029" cy="1156282"/>
          </a:xfrm>
          <a:prstGeom prst="rect">
            <a:avLst/>
          </a:prstGeom>
        </p:spPr>
      </p:pic>
      <p:pic>
        <p:nvPicPr>
          <p:cNvPr id="6" name="Imagen 5"/>
          <p:cNvPicPr>
            <a:picLocks noChangeAspect="1"/>
          </p:cNvPicPr>
          <p:nvPr/>
        </p:nvPicPr>
        <p:blipFill>
          <a:blip r:embed="rId4"/>
          <a:stretch>
            <a:fillRect/>
          </a:stretch>
        </p:blipFill>
        <p:spPr>
          <a:xfrm>
            <a:off x="9428085" y="2196607"/>
            <a:ext cx="2457099" cy="2121085"/>
          </a:xfrm>
          <a:prstGeom prst="rect">
            <a:avLst/>
          </a:prstGeom>
        </p:spPr>
      </p:pic>
    </p:spTree>
    <p:extLst>
      <p:ext uri="{BB962C8B-B14F-4D97-AF65-F5344CB8AC3E}">
        <p14:creationId xmlns:p14="http://schemas.microsoft.com/office/powerpoint/2010/main" val="83034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Mecanismo vibratorio</a:t>
            </a:r>
          </a:p>
        </p:txBody>
      </p:sp>
      <p:pic>
        <p:nvPicPr>
          <p:cNvPr id="4" name="Imagen 3" descr="Gráfico, Gráfico de líneas, Gráfico de dispersión&#10;&#10;Descripción generada automáticamente"/>
          <p:cNvPicPr/>
          <p:nvPr/>
        </p:nvPicPr>
        <p:blipFill>
          <a:blip r:embed="rId2"/>
          <a:stretch>
            <a:fillRect/>
          </a:stretch>
        </p:blipFill>
        <p:spPr>
          <a:xfrm>
            <a:off x="529937" y="2753215"/>
            <a:ext cx="3844635" cy="2057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Gráfico, Gráfico de cajas y bigotes&#10;&#10;Descripción generada automáticamente"/>
          <p:cNvPicPr/>
          <p:nvPr/>
        </p:nvPicPr>
        <p:blipFill>
          <a:blip r:embed="rId3"/>
          <a:stretch>
            <a:fillRect/>
          </a:stretch>
        </p:blipFill>
        <p:spPr>
          <a:xfrm>
            <a:off x="8933556" y="2383949"/>
            <a:ext cx="2349815" cy="1115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Diagrama&#10;&#10;Descripción generada automáticamente"/>
          <p:cNvPicPr/>
          <p:nvPr/>
        </p:nvPicPr>
        <p:blipFill>
          <a:blip r:embed="rId4"/>
          <a:stretch>
            <a:fillRect/>
          </a:stretch>
        </p:blipFill>
        <p:spPr>
          <a:xfrm>
            <a:off x="6468480" y="4880861"/>
            <a:ext cx="4814891" cy="1245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Diagrama, Gráfico de líneas&#10;&#10;Descripción generada automáticamente"/>
          <p:cNvPicPr/>
          <p:nvPr/>
        </p:nvPicPr>
        <p:blipFill>
          <a:blip r:embed="rId5"/>
          <a:stretch>
            <a:fillRect/>
          </a:stretch>
        </p:blipFill>
        <p:spPr>
          <a:xfrm>
            <a:off x="5119280" y="1853248"/>
            <a:ext cx="3223100" cy="2176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1620982" y="2075782"/>
            <a:ext cx="2327564" cy="369332"/>
          </a:xfrm>
          <a:prstGeom prst="rect">
            <a:avLst/>
          </a:prstGeom>
          <a:noFill/>
        </p:spPr>
        <p:txBody>
          <a:bodyPr wrap="square" rtlCol="0">
            <a:spAutoFit/>
          </a:bodyPr>
          <a:lstStyle/>
          <a:p>
            <a:r>
              <a:rPr lang="es-EC" dirty="0"/>
              <a:t>Mecanismo</a:t>
            </a:r>
          </a:p>
        </p:txBody>
      </p:sp>
      <p:sp>
        <p:nvSpPr>
          <p:cNvPr id="8" name="CuadroTexto 7"/>
          <p:cNvSpPr txBox="1"/>
          <p:nvPr/>
        </p:nvSpPr>
        <p:spPr>
          <a:xfrm>
            <a:off x="5888182" y="1368993"/>
            <a:ext cx="2327564" cy="369332"/>
          </a:xfrm>
          <a:prstGeom prst="rect">
            <a:avLst/>
          </a:prstGeom>
          <a:noFill/>
        </p:spPr>
        <p:txBody>
          <a:bodyPr wrap="square" rtlCol="0">
            <a:spAutoFit/>
          </a:bodyPr>
          <a:lstStyle/>
          <a:p>
            <a:r>
              <a:rPr lang="es-EC" dirty="0"/>
              <a:t>Manivela</a:t>
            </a:r>
          </a:p>
        </p:txBody>
      </p:sp>
      <p:sp>
        <p:nvSpPr>
          <p:cNvPr id="9" name="CuadroTexto 8"/>
          <p:cNvSpPr txBox="1"/>
          <p:nvPr/>
        </p:nvSpPr>
        <p:spPr>
          <a:xfrm>
            <a:off x="8215746" y="4375743"/>
            <a:ext cx="2327564" cy="369332"/>
          </a:xfrm>
          <a:prstGeom prst="rect">
            <a:avLst/>
          </a:prstGeom>
          <a:noFill/>
        </p:spPr>
        <p:txBody>
          <a:bodyPr wrap="square" rtlCol="0">
            <a:spAutoFit/>
          </a:bodyPr>
          <a:lstStyle/>
          <a:p>
            <a:r>
              <a:rPr lang="es-EC" dirty="0"/>
              <a:t>Acoplador</a:t>
            </a:r>
          </a:p>
        </p:txBody>
      </p:sp>
      <p:sp>
        <p:nvSpPr>
          <p:cNvPr id="10" name="CuadroTexto 9"/>
          <p:cNvSpPr txBox="1"/>
          <p:nvPr/>
        </p:nvSpPr>
        <p:spPr>
          <a:xfrm>
            <a:off x="9282546" y="1878831"/>
            <a:ext cx="2327564" cy="369332"/>
          </a:xfrm>
          <a:prstGeom prst="rect">
            <a:avLst/>
          </a:prstGeom>
          <a:noFill/>
        </p:spPr>
        <p:txBody>
          <a:bodyPr wrap="square" rtlCol="0">
            <a:spAutoFit/>
          </a:bodyPr>
          <a:lstStyle/>
          <a:p>
            <a:r>
              <a:rPr lang="es-EC" dirty="0"/>
              <a:t>Corredera</a:t>
            </a:r>
          </a:p>
        </p:txBody>
      </p:sp>
    </p:spTree>
    <p:extLst>
      <p:ext uri="{BB962C8B-B14F-4D97-AF65-F5344CB8AC3E}">
        <p14:creationId xmlns:p14="http://schemas.microsoft.com/office/powerpoint/2010/main" val="111302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4693" y="102680"/>
            <a:ext cx="10058400" cy="902184"/>
          </a:xfrm>
        </p:spPr>
        <p:txBody>
          <a:bodyPr/>
          <a:lstStyle/>
          <a:p>
            <a:r>
              <a:rPr lang="es-EC" dirty="0"/>
              <a:t>Manivela (Eje)</a:t>
            </a:r>
          </a:p>
        </p:txBody>
      </p:sp>
      <p:pic>
        <p:nvPicPr>
          <p:cNvPr id="4" name="Marcador de contenido 3" descr="Diagrama&#10;&#10;Descripción generada automáticamente"/>
          <p:cNvPicPr>
            <a:picLocks noGrp="1"/>
          </p:cNvPicPr>
          <p:nvPr>
            <p:ph idx="1"/>
          </p:nvPr>
        </p:nvPicPr>
        <p:blipFill rotWithShape="1">
          <a:blip r:embed="rId2"/>
          <a:stretch/>
        </p:blipFill>
        <p:spPr bwMode="auto">
          <a:xfrm>
            <a:off x="6755130" y="615678"/>
            <a:ext cx="4592213" cy="5845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descr="Diagrama&#10;&#10;Descripción generada automáticamente"/>
          <p:cNvPicPr/>
          <p:nvPr/>
        </p:nvPicPr>
        <p:blipFill rotWithShape="1">
          <a:blip r:embed="rId2"/>
          <a:srcRect t="3827" b="59292"/>
          <a:stretch/>
        </p:blipFill>
        <p:spPr bwMode="auto">
          <a:xfrm>
            <a:off x="514329" y="1055545"/>
            <a:ext cx="5076182" cy="2677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659130" y="4051853"/>
                <a:ext cx="1966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𝑟</m:t>
                      </m:r>
                      <m:r>
                        <a:rPr lang="es-EC" i="0">
                          <a:latin typeface="Cambria Math" panose="02040503050406030204" pitchFamily="18" charset="0"/>
                        </a:rPr>
                        <m:t>=4.87 </m:t>
                      </m:r>
                      <m:r>
                        <a:rPr lang="es-EC" i="1">
                          <a:latin typeface="Cambria Math" panose="02040503050406030204" pitchFamily="18" charset="0"/>
                        </a:rPr>
                        <m:t>𝑚𝑚</m:t>
                      </m:r>
                      <m:r>
                        <a:rPr lang="es-EC" i="0">
                          <a:latin typeface="Cambria Math" panose="02040503050406030204" pitchFamily="18" charset="0"/>
                        </a:rPr>
                        <m:t>≈5</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659130" y="4051853"/>
                <a:ext cx="1966629" cy="36933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59130" y="3235979"/>
                <a:ext cx="6096000" cy="3278462"/>
              </a:xfrm>
              <a:prstGeom prst="rect">
                <a:avLst/>
              </a:prstGeom>
            </p:spPr>
            <p:txBody>
              <a:bodyPr>
                <a:spAutoFit/>
              </a:bodyPr>
              <a:lstStyle/>
              <a:p>
                <a:pPr indent="457200">
                  <a:lnSpc>
                    <a:spcPct val="20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Yu Mincho"/>
                          <a:cs typeface="Calibri" panose="020F0502020204030204" pitchFamily="34" charset="0"/>
                        </a:rPr>
                        <m:t>𝑁</m:t>
                      </m:r>
                      <m:r>
                        <a:rPr lang="es-EC" i="1">
                          <a:solidFill>
                            <a:srgbClr val="000000"/>
                          </a:solidFill>
                          <a:latin typeface="Cambria Math" panose="02040503050406030204" pitchFamily="18" charset="0"/>
                          <a:ea typeface="Yu Mincho"/>
                          <a:cs typeface="Calibri" panose="020F0502020204030204" pitchFamily="34" charset="0"/>
                        </a:rPr>
                        <m:t>=</m:t>
                      </m:r>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r>
                            <a:rPr lang="es-EC" i="1">
                              <a:solidFill>
                                <a:srgbClr val="000000"/>
                              </a:solidFill>
                              <a:effectLst/>
                              <a:latin typeface="Cambria Math" panose="02040503050406030204" pitchFamily="18" charset="0"/>
                              <a:ea typeface="Yu Mincho"/>
                              <a:cs typeface="Calibri" panose="020F0502020204030204" pitchFamily="34" charset="0"/>
                            </a:rPr>
                            <m:t>250∗</m:t>
                          </m:r>
                          <m:sSup>
                            <m:sSupPr>
                              <m:ctrlPr>
                                <a:rPr lang="es-EC" i="1">
                                  <a:solidFill>
                                    <a:srgbClr val="000000"/>
                                  </a:solidFill>
                                  <a:effectLst/>
                                  <a:latin typeface="Cambria Math" panose="02040503050406030204" pitchFamily="18" charset="0"/>
                                  <a:ea typeface="Yu Mincho"/>
                                  <a:cs typeface="Calibri" panose="020F0502020204030204" pitchFamily="34" charset="0"/>
                                </a:rPr>
                              </m:ctrlPr>
                            </m:sSupPr>
                            <m:e>
                              <m:r>
                                <a:rPr lang="es-EC" i="1">
                                  <a:solidFill>
                                    <a:srgbClr val="000000"/>
                                  </a:solidFill>
                                  <a:effectLst/>
                                  <a:latin typeface="Cambria Math" panose="02040503050406030204" pitchFamily="18" charset="0"/>
                                  <a:ea typeface="Yu Mincho"/>
                                  <a:cs typeface="Calibri" panose="020F0502020204030204" pitchFamily="34" charset="0"/>
                                </a:rPr>
                                <m:t>10</m:t>
                              </m:r>
                            </m:e>
                            <m:sup>
                              <m:r>
                                <a:rPr lang="es-EC" i="1">
                                  <a:solidFill>
                                    <a:srgbClr val="000000"/>
                                  </a:solidFill>
                                  <a:effectLst/>
                                  <a:latin typeface="Cambria Math" panose="02040503050406030204" pitchFamily="18" charset="0"/>
                                  <a:ea typeface="Yu Mincho"/>
                                  <a:cs typeface="Calibri" panose="020F0502020204030204" pitchFamily="34" charset="0"/>
                                </a:rPr>
                                <m:t>6</m:t>
                              </m:r>
                            </m:sup>
                          </m:sSup>
                        </m:num>
                        <m:den>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r>
                                <a:rPr lang="es-EC" i="1">
                                  <a:solidFill>
                                    <a:srgbClr val="000000"/>
                                  </a:solidFill>
                                  <a:effectLst/>
                                  <a:latin typeface="Cambria Math" panose="02040503050406030204" pitchFamily="18" charset="0"/>
                                  <a:ea typeface="Yu Mincho"/>
                                  <a:cs typeface="Calibri" panose="020F0502020204030204" pitchFamily="34" charset="0"/>
                                </a:rPr>
                                <m:t>24.1</m:t>
                              </m:r>
                            </m:num>
                            <m:den>
                              <m:sSup>
                                <m:sSupPr>
                                  <m:ctrlPr>
                                    <a:rPr lang="es-EC" i="1">
                                      <a:solidFill>
                                        <a:srgbClr val="000000"/>
                                      </a:solidFill>
                                      <a:effectLst/>
                                      <a:latin typeface="Cambria Math" panose="02040503050406030204" pitchFamily="18" charset="0"/>
                                      <a:ea typeface="Yu Mincho"/>
                                      <a:cs typeface="Calibri" panose="020F0502020204030204" pitchFamily="34" charset="0"/>
                                    </a:rPr>
                                  </m:ctrlPr>
                                </m:sSupPr>
                                <m:e>
                                  <m:r>
                                    <a:rPr lang="es-EC" i="1">
                                      <a:solidFill>
                                        <a:srgbClr val="000000"/>
                                      </a:solidFill>
                                      <a:effectLst/>
                                      <a:latin typeface="Cambria Math" panose="02040503050406030204" pitchFamily="18" charset="0"/>
                                      <a:ea typeface="Yu Mincho"/>
                                      <a:cs typeface="Calibri" panose="020F0502020204030204" pitchFamily="34" charset="0"/>
                                    </a:rPr>
                                    <m:t>0.01</m:t>
                                  </m:r>
                                </m:e>
                                <m:sup>
                                  <m:r>
                                    <a:rPr lang="es-EC" i="1">
                                      <a:solidFill>
                                        <a:srgbClr val="000000"/>
                                      </a:solidFill>
                                      <a:effectLst/>
                                      <a:latin typeface="Cambria Math" panose="02040503050406030204" pitchFamily="18" charset="0"/>
                                      <a:ea typeface="Yu Mincho"/>
                                      <a:cs typeface="Calibri" panose="020F0502020204030204" pitchFamily="34" charset="0"/>
                                    </a:rPr>
                                    <m:t>3</m:t>
                                  </m:r>
                                </m:sup>
                              </m:sSup>
                            </m:den>
                          </m:f>
                        </m:den>
                      </m:f>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Yu Mincho"/>
                          <a:cs typeface="Calibri" panose="020F0502020204030204" pitchFamily="34" charset="0"/>
                        </a:rPr>
                        <m:t>𝑁</m:t>
                      </m:r>
                      <m:r>
                        <a:rPr lang="es-EC" i="1">
                          <a:solidFill>
                            <a:srgbClr val="000000"/>
                          </a:solidFill>
                          <a:effectLst/>
                          <a:latin typeface="Cambria Math" panose="02040503050406030204" pitchFamily="18" charset="0"/>
                          <a:ea typeface="Yu Mincho"/>
                          <a:cs typeface="Calibri" panose="020F0502020204030204" pitchFamily="34" charset="0"/>
                        </a:rPr>
                        <m:t>=10.37</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𝑁</m:t>
                          </m:r>
                        </m:e>
                        <m:sub>
                          <m:r>
                            <a:rPr lang="es-EC" i="1">
                              <a:solidFill>
                                <a:srgbClr val="000000"/>
                              </a:solidFill>
                              <a:effectLst/>
                              <a:latin typeface="Cambria Math" panose="02040503050406030204" pitchFamily="18" charset="0"/>
                              <a:ea typeface="Yu Mincho"/>
                              <a:cs typeface="Calibri" panose="020F0502020204030204" pitchFamily="34" charset="0"/>
                            </a:rPr>
                            <m:t>𝑟</m:t>
                          </m:r>
                        </m:sub>
                      </m:sSub>
                      <m:r>
                        <a:rPr lang="es-EC" i="1">
                          <a:solidFill>
                            <a:srgbClr val="000000"/>
                          </a:solidFill>
                          <a:effectLst/>
                          <a:latin typeface="Cambria Math" panose="02040503050406030204" pitchFamily="18" charset="0"/>
                          <a:ea typeface="Yu Mincho"/>
                          <a:cs typeface="Calibri" panose="020F0502020204030204" pitchFamily="34" charset="0"/>
                        </a:rPr>
                        <m:t>=</m:t>
                      </m:r>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r>
                            <a:rPr lang="es-EC" i="1">
                              <a:solidFill>
                                <a:srgbClr val="000000"/>
                              </a:solidFill>
                              <a:effectLst/>
                              <a:latin typeface="Cambria Math" panose="02040503050406030204" pitchFamily="18" charset="0"/>
                              <a:ea typeface="Yu Mincho"/>
                              <a:cs typeface="Calibri" panose="020F0502020204030204" pitchFamily="34" charset="0"/>
                            </a:rPr>
                            <m:t>10.37</m:t>
                          </m:r>
                        </m:num>
                        <m:den>
                          <m:r>
                            <a:rPr lang="es-EC" i="1">
                              <a:solidFill>
                                <a:srgbClr val="000000"/>
                              </a:solidFill>
                              <a:effectLst/>
                              <a:latin typeface="Cambria Math" panose="02040503050406030204" pitchFamily="18" charset="0"/>
                              <a:ea typeface="Yu Mincho"/>
                              <a:cs typeface="Calibri" panose="020F0502020204030204" pitchFamily="34" charset="0"/>
                            </a:rPr>
                            <m:t>4.87</m:t>
                          </m:r>
                        </m:den>
                      </m:f>
                      <m:r>
                        <a:rPr lang="es-EC" i="1">
                          <a:solidFill>
                            <a:srgbClr val="000000"/>
                          </a:solidFill>
                          <a:effectLst/>
                          <a:latin typeface="Cambria Math" panose="02040503050406030204" pitchFamily="18" charset="0"/>
                          <a:ea typeface="Yu Mincho"/>
                          <a:cs typeface="Calibri" panose="020F0502020204030204" pitchFamily="34" charset="0"/>
                        </a:rPr>
                        <m:t>=2.13</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659130" y="3235979"/>
                <a:ext cx="6096000" cy="3278462"/>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5166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Chumaceras</a:t>
            </a:r>
          </a:p>
        </p:txBody>
      </p:sp>
      <p:pic>
        <p:nvPicPr>
          <p:cNvPr id="4" name="Marcador de contenido 3" descr="Imagen que contiene Calendario&#10;&#10;Descripción generada automáticament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6220" y="1826102"/>
            <a:ext cx="6919560" cy="1638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Tabla&#10;&#10;Descripción generada automáticamente"/>
          <p:cNvPicPr/>
          <p:nvPr/>
        </p:nvPicPr>
        <p:blipFill>
          <a:blip r:embed="rId3">
            <a:extLst>
              <a:ext uri="{28A0092B-C50C-407E-A947-70E740481C1C}">
                <a14:useLocalDpi xmlns:a14="http://schemas.microsoft.com/office/drawing/2010/main" val="0"/>
              </a:ext>
            </a:extLst>
          </a:blip>
          <a:srcRect/>
          <a:stretch>
            <a:fillRect/>
          </a:stretch>
        </p:blipFill>
        <p:spPr bwMode="auto">
          <a:xfrm>
            <a:off x="3263923" y="3553286"/>
            <a:ext cx="5725113" cy="2938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3960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Selección de chaveta</a:t>
            </a:r>
          </a:p>
        </p:txBody>
      </p:sp>
      <p:pic>
        <p:nvPicPr>
          <p:cNvPr id="4" name="Imagen 3" descr="Diagrama&#10;&#10;Descripción generada automáticamente"/>
          <p:cNvPicPr/>
          <p:nvPr/>
        </p:nvPicPr>
        <p:blipFill>
          <a:blip r:embed="rId2"/>
          <a:stretch>
            <a:fillRect/>
          </a:stretch>
        </p:blipFill>
        <p:spPr>
          <a:xfrm>
            <a:off x="4684520" y="1944210"/>
            <a:ext cx="6578574" cy="404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Rectangle 1"/>
              <p:cNvSpPr>
                <a:spLocks noChangeArrowheads="1"/>
              </p:cNvSpPr>
              <p:nvPr/>
            </p:nvSpPr>
            <p:spPr bwMode="auto">
              <a:xfrm>
                <a:off x="320565" y="2799202"/>
                <a:ext cx="3897630" cy="21739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14:m>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𝑆</m:t>
                        </m:r>
                      </m:e>
                      <m:sub>
                        <m:r>
                          <a:rPr lang="es-EC" sz="1100" i="1">
                            <a:latin typeface="Cambria Math" panose="02040503050406030204" pitchFamily="18" charset="0"/>
                          </a:rPr>
                          <m:t>𝑦</m:t>
                        </m:r>
                      </m:sub>
                    </m:sSub>
                    <m:r>
                      <a:rPr lang="es-EC" sz="1100" i="1">
                        <a:latin typeface="Cambria Math" panose="02040503050406030204" pitchFamily="18" charset="0"/>
                      </a:rPr>
                      <m:t>=88.5 </m:t>
                    </m:r>
                    <m:d>
                      <m:dPr>
                        <m:begChr m:val="["/>
                        <m:endChr m:val="]"/>
                        <m:ctrlPr>
                          <a:rPr lang="es-EC" sz="1100" i="1">
                            <a:latin typeface="Cambria Math" panose="02040503050406030204" pitchFamily="18" charset="0"/>
                          </a:rPr>
                        </m:ctrlPr>
                      </m:dPr>
                      <m:e>
                        <m:r>
                          <a:rPr lang="es-EC" sz="1100" i="1">
                            <a:latin typeface="Cambria Math" panose="02040503050406030204" pitchFamily="18" charset="0"/>
                          </a:rPr>
                          <m:t>𝑘𝑝𝑠𝑖</m:t>
                        </m:r>
                      </m:e>
                    </m:d>
                    <m:r>
                      <a:rPr lang="es-EC" sz="1100" i="1">
                        <a:latin typeface="Cambria Math" panose="02040503050406030204" pitchFamily="18" charset="0"/>
                      </a:rPr>
                      <m:t>= 610.18 [</m:t>
                    </m:r>
                    <m:r>
                      <a:rPr lang="es-EC" sz="1100" i="1">
                        <a:latin typeface="Cambria Math" panose="02040503050406030204" pitchFamily="18" charset="0"/>
                      </a:rPr>
                      <m:t>𝑀𝑃𝑎</m:t>
                    </m:r>
                    <m:r>
                      <a:rPr lang="es-EC" sz="1100" i="1">
                        <a:latin typeface="Cambria Math" panose="02040503050406030204" pitchFamily="18" charset="0"/>
                      </a:rPr>
                      <m:t>]</m:t>
                    </m:r>
                  </m:oMath>
                </a14:m>
                <a:r>
                  <a:rPr lang="es-EC" sz="1100" dirty="0"/>
                  <a:t>  </a:t>
                </a:r>
              </a:p>
              <a:p>
                <a14:m>
                  <m:oMath xmlns:m="http://schemas.openxmlformats.org/officeDocument/2006/math">
                    <m:r>
                      <a:rPr lang="es-EC" sz="1100" i="1">
                        <a:latin typeface="Cambria Math" panose="02040503050406030204" pitchFamily="18" charset="0"/>
                      </a:rPr>
                      <m:t>𝑇</m:t>
                    </m:r>
                    <m:r>
                      <a:rPr lang="es-EC" sz="1100" i="1">
                        <a:latin typeface="Cambria Math" panose="02040503050406030204" pitchFamily="18" charset="0"/>
                      </a:rPr>
                      <m:t>=4.61 </m:t>
                    </m:r>
                    <m:d>
                      <m:dPr>
                        <m:begChr m:val="["/>
                        <m:endChr m:val="]"/>
                        <m:ctrlPr>
                          <a:rPr lang="es-EC" sz="1100" i="1">
                            <a:latin typeface="Cambria Math" panose="02040503050406030204" pitchFamily="18" charset="0"/>
                          </a:rPr>
                        </m:ctrlPr>
                      </m:dPr>
                      <m:e>
                        <m:r>
                          <a:rPr lang="es-EC" sz="1100" i="1">
                            <a:latin typeface="Cambria Math" panose="02040503050406030204" pitchFamily="18" charset="0"/>
                          </a:rPr>
                          <m:t>𝑁𝑚</m:t>
                        </m:r>
                      </m:e>
                    </m:d>
                  </m:oMath>
                </a14:m>
                <a:r>
                  <a:rPr lang="es-EC" sz="1100" dirty="0"/>
                  <a:t> </a:t>
                </a:r>
              </a:p>
              <a:p>
                <a14:m>
                  <m:oMath xmlns:m="http://schemas.openxmlformats.org/officeDocument/2006/math">
                    <m:r>
                      <a:rPr lang="es-EC" sz="1100" i="1">
                        <a:latin typeface="Cambria Math" panose="02040503050406030204" pitchFamily="18" charset="0"/>
                      </a:rPr>
                      <m:t>𝑙</m:t>
                    </m:r>
                    <m:r>
                      <a:rPr lang="es-EC" sz="1100" i="1">
                        <a:latin typeface="Cambria Math" panose="02040503050406030204" pitchFamily="18" charset="0"/>
                      </a:rPr>
                      <m:t>=30 </m:t>
                    </m:r>
                    <m:d>
                      <m:dPr>
                        <m:begChr m:val="["/>
                        <m:endChr m:val="]"/>
                        <m:ctrlPr>
                          <a:rPr lang="es-EC" sz="1100" i="1">
                            <a:latin typeface="Cambria Math" panose="02040503050406030204" pitchFamily="18" charset="0"/>
                          </a:rPr>
                        </m:ctrlPr>
                      </m:dPr>
                      <m:e>
                        <m:r>
                          <a:rPr lang="es-EC" sz="1100" i="1">
                            <a:latin typeface="Cambria Math" panose="02040503050406030204" pitchFamily="18" charset="0"/>
                          </a:rPr>
                          <m:t>𝑚𝑚</m:t>
                        </m:r>
                      </m:e>
                    </m:d>
                    <m:r>
                      <a:rPr lang="es-EC" sz="1100" i="1">
                        <a:latin typeface="Cambria Math" panose="02040503050406030204" pitchFamily="18" charset="0"/>
                      </a:rPr>
                      <m:t>=0.03</m:t>
                    </m:r>
                  </m:oMath>
                </a14:m>
                <a:r>
                  <a:rPr lang="es-EC" sz="1100" dirty="0"/>
                  <a:t> </a:t>
                </a:r>
              </a:p>
              <a:p>
                <a14:m>
                  <m:oMath xmlns:m="http://schemas.openxmlformats.org/officeDocument/2006/math">
                    <m:r>
                      <a:rPr lang="es-EC" sz="1100" i="1">
                        <a:latin typeface="Cambria Math" panose="02040503050406030204" pitchFamily="18" charset="0"/>
                      </a:rPr>
                      <m:t>𝑢</m:t>
                    </m:r>
                    <m:r>
                      <a:rPr lang="es-EC" sz="1100" i="1">
                        <a:latin typeface="Cambria Math" panose="02040503050406030204" pitchFamily="18" charset="0"/>
                      </a:rPr>
                      <m:t>=0.15</m:t>
                    </m:r>
                  </m:oMath>
                </a14:m>
                <a:r>
                  <a:rPr lang="es-EC" sz="1100" dirty="0"/>
                  <a:t> </a:t>
                </a:r>
              </a:p>
              <a:p>
                <a:r>
                  <a:rPr lang="es-EC" sz="1100" dirty="0"/>
                  <a:t>Eje conducido:</a:t>
                </a:r>
                <a:endParaRPr lang="es-EC" sz="1100" dirty="0">
                  <a:effectLst/>
                </a:endParaRPr>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𝑏</m:t>
                          </m:r>
                        </m:e>
                        <m:sub>
                          <m:r>
                            <a:rPr lang="es-EC" sz="1100" i="1">
                              <a:latin typeface="Cambria Math" panose="02040503050406030204" pitchFamily="18" charset="0"/>
                            </a:rPr>
                            <m:t>𝑐𝑜𝑛𝑑𝑢𝑐𝑖𝑑𝑜</m:t>
                          </m:r>
                        </m:sub>
                      </m:sSub>
                      <m:r>
                        <a:rPr lang="es-EC" sz="1100" i="1">
                          <a:latin typeface="Cambria Math" panose="02040503050406030204" pitchFamily="18" charset="0"/>
                        </a:rPr>
                        <m:t>=6 </m:t>
                      </m:r>
                      <m:d>
                        <m:dPr>
                          <m:begChr m:val="["/>
                          <m:endChr m:val="]"/>
                          <m:ctrlPr>
                            <a:rPr lang="es-EC" sz="1100" i="1">
                              <a:latin typeface="Cambria Math" panose="02040503050406030204" pitchFamily="18" charset="0"/>
                            </a:rPr>
                          </m:ctrlPr>
                        </m:dPr>
                        <m:e>
                          <m:r>
                            <a:rPr lang="es-EC" sz="1100" i="1">
                              <a:latin typeface="Cambria Math" panose="02040503050406030204" pitchFamily="18" charset="0"/>
                            </a:rPr>
                            <m:t>𝑚𝑚</m:t>
                          </m:r>
                        </m:e>
                      </m:d>
                      <m:r>
                        <a:rPr lang="es-EC" sz="1100" i="1">
                          <a:latin typeface="Cambria Math" panose="02040503050406030204" pitchFamily="18" charset="0"/>
                        </a:rPr>
                        <m:t>=0.006 [</m:t>
                      </m:r>
                      <m:r>
                        <a:rPr lang="es-EC" sz="1100" i="1">
                          <a:latin typeface="Cambria Math" panose="02040503050406030204" pitchFamily="18" charset="0"/>
                        </a:rPr>
                        <m:t>𝑚</m:t>
                      </m:r>
                      <m:r>
                        <a:rPr lang="es-EC" sz="1100" i="1">
                          <a:latin typeface="Cambria Math" panose="02040503050406030204" pitchFamily="18" charset="0"/>
                        </a:rPr>
                        <m:t>]</m:t>
                      </m:r>
                    </m:oMath>
                  </m:oMathPara>
                </a14:m>
                <a:endParaRPr lang="es-EC" sz="1100" dirty="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h</m:t>
                          </m:r>
                        </m:e>
                        <m:sub>
                          <m:r>
                            <a:rPr lang="es-EC" sz="1100" i="1">
                              <a:latin typeface="Cambria Math" panose="02040503050406030204" pitchFamily="18" charset="0"/>
                            </a:rPr>
                            <m:t>𝑐𝑜𝑛𝑑𝑢𝑐𝑖𝑑𝑜</m:t>
                          </m:r>
                        </m:sub>
                      </m:sSub>
                      <m:r>
                        <a:rPr lang="es-EC" sz="1100" i="1">
                          <a:latin typeface="Cambria Math" panose="02040503050406030204" pitchFamily="18" charset="0"/>
                        </a:rPr>
                        <m:t>=6 [</m:t>
                      </m:r>
                      <m:r>
                        <a:rPr lang="es-EC" sz="1100" i="1">
                          <a:latin typeface="Cambria Math" panose="02040503050406030204" pitchFamily="18" charset="0"/>
                        </a:rPr>
                        <m:t>𝑚𝑚</m:t>
                      </m:r>
                      <m:r>
                        <a:rPr lang="es-EC" sz="1100" i="1">
                          <a:latin typeface="Cambria Math" panose="02040503050406030204" pitchFamily="18" charset="0"/>
                        </a:rPr>
                        <m:t>]=0.006 [</m:t>
                      </m:r>
                      <m:r>
                        <a:rPr lang="es-EC" sz="1100" i="1">
                          <a:latin typeface="Cambria Math" panose="02040503050406030204" pitchFamily="18" charset="0"/>
                        </a:rPr>
                        <m:t>𝑚</m:t>
                      </m:r>
                      <m:r>
                        <a:rPr lang="es-EC" sz="1100" i="1">
                          <a:latin typeface="Cambria Math" panose="02040503050406030204" pitchFamily="18" charset="0"/>
                        </a:rPr>
                        <m:t>]</m:t>
                      </m:r>
                    </m:oMath>
                  </m:oMathPara>
                </a14:m>
                <a:endParaRPr lang="es-EC" sz="1100" dirty="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𝜑</m:t>
                          </m:r>
                        </m:e>
                        <m:sub>
                          <m:r>
                            <a:rPr lang="es-EC" sz="1100" i="1">
                              <a:latin typeface="Cambria Math" panose="02040503050406030204" pitchFamily="18" charset="0"/>
                            </a:rPr>
                            <m:t>𝑐𝑜𝑛𝑑𝑢𝑐𝑖𝑑𝑜</m:t>
                          </m:r>
                        </m:sub>
                      </m:sSub>
                      <m:r>
                        <a:rPr lang="es-EC" sz="1100" i="1">
                          <a:latin typeface="Cambria Math" panose="02040503050406030204" pitchFamily="18" charset="0"/>
                        </a:rPr>
                        <m:t>=24.44</m:t>
                      </m:r>
                    </m:oMath>
                  </m:oMathPara>
                </a14:m>
                <a:endParaRPr lang="es-EC" sz="1100" dirty="0"/>
              </a:p>
              <a:p>
                <a:r>
                  <a:rPr lang="es-EC" sz="1100" dirty="0"/>
                  <a:t>Eje conductor:</a:t>
                </a:r>
                <a:endParaRPr lang="es-EC" sz="1100" dirty="0">
                  <a:effectLst/>
                </a:endParaRPr>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𝑏</m:t>
                          </m:r>
                        </m:e>
                        <m:sub>
                          <m:r>
                            <a:rPr lang="es-EC" sz="1100" i="1">
                              <a:latin typeface="Cambria Math" panose="02040503050406030204" pitchFamily="18" charset="0"/>
                            </a:rPr>
                            <m:t>𝑐𝑜𝑛𝑑𝑢𝑐𝑡𝑜𝑟</m:t>
                          </m:r>
                        </m:sub>
                      </m:sSub>
                      <m:r>
                        <a:rPr lang="es-EC" sz="1100" i="1">
                          <a:latin typeface="Cambria Math" panose="02040503050406030204" pitchFamily="18" charset="0"/>
                        </a:rPr>
                        <m:t>=5 </m:t>
                      </m:r>
                      <m:d>
                        <m:dPr>
                          <m:begChr m:val="["/>
                          <m:endChr m:val="]"/>
                          <m:ctrlPr>
                            <a:rPr lang="es-EC" sz="1100" i="1">
                              <a:latin typeface="Cambria Math" panose="02040503050406030204" pitchFamily="18" charset="0"/>
                            </a:rPr>
                          </m:ctrlPr>
                        </m:dPr>
                        <m:e>
                          <m:r>
                            <a:rPr lang="es-EC" sz="1100" i="1">
                              <a:latin typeface="Cambria Math" panose="02040503050406030204" pitchFamily="18" charset="0"/>
                            </a:rPr>
                            <m:t>𝑚𝑚</m:t>
                          </m:r>
                        </m:e>
                      </m:d>
                      <m:r>
                        <a:rPr lang="es-EC" sz="1100" i="1">
                          <a:latin typeface="Cambria Math" panose="02040503050406030204" pitchFamily="18" charset="0"/>
                        </a:rPr>
                        <m:t>=0.005 [</m:t>
                      </m:r>
                      <m:r>
                        <a:rPr lang="es-EC" sz="1100" i="1">
                          <a:latin typeface="Cambria Math" panose="02040503050406030204" pitchFamily="18" charset="0"/>
                        </a:rPr>
                        <m:t>𝑚</m:t>
                      </m:r>
                      <m:r>
                        <a:rPr lang="es-EC" sz="1100" i="1">
                          <a:latin typeface="Cambria Math" panose="02040503050406030204" pitchFamily="18" charset="0"/>
                        </a:rPr>
                        <m:t>]</m:t>
                      </m:r>
                    </m:oMath>
                  </m:oMathPara>
                </a14:m>
                <a:endParaRPr lang="es-EC" sz="1100" dirty="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h</m:t>
                          </m:r>
                        </m:e>
                        <m:sub>
                          <m:r>
                            <a:rPr lang="es-EC" sz="1100" i="1">
                              <a:latin typeface="Cambria Math" panose="02040503050406030204" pitchFamily="18" charset="0"/>
                            </a:rPr>
                            <m:t>𝑐𝑜𝑛𝑑𝑢𝑐𝑡𝑜𝑟</m:t>
                          </m:r>
                        </m:sub>
                      </m:sSub>
                      <m:r>
                        <a:rPr lang="es-EC" sz="1100" i="1">
                          <a:latin typeface="Cambria Math" panose="02040503050406030204" pitchFamily="18" charset="0"/>
                        </a:rPr>
                        <m:t>=5 [</m:t>
                      </m:r>
                      <m:r>
                        <a:rPr lang="es-EC" sz="1100" i="1">
                          <a:latin typeface="Cambria Math" panose="02040503050406030204" pitchFamily="18" charset="0"/>
                        </a:rPr>
                        <m:t>𝑚𝑚</m:t>
                      </m:r>
                      <m:r>
                        <a:rPr lang="es-EC" sz="1100" i="1">
                          <a:latin typeface="Cambria Math" panose="02040503050406030204" pitchFamily="18" charset="0"/>
                        </a:rPr>
                        <m:t>]=0.005 [</m:t>
                      </m:r>
                      <m:r>
                        <a:rPr lang="es-EC" sz="1100" i="1">
                          <a:latin typeface="Cambria Math" panose="02040503050406030204" pitchFamily="18" charset="0"/>
                        </a:rPr>
                        <m:t>𝑚</m:t>
                      </m:r>
                      <m:r>
                        <a:rPr lang="es-EC" sz="1100" i="1">
                          <a:latin typeface="Cambria Math" panose="02040503050406030204" pitchFamily="18" charset="0"/>
                        </a:rPr>
                        <m:t>]</m:t>
                      </m:r>
                    </m:oMath>
                  </m:oMathPara>
                </a14:m>
                <a:endParaRPr lang="es-EC" sz="1100" dirty="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𝜑</m:t>
                          </m:r>
                        </m:e>
                        <m:sub>
                          <m:r>
                            <a:rPr lang="es-EC" sz="1100" i="1">
                              <a:latin typeface="Cambria Math" panose="02040503050406030204" pitchFamily="18" charset="0"/>
                            </a:rPr>
                            <m:t>𝑐𝑜𝑛𝑑𝑢𝑐𝑡𝑜𝑟</m:t>
                          </m:r>
                        </m:sub>
                      </m:sSub>
                      <m:r>
                        <a:rPr lang="es-EC" sz="1100" i="1">
                          <a:latin typeface="Cambria Math" panose="02040503050406030204" pitchFamily="18" charset="0"/>
                        </a:rPr>
                        <m:t>=16.97</m:t>
                      </m:r>
                    </m:oMath>
                  </m:oMathPara>
                </a14:m>
                <a:endParaRPr lang="es-EC" sz="1100" dirty="0"/>
              </a:p>
            </p:txBody>
          </p:sp>
        </mc:Choice>
        <mc:Fallback xmlns="">
          <p:sp>
            <p:nvSpPr>
              <p:cNvPr id="5" name="Rectangle 1"/>
              <p:cNvSpPr>
                <a:spLocks noRot="1" noChangeAspect="1" noMove="1" noResize="1" noEditPoints="1" noAdjustHandles="1" noChangeArrowheads="1" noChangeShapeType="1" noTextEdit="1"/>
              </p:cNvSpPr>
              <p:nvPr/>
            </p:nvSpPr>
            <p:spPr bwMode="auto">
              <a:xfrm>
                <a:off x="320565" y="2799202"/>
                <a:ext cx="3897630" cy="2173993"/>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C">
                    <a:noFill/>
                  </a:rPr>
                  <a:t> </a:t>
                </a:r>
              </a:p>
            </p:txBody>
          </p:sp>
        </mc:Fallback>
      </mc:AlternateContent>
    </p:spTree>
    <p:extLst>
      <p:ext uri="{BB962C8B-B14F-4D97-AF65-F5344CB8AC3E}">
        <p14:creationId xmlns:p14="http://schemas.microsoft.com/office/powerpoint/2010/main" val="425772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264" y="870798"/>
            <a:ext cx="8761413" cy="706964"/>
          </a:xfrm>
        </p:spPr>
        <p:txBody>
          <a:bodyPr>
            <a:normAutofit fontScale="90000"/>
          </a:bodyPr>
          <a:lstStyle/>
          <a:p>
            <a:r>
              <a:rPr lang="es-EC" dirty="0"/>
              <a:t>Eslabón conductor</a:t>
            </a:r>
          </a:p>
        </p:txBody>
      </p:sp>
      <mc:AlternateContent xmlns:mc="http://schemas.openxmlformats.org/markup-compatibility/2006" xmlns:a14="http://schemas.microsoft.com/office/drawing/2010/main">
        <mc:Choice Requires="a14">
          <p:sp>
            <p:nvSpPr>
              <p:cNvPr id="4" name="Rectángulo 3"/>
              <p:cNvSpPr/>
              <p:nvPr/>
            </p:nvSpPr>
            <p:spPr>
              <a:xfrm>
                <a:off x="944109" y="1870983"/>
                <a:ext cx="6096000" cy="4524315"/>
              </a:xfrm>
              <a:prstGeom prst="rect">
                <a:avLst/>
              </a:prstGeom>
            </p:spPr>
            <p:txBody>
              <a:bodyPr>
                <a:spAutoFit/>
              </a:bodyPr>
              <a:lstStyle/>
              <a:p>
                <a:pPr algn="just"/>
                <a:r>
                  <a:rPr lang="es-EC" dirty="0">
                    <a:solidFill>
                      <a:srgbClr val="000000"/>
                    </a:solidFill>
                    <a:latin typeface="Calibri" panose="020F0502020204030204" pitchFamily="34" charset="0"/>
                  </a:rPr>
                  <a:t>Se muestran las cargas implementadas en los ejes </a:t>
                </a:r>
                <a:r>
                  <a:rPr lang="es-EC" dirty="0" err="1">
                    <a:solidFill>
                      <a:srgbClr val="000000"/>
                    </a:solidFill>
                    <a:latin typeface="Calibri" panose="020F0502020204030204" pitchFamily="34" charset="0"/>
                  </a:rPr>
                  <a:t>x,y</a:t>
                </a:r>
                <a:r>
                  <a:rPr lang="es-EC" dirty="0">
                    <a:solidFill>
                      <a:srgbClr val="000000"/>
                    </a:solidFill>
                    <a:latin typeface="Calibri" panose="020F0502020204030204" pitchFamily="34" charset="0"/>
                  </a:rPr>
                  <a:t> del eslabón conductor, debido a sus valores y a la sección transversal que existe para el eje x se desprecia los esfuerzos flectores y solo se considera las fuerzas que generan tracción en el equipo tomando las fuerzas </a:t>
                </a:r>
                <a14:m>
                  <m:oMath xmlns:m="http://schemas.openxmlformats.org/officeDocument/2006/math">
                    <m:sSub>
                      <m:sSubPr>
                        <m:ctrlPr>
                          <a:rPr lang="es-EC" i="1">
                            <a:solidFill>
                              <a:srgbClr val="000000"/>
                            </a:solidFill>
                            <a:effectLst/>
                            <a:latin typeface="Cambria Math" panose="02040503050406030204" pitchFamily="18" charset="0"/>
                            <a:cs typeface="Calibri" panose="020F0502020204030204" pitchFamily="34" charset="0"/>
                          </a:rPr>
                        </m:ctrlPr>
                      </m:sSubPr>
                      <m:e>
                        <m:r>
                          <a:rPr lang="es-EC" i="1">
                            <a:solidFill>
                              <a:srgbClr val="000000"/>
                            </a:solidFill>
                            <a:effectLst/>
                            <a:latin typeface="Cambria Math" panose="02040503050406030204" pitchFamily="18" charset="0"/>
                            <a:cs typeface="Calibri" panose="020F0502020204030204" pitchFamily="34" charset="0"/>
                          </a:rPr>
                          <m:t>𝐵</m:t>
                        </m:r>
                      </m:e>
                      <m:sub>
                        <m:r>
                          <a:rPr lang="es-EC" i="1">
                            <a:solidFill>
                              <a:srgbClr val="000000"/>
                            </a:solidFill>
                            <a:effectLst/>
                            <a:latin typeface="Cambria Math" panose="02040503050406030204" pitchFamily="18" charset="0"/>
                            <a:cs typeface="Calibri" panose="020F0502020204030204" pitchFamily="34" charset="0"/>
                          </a:rPr>
                          <m:t>𝑥</m:t>
                        </m:r>
                      </m:sub>
                    </m:sSub>
                    <m:r>
                      <a:rPr lang="es-EC" i="1">
                        <a:solidFill>
                          <a:srgbClr val="000000"/>
                        </a:solidFill>
                        <a:effectLst/>
                        <a:latin typeface="Cambria Math" panose="02040503050406030204" pitchFamily="18" charset="0"/>
                        <a:cs typeface="Calibri" panose="020F0502020204030204" pitchFamily="34" charset="0"/>
                      </a:rPr>
                      <m:t>=1.95∗</m:t>
                    </m:r>
                    <m:sSup>
                      <m:sSupPr>
                        <m:ctrlPr>
                          <a:rPr lang="es-EC" i="1">
                            <a:solidFill>
                              <a:srgbClr val="000000"/>
                            </a:solidFill>
                            <a:effectLst/>
                            <a:latin typeface="Cambria Math" panose="02040503050406030204" pitchFamily="18" charset="0"/>
                            <a:cs typeface="Calibri" panose="020F0502020204030204" pitchFamily="34" charset="0"/>
                          </a:rPr>
                        </m:ctrlPr>
                      </m:sSupPr>
                      <m:e>
                        <m:r>
                          <a:rPr lang="es-EC" i="1">
                            <a:solidFill>
                              <a:srgbClr val="000000"/>
                            </a:solidFill>
                            <a:effectLst/>
                            <a:latin typeface="Cambria Math" panose="02040503050406030204" pitchFamily="18" charset="0"/>
                            <a:cs typeface="Calibri" panose="020F0502020204030204" pitchFamily="34" charset="0"/>
                          </a:rPr>
                          <m:t>10</m:t>
                        </m:r>
                      </m:e>
                      <m:sup>
                        <m:r>
                          <a:rPr lang="es-EC" i="1">
                            <a:solidFill>
                              <a:srgbClr val="000000"/>
                            </a:solidFill>
                            <a:effectLst/>
                            <a:latin typeface="Cambria Math" panose="02040503050406030204" pitchFamily="18" charset="0"/>
                            <a:cs typeface="Calibri" panose="020F0502020204030204" pitchFamily="34" charset="0"/>
                          </a:rPr>
                          <m:t>4</m:t>
                        </m:r>
                      </m:sup>
                    </m:sSup>
                    <m:r>
                      <a:rPr lang="es-EC" i="1">
                        <a:solidFill>
                          <a:srgbClr val="000000"/>
                        </a:solidFill>
                        <a:effectLst/>
                        <a:latin typeface="Cambria Math" panose="02040503050406030204" pitchFamily="18" charset="0"/>
                        <a:cs typeface="Calibri" panose="020F0502020204030204" pitchFamily="34" charset="0"/>
                      </a:rPr>
                      <m:t> </m:t>
                    </m:r>
                    <m:d>
                      <m:dPr>
                        <m:begChr m:val="["/>
                        <m:endChr m:val="]"/>
                        <m:ctrlPr>
                          <a:rPr lang="es-EC" i="1">
                            <a:solidFill>
                              <a:srgbClr val="000000"/>
                            </a:solidFill>
                            <a:effectLst/>
                            <a:latin typeface="Cambria Math" panose="02040503050406030204" pitchFamily="18" charset="0"/>
                            <a:cs typeface="Calibri" panose="020F0502020204030204" pitchFamily="34" charset="0"/>
                          </a:rPr>
                        </m:ctrlPr>
                      </m:dPr>
                      <m:e>
                        <m:r>
                          <a:rPr lang="es-EC" i="1">
                            <a:solidFill>
                              <a:srgbClr val="000000"/>
                            </a:solidFill>
                            <a:effectLst/>
                            <a:latin typeface="Cambria Math" panose="02040503050406030204" pitchFamily="18" charset="0"/>
                            <a:cs typeface="Calibri" panose="020F0502020204030204" pitchFamily="34" charset="0"/>
                          </a:rPr>
                          <m:t>𝑁</m:t>
                        </m:r>
                      </m:e>
                    </m:d>
                  </m:oMath>
                </a14:m>
                <a:r>
                  <a:rPr lang="es-EC" dirty="0">
                    <a:solidFill>
                      <a:srgbClr val="000000"/>
                    </a:solidFill>
                    <a:effectLst/>
                    <a:latin typeface="Calibri" panose="020F0502020204030204" pitchFamily="34" charset="0"/>
                  </a:rPr>
                  <a:t> y </a:t>
                </a:r>
                <a14:m>
                  <m:oMath xmlns:m="http://schemas.openxmlformats.org/officeDocument/2006/math">
                    <m:sSub>
                      <m:sSubPr>
                        <m:ctrlPr>
                          <a:rPr lang="es-EC" i="1">
                            <a:solidFill>
                              <a:srgbClr val="000000"/>
                            </a:solidFill>
                            <a:effectLst/>
                            <a:latin typeface="Cambria Math" panose="02040503050406030204" pitchFamily="18" charset="0"/>
                            <a:cs typeface="Calibri" panose="020F0502020204030204" pitchFamily="34" charset="0"/>
                          </a:rPr>
                        </m:ctrlPr>
                      </m:sSubPr>
                      <m:e>
                        <m:r>
                          <a:rPr lang="es-EC" i="1">
                            <a:solidFill>
                              <a:srgbClr val="000000"/>
                            </a:solidFill>
                            <a:effectLst/>
                            <a:latin typeface="Cambria Math" panose="02040503050406030204" pitchFamily="18" charset="0"/>
                            <a:cs typeface="Calibri" panose="020F0502020204030204" pitchFamily="34" charset="0"/>
                          </a:rPr>
                          <m:t>𝐶</m:t>
                        </m:r>
                      </m:e>
                      <m:sub>
                        <m:r>
                          <a:rPr lang="es-EC" i="1">
                            <a:solidFill>
                              <a:srgbClr val="000000"/>
                            </a:solidFill>
                            <a:effectLst/>
                            <a:latin typeface="Cambria Math" panose="02040503050406030204" pitchFamily="18" charset="0"/>
                            <a:cs typeface="Calibri" panose="020F0502020204030204" pitchFamily="34" charset="0"/>
                          </a:rPr>
                          <m:t>𝑥</m:t>
                        </m:r>
                      </m:sub>
                    </m:sSub>
                    <m:r>
                      <a:rPr lang="es-EC" i="1">
                        <a:solidFill>
                          <a:srgbClr val="000000"/>
                        </a:solidFill>
                        <a:effectLst/>
                        <a:latin typeface="Cambria Math" panose="02040503050406030204" pitchFamily="18" charset="0"/>
                        <a:cs typeface="Calibri" panose="020F0502020204030204" pitchFamily="34" charset="0"/>
                      </a:rPr>
                      <m:t>=0.425∗</m:t>
                    </m:r>
                    <m:sSup>
                      <m:sSupPr>
                        <m:ctrlPr>
                          <a:rPr lang="es-EC" i="1">
                            <a:solidFill>
                              <a:srgbClr val="000000"/>
                            </a:solidFill>
                            <a:effectLst/>
                            <a:latin typeface="Cambria Math" panose="02040503050406030204" pitchFamily="18" charset="0"/>
                            <a:cs typeface="Calibri" panose="020F0502020204030204" pitchFamily="34" charset="0"/>
                          </a:rPr>
                        </m:ctrlPr>
                      </m:sSupPr>
                      <m:e>
                        <m:r>
                          <a:rPr lang="es-EC" i="1">
                            <a:solidFill>
                              <a:srgbClr val="000000"/>
                            </a:solidFill>
                            <a:effectLst/>
                            <a:latin typeface="Cambria Math" panose="02040503050406030204" pitchFamily="18" charset="0"/>
                            <a:cs typeface="Calibri" panose="020F0502020204030204" pitchFamily="34" charset="0"/>
                          </a:rPr>
                          <m:t>10</m:t>
                        </m:r>
                      </m:e>
                      <m:sup>
                        <m:r>
                          <a:rPr lang="es-EC" i="1">
                            <a:solidFill>
                              <a:srgbClr val="000000"/>
                            </a:solidFill>
                            <a:effectLst/>
                            <a:latin typeface="Cambria Math" panose="02040503050406030204" pitchFamily="18" charset="0"/>
                            <a:cs typeface="Calibri" panose="020F0502020204030204" pitchFamily="34" charset="0"/>
                          </a:rPr>
                          <m:t>4</m:t>
                        </m:r>
                      </m:sup>
                    </m:sSup>
                    <m:r>
                      <a:rPr lang="es-EC" i="1">
                        <a:solidFill>
                          <a:srgbClr val="000000"/>
                        </a:solidFill>
                        <a:effectLst/>
                        <a:latin typeface="Cambria Math" panose="02040503050406030204" pitchFamily="18" charset="0"/>
                        <a:cs typeface="Calibri" panose="020F0502020204030204" pitchFamily="34" charset="0"/>
                      </a:rPr>
                      <m:t> [</m:t>
                    </m:r>
                    <m:r>
                      <a:rPr lang="es-EC" i="1">
                        <a:solidFill>
                          <a:srgbClr val="000000"/>
                        </a:solidFill>
                        <a:effectLst/>
                        <a:latin typeface="Cambria Math" panose="02040503050406030204" pitchFamily="18" charset="0"/>
                        <a:cs typeface="Calibri" panose="020F0502020204030204" pitchFamily="34" charset="0"/>
                      </a:rPr>
                      <m:t>𝑁</m:t>
                    </m:r>
                    <m:r>
                      <a:rPr lang="es-EC" i="1">
                        <a:solidFill>
                          <a:srgbClr val="000000"/>
                        </a:solidFill>
                        <a:effectLst/>
                        <a:latin typeface="Cambria Math" panose="02040503050406030204" pitchFamily="18" charset="0"/>
                        <a:cs typeface="Calibri" panose="020F0502020204030204" pitchFamily="34" charset="0"/>
                      </a:rPr>
                      <m:t>]</m:t>
                    </m:r>
                  </m:oMath>
                </a14:m>
                <a:r>
                  <a:rPr lang="es-EC" dirty="0">
                    <a:solidFill>
                      <a:srgbClr val="000000"/>
                    </a:solidFill>
                    <a:effectLst/>
                    <a:latin typeface="Calibri" panose="020F0502020204030204" pitchFamily="34" charset="0"/>
                  </a:rPr>
                  <a:t>.</a:t>
                </a:r>
                <a:endParaRPr lang="es-EC" dirty="0">
                  <a:effectLst/>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𝐹</m:t>
                          </m:r>
                        </m:e>
                        <m:sub>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𝑥</m:t>
                          </m:r>
                        </m:sub>
                      </m:sSub>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d>
                        <m:dPr>
                          <m:ctrlP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1.95+0.425</m:t>
                          </m:r>
                        </m:e>
                      </m:d>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4</m:t>
                          </m:r>
                        </m:sup>
                      </m:sSup>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𝑁</m:t>
                      </m:r>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𝐹</m:t>
                          </m:r>
                        </m:e>
                        <m:sub>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𝑥</m:t>
                          </m:r>
                        </m:sub>
                      </m:sSub>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=23750 [</m:t>
                      </m:r>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𝑁</m:t>
                      </m:r>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r>
                  <a:rPr lang="es-EC" dirty="0">
                    <a:solidFill>
                      <a:srgbClr val="000000"/>
                    </a:solidFill>
                    <a:effectLst/>
                    <a:latin typeface="Calibri" panose="020F0502020204030204" pitchFamily="34" charset="0"/>
                  </a:rPr>
                  <a:t>Siendo esta fuerza la máxima en el eje x, considerando que el material a usar para este conductor será MDF el valor de la resistencia del material es de 17.64 </a:t>
                </a:r>
                <a:r>
                  <a:rPr lang="es-EC" dirty="0" err="1">
                    <a:solidFill>
                      <a:srgbClr val="000000"/>
                    </a:solidFill>
                    <a:effectLst/>
                    <a:latin typeface="Calibri" panose="020F0502020204030204" pitchFamily="34" charset="0"/>
                  </a:rPr>
                  <a:t>MPa</a:t>
                </a:r>
                <a:r>
                  <a:rPr lang="es-EC" dirty="0">
                    <a:solidFill>
                      <a:srgbClr val="000000"/>
                    </a:solidFill>
                    <a:effectLst/>
                    <a:latin typeface="Calibri" panose="020F0502020204030204" pitchFamily="34" charset="0"/>
                  </a:rPr>
                  <a:t> según </a:t>
                </a:r>
                <a:r>
                  <a:rPr lang="es-ES" dirty="0">
                    <a:solidFill>
                      <a:srgbClr val="000000"/>
                    </a:solidFill>
                    <a:effectLst/>
                    <a:latin typeface="Calibri" panose="020F0502020204030204" pitchFamily="34" charset="0"/>
                  </a:rPr>
                  <a:t>(Martínez, </a:t>
                </a:r>
                <a:r>
                  <a:rPr lang="es-ES" dirty="0" err="1">
                    <a:solidFill>
                      <a:srgbClr val="000000"/>
                    </a:solidFill>
                    <a:effectLst/>
                    <a:latin typeface="Calibri" panose="020F0502020204030204" pitchFamily="34" charset="0"/>
                  </a:rPr>
                  <a:t>Calil</a:t>
                </a:r>
                <a:r>
                  <a:rPr lang="es-ES" dirty="0">
                    <a:solidFill>
                      <a:srgbClr val="000000"/>
                    </a:solidFill>
                    <a:effectLst/>
                    <a:latin typeface="Calibri" panose="020F0502020204030204" pitchFamily="34" charset="0"/>
                  </a:rPr>
                  <a:t>, &amp; Juliano, 2002)</a:t>
                </a:r>
                <a:r>
                  <a:rPr lang="es-EC" dirty="0">
                    <a:solidFill>
                      <a:srgbClr val="000000"/>
                    </a:solidFill>
                    <a:effectLst/>
                    <a:latin typeface="Calibri" panose="020F0502020204030204" pitchFamily="34" charset="0"/>
                  </a:rPr>
                  <a:t> .</a:t>
                </a:r>
                <a:endParaRPr lang="es-EC" dirty="0">
                  <a:effectLst/>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𝑁</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≥1.2</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944109" y="1870983"/>
                <a:ext cx="6096000" cy="4524315"/>
              </a:xfrm>
              <a:prstGeom prst="rect">
                <a:avLst/>
              </a:prstGeom>
              <a:blipFill>
                <a:blip r:embed="rId2"/>
                <a:stretch>
                  <a:fillRect l="-900" t="-809" r="-8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358368" y="1299832"/>
                <a:ext cx="5097780" cy="5110758"/>
              </a:xfrm>
              <a:prstGeom prst="rect">
                <a:avLst/>
              </a:prstGeom>
            </p:spPr>
            <p:txBody>
              <a:bodyPr wrap="square">
                <a:spAutoFit/>
              </a:bodyPr>
              <a:lstStyle/>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𝑒</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m:t>
                      </m:r>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𝑁</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m:t>
                          </m:r>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𝐹</m:t>
                              </m:r>
                            </m:e>
                            <m:sub>
                              <m:r>
                                <a:rPr lang="es-EC" i="1">
                                  <a:solidFill>
                                    <a:srgbClr val="000000"/>
                                  </a:solidFill>
                                  <a:effectLst/>
                                  <a:latin typeface="Cambria Math" panose="02040503050406030204" pitchFamily="18" charset="0"/>
                                  <a:ea typeface="Yu Mincho"/>
                                  <a:cs typeface="Calibri" panose="020F0502020204030204" pitchFamily="34" charset="0"/>
                                </a:rPr>
                                <m:t>𝑥</m:t>
                              </m:r>
                            </m:sub>
                          </m:sSub>
                        </m:num>
                        <m:den>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𝑆</m:t>
                              </m:r>
                            </m:e>
                            <m:sub>
                              <m:r>
                                <a:rPr lang="es-EC" i="1">
                                  <a:solidFill>
                                    <a:srgbClr val="000000"/>
                                  </a:solidFill>
                                  <a:effectLst/>
                                  <a:latin typeface="Cambria Math" panose="02040503050406030204" pitchFamily="18" charset="0"/>
                                  <a:ea typeface="Yu Mincho"/>
                                  <a:cs typeface="Calibri" panose="020F0502020204030204" pitchFamily="34" charset="0"/>
                                </a:rPr>
                                <m:t>𝑦</m:t>
                              </m:r>
                            </m:sub>
                          </m:sSub>
                          <m:r>
                            <a:rPr lang="es-EC" i="1">
                              <a:solidFill>
                                <a:srgbClr val="000000"/>
                              </a:solidFill>
                              <a:effectLst/>
                              <a:latin typeface="Cambria Math" panose="02040503050406030204" pitchFamily="18" charset="0"/>
                              <a:ea typeface="Yu Mincho"/>
                              <a:cs typeface="Calibri" panose="020F0502020204030204" pitchFamily="34" charset="0"/>
                            </a:rPr>
                            <m:t>∗</m:t>
                          </m:r>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𝑏</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den>
                      </m:f>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𝑒</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m:t>
                      </m:r>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r>
                            <a:rPr lang="es-EC" i="1">
                              <a:solidFill>
                                <a:srgbClr val="000000"/>
                              </a:solidFill>
                              <a:effectLst/>
                              <a:latin typeface="Cambria Math" panose="02040503050406030204" pitchFamily="18" charset="0"/>
                              <a:ea typeface="Yu Mincho"/>
                              <a:cs typeface="Calibri" panose="020F0502020204030204" pitchFamily="34" charset="0"/>
                            </a:rPr>
                            <m:t>1.2∗23750</m:t>
                          </m:r>
                        </m:num>
                        <m:den>
                          <m:r>
                            <a:rPr lang="es-EC" i="1">
                              <a:solidFill>
                                <a:srgbClr val="000000"/>
                              </a:solidFill>
                              <a:effectLst/>
                              <a:latin typeface="Cambria Math" panose="02040503050406030204" pitchFamily="18" charset="0"/>
                              <a:ea typeface="Yu Mincho"/>
                              <a:cs typeface="Calibri" panose="020F0502020204030204" pitchFamily="34" charset="0"/>
                            </a:rPr>
                            <m:t>17.64∗</m:t>
                          </m:r>
                          <m:sSup>
                            <m:sSupPr>
                              <m:ctrlPr>
                                <a:rPr lang="es-EC" i="1">
                                  <a:solidFill>
                                    <a:srgbClr val="000000"/>
                                  </a:solidFill>
                                  <a:effectLst/>
                                  <a:latin typeface="Cambria Math" panose="02040503050406030204" pitchFamily="18" charset="0"/>
                                  <a:ea typeface="Yu Mincho"/>
                                  <a:cs typeface="Calibri" panose="020F0502020204030204" pitchFamily="34" charset="0"/>
                                </a:rPr>
                              </m:ctrlPr>
                            </m:sSupPr>
                            <m:e>
                              <m:r>
                                <a:rPr lang="es-EC" i="1">
                                  <a:solidFill>
                                    <a:srgbClr val="000000"/>
                                  </a:solidFill>
                                  <a:effectLst/>
                                  <a:latin typeface="Cambria Math" panose="02040503050406030204" pitchFamily="18" charset="0"/>
                                  <a:ea typeface="Yu Mincho"/>
                                  <a:cs typeface="Calibri" panose="020F0502020204030204" pitchFamily="34" charset="0"/>
                                </a:rPr>
                                <m:t>10</m:t>
                              </m:r>
                            </m:e>
                            <m:sup>
                              <m:r>
                                <a:rPr lang="es-EC" i="1">
                                  <a:solidFill>
                                    <a:srgbClr val="000000"/>
                                  </a:solidFill>
                                  <a:effectLst/>
                                  <a:latin typeface="Cambria Math" panose="02040503050406030204" pitchFamily="18" charset="0"/>
                                  <a:ea typeface="Yu Mincho"/>
                                  <a:cs typeface="Calibri" panose="020F0502020204030204" pitchFamily="34" charset="0"/>
                                </a:rPr>
                                <m:t>6</m:t>
                              </m:r>
                            </m:sup>
                          </m:sSup>
                          <m:r>
                            <a:rPr lang="es-EC" i="1">
                              <a:solidFill>
                                <a:srgbClr val="000000"/>
                              </a:solidFill>
                              <a:effectLst/>
                              <a:latin typeface="Cambria Math" panose="02040503050406030204" pitchFamily="18" charset="0"/>
                              <a:ea typeface="Yu Mincho"/>
                              <a:cs typeface="Calibri" panose="020F0502020204030204" pitchFamily="34" charset="0"/>
                            </a:rPr>
                            <m:t>∗0.15</m:t>
                          </m:r>
                        </m:den>
                      </m:f>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𝑒</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=0.01</m:t>
                      </m:r>
                      <m:d>
                        <m:dPr>
                          <m:begChr m:val="["/>
                          <m:endChr m:val="]"/>
                          <m:ctrlPr>
                            <a:rPr lang="es-EC" i="1">
                              <a:solidFill>
                                <a:srgbClr val="000000"/>
                              </a:solidFill>
                              <a:effectLst/>
                              <a:latin typeface="Cambria Math" panose="02040503050406030204" pitchFamily="18" charset="0"/>
                              <a:ea typeface="Yu Mincho"/>
                              <a:cs typeface="Calibri" panose="020F0502020204030204" pitchFamily="34" charset="0"/>
                            </a:rPr>
                          </m:ctrlPr>
                        </m:dPr>
                        <m:e>
                          <m:r>
                            <a:rPr lang="es-EC" i="1">
                              <a:solidFill>
                                <a:srgbClr val="000000"/>
                              </a:solidFill>
                              <a:effectLst/>
                              <a:latin typeface="Cambria Math" panose="02040503050406030204" pitchFamily="18" charset="0"/>
                              <a:ea typeface="Yu Mincho"/>
                              <a:cs typeface="Calibri" panose="020F0502020204030204" pitchFamily="34" charset="0"/>
                            </a:rPr>
                            <m:t>𝑚</m:t>
                          </m:r>
                        </m:e>
                      </m:d>
                      <m:r>
                        <a:rPr lang="es-EC" i="1">
                          <a:solidFill>
                            <a:srgbClr val="000000"/>
                          </a:solidFill>
                          <a:effectLst/>
                          <a:latin typeface="Cambria Math" panose="02040503050406030204" pitchFamily="18" charset="0"/>
                          <a:ea typeface="Yu Mincho"/>
                          <a:cs typeface="Calibri" panose="020F0502020204030204" pitchFamily="34" charset="0"/>
                        </a:rPr>
                        <m:t>=10 [</m:t>
                      </m:r>
                      <m:r>
                        <a:rPr lang="es-EC" i="1">
                          <a:solidFill>
                            <a:srgbClr val="000000"/>
                          </a:solidFill>
                          <a:effectLst/>
                          <a:latin typeface="Cambria Math" panose="02040503050406030204" pitchFamily="18" charset="0"/>
                          <a:ea typeface="Yu Mincho"/>
                          <a:cs typeface="Calibri" panose="020F0502020204030204" pitchFamily="34" charset="0"/>
                        </a:rPr>
                        <m:t>𝑚𝑚</m:t>
                      </m:r>
                      <m:r>
                        <a:rPr lang="es-EC" i="1">
                          <a:solidFill>
                            <a:srgbClr val="000000"/>
                          </a:solidFill>
                          <a:effectLst/>
                          <a:latin typeface="Cambria Math" panose="02040503050406030204" pitchFamily="18" charset="0"/>
                          <a:ea typeface="Yu Mincho"/>
                          <a:cs typeface="Calibri" panose="020F0502020204030204" pitchFamily="34" charset="0"/>
                        </a:rPr>
                        <m:t>]</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s-EC" dirty="0">
                    <a:solidFill>
                      <a:srgbClr val="000000"/>
                    </a:solidFill>
                    <a:effectLst/>
                    <a:latin typeface="Calibri" panose="020F0502020204030204" pitchFamily="34" charset="0"/>
                  </a:rPr>
                  <a:t>Por facilidad se emplea una plancha de MDF de 20 </a:t>
                </a:r>
                <a:r>
                  <a:rPr lang="es-EC" dirty="0" err="1">
                    <a:solidFill>
                      <a:srgbClr val="000000"/>
                    </a:solidFill>
                    <a:effectLst/>
                    <a:latin typeface="Calibri" panose="020F0502020204030204" pitchFamily="34" charset="0"/>
                  </a:rPr>
                  <a:t>mm.</a:t>
                </a:r>
                <a:endParaRPr lang="es-EC" dirty="0">
                  <a:effectLst/>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𝑁</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m:t>
                      </m:r>
                      <m:f>
                        <m:fPr>
                          <m:ctrlPr>
                            <a:rPr lang="es-EC" i="1">
                              <a:solidFill>
                                <a:srgbClr val="000000"/>
                              </a:solidFill>
                              <a:effectLst/>
                              <a:latin typeface="Cambria Math" panose="02040503050406030204" pitchFamily="18" charset="0"/>
                              <a:ea typeface="Yu Mincho"/>
                              <a:cs typeface="Calibri" panose="020F0502020204030204" pitchFamily="34" charset="0"/>
                            </a:rPr>
                          </m:ctrlPr>
                        </m:fPr>
                        <m:num>
                          <m:r>
                            <a:rPr lang="es-EC" i="1">
                              <a:solidFill>
                                <a:srgbClr val="000000"/>
                              </a:solidFill>
                              <a:effectLst/>
                              <a:latin typeface="Cambria Math" panose="02040503050406030204" pitchFamily="18" charset="0"/>
                              <a:ea typeface="Yu Mincho"/>
                              <a:cs typeface="Calibri" panose="020F0502020204030204" pitchFamily="34" charset="0"/>
                            </a:rPr>
                            <m:t>17.64∗</m:t>
                          </m:r>
                          <m:sSup>
                            <m:sSupPr>
                              <m:ctrlPr>
                                <a:rPr lang="es-EC" i="1">
                                  <a:solidFill>
                                    <a:srgbClr val="000000"/>
                                  </a:solidFill>
                                  <a:effectLst/>
                                  <a:latin typeface="Cambria Math" panose="02040503050406030204" pitchFamily="18" charset="0"/>
                                  <a:ea typeface="Yu Mincho"/>
                                  <a:cs typeface="Calibri" panose="020F0502020204030204" pitchFamily="34" charset="0"/>
                                </a:rPr>
                              </m:ctrlPr>
                            </m:sSupPr>
                            <m:e>
                              <m:r>
                                <a:rPr lang="es-EC" i="1">
                                  <a:solidFill>
                                    <a:srgbClr val="000000"/>
                                  </a:solidFill>
                                  <a:effectLst/>
                                  <a:latin typeface="Cambria Math" panose="02040503050406030204" pitchFamily="18" charset="0"/>
                                  <a:ea typeface="Yu Mincho"/>
                                  <a:cs typeface="Calibri" panose="020F0502020204030204" pitchFamily="34" charset="0"/>
                                </a:rPr>
                                <m:t>10</m:t>
                              </m:r>
                            </m:e>
                            <m:sup>
                              <m:r>
                                <a:rPr lang="es-EC" i="1">
                                  <a:solidFill>
                                    <a:srgbClr val="000000"/>
                                  </a:solidFill>
                                  <a:effectLst/>
                                  <a:latin typeface="Cambria Math" panose="02040503050406030204" pitchFamily="18" charset="0"/>
                                  <a:ea typeface="Yu Mincho"/>
                                  <a:cs typeface="Calibri" panose="020F0502020204030204" pitchFamily="34" charset="0"/>
                                </a:rPr>
                                <m:t>6</m:t>
                              </m:r>
                            </m:sup>
                          </m:sSup>
                          <m:r>
                            <a:rPr lang="es-EC" i="1">
                              <a:solidFill>
                                <a:srgbClr val="000000"/>
                              </a:solidFill>
                              <a:effectLst/>
                              <a:latin typeface="Cambria Math" panose="02040503050406030204" pitchFamily="18" charset="0"/>
                              <a:ea typeface="Yu Mincho"/>
                              <a:cs typeface="Calibri" panose="020F0502020204030204" pitchFamily="34" charset="0"/>
                            </a:rPr>
                            <m:t>∗0.15∗0.02</m:t>
                          </m:r>
                        </m:num>
                        <m:den>
                          <m:r>
                            <a:rPr lang="es-EC"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23750</m:t>
                          </m:r>
                        </m:den>
                      </m:f>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00000"/>
                              </a:solidFill>
                              <a:effectLst/>
                              <a:latin typeface="Cambria Math" panose="02040503050406030204" pitchFamily="18" charset="0"/>
                              <a:ea typeface="Yu Mincho"/>
                              <a:cs typeface="Calibri" panose="020F0502020204030204" pitchFamily="34" charset="0"/>
                            </a:rPr>
                          </m:ctrlPr>
                        </m:sSubPr>
                        <m:e>
                          <m:r>
                            <a:rPr lang="es-EC" i="1">
                              <a:solidFill>
                                <a:srgbClr val="000000"/>
                              </a:solidFill>
                              <a:effectLst/>
                              <a:latin typeface="Cambria Math" panose="02040503050406030204" pitchFamily="18" charset="0"/>
                              <a:ea typeface="Yu Mincho"/>
                              <a:cs typeface="Calibri" panose="020F0502020204030204" pitchFamily="34" charset="0"/>
                            </a:rPr>
                            <m:t>𝑁</m:t>
                          </m:r>
                        </m:e>
                        <m:sub>
                          <m:r>
                            <a:rPr lang="es-EC" i="1">
                              <a:solidFill>
                                <a:srgbClr val="000000"/>
                              </a:solidFill>
                              <a:effectLst/>
                              <a:latin typeface="Cambria Math" panose="02040503050406030204" pitchFamily="18" charset="0"/>
                              <a:ea typeface="Yu Mincho"/>
                              <a:cs typeface="Calibri" panose="020F0502020204030204" pitchFamily="34" charset="0"/>
                            </a:rPr>
                            <m:t>𝑐𝑜𝑛𝑑𝑢𝑐𝑡𝑜𝑟</m:t>
                          </m:r>
                        </m:sub>
                      </m:sSub>
                      <m:r>
                        <a:rPr lang="es-EC" i="1">
                          <a:solidFill>
                            <a:srgbClr val="000000"/>
                          </a:solidFill>
                          <a:effectLst/>
                          <a:latin typeface="Cambria Math" panose="02040503050406030204" pitchFamily="18" charset="0"/>
                          <a:ea typeface="Yu Mincho"/>
                          <a:cs typeface="Calibri" panose="020F0502020204030204" pitchFamily="34" charset="0"/>
                        </a:rPr>
                        <m:t>=2.22</m:t>
                      </m:r>
                    </m:oMath>
                  </m:oMathPara>
                </a14:m>
                <a:endParaRPr lang="es-EC"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7358368" y="1299832"/>
                <a:ext cx="5097780" cy="5110758"/>
              </a:xfrm>
              <a:prstGeom prst="rect">
                <a:avLst/>
              </a:prstGeom>
              <a:blipFill>
                <a:blip r:embed="rId3"/>
                <a:stretch>
                  <a:fillRect l="-957"/>
                </a:stretch>
              </a:blipFill>
            </p:spPr>
            <p:txBody>
              <a:bodyPr/>
              <a:lstStyle/>
              <a:p>
                <a:r>
                  <a:rPr lang="es-EC">
                    <a:noFill/>
                  </a:rPr>
                  <a:t> </a:t>
                </a:r>
              </a:p>
            </p:txBody>
          </p:sp>
        </mc:Fallback>
      </mc:AlternateContent>
    </p:spTree>
    <p:extLst>
      <p:ext uri="{BB962C8B-B14F-4D97-AF65-F5344CB8AC3E}">
        <p14:creationId xmlns:p14="http://schemas.microsoft.com/office/powerpoint/2010/main" val="119978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del problema	</a:t>
            </a:r>
          </a:p>
        </p:txBody>
      </p:sp>
      <p:graphicFrame>
        <p:nvGraphicFramePr>
          <p:cNvPr id="3" name="Tabla 2"/>
          <p:cNvGraphicFramePr>
            <a:graphicFrameLocks noGrp="1"/>
          </p:cNvGraphicFramePr>
          <p:nvPr>
            <p:extLst>
              <p:ext uri="{D42A27DB-BD31-4B8C-83A1-F6EECF244321}">
                <p14:modId xmlns:p14="http://schemas.microsoft.com/office/powerpoint/2010/main" val="366829225"/>
              </p:ext>
            </p:extLst>
          </p:nvPr>
        </p:nvGraphicFramePr>
        <p:xfrm>
          <a:off x="403514" y="1853248"/>
          <a:ext cx="3695700" cy="3038475"/>
        </p:xfrm>
        <a:graphic>
          <a:graphicData uri="http://schemas.openxmlformats.org/drawingml/2006/table">
            <a:tbl>
              <a:tblPr firstRow="1" firstCol="1" bandRow="1">
                <a:tableStyleId>{5C22544A-7EE6-4342-B048-85BDC9FD1C3A}</a:tableStyleId>
              </a:tblPr>
              <a:tblGrid>
                <a:gridCol w="921681">
                  <a:extLst>
                    <a:ext uri="{9D8B030D-6E8A-4147-A177-3AD203B41FA5}">
                      <a16:colId xmlns:a16="http://schemas.microsoft.com/office/drawing/2014/main" val="20000"/>
                    </a:ext>
                  </a:extLst>
                </a:gridCol>
                <a:gridCol w="924673">
                  <a:extLst>
                    <a:ext uri="{9D8B030D-6E8A-4147-A177-3AD203B41FA5}">
                      <a16:colId xmlns:a16="http://schemas.microsoft.com/office/drawing/2014/main" val="20001"/>
                    </a:ext>
                  </a:extLst>
                </a:gridCol>
                <a:gridCol w="924673">
                  <a:extLst>
                    <a:ext uri="{9D8B030D-6E8A-4147-A177-3AD203B41FA5}">
                      <a16:colId xmlns:a16="http://schemas.microsoft.com/office/drawing/2014/main" val="20002"/>
                    </a:ext>
                  </a:extLst>
                </a:gridCol>
                <a:gridCol w="924673">
                  <a:extLst>
                    <a:ext uri="{9D8B030D-6E8A-4147-A177-3AD203B41FA5}">
                      <a16:colId xmlns:a16="http://schemas.microsoft.com/office/drawing/2014/main" val="20003"/>
                    </a:ext>
                  </a:extLst>
                </a:gridCol>
              </a:tblGrid>
              <a:tr h="371475">
                <a:tc rowSpan="2">
                  <a:txBody>
                    <a:bodyPr/>
                    <a:lstStyle/>
                    <a:p>
                      <a:pPr algn="ctr" rtl="0" fontAlgn="ctr"/>
                      <a:r>
                        <a:rPr lang="es-EC" sz="1100" u="none" strike="noStrike" dirty="0">
                          <a:effectLst/>
                        </a:rPr>
                        <a:t>Años</a:t>
                      </a:r>
                      <a:endParaRPr lang="es-EC" sz="1100" b="1" i="0" u="none" strike="noStrike" dirty="0">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100" u="none" strike="noStrike">
                          <a:effectLst/>
                        </a:rPr>
                        <a:t>Superficie</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100" u="none" strike="noStrike">
                          <a:effectLst/>
                        </a:rPr>
                        <a:t>Producción </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100" u="none" strike="noStrike">
                          <a:effectLst/>
                        </a:rPr>
                        <a:t>Rendimiento </a:t>
                      </a:r>
                      <a:endParaRPr lang="es-EC" sz="1100" b="1" i="0" u="none" strike="noStrike">
                        <a:solidFill>
                          <a:srgbClr val="FFFFFF"/>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0"/>
                  </a:ext>
                </a:extLst>
              </a:tr>
              <a:tr h="361950">
                <a:tc vMerge="1">
                  <a:txBody>
                    <a:bodyPr/>
                    <a:lstStyle/>
                    <a:p>
                      <a:endParaRPr lang="es-EC"/>
                    </a:p>
                  </a:txBody>
                  <a:tcPr/>
                </a:tc>
                <a:tc>
                  <a:txBody>
                    <a:bodyPr/>
                    <a:lstStyle/>
                    <a:p>
                      <a:pPr algn="ctr" rtl="0" fontAlgn="ctr"/>
                      <a:r>
                        <a:rPr lang="es-EC" sz="1000" u="none" strike="noStrike">
                          <a:effectLst/>
                        </a:rPr>
                        <a:t>ha (hectárea)</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TM (tonelada)</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TM/ha</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1"/>
                  </a:ext>
                </a:extLst>
              </a:tr>
              <a:tr h="209550">
                <a:tc>
                  <a:txBody>
                    <a:bodyPr/>
                    <a:lstStyle/>
                    <a:p>
                      <a:pPr algn="ctr" rtl="0" fontAlgn="ctr"/>
                      <a:r>
                        <a:rPr lang="es-EC" sz="1100" u="none" strike="noStrike">
                          <a:effectLst/>
                        </a:rPr>
                        <a:t>1999</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244,91</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423,229</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1,73</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2"/>
                  </a:ext>
                </a:extLst>
              </a:tr>
              <a:tr h="209550">
                <a:tc>
                  <a:txBody>
                    <a:bodyPr/>
                    <a:lstStyle/>
                    <a:p>
                      <a:pPr algn="ctr" rtl="0" fontAlgn="ctr"/>
                      <a:r>
                        <a:rPr lang="es-EC" sz="1100" u="none" strike="noStrike">
                          <a:effectLst/>
                        </a:rPr>
                        <a:t>2000</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278,8</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638,45</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2,29</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3"/>
                  </a:ext>
                </a:extLst>
              </a:tr>
              <a:tr h="209550">
                <a:tc>
                  <a:txBody>
                    <a:bodyPr/>
                    <a:lstStyle/>
                    <a:p>
                      <a:pPr algn="ctr" rtl="0" fontAlgn="ctr"/>
                      <a:r>
                        <a:rPr lang="es-EC" sz="1100" u="none" strike="noStrike">
                          <a:effectLst/>
                        </a:rPr>
                        <a:t>2001</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56,481</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106,97</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1,89</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4"/>
                  </a:ext>
                </a:extLst>
              </a:tr>
              <a:tr h="209550">
                <a:tc>
                  <a:txBody>
                    <a:bodyPr/>
                    <a:lstStyle/>
                    <a:p>
                      <a:pPr algn="ctr" rtl="0" fontAlgn="ctr"/>
                      <a:r>
                        <a:rPr lang="es-EC" sz="1100" u="none" strike="noStrike">
                          <a:effectLst/>
                        </a:rPr>
                        <a:t>2002</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129,69</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291,388</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2,25</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5"/>
                  </a:ext>
                </a:extLst>
              </a:tr>
              <a:tr h="209550">
                <a:tc>
                  <a:txBody>
                    <a:bodyPr/>
                    <a:lstStyle/>
                    <a:p>
                      <a:pPr algn="ctr" rtl="0" fontAlgn="ctr"/>
                      <a:r>
                        <a:rPr lang="es-EC" sz="1100" u="none" strike="noStrike">
                          <a:effectLst/>
                        </a:rPr>
                        <a:t>2003</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153,48</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385,247</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2,51</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6"/>
                  </a:ext>
                </a:extLst>
              </a:tr>
              <a:tr h="209550">
                <a:tc>
                  <a:txBody>
                    <a:bodyPr/>
                    <a:lstStyle/>
                    <a:p>
                      <a:pPr algn="ctr" rtl="0" fontAlgn="ctr"/>
                      <a:r>
                        <a:rPr lang="es-EC" sz="1100" u="none" strike="noStrike">
                          <a:effectLst/>
                        </a:rPr>
                        <a:t>2004</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186,4</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501,09</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2,69</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7"/>
                  </a:ext>
                </a:extLst>
              </a:tr>
              <a:tr h="209550">
                <a:tc>
                  <a:txBody>
                    <a:bodyPr/>
                    <a:lstStyle/>
                    <a:p>
                      <a:pPr algn="ctr" rtl="0" fontAlgn="ctr"/>
                      <a:r>
                        <a:rPr lang="es-EC" sz="1100" u="none" strike="noStrike">
                          <a:effectLst/>
                        </a:rPr>
                        <a:t>2005</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173,305</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255,045</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1,47</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8"/>
                  </a:ext>
                </a:extLst>
              </a:tr>
              <a:tr h="209550">
                <a:tc>
                  <a:txBody>
                    <a:bodyPr/>
                    <a:lstStyle/>
                    <a:p>
                      <a:pPr algn="ctr" rtl="0" fontAlgn="ctr"/>
                      <a:r>
                        <a:rPr lang="es-EC" sz="1100" u="none" strike="noStrike">
                          <a:effectLst/>
                        </a:rPr>
                        <a:t>2006</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110,335</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248,529</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2,25</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9"/>
                  </a:ext>
                </a:extLst>
              </a:tr>
              <a:tr h="209550">
                <a:tc>
                  <a:txBody>
                    <a:bodyPr/>
                    <a:lstStyle/>
                    <a:p>
                      <a:pPr algn="ctr" rtl="0" fontAlgn="ctr"/>
                      <a:r>
                        <a:rPr lang="es-EC" sz="1100" u="none" strike="noStrike">
                          <a:effectLst/>
                        </a:rPr>
                        <a:t>2007</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122,399</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299,048</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2,44</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10"/>
                  </a:ext>
                </a:extLst>
              </a:tr>
              <a:tr h="209550">
                <a:tc>
                  <a:txBody>
                    <a:bodyPr/>
                    <a:lstStyle/>
                    <a:p>
                      <a:pPr algn="ctr" rtl="0" fontAlgn="ctr"/>
                      <a:r>
                        <a:rPr lang="es-EC" sz="1100" u="none" strike="noStrike">
                          <a:effectLst/>
                        </a:rPr>
                        <a:t>2008</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120</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360</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3</a:t>
                      </a:r>
                      <a:endParaRPr lang="es-EC" sz="10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11"/>
                  </a:ext>
                </a:extLst>
              </a:tr>
              <a:tr h="209550">
                <a:tc>
                  <a:txBody>
                    <a:bodyPr/>
                    <a:lstStyle/>
                    <a:p>
                      <a:pPr algn="ctr" rtl="0" fontAlgn="ctr"/>
                      <a:r>
                        <a:rPr lang="es-EC" sz="1100" u="none" strike="noStrike">
                          <a:effectLst/>
                        </a:rPr>
                        <a:t>2009</a:t>
                      </a:r>
                      <a:endParaRPr lang="es-EC" sz="11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130</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a:effectLst/>
                        </a:rPr>
                        <a:t>445</a:t>
                      </a:r>
                      <a:endParaRPr lang="es-EC"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es-EC" sz="1000" u="none" strike="noStrike" dirty="0">
                          <a:effectLst/>
                        </a:rPr>
                        <a:t>3,42</a:t>
                      </a:r>
                      <a:endParaRPr lang="es-EC" sz="10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12"/>
                  </a:ext>
                </a:extLst>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2346926434"/>
              </p:ext>
            </p:extLst>
          </p:nvPr>
        </p:nvGraphicFramePr>
        <p:xfrm>
          <a:off x="4598838" y="1972551"/>
          <a:ext cx="7115175" cy="3748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918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Selección de bandas</a:t>
            </a:r>
          </a:p>
        </p:txBody>
      </p:sp>
      <p:pic>
        <p:nvPicPr>
          <p:cNvPr id="4" name="Marcador de contenido 3" descr="Tabla&#10;&#10;Descripción generada automáticamente con confianza media"/>
          <p:cNvPicPr>
            <a:picLocks noGrp="1"/>
          </p:cNvPicPr>
          <p:nvPr>
            <p:ph idx="1"/>
          </p:nvPr>
        </p:nvPicPr>
        <p:blipFill>
          <a:blip r:embed="rId2"/>
          <a:stretch>
            <a:fillRect/>
          </a:stretch>
        </p:blipFill>
        <p:spPr>
          <a:xfrm>
            <a:off x="1036320" y="1808382"/>
            <a:ext cx="4877392" cy="4459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Gráfico, Gráfico de líneas&#10;&#10;Descripción generada automáticamente"/>
          <p:cNvPicPr/>
          <p:nvPr/>
        </p:nvPicPr>
        <p:blipFill>
          <a:blip r:embed="rId3"/>
          <a:stretch>
            <a:fillRect/>
          </a:stretch>
        </p:blipFill>
        <p:spPr>
          <a:xfrm>
            <a:off x="6278290" y="2693396"/>
            <a:ext cx="5400040" cy="268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455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Selección de banda</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4444" y="1897162"/>
                <a:ext cx="9721533" cy="3416300"/>
              </a:xfrm>
            </p:spPr>
            <p:txBody>
              <a:bodyPr>
                <a:normAutofit/>
              </a:bodyPr>
              <a:lstStyle/>
              <a:p>
                <a:pPr marL="0" indent="0">
                  <a:buNone/>
                </a:pPr>
                <a:r>
                  <a:rPr lang="es-EC" dirty="0"/>
                  <a:t>Longitud aproximada de la correa.</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𝑎𝑐</m:t>
                          </m:r>
                        </m:sub>
                      </m:sSub>
                      <m:r>
                        <a:rPr lang="es-EC" i="1">
                          <a:latin typeface="Cambria Math" panose="02040503050406030204" pitchFamily="18" charset="0"/>
                        </a:rPr>
                        <m:t>=2∗</m:t>
                      </m:r>
                      <m:r>
                        <a:rPr lang="es-EC" i="1">
                          <a:latin typeface="Cambria Math" panose="02040503050406030204" pitchFamily="18" charset="0"/>
                        </a:rPr>
                        <m:t>𝐷𝐸𝐶</m:t>
                      </m:r>
                      <m:r>
                        <a:rPr lang="es-EC" i="1">
                          <a:latin typeface="Cambria Math" panose="02040503050406030204" pitchFamily="18" charset="0"/>
                        </a:rPr>
                        <m:t>+1.57∗</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𝑐𝑜𝑛𝑑𝑢𝑐𝑖𝑑𝑜</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𝑐𝑜𝑛𝑑𝑢𝑐𝑡𝑜𝑟</m:t>
                              </m:r>
                            </m:sub>
                          </m:sSub>
                        </m:e>
                      </m:d>
                      <m:r>
                        <a:rPr lang="es-EC"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𝑐𝑜𝑛𝑑𝑢𝑐𝑖𝑑𝑜</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𝑐𝑜𝑛𝑑𝑢𝑐𝑡𝑜𝑟</m:t>
                                      </m:r>
                                    </m:sub>
                                  </m:sSub>
                                </m:e>
                              </m:d>
                            </m:e>
                            <m:sup>
                              <m:r>
                                <a:rPr lang="es-EC" i="1">
                                  <a:latin typeface="Cambria Math" panose="02040503050406030204" pitchFamily="18" charset="0"/>
                                </a:rPr>
                                <m:t>2</m:t>
                              </m:r>
                            </m:sup>
                          </m:sSup>
                        </m:num>
                        <m:den>
                          <m:r>
                            <a:rPr lang="es-EC" i="1">
                              <a:latin typeface="Cambria Math" panose="02040503050406030204" pitchFamily="18" charset="0"/>
                            </a:rPr>
                            <m:t>4∗</m:t>
                          </m:r>
                          <m:r>
                            <a:rPr lang="es-EC" i="1">
                              <a:latin typeface="Cambria Math" panose="02040503050406030204" pitchFamily="18" charset="0"/>
                            </a:rPr>
                            <m:t>𝐷𝐸𝐶</m:t>
                          </m:r>
                        </m:den>
                      </m:f>
                    </m:oMath>
                  </m:oMathPara>
                </a14:m>
                <a:endParaRPr lang="es-EC" dirty="0"/>
              </a:p>
              <a:p>
                <a:pPr marL="0" indent="0">
                  <a:buNone/>
                </a:pP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𝑐𝑜𝑛𝑑𝑢𝑐𝑖𝑑𝑜</m:t>
                        </m:r>
                      </m:sub>
                    </m:sSub>
                  </m:oMath>
                </a14:m>
                <a:r>
                  <a:rPr lang="es-EC" dirty="0"/>
                  <a:t> Diámetro de la polea conducida.</a:t>
                </a:r>
              </a:p>
              <a:p>
                <a:pPr marL="0" indent="0">
                  <a:buNone/>
                </a:pP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𝑐𝑜𝑛𝑑𝑢𝑐𝑡𝑜𝑟</m:t>
                        </m:r>
                      </m:sub>
                    </m:sSub>
                  </m:oMath>
                </a14:m>
                <a:r>
                  <a:rPr lang="es-EC" dirty="0"/>
                  <a:t> Diámetro de la polea conductora</a:t>
                </a:r>
              </a:p>
              <a:p>
                <a:pPr marL="0" indent="0">
                  <a:buNone/>
                </a:pPr>
                <a14:m>
                  <m:oMath xmlns:m="http://schemas.openxmlformats.org/officeDocument/2006/math">
                    <m:r>
                      <a:rPr lang="es-EC" i="1">
                        <a:latin typeface="Cambria Math" panose="02040503050406030204" pitchFamily="18" charset="0"/>
                      </a:rPr>
                      <m:t>𝐷𝐸𝐶</m:t>
                    </m:r>
                  </m:oMath>
                </a14:m>
                <a:r>
                  <a:rPr lang="es-EC" dirty="0"/>
                  <a:t> Distancia entre centros 430 mm, es planteada por los espacios del equipo.</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𝑎𝑐</m:t>
                          </m:r>
                        </m:sub>
                      </m:sSub>
                      <m:r>
                        <a:rPr lang="es-EC" i="1">
                          <a:latin typeface="Cambria Math" panose="02040503050406030204" pitchFamily="18" charset="0"/>
                        </a:rPr>
                        <m:t>=2∗430+1.57∗</m:t>
                      </m:r>
                      <m:d>
                        <m:dPr>
                          <m:ctrlPr>
                            <a:rPr lang="es-EC" i="1">
                              <a:latin typeface="Cambria Math" panose="02040503050406030204" pitchFamily="18" charset="0"/>
                            </a:rPr>
                          </m:ctrlPr>
                        </m:dPr>
                        <m:e>
                          <m:r>
                            <a:rPr lang="es-EC" i="1">
                              <a:latin typeface="Cambria Math" panose="02040503050406030204" pitchFamily="18" charset="0"/>
                            </a:rPr>
                            <m:t>35+50</m:t>
                          </m:r>
                        </m:e>
                      </m:d>
                      <m:r>
                        <a:rPr lang="es-EC"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1">
                                      <a:latin typeface="Cambria Math" panose="02040503050406030204" pitchFamily="18" charset="0"/>
                                    </a:rPr>
                                    <m:t>35+50</m:t>
                                  </m:r>
                                </m:e>
                              </m:d>
                            </m:e>
                            <m:sup>
                              <m:r>
                                <a:rPr lang="es-EC" i="1">
                                  <a:latin typeface="Cambria Math" panose="02040503050406030204" pitchFamily="18" charset="0"/>
                                </a:rPr>
                                <m:t>2</m:t>
                              </m:r>
                            </m:sup>
                          </m:sSup>
                        </m:num>
                        <m:den>
                          <m:r>
                            <a:rPr lang="es-EC" i="1">
                              <a:latin typeface="Cambria Math" panose="02040503050406030204" pitchFamily="18" charset="0"/>
                            </a:rPr>
                            <m:t>4∗430</m:t>
                          </m:r>
                        </m:den>
                      </m:f>
                    </m:oMath>
                  </m:oMathPara>
                </a14:m>
                <a:endParaRPr lang="es-EC" i="1"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𝑎𝑐</m:t>
                          </m:r>
                        </m:sub>
                      </m:sSub>
                      <m:r>
                        <a:rPr lang="es-EC" i="1">
                          <a:latin typeface="Cambria Math" panose="02040503050406030204" pitchFamily="18" charset="0"/>
                        </a:rPr>
                        <m:t>=997.65 [</m:t>
                      </m:r>
                      <m:r>
                        <a:rPr lang="es-EC" i="1">
                          <a:latin typeface="Cambria Math" panose="02040503050406030204" pitchFamily="18" charset="0"/>
                        </a:rPr>
                        <m:t>𝑚𝑚</m:t>
                      </m:r>
                      <m:r>
                        <a:rPr lang="es-EC" i="1">
                          <a:latin typeface="Cambria Math" panose="02040503050406030204" pitchFamily="18" charset="0"/>
                        </a:rPr>
                        <m:t>]</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4444" y="1897162"/>
                <a:ext cx="9721533" cy="3416300"/>
              </a:xfrm>
              <a:blipFill>
                <a:blip r:embed="rId2"/>
                <a:stretch>
                  <a:fillRect l="-1567" t="-1783"/>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1578537613"/>
              </p:ext>
            </p:extLst>
          </p:nvPr>
        </p:nvGraphicFramePr>
        <p:xfrm>
          <a:off x="404537" y="5473264"/>
          <a:ext cx="4826000" cy="777240"/>
        </p:xfrm>
        <a:graphic>
          <a:graphicData uri="http://schemas.openxmlformats.org/drawingml/2006/table">
            <a:tbl>
              <a:tblPr>
                <a:tableStyleId>{8799B23B-EC83-4686-B30A-512413B5E67A}</a:tableStyleId>
              </a:tblPr>
              <a:tblGrid>
                <a:gridCol w="2427278">
                  <a:extLst>
                    <a:ext uri="{9D8B030D-6E8A-4147-A177-3AD203B41FA5}">
                      <a16:colId xmlns:a16="http://schemas.microsoft.com/office/drawing/2014/main" val="20000"/>
                    </a:ext>
                  </a:extLst>
                </a:gridCol>
                <a:gridCol w="2398722">
                  <a:extLst>
                    <a:ext uri="{9D8B030D-6E8A-4147-A177-3AD203B41FA5}">
                      <a16:colId xmlns:a16="http://schemas.microsoft.com/office/drawing/2014/main" val="20001"/>
                    </a:ext>
                  </a:extLst>
                </a:gridCol>
              </a:tblGrid>
              <a:tr h="143654">
                <a:tc gridSpan="2">
                  <a:txBody>
                    <a:bodyPr/>
                    <a:lstStyle/>
                    <a:p>
                      <a:pPr algn="ctr" fontAlgn="ctr"/>
                      <a:r>
                        <a:rPr lang="es-EC" sz="1100" u="none" strike="noStrike" dirty="0">
                          <a:effectLst/>
                        </a:rPr>
                        <a:t>Características</a:t>
                      </a:r>
                      <a:endParaRPr lang="es-EC"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extLst>
                  <a:ext uri="{0D108BD9-81ED-4DB2-BD59-A6C34878D82A}">
                    <a16:rowId xmlns:a16="http://schemas.microsoft.com/office/drawing/2014/main" val="10000"/>
                  </a:ext>
                </a:extLst>
              </a:tr>
              <a:tr h="200025">
                <a:tc>
                  <a:txBody>
                    <a:bodyPr/>
                    <a:lstStyle/>
                    <a:p>
                      <a:pPr algn="ctr" fontAlgn="ctr"/>
                      <a:r>
                        <a:rPr lang="es-EC" sz="1100" u="none" strike="noStrike" dirty="0">
                          <a:effectLst/>
                        </a:rPr>
                        <a:t>Peso</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0,122 kg</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00025">
                <a:tc>
                  <a:txBody>
                    <a:bodyPr/>
                    <a:lstStyle/>
                    <a:p>
                      <a:pPr algn="ctr" fontAlgn="ctr"/>
                      <a:r>
                        <a:rPr lang="es-EC" sz="1100" u="none" strike="noStrike" dirty="0">
                          <a:effectLst/>
                        </a:rPr>
                        <a:t>Longitud externa</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1040 mm</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00025">
                <a:tc>
                  <a:txBody>
                    <a:bodyPr/>
                    <a:lstStyle/>
                    <a:p>
                      <a:pPr algn="ctr" fontAlgn="ctr"/>
                      <a:r>
                        <a:rPr lang="es-EC" sz="1100" u="none" strike="noStrike">
                          <a:effectLst/>
                        </a:rPr>
                        <a:t>Longitud Interna</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1000 mm</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5" name="Rectángulo 4"/>
          <p:cNvSpPr/>
          <p:nvPr/>
        </p:nvSpPr>
        <p:spPr>
          <a:xfrm>
            <a:off x="2286023" y="5103932"/>
            <a:ext cx="1500732" cy="369332"/>
          </a:xfrm>
          <a:prstGeom prst="rect">
            <a:avLst/>
          </a:prstGeom>
        </p:spPr>
        <p:txBody>
          <a:bodyPr wrap="none">
            <a:spAutoFit/>
          </a:bodyPr>
          <a:lstStyle/>
          <a:p>
            <a:r>
              <a:rPr lang="es-EC" dirty="0"/>
              <a:t>Banda A-39</a:t>
            </a:r>
          </a:p>
        </p:txBody>
      </p:sp>
    </p:spTree>
    <p:extLst>
      <p:ext uri="{BB962C8B-B14F-4D97-AF65-F5344CB8AC3E}">
        <p14:creationId xmlns:p14="http://schemas.microsoft.com/office/powerpoint/2010/main" val="168993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Soporte de clasificación</a:t>
            </a:r>
          </a:p>
        </p:txBody>
      </p:sp>
      <p:pic>
        <p:nvPicPr>
          <p:cNvPr id="4" name="Marcador de contenido 3" descr="Dibujo de ingeniería&#10;&#10;Descripción generada automáticamente"/>
          <p:cNvPicPr>
            <a:picLocks noGrp="1"/>
          </p:cNvPicPr>
          <p:nvPr>
            <p:ph idx="1"/>
          </p:nvPr>
        </p:nvPicPr>
        <p:blipFill>
          <a:blip r:embed="rId2"/>
          <a:stretch>
            <a:fillRect/>
          </a:stretch>
        </p:blipFill>
        <p:spPr>
          <a:xfrm>
            <a:off x="747336" y="2307997"/>
            <a:ext cx="4386505"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Interfaz de usuario gráfica, Flecha&#10;&#10;Descripción generada automáticamente"/>
          <p:cNvPicPr/>
          <p:nvPr/>
        </p:nvPicPr>
        <p:blipFill>
          <a:blip r:embed="rId3"/>
          <a:stretch>
            <a:fillRect/>
          </a:stretch>
        </p:blipFill>
        <p:spPr>
          <a:xfrm>
            <a:off x="5551207" y="1947317"/>
            <a:ext cx="6046470" cy="4137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9177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Bandeja de salida</a:t>
            </a:r>
          </a:p>
        </p:txBody>
      </p:sp>
      <p:pic>
        <p:nvPicPr>
          <p:cNvPr id="5" name="Imagen 4" descr="Dibujo de ingeniería&#10;&#10;Descripción generada automáticamente"/>
          <p:cNvPicPr/>
          <p:nvPr/>
        </p:nvPicPr>
        <p:blipFill>
          <a:blip r:embed="rId2"/>
          <a:stretch>
            <a:fillRect/>
          </a:stretch>
        </p:blipFill>
        <p:spPr>
          <a:xfrm>
            <a:off x="799847" y="2303126"/>
            <a:ext cx="4728210" cy="3608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Interfaz de usuario gráfica, Aplicación&#10;&#10;Descripción generada automáticamente"/>
          <p:cNvPicPr/>
          <p:nvPr/>
        </p:nvPicPr>
        <p:blipFill rotWithShape="1">
          <a:blip r:embed="rId3"/>
          <a:srcRect r="1654" b="10549"/>
          <a:stretch/>
        </p:blipFill>
        <p:spPr bwMode="auto">
          <a:xfrm>
            <a:off x="6207004" y="2303126"/>
            <a:ext cx="5549583" cy="3608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1731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Tolva de ingreso</a:t>
            </a:r>
          </a:p>
        </p:txBody>
      </p:sp>
      <p:pic>
        <p:nvPicPr>
          <p:cNvPr id="4" name="Imagen 3"/>
          <p:cNvPicPr/>
          <p:nvPr/>
        </p:nvPicPr>
        <p:blipFill>
          <a:blip r:embed="rId2"/>
          <a:stretch>
            <a:fillRect/>
          </a:stretch>
        </p:blipFill>
        <p:spPr>
          <a:xfrm>
            <a:off x="906379" y="2032517"/>
            <a:ext cx="4478338" cy="4246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Interfaz de usuario gráfica,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6126480" y="2032517"/>
            <a:ext cx="5292090" cy="4246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3211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Ruedas</a:t>
            </a:r>
          </a:p>
        </p:txBody>
      </p:sp>
      <p:pic>
        <p:nvPicPr>
          <p:cNvPr id="4" name="Marcador de contenido 3" descr="Diagrama&#10;&#10;Descripción generada automáticamente con confianza baja"/>
          <p:cNvPicPr>
            <a:picLocks noGrp="1"/>
          </p:cNvPicPr>
          <p:nvPr>
            <p:ph idx="1"/>
          </p:nvPr>
        </p:nvPicPr>
        <p:blipFill>
          <a:blip r:embed="rId2"/>
          <a:stretch>
            <a:fillRect/>
          </a:stretch>
        </p:blipFill>
        <p:spPr>
          <a:xfrm>
            <a:off x="2672012" y="2286422"/>
            <a:ext cx="5727296" cy="402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1557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513" y="335666"/>
            <a:ext cx="8761413" cy="706964"/>
          </a:xfrm>
        </p:spPr>
        <p:txBody>
          <a:bodyPr>
            <a:normAutofit fontScale="90000"/>
          </a:bodyPr>
          <a:lstStyle/>
          <a:p>
            <a:r>
              <a:rPr lang="es-EC" dirty="0"/>
              <a:t>Control</a:t>
            </a:r>
          </a:p>
        </p:txBody>
      </p:sp>
      <p:pic>
        <p:nvPicPr>
          <p:cNvPr id="4" name="Marcador de contenido 3" descr="Diagrama&#10;&#10;Descripción generada automáticament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9821" y="1819921"/>
            <a:ext cx="3081173" cy="4500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p:nvPr/>
        </p:nvPicPr>
        <p:blipFill>
          <a:blip r:embed="rId3"/>
          <a:stretch>
            <a:fillRect/>
          </a:stretch>
        </p:blipFill>
        <p:spPr>
          <a:xfrm>
            <a:off x="6944677" y="2666682"/>
            <a:ext cx="3171825" cy="2790825"/>
          </a:xfrm>
          <a:prstGeom prst="rect">
            <a:avLst/>
          </a:prstGeom>
        </p:spPr>
      </p:pic>
    </p:spTree>
    <p:extLst>
      <p:ext uri="{BB962C8B-B14F-4D97-AF65-F5344CB8AC3E}">
        <p14:creationId xmlns:p14="http://schemas.microsoft.com/office/powerpoint/2010/main" val="1270720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sp>
        <p:nvSpPr>
          <p:cNvPr id="5" name="Rectangle 2"/>
          <p:cNvSpPr>
            <a:spLocks noGrp="1" noChangeArrowheads="1"/>
          </p:cNvSpPr>
          <p:nvPr>
            <p:ph idx="1"/>
          </p:nvPr>
        </p:nvSpPr>
        <p:spPr bwMode="auto">
          <a:xfrm>
            <a:off x="342900" y="2267289"/>
            <a:ext cx="116014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s-EC" altLang="es-EC" dirty="0"/>
              <a:t>Evaluando los diseños realizados por (Espinosa &amp; Varela, 2019) y </a:t>
            </a:r>
            <a:r>
              <a:rPr lang="es-ES" altLang="es-EC" dirty="0"/>
              <a:t>(</a:t>
            </a:r>
            <a:r>
              <a:rPr lang="es-ES" altLang="es-EC" dirty="0" err="1"/>
              <a:t>Víctoria</a:t>
            </a:r>
            <a:r>
              <a:rPr lang="es-ES" altLang="es-EC" dirty="0"/>
              <a:t>, 2015)</a:t>
            </a:r>
            <a:r>
              <a:rPr lang="es-EC" altLang="es-EC" dirty="0"/>
              <a:t>, se tiene como base común un sistema de clasificación con la implementación de moto vibradores, lo cual, es un indicador clave en el diseño propuesto que implementa un mecanismo de manivela, biela corredera para la clasificación del maíz seco. Este es desarrollado con elementos encontrados en el mercado nacional, permitiendo la vibración necesaria para clasificar alrededor de 15 kg por minuto, superando por 5 kg al propuesto por la empresa SERMEC. Por lo cual, posee un 50% más de capacidad que la requerida por la empresa.</a:t>
            </a:r>
          </a:p>
        </p:txBody>
      </p:sp>
      <p:pic>
        <p:nvPicPr>
          <p:cNvPr id="6" name="Imagen 5" descr="Imagen que contiene pequeño, tabla, cama&#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1567797" y="4298614"/>
            <a:ext cx="3590130" cy="203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6702641" y="4298614"/>
            <a:ext cx="4204108" cy="1969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998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1963476"/>
              </p:ext>
            </p:extLst>
          </p:nvPr>
        </p:nvGraphicFramePr>
        <p:xfrm>
          <a:off x="2757525" y="2225041"/>
          <a:ext cx="5979583" cy="2895600"/>
        </p:xfrm>
        <a:graphic>
          <a:graphicData uri="http://schemas.openxmlformats.org/drawingml/2006/table">
            <a:tbl>
              <a:tblPr>
                <a:tableStyleId>{5C22544A-7EE6-4342-B048-85BDC9FD1C3A}</a:tableStyleId>
              </a:tblPr>
              <a:tblGrid>
                <a:gridCol w="1140883">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tblGrid>
              <a:tr h="228600">
                <a:tc>
                  <a:txBody>
                    <a:bodyPr/>
                    <a:lstStyle/>
                    <a:p>
                      <a:pPr algn="ctr" fontAlgn="ctr"/>
                      <a:r>
                        <a:rPr lang="es-EC" sz="1100" b="1" u="none" strike="noStrike" dirty="0">
                          <a:effectLst/>
                        </a:rPr>
                        <a:t>Muestra 1 mm</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Inferior</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Superior</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Rango</a:t>
                      </a:r>
                      <a:endParaRPr lang="es-EC"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es-EC" sz="1100" u="none" strike="noStrike">
                          <a:effectLst/>
                        </a:rPr>
                        <a:t>Grado 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0,5</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es-EC" sz="1100" u="none" strike="noStrike">
                          <a:effectLst/>
                        </a:rPr>
                        <a:t>Grado 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9,3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0,7</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es-EC" sz="1100" u="none" strike="noStrike" dirty="0">
                          <a:effectLst/>
                        </a:rPr>
                        <a:t>Grado 3</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9,6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1,4</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es-EC" sz="1100" u="none" strike="noStrike">
                          <a:effectLst/>
                        </a:rPr>
                        <a:t>Grado 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22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8,7</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es-EC" sz="1100" b="1" u="none" strike="noStrike" dirty="0">
                          <a:effectLst/>
                        </a:rPr>
                        <a:t>Muestra 2 mm</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Inferior</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a:effectLst/>
                        </a:rPr>
                        <a:t>Superior</a:t>
                      </a:r>
                      <a:endParaRPr lang="es-EC"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Rango</a:t>
                      </a:r>
                      <a:endParaRPr lang="es-EC"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es-EC" sz="1100" u="none" strike="noStrike">
                          <a:effectLst/>
                        </a:rPr>
                        <a:t>Grado 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7,8</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0,6</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es-EC" sz="1100" u="none" strike="noStrike">
                          <a:effectLst/>
                        </a:rPr>
                        <a:t>Grado 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8,5</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es-EC" sz="1100" u="none" strike="noStrike">
                          <a:effectLst/>
                        </a:rPr>
                        <a:t>Grado 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9,9</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11,2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es-EC" sz="1100" u="none" strike="noStrike">
                          <a:effectLst/>
                        </a:rPr>
                        <a:t>Grado 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13</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23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10</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es-EC" sz="1100" b="1" u="none" strike="noStrike">
                          <a:effectLst/>
                        </a:rPr>
                        <a:t>Muestra 3 mm</a:t>
                      </a:r>
                      <a:endParaRPr lang="es-EC"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Inferior</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a:effectLst/>
                        </a:rPr>
                        <a:t>Superior</a:t>
                      </a:r>
                      <a:endParaRPr lang="es-EC"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Rango</a:t>
                      </a:r>
                      <a:endParaRPr lang="es-EC"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es-EC" sz="1100" u="none" strike="noStrike">
                          <a:effectLst/>
                        </a:rPr>
                        <a:t>Grado 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8,1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8,7</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0,6</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es-EC" sz="1100" u="none" strike="noStrike">
                          <a:effectLst/>
                        </a:rPr>
                        <a:t>Grado 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8,7</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9,4</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0,7</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es-EC" sz="1100" u="none" strike="noStrike">
                          <a:effectLst/>
                        </a:rPr>
                        <a:t>Grado 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11</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1,5</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es-EC" sz="1100" u="none" strike="noStrike">
                          <a:effectLst/>
                        </a:rPr>
                        <a:t>Grado 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13,1</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20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6,9</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0940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57585093"/>
              </p:ext>
            </p:extLst>
          </p:nvPr>
        </p:nvGraphicFramePr>
        <p:xfrm>
          <a:off x="1532890" y="2569004"/>
          <a:ext cx="9405619" cy="1852215"/>
        </p:xfrm>
        <a:graphic>
          <a:graphicData uri="http://schemas.openxmlformats.org/drawingml/2006/table">
            <a:tbl>
              <a:tblPr firstRow="1" firstCol="1" bandRow="1">
                <a:tableStyleId>{35758FB7-9AC5-4552-8A53-C91805E547FA}</a:tableStyleId>
              </a:tblPr>
              <a:tblGrid>
                <a:gridCol w="832656">
                  <a:extLst>
                    <a:ext uri="{9D8B030D-6E8A-4147-A177-3AD203B41FA5}">
                      <a16:colId xmlns:a16="http://schemas.microsoft.com/office/drawing/2014/main" val="20000"/>
                    </a:ext>
                  </a:extLst>
                </a:gridCol>
                <a:gridCol w="1040594">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1074420">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gridCol w="971550">
                  <a:extLst>
                    <a:ext uri="{9D8B030D-6E8A-4147-A177-3AD203B41FA5}">
                      <a16:colId xmlns:a16="http://schemas.microsoft.com/office/drawing/2014/main" val="20006"/>
                    </a:ext>
                  </a:extLst>
                </a:gridCol>
                <a:gridCol w="105156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34389">
                  <a:extLst>
                    <a:ext uri="{9D8B030D-6E8A-4147-A177-3AD203B41FA5}">
                      <a16:colId xmlns:a16="http://schemas.microsoft.com/office/drawing/2014/main" val="20009"/>
                    </a:ext>
                  </a:extLst>
                </a:gridCol>
              </a:tblGrid>
              <a:tr h="354879">
                <a:tc>
                  <a:txBody>
                    <a:bodyPr/>
                    <a:lstStyle/>
                    <a:p>
                      <a:pPr algn="l" fontAlgn="ctr"/>
                      <a:r>
                        <a:rPr lang="es-EC" sz="1400" u="none" strike="noStrike" dirty="0">
                          <a:effectLst/>
                        </a:rPr>
                        <a:t>Grados</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Inferior propuesto</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Inferior real</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 Error</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Superior propuesto</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Superior real</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 Error</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Rango propuesto</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Rango real</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 Error</a:t>
                      </a:r>
                      <a:endParaRPr lang="es-EC" sz="1400" b="0" i="0" u="none" strike="noStrike">
                        <a:solidFill>
                          <a:srgbClr val="000000"/>
                        </a:solidFill>
                        <a:effectLst/>
                        <a:latin typeface="Calibri" panose="020F0502020204030204" pitchFamily="34" charset="0"/>
                      </a:endParaRPr>
                    </a:p>
                  </a:txBody>
                  <a:tcPr marL="5979" marR="5979" marT="5979" marB="0" anchor="ctr"/>
                </a:tc>
                <a:extLst>
                  <a:ext uri="{0D108BD9-81ED-4DB2-BD59-A6C34878D82A}">
                    <a16:rowId xmlns:a16="http://schemas.microsoft.com/office/drawing/2014/main" val="10000"/>
                  </a:ext>
                </a:extLst>
              </a:tr>
              <a:tr h="354879">
                <a:tc>
                  <a:txBody>
                    <a:bodyPr/>
                    <a:lstStyle/>
                    <a:p>
                      <a:pPr algn="l" fontAlgn="ctr"/>
                      <a:r>
                        <a:rPr lang="es-EC" sz="1400" u="none" strike="noStrike">
                          <a:effectLst/>
                        </a:rPr>
                        <a:t>Grado 1</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8,5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8,53</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0,35%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N/A</a:t>
                      </a:r>
                      <a:endParaRPr lang="es-EC" sz="1400" b="0" i="0" u="none" strike="noStrike">
                        <a:solidFill>
                          <a:srgbClr val="000000"/>
                        </a:solidFill>
                        <a:effectLst/>
                        <a:latin typeface="Calibri" panose="020F0502020204030204" pitchFamily="34" charset="0"/>
                      </a:endParaRPr>
                    </a:p>
                  </a:txBody>
                  <a:tcPr marL="5979" marR="5979" marT="5979" marB="0" anchor="ctr"/>
                </a:tc>
                <a:extLst>
                  <a:ext uri="{0D108BD9-81ED-4DB2-BD59-A6C34878D82A}">
                    <a16:rowId xmlns:a16="http://schemas.microsoft.com/office/drawing/2014/main" val="10001"/>
                  </a:ext>
                </a:extLst>
              </a:tr>
              <a:tr h="354879">
                <a:tc>
                  <a:txBody>
                    <a:bodyPr/>
                    <a:lstStyle/>
                    <a:p>
                      <a:pPr algn="l" fontAlgn="ctr"/>
                      <a:r>
                        <a:rPr lang="es-EC" sz="1400" u="none" strike="noStrike">
                          <a:effectLst/>
                        </a:rPr>
                        <a:t>Grado 2</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8,5</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8,6</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1,16%</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9,5</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9,4</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1,05%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0,8</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20,00%</a:t>
                      </a:r>
                      <a:endParaRPr lang="es-EC" sz="1400" b="0" i="0" u="none" strike="noStrike">
                        <a:solidFill>
                          <a:srgbClr val="000000"/>
                        </a:solidFill>
                        <a:effectLst/>
                        <a:latin typeface="Calibri" panose="020F0502020204030204" pitchFamily="34" charset="0"/>
                      </a:endParaRPr>
                    </a:p>
                  </a:txBody>
                  <a:tcPr marL="5979" marR="5979" marT="5979" marB="0" anchor="ctr"/>
                </a:tc>
                <a:extLst>
                  <a:ext uri="{0D108BD9-81ED-4DB2-BD59-A6C34878D82A}">
                    <a16:rowId xmlns:a16="http://schemas.microsoft.com/office/drawing/2014/main" val="10002"/>
                  </a:ext>
                </a:extLst>
              </a:tr>
              <a:tr h="354879">
                <a:tc>
                  <a:txBody>
                    <a:bodyPr/>
                    <a:lstStyle/>
                    <a:p>
                      <a:pPr algn="l" fontAlgn="ctr"/>
                      <a:r>
                        <a:rPr lang="es-EC" sz="1400" u="none" strike="noStrike">
                          <a:effectLst/>
                        </a:rPr>
                        <a:t>Grado 3</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9,5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9,67</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1,76%</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12</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11,07</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7,75%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2,5</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1,4</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44,00%</a:t>
                      </a:r>
                      <a:endParaRPr lang="es-EC" sz="1400" b="0" i="0" u="none" strike="noStrike">
                        <a:solidFill>
                          <a:srgbClr val="000000"/>
                        </a:solidFill>
                        <a:effectLst/>
                        <a:latin typeface="Calibri" panose="020F0502020204030204" pitchFamily="34" charset="0"/>
                      </a:endParaRPr>
                    </a:p>
                  </a:txBody>
                  <a:tcPr marL="5979" marR="5979" marT="5979" marB="0" anchor="ctr"/>
                </a:tc>
                <a:extLst>
                  <a:ext uri="{0D108BD9-81ED-4DB2-BD59-A6C34878D82A}">
                    <a16:rowId xmlns:a16="http://schemas.microsoft.com/office/drawing/2014/main" val="10003"/>
                  </a:ext>
                </a:extLst>
              </a:tr>
              <a:tr h="354879">
                <a:tc>
                  <a:txBody>
                    <a:bodyPr/>
                    <a:lstStyle/>
                    <a:p>
                      <a:pPr algn="l" fontAlgn="ctr"/>
                      <a:r>
                        <a:rPr lang="es-EC" sz="1400" u="none" strike="noStrike">
                          <a:effectLst/>
                        </a:rPr>
                        <a:t>Grado 4</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13</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a:effectLst/>
                        </a:rPr>
                        <a:t>13,13</a:t>
                      </a:r>
                      <a:endParaRPr lang="es-EC" sz="1400" b="0" i="0" u="none" strike="noStrike">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0,99%</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tc>
                  <a:txBody>
                    <a:bodyPr/>
                    <a:lstStyle/>
                    <a:p>
                      <a:pPr algn="ctr" fontAlgn="ctr"/>
                      <a:r>
                        <a:rPr lang="es-EC" sz="1400" u="none" strike="noStrike" dirty="0">
                          <a:effectLst/>
                        </a:rPr>
                        <a:t>N/A</a:t>
                      </a:r>
                      <a:endParaRPr lang="es-EC" sz="1400" b="0" i="0" u="none" strike="noStrike" dirty="0">
                        <a:solidFill>
                          <a:srgbClr val="000000"/>
                        </a:solidFill>
                        <a:effectLst/>
                        <a:latin typeface="Calibri" panose="020F0502020204030204" pitchFamily="34" charset="0"/>
                      </a:endParaRPr>
                    </a:p>
                  </a:txBody>
                  <a:tcPr marL="5979" marR="5979" marT="5979"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231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Clasificadora de granos	</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129935346"/>
              </p:ext>
            </p:extLst>
          </p:nvPr>
        </p:nvGraphicFramePr>
        <p:xfrm>
          <a:off x="499722" y="1853247"/>
          <a:ext cx="5741058" cy="4449286"/>
        </p:xfrm>
        <a:graphic>
          <a:graphicData uri="http://schemas.openxmlformats.org/drawingml/2006/table">
            <a:tbl>
              <a:tblPr firstRow="1" firstCol="1" bandRow="1">
                <a:tableStyleId>{5C22544A-7EE6-4342-B048-85BDC9FD1C3A}</a:tableStyleId>
              </a:tblPr>
              <a:tblGrid>
                <a:gridCol w="1140014">
                  <a:extLst>
                    <a:ext uri="{9D8B030D-6E8A-4147-A177-3AD203B41FA5}">
                      <a16:colId xmlns:a16="http://schemas.microsoft.com/office/drawing/2014/main" val="20000"/>
                    </a:ext>
                  </a:extLst>
                </a:gridCol>
                <a:gridCol w="1903564">
                  <a:extLst>
                    <a:ext uri="{9D8B030D-6E8A-4147-A177-3AD203B41FA5}">
                      <a16:colId xmlns:a16="http://schemas.microsoft.com/office/drawing/2014/main" val="20001"/>
                    </a:ext>
                  </a:extLst>
                </a:gridCol>
                <a:gridCol w="2697480">
                  <a:extLst>
                    <a:ext uri="{9D8B030D-6E8A-4147-A177-3AD203B41FA5}">
                      <a16:colId xmlns:a16="http://schemas.microsoft.com/office/drawing/2014/main" val="20002"/>
                    </a:ext>
                  </a:extLst>
                </a:gridCol>
              </a:tblGrid>
              <a:tr h="200904">
                <a:tc>
                  <a:txBody>
                    <a:bodyPr/>
                    <a:lstStyle/>
                    <a:p>
                      <a:pPr algn="ctr" fontAlgn="ctr"/>
                      <a:r>
                        <a:rPr lang="es-EC" sz="800" u="none" strike="noStrike" dirty="0">
                          <a:effectLst/>
                        </a:rPr>
                        <a:t>Tipo </a:t>
                      </a:r>
                      <a:endParaRPr lang="es-EC" sz="800" b="1" i="0" u="none" strike="noStrike" dirty="0">
                        <a:solidFill>
                          <a:srgbClr val="000000"/>
                        </a:solidFill>
                        <a:effectLst/>
                        <a:latin typeface="Calibri" panose="020F0502020204030204" pitchFamily="34" charset="0"/>
                      </a:endParaRPr>
                    </a:p>
                  </a:txBody>
                  <a:tcPr marL="3607" marR="3607" marT="3607" marB="0" anchor="ctr"/>
                </a:tc>
                <a:tc>
                  <a:txBody>
                    <a:bodyPr/>
                    <a:lstStyle/>
                    <a:p>
                      <a:pPr algn="ctr" fontAlgn="ctr"/>
                      <a:r>
                        <a:rPr lang="es-EC" sz="800" u="none" strike="noStrike">
                          <a:effectLst/>
                        </a:rPr>
                        <a:t>Ventajas</a:t>
                      </a:r>
                      <a:endParaRPr lang="es-EC" sz="800" b="1" i="0" u="none" strike="noStrike">
                        <a:solidFill>
                          <a:srgbClr val="000000"/>
                        </a:solidFill>
                        <a:effectLst/>
                        <a:latin typeface="Calibri" panose="020F0502020204030204" pitchFamily="34" charset="0"/>
                      </a:endParaRPr>
                    </a:p>
                  </a:txBody>
                  <a:tcPr marL="3607" marR="3607" marT="3607" marB="0" anchor="ctr"/>
                </a:tc>
                <a:tc>
                  <a:txBody>
                    <a:bodyPr/>
                    <a:lstStyle/>
                    <a:p>
                      <a:pPr algn="ctr" fontAlgn="ctr"/>
                      <a:r>
                        <a:rPr lang="es-EC" sz="800" u="none" strike="noStrike">
                          <a:effectLst/>
                        </a:rPr>
                        <a:t>Desventajas</a:t>
                      </a:r>
                      <a:endParaRPr lang="es-EC" sz="800" b="1"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0"/>
                  </a:ext>
                </a:extLst>
              </a:tr>
              <a:tr h="285896">
                <a:tc rowSpan="4">
                  <a:txBody>
                    <a:bodyPr/>
                    <a:lstStyle/>
                    <a:p>
                      <a:pPr algn="ctr" fontAlgn="ctr"/>
                      <a:r>
                        <a:rPr lang="es-EC" sz="800" u="none" strike="noStrike" dirty="0">
                          <a:effectLst/>
                        </a:rPr>
                        <a:t>Rotativa</a:t>
                      </a:r>
                      <a:endParaRPr lang="es-EC" sz="800" b="1"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Trabaja en forma continua.</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La construcción de las cribas es más compleja.</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1"/>
                  </a:ext>
                </a:extLst>
              </a:tr>
              <a:tr h="263896">
                <a:tc vMerge="1">
                  <a:txBody>
                    <a:bodyPr/>
                    <a:lstStyle/>
                    <a:p>
                      <a:endParaRPr lang="es-EC"/>
                    </a:p>
                  </a:txBody>
                  <a:tcPr/>
                </a:tc>
                <a:tc>
                  <a:txBody>
                    <a:bodyPr/>
                    <a:lstStyle/>
                    <a:p>
                      <a:pPr algn="l" fontAlgn="ctr"/>
                      <a:r>
                        <a:rPr lang="es-EC" sz="800" u="none" strike="noStrike">
                          <a:effectLst/>
                        </a:rPr>
                        <a:t>La clasificación se realiza de forma rápida</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Será un sistema incomodo de manejar por su gran robustez.</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2"/>
                  </a:ext>
                </a:extLst>
              </a:tr>
              <a:tr h="393920">
                <a:tc vMerge="1">
                  <a:txBody>
                    <a:bodyPr/>
                    <a:lstStyle/>
                    <a:p>
                      <a:endParaRPr lang="es-EC"/>
                    </a:p>
                  </a:txBody>
                  <a:tcPr/>
                </a:tc>
                <a:tc>
                  <a:txBody>
                    <a:bodyPr/>
                    <a:lstStyle/>
                    <a:p>
                      <a:pPr algn="l" fontAlgn="ctr"/>
                      <a:r>
                        <a:rPr lang="es-EC" sz="800" u="none" strike="noStrike" dirty="0">
                          <a:effectLst/>
                        </a:rPr>
                        <a:t>La capacidad del producto es mayor ya que la zaranda abastece un gran volumen</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Ocupa un gran espacio.</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3"/>
                  </a:ext>
                </a:extLst>
              </a:tr>
              <a:tr h="262072">
                <a:tc vMerge="1">
                  <a:txBody>
                    <a:bodyPr/>
                    <a:lstStyle/>
                    <a:p>
                      <a:endParaRPr lang="es-EC"/>
                    </a:p>
                  </a:txBody>
                  <a:tcPr/>
                </a:tc>
                <a:tc>
                  <a:txBody>
                    <a:bodyPr/>
                    <a:lstStyle/>
                    <a:p>
                      <a:pPr algn="l" fontAlgn="ctr"/>
                      <a:r>
                        <a:rPr lang="es-EC" sz="800" u="none" strike="noStrike" dirty="0">
                          <a:effectLst/>
                        </a:rPr>
                        <a:t>Fácil construcción y montaje</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Se produce mucho maltrato al producto.</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4"/>
                  </a:ext>
                </a:extLst>
              </a:tr>
              <a:tr h="263896">
                <a:tc rowSpan="6">
                  <a:txBody>
                    <a:bodyPr/>
                    <a:lstStyle/>
                    <a:p>
                      <a:pPr algn="ctr" fontAlgn="ctr"/>
                      <a:r>
                        <a:rPr lang="es-EC" sz="800" u="none" strike="noStrike">
                          <a:effectLst/>
                        </a:rPr>
                        <a:t>Vibratoria</a:t>
                      </a:r>
                      <a:endParaRPr lang="es-EC" sz="800" b="1"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Reduce el tiempo de trabajo y disminuye esfuerzos del operario</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Requiere un gran espacio físico.</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5"/>
                  </a:ext>
                </a:extLst>
              </a:tr>
              <a:tr h="222364">
                <a:tc vMerge="1">
                  <a:txBody>
                    <a:bodyPr/>
                    <a:lstStyle/>
                    <a:p>
                      <a:endParaRPr lang="es-EC"/>
                    </a:p>
                  </a:txBody>
                  <a:tcPr/>
                </a:tc>
                <a:tc>
                  <a:txBody>
                    <a:bodyPr/>
                    <a:lstStyle/>
                    <a:p>
                      <a:pPr algn="l" fontAlgn="ctr"/>
                      <a:r>
                        <a:rPr lang="es-EC" sz="800" u="none" strike="noStrike" dirty="0">
                          <a:effectLst/>
                        </a:rPr>
                        <a:t>Fácil mantenimiento y operación.</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Mecanismo más complejo.</a:t>
                      </a:r>
                      <a:endParaRPr lang="es-EC" sz="800" b="0" i="0" u="none" strike="noStrike">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6"/>
                  </a:ext>
                </a:extLst>
              </a:tr>
              <a:tr h="393920">
                <a:tc vMerge="1">
                  <a:txBody>
                    <a:bodyPr/>
                    <a:lstStyle/>
                    <a:p>
                      <a:endParaRPr lang="es-EC"/>
                    </a:p>
                  </a:txBody>
                  <a:tcPr/>
                </a:tc>
                <a:tc>
                  <a:txBody>
                    <a:bodyPr/>
                    <a:lstStyle/>
                    <a:p>
                      <a:pPr algn="l" fontAlgn="ctr"/>
                      <a:r>
                        <a:rPr lang="es-EC" sz="800" u="none" strike="noStrike" dirty="0">
                          <a:effectLst/>
                        </a:rPr>
                        <a:t>Capacidad del producto es mayor ya que la zaranda abastece un gran volumen.</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Limitación de altura </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7"/>
                  </a:ext>
                </a:extLst>
              </a:tr>
              <a:tr h="263896">
                <a:tc vMerge="1">
                  <a:txBody>
                    <a:bodyPr/>
                    <a:lstStyle/>
                    <a:p>
                      <a:endParaRPr lang="es-EC"/>
                    </a:p>
                  </a:txBody>
                  <a:tcPr/>
                </a:tc>
                <a:tc>
                  <a:txBody>
                    <a:bodyPr/>
                    <a:lstStyle/>
                    <a:p>
                      <a:pPr algn="l" fontAlgn="ctr"/>
                      <a:r>
                        <a:rPr lang="es-EC" sz="800" u="none" strike="noStrike">
                          <a:effectLst/>
                        </a:rPr>
                        <a:t>No produce daños al producto por su tipo de clasificado.</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 </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8"/>
                  </a:ext>
                </a:extLst>
              </a:tr>
              <a:tr h="263896">
                <a:tc vMerge="1">
                  <a:txBody>
                    <a:bodyPr/>
                    <a:lstStyle/>
                    <a:p>
                      <a:endParaRPr lang="es-EC"/>
                    </a:p>
                  </a:txBody>
                  <a:tcPr/>
                </a:tc>
                <a:tc>
                  <a:txBody>
                    <a:bodyPr/>
                    <a:lstStyle/>
                    <a:p>
                      <a:pPr algn="l" fontAlgn="ctr"/>
                      <a:r>
                        <a:rPr lang="es-EC" sz="800" u="none" strike="noStrike">
                          <a:effectLst/>
                        </a:rPr>
                        <a:t>Reducción de ruido debido al sistema de amortiguamiento.</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 </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09"/>
                  </a:ext>
                </a:extLst>
              </a:tr>
              <a:tr h="393920">
                <a:tc vMerge="1">
                  <a:txBody>
                    <a:bodyPr/>
                    <a:lstStyle/>
                    <a:p>
                      <a:endParaRPr lang="es-EC"/>
                    </a:p>
                  </a:txBody>
                  <a:tcPr/>
                </a:tc>
                <a:tc>
                  <a:txBody>
                    <a:bodyPr/>
                    <a:lstStyle/>
                    <a:p>
                      <a:pPr algn="l" fontAlgn="ctr"/>
                      <a:r>
                        <a:rPr lang="es-EC" sz="800" u="none" strike="noStrike">
                          <a:effectLst/>
                        </a:rPr>
                        <a:t>Sistema de clasificación confiable ya que el método de vibraciones es regulable.</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 </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0"/>
                  </a:ext>
                </a:extLst>
              </a:tr>
              <a:tr h="210450">
                <a:tc rowSpan="5">
                  <a:txBody>
                    <a:bodyPr/>
                    <a:lstStyle/>
                    <a:p>
                      <a:pPr algn="ctr" fontAlgn="ctr"/>
                      <a:r>
                        <a:rPr lang="es-EC" sz="800" u="none" strike="noStrike">
                          <a:effectLst/>
                        </a:rPr>
                        <a:t>Horizontal</a:t>
                      </a:r>
                      <a:endParaRPr lang="es-EC" sz="800" b="1"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a:effectLst/>
                        </a:rPr>
                        <a:t>Reduce el costo de fabricación.</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Existe posibilidad de atascamiento del grano.</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1"/>
                  </a:ext>
                </a:extLst>
              </a:tr>
              <a:tr h="198539">
                <a:tc vMerge="1">
                  <a:txBody>
                    <a:bodyPr/>
                    <a:lstStyle/>
                    <a:p>
                      <a:endParaRPr lang="es-EC"/>
                    </a:p>
                  </a:txBody>
                  <a:tcPr/>
                </a:tc>
                <a:tc>
                  <a:txBody>
                    <a:bodyPr/>
                    <a:lstStyle/>
                    <a:p>
                      <a:pPr algn="l" fontAlgn="ctr"/>
                      <a:r>
                        <a:rPr lang="es-EC" sz="800" u="none" strike="noStrike">
                          <a:effectLst/>
                        </a:rPr>
                        <a:t>Mantenimiento sencillo y económico.</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Requiere un gran espacio físico.</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2"/>
                  </a:ext>
                </a:extLst>
              </a:tr>
              <a:tr h="262072">
                <a:tc vMerge="1">
                  <a:txBody>
                    <a:bodyPr/>
                    <a:lstStyle/>
                    <a:p>
                      <a:endParaRPr lang="es-EC"/>
                    </a:p>
                  </a:txBody>
                  <a:tcPr/>
                </a:tc>
                <a:tc>
                  <a:txBody>
                    <a:bodyPr/>
                    <a:lstStyle/>
                    <a:p>
                      <a:pPr algn="l" fontAlgn="ctr"/>
                      <a:r>
                        <a:rPr lang="es-EC" sz="800" u="none" strike="noStrike">
                          <a:effectLst/>
                        </a:rPr>
                        <a:t>Bajo costo de fabricación.</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Existe mucho ruido debido al sistema biela-manivela.</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3"/>
                  </a:ext>
                </a:extLst>
              </a:tr>
              <a:tr h="263896">
                <a:tc vMerge="1">
                  <a:txBody>
                    <a:bodyPr/>
                    <a:lstStyle/>
                    <a:p>
                      <a:endParaRPr lang="es-EC"/>
                    </a:p>
                  </a:txBody>
                  <a:tcPr/>
                </a:tc>
                <a:tc>
                  <a:txBody>
                    <a:bodyPr/>
                    <a:lstStyle/>
                    <a:p>
                      <a:pPr algn="l" fontAlgn="ctr"/>
                      <a:r>
                        <a:rPr lang="es-EC" sz="800" u="none" strike="noStrike">
                          <a:effectLst/>
                        </a:rPr>
                        <a:t>Facilita la recolección del grano clasificado.</a:t>
                      </a:r>
                      <a:endParaRPr lang="es-EC" sz="800" b="0" i="0" u="none" strike="noStrike">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Necesita de soportes de sujeción con el piso.</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4"/>
                  </a:ext>
                </a:extLst>
              </a:tr>
              <a:tr h="305749">
                <a:tc vMerge="1">
                  <a:txBody>
                    <a:bodyPr/>
                    <a:lstStyle/>
                    <a:p>
                      <a:endParaRPr lang="es-EC"/>
                    </a:p>
                  </a:txBody>
                  <a:tcPr/>
                </a:tc>
                <a:tc>
                  <a:txBody>
                    <a:bodyPr/>
                    <a:lstStyle/>
                    <a:p>
                      <a:pPr algn="l" fontAlgn="ctr"/>
                      <a:r>
                        <a:rPr lang="es-EC" sz="800" u="none" strike="noStrike" dirty="0">
                          <a:effectLst/>
                        </a:rPr>
                        <a:t>Fácil construcción</a:t>
                      </a:r>
                      <a:endParaRPr lang="es-EC" sz="800" b="0" i="0" u="none" strike="noStrike" dirty="0">
                        <a:solidFill>
                          <a:srgbClr val="000000"/>
                        </a:solidFill>
                        <a:effectLst/>
                        <a:latin typeface="Calibri" panose="020F0502020204030204" pitchFamily="34" charset="0"/>
                      </a:endParaRPr>
                    </a:p>
                  </a:txBody>
                  <a:tcPr marL="3607" marR="3607" marT="3607" marB="0" anchor="ctr"/>
                </a:tc>
                <a:tc>
                  <a:txBody>
                    <a:bodyPr/>
                    <a:lstStyle/>
                    <a:p>
                      <a:pPr algn="l" fontAlgn="ctr"/>
                      <a:r>
                        <a:rPr lang="es-EC" sz="800" u="none" strike="noStrike" dirty="0">
                          <a:effectLst/>
                        </a:rPr>
                        <a:t>Ruido excesivo en el momento de trabajo.</a:t>
                      </a:r>
                      <a:endParaRPr lang="es-EC" sz="800" b="0" i="0" u="none" strike="noStrike" dirty="0">
                        <a:solidFill>
                          <a:srgbClr val="000000"/>
                        </a:solidFill>
                        <a:effectLst/>
                        <a:latin typeface="Calibri" panose="020F0502020204030204" pitchFamily="34" charset="0"/>
                      </a:endParaRPr>
                    </a:p>
                  </a:txBody>
                  <a:tcPr marL="3607" marR="3607" marT="3607" marB="0" anchor="ctr"/>
                </a:tc>
                <a:extLst>
                  <a:ext uri="{0D108BD9-81ED-4DB2-BD59-A6C34878D82A}">
                    <a16:rowId xmlns:a16="http://schemas.microsoft.com/office/drawing/2014/main" val="10015"/>
                  </a:ext>
                </a:extLst>
              </a:tr>
            </a:tbl>
          </a:graphicData>
        </a:graphic>
      </p:graphicFrame>
      <p:pic>
        <p:nvPicPr>
          <p:cNvPr id="8" name="Imagen 7" descr="Imagen que contiene jaula, edificio&#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6662741" y="2813634"/>
            <a:ext cx="4891950" cy="1883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2163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sp>
        <p:nvSpPr>
          <p:cNvPr id="3" name="Marcador de contenido 2"/>
          <p:cNvSpPr>
            <a:spLocks noGrp="1"/>
          </p:cNvSpPr>
          <p:nvPr>
            <p:ph idx="1"/>
          </p:nvPr>
        </p:nvSpPr>
        <p:spPr>
          <a:xfrm>
            <a:off x="1806464" y="2443480"/>
            <a:ext cx="8825659" cy="3416300"/>
          </a:xfrm>
        </p:spPr>
        <p:txBody>
          <a:bodyPr>
            <a:normAutofit fontScale="55000" lnSpcReduction="20000"/>
          </a:bodyPr>
          <a:lstStyle/>
          <a:p>
            <a:pPr marL="0" indent="0" algn="just">
              <a:buNone/>
            </a:pPr>
            <a:r>
              <a:rPr lang="es-EC" b="1" i="1" dirty="0"/>
              <a:t>Grado 1</a:t>
            </a:r>
          </a:p>
          <a:p>
            <a:pPr algn="just"/>
            <a:r>
              <a:rPr lang="es-EC" dirty="0"/>
              <a:t>El rango, así como límite inferior, son irrelevantes, ya que no se han establecido valores para estos criterios. Sin embargo, el límite superior propone un valor del 0.35% de error. Dicho valor es bajo y no representa ninguna complicación significativa en el proceso.</a:t>
            </a:r>
          </a:p>
          <a:p>
            <a:pPr marL="0" indent="0" algn="just">
              <a:buNone/>
            </a:pPr>
            <a:r>
              <a:rPr lang="es-EC" b="1" i="1" dirty="0"/>
              <a:t>Grado 2</a:t>
            </a:r>
          </a:p>
          <a:p>
            <a:pPr algn="just"/>
            <a:r>
              <a:rPr lang="es-EC" dirty="0"/>
              <a:t>El límite inferior y superior poseen un error de 1.16% y 1.05%. Dicho valor es bajo y no representa ninguna magnitud relevante a la clasificación de los granos en este grado. Por otra parte, analizando el rango se entiende que la variación entre granos es de alrededor de un 20%.</a:t>
            </a:r>
          </a:p>
          <a:p>
            <a:pPr marL="0" indent="0" algn="just">
              <a:buNone/>
            </a:pPr>
            <a:r>
              <a:rPr lang="es-EC" b="1" i="1" dirty="0"/>
              <a:t>Grado 3</a:t>
            </a:r>
          </a:p>
          <a:p>
            <a:pPr algn="just"/>
            <a:r>
              <a:rPr lang="es-EC" dirty="0"/>
              <a:t>A medida que suben los grados, se encuentra mayores porcentajes de error, los cuales, son de 1.76% para el límite inferior y 7.75% del límite superior. Esto brinda una correlación entre el grano más grande el tamaño del grano, el margen de error aumenta hasta un 44%.</a:t>
            </a:r>
          </a:p>
          <a:p>
            <a:pPr marL="0" indent="0" algn="just">
              <a:buNone/>
            </a:pPr>
            <a:r>
              <a:rPr lang="es-EC" b="1" i="1" dirty="0"/>
              <a:t>Grado 4</a:t>
            </a:r>
          </a:p>
          <a:p>
            <a:pPr algn="just"/>
            <a:r>
              <a:rPr lang="es-EC" dirty="0"/>
              <a:t>En el grado 4 el valor superior es intrascendente, al igual que el rango propuesto, por lo tanto, se analiza el límite inferior real que posee un error de 0.99%. Esta magnitud no genera ningún inconveniente para el proceso de clasificación.</a:t>
            </a:r>
          </a:p>
          <a:p>
            <a:pPr algn="just"/>
            <a:r>
              <a:rPr lang="es-EC" dirty="0"/>
              <a:t>La construcción del equipo se realiza a partir de los cálculos visualizados en la metodología. Estos mostraron los materiales óptimos y disponibles en el mercado para su construcción siendo los seleccionados una combinación de MDF y acero ASTM A36, dichos materiales garantizarán una alta durabilidad. Para el proceso de fabricación se toma en cuenta 4 pilares en la clasificadora de granos.</a:t>
            </a:r>
          </a:p>
          <a:p>
            <a:endParaRPr lang="es-EC" dirty="0"/>
          </a:p>
        </p:txBody>
      </p:sp>
    </p:spTree>
    <p:extLst>
      <p:ext uri="{BB962C8B-B14F-4D97-AF65-F5344CB8AC3E}">
        <p14:creationId xmlns:p14="http://schemas.microsoft.com/office/powerpoint/2010/main" val="216695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303794" y="2148204"/>
            <a:ext cx="6612573" cy="3452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3604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467414" y="2495165"/>
            <a:ext cx="5257172" cy="2625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4037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52464" y="1846263"/>
            <a:ext cx="4947398" cy="402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2768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63295" y="2254827"/>
            <a:ext cx="3170353" cy="2849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7023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Discusión de resultados</a:t>
            </a:r>
          </a:p>
        </p:txBody>
      </p:sp>
      <p:pic>
        <p:nvPicPr>
          <p:cNvPr id="4" name="Marcador de contenido 3"/>
          <p:cNvPicPr>
            <a:picLocks noGrp="1"/>
          </p:cNvPicPr>
          <p:nvPr>
            <p:ph idx="1"/>
          </p:nvPr>
        </p:nvPicPr>
        <p:blipFill>
          <a:blip r:embed="rId2"/>
          <a:stretch>
            <a:fillRect/>
          </a:stretch>
        </p:blipFill>
        <p:spPr>
          <a:xfrm>
            <a:off x="4171314" y="1846263"/>
            <a:ext cx="3909698" cy="402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3643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rmAutofit/>
          </a:bodyPr>
          <a:lstStyle/>
          <a:p>
            <a:pPr algn="just"/>
            <a:r>
              <a:rPr lang="es-EC" dirty="0"/>
              <a:t>	Se diseñó, construyó y controló una máquina clasificadora de granos. Esta máquina cumple a cabalidad con los parámetros solicitados por la empresa SERMEC, en donde se puede resaltar la capacidad de clasificación de alrededor de 15 kg por minuto de producto. A su vez, se comprueba de manera analítica, he implementado simulaciones, que la estructura mecánica posee un coeficiente de seguridad mínimo de 2.  Sus dimensiones no superan los 8 metros cúbicos, cumpliendo así las métricas establecidas por la empresa. Por otra parte, debido a la inquietud de la empresa sobre la unión de un sistema automatizado para cargar el material de manera continua, la tolva de recepción no fue elaborada físicamente, aunque en el diseño y planos se encuentran dimensiones y el material fue seleccionado, se justifica de manera teórica con una simulación, dando como resultado un sistema adecuado de recepción del producto.</a:t>
            </a:r>
          </a:p>
          <a:p>
            <a:endParaRPr lang="es-EC" dirty="0"/>
          </a:p>
        </p:txBody>
      </p:sp>
    </p:spTree>
    <p:extLst>
      <p:ext uri="{BB962C8B-B14F-4D97-AF65-F5344CB8AC3E}">
        <p14:creationId xmlns:p14="http://schemas.microsoft.com/office/powerpoint/2010/main" val="16433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rmAutofit/>
          </a:bodyPr>
          <a:lstStyle/>
          <a:p>
            <a:pPr algn="just"/>
            <a:r>
              <a:rPr lang="es-EC" dirty="0"/>
              <a:t>La máquina permite una trazabilidad debido al sistema de control que posee, ya que al tener un sistema que permita automatizar los recipientes en los cuales los productos van a ser monitoreados, con la ayuda de registros llevados por el personal operativo de la máquina se transforma en un proceso productivo controlado como lo manifiestan las BPM del sector alimenticio. A su vez, el protocolo de comunicación maestro-esclavo I2C permite la fácil integración de otros módulos de control que desembocan en una mayor supervisión del producto.</a:t>
            </a:r>
          </a:p>
          <a:p>
            <a:pPr algn="just"/>
            <a:r>
              <a:rPr lang="es-EC" dirty="0"/>
              <a:t>Los valores reales máximos y mínimos de longitudes de granos para la clasificación no superan el 8%, es decir, que se tiene un proceso productivo en el cual la eficiencia de separación del grano de maíz es del 92%, un valor alto, y que cumple con los estándares de calidad que requiere la empresa SERMEC para los procesos productivos.</a:t>
            </a:r>
          </a:p>
          <a:p>
            <a:endParaRPr lang="es-EC" dirty="0"/>
          </a:p>
        </p:txBody>
      </p:sp>
    </p:spTree>
    <p:extLst>
      <p:ext uri="{BB962C8B-B14F-4D97-AF65-F5344CB8AC3E}">
        <p14:creationId xmlns:p14="http://schemas.microsoft.com/office/powerpoint/2010/main" val="405363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lstStyle/>
          <a:p>
            <a:r>
              <a:rPr lang="es-EC" dirty="0"/>
              <a:t>El diseño de la máquina soluciona adecuadamente los requerimientos solicitados por la empresa SERMEC, sin embargo, se visualiza que los espesores de la estructura pueden ser menores. Por ende, si se busca la fabricación en masa de estos equipos se debe rediseñar y seleccionar perfiles de acero diferentes, ya que en el desarrollo del trabajo se utilizó los disponibles en el mercado.</a:t>
            </a:r>
          </a:p>
          <a:p>
            <a:r>
              <a:rPr lang="es-EC" dirty="0"/>
              <a:t>Se recomienda realizar evaluaciones con las dimensiones de la maquinaría realizada, pero con el cambio de mecanismo transmisor de movimiento que implemente moto vibradores y ya no un sistema de vibración manivela, biela corredera, el cual es ampliamente utilizado por varios autores.</a:t>
            </a:r>
          </a:p>
          <a:p>
            <a:endParaRPr lang="es-EC" dirty="0"/>
          </a:p>
        </p:txBody>
      </p:sp>
    </p:spTree>
    <p:extLst>
      <p:ext uri="{BB962C8B-B14F-4D97-AF65-F5344CB8AC3E}">
        <p14:creationId xmlns:p14="http://schemas.microsoft.com/office/powerpoint/2010/main" val="1772568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normAutofit/>
          </a:bodyPr>
          <a:lstStyle/>
          <a:p>
            <a:r>
              <a:rPr lang="es-EC" dirty="0"/>
              <a:t>El sistema de control dentro del proyecto cumple con su objetivo principal de controlar las salidas del material, a pesar de ello, se tiene la problemática de una amplia cantidad de cables en el equipo que llegan al tablero de control. Por lo tanto, se sugiere implementar una etapa de control a la salida con comunicaciones inalámbricas como </a:t>
            </a:r>
            <a:r>
              <a:rPr lang="es-EC" dirty="0" err="1"/>
              <a:t>bluetooth</a:t>
            </a:r>
            <a:r>
              <a:rPr lang="es-EC" dirty="0"/>
              <a:t> e internet para evitar la acumulación de cables.</a:t>
            </a:r>
          </a:p>
          <a:p>
            <a:r>
              <a:rPr lang="es-EC" dirty="0"/>
              <a:t>La máquina clasificadora de granos de maíz se desarrolló conforme al presupuesto dado por la empresa SERMEC, por lo cual, para abaratar costos se optó por sistemas de control económicos. Con esta premisa, se plantea que el control de las salidas puede implementarse de mejor forma por medio de galgas extensiométricas ya que serían las adecuadas para el cumplimiento de las BPM. En este sentido, permitirá almacenar los valores reales del peso obtenido en los contenedores ubicados a la salida del producto y no un estimado volumétrico dado por la detección del material. </a:t>
            </a:r>
          </a:p>
          <a:p>
            <a:endParaRPr lang="es-EC" dirty="0"/>
          </a:p>
        </p:txBody>
      </p:sp>
    </p:spTree>
    <p:extLst>
      <p:ext uri="{BB962C8B-B14F-4D97-AF65-F5344CB8AC3E}">
        <p14:creationId xmlns:p14="http://schemas.microsoft.com/office/powerpoint/2010/main" val="156719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Justificación</a:t>
            </a:r>
          </a:p>
        </p:txBody>
      </p:sp>
      <p:graphicFrame>
        <p:nvGraphicFramePr>
          <p:cNvPr id="4" name="Gráfico 3">
            <a:extLst>
              <a:ext uri="{FF2B5EF4-FFF2-40B4-BE49-F238E27FC236}">
                <a16:creationId xmlns:a16="http://schemas.microsoft.com/office/drawing/2014/main" id="{CC4BBA0B-F36B-DD31-436D-197EA4FA92E7}"/>
              </a:ext>
            </a:extLst>
          </p:cNvPr>
          <p:cNvGraphicFramePr/>
          <p:nvPr>
            <p:extLst>
              <p:ext uri="{D42A27DB-BD31-4B8C-83A1-F6EECF244321}">
                <p14:modId xmlns:p14="http://schemas.microsoft.com/office/powerpoint/2010/main" val="3475461282"/>
              </p:ext>
            </p:extLst>
          </p:nvPr>
        </p:nvGraphicFramePr>
        <p:xfrm>
          <a:off x="408035" y="2766482"/>
          <a:ext cx="5127625" cy="31352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356860" y="1989803"/>
            <a:ext cx="6096000" cy="4524315"/>
          </a:xfrm>
          <a:prstGeom prst="rect">
            <a:avLst/>
          </a:prstGeom>
        </p:spPr>
        <p:txBody>
          <a:bodyPr>
            <a:spAutoFit/>
          </a:bodyPr>
          <a:lstStyle/>
          <a:p>
            <a:pPr marL="226695" indent="457200" algn="just">
              <a:lnSpc>
                <a:spcPct val="200000"/>
              </a:lnSpc>
              <a:spcAft>
                <a:spcPts val="0"/>
              </a:spcAft>
            </a:pPr>
            <a:r>
              <a:rPr lang="es-EC" dirty="0">
                <a:solidFill>
                  <a:srgbClr val="000000"/>
                </a:solidFill>
                <a:latin typeface="Calibri" panose="020F0502020204030204" pitchFamily="34" charset="0"/>
                <a:ea typeface="Calibri" panose="020F0502020204030204" pitchFamily="34" charset="0"/>
                <a:cs typeface="Arial" panose="020B0604020202020204" pitchFamily="34" charset="0"/>
              </a:rPr>
              <a:t>El proyecto plantea fortalecer la microindustria del sector, a partir de diseñar, construir y controlar una clasificadora de granos de maíz. Máquina capaz de elevar la productividad dentro de la industria agrícola. Esto permitirá a las familias que se dedican a la agricultura minimizar los horarios de procesamiento de los granos, liberando tiempo para que puedan invertirlo en educación, salud o actividades recreativas.</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9637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35311" y="1770302"/>
            <a:ext cx="8917943" cy="3631763"/>
          </a:xfrm>
          <a:prstGeom prst="rect">
            <a:avLst/>
          </a:prstGeom>
          <a:noFill/>
        </p:spPr>
        <p:txBody>
          <a:bodyPr wrap="square" lIns="91440" tIns="45720" rIns="91440" bIns="45720">
            <a:spAutoFit/>
          </a:bodyPr>
          <a:lstStyle/>
          <a:p>
            <a:pPr algn="ctr"/>
            <a:r>
              <a:rPr lang="es-ES" sz="11500" b="1" dirty="0">
                <a:ln w="22225">
                  <a:solidFill>
                    <a:schemeClr val="accent2"/>
                  </a:solidFill>
                  <a:prstDash val="solid"/>
                </a:ln>
                <a:solidFill>
                  <a:schemeClr val="accent2">
                    <a:lumMod val="40000"/>
                    <a:lumOff val="60000"/>
                  </a:schemeClr>
                </a:solidFill>
              </a:rPr>
              <a:t>MUCHAS GRACIAS</a:t>
            </a:r>
            <a:endParaRPr lang="es-ES" sz="115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6781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Justificación</a:t>
            </a:r>
          </a:p>
        </p:txBody>
      </p:sp>
      <p:sp>
        <p:nvSpPr>
          <p:cNvPr id="4" name="Rectangle 2"/>
          <p:cNvSpPr>
            <a:spLocks noChangeArrowheads="1"/>
          </p:cNvSpPr>
          <p:nvPr/>
        </p:nvSpPr>
        <p:spPr bwMode="auto">
          <a:xfrm>
            <a:off x="441886" y="19270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70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7013"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Diagrama de Ishikawa Presencia de materias extrañas. </a:t>
            </a:r>
            <a:endParaRPr kumimoji="0" lang="es-EC" altLang="es-EC" sz="900" b="0" i="0" u="none" strike="noStrike" cap="none" normalizeH="0" baseline="0" dirty="0">
              <a:ln>
                <a:noFill/>
              </a:ln>
              <a:solidFill>
                <a:schemeClr val="tx1"/>
              </a:solidFill>
              <a:effectLst/>
            </a:endParaRPr>
          </a:p>
          <a:p>
            <a:pPr marL="0" marR="0" lvl="0" indent="22701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5" name="Imagen 4" descr="Diagrama&#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3870886" y="2155647"/>
            <a:ext cx="4678680" cy="3614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3"/>
          <p:cNvSpPr>
            <a:spLocks noChangeArrowheads="1"/>
          </p:cNvSpPr>
          <p:nvPr/>
        </p:nvSpPr>
        <p:spPr bwMode="auto">
          <a:xfrm>
            <a:off x="589000" y="5888916"/>
            <a:ext cx="96600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Nota. </a:t>
            </a:r>
            <a:r>
              <a:rPr kumimoji="0" lang="es-EC" altLang="es-EC"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Recuperado de ANÁLISIS DE FALLAS EN EL PROCESO PRODUCTIVO DE HARINA DE TRIGO MEDIANTE HERRAMIENTAS DE CONTROL DE CALIDAD EN LA EMPRESA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“MOLINOS MIRAFLORES S.A.” por Álvaro (2020).</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657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Objetivos</a:t>
            </a:r>
          </a:p>
        </p:txBody>
      </p:sp>
      <p:sp>
        <p:nvSpPr>
          <p:cNvPr id="3" name="Marcador de contenido 2"/>
          <p:cNvSpPr>
            <a:spLocks noGrp="1"/>
          </p:cNvSpPr>
          <p:nvPr>
            <p:ph idx="1"/>
          </p:nvPr>
        </p:nvSpPr>
        <p:spPr>
          <a:xfrm>
            <a:off x="78629" y="2283513"/>
            <a:ext cx="10255996" cy="580605"/>
          </a:xfrm>
        </p:spPr>
        <p:txBody>
          <a:bodyPr/>
          <a:lstStyle/>
          <a:p>
            <a:r>
              <a:rPr lang="es-EC" sz="1600" dirty="0"/>
              <a:t>Diseñar, construir y controlar una máquina clasificadora de granos de maíz con base a su tamaño para la empresa SERMEC. </a:t>
            </a:r>
          </a:p>
          <a:p>
            <a:endParaRPr lang="es-EC" dirty="0"/>
          </a:p>
        </p:txBody>
      </p:sp>
      <p:sp>
        <p:nvSpPr>
          <p:cNvPr id="4" name="Título 1"/>
          <p:cNvSpPr txBox="1">
            <a:spLocks/>
          </p:cNvSpPr>
          <p:nvPr/>
        </p:nvSpPr>
        <p:spPr bwMode="gray">
          <a:xfrm>
            <a:off x="0" y="177270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solidFill>
                  <a:schemeClr val="tx1"/>
                </a:solidFill>
              </a:rPr>
              <a:t>General</a:t>
            </a:r>
          </a:p>
        </p:txBody>
      </p:sp>
      <p:sp>
        <p:nvSpPr>
          <p:cNvPr id="5" name="Título 1"/>
          <p:cNvSpPr txBox="1">
            <a:spLocks/>
          </p:cNvSpPr>
          <p:nvPr/>
        </p:nvSpPr>
        <p:spPr bwMode="gray">
          <a:xfrm>
            <a:off x="78629" y="2636995"/>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solidFill>
                  <a:schemeClr val="tx1"/>
                </a:solidFill>
              </a:rPr>
              <a:t>Específicos</a:t>
            </a:r>
          </a:p>
        </p:txBody>
      </p:sp>
      <p:sp>
        <p:nvSpPr>
          <p:cNvPr id="8" name="Marcador de contenido 2"/>
          <p:cNvSpPr txBox="1">
            <a:spLocks/>
          </p:cNvSpPr>
          <p:nvPr/>
        </p:nvSpPr>
        <p:spPr>
          <a:xfrm>
            <a:off x="0" y="3514042"/>
            <a:ext cx="10972800" cy="39532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r>
              <a:rPr lang="es-EC" sz="1600" dirty="0"/>
              <a:t>Diseñar y construir la estructura mecánica de una máquina clasificadora de granos de maíz usando materiales mixtos entre madera y acero.</a:t>
            </a:r>
          </a:p>
          <a:p>
            <a:pPr lvl="0"/>
            <a:r>
              <a:rPr lang="es-EC" sz="1600" dirty="0"/>
              <a:t>Seleccionar los dispositivos electrónicos necesarios en el monitoreo y control de la máquina clasificadora que permita mantener una trazabilidad del producto.</a:t>
            </a:r>
          </a:p>
          <a:p>
            <a:pPr lvl="0"/>
            <a:r>
              <a:rPr lang="es-EC" sz="1600" dirty="0"/>
              <a:t>Diseñar el mecanismo de transmisión de movimiento con los equipos que posee SERMEC.</a:t>
            </a:r>
          </a:p>
          <a:p>
            <a:pPr lvl="0"/>
            <a:r>
              <a:rPr lang="es-EC" sz="1600" dirty="0"/>
              <a:t>Realizar las simulaciones CAD de las estructuras de soporte donde interactúa directamente el material.</a:t>
            </a:r>
          </a:p>
          <a:p>
            <a:pPr lvl="0"/>
            <a:r>
              <a:rPr lang="es-EC" sz="1600" dirty="0"/>
              <a:t>Evaluar la máquina diseñada usando las métricas de: tamaños de clasificación, uso de materiales y capacidad de procesamiento.</a:t>
            </a:r>
          </a:p>
          <a:p>
            <a:endParaRPr lang="es-EC" dirty="0"/>
          </a:p>
        </p:txBody>
      </p:sp>
    </p:spTree>
    <p:extLst>
      <p:ext uri="{BB962C8B-B14F-4D97-AF65-F5344CB8AC3E}">
        <p14:creationId xmlns:p14="http://schemas.microsoft.com/office/powerpoint/2010/main" val="293462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Alcance</a:t>
            </a:r>
          </a:p>
        </p:txBody>
      </p:sp>
      <p:pic>
        <p:nvPicPr>
          <p:cNvPr id="4" name="Imagen 3" descr="Gráfico, Histograma&#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584517" y="2291397"/>
            <a:ext cx="4749483" cy="3852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5772150" y="2291397"/>
            <a:ext cx="6096000" cy="4319131"/>
          </a:xfrm>
          <a:prstGeom prst="rect">
            <a:avLst/>
          </a:prstGeom>
        </p:spPr>
        <p:txBody>
          <a:bodyPr>
            <a:spAutoFit/>
          </a:bodyPr>
          <a:lstStyle/>
          <a:p>
            <a:pPr lvl="0">
              <a:spcAft>
                <a:spcPts val="800"/>
              </a:spcAft>
            </a:pPr>
            <a:r>
              <a:rPr lang="es-EC" sz="1600" b="1" dirty="0">
                <a:solidFill>
                  <a:schemeClr val="tx1">
                    <a:lumMod val="75000"/>
                    <a:lumOff val="25000"/>
                  </a:schemeClr>
                </a:solidFill>
              </a:rPr>
              <a:t>Datos</a:t>
            </a:r>
          </a:p>
          <a:p>
            <a:pPr marL="342900" lvl="0" indent="-342900">
              <a:spcAft>
                <a:spcPts val="800"/>
              </a:spcAft>
              <a:buFont typeface="Symbol" panose="05050102010706020507" pitchFamily="18" charset="2"/>
              <a:buChar char=""/>
            </a:pPr>
            <a:r>
              <a:rPr lang="es-EC" sz="1600" dirty="0">
                <a:solidFill>
                  <a:schemeClr val="tx1">
                    <a:lumMod val="75000"/>
                    <a:lumOff val="25000"/>
                  </a:schemeClr>
                </a:solidFill>
              </a:rPr>
              <a:t>Grado 1: Menores de (13,2 mm).</a:t>
            </a:r>
          </a:p>
          <a:p>
            <a:pPr marL="342900" lvl="0" indent="-342900">
              <a:spcAft>
                <a:spcPts val="800"/>
              </a:spcAft>
              <a:buFont typeface="Symbol" panose="05050102010706020507" pitchFamily="18" charset="2"/>
              <a:buChar char=""/>
            </a:pPr>
            <a:r>
              <a:rPr lang="es-EC" sz="1600" dirty="0">
                <a:solidFill>
                  <a:schemeClr val="tx1">
                    <a:lumMod val="75000"/>
                    <a:lumOff val="25000"/>
                  </a:schemeClr>
                </a:solidFill>
              </a:rPr>
              <a:t>Grado 2: Entre (13,2-15,5 mm).</a:t>
            </a:r>
          </a:p>
          <a:p>
            <a:pPr marL="342900" lvl="0" indent="-342900">
              <a:spcAft>
                <a:spcPts val="800"/>
              </a:spcAft>
              <a:buFont typeface="Symbol" panose="05050102010706020507" pitchFamily="18" charset="2"/>
              <a:buChar char=""/>
            </a:pPr>
            <a:r>
              <a:rPr lang="es-EC" sz="1600" dirty="0">
                <a:solidFill>
                  <a:schemeClr val="tx1">
                    <a:lumMod val="75000"/>
                    <a:lumOff val="25000"/>
                  </a:schemeClr>
                </a:solidFill>
              </a:rPr>
              <a:t>Grado 3: Entre (15,6-17,7 mm).</a:t>
            </a:r>
          </a:p>
          <a:p>
            <a:pPr marL="342900" lvl="0" indent="-342900">
              <a:spcAft>
                <a:spcPts val="800"/>
              </a:spcAft>
              <a:buFont typeface="Symbol" panose="05050102010706020507" pitchFamily="18" charset="2"/>
              <a:buChar char=""/>
            </a:pPr>
            <a:r>
              <a:rPr lang="es-EC" sz="1600" dirty="0">
                <a:solidFill>
                  <a:schemeClr val="tx1">
                    <a:lumMod val="75000"/>
                    <a:lumOff val="25000"/>
                  </a:schemeClr>
                </a:solidFill>
              </a:rPr>
              <a:t>Grado 4: Mayores a (17,8 mm).</a:t>
            </a:r>
          </a:p>
          <a:p>
            <a:pPr>
              <a:lnSpc>
                <a:spcPct val="200000"/>
              </a:lnSpc>
              <a:spcAft>
                <a:spcPts val="800"/>
              </a:spcAft>
            </a:pPr>
            <a:r>
              <a:rPr lang="es-EC" sz="1600" b="1" dirty="0">
                <a:solidFill>
                  <a:schemeClr val="tx1">
                    <a:lumMod val="75000"/>
                    <a:lumOff val="25000"/>
                  </a:schemeClr>
                </a:solidFill>
              </a:rPr>
              <a:t>Empresa</a:t>
            </a:r>
          </a:p>
          <a:p>
            <a:pPr marL="342900" indent="-342900">
              <a:spcAft>
                <a:spcPts val="800"/>
              </a:spcAft>
              <a:buFont typeface="Symbol" panose="05050102010706020507" pitchFamily="18" charset="2"/>
              <a:buChar char=""/>
            </a:pPr>
            <a:r>
              <a:rPr lang="es-EC" sz="1600" dirty="0">
                <a:solidFill>
                  <a:schemeClr val="tx1">
                    <a:lumMod val="75000"/>
                    <a:lumOff val="25000"/>
                  </a:schemeClr>
                </a:solidFill>
              </a:rPr>
              <a:t>Grado 1: Menores de (8.5 mm).</a:t>
            </a:r>
          </a:p>
          <a:p>
            <a:pPr marL="342900" indent="-342900">
              <a:spcAft>
                <a:spcPts val="800"/>
              </a:spcAft>
              <a:buFont typeface="Symbol" panose="05050102010706020507" pitchFamily="18" charset="2"/>
              <a:buChar char=""/>
            </a:pPr>
            <a:r>
              <a:rPr lang="es-EC" sz="1600" dirty="0">
                <a:solidFill>
                  <a:schemeClr val="tx1">
                    <a:lumMod val="75000"/>
                    <a:lumOff val="25000"/>
                  </a:schemeClr>
                </a:solidFill>
              </a:rPr>
              <a:t>Grado 2: Entre (8.5-9,5 mm).</a:t>
            </a:r>
          </a:p>
          <a:p>
            <a:pPr marL="342900" indent="-342900">
              <a:spcAft>
                <a:spcPts val="800"/>
              </a:spcAft>
              <a:buFont typeface="Symbol" panose="05050102010706020507" pitchFamily="18" charset="2"/>
              <a:buChar char=""/>
            </a:pPr>
            <a:r>
              <a:rPr lang="es-EC" sz="1600" dirty="0">
                <a:solidFill>
                  <a:schemeClr val="tx1">
                    <a:lumMod val="75000"/>
                    <a:lumOff val="25000"/>
                  </a:schemeClr>
                </a:solidFill>
              </a:rPr>
              <a:t>Grado 3: Entre (9,5-12 mm).</a:t>
            </a:r>
          </a:p>
          <a:p>
            <a:pPr marL="342900" indent="-342900">
              <a:spcAft>
                <a:spcPts val="800"/>
              </a:spcAft>
              <a:buFont typeface="Symbol" panose="05050102010706020507" pitchFamily="18" charset="2"/>
              <a:buChar char=""/>
            </a:pPr>
            <a:r>
              <a:rPr lang="es-EC" sz="1600" dirty="0">
                <a:solidFill>
                  <a:schemeClr val="tx1">
                    <a:lumMod val="75000"/>
                    <a:lumOff val="25000"/>
                  </a:schemeClr>
                </a:solidFill>
              </a:rPr>
              <a:t>Grado 4: Mayores a (13 mm).</a:t>
            </a:r>
          </a:p>
          <a:p>
            <a:pPr>
              <a:lnSpc>
                <a:spcPct val="200000"/>
              </a:lnSpc>
              <a:spcAft>
                <a:spcPts val="800"/>
              </a:spcAft>
            </a:pPr>
            <a:endParaRPr lang="es-EC" sz="1600" b="1" dirty="0">
              <a:solidFill>
                <a:schemeClr val="tx1">
                  <a:lumMod val="75000"/>
                  <a:lumOff val="25000"/>
                </a:schemeClr>
              </a:solidFill>
            </a:endParaRPr>
          </a:p>
        </p:txBody>
      </p:sp>
    </p:spTree>
    <p:extLst>
      <p:ext uri="{BB962C8B-B14F-4D97-AF65-F5344CB8AC3E}">
        <p14:creationId xmlns:p14="http://schemas.microsoft.com/office/powerpoint/2010/main" val="186041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Conexiones</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53358" y="1997704"/>
            <a:ext cx="5817870" cy="3938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5653149"/>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465</TotalTime>
  <Words>2927</Words>
  <Application>Microsoft Office PowerPoint</Application>
  <PresentationFormat>Panorámica</PresentationFormat>
  <Paragraphs>653</Paragraphs>
  <Slides>50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vt:lpstr>
      <vt:lpstr>Calibri</vt:lpstr>
      <vt:lpstr>Calibri Light</vt:lpstr>
      <vt:lpstr>Cambria Math</vt:lpstr>
      <vt:lpstr>Century Gothic</vt:lpstr>
      <vt:lpstr>Symbol</vt:lpstr>
      <vt:lpstr>Times New Roman</vt:lpstr>
      <vt:lpstr>Wingdings 3</vt:lpstr>
      <vt:lpstr>Retrospección</vt:lpstr>
      <vt:lpstr>“Diseño, construcción y control de una máquina clasificadora de granos para la empresa SERMEC”.</vt:lpstr>
      <vt:lpstr>Planteamiento del problema</vt:lpstr>
      <vt:lpstr>Planteamiento del problema </vt:lpstr>
      <vt:lpstr>Clasificadora de granos </vt:lpstr>
      <vt:lpstr>Justificación</vt:lpstr>
      <vt:lpstr>Justificación</vt:lpstr>
      <vt:lpstr>Objetivos</vt:lpstr>
      <vt:lpstr>Alcance</vt:lpstr>
      <vt:lpstr>Conexiones</vt:lpstr>
      <vt:lpstr>Control</vt:lpstr>
      <vt:lpstr>Análisis Agroindustrial</vt:lpstr>
      <vt:lpstr>Análisis Agroindustrial</vt:lpstr>
      <vt:lpstr>Desarrollo del concepto</vt:lpstr>
      <vt:lpstr>Desarrollo de concepto</vt:lpstr>
      <vt:lpstr>Selección del concepto</vt:lpstr>
      <vt:lpstr>Diseño electrónico</vt:lpstr>
      <vt:lpstr>Conexiones</vt:lpstr>
      <vt:lpstr>Comunicación</vt:lpstr>
      <vt:lpstr>Estructura base</vt:lpstr>
      <vt:lpstr>Estructura base</vt:lpstr>
      <vt:lpstr>Soldadura</vt:lpstr>
      <vt:lpstr>Cribas metáilicas</vt:lpstr>
      <vt:lpstr>Carta de Rathbone</vt:lpstr>
      <vt:lpstr>Poleas</vt:lpstr>
      <vt:lpstr>Mecanismo vibratorio</vt:lpstr>
      <vt:lpstr>Manivela (Eje)</vt:lpstr>
      <vt:lpstr>Chumaceras</vt:lpstr>
      <vt:lpstr>Selección de chaveta</vt:lpstr>
      <vt:lpstr>Eslabón conductor</vt:lpstr>
      <vt:lpstr>Selección de bandas</vt:lpstr>
      <vt:lpstr>Selección de banda</vt:lpstr>
      <vt:lpstr>Soporte de clasificación</vt:lpstr>
      <vt:lpstr>Bandeja de salida</vt:lpstr>
      <vt:lpstr>Tolva de ingreso</vt:lpstr>
      <vt:lpstr>Ruedas</vt:lpstr>
      <vt:lpstr>Control</vt:lpstr>
      <vt:lpstr>Discusión de resultados</vt:lpstr>
      <vt:lpstr>Discusión de resultados</vt:lpstr>
      <vt:lpstr>Discusión de resultados</vt:lpstr>
      <vt:lpstr>Discusión de resultados</vt:lpstr>
      <vt:lpstr>Discusión de resultados</vt:lpstr>
      <vt:lpstr>Discusión de resultados</vt:lpstr>
      <vt:lpstr>Discusión de resultados</vt:lpstr>
      <vt:lpstr>Discusión de resultados</vt:lpstr>
      <vt:lpstr>Discusión de resultados</vt:lpstr>
      <vt:lpstr>Conclusiones</vt:lpstr>
      <vt:lpstr>Conclusiones</vt:lpstr>
      <vt:lpstr>Recomendaciones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DISEÑO,CONSTRUCCIÓN Y CONTROL DE UNA MÁQUINA CLASIFICADORA DE GRANOS PARA LA EMPRESA SERMEC</dc:title>
  <dc:creator>mantenimiento maquipharma</dc:creator>
  <cp:lastModifiedBy>KEVIN VITERI</cp:lastModifiedBy>
  <cp:revision>29</cp:revision>
  <dcterms:created xsi:type="dcterms:W3CDTF">2023-02-17T13:19:35Z</dcterms:created>
  <dcterms:modified xsi:type="dcterms:W3CDTF">2023-02-28T02:09:25Z</dcterms:modified>
</cp:coreProperties>
</file>