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6"/>
  </p:notesMasterIdLst>
  <p:sldIdLst>
    <p:sldId id="257" r:id="rId2"/>
    <p:sldId id="283" r:id="rId3"/>
    <p:sldId id="258" r:id="rId4"/>
    <p:sldId id="284" r:id="rId5"/>
    <p:sldId id="367" r:id="rId6"/>
    <p:sldId id="259" r:id="rId7"/>
    <p:sldId id="261" r:id="rId8"/>
    <p:sldId id="369" r:id="rId9"/>
    <p:sldId id="288" r:id="rId10"/>
    <p:sldId id="403" r:id="rId11"/>
    <p:sldId id="404" r:id="rId12"/>
    <p:sldId id="371" r:id="rId13"/>
    <p:sldId id="406" r:id="rId14"/>
    <p:sldId id="368" r:id="rId15"/>
    <p:sldId id="440" r:id="rId16"/>
    <p:sldId id="409" r:id="rId17"/>
    <p:sldId id="408" r:id="rId18"/>
    <p:sldId id="410" r:id="rId19"/>
    <p:sldId id="411" r:id="rId20"/>
    <p:sldId id="412" r:id="rId21"/>
    <p:sldId id="413" r:id="rId22"/>
    <p:sldId id="414" r:id="rId23"/>
    <p:sldId id="415" r:id="rId24"/>
    <p:sldId id="416" r:id="rId25"/>
    <p:sldId id="417" r:id="rId26"/>
    <p:sldId id="441" r:id="rId27"/>
    <p:sldId id="418" r:id="rId28"/>
    <p:sldId id="419" r:id="rId29"/>
    <p:sldId id="420" r:id="rId30"/>
    <p:sldId id="421" r:id="rId31"/>
    <p:sldId id="422" r:id="rId32"/>
    <p:sldId id="423" r:id="rId33"/>
    <p:sldId id="424" r:id="rId34"/>
    <p:sldId id="442" r:id="rId35"/>
    <p:sldId id="445" r:id="rId36"/>
    <p:sldId id="443" r:id="rId37"/>
    <p:sldId id="444" r:id="rId38"/>
    <p:sldId id="425" r:id="rId39"/>
    <p:sldId id="426" r:id="rId40"/>
    <p:sldId id="427" r:id="rId41"/>
    <p:sldId id="429" r:id="rId42"/>
    <p:sldId id="428" r:id="rId43"/>
    <p:sldId id="430" r:id="rId44"/>
    <p:sldId id="349" r:id="rId45"/>
    <p:sldId id="432" r:id="rId46"/>
    <p:sldId id="433" r:id="rId47"/>
    <p:sldId id="434" r:id="rId48"/>
    <p:sldId id="436" r:id="rId49"/>
    <p:sldId id="439" r:id="rId50"/>
    <p:sldId id="402" r:id="rId51"/>
    <p:sldId id="437" r:id="rId52"/>
    <p:sldId id="401" r:id="rId53"/>
    <p:sldId id="400" r:id="rId54"/>
    <p:sldId id="291" r:id="rId55"/>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douard Galeas Coppiano" initials="EGC" lastIdx="1" clrIdx="0">
    <p:extLst>
      <p:ext uri="{19B8F6BF-5375-455C-9EA6-DF929625EA0E}">
        <p15:presenceInfo xmlns:p15="http://schemas.microsoft.com/office/powerpoint/2012/main" userId="39391ab5209c39e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394" autoAdjust="0"/>
  </p:normalViewPr>
  <p:slideViewPr>
    <p:cSldViewPr snapToGrid="0">
      <p:cViewPr>
        <p:scale>
          <a:sx n="80" d="100"/>
          <a:sy n="80" d="100"/>
        </p:scale>
        <p:origin x="300" y="-3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commentAuthors" Target="commentAuthor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B86EA7D-2D30-45BA-857C-2D386C8C729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ES"/>
        </a:p>
      </dgm:t>
    </dgm:pt>
    <dgm:pt modelId="{CE24A48A-D3C7-49FF-A70E-BF51F500D09A}">
      <dgm:prSet phldrT="[Texto]" custT="1"/>
      <dgm:spPr>
        <a:solidFill>
          <a:schemeClr val="accent1">
            <a:lumMod val="75000"/>
          </a:schemeClr>
        </a:solidFill>
      </dgm:spPr>
      <dgm:t>
        <a:bodyPr/>
        <a:lstStyle/>
        <a:p>
          <a:pPr algn="just"/>
          <a:r>
            <a:rPr lang="es-ES" sz="1600" dirty="0"/>
            <a:t>GENERAL</a:t>
          </a:r>
        </a:p>
      </dgm:t>
    </dgm:pt>
    <dgm:pt modelId="{D10ECA0D-E3B7-42CB-B591-10896DF5658E}" type="parTrans" cxnId="{C240E2A2-9EC1-4CF5-87A2-3A136A95C603}">
      <dgm:prSet/>
      <dgm:spPr/>
      <dgm:t>
        <a:bodyPr/>
        <a:lstStyle/>
        <a:p>
          <a:pPr algn="just"/>
          <a:endParaRPr lang="es-ES" sz="1600"/>
        </a:p>
      </dgm:t>
    </dgm:pt>
    <dgm:pt modelId="{99B6317E-1B91-4001-B738-64AE9A147D8D}" type="sibTrans" cxnId="{C240E2A2-9EC1-4CF5-87A2-3A136A95C603}">
      <dgm:prSet/>
      <dgm:spPr/>
      <dgm:t>
        <a:bodyPr/>
        <a:lstStyle/>
        <a:p>
          <a:pPr algn="just"/>
          <a:endParaRPr lang="es-ES" sz="1600"/>
        </a:p>
      </dgm:t>
    </dgm:pt>
    <dgm:pt modelId="{059DE49E-4E48-4989-A316-39D285C74B2D}">
      <dgm:prSet phldrT="[Texto]" custT="1"/>
      <dgm:spPr/>
      <dgm:t>
        <a:bodyPr/>
        <a:lstStyle/>
        <a:p>
          <a:pPr algn="just">
            <a:lnSpc>
              <a:spcPct val="150000"/>
            </a:lnSpc>
          </a:pPr>
          <a:r>
            <a:rPr lang="es-ES" sz="1600" dirty="0">
              <a:solidFill>
                <a:schemeClr val="tx1">
                  <a:lumMod val="75000"/>
                  <a:lumOff val="25000"/>
                </a:schemeClr>
              </a:solidFill>
            </a:rPr>
            <a:t>Diseñar y construir un sistema de dosificación de aditivos para la fabricación de pinturas látex en la empresa Zatotek S.A. mediante una metodología de desarrollo para productos mecatrónicos.</a:t>
          </a:r>
        </a:p>
      </dgm:t>
    </dgm:pt>
    <dgm:pt modelId="{15B7C731-FF69-4CB7-8012-0A445C53E092}" type="parTrans" cxnId="{B9B92935-7E8D-4580-8379-DF0067378BAD}">
      <dgm:prSet/>
      <dgm:spPr/>
      <dgm:t>
        <a:bodyPr/>
        <a:lstStyle/>
        <a:p>
          <a:pPr algn="just"/>
          <a:endParaRPr lang="es-ES" sz="1600"/>
        </a:p>
      </dgm:t>
    </dgm:pt>
    <dgm:pt modelId="{EE2A983F-E12A-473B-8E71-63643227684A}" type="sibTrans" cxnId="{B9B92935-7E8D-4580-8379-DF0067378BAD}">
      <dgm:prSet/>
      <dgm:spPr/>
      <dgm:t>
        <a:bodyPr/>
        <a:lstStyle/>
        <a:p>
          <a:pPr algn="just"/>
          <a:endParaRPr lang="es-ES" sz="1600"/>
        </a:p>
      </dgm:t>
    </dgm:pt>
    <dgm:pt modelId="{15BA9C1E-4D19-4401-874E-BE204341CB8F}">
      <dgm:prSet phldrT="[Texto]" custT="1"/>
      <dgm:spPr>
        <a:solidFill>
          <a:schemeClr val="accent1">
            <a:lumMod val="75000"/>
          </a:schemeClr>
        </a:solidFill>
      </dgm:spPr>
      <dgm:t>
        <a:bodyPr/>
        <a:lstStyle/>
        <a:p>
          <a:pPr algn="just"/>
          <a:r>
            <a:rPr lang="es-ES" sz="1600" dirty="0"/>
            <a:t>ESPECÍFICOS</a:t>
          </a:r>
        </a:p>
      </dgm:t>
    </dgm:pt>
    <dgm:pt modelId="{CFA25519-F151-4F51-BED5-5AF610898ECB}" type="parTrans" cxnId="{D37DBD04-67F8-4321-996A-52E7AFC1DE5E}">
      <dgm:prSet/>
      <dgm:spPr/>
      <dgm:t>
        <a:bodyPr/>
        <a:lstStyle/>
        <a:p>
          <a:pPr algn="just"/>
          <a:endParaRPr lang="es-ES" sz="1600"/>
        </a:p>
      </dgm:t>
    </dgm:pt>
    <dgm:pt modelId="{0C7D5672-1885-4359-8CDC-CB1A7192E39F}" type="sibTrans" cxnId="{D37DBD04-67F8-4321-996A-52E7AFC1DE5E}">
      <dgm:prSet/>
      <dgm:spPr/>
      <dgm:t>
        <a:bodyPr/>
        <a:lstStyle/>
        <a:p>
          <a:pPr algn="just"/>
          <a:endParaRPr lang="es-ES" sz="1600"/>
        </a:p>
      </dgm:t>
    </dgm:pt>
    <dgm:pt modelId="{D0A79EC0-26E4-45FD-AF20-2C0667AB1932}">
      <dgm:prSet phldrT="[Texto]" custT="1"/>
      <dgm:spPr/>
      <dgm:t>
        <a:bodyPr/>
        <a:lstStyle/>
        <a:p>
          <a:pPr algn="just">
            <a:lnSpc>
              <a:spcPct val="150000"/>
            </a:lnSpc>
          </a:pPr>
          <a:r>
            <a:rPr lang="es-ES" sz="1600" dirty="0">
              <a:solidFill>
                <a:schemeClr val="tx1">
                  <a:lumMod val="75000"/>
                  <a:lumOff val="25000"/>
                </a:schemeClr>
              </a:solidFill>
            </a:rPr>
            <a:t>Diseñar un sistema de masa que permita medir la cantidad de líquido vertido dentro de un recipiente de material adecuado para la dosificación y mezcla de hasta cuatro aditivos . </a:t>
          </a:r>
        </a:p>
      </dgm:t>
    </dgm:pt>
    <dgm:pt modelId="{848F53E0-69CD-412D-A2FD-DA9D49497DB8}" type="parTrans" cxnId="{77526F9B-36E6-47E7-B0CD-1FDB2CC3EC35}">
      <dgm:prSet/>
      <dgm:spPr/>
      <dgm:t>
        <a:bodyPr/>
        <a:lstStyle/>
        <a:p>
          <a:pPr algn="just"/>
          <a:endParaRPr lang="es-ES" sz="1600"/>
        </a:p>
      </dgm:t>
    </dgm:pt>
    <dgm:pt modelId="{D1996C03-17BF-4649-9A26-BFEB6ADA8CAA}" type="sibTrans" cxnId="{77526F9B-36E6-47E7-B0CD-1FDB2CC3EC35}">
      <dgm:prSet/>
      <dgm:spPr/>
      <dgm:t>
        <a:bodyPr/>
        <a:lstStyle/>
        <a:p>
          <a:pPr algn="just"/>
          <a:endParaRPr lang="es-ES" sz="1600"/>
        </a:p>
      </dgm:t>
    </dgm:pt>
    <dgm:pt modelId="{132FF942-BFC7-446F-A4B0-EE665A094031}">
      <dgm:prSet phldrT="[Texto]" custT="1"/>
      <dgm:spPr/>
      <dgm:t>
        <a:bodyPr/>
        <a:lstStyle/>
        <a:p>
          <a:pPr algn="just">
            <a:lnSpc>
              <a:spcPct val="150000"/>
            </a:lnSpc>
            <a:buFont typeface="Symbol" panose="05050102010706020507" pitchFamily="18" charset="2"/>
            <a:buChar char=""/>
          </a:pPr>
          <a:r>
            <a:rPr lang="es-ES" sz="1600" dirty="0">
              <a:solidFill>
                <a:schemeClr val="tx1">
                  <a:lumMod val="75000"/>
                  <a:lumOff val="25000"/>
                </a:schemeClr>
              </a:solidFill>
            </a:rPr>
            <a:t> Dimensionar y seleccionar los actuadores que permitan un flujo de líquidos adecuado considerando las propiedades físicas de los aditivos para mantener una eficiencia óptima y abaratar costos de instalación y mantenimiento. </a:t>
          </a:r>
        </a:p>
      </dgm:t>
    </dgm:pt>
    <dgm:pt modelId="{036D0B80-87E3-49F0-B770-680901A63D87}" type="parTrans" cxnId="{B1D1DB89-4CE1-4E73-AFC8-DBB8000D870C}">
      <dgm:prSet/>
      <dgm:spPr/>
      <dgm:t>
        <a:bodyPr/>
        <a:lstStyle/>
        <a:p>
          <a:endParaRPr lang="en-US" sz="1600"/>
        </a:p>
      </dgm:t>
    </dgm:pt>
    <dgm:pt modelId="{F3144E3C-66E6-4A52-AF65-3BC502BFDC0E}" type="sibTrans" cxnId="{B1D1DB89-4CE1-4E73-AFC8-DBB8000D870C}">
      <dgm:prSet/>
      <dgm:spPr/>
      <dgm:t>
        <a:bodyPr/>
        <a:lstStyle/>
        <a:p>
          <a:endParaRPr lang="en-US" sz="1600"/>
        </a:p>
      </dgm:t>
    </dgm:pt>
    <dgm:pt modelId="{6171C266-AC49-4CF4-94CB-5E72E9515161}">
      <dgm:prSet phldrT="[Texto]" custT="1"/>
      <dgm:spPr/>
      <dgm:t>
        <a:bodyPr/>
        <a:lstStyle/>
        <a:p>
          <a:pPr algn="just">
            <a:lnSpc>
              <a:spcPct val="150000"/>
            </a:lnSpc>
            <a:buFont typeface="Symbol" panose="05050102010706020507" pitchFamily="18" charset="2"/>
            <a:buChar char=""/>
          </a:pPr>
          <a:r>
            <a:rPr lang="es-ES" sz="1600" dirty="0">
              <a:solidFill>
                <a:schemeClr val="tx1">
                  <a:lumMod val="75000"/>
                  <a:lumOff val="25000"/>
                </a:schemeClr>
              </a:solidFill>
            </a:rPr>
            <a:t> Diseñar e implementar un sistema automatizado con interfaces de usuario de operación y monitorización para los procesos de dosificación, reabastecimiento, recirculación y limpieza.</a:t>
          </a:r>
        </a:p>
      </dgm:t>
    </dgm:pt>
    <dgm:pt modelId="{DED808F5-E339-4D35-BC89-9D5B3AC479BD}" type="parTrans" cxnId="{12DD6494-4102-4502-96B5-6B5D782A1EC9}">
      <dgm:prSet/>
      <dgm:spPr/>
      <dgm:t>
        <a:bodyPr/>
        <a:lstStyle/>
        <a:p>
          <a:endParaRPr lang="en-US" sz="1600"/>
        </a:p>
      </dgm:t>
    </dgm:pt>
    <dgm:pt modelId="{F2EDDB6A-4660-43BC-95FB-A9C75C0A9BF0}" type="sibTrans" cxnId="{12DD6494-4102-4502-96B5-6B5D782A1EC9}">
      <dgm:prSet/>
      <dgm:spPr/>
      <dgm:t>
        <a:bodyPr/>
        <a:lstStyle/>
        <a:p>
          <a:endParaRPr lang="en-US" sz="1600"/>
        </a:p>
      </dgm:t>
    </dgm:pt>
    <dgm:pt modelId="{202219DB-18B7-4C1E-86ED-449A0EB34C6C}">
      <dgm:prSet phldrT="[Texto]" custT="1"/>
      <dgm:spPr/>
      <dgm:t>
        <a:bodyPr/>
        <a:lstStyle/>
        <a:p>
          <a:pPr algn="just">
            <a:lnSpc>
              <a:spcPct val="150000"/>
            </a:lnSpc>
            <a:buFont typeface="Symbol" panose="05050102010706020507" pitchFamily="18" charset="2"/>
            <a:buChar char=""/>
          </a:pPr>
          <a:r>
            <a:rPr lang="es-ES" sz="1600" dirty="0">
              <a:solidFill>
                <a:schemeClr val="tx1">
                  <a:lumMod val="75000"/>
                  <a:lumOff val="25000"/>
                </a:schemeClr>
              </a:solidFill>
            </a:rPr>
            <a:t> Diseñar un sistema de control versátil de fácil configuración para obtener una calibración eficaz en la dosificación de aditivos con propiedades físicas diferentes.</a:t>
          </a:r>
        </a:p>
      </dgm:t>
    </dgm:pt>
    <dgm:pt modelId="{182BC60A-5BCB-4CA1-84AE-7D054D818837}" type="parTrans" cxnId="{8BDBD118-BF3E-4698-9C33-8C80774F923E}">
      <dgm:prSet/>
      <dgm:spPr/>
      <dgm:t>
        <a:bodyPr/>
        <a:lstStyle/>
        <a:p>
          <a:endParaRPr lang="en-US" sz="1600"/>
        </a:p>
      </dgm:t>
    </dgm:pt>
    <dgm:pt modelId="{5039A4E3-1C44-4F19-B23A-F90F7F1D6DAC}" type="sibTrans" cxnId="{8BDBD118-BF3E-4698-9C33-8C80774F923E}">
      <dgm:prSet/>
      <dgm:spPr/>
      <dgm:t>
        <a:bodyPr/>
        <a:lstStyle/>
        <a:p>
          <a:endParaRPr lang="en-US" sz="1600"/>
        </a:p>
      </dgm:t>
    </dgm:pt>
    <dgm:pt modelId="{4A2940DE-27A5-4538-B506-72AD0C253176}">
      <dgm:prSet phldrT="[Texto]" custT="1"/>
      <dgm:spPr/>
      <dgm:t>
        <a:bodyPr/>
        <a:lstStyle/>
        <a:p>
          <a:pPr algn="just">
            <a:lnSpc>
              <a:spcPct val="150000"/>
            </a:lnSpc>
            <a:buFont typeface="Symbol" panose="05050102010706020507" pitchFamily="18" charset="2"/>
            <a:buChar char=""/>
          </a:pPr>
          <a:r>
            <a:rPr lang="es-ES" sz="1600" dirty="0">
              <a:solidFill>
                <a:schemeClr val="tx1">
                  <a:lumMod val="75000"/>
                  <a:lumOff val="25000"/>
                </a:schemeClr>
              </a:solidFill>
            </a:rPr>
            <a:t> Realizar pruebas experimentales del sistema dosificador para determinar los parámetros de funcionamiento óptimos que minimicen los errores en la dosificación de cada aditivo</a:t>
          </a:r>
          <a:r>
            <a:rPr lang="es-ES" sz="1600" dirty="0"/>
            <a:t>.</a:t>
          </a:r>
        </a:p>
      </dgm:t>
    </dgm:pt>
    <dgm:pt modelId="{7A3273A4-E379-4516-B434-BAB53A808190}" type="parTrans" cxnId="{E319D08C-1C9A-48C6-AD6D-7D37DE6C8AAE}">
      <dgm:prSet/>
      <dgm:spPr/>
      <dgm:t>
        <a:bodyPr/>
        <a:lstStyle/>
        <a:p>
          <a:endParaRPr lang="en-US" sz="1600"/>
        </a:p>
      </dgm:t>
    </dgm:pt>
    <dgm:pt modelId="{0FC1F6BD-785C-4494-8EDA-FC1C9C6B0B07}" type="sibTrans" cxnId="{E319D08C-1C9A-48C6-AD6D-7D37DE6C8AAE}">
      <dgm:prSet/>
      <dgm:spPr/>
      <dgm:t>
        <a:bodyPr/>
        <a:lstStyle/>
        <a:p>
          <a:endParaRPr lang="en-US" sz="1600"/>
        </a:p>
      </dgm:t>
    </dgm:pt>
    <dgm:pt modelId="{68BCC23C-557D-44FA-B7DF-3ED805587118}" type="pres">
      <dgm:prSet presAssocID="{2B86EA7D-2D30-45BA-857C-2D386C8C7298}" presName="linear" presStyleCnt="0">
        <dgm:presLayoutVars>
          <dgm:animLvl val="lvl"/>
          <dgm:resizeHandles val="exact"/>
        </dgm:presLayoutVars>
      </dgm:prSet>
      <dgm:spPr/>
    </dgm:pt>
    <dgm:pt modelId="{805E4810-949C-4D46-876C-036BF62ED5D2}" type="pres">
      <dgm:prSet presAssocID="{CE24A48A-D3C7-49FF-A70E-BF51F500D09A}" presName="parentText" presStyleLbl="node1" presStyleIdx="0" presStyleCnt="2" custScaleY="48944">
        <dgm:presLayoutVars>
          <dgm:chMax val="0"/>
          <dgm:bulletEnabled val="1"/>
        </dgm:presLayoutVars>
      </dgm:prSet>
      <dgm:spPr/>
    </dgm:pt>
    <dgm:pt modelId="{D95C3006-65E4-4DB6-ACA6-E7257A748A84}" type="pres">
      <dgm:prSet presAssocID="{CE24A48A-D3C7-49FF-A70E-BF51F500D09A}" presName="childText" presStyleLbl="revTx" presStyleIdx="0" presStyleCnt="2">
        <dgm:presLayoutVars>
          <dgm:bulletEnabled val="1"/>
        </dgm:presLayoutVars>
      </dgm:prSet>
      <dgm:spPr/>
    </dgm:pt>
    <dgm:pt modelId="{CE0F7C84-0D0F-44BC-8D72-8F7832816DC5}" type="pres">
      <dgm:prSet presAssocID="{15BA9C1E-4D19-4401-874E-BE204341CB8F}" presName="parentText" presStyleLbl="node1" presStyleIdx="1" presStyleCnt="2" custScaleY="52531">
        <dgm:presLayoutVars>
          <dgm:chMax val="0"/>
          <dgm:bulletEnabled val="1"/>
        </dgm:presLayoutVars>
      </dgm:prSet>
      <dgm:spPr/>
    </dgm:pt>
    <dgm:pt modelId="{29FEB7F1-70D9-42DB-A679-C856490F44B5}" type="pres">
      <dgm:prSet presAssocID="{15BA9C1E-4D19-4401-874E-BE204341CB8F}" presName="childText" presStyleLbl="revTx" presStyleIdx="1" presStyleCnt="2">
        <dgm:presLayoutVars>
          <dgm:bulletEnabled val="1"/>
        </dgm:presLayoutVars>
      </dgm:prSet>
      <dgm:spPr/>
    </dgm:pt>
  </dgm:ptLst>
  <dgm:cxnLst>
    <dgm:cxn modelId="{D37DBD04-67F8-4321-996A-52E7AFC1DE5E}" srcId="{2B86EA7D-2D30-45BA-857C-2D386C8C7298}" destId="{15BA9C1E-4D19-4401-874E-BE204341CB8F}" srcOrd="1" destOrd="0" parTransId="{CFA25519-F151-4F51-BED5-5AF610898ECB}" sibTransId="{0C7D5672-1885-4359-8CDC-CB1A7192E39F}"/>
    <dgm:cxn modelId="{8BDBD118-BF3E-4698-9C33-8C80774F923E}" srcId="{15BA9C1E-4D19-4401-874E-BE204341CB8F}" destId="{202219DB-18B7-4C1E-86ED-449A0EB34C6C}" srcOrd="3" destOrd="0" parTransId="{182BC60A-5BCB-4CA1-84AE-7D054D818837}" sibTransId="{5039A4E3-1C44-4F19-B23A-F90F7F1D6DAC}"/>
    <dgm:cxn modelId="{9279B531-5B43-4909-939A-A68BC8105B52}" type="presOf" srcId="{6171C266-AC49-4CF4-94CB-5E72E9515161}" destId="{29FEB7F1-70D9-42DB-A679-C856490F44B5}" srcOrd="0" destOrd="2" presId="urn:microsoft.com/office/officeart/2005/8/layout/vList2"/>
    <dgm:cxn modelId="{B9B92935-7E8D-4580-8379-DF0067378BAD}" srcId="{CE24A48A-D3C7-49FF-A70E-BF51F500D09A}" destId="{059DE49E-4E48-4989-A316-39D285C74B2D}" srcOrd="0" destOrd="0" parTransId="{15B7C731-FF69-4CB7-8012-0A445C53E092}" sibTransId="{EE2A983F-E12A-473B-8E71-63643227684A}"/>
    <dgm:cxn modelId="{23181272-0C54-4185-9394-E2A389C9F2DC}" type="presOf" srcId="{15BA9C1E-4D19-4401-874E-BE204341CB8F}" destId="{CE0F7C84-0D0F-44BC-8D72-8F7832816DC5}" srcOrd="0" destOrd="0" presId="urn:microsoft.com/office/officeart/2005/8/layout/vList2"/>
    <dgm:cxn modelId="{2704E974-8BCA-4F96-87C6-CD4087D947E7}" type="presOf" srcId="{4A2940DE-27A5-4538-B506-72AD0C253176}" destId="{29FEB7F1-70D9-42DB-A679-C856490F44B5}" srcOrd="0" destOrd="4" presId="urn:microsoft.com/office/officeart/2005/8/layout/vList2"/>
    <dgm:cxn modelId="{31D50E89-DAEA-4BDE-8B11-EF13355C36D3}" type="presOf" srcId="{059DE49E-4E48-4989-A316-39D285C74B2D}" destId="{D95C3006-65E4-4DB6-ACA6-E7257A748A84}" srcOrd="0" destOrd="0" presId="urn:microsoft.com/office/officeart/2005/8/layout/vList2"/>
    <dgm:cxn modelId="{B1D1DB89-4CE1-4E73-AFC8-DBB8000D870C}" srcId="{15BA9C1E-4D19-4401-874E-BE204341CB8F}" destId="{132FF942-BFC7-446F-A4B0-EE665A094031}" srcOrd="1" destOrd="0" parTransId="{036D0B80-87E3-49F0-B770-680901A63D87}" sibTransId="{F3144E3C-66E6-4A52-AF65-3BC502BFDC0E}"/>
    <dgm:cxn modelId="{E319D08C-1C9A-48C6-AD6D-7D37DE6C8AAE}" srcId="{15BA9C1E-4D19-4401-874E-BE204341CB8F}" destId="{4A2940DE-27A5-4538-B506-72AD0C253176}" srcOrd="4" destOrd="0" parTransId="{7A3273A4-E379-4516-B434-BAB53A808190}" sibTransId="{0FC1F6BD-785C-4494-8EDA-FC1C9C6B0B07}"/>
    <dgm:cxn modelId="{12DD6494-4102-4502-96B5-6B5D782A1EC9}" srcId="{15BA9C1E-4D19-4401-874E-BE204341CB8F}" destId="{6171C266-AC49-4CF4-94CB-5E72E9515161}" srcOrd="2" destOrd="0" parTransId="{DED808F5-E339-4D35-BC89-9D5B3AC479BD}" sibTransId="{F2EDDB6A-4660-43BC-95FB-A9C75C0A9BF0}"/>
    <dgm:cxn modelId="{77526F9B-36E6-47E7-B0CD-1FDB2CC3EC35}" srcId="{15BA9C1E-4D19-4401-874E-BE204341CB8F}" destId="{D0A79EC0-26E4-45FD-AF20-2C0667AB1932}" srcOrd="0" destOrd="0" parTransId="{848F53E0-69CD-412D-A2FD-DA9D49497DB8}" sibTransId="{D1996C03-17BF-4649-9A26-BFEB6ADA8CAA}"/>
    <dgm:cxn modelId="{C240E2A2-9EC1-4CF5-87A2-3A136A95C603}" srcId="{2B86EA7D-2D30-45BA-857C-2D386C8C7298}" destId="{CE24A48A-D3C7-49FF-A70E-BF51F500D09A}" srcOrd="0" destOrd="0" parTransId="{D10ECA0D-E3B7-42CB-B591-10896DF5658E}" sibTransId="{99B6317E-1B91-4001-B738-64AE9A147D8D}"/>
    <dgm:cxn modelId="{BF809CA9-EB35-4FDA-98FC-C45547A7FC59}" type="presOf" srcId="{D0A79EC0-26E4-45FD-AF20-2C0667AB1932}" destId="{29FEB7F1-70D9-42DB-A679-C856490F44B5}" srcOrd="0" destOrd="0" presId="urn:microsoft.com/office/officeart/2005/8/layout/vList2"/>
    <dgm:cxn modelId="{DB76C7AE-510F-4E83-9798-DE4BEC029ADD}" type="presOf" srcId="{132FF942-BFC7-446F-A4B0-EE665A094031}" destId="{29FEB7F1-70D9-42DB-A679-C856490F44B5}" srcOrd="0" destOrd="1" presId="urn:microsoft.com/office/officeart/2005/8/layout/vList2"/>
    <dgm:cxn modelId="{910B42E4-497E-4509-9DA6-AD7BB891430C}" type="presOf" srcId="{CE24A48A-D3C7-49FF-A70E-BF51F500D09A}" destId="{805E4810-949C-4D46-876C-036BF62ED5D2}" srcOrd="0" destOrd="0" presId="urn:microsoft.com/office/officeart/2005/8/layout/vList2"/>
    <dgm:cxn modelId="{F9DD6BEB-413B-4526-BDAB-56D4795C6A87}" type="presOf" srcId="{2B86EA7D-2D30-45BA-857C-2D386C8C7298}" destId="{68BCC23C-557D-44FA-B7DF-3ED805587118}" srcOrd="0" destOrd="0" presId="urn:microsoft.com/office/officeart/2005/8/layout/vList2"/>
    <dgm:cxn modelId="{B98B07F8-8AD3-468D-8A3F-8BFFF033C4A0}" type="presOf" srcId="{202219DB-18B7-4C1E-86ED-449A0EB34C6C}" destId="{29FEB7F1-70D9-42DB-A679-C856490F44B5}" srcOrd="0" destOrd="3" presId="urn:microsoft.com/office/officeart/2005/8/layout/vList2"/>
    <dgm:cxn modelId="{FA07E83E-32B3-457E-827F-8390E5A2B3E4}" type="presParOf" srcId="{68BCC23C-557D-44FA-B7DF-3ED805587118}" destId="{805E4810-949C-4D46-876C-036BF62ED5D2}" srcOrd="0" destOrd="0" presId="urn:microsoft.com/office/officeart/2005/8/layout/vList2"/>
    <dgm:cxn modelId="{3B0E2747-6E59-44C1-90D2-7ACEB1A3F542}" type="presParOf" srcId="{68BCC23C-557D-44FA-B7DF-3ED805587118}" destId="{D95C3006-65E4-4DB6-ACA6-E7257A748A84}" srcOrd="1" destOrd="0" presId="urn:microsoft.com/office/officeart/2005/8/layout/vList2"/>
    <dgm:cxn modelId="{E3A75FA1-F8DE-46B6-B0FE-63402316B8BC}" type="presParOf" srcId="{68BCC23C-557D-44FA-B7DF-3ED805587118}" destId="{CE0F7C84-0D0F-44BC-8D72-8F7832816DC5}" srcOrd="2" destOrd="0" presId="urn:microsoft.com/office/officeart/2005/8/layout/vList2"/>
    <dgm:cxn modelId="{763A5881-AFA1-41FF-B997-EE561FADE289}" type="presParOf" srcId="{68BCC23C-557D-44FA-B7DF-3ED805587118}" destId="{29FEB7F1-70D9-42DB-A679-C856490F44B5}"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6293674-3EA1-4C28-B325-E341824E7198}" type="doc">
      <dgm:prSet loTypeId="urn:microsoft.com/office/officeart/2005/8/layout/process3" loCatId="process" qsTypeId="urn:microsoft.com/office/officeart/2005/8/quickstyle/simple3" qsCatId="simple" csTypeId="urn:microsoft.com/office/officeart/2005/8/colors/colorful3" csCatId="colorful" phldr="1"/>
      <dgm:spPr/>
      <dgm:t>
        <a:bodyPr/>
        <a:lstStyle/>
        <a:p>
          <a:endParaRPr lang="en-US"/>
        </a:p>
      </dgm:t>
    </dgm:pt>
    <dgm:pt modelId="{48D82D86-CBD3-4897-BC5A-AA77FDB64233}">
      <dgm:prSet phldrT="[Texto]" custT="1"/>
      <dgm:spPr/>
      <dgm:t>
        <a:bodyPr/>
        <a:lstStyle/>
        <a:p>
          <a:pPr algn="ctr"/>
          <a:r>
            <a:rPr lang="es-ES" sz="1600" b="1" dirty="0">
              <a:solidFill>
                <a:schemeClr val="tx1">
                  <a:lumMod val="85000"/>
                  <a:lumOff val="15000"/>
                </a:schemeClr>
              </a:solidFill>
            </a:rPr>
            <a:t>Nonil fenol de 10 moles</a:t>
          </a:r>
          <a:endParaRPr lang="en-US" sz="1600" b="1" dirty="0">
            <a:solidFill>
              <a:schemeClr val="tx1">
                <a:lumMod val="85000"/>
                <a:lumOff val="15000"/>
              </a:schemeClr>
            </a:solidFill>
          </a:endParaRPr>
        </a:p>
      </dgm:t>
    </dgm:pt>
    <dgm:pt modelId="{B3D7D8D8-D281-4C00-9758-EA0391275009}" type="parTrans" cxnId="{762790BC-C93B-4E93-926E-DDA8641EF0DB}">
      <dgm:prSet/>
      <dgm:spPr/>
      <dgm:t>
        <a:bodyPr/>
        <a:lstStyle/>
        <a:p>
          <a:endParaRPr lang="en-US" sz="2000" b="1"/>
        </a:p>
      </dgm:t>
    </dgm:pt>
    <dgm:pt modelId="{3095AC61-74FC-4BFD-AB7D-46313CD605DB}" type="sibTrans" cxnId="{762790BC-C93B-4E93-926E-DDA8641EF0DB}">
      <dgm:prSet custT="1"/>
      <dgm:spPr/>
      <dgm:t>
        <a:bodyPr/>
        <a:lstStyle/>
        <a:p>
          <a:endParaRPr lang="en-US" sz="1200" b="1"/>
        </a:p>
      </dgm:t>
    </dgm:pt>
    <dgm:pt modelId="{999AD0B7-5873-4A6F-AAA0-5DE39C99CE84}">
      <dgm:prSet phldrT="[Texto]" custT="1"/>
      <dgm:spPr/>
      <dgm:t>
        <a:bodyPr/>
        <a:lstStyle/>
        <a:p>
          <a:r>
            <a:rPr lang="es-ES" sz="1600" b="1" dirty="0">
              <a:solidFill>
                <a:schemeClr val="tx1">
                  <a:lumMod val="85000"/>
                  <a:lumOff val="15000"/>
                </a:schemeClr>
              </a:solidFill>
            </a:rPr>
            <a:t>WP64</a:t>
          </a:r>
          <a:endParaRPr lang="en-US" sz="1600" b="1" dirty="0">
            <a:solidFill>
              <a:schemeClr val="tx1">
                <a:lumMod val="85000"/>
                <a:lumOff val="15000"/>
              </a:schemeClr>
            </a:solidFill>
          </a:endParaRPr>
        </a:p>
      </dgm:t>
    </dgm:pt>
    <dgm:pt modelId="{56BAEFAB-D8E8-45BA-A3C7-D9358804D973}" type="parTrans" cxnId="{BD02E29E-E542-4E67-8F5A-1F447CA0841D}">
      <dgm:prSet/>
      <dgm:spPr/>
      <dgm:t>
        <a:bodyPr/>
        <a:lstStyle/>
        <a:p>
          <a:endParaRPr lang="en-US" sz="2000" b="1"/>
        </a:p>
      </dgm:t>
    </dgm:pt>
    <dgm:pt modelId="{1936AC7A-F471-49D4-A707-F77649DE144F}" type="sibTrans" cxnId="{BD02E29E-E542-4E67-8F5A-1F447CA0841D}">
      <dgm:prSet/>
      <dgm:spPr/>
      <dgm:t>
        <a:bodyPr/>
        <a:lstStyle/>
        <a:p>
          <a:endParaRPr lang="en-US" sz="2000" b="1"/>
        </a:p>
      </dgm:t>
    </dgm:pt>
    <dgm:pt modelId="{6466D9BC-F096-4A71-9B10-9FA94862C971}">
      <dgm:prSet phldrT="[Texto]" custT="1"/>
      <dgm:spPr/>
      <dgm:t>
        <a:bodyPr/>
        <a:lstStyle/>
        <a:p>
          <a:pPr algn="ctr"/>
          <a:r>
            <a:rPr lang="es-ES" sz="1600" b="1" dirty="0">
              <a:solidFill>
                <a:schemeClr val="tx1">
                  <a:lumMod val="85000"/>
                  <a:lumOff val="15000"/>
                </a:schemeClr>
              </a:solidFill>
            </a:rPr>
            <a:t>Dapro DF 7010</a:t>
          </a:r>
          <a:endParaRPr lang="en-US" sz="1600" b="1" dirty="0">
            <a:solidFill>
              <a:schemeClr val="tx1">
                <a:lumMod val="85000"/>
                <a:lumOff val="15000"/>
              </a:schemeClr>
            </a:solidFill>
          </a:endParaRPr>
        </a:p>
      </dgm:t>
    </dgm:pt>
    <dgm:pt modelId="{874F81E8-1D46-4CAA-A109-1FDB79143E15}" type="parTrans" cxnId="{20A3DFEF-EB5A-453D-96E0-FAD7E491A288}">
      <dgm:prSet/>
      <dgm:spPr/>
      <dgm:t>
        <a:bodyPr/>
        <a:lstStyle/>
        <a:p>
          <a:endParaRPr lang="en-US" sz="2000" b="1"/>
        </a:p>
      </dgm:t>
    </dgm:pt>
    <dgm:pt modelId="{E9801A46-E0DA-41E4-AD83-5F1BFCD09BAD}" type="sibTrans" cxnId="{20A3DFEF-EB5A-453D-96E0-FAD7E491A288}">
      <dgm:prSet custT="1"/>
      <dgm:spPr/>
      <dgm:t>
        <a:bodyPr/>
        <a:lstStyle/>
        <a:p>
          <a:endParaRPr lang="en-US" sz="1200" b="1"/>
        </a:p>
      </dgm:t>
    </dgm:pt>
    <dgm:pt modelId="{ED2F6959-8E72-46FA-B6EC-B1D6BEF1098C}">
      <dgm:prSet phldrT="[Texto]" custT="1"/>
      <dgm:spPr/>
      <dgm:t>
        <a:bodyPr/>
        <a:lstStyle/>
        <a:p>
          <a:r>
            <a:rPr lang="es-ES" sz="1600" b="1" dirty="0">
              <a:solidFill>
                <a:schemeClr val="tx1">
                  <a:lumMod val="85000"/>
                  <a:lumOff val="15000"/>
                </a:schemeClr>
              </a:solidFill>
            </a:rPr>
            <a:t>Antiespumante</a:t>
          </a:r>
          <a:endParaRPr lang="en-US" sz="1600" b="1" dirty="0">
            <a:solidFill>
              <a:schemeClr val="tx1">
                <a:lumMod val="85000"/>
                <a:lumOff val="15000"/>
              </a:schemeClr>
            </a:solidFill>
          </a:endParaRPr>
        </a:p>
      </dgm:t>
    </dgm:pt>
    <dgm:pt modelId="{DC21CD13-A046-43D0-8EB9-CBCB5634460E}" type="parTrans" cxnId="{A12BE604-674E-446C-B875-A016FDBE619F}">
      <dgm:prSet/>
      <dgm:spPr/>
      <dgm:t>
        <a:bodyPr/>
        <a:lstStyle/>
        <a:p>
          <a:endParaRPr lang="en-US" sz="2000" b="1"/>
        </a:p>
      </dgm:t>
    </dgm:pt>
    <dgm:pt modelId="{7DBEDF7B-5C41-4DB8-932B-6F01C3C58321}" type="sibTrans" cxnId="{A12BE604-674E-446C-B875-A016FDBE619F}">
      <dgm:prSet/>
      <dgm:spPr/>
      <dgm:t>
        <a:bodyPr/>
        <a:lstStyle/>
        <a:p>
          <a:endParaRPr lang="en-US" sz="2000" b="1"/>
        </a:p>
      </dgm:t>
    </dgm:pt>
    <dgm:pt modelId="{5AA22413-535B-462E-ACEA-C896ED90941E}">
      <dgm:prSet phldrT="[Texto]" custT="1"/>
      <dgm:spPr/>
      <dgm:t>
        <a:bodyPr/>
        <a:lstStyle/>
        <a:p>
          <a:pPr algn="ctr"/>
          <a:r>
            <a:rPr lang="es-ES" sz="1600" b="1" dirty="0">
              <a:solidFill>
                <a:schemeClr val="tx1">
                  <a:lumMod val="85000"/>
                  <a:lumOff val="15000"/>
                </a:schemeClr>
              </a:solidFill>
            </a:rPr>
            <a:t>Monoetilenglicol</a:t>
          </a:r>
          <a:endParaRPr lang="en-US" sz="1600" b="1" dirty="0">
            <a:solidFill>
              <a:schemeClr val="tx1">
                <a:lumMod val="85000"/>
                <a:lumOff val="15000"/>
              </a:schemeClr>
            </a:solidFill>
          </a:endParaRPr>
        </a:p>
      </dgm:t>
    </dgm:pt>
    <dgm:pt modelId="{9BDDC754-7DEA-424B-91F0-EA7B3CAF854B}" type="parTrans" cxnId="{3FA47A83-9426-4530-B8C8-72FAF4CD7403}">
      <dgm:prSet/>
      <dgm:spPr/>
      <dgm:t>
        <a:bodyPr/>
        <a:lstStyle/>
        <a:p>
          <a:endParaRPr lang="en-US" sz="2000" b="1"/>
        </a:p>
      </dgm:t>
    </dgm:pt>
    <dgm:pt modelId="{957CB71B-E046-41BF-B380-ACF4B99C5290}" type="sibTrans" cxnId="{3FA47A83-9426-4530-B8C8-72FAF4CD7403}">
      <dgm:prSet custT="1"/>
      <dgm:spPr/>
      <dgm:t>
        <a:bodyPr/>
        <a:lstStyle/>
        <a:p>
          <a:endParaRPr lang="en-US" sz="1200" b="1"/>
        </a:p>
      </dgm:t>
    </dgm:pt>
    <dgm:pt modelId="{5CD2E442-F8FF-4596-9E51-E3131D611319}">
      <dgm:prSet phldrT="[Texto]" custT="1"/>
      <dgm:spPr/>
      <dgm:t>
        <a:bodyPr/>
        <a:lstStyle/>
        <a:p>
          <a:r>
            <a:rPr lang="es-ES" sz="1600" b="1" dirty="0">
              <a:solidFill>
                <a:schemeClr val="tx1">
                  <a:lumMod val="85000"/>
                  <a:lumOff val="15000"/>
                </a:schemeClr>
              </a:solidFill>
            </a:rPr>
            <a:t>SG606</a:t>
          </a:r>
          <a:endParaRPr lang="en-US" sz="1600" b="1" dirty="0">
            <a:solidFill>
              <a:schemeClr val="tx1">
                <a:lumMod val="85000"/>
                <a:lumOff val="15000"/>
              </a:schemeClr>
            </a:solidFill>
          </a:endParaRPr>
        </a:p>
      </dgm:t>
    </dgm:pt>
    <dgm:pt modelId="{A0027F41-F529-4A0D-8580-C35843D46A09}" type="parTrans" cxnId="{D47038B6-CF14-40A3-9ABB-9488A67FB4DF}">
      <dgm:prSet/>
      <dgm:spPr/>
      <dgm:t>
        <a:bodyPr/>
        <a:lstStyle/>
        <a:p>
          <a:endParaRPr lang="en-US" sz="2000" b="1"/>
        </a:p>
      </dgm:t>
    </dgm:pt>
    <dgm:pt modelId="{624517AC-581C-42ED-A7D6-9C8C96B412B2}" type="sibTrans" cxnId="{D47038B6-CF14-40A3-9ABB-9488A67FB4DF}">
      <dgm:prSet/>
      <dgm:spPr/>
      <dgm:t>
        <a:bodyPr/>
        <a:lstStyle/>
        <a:p>
          <a:endParaRPr lang="en-US" sz="2000" b="1"/>
        </a:p>
      </dgm:t>
    </dgm:pt>
    <dgm:pt modelId="{4F7C6E54-8829-400B-981E-13B76B39830D}">
      <dgm:prSet phldrT="[Texto]" custT="1"/>
      <dgm:spPr>
        <a:solidFill>
          <a:schemeClr val="accent5">
            <a:lumMod val="60000"/>
            <a:lumOff val="40000"/>
          </a:schemeClr>
        </a:solidFill>
      </dgm:spPr>
      <dgm:t>
        <a:bodyPr/>
        <a:lstStyle/>
        <a:p>
          <a:pPr algn="ctr"/>
          <a:r>
            <a:rPr lang="es-ES" sz="1600" b="1" dirty="0">
              <a:solidFill>
                <a:schemeClr val="tx1">
                  <a:lumMod val="85000"/>
                  <a:lumOff val="15000"/>
                </a:schemeClr>
              </a:solidFill>
            </a:rPr>
            <a:t>Poliacrilato de sodio </a:t>
          </a:r>
          <a:endParaRPr lang="en-US" sz="1600" b="1" dirty="0">
            <a:solidFill>
              <a:schemeClr val="tx1">
                <a:lumMod val="85000"/>
                <a:lumOff val="15000"/>
              </a:schemeClr>
            </a:solidFill>
          </a:endParaRPr>
        </a:p>
      </dgm:t>
    </dgm:pt>
    <dgm:pt modelId="{775F70F9-D7FA-4F44-A341-C0197DEB232F}" type="parTrans" cxnId="{BF4F6C4C-414B-4699-8947-56D6D5D617D2}">
      <dgm:prSet/>
      <dgm:spPr/>
      <dgm:t>
        <a:bodyPr/>
        <a:lstStyle/>
        <a:p>
          <a:endParaRPr lang="en-US" sz="2000" b="1"/>
        </a:p>
      </dgm:t>
    </dgm:pt>
    <dgm:pt modelId="{1EDD15CA-1BC0-4DC4-B9DF-64CEBC4AA4AD}" type="sibTrans" cxnId="{BF4F6C4C-414B-4699-8947-56D6D5D617D2}">
      <dgm:prSet/>
      <dgm:spPr/>
      <dgm:t>
        <a:bodyPr/>
        <a:lstStyle/>
        <a:p>
          <a:endParaRPr lang="en-US" sz="2000" b="1"/>
        </a:p>
      </dgm:t>
    </dgm:pt>
    <dgm:pt modelId="{9BA80CB1-CCAA-4631-BE0A-EA5948EEA0C3}">
      <dgm:prSet phldrT="[Texto]" custT="1"/>
      <dgm:spPr/>
      <dgm:t>
        <a:bodyPr/>
        <a:lstStyle/>
        <a:p>
          <a:r>
            <a:rPr lang="es-ES" sz="1600" b="1" dirty="0">
              <a:solidFill>
                <a:schemeClr val="tx1">
                  <a:lumMod val="85000"/>
                  <a:lumOff val="15000"/>
                </a:schemeClr>
              </a:solidFill>
            </a:rPr>
            <a:t>AM225</a:t>
          </a:r>
          <a:endParaRPr lang="en-US" sz="1600" b="1" dirty="0">
            <a:solidFill>
              <a:schemeClr val="tx1">
                <a:lumMod val="85000"/>
                <a:lumOff val="15000"/>
              </a:schemeClr>
            </a:solidFill>
          </a:endParaRPr>
        </a:p>
      </dgm:t>
    </dgm:pt>
    <dgm:pt modelId="{11AC0ECC-455B-471D-B8A2-B420989CBE3F}" type="parTrans" cxnId="{C1DECA4E-7081-427A-8B77-41B7142CCBCE}">
      <dgm:prSet/>
      <dgm:spPr/>
      <dgm:t>
        <a:bodyPr/>
        <a:lstStyle/>
        <a:p>
          <a:endParaRPr lang="en-US" sz="2000" b="1"/>
        </a:p>
      </dgm:t>
    </dgm:pt>
    <dgm:pt modelId="{7ECCD752-9589-433E-8DE3-6E4D50659BD7}" type="sibTrans" cxnId="{C1DECA4E-7081-427A-8B77-41B7142CCBCE}">
      <dgm:prSet/>
      <dgm:spPr/>
      <dgm:t>
        <a:bodyPr/>
        <a:lstStyle/>
        <a:p>
          <a:endParaRPr lang="en-US" sz="2000" b="1"/>
        </a:p>
      </dgm:t>
    </dgm:pt>
    <dgm:pt modelId="{A94682EE-A6DE-4682-B991-6AC1E7ED5E83}">
      <dgm:prSet phldrT="[Texto]" custT="1"/>
      <dgm:spPr/>
      <dgm:t>
        <a:bodyPr/>
        <a:lstStyle/>
        <a:p>
          <a:r>
            <a:rPr lang="es-ES" sz="1600" b="1" dirty="0">
              <a:solidFill>
                <a:schemeClr val="tx1">
                  <a:lumMod val="85000"/>
                  <a:lumOff val="15000"/>
                </a:schemeClr>
              </a:solidFill>
            </a:rPr>
            <a:t>Tensoactivo</a:t>
          </a:r>
          <a:endParaRPr lang="en-US" sz="1600" b="1" dirty="0">
            <a:solidFill>
              <a:schemeClr val="tx1">
                <a:lumMod val="85000"/>
                <a:lumOff val="15000"/>
              </a:schemeClr>
            </a:solidFill>
          </a:endParaRPr>
        </a:p>
      </dgm:t>
    </dgm:pt>
    <dgm:pt modelId="{B4514154-3853-4082-A0AC-03916FF723AD}" type="parTrans" cxnId="{2A6B4CB5-79B2-4E7A-9BC5-01FD9DDCBBD1}">
      <dgm:prSet/>
      <dgm:spPr/>
      <dgm:t>
        <a:bodyPr/>
        <a:lstStyle/>
        <a:p>
          <a:endParaRPr lang="en-US" sz="2000"/>
        </a:p>
      </dgm:t>
    </dgm:pt>
    <dgm:pt modelId="{975B07E8-9CAA-4884-8654-EF8CC4C69E72}" type="sibTrans" cxnId="{2A6B4CB5-79B2-4E7A-9BC5-01FD9DDCBBD1}">
      <dgm:prSet/>
      <dgm:spPr/>
      <dgm:t>
        <a:bodyPr/>
        <a:lstStyle/>
        <a:p>
          <a:endParaRPr lang="en-US" sz="2000"/>
        </a:p>
      </dgm:t>
    </dgm:pt>
    <dgm:pt modelId="{0EEF1538-A0D6-4DE2-BE76-B52C4CA76A2F}">
      <dgm:prSet phldrT="[Texto]" custT="1"/>
      <dgm:spPr/>
      <dgm:t>
        <a:bodyPr/>
        <a:lstStyle/>
        <a:p>
          <a:r>
            <a:rPr lang="es-ES" sz="1600" b="1" dirty="0">
              <a:solidFill>
                <a:schemeClr val="tx1">
                  <a:lumMod val="85000"/>
                  <a:lumOff val="15000"/>
                </a:schemeClr>
              </a:solidFill>
            </a:rPr>
            <a:t>AM223 (AM224)</a:t>
          </a:r>
          <a:endParaRPr lang="en-US" sz="1600" b="1" dirty="0">
            <a:solidFill>
              <a:schemeClr val="tx1">
                <a:lumMod val="85000"/>
                <a:lumOff val="15000"/>
              </a:schemeClr>
            </a:solidFill>
          </a:endParaRPr>
        </a:p>
      </dgm:t>
    </dgm:pt>
    <dgm:pt modelId="{B815F38F-AB3A-4A38-BD11-5BEB7BB7E681}" type="parTrans" cxnId="{2B18FE60-BE58-4B47-AE0F-79AB8AE2B1F9}">
      <dgm:prSet/>
      <dgm:spPr/>
      <dgm:t>
        <a:bodyPr/>
        <a:lstStyle/>
        <a:p>
          <a:endParaRPr lang="en-US" sz="2000"/>
        </a:p>
      </dgm:t>
    </dgm:pt>
    <dgm:pt modelId="{CA3C21C3-E66E-4B66-A979-374F3AF427AB}" type="sibTrans" cxnId="{2B18FE60-BE58-4B47-AE0F-79AB8AE2B1F9}">
      <dgm:prSet/>
      <dgm:spPr/>
      <dgm:t>
        <a:bodyPr/>
        <a:lstStyle/>
        <a:p>
          <a:endParaRPr lang="en-US" sz="2000"/>
        </a:p>
      </dgm:t>
    </dgm:pt>
    <dgm:pt modelId="{51A3C2B6-6C4F-4A9F-8A6D-9058D39376C3}">
      <dgm:prSet phldrT="[Texto]" custT="1"/>
      <dgm:spPr/>
      <dgm:t>
        <a:bodyPr/>
        <a:lstStyle/>
        <a:p>
          <a:r>
            <a:rPr lang="es-ES" sz="1600" b="1" dirty="0">
              <a:solidFill>
                <a:schemeClr val="tx1">
                  <a:lumMod val="85000"/>
                  <a:lumOff val="15000"/>
                </a:schemeClr>
              </a:solidFill>
            </a:rPr>
            <a:t>Dispersante</a:t>
          </a:r>
          <a:endParaRPr lang="en-US" sz="1600" b="1" dirty="0">
            <a:solidFill>
              <a:schemeClr val="tx1">
                <a:lumMod val="85000"/>
                <a:lumOff val="15000"/>
              </a:schemeClr>
            </a:solidFill>
          </a:endParaRPr>
        </a:p>
      </dgm:t>
    </dgm:pt>
    <dgm:pt modelId="{263BA708-394C-4E72-ADFE-02C47D17A171}" type="parTrans" cxnId="{2CE61413-552E-4A94-A007-60E4558FFD7D}">
      <dgm:prSet/>
      <dgm:spPr/>
      <dgm:t>
        <a:bodyPr/>
        <a:lstStyle/>
        <a:p>
          <a:endParaRPr lang="en-US" sz="2000"/>
        </a:p>
      </dgm:t>
    </dgm:pt>
    <dgm:pt modelId="{E5359F77-0F75-4216-A13F-14CA2103F582}" type="sibTrans" cxnId="{2CE61413-552E-4A94-A007-60E4558FFD7D}">
      <dgm:prSet/>
      <dgm:spPr/>
      <dgm:t>
        <a:bodyPr/>
        <a:lstStyle/>
        <a:p>
          <a:endParaRPr lang="en-US" sz="2000"/>
        </a:p>
      </dgm:t>
    </dgm:pt>
    <dgm:pt modelId="{C887B393-8A90-4D14-96D0-17855FC9E7A9}">
      <dgm:prSet phldrT="[Texto]" custT="1"/>
      <dgm:spPr/>
      <dgm:t>
        <a:bodyPr/>
        <a:lstStyle/>
        <a:p>
          <a:r>
            <a:rPr lang="es-ES" sz="1600" b="1" dirty="0">
              <a:solidFill>
                <a:schemeClr val="tx1">
                  <a:lumMod val="85000"/>
                  <a:lumOff val="15000"/>
                </a:schemeClr>
              </a:solidFill>
            </a:rPr>
            <a:t>Humectante</a:t>
          </a:r>
          <a:endParaRPr lang="en-US" sz="1600" b="1" dirty="0">
            <a:solidFill>
              <a:schemeClr val="tx1">
                <a:lumMod val="85000"/>
                <a:lumOff val="15000"/>
              </a:schemeClr>
            </a:solidFill>
          </a:endParaRPr>
        </a:p>
      </dgm:t>
    </dgm:pt>
    <dgm:pt modelId="{70A34604-1934-41C5-BCFB-940B75EAB37B}" type="parTrans" cxnId="{17E3336D-9C1A-4926-AA37-F8AFA50C0FCD}">
      <dgm:prSet/>
      <dgm:spPr/>
      <dgm:t>
        <a:bodyPr/>
        <a:lstStyle/>
        <a:p>
          <a:endParaRPr lang="en-US" sz="2000"/>
        </a:p>
      </dgm:t>
    </dgm:pt>
    <dgm:pt modelId="{B7F59CB3-F8A5-462C-A481-6F40F80B3086}" type="sibTrans" cxnId="{17E3336D-9C1A-4926-AA37-F8AFA50C0FCD}">
      <dgm:prSet/>
      <dgm:spPr/>
      <dgm:t>
        <a:bodyPr/>
        <a:lstStyle/>
        <a:p>
          <a:endParaRPr lang="en-US" sz="2000"/>
        </a:p>
      </dgm:t>
    </dgm:pt>
    <dgm:pt modelId="{AB5ED928-C2CE-49F7-93DD-60104A99C67C}">
      <dgm:prSet phldrT="[Texto]" custT="1"/>
      <dgm:spPr/>
      <dgm:t>
        <a:bodyPr/>
        <a:lstStyle/>
        <a:p>
          <a:r>
            <a:rPr lang="es-ES" sz="1600" dirty="0">
              <a:solidFill>
                <a:schemeClr val="tx1">
                  <a:lumMod val="85000"/>
                  <a:lumOff val="15000"/>
                </a:schemeClr>
              </a:solidFill>
            </a:rPr>
            <a:t> </a:t>
          </a:r>
          <a:r>
            <a:rPr lang="es-ES" sz="1600" b="1" dirty="0">
              <a:solidFill>
                <a:schemeClr val="tx1">
                  <a:lumMod val="85000"/>
                  <a:lumOff val="15000"/>
                </a:schemeClr>
              </a:solidFill>
            </a:rPr>
            <a:t>0.945</a:t>
          </a:r>
          <a:r>
            <a:rPr lang="en-US" sz="1600" b="1" dirty="0">
              <a:solidFill>
                <a:schemeClr val="tx1">
                  <a:lumMod val="85000"/>
                  <a:lumOff val="15000"/>
                </a:schemeClr>
              </a:solidFill>
            </a:rPr>
            <a:t> [kg/L]</a:t>
          </a:r>
        </a:p>
      </dgm:t>
    </dgm:pt>
    <dgm:pt modelId="{3FD6E60B-8CBA-4FF0-9524-4A10920D1B42}" type="parTrans" cxnId="{F2B9B1F3-5360-4895-A7DB-C78BD77646BB}">
      <dgm:prSet/>
      <dgm:spPr/>
      <dgm:t>
        <a:bodyPr/>
        <a:lstStyle/>
        <a:p>
          <a:endParaRPr lang="en-US" sz="2000"/>
        </a:p>
      </dgm:t>
    </dgm:pt>
    <dgm:pt modelId="{2F8BD9CB-9824-4824-85ED-19421E51135D}" type="sibTrans" cxnId="{F2B9B1F3-5360-4895-A7DB-C78BD77646BB}">
      <dgm:prSet/>
      <dgm:spPr/>
      <dgm:t>
        <a:bodyPr/>
        <a:lstStyle/>
        <a:p>
          <a:endParaRPr lang="en-US" sz="2000"/>
        </a:p>
      </dgm:t>
    </dgm:pt>
    <dgm:pt modelId="{F72E889D-3A47-4D11-A935-8B02BA2F18EB}">
      <dgm:prSet phldrT="[Texto]" custT="1"/>
      <dgm:spPr/>
      <dgm:t>
        <a:bodyPr/>
        <a:lstStyle/>
        <a:p>
          <a:r>
            <a:rPr lang="es-ES" sz="1600" b="1" dirty="0">
              <a:solidFill>
                <a:schemeClr val="tx1">
                  <a:lumMod val="85000"/>
                  <a:lumOff val="15000"/>
                </a:schemeClr>
              </a:solidFill>
            </a:rPr>
            <a:t>1.11 [kg/L]</a:t>
          </a:r>
          <a:endParaRPr lang="en-US" sz="1600" b="1" dirty="0">
            <a:solidFill>
              <a:schemeClr val="tx1">
                <a:lumMod val="85000"/>
                <a:lumOff val="15000"/>
              </a:schemeClr>
            </a:solidFill>
          </a:endParaRPr>
        </a:p>
      </dgm:t>
    </dgm:pt>
    <dgm:pt modelId="{917B2831-62A1-46F7-BE0C-AA4DF2973398}" type="parTrans" cxnId="{D2D7D232-E575-4D16-A334-4B6019E3DA67}">
      <dgm:prSet/>
      <dgm:spPr/>
      <dgm:t>
        <a:bodyPr/>
        <a:lstStyle/>
        <a:p>
          <a:endParaRPr lang="en-US" sz="2000"/>
        </a:p>
      </dgm:t>
    </dgm:pt>
    <dgm:pt modelId="{1927A445-A4F1-4C5D-8466-D75DAF7E7DF0}" type="sibTrans" cxnId="{D2D7D232-E575-4D16-A334-4B6019E3DA67}">
      <dgm:prSet/>
      <dgm:spPr/>
      <dgm:t>
        <a:bodyPr/>
        <a:lstStyle/>
        <a:p>
          <a:endParaRPr lang="en-US" sz="2000"/>
        </a:p>
      </dgm:t>
    </dgm:pt>
    <dgm:pt modelId="{0B2DBEB5-AAD3-49F5-A94D-F9C1C3B8C325}">
      <dgm:prSet phldrT="[Texto]" custT="1"/>
      <dgm:spPr/>
      <dgm:t>
        <a:bodyPr/>
        <a:lstStyle/>
        <a:p>
          <a:r>
            <a:rPr lang="es-ES" sz="1600" b="1" dirty="0">
              <a:solidFill>
                <a:schemeClr val="tx1">
                  <a:lumMod val="85000"/>
                  <a:lumOff val="15000"/>
                </a:schemeClr>
              </a:solidFill>
            </a:rPr>
            <a:t>0.86 [kg/L]</a:t>
          </a:r>
          <a:endParaRPr lang="en-US" sz="1600" b="1" dirty="0">
            <a:solidFill>
              <a:schemeClr val="tx1">
                <a:lumMod val="85000"/>
                <a:lumOff val="15000"/>
              </a:schemeClr>
            </a:solidFill>
          </a:endParaRPr>
        </a:p>
      </dgm:t>
    </dgm:pt>
    <dgm:pt modelId="{A1EB2959-A93E-490A-8853-5265676124A3}" type="parTrans" cxnId="{A2CE1A04-1902-4BFD-9188-1AC65828B763}">
      <dgm:prSet/>
      <dgm:spPr/>
      <dgm:t>
        <a:bodyPr/>
        <a:lstStyle/>
        <a:p>
          <a:endParaRPr lang="en-US" sz="2000"/>
        </a:p>
      </dgm:t>
    </dgm:pt>
    <dgm:pt modelId="{E98B528C-9CCC-4B11-AF17-BDC648E2E81E}" type="sibTrans" cxnId="{A2CE1A04-1902-4BFD-9188-1AC65828B763}">
      <dgm:prSet/>
      <dgm:spPr/>
      <dgm:t>
        <a:bodyPr/>
        <a:lstStyle/>
        <a:p>
          <a:endParaRPr lang="en-US" sz="2000"/>
        </a:p>
      </dgm:t>
    </dgm:pt>
    <dgm:pt modelId="{E1BBFC8B-8608-44E6-A603-A16F38046FEC}">
      <dgm:prSet phldrT="[Texto]" custT="1"/>
      <dgm:spPr/>
      <dgm:t>
        <a:bodyPr/>
        <a:lstStyle/>
        <a:p>
          <a:r>
            <a:rPr lang="es-ES" sz="1600" b="1" dirty="0">
              <a:solidFill>
                <a:schemeClr val="tx1">
                  <a:lumMod val="85000"/>
                  <a:lumOff val="15000"/>
                </a:schemeClr>
              </a:solidFill>
            </a:rPr>
            <a:t>1.24 [kg/L]</a:t>
          </a:r>
          <a:endParaRPr lang="en-US" sz="1600" b="1" dirty="0">
            <a:solidFill>
              <a:schemeClr val="tx1">
                <a:lumMod val="85000"/>
                <a:lumOff val="15000"/>
              </a:schemeClr>
            </a:solidFill>
          </a:endParaRPr>
        </a:p>
      </dgm:t>
    </dgm:pt>
    <dgm:pt modelId="{C7440975-9D1A-4ED9-AC45-BA1ED4551C87}" type="parTrans" cxnId="{58D2916F-E63F-4FE0-9CD6-A03C2A265402}">
      <dgm:prSet/>
      <dgm:spPr/>
      <dgm:t>
        <a:bodyPr/>
        <a:lstStyle/>
        <a:p>
          <a:endParaRPr lang="en-US" sz="2000"/>
        </a:p>
      </dgm:t>
    </dgm:pt>
    <dgm:pt modelId="{A615DAC0-FD0C-4F83-A8CD-E6E8F26D8484}" type="sibTrans" cxnId="{58D2916F-E63F-4FE0-9CD6-A03C2A265402}">
      <dgm:prSet/>
      <dgm:spPr/>
      <dgm:t>
        <a:bodyPr/>
        <a:lstStyle/>
        <a:p>
          <a:endParaRPr lang="en-US" sz="2000"/>
        </a:p>
      </dgm:t>
    </dgm:pt>
    <dgm:pt modelId="{66533461-57E9-4759-BFA9-FFD959050B53}">
      <dgm:prSet phldrT="[Texto]" custT="1"/>
      <dgm:spPr/>
      <dgm:t>
        <a:bodyPr/>
        <a:lstStyle/>
        <a:p>
          <a:r>
            <a:rPr lang="es-ES" sz="1600" b="1" dirty="0">
              <a:solidFill>
                <a:schemeClr val="tx1">
                  <a:lumMod val="85000"/>
                  <a:lumOff val="15000"/>
                </a:schemeClr>
              </a:solidFill>
            </a:rPr>
            <a:t>317 [cP]</a:t>
          </a:r>
          <a:endParaRPr lang="en-US" sz="1600" b="1" dirty="0">
            <a:solidFill>
              <a:schemeClr val="tx1">
                <a:lumMod val="85000"/>
                <a:lumOff val="15000"/>
              </a:schemeClr>
            </a:solidFill>
          </a:endParaRPr>
        </a:p>
      </dgm:t>
    </dgm:pt>
    <dgm:pt modelId="{F81C6639-286F-47E7-86A6-9A106B63AA40}" type="parTrans" cxnId="{5C4E2185-73F3-4C19-915E-13E2794145F0}">
      <dgm:prSet/>
      <dgm:spPr/>
      <dgm:t>
        <a:bodyPr/>
        <a:lstStyle/>
        <a:p>
          <a:endParaRPr lang="en-US" sz="2000"/>
        </a:p>
      </dgm:t>
    </dgm:pt>
    <dgm:pt modelId="{599DC045-4D0B-4587-BFB7-1F2AB113A565}" type="sibTrans" cxnId="{5C4E2185-73F3-4C19-915E-13E2794145F0}">
      <dgm:prSet/>
      <dgm:spPr/>
      <dgm:t>
        <a:bodyPr/>
        <a:lstStyle/>
        <a:p>
          <a:endParaRPr lang="en-US" sz="2000"/>
        </a:p>
      </dgm:t>
    </dgm:pt>
    <dgm:pt modelId="{99F3C8DE-8503-4D5A-97A1-46064CD11D67}">
      <dgm:prSet phldrT="[Texto]" custT="1"/>
      <dgm:spPr/>
      <dgm:t>
        <a:bodyPr/>
        <a:lstStyle/>
        <a:p>
          <a:r>
            <a:rPr lang="es-ES" sz="1600" b="1" dirty="0">
              <a:solidFill>
                <a:schemeClr val="tx1">
                  <a:lumMod val="85000"/>
                  <a:lumOff val="15000"/>
                </a:schemeClr>
              </a:solidFill>
            </a:rPr>
            <a:t>700 [cP]</a:t>
          </a:r>
          <a:endParaRPr lang="en-US" sz="1600" b="1" dirty="0">
            <a:solidFill>
              <a:schemeClr val="tx1">
                <a:lumMod val="85000"/>
                <a:lumOff val="15000"/>
              </a:schemeClr>
            </a:solidFill>
          </a:endParaRPr>
        </a:p>
      </dgm:t>
    </dgm:pt>
    <dgm:pt modelId="{B5D03695-242C-4907-BEE1-4F244067AB25}" type="parTrans" cxnId="{4AE2F0D8-7857-4FED-AB53-C6BAF68E8B95}">
      <dgm:prSet/>
      <dgm:spPr/>
      <dgm:t>
        <a:bodyPr/>
        <a:lstStyle/>
        <a:p>
          <a:endParaRPr lang="en-US" sz="2000"/>
        </a:p>
      </dgm:t>
    </dgm:pt>
    <dgm:pt modelId="{E9598A57-66AD-48CB-ACD8-45095B29B859}" type="sibTrans" cxnId="{4AE2F0D8-7857-4FED-AB53-C6BAF68E8B95}">
      <dgm:prSet/>
      <dgm:spPr/>
      <dgm:t>
        <a:bodyPr/>
        <a:lstStyle/>
        <a:p>
          <a:endParaRPr lang="en-US" sz="2000"/>
        </a:p>
      </dgm:t>
    </dgm:pt>
    <dgm:pt modelId="{A1A0B65F-0015-4664-9DC6-B425BF8E536F}">
      <dgm:prSet phldrT="[Texto]" custT="1"/>
      <dgm:spPr/>
      <dgm:t>
        <a:bodyPr/>
        <a:lstStyle/>
        <a:p>
          <a:r>
            <a:rPr lang="es-ES" sz="1600" b="1" dirty="0">
              <a:solidFill>
                <a:schemeClr val="tx1">
                  <a:lumMod val="85000"/>
                  <a:lumOff val="15000"/>
                </a:schemeClr>
              </a:solidFill>
            </a:rPr>
            <a:t>159 [cP]</a:t>
          </a:r>
          <a:endParaRPr lang="en-US" sz="1600" b="1" dirty="0">
            <a:solidFill>
              <a:schemeClr val="tx1">
                <a:lumMod val="85000"/>
                <a:lumOff val="15000"/>
              </a:schemeClr>
            </a:solidFill>
          </a:endParaRPr>
        </a:p>
      </dgm:t>
    </dgm:pt>
    <dgm:pt modelId="{5CC23727-ED03-4674-84F7-67F8A5B4C497}" type="parTrans" cxnId="{998E9A5F-1A52-4165-89B8-957F14385B0F}">
      <dgm:prSet/>
      <dgm:spPr/>
      <dgm:t>
        <a:bodyPr/>
        <a:lstStyle/>
        <a:p>
          <a:endParaRPr lang="en-US" sz="2000"/>
        </a:p>
      </dgm:t>
    </dgm:pt>
    <dgm:pt modelId="{FC250A67-662D-4AA0-8E79-D27CAA3B175A}" type="sibTrans" cxnId="{998E9A5F-1A52-4165-89B8-957F14385B0F}">
      <dgm:prSet/>
      <dgm:spPr/>
      <dgm:t>
        <a:bodyPr/>
        <a:lstStyle/>
        <a:p>
          <a:endParaRPr lang="en-US" sz="2000"/>
        </a:p>
      </dgm:t>
    </dgm:pt>
    <dgm:pt modelId="{07A8CEEC-A9F6-43D9-B245-9CC0C502B5F8}">
      <dgm:prSet phldrT="[Texto]" custT="1"/>
      <dgm:spPr/>
      <dgm:t>
        <a:bodyPr/>
        <a:lstStyle/>
        <a:p>
          <a:r>
            <a:rPr lang="es-ES" sz="1600" b="1" dirty="0">
              <a:solidFill>
                <a:schemeClr val="tx1">
                  <a:lumMod val="85000"/>
                  <a:lumOff val="15000"/>
                </a:schemeClr>
              </a:solidFill>
            </a:rPr>
            <a:t>317 [cP]</a:t>
          </a:r>
          <a:endParaRPr lang="en-US" sz="1600" b="1" dirty="0">
            <a:solidFill>
              <a:schemeClr val="tx1">
                <a:lumMod val="85000"/>
                <a:lumOff val="15000"/>
              </a:schemeClr>
            </a:solidFill>
          </a:endParaRPr>
        </a:p>
      </dgm:t>
    </dgm:pt>
    <dgm:pt modelId="{CC7B69F8-4997-4F99-8C03-8A53972D6DB6}" type="parTrans" cxnId="{108F9981-A286-40AE-BD55-742BE22245D4}">
      <dgm:prSet/>
      <dgm:spPr/>
      <dgm:t>
        <a:bodyPr/>
        <a:lstStyle/>
        <a:p>
          <a:endParaRPr lang="en-US" sz="2000"/>
        </a:p>
      </dgm:t>
    </dgm:pt>
    <dgm:pt modelId="{F27E51B7-2E64-4B3C-90C8-ADD353CE513A}" type="sibTrans" cxnId="{108F9981-A286-40AE-BD55-742BE22245D4}">
      <dgm:prSet/>
      <dgm:spPr/>
      <dgm:t>
        <a:bodyPr/>
        <a:lstStyle/>
        <a:p>
          <a:endParaRPr lang="en-US" sz="2000"/>
        </a:p>
      </dgm:t>
    </dgm:pt>
    <dgm:pt modelId="{B6F774AA-163F-4468-A1D3-68520161B4B1}" type="pres">
      <dgm:prSet presAssocID="{56293674-3EA1-4C28-B325-E341824E7198}" presName="linearFlow" presStyleCnt="0">
        <dgm:presLayoutVars>
          <dgm:dir/>
          <dgm:animLvl val="lvl"/>
          <dgm:resizeHandles val="exact"/>
        </dgm:presLayoutVars>
      </dgm:prSet>
      <dgm:spPr/>
    </dgm:pt>
    <dgm:pt modelId="{8B6BADD9-7911-4D9F-B4EF-B83BD118EBAD}" type="pres">
      <dgm:prSet presAssocID="{48D82D86-CBD3-4897-BC5A-AA77FDB64233}" presName="composite" presStyleCnt="0"/>
      <dgm:spPr/>
    </dgm:pt>
    <dgm:pt modelId="{682EC5C7-E24F-43C1-9789-D3BAC32624DA}" type="pres">
      <dgm:prSet presAssocID="{48D82D86-CBD3-4897-BC5A-AA77FDB64233}" presName="parTx" presStyleLbl="node1" presStyleIdx="0" presStyleCnt="4">
        <dgm:presLayoutVars>
          <dgm:chMax val="0"/>
          <dgm:chPref val="0"/>
          <dgm:bulletEnabled val="1"/>
        </dgm:presLayoutVars>
      </dgm:prSet>
      <dgm:spPr/>
    </dgm:pt>
    <dgm:pt modelId="{038BBFE3-01EA-482C-9373-075CDB4CF33B}" type="pres">
      <dgm:prSet presAssocID="{48D82D86-CBD3-4897-BC5A-AA77FDB64233}" presName="parSh" presStyleLbl="node1" presStyleIdx="0" presStyleCnt="4"/>
      <dgm:spPr/>
    </dgm:pt>
    <dgm:pt modelId="{8450BB90-FED4-412B-B358-37A86850419C}" type="pres">
      <dgm:prSet presAssocID="{48D82D86-CBD3-4897-BC5A-AA77FDB64233}" presName="desTx" presStyleLbl="fgAcc1" presStyleIdx="0" presStyleCnt="4" custScaleX="110637" custScaleY="90552">
        <dgm:presLayoutVars>
          <dgm:bulletEnabled val="1"/>
        </dgm:presLayoutVars>
      </dgm:prSet>
      <dgm:spPr/>
    </dgm:pt>
    <dgm:pt modelId="{48F65A88-0B8C-43FF-87F5-2EBE3040A8B4}" type="pres">
      <dgm:prSet presAssocID="{3095AC61-74FC-4BFD-AB7D-46313CD605DB}" presName="sibTrans" presStyleLbl="sibTrans2D1" presStyleIdx="0" presStyleCnt="3"/>
      <dgm:spPr/>
    </dgm:pt>
    <dgm:pt modelId="{D435A3F1-C411-41EC-AD00-6D0443500908}" type="pres">
      <dgm:prSet presAssocID="{3095AC61-74FC-4BFD-AB7D-46313CD605DB}" presName="connTx" presStyleLbl="sibTrans2D1" presStyleIdx="0" presStyleCnt="3"/>
      <dgm:spPr/>
    </dgm:pt>
    <dgm:pt modelId="{3B62F095-D4FE-48A7-BF63-B1314E482483}" type="pres">
      <dgm:prSet presAssocID="{6466D9BC-F096-4A71-9B10-9FA94862C971}" presName="composite" presStyleCnt="0"/>
      <dgm:spPr/>
    </dgm:pt>
    <dgm:pt modelId="{BAA3098F-0423-4AE1-993D-87D9868684F1}" type="pres">
      <dgm:prSet presAssocID="{6466D9BC-F096-4A71-9B10-9FA94862C971}" presName="parTx" presStyleLbl="node1" presStyleIdx="0" presStyleCnt="4">
        <dgm:presLayoutVars>
          <dgm:chMax val="0"/>
          <dgm:chPref val="0"/>
          <dgm:bulletEnabled val="1"/>
        </dgm:presLayoutVars>
      </dgm:prSet>
      <dgm:spPr/>
    </dgm:pt>
    <dgm:pt modelId="{CE440AC3-7DA6-4BE1-847A-546D55B8FD23}" type="pres">
      <dgm:prSet presAssocID="{6466D9BC-F096-4A71-9B10-9FA94862C971}" presName="parSh" presStyleLbl="node1" presStyleIdx="1" presStyleCnt="4"/>
      <dgm:spPr/>
    </dgm:pt>
    <dgm:pt modelId="{CF6CC03D-452F-4294-A52F-DA77EE182E8D}" type="pres">
      <dgm:prSet presAssocID="{6466D9BC-F096-4A71-9B10-9FA94862C971}" presName="desTx" presStyleLbl="fgAcc1" presStyleIdx="1" presStyleCnt="4" custScaleX="130557" custScaleY="90552">
        <dgm:presLayoutVars>
          <dgm:bulletEnabled val="1"/>
        </dgm:presLayoutVars>
      </dgm:prSet>
      <dgm:spPr/>
    </dgm:pt>
    <dgm:pt modelId="{A43BB8E1-9613-4511-AEAB-80E3B5D35F03}" type="pres">
      <dgm:prSet presAssocID="{E9801A46-E0DA-41E4-AD83-5F1BFCD09BAD}" presName="sibTrans" presStyleLbl="sibTrans2D1" presStyleIdx="1" presStyleCnt="3"/>
      <dgm:spPr/>
    </dgm:pt>
    <dgm:pt modelId="{351F2C1F-5CB9-49EB-9AAA-871ED2899882}" type="pres">
      <dgm:prSet presAssocID="{E9801A46-E0DA-41E4-AD83-5F1BFCD09BAD}" presName="connTx" presStyleLbl="sibTrans2D1" presStyleIdx="1" presStyleCnt="3"/>
      <dgm:spPr/>
    </dgm:pt>
    <dgm:pt modelId="{3EAECEA6-D33A-44C6-9A3B-C0D5AEA02FCE}" type="pres">
      <dgm:prSet presAssocID="{5AA22413-535B-462E-ACEA-C896ED90941E}" presName="composite" presStyleCnt="0"/>
      <dgm:spPr/>
    </dgm:pt>
    <dgm:pt modelId="{C6C2794C-47AA-46A7-AFD5-B659B21AEA50}" type="pres">
      <dgm:prSet presAssocID="{5AA22413-535B-462E-ACEA-C896ED90941E}" presName="parTx" presStyleLbl="node1" presStyleIdx="1" presStyleCnt="4">
        <dgm:presLayoutVars>
          <dgm:chMax val="0"/>
          <dgm:chPref val="0"/>
          <dgm:bulletEnabled val="1"/>
        </dgm:presLayoutVars>
      </dgm:prSet>
      <dgm:spPr/>
    </dgm:pt>
    <dgm:pt modelId="{037EC145-A7FA-4CF1-8C4A-231822D7B4C2}" type="pres">
      <dgm:prSet presAssocID="{5AA22413-535B-462E-ACEA-C896ED90941E}" presName="parSh" presStyleLbl="node1" presStyleIdx="2" presStyleCnt="4" custScaleX="115446"/>
      <dgm:spPr/>
    </dgm:pt>
    <dgm:pt modelId="{B9DCC95C-E553-44EC-9839-940FF7E5ED8F}" type="pres">
      <dgm:prSet presAssocID="{5AA22413-535B-462E-ACEA-C896ED90941E}" presName="desTx" presStyleLbl="fgAcc1" presStyleIdx="2" presStyleCnt="4" custScaleX="113607" custScaleY="90552">
        <dgm:presLayoutVars>
          <dgm:bulletEnabled val="1"/>
        </dgm:presLayoutVars>
      </dgm:prSet>
      <dgm:spPr/>
    </dgm:pt>
    <dgm:pt modelId="{3F402C4F-F619-428F-B49C-D89720E691A3}" type="pres">
      <dgm:prSet presAssocID="{957CB71B-E046-41BF-B380-ACF4B99C5290}" presName="sibTrans" presStyleLbl="sibTrans2D1" presStyleIdx="2" presStyleCnt="3"/>
      <dgm:spPr/>
    </dgm:pt>
    <dgm:pt modelId="{D8836D5D-E23E-4B66-ABE5-66505867B138}" type="pres">
      <dgm:prSet presAssocID="{957CB71B-E046-41BF-B380-ACF4B99C5290}" presName="connTx" presStyleLbl="sibTrans2D1" presStyleIdx="2" presStyleCnt="3"/>
      <dgm:spPr/>
    </dgm:pt>
    <dgm:pt modelId="{C0FA86AF-71CE-45B4-B399-47E719407735}" type="pres">
      <dgm:prSet presAssocID="{4F7C6E54-8829-400B-981E-13B76B39830D}" presName="composite" presStyleCnt="0"/>
      <dgm:spPr/>
    </dgm:pt>
    <dgm:pt modelId="{E7533E25-E9B9-4F84-A2D2-12D2E1F70AB3}" type="pres">
      <dgm:prSet presAssocID="{4F7C6E54-8829-400B-981E-13B76B39830D}" presName="parTx" presStyleLbl="node1" presStyleIdx="2" presStyleCnt="4">
        <dgm:presLayoutVars>
          <dgm:chMax val="0"/>
          <dgm:chPref val="0"/>
          <dgm:bulletEnabled val="1"/>
        </dgm:presLayoutVars>
      </dgm:prSet>
      <dgm:spPr/>
    </dgm:pt>
    <dgm:pt modelId="{255F2D06-389E-4876-9E9E-0D3100796274}" type="pres">
      <dgm:prSet presAssocID="{4F7C6E54-8829-400B-981E-13B76B39830D}" presName="parSh" presStyleLbl="node1" presStyleIdx="3" presStyleCnt="4"/>
      <dgm:spPr/>
    </dgm:pt>
    <dgm:pt modelId="{0CC56EC0-4B95-4FC0-B273-6ADB7A140FC4}" type="pres">
      <dgm:prSet presAssocID="{4F7C6E54-8829-400B-981E-13B76B39830D}" presName="desTx" presStyleLbl="fgAcc1" presStyleIdx="3" presStyleCnt="4" custScaleX="112623" custScaleY="90552">
        <dgm:presLayoutVars>
          <dgm:bulletEnabled val="1"/>
        </dgm:presLayoutVars>
      </dgm:prSet>
      <dgm:spPr/>
    </dgm:pt>
  </dgm:ptLst>
  <dgm:cxnLst>
    <dgm:cxn modelId="{A2CE1A04-1902-4BFD-9188-1AC65828B763}" srcId="{6466D9BC-F096-4A71-9B10-9FA94862C971}" destId="{0B2DBEB5-AAD3-49F5-A94D-F9C1C3B8C325}" srcOrd="2" destOrd="0" parTransId="{A1EB2959-A93E-490A-8853-5265676124A3}" sibTransId="{E98B528C-9CCC-4B11-AF17-BDC648E2E81E}"/>
    <dgm:cxn modelId="{74CFBB04-1C91-4715-8BB5-9431B6499F18}" type="presOf" srcId="{51A3C2B6-6C4F-4A9F-8A6D-9058D39376C3}" destId="{0CC56EC0-4B95-4FC0-B273-6ADB7A140FC4}" srcOrd="0" destOrd="1" presId="urn:microsoft.com/office/officeart/2005/8/layout/process3"/>
    <dgm:cxn modelId="{A12BE604-674E-446C-B875-A016FDBE619F}" srcId="{6466D9BC-F096-4A71-9B10-9FA94862C971}" destId="{ED2F6959-8E72-46FA-B6EC-B1D6BEF1098C}" srcOrd="1" destOrd="0" parTransId="{DC21CD13-A046-43D0-8EB9-CBCB5634460E}" sibTransId="{7DBEDF7B-5C41-4DB8-932B-6F01C3C58321}"/>
    <dgm:cxn modelId="{B9EC5D06-E28C-4BFA-B03B-30093F573DD2}" type="presOf" srcId="{99F3C8DE-8503-4D5A-97A1-46064CD11D67}" destId="{CF6CC03D-452F-4294-A52F-DA77EE182E8D}" srcOrd="0" destOrd="3" presId="urn:microsoft.com/office/officeart/2005/8/layout/process3"/>
    <dgm:cxn modelId="{091E2111-CD46-4557-B340-2B0251A86DBD}" type="presOf" srcId="{3095AC61-74FC-4BFD-AB7D-46313CD605DB}" destId="{D435A3F1-C411-41EC-AD00-6D0443500908}" srcOrd="1" destOrd="0" presId="urn:microsoft.com/office/officeart/2005/8/layout/process3"/>
    <dgm:cxn modelId="{2CE61413-552E-4A94-A007-60E4558FFD7D}" srcId="{4F7C6E54-8829-400B-981E-13B76B39830D}" destId="{51A3C2B6-6C4F-4A9F-8A6D-9058D39376C3}" srcOrd="1" destOrd="0" parTransId="{263BA708-394C-4E72-ADFE-02C47D17A171}" sibTransId="{E5359F77-0F75-4216-A13F-14CA2103F582}"/>
    <dgm:cxn modelId="{C3DDBE1F-41B6-4FD4-983B-B47F01D91B3B}" type="presOf" srcId="{E1BBFC8B-8608-44E6-A603-A16F38046FEC}" destId="{0CC56EC0-4B95-4FC0-B273-6ADB7A140FC4}" srcOrd="0" destOrd="2" presId="urn:microsoft.com/office/officeart/2005/8/layout/process3"/>
    <dgm:cxn modelId="{85253E25-D69C-4A6E-B68D-66E1F27C1B25}" type="presOf" srcId="{56293674-3EA1-4C28-B325-E341824E7198}" destId="{B6F774AA-163F-4468-A1D3-68520161B4B1}" srcOrd="0" destOrd="0" presId="urn:microsoft.com/office/officeart/2005/8/layout/process3"/>
    <dgm:cxn modelId="{6DAC1630-C069-4D79-AA11-9A515A8C956D}" type="presOf" srcId="{48D82D86-CBD3-4897-BC5A-AA77FDB64233}" destId="{682EC5C7-E24F-43C1-9789-D3BAC32624DA}" srcOrd="0" destOrd="0" presId="urn:microsoft.com/office/officeart/2005/8/layout/process3"/>
    <dgm:cxn modelId="{D2D7D232-E575-4D16-A334-4B6019E3DA67}" srcId="{5AA22413-535B-462E-ACEA-C896ED90941E}" destId="{F72E889D-3A47-4D11-A935-8B02BA2F18EB}" srcOrd="2" destOrd="0" parTransId="{917B2831-62A1-46F7-BE0C-AA4DF2973398}" sibTransId="{1927A445-A4F1-4C5D-8466-D75DAF7E7DF0}"/>
    <dgm:cxn modelId="{7B9BDB36-DDBC-427C-B39D-83CBA56053C7}" type="presOf" srcId="{3095AC61-74FC-4BFD-AB7D-46313CD605DB}" destId="{48F65A88-0B8C-43FF-87F5-2EBE3040A8B4}" srcOrd="0" destOrd="0" presId="urn:microsoft.com/office/officeart/2005/8/layout/process3"/>
    <dgm:cxn modelId="{998E9A5F-1A52-4165-89B8-957F14385B0F}" srcId="{5AA22413-535B-462E-ACEA-C896ED90941E}" destId="{A1A0B65F-0015-4664-9DC6-B425BF8E536F}" srcOrd="3" destOrd="0" parTransId="{5CC23727-ED03-4674-84F7-67F8A5B4C497}" sibTransId="{FC250A67-662D-4AA0-8E79-D27CAA3B175A}"/>
    <dgm:cxn modelId="{2B18FE60-BE58-4B47-AE0F-79AB8AE2B1F9}" srcId="{6466D9BC-F096-4A71-9B10-9FA94862C971}" destId="{0EEF1538-A0D6-4DE2-BE76-B52C4CA76A2F}" srcOrd="0" destOrd="0" parTransId="{B815F38F-AB3A-4A38-BD11-5BEB7BB7E681}" sibTransId="{CA3C21C3-E66E-4B66-A979-374F3AF427AB}"/>
    <dgm:cxn modelId="{D73E7842-3357-40EA-A88E-5B47E2DD5E03}" type="presOf" srcId="{4F7C6E54-8829-400B-981E-13B76B39830D}" destId="{255F2D06-389E-4876-9E9E-0D3100796274}" srcOrd="1" destOrd="0" presId="urn:microsoft.com/office/officeart/2005/8/layout/process3"/>
    <dgm:cxn modelId="{8D306A48-3D79-4419-9A1C-E479A6100824}" type="presOf" srcId="{6466D9BC-F096-4A71-9B10-9FA94862C971}" destId="{CE440AC3-7DA6-4BE1-847A-546D55B8FD23}" srcOrd="1" destOrd="0" presId="urn:microsoft.com/office/officeart/2005/8/layout/process3"/>
    <dgm:cxn modelId="{E665796A-DDBF-4F12-8C3B-E67452D392B0}" type="presOf" srcId="{0B2DBEB5-AAD3-49F5-A94D-F9C1C3B8C325}" destId="{CF6CC03D-452F-4294-A52F-DA77EE182E8D}" srcOrd="0" destOrd="2" presId="urn:microsoft.com/office/officeart/2005/8/layout/process3"/>
    <dgm:cxn modelId="{BF4F6C4C-414B-4699-8947-56D6D5D617D2}" srcId="{56293674-3EA1-4C28-B325-E341824E7198}" destId="{4F7C6E54-8829-400B-981E-13B76B39830D}" srcOrd="3" destOrd="0" parTransId="{775F70F9-D7FA-4F44-A341-C0197DEB232F}" sibTransId="{1EDD15CA-1BC0-4DC4-B9DF-64CEBC4AA4AD}"/>
    <dgm:cxn modelId="{17E3336D-9C1A-4926-AA37-F8AFA50C0FCD}" srcId="{5AA22413-535B-462E-ACEA-C896ED90941E}" destId="{C887B393-8A90-4D14-96D0-17855FC9E7A9}" srcOrd="1" destOrd="0" parTransId="{70A34604-1934-41C5-BCFB-940B75EAB37B}" sibTransId="{B7F59CB3-F8A5-462C-A481-6F40F80B3086}"/>
    <dgm:cxn modelId="{C1DECA4E-7081-427A-8B77-41B7142CCBCE}" srcId="{4F7C6E54-8829-400B-981E-13B76B39830D}" destId="{9BA80CB1-CCAA-4631-BE0A-EA5948EEA0C3}" srcOrd="0" destOrd="0" parTransId="{11AC0ECC-455B-471D-B8A2-B420989CBE3F}" sibTransId="{7ECCD752-9589-433E-8DE3-6E4D50659BD7}"/>
    <dgm:cxn modelId="{58D2916F-E63F-4FE0-9CD6-A03C2A265402}" srcId="{4F7C6E54-8829-400B-981E-13B76B39830D}" destId="{E1BBFC8B-8608-44E6-A603-A16F38046FEC}" srcOrd="2" destOrd="0" parTransId="{C7440975-9D1A-4ED9-AC45-BA1ED4551C87}" sibTransId="{A615DAC0-FD0C-4F83-A8CD-E6E8F26D8484}"/>
    <dgm:cxn modelId="{83834374-7DF6-4BB1-AE02-9350A1C810EF}" type="presOf" srcId="{5AA22413-535B-462E-ACEA-C896ED90941E}" destId="{C6C2794C-47AA-46A7-AFD5-B659B21AEA50}" srcOrd="0" destOrd="0" presId="urn:microsoft.com/office/officeart/2005/8/layout/process3"/>
    <dgm:cxn modelId="{B4C6CC76-2B20-475A-B5A5-18B29EDB1266}" type="presOf" srcId="{07A8CEEC-A9F6-43D9-B245-9CC0C502B5F8}" destId="{0CC56EC0-4B95-4FC0-B273-6ADB7A140FC4}" srcOrd="0" destOrd="3" presId="urn:microsoft.com/office/officeart/2005/8/layout/process3"/>
    <dgm:cxn modelId="{2907505A-940F-448C-854F-D725034325AA}" type="presOf" srcId="{48D82D86-CBD3-4897-BC5A-AA77FDB64233}" destId="{038BBFE3-01EA-482C-9373-075CDB4CF33B}" srcOrd="1" destOrd="0" presId="urn:microsoft.com/office/officeart/2005/8/layout/process3"/>
    <dgm:cxn modelId="{8BE56C7E-5E92-46F4-A95E-CA7B816664AA}" type="presOf" srcId="{66533461-57E9-4759-BFA9-FFD959050B53}" destId="{8450BB90-FED4-412B-B358-37A86850419C}" srcOrd="0" destOrd="3" presId="urn:microsoft.com/office/officeart/2005/8/layout/process3"/>
    <dgm:cxn modelId="{108F9981-A286-40AE-BD55-742BE22245D4}" srcId="{4F7C6E54-8829-400B-981E-13B76B39830D}" destId="{07A8CEEC-A9F6-43D9-B245-9CC0C502B5F8}" srcOrd="3" destOrd="0" parTransId="{CC7B69F8-4997-4F99-8C03-8A53972D6DB6}" sibTransId="{F27E51B7-2E64-4B3C-90C8-ADD353CE513A}"/>
    <dgm:cxn modelId="{3FA47A83-9426-4530-B8C8-72FAF4CD7403}" srcId="{56293674-3EA1-4C28-B325-E341824E7198}" destId="{5AA22413-535B-462E-ACEA-C896ED90941E}" srcOrd="2" destOrd="0" parTransId="{9BDDC754-7DEA-424B-91F0-EA7B3CAF854B}" sibTransId="{957CB71B-E046-41BF-B380-ACF4B99C5290}"/>
    <dgm:cxn modelId="{5C4E2185-73F3-4C19-915E-13E2794145F0}" srcId="{48D82D86-CBD3-4897-BC5A-AA77FDB64233}" destId="{66533461-57E9-4759-BFA9-FFD959050B53}" srcOrd="3" destOrd="0" parTransId="{F81C6639-286F-47E7-86A6-9A106B63AA40}" sibTransId="{599DC045-4D0B-4587-BFB7-1F2AB113A565}"/>
    <dgm:cxn modelId="{C130B08D-3DCD-43D0-93BE-F9922B88D778}" type="presOf" srcId="{999AD0B7-5873-4A6F-AAA0-5DE39C99CE84}" destId="{8450BB90-FED4-412B-B358-37A86850419C}" srcOrd="0" destOrd="0" presId="urn:microsoft.com/office/officeart/2005/8/layout/process3"/>
    <dgm:cxn modelId="{9E412398-F41B-40C7-87B2-9A94A680A714}" type="presOf" srcId="{5CD2E442-F8FF-4596-9E51-E3131D611319}" destId="{B9DCC95C-E553-44EC-9839-940FF7E5ED8F}" srcOrd="0" destOrd="0" presId="urn:microsoft.com/office/officeart/2005/8/layout/process3"/>
    <dgm:cxn modelId="{54B2EC9A-8153-4FA2-81B9-F86689774260}" type="presOf" srcId="{A94682EE-A6DE-4682-B991-6AC1E7ED5E83}" destId="{8450BB90-FED4-412B-B358-37A86850419C}" srcOrd="0" destOrd="1" presId="urn:microsoft.com/office/officeart/2005/8/layout/process3"/>
    <dgm:cxn modelId="{BD02E29E-E542-4E67-8F5A-1F447CA0841D}" srcId="{48D82D86-CBD3-4897-BC5A-AA77FDB64233}" destId="{999AD0B7-5873-4A6F-AAA0-5DE39C99CE84}" srcOrd="0" destOrd="0" parTransId="{56BAEFAB-D8E8-45BA-A3C7-D9358804D973}" sibTransId="{1936AC7A-F471-49D4-A707-F77649DE144F}"/>
    <dgm:cxn modelId="{47C36BAA-2ADB-406D-A844-8A89D5717455}" type="presOf" srcId="{4F7C6E54-8829-400B-981E-13B76B39830D}" destId="{E7533E25-E9B9-4F84-A2D2-12D2E1F70AB3}" srcOrd="0" destOrd="0" presId="urn:microsoft.com/office/officeart/2005/8/layout/process3"/>
    <dgm:cxn modelId="{2A6B4CB5-79B2-4E7A-9BC5-01FD9DDCBBD1}" srcId="{48D82D86-CBD3-4897-BC5A-AA77FDB64233}" destId="{A94682EE-A6DE-4682-B991-6AC1E7ED5E83}" srcOrd="1" destOrd="0" parTransId="{B4514154-3853-4082-A0AC-03916FF723AD}" sibTransId="{975B07E8-9CAA-4884-8654-EF8CC4C69E72}"/>
    <dgm:cxn modelId="{D47038B6-CF14-40A3-9ABB-9488A67FB4DF}" srcId="{5AA22413-535B-462E-ACEA-C896ED90941E}" destId="{5CD2E442-F8FF-4596-9E51-E3131D611319}" srcOrd="0" destOrd="0" parTransId="{A0027F41-F529-4A0D-8580-C35843D46A09}" sibTransId="{624517AC-581C-42ED-A7D6-9C8C96B412B2}"/>
    <dgm:cxn modelId="{567006B9-5A56-42F7-80F6-88A28A9C8D00}" type="presOf" srcId="{C887B393-8A90-4D14-96D0-17855FC9E7A9}" destId="{B9DCC95C-E553-44EC-9839-940FF7E5ED8F}" srcOrd="0" destOrd="1" presId="urn:microsoft.com/office/officeart/2005/8/layout/process3"/>
    <dgm:cxn modelId="{7D895DB9-7B0A-4202-A26F-F4D2CDC311F6}" type="presOf" srcId="{F72E889D-3A47-4D11-A935-8B02BA2F18EB}" destId="{B9DCC95C-E553-44EC-9839-940FF7E5ED8F}" srcOrd="0" destOrd="2" presId="urn:microsoft.com/office/officeart/2005/8/layout/process3"/>
    <dgm:cxn modelId="{762790BC-C93B-4E93-926E-DDA8641EF0DB}" srcId="{56293674-3EA1-4C28-B325-E341824E7198}" destId="{48D82D86-CBD3-4897-BC5A-AA77FDB64233}" srcOrd="0" destOrd="0" parTransId="{B3D7D8D8-D281-4C00-9758-EA0391275009}" sibTransId="{3095AC61-74FC-4BFD-AB7D-46313CD605DB}"/>
    <dgm:cxn modelId="{EE4639BF-2A19-416F-ACA0-E229EF8E68E3}" type="presOf" srcId="{E9801A46-E0DA-41E4-AD83-5F1BFCD09BAD}" destId="{351F2C1F-5CB9-49EB-9AAA-871ED2899882}" srcOrd="1" destOrd="0" presId="urn:microsoft.com/office/officeart/2005/8/layout/process3"/>
    <dgm:cxn modelId="{A159CDBF-791C-4643-8A72-355CCF670320}" type="presOf" srcId="{957CB71B-E046-41BF-B380-ACF4B99C5290}" destId="{D8836D5D-E23E-4B66-ABE5-66505867B138}" srcOrd="1" destOrd="0" presId="urn:microsoft.com/office/officeart/2005/8/layout/process3"/>
    <dgm:cxn modelId="{473D31C0-372F-4F5C-9CE3-B4BDDD864626}" type="presOf" srcId="{0EEF1538-A0D6-4DE2-BE76-B52C4CA76A2F}" destId="{CF6CC03D-452F-4294-A52F-DA77EE182E8D}" srcOrd="0" destOrd="0" presId="urn:microsoft.com/office/officeart/2005/8/layout/process3"/>
    <dgm:cxn modelId="{69A220C1-3042-4A28-855E-045BD14C0F61}" type="presOf" srcId="{957CB71B-E046-41BF-B380-ACF4B99C5290}" destId="{3F402C4F-F619-428F-B49C-D89720E691A3}" srcOrd="0" destOrd="0" presId="urn:microsoft.com/office/officeart/2005/8/layout/process3"/>
    <dgm:cxn modelId="{BC5EF3C5-565F-4F48-8A41-5CDF15788C37}" type="presOf" srcId="{5AA22413-535B-462E-ACEA-C896ED90941E}" destId="{037EC145-A7FA-4CF1-8C4A-231822D7B4C2}" srcOrd="1" destOrd="0" presId="urn:microsoft.com/office/officeart/2005/8/layout/process3"/>
    <dgm:cxn modelId="{C03853C9-3B82-4BF7-A19D-F86B3F1667EE}" type="presOf" srcId="{9BA80CB1-CCAA-4631-BE0A-EA5948EEA0C3}" destId="{0CC56EC0-4B95-4FC0-B273-6ADB7A140FC4}" srcOrd="0" destOrd="0" presId="urn:microsoft.com/office/officeart/2005/8/layout/process3"/>
    <dgm:cxn modelId="{4AE2F0D8-7857-4FED-AB53-C6BAF68E8B95}" srcId="{6466D9BC-F096-4A71-9B10-9FA94862C971}" destId="{99F3C8DE-8503-4D5A-97A1-46064CD11D67}" srcOrd="3" destOrd="0" parTransId="{B5D03695-242C-4907-BEE1-4F244067AB25}" sibTransId="{E9598A57-66AD-48CB-ACD8-45095B29B859}"/>
    <dgm:cxn modelId="{5362D6EF-A008-483B-A449-67A1C14431EB}" type="presOf" srcId="{6466D9BC-F096-4A71-9B10-9FA94862C971}" destId="{BAA3098F-0423-4AE1-993D-87D9868684F1}" srcOrd="0" destOrd="0" presId="urn:microsoft.com/office/officeart/2005/8/layout/process3"/>
    <dgm:cxn modelId="{20A3DFEF-EB5A-453D-96E0-FAD7E491A288}" srcId="{56293674-3EA1-4C28-B325-E341824E7198}" destId="{6466D9BC-F096-4A71-9B10-9FA94862C971}" srcOrd="1" destOrd="0" parTransId="{874F81E8-1D46-4CAA-A109-1FDB79143E15}" sibTransId="{E9801A46-E0DA-41E4-AD83-5F1BFCD09BAD}"/>
    <dgm:cxn modelId="{1336FFEF-339C-4257-BBB1-672433633B28}" type="presOf" srcId="{A1A0B65F-0015-4664-9DC6-B425BF8E536F}" destId="{B9DCC95C-E553-44EC-9839-940FF7E5ED8F}" srcOrd="0" destOrd="3" presId="urn:microsoft.com/office/officeart/2005/8/layout/process3"/>
    <dgm:cxn modelId="{6C471FF0-2CE4-4977-8ED1-D7D56F05B8AF}" type="presOf" srcId="{AB5ED928-C2CE-49F7-93DD-60104A99C67C}" destId="{8450BB90-FED4-412B-B358-37A86850419C}" srcOrd="0" destOrd="2" presId="urn:microsoft.com/office/officeart/2005/8/layout/process3"/>
    <dgm:cxn modelId="{F2B9B1F3-5360-4895-A7DB-C78BD77646BB}" srcId="{48D82D86-CBD3-4897-BC5A-AA77FDB64233}" destId="{AB5ED928-C2CE-49F7-93DD-60104A99C67C}" srcOrd="2" destOrd="0" parTransId="{3FD6E60B-8CBA-4FF0-9524-4A10920D1B42}" sibTransId="{2F8BD9CB-9824-4824-85ED-19421E51135D}"/>
    <dgm:cxn modelId="{875C36F8-1E91-438D-8927-55608AEC8FC0}" type="presOf" srcId="{E9801A46-E0DA-41E4-AD83-5F1BFCD09BAD}" destId="{A43BB8E1-9613-4511-AEAB-80E3B5D35F03}" srcOrd="0" destOrd="0" presId="urn:microsoft.com/office/officeart/2005/8/layout/process3"/>
    <dgm:cxn modelId="{2F8173F8-4129-480D-B605-F0328B9EE203}" type="presOf" srcId="{ED2F6959-8E72-46FA-B6EC-B1D6BEF1098C}" destId="{CF6CC03D-452F-4294-A52F-DA77EE182E8D}" srcOrd="0" destOrd="1" presId="urn:microsoft.com/office/officeart/2005/8/layout/process3"/>
    <dgm:cxn modelId="{8A8710BC-30AC-4E35-85A9-81754343DB17}" type="presParOf" srcId="{B6F774AA-163F-4468-A1D3-68520161B4B1}" destId="{8B6BADD9-7911-4D9F-B4EF-B83BD118EBAD}" srcOrd="0" destOrd="0" presId="urn:microsoft.com/office/officeart/2005/8/layout/process3"/>
    <dgm:cxn modelId="{4BF1CA88-1334-480C-8592-C8CABBAB21A8}" type="presParOf" srcId="{8B6BADD9-7911-4D9F-B4EF-B83BD118EBAD}" destId="{682EC5C7-E24F-43C1-9789-D3BAC32624DA}" srcOrd="0" destOrd="0" presId="urn:microsoft.com/office/officeart/2005/8/layout/process3"/>
    <dgm:cxn modelId="{70E08120-6E2A-4697-A360-EAFC8DDAB984}" type="presParOf" srcId="{8B6BADD9-7911-4D9F-B4EF-B83BD118EBAD}" destId="{038BBFE3-01EA-482C-9373-075CDB4CF33B}" srcOrd="1" destOrd="0" presId="urn:microsoft.com/office/officeart/2005/8/layout/process3"/>
    <dgm:cxn modelId="{F215F7FA-AFD0-446F-AEB0-B3105652123A}" type="presParOf" srcId="{8B6BADD9-7911-4D9F-B4EF-B83BD118EBAD}" destId="{8450BB90-FED4-412B-B358-37A86850419C}" srcOrd="2" destOrd="0" presId="urn:microsoft.com/office/officeart/2005/8/layout/process3"/>
    <dgm:cxn modelId="{E69ABB7D-F6A0-45E0-8D78-689633855D27}" type="presParOf" srcId="{B6F774AA-163F-4468-A1D3-68520161B4B1}" destId="{48F65A88-0B8C-43FF-87F5-2EBE3040A8B4}" srcOrd="1" destOrd="0" presId="urn:microsoft.com/office/officeart/2005/8/layout/process3"/>
    <dgm:cxn modelId="{299D0735-DCF1-40B1-9F8E-456B44982303}" type="presParOf" srcId="{48F65A88-0B8C-43FF-87F5-2EBE3040A8B4}" destId="{D435A3F1-C411-41EC-AD00-6D0443500908}" srcOrd="0" destOrd="0" presId="urn:microsoft.com/office/officeart/2005/8/layout/process3"/>
    <dgm:cxn modelId="{5A528C06-AF44-4F66-A939-5D84023E727A}" type="presParOf" srcId="{B6F774AA-163F-4468-A1D3-68520161B4B1}" destId="{3B62F095-D4FE-48A7-BF63-B1314E482483}" srcOrd="2" destOrd="0" presId="urn:microsoft.com/office/officeart/2005/8/layout/process3"/>
    <dgm:cxn modelId="{982801AB-9569-4D69-8382-35E71151E669}" type="presParOf" srcId="{3B62F095-D4FE-48A7-BF63-B1314E482483}" destId="{BAA3098F-0423-4AE1-993D-87D9868684F1}" srcOrd="0" destOrd="0" presId="urn:microsoft.com/office/officeart/2005/8/layout/process3"/>
    <dgm:cxn modelId="{60F3DFEE-B11A-4A4E-A707-B237869816E4}" type="presParOf" srcId="{3B62F095-D4FE-48A7-BF63-B1314E482483}" destId="{CE440AC3-7DA6-4BE1-847A-546D55B8FD23}" srcOrd="1" destOrd="0" presId="urn:microsoft.com/office/officeart/2005/8/layout/process3"/>
    <dgm:cxn modelId="{26FA4697-A30D-4267-A980-8C7F3E93A9F6}" type="presParOf" srcId="{3B62F095-D4FE-48A7-BF63-B1314E482483}" destId="{CF6CC03D-452F-4294-A52F-DA77EE182E8D}" srcOrd="2" destOrd="0" presId="urn:microsoft.com/office/officeart/2005/8/layout/process3"/>
    <dgm:cxn modelId="{0B2B612B-50A4-4593-AF81-007FD6CE4E70}" type="presParOf" srcId="{B6F774AA-163F-4468-A1D3-68520161B4B1}" destId="{A43BB8E1-9613-4511-AEAB-80E3B5D35F03}" srcOrd="3" destOrd="0" presId="urn:microsoft.com/office/officeart/2005/8/layout/process3"/>
    <dgm:cxn modelId="{202E289B-6B6F-4677-96D6-21B0A41B797A}" type="presParOf" srcId="{A43BB8E1-9613-4511-AEAB-80E3B5D35F03}" destId="{351F2C1F-5CB9-49EB-9AAA-871ED2899882}" srcOrd="0" destOrd="0" presId="urn:microsoft.com/office/officeart/2005/8/layout/process3"/>
    <dgm:cxn modelId="{C589D8AC-27D1-4F68-B7B2-C0806A2F7324}" type="presParOf" srcId="{B6F774AA-163F-4468-A1D3-68520161B4B1}" destId="{3EAECEA6-D33A-44C6-9A3B-C0D5AEA02FCE}" srcOrd="4" destOrd="0" presId="urn:microsoft.com/office/officeart/2005/8/layout/process3"/>
    <dgm:cxn modelId="{8FED9FAA-34A7-4EF6-BE91-164BDE9636C7}" type="presParOf" srcId="{3EAECEA6-D33A-44C6-9A3B-C0D5AEA02FCE}" destId="{C6C2794C-47AA-46A7-AFD5-B659B21AEA50}" srcOrd="0" destOrd="0" presId="urn:microsoft.com/office/officeart/2005/8/layout/process3"/>
    <dgm:cxn modelId="{15309536-F30E-4B9A-B51B-A66C230C7DA1}" type="presParOf" srcId="{3EAECEA6-D33A-44C6-9A3B-C0D5AEA02FCE}" destId="{037EC145-A7FA-4CF1-8C4A-231822D7B4C2}" srcOrd="1" destOrd="0" presId="urn:microsoft.com/office/officeart/2005/8/layout/process3"/>
    <dgm:cxn modelId="{FEFCA38F-FCA5-436F-9C5B-1F3F9F03470D}" type="presParOf" srcId="{3EAECEA6-D33A-44C6-9A3B-C0D5AEA02FCE}" destId="{B9DCC95C-E553-44EC-9839-940FF7E5ED8F}" srcOrd="2" destOrd="0" presId="urn:microsoft.com/office/officeart/2005/8/layout/process3"/>
    <dgm:cxn modelId="{4D0221D9-A191-409D-A3EB-F62DDA177055}" type="presParOf" srcId="{B6F774AA-163F-4468-A1D3-68520161B4B1}" destId="{3F402C4F-F619-428F-B49C-D89720E691A3}" srcOrd="5" destOrd="0" presId="urn:microsoft.com/office/officeart/2005/8/layout/process3"/>
    <dgm:cxn modelId="{09983666-0901-443F-AB84-9CC71B231580}" type="presParOf" srcId="{3F402C4F-F619-428F-B49C-D89720E691A3}" destId="{D8836D5D-E23E-4B66-ABE5-66505867B138}" srcOrd="0" destOrd="0" presId="urn:microsoft.com/office/officeart/2005/8/layout/process3"/>
    <dgm:cxn modelId="{FD043765-581D-48F9-B6CA-430F1C8F6F72}" type="presParOf" srcId="{B6F774AA-163F-4468-A1D3-68520161B4B1}" destId="{C0FA86AF-71CE-45B4-B399-47E719407735}" srcOrd="6" destOrd="0" presId="urn:microsoft.com/office/officeart/2005/8/layout/process3"/>
    <dgm:cxn modelId="{1806BB88-623F-4C6B-88CF-6522469621FB}" type="presParOf" srcId="{C0FA86AF-71CE-45B4-B399-47E719407735}" destId="{E7533E25-E9B9-4F84-A2D2-12D2E1F70AB3}" srcOrd="0" destOrd="0" presId="urn:microsoft.com/office/officeart/2005/8/layout/process3"/>
    <dgm:cxn modelId="{9C752BE2-397B-4A11-879E-B30B9A08462A}" type="presParOf" srcId="{C0FA86AF-71CE-45B4-B399-47E719407735}" destId="{255F2D06-389E-4876-9E9E-0D3100796274}" srcOrd="1" destOrd="0" presId="urn:microsoft.com/office/officeart/2005/8/layout/process3"/>
    <dgm:cxn modelId="{8962DB4C-5AD7-41D3-BB2A-819F6B94D6A2}" type="presParOf" srcId="{C0FA86AF-71CE-45B4-B399-47E719407735}" destId="{0CC56EC0-4B95-4FC0-B273-6ADB7A140FC4}" srcOrd="2" destOrd="0" presId="urn:microsoft.com/office/officeart/2005/8/layout/process3"/>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5E4810-949C-4D46-876C-036BF62ED5D2}">
      <dsp:nvSpPr>
        <dsp:cNvPr id="0" name=""/>
        <dsp:cNvSpPr/>
      </dsp:nvSpPr>
      <dsp:spPr>
        <a:xfrm>
          <a:off x="0" y="7893"/>
          <a:ext cx="9437189" cy="329843"/>
        </a:xfrm>
        <a:prstGeom prst="roundRect">
          <a:avLst/>
        </a:prstGeom>
        <a:solidFill>
          <a:schemeClr val="accent1">
            <a:lumMod val="75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just" defTabSz="711200">
            <a:lnSpc>
              <a:spcPct val="90000"/>
            </a:lnSpc>
            <a:spcBef>
              <a:spcPct val="0"/>
            </a:spcBef>
            <a:spcAft>
              <a:spcPct val="35000"/>
            </a:spcAft>
            <a:buNone/>
          </a:pPr>
          <a:r>
            <a:rPr lang="es-ES" sz="1600" kern="1200" dirty="0"/>
            <a:t>GENERAL</a:t>
          </a:r>
        </a:p>
      </dsp:txBody>
      <dsp:txXfrm>
        <a:off x="16102" y="23995"/>
        <a:ext cx="9404985" cy="297639"/>
      </dsp:txXfrm>
    </dsp:sp>
    <dsp:sp modelId="{D95C3006-65E4-4DB6-ACA6-E7257A748A84}">
      <dsp:nvSpPr>
        <dsp:cNvPr id="0" name=""/>
        <dsp:cNvSpPr/>
      </dsp:nvSpPr>
      <dsp:spPr>
        <a:xfrm>
          <a:off x="0" y="337736"/>
          <a:ext cx="9437189" cy="763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9631" tIns="20320" rIns="113792" bIns="20320" numCol="1" spcCol="1270" anchor="t" anchorCtr="0">
          <a:noAutofit/>
        </a:bodyPr>
        <a:lstStyle/>
        <a:p>
          <a:pPr marL="171450" lvl="1" indent="-171450" algn="just" defTabSz="711200">
            <a:lnSpc>
              <a:spcPct val="150000"/>
            </a:lnSpc>
            <a:spcBef>
              <a:spcPct val="0"/>
            </a:spcBef>
            <a:spcAft>
              <a:spcPct val="20000"/>
            </a:spcAft>
            <a:buChar char="•"/>
          </a:pPr>
          <a:r>
            <a:rPr lang="es-ES" sz="1600" kern="1200" dirty="0">
              <a:solidFill>
                <a:schemeClr val="tx1">
                  <a:lumMod val="75000"/>
                  <a:lumOff val="25000"/>
                </a:schemeClr>
              </a:solidFill>
            </a:rPr>
            <a:t>Diseñar y construir un sistema de dosificación de aditivos para la fabricación de pinturas látex en la empresa Zatotek S.A. mediante una metodología de desarrollo para productos mecatrónicos.</a:t>
          </a:r>
        </a:p>
      </dsp:txBody>
      <dsp:txXfrm>
        <a:off x="0" y="337736"/>
        <a:ext cx="9437189" cy="763830"/>
      </dsp:txXfrm>
    </dsp:sp>
    <dsp:sp modelId="{CE0F7C84-0D0F-44BC-8D72-8F7832816DC5}">
      <dsp:nvSpPr>
        <dsp:cNvPr id="0" name=""/>
        <dsp:cNvSpPr/>
      </dsp:nvSpPr>
      <dsp:spPr>
        <a:xfrm>
          <a:off x="0" y="1101566"/>
          <a:ext cx="9437189" cy="354016"/>
        </a:xfrm>
        <a:prstGeom prst="roundRect">
          <a:avLst/>
        </a:prstGeom>
        <a:solidFill>
          <a:schemeClr val="accent1">
            <a:lumMod val="75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just" defTabSz="711200">
            <a:lnSpc>
              <a:spcPct val="90000"/>
            </a:lnSpc>
            <a:spcBef>
              <a:spcPct val="0"/>
            </a:spcBef>
            <a:spcAft>
              <a:spcPct val="35000"/>
            </a:spcAft>
            <a:buNone/>
          </a:pPr>
          <a:r>
            <a:rPr lang="es-ES" sz="1600" kern="1200" dirty="0"/>
            <a:t>ESPECÍFICOS</a:t>
          </a:r>
        </a:p>
      </dsp:txBody>
      <dsp:txXfrm>
        <a:off x="17282" y="1118848"/>
        <a:ext cx="9402625" cy="319452"/>
      </dsp:txXfrm>
    </dsp:sp>
    <dsp:sp modelId="{29FEB7F1-70D9-42DB-A679-C856490F44B5}">
      <dsp:nvSpPr>
        <dsp:cNvPr id="0" name=""/>
        <dsp:cNvSpPr/>
      </dsp:nvSpPr>
      <dsp:spPr>
        <a:xfrm>
          <a:off x="0" y="1455583"/>
          <a:ext cx="9437189" cy="4322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9631" tIns="20320" rIns="113792" bIns="20320" numCol="1" spcCol="1270" anchor="t" anchorCtr="0">
          <a:noAutofit/>
        </a:bodyPr>
        <a:lstStyle/>
        <a:p>
          <a:pPr marL="171450" lvl="1" indent="-171450" algn="just" defTabSz="711200">
            <a:lnSpc>
              <a:spcPct val="150000"/>
            </a:lnSpc>
            <a:spcBef>
              <a:spcPct val="0"/>
            </a:spcBef>
            <a:spcAft>
              <a:spcPct val="20000"/>
            </a:spcAft>
            <a:buChar char="•"/>
          </a:pPr>
          <a:r>
            <a:rPr lang="es-ES" sz="1600" kern="1200" dirty="0">
              <a:solidFill>
                <a:schemeClr val="tx1">
                  <a:lumMod val="75000"/>
                  <a:lumOff val="25000"/>
                </a:schemeClr>
              </a:solidFill>
            </a:rPr>
            <a:t>Diseñar un sistema de masa que permita medir la cantidad de líquido vertido dentro de un recipiente de material adecuado para la dosificación y mezcla de hasta cuatro aditivos . </a:t>
          </a:r>
        </a:p>
        <a:p>
          <a:pPr marL="171450" lvl="1" indent="-171450" algn="just" defTabSz="711200">
            <a:lnSpc>
              <a:spcPct val="150000"/>
            </a:lnSpc>
            <a:spcBef>
              <a:spcPct val="0"/>
            </a:spcBef>
            <a:spcAft>
              <a:spcPct val="20000"/>
            </a:spcAft>
            <a:buFont typeface="Symbol" panose="05050102010706020507" pitchFamily="18" charset="2"/>
            <a:buChar char=""/>
          </a:pPr>
          <a:r>
            <a:rPr lang="es-ES" sz="1600" kern="1200" dirty="0">
              <a:solidFill>
                <a:schemeClr val="tx1">
                  <a:lumMod val="75000"/>
                  <a:lumOff val="25000"/>
                </a:schemeClr>
              </a:solidFill>
            </a:rPr>
            <a:t> Dimensionar y seleccionar los actuadores que permitan un flujo de líquidos adecuado considerando las propiedades físicas de los aditivos para mantener una eficiencia óptima y abaratar costos de instalación y mantenimiento. </a:t>
          </a:r>
        </a:p>
        <a:p>
          <a:pPr marL="171450" lvl="1" indent="-171450" algn="just" defTabSz="711200">
            <a:lnSpc>
              <a:spcPct val="150000"/>
            </a:lnSpc>
            <a:spcBef>
              <a:spcPct val="0"/>
            </a:spcBef>
            <a:spcAft>
              <a:spcPct val="20000"/>
            </a:spcAft>
            <a:buFont typeface="Symbol" panose="05050102010706020507" pitchFamily="18" charset="2"/>
            <a:buChar char=""/>
          </a:pPr>
          <a:r>
            <a:rPr lang="es-ES" sz="1600" kern="1200" dirty="0">
              <a:solidFill>
                <a:schemeClr val="tx1">
                  <a:lumMod val="75000"/>
                  <a:lumOff val="25000"/>
                </a:schemeClr>
              </a:solidFill>
            </a:rPr>
            <a:t> Diseñar e implementar un sistema automatizado con interfaces de usuario de operación y monitorización para los procesos de dosificación, reabastecimiento, recirculación y limpieza.</a:t>
          </a:r>
        </a:p>
        <a:p>
          <a:pPr marL="171450" lvl="1" indent="-171450" algn="just" defTabSz="711200">
            <a:lnSpc>
              <a:spcPct val="150000"/>
            </a:lnSpc>
            <a:spcBef>
              <a:spcPct val="0"/>
            </a:spcBef>
            <a:spcAft>
              <a:spcPct val="20000"/>
            </a:spcAft>
            <a:buFont typeface="Symbol" panose="05050102010706020507" pitchFamily="18" charset="2"/>
            <a:buChar char=""/>
          </a:pPr>
          <a:r>
            <a:rPr lang="es-ES" sz="1600" kern="1200" dirty="0">
              <a:solidFill>
                <a:schemeClr val="tx1">
                  <a:lumMod val="75000"/>
                  <a:lumOff val="25000"/>
                </a:schemeClr>
              </a:solidFill>
            </a:rPr>
            <a:t> Diseñar un sistema de control versátil de fácil configuración para obtener una calibración eficaz en la dosificación de aditivos con propiedades físicas diferentes.</a:t>
          </a:r>
        </a:p>
        <a:p>
          <a:pPr marL="171450" lvl="1" indent="-171450" algn="just" defTabSz="711200">
            <a:lnSpc>
              <a:spcPct val="150000"/>
            </a:lnSpc>
            <a:spcBef>
              <a:spcPct val="0"/>
            </a:spcBef>
            <a:spcAft>
              <a:spcPct val="20000"/>
            </a:spcAft>
            <a:buFont typeface="Symbol" panose="05050102010706020507" pitchFamily="18" charset="2"/>
            <a:buChar char=""/>
          </a:pPr>
          <a:r>
            <a:rPr lang="es-ES" sz="1600" kern="1200" dirty="0">
              <a:solidFill>
                <a:schemeClr val="tx1">
                  <a:lumMod val="75000"/>
                  <a:lumOff val="25000"/>
                </a:schemeClr>
              </a:solidFill>
            </a:rPr>
            <a:t> Realizar pruebas experimentales del sistema dosificador para determinar los parámetros de funcionamiento óptimos que minimicen los errores en la dosificación de cada aditivo</a:t>
          </a:r>
          <a:r>
            <a:rPr lang="es-ES" sz="1600" kern="1200" dirty="0"/>
            <a:t>.</a:t>
          </a:r>
        </a:p>
      </dsp:txBody>
      <dsp:txXfrm>
        <a:off x="0" y="1455583"/>
        <a:ext cx="9437189" cy="43221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8BBFE3-01EA-482C-9373-075CDB4CF33B}">
      <dsp:nvSpPr>
        <dsp:cNvPr id="0" name=""/>
        <dsp:cNvSpPr/>
      </dsp:nvSpPr>
      <dsp:spPr>
        <a:xfrm>
          <a:off x="7764" y="370170"/>
          <a:ext cx="1485752" cy="892323"/>
        </a:xfrm>
        <a:prstGeom prst="roundRect">
          <a:avLst>
            <a:gd name="adj" fmla="val 10000"/>
          </a:avLst>
        </a:prstGeom>
        <a:solidFill>
          <a:schemeClr val="accent3">
            <a:hueOff val="0"/>
            <a:satOff val="0"/>
            <a:lumOff val="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60960" numCol="1" spcCol="1270" anchor="t" anchorCtr="0">
          <a:noAutofit/>
        </a:bodyPr>
        <a:lstStyle/>
        <a:p>
          <a:pPr marL="0" lvl="0" indent="0" algn="ctr" defTabSz="711200">
            <a:lnSpc>
              <a:spcPct val="90000"/>
            </a:lnSpc>
            <a:spcBef>
              <a:spcPct val="0"/>
            </a:spcBef>
            <a:spcAft>
              <a:spcPct val="35000"/>
            </a:spcAft>
            <a:buNone/>
          </a:pPr>
          <a:r>
            <a:rPr lang="es-ES" sz="1600" b="1" kern="1200" dirty="0">
              <a:solidFill>
                <a:schemeClr val="tx1">
                  <a:lumMod val="85000"/>
                  <a:lumOff val="15000"/>
                </a:schemeClr>
              </a:solidFill>
            </a:rPr>
            <a:t>Nonil fenol de 10 moles</a:t>
          </a:r>
          <a:endParaRPr lang="en-US" sz="1600" b="1" kern="1200" dirty="0">
            <a:solidFill>
              <a:schemeClr val="tx1">
                <a:lumMod val="85000"/>
                <a:lumOff val="15000"/>
              </a:schemeClr>
            </a:solidFill>
          </a:endParaRPr>
        </a:p>
      </dsp:txBody>
      <dsp:txXfrm>
        <a:off x="7764" y="370170"/>
        <a:ext cx="1485752" cy="594301"/>
      </dsp:txXfrm>
    </dsp:sp>
    <dsp:sp modelId="{8450BB90-FED4-412B-B358-37A86850419C}">
      <dsp:nvSpPr>
        <dsp:cNvPr id="0" name=""/>
        <dsp:cNvSpPr/>
      </dsp:nvSpPr>
      <dsp:spPr>
        <a:xfrm>
          <a:off x="233055" y="1041469"/>
          <a:ext cx="1643792" cy="1475939"/>
        </a:xfrm>
        <a:prstGeom prst="roundRect">
          <a:avLst>
            <a:gd name="adj" fmla="val 10000"/>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171450" lvl="1" indent="-171450" algn="l" defTabSz="711200">
            <a:lnSpc>
              <a:spcPct val="90000"/>
            </a:lnSpc>
            <a:spcBef>
              <a:spcPct val="0"/>
            </a:spcBef>
            <a:spcAft>
              <a:spcPct val="15000"/>
            </a:spcAft>
            <a:buChar char="•"/>
          </a:pPr>
          <a:r>
            <a:rPr lang="es-ES" sz="1600" b="1" kern="1200" dirty="0">
              <a:solidFill>
                <a:schemeClr val="tx1">
                  <a:lumMod val="85000"/>
                  <a:lumOff val="15000"/>
                </a:schemeClr>
              </a:solidFill>
            </a:rPr>
            <a:t>WP64</a:t>
          </a:r>
          <a:endParaRPr lang="en-US" sz="1600" b="1" kern="1200" dirty="0">
            <a:solidFill>
              <a:schemeClr val="tx1">
                <a:lumMod val="85000"/>
                <a:lumOff val="15000"/>
              </a:schemeClr>
            </a:solidFill>
          </a:endParaRPr>
        </a:p>
        <a:p>
          <a:pPr marL="171450" lvl="1" indent="-171450" algn="l" defTabSz="711200">
            <a:lnSpc>
              <a:spcPct val="90000"/>
            </a:lnSpc>
            <a:spcBef>
              <a:spcPct val="0"/>
            </a:spcBef>
            <a:spcAft>
              <a:spcPct val="15000"/>
            </a:spcAft>
            <a:buChar char="•"/>
          </a:pPr>
          <a:r>
            <a:rPr lang="es-ES" sz="1600" b="1" kern="1200" dirty="0">
              <a:solidFill>
                <a:schemeClr val="tx1">
                  <a:lumMod val="85000"/>
                  <a:lumOff val="15000"/>
                </a:schemeClr>
              </a:solidFill>
            </a:rPr>
            <a:t>Tensoactivo</a:t>
          </a:r>
          <a:endParaRPr lang="en-US" sz="1600" b="1" kern="1200" dirty="0">
            <a:solidFill>
              <a:schemeClr val="tx1">
                <a:lumMod val="85000"/>
                <a:lumOff val="15000"/>
              </a:schemeClr>
            </a:solidFill>
          </a:endParaRPr>
        </a:p>
        <a:p>
          <a:pPr marL="171450" lvl="1" indent="-171450" algn="l" defTabSz="711200">
            <a:lnSpc>
              <a:spcPct val="90000"/>
            </a:lnSpc>
            <a:spcBef>
              <a:spcPct val="0"/>
            </a:spcBef>
            <a:spcAft>
              <a:spcPct val="15000"/>
            </a:spcAft>
            <a:buChar char="•"/>
          </a:pPr>
          <a:r>
            <a:rPr lang="es-ES" sz="1600" kern="1200" dirty="0">
              <a:solidFill>
                <a:schemeClr val="tx1">
                  <a:lumMod val="85000"/>
                  <a:lumOff val="15000"/>
                </a:schemeClr>
              </a:solidFill>
            </a:rPr>
            <a:t> </a:t>
          </a:r>
          <a:r>
            <a:rPr lang="es-ES" sz="1600" b="1" kern="1200" dirty="0">
              <a:solidFill>
                <a:schemeClr val="tx1">
                  <a:lumMod val="85000"/>
                  <a:lumOff val="15000"/>
                </a:schemeClr>
              </a:solidFill>
            </a:rPr>
            <a:t>0.945</a:t>
          </a:r>
          <a:r>
            <a:rPr lang="en-US" sz="1600" b="1" kern="1200" dirty="0">
              <a:solidFill>
                <a:schemeClr val="tx1">
                  <a:lumMod val="85000"/>
                  <a:lumOff val="15000"/>
                </a:schemeClr>
              </a:solidFill>
            </a:rPr>
            <a:t> [kg/L]</a:t>
          </a:r>
        </a:p>
        <a:p>
          <a:pPr marL="171450" lvl="1" indent="-171450" algn="l" defTabSz="711200">
            <a:lnSpc>
              <a:spcPct val="90000"/>
            </a:lnSpc>
            <a:spcBef>
              <a:spcPct val="0"/>
            </a:spcBef>
            <a:spcAft>
              <a:spcPct val="15000"/>
            </a:spcAft>
            <a:buChar char="•"/>
          </a:pPr>
          <a:r>
            <a:rPr lang="es-ES" sz="1600" b="1" kern="1200" dirty="0">
              <a:solidFill>
                <a:schemeClr val="tx1">
                  <a:lumMod val="85000"/>
                  <a:lumOff val="15000"/>
                </a:schemeClr>
              </a:solidFill>
            </a:rPr>
            <a:t>317 [cP]</a:t>
          </a:r>
          <a:endParaRPr lang="en-US" sz="1600" b="1" kern="1200" dirty="0">
            <a:solidFill>
              <a:schemeClr val="tx1">
                <a:lumMod val="85000"/>
                <a:lumOff val="15000"/>
              </a:schemeClr>
            </a:solidFill>
          </a:endParaRPr>
        </a:p>
      </dsp:txBody>
      <dsp:txXfrm>
        <a:off x="276284" y="1084698"/>
        <a:ext cx="1557334" cy="1389481"/>
      </dsp:txXfrm>
    </dsp:sp>
    <dsp:sp modelId="{48F65A88-0B8C-43FF-87F5-2EBE3040A8B4}">
      <dsp:nvSpPr>
        <dsp:cNvPr id="0" name=""/>
        <dsp:cNvSpPr/>
      </dsp:nvSpPr>
      <dsp:spPr>
        <a:xfrm>
          <a:off x="1738506" y="482365"/>
          <a:ext cx="519378" cy="369909"/>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a:p>
      </dsp:txBody>
      <dsp:txXfrm>
        <a:off x="1738506" y="556347"/>
        <a:ext cx="408405" cy="221945"/>
      </dsp:txXfrm>
    </dsp:sp>
    <dsp:sp modelId="{CE440AC3-7DA6-4BE1-847A-546D55B8FD23}">
      <dsp:nvSpPr>
        <dsp:cNvPr id="0" name=""/>
        <dsp:cNvSpPr/>
      </dsp:nvSpPr>
      <dsp:spPr>
        <a:xfrm>
          <a:off x="2473476" y="370170"/>
          <a:ext cx="1485752" cy="892323"/>
        </a:xfrm>
        <a:prstGeom prst="roundRect">
          <a:avLst>
            <a:gd name="adj" fmla="val 10000"/>
          </a:avLst>
        </a:prstGeom>
        <a:solidFill>
          <a:schemeClr val="accent3">
            <a:hueOff val="2019711"/>
            <a:satOff val="12180"/>
            <a:lumOff val="-7385"/>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60960" numCol="1" spcCol="1270" anchor="t" anchorCtr="0">
          <a:noAutofit/>
        </a:bodyPr>
        <a:lstStyle/>
        <a:p>
          <a:pPr marL="0" lvl="0" indent="0" algn="ctr" defTabSz="711200">
            <a:lnSpc>
              <a:spcPct val="90000"/>
            </a:lnSpc>
            <a:spcBef>
              <a:spcPct val="0"/>
            </a:spcBef>
            <a:spcAft>
              <a:spcPct val="35000"/>
            </a:spcAft>
            <a:buNone/>
          </a:pPr>
          <a:r>
            <a:rPr lang="es-ES" sz="1600" b="1" kern="1200" dirty="0">
              <a:solidFill>
                <a:schemeClr val="tx1">
                  <a:lumMod val="85000"/>
                  <a:lumOff val="15000"/>
                </a:schemeClr>
              </a:solidFill>
            </a:rPr>
            <a:t>Dapro DF 7010</a:t>
          </a:r>
          <a:endParaRPr lang="en-US" sz="1600" b="1" kern="1200" dirty="0">
            <a:solidFill>
              <a:schemeClr val="tx1">
                <a:lumMod val="85000"/>
                <a:lumOff val="15000"/>
              </a:schemeClr>
            </a:solidFill>
          </a:endParaRPr>
        </a:p>
      </dsp:txBody>
      <dsp:txXfrm>
        <a:off x="2473476" y="370170"/>
        <a:ext cx="1485752" cy="594301"/>
      </dsp:txXfrm>
    </dsp:sp>
    <dsp:sp modelId="{CF6CC03D-452F-4294-A52F-DA77EE182E8D}">
      <dsp:nvSpPr>
        <dsp:cNvPr id="0" name=""/>
        <dsp:cNvSpPr/>
      </dsp:nvSpPr>
      <dsp:spPr>
        <a:xfrm>
          <a:off x="2550786" y="1041469"/>
          <a:ext cx="1939754" cy="1475939"/>
        </a:xfrm>
        <a:prstGeom prst="roundRect">
          <a:avLst>
            <a:gd name="adj" fmla="val 10000"/>
          </a:avLst>
        </a:prstGeom>
        <a:solidFill>
          <a:schemeClr val="lt1">
            <a:alpha val="90000"/>
            <a:hueOff val="0"/>
            <a:satOff val="0"/>
            <a:lumOff val="0"/>
            <a:alphaOff val="0"/>
          </a:schemeClr>
        </a:solidFill>
        <a:ln w="9525" cap="flat" cmpd="sng" algn="ctr">
          <a:solidFill>
            <a:schemeClr val="accent3">
              <a:hueOff val="2019711"/>
              <a:satOff val="12180"/>
              <a:lumOff val="-7385"/>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171450" lvl="1" indent="-171450" algn="l" defTabSz="711200">
            <a:lnSpc>
              <a:spcPct val="90000"/>
            </a:lnSpc>
            <a:spcBef>
              <a:spcPct val="0"/>
            </a:spcBef>
            <a:spcAft>
              <a:spcPct val="15000"/>
            </a:spcAft>
            <a:buChar char="•"/>
          </a:pPr>
          <a:r>
            <a:rPr lang="es-ES" sz="1600" b="1" kern="1200" dirty="0">
              <a:solidFill>
                <a:schemeClr val="tx1">
                  <a:lumMod val="85000"/>
                  <a:lumOff val="15000"/>
                </a:schemeClr>
              </a:solidFill>
            </a:rPr>
            <a:t>AM223 (AM224)</a:t>
          </a:r>
          <a:endParaRPr lang="en-US" sz="1600" b="1" kern="1200" dirty="0">
            <a:solidFill>
              <a:schemeClr val="tx1">
                <a:lumMod val="85000"/>
                <a:lumOff val="15000"/>
              </a:schemeClr>
            </a:solidFill>
          </a:endParaRPr>
        </a:p>
        <a:p>
          <a:pPr marL="171450" lvl="1" indent="-171450" algn="l" defTabSz="711200">
            <a:lnSpc>
              <a:spcPct val="90000"/>
            </a:lnSpc>
            <a:spcBef>
              <a:spcPct val="0"/>
            </a:spcBef>
            <a:spcAft>
              <a:spcPct val="15000"/>
            </a:spcAft>
            <a:buChar char="•"/>
          </a:pPr>
          <a:r>
            <a:rPr lang="es-ES" sz="1600" b="1" kern="1200" dirty="0">
              <a:solidFill>
                <a:schemeClr val="tx1">
                  <a:lumMod val="85000"/>
                  <a:lumOff val="15000"/>
                </a:schemeClr>
              </a:solidFill>
            </a:rPr>
            <a:t>Antiespumante</a:t>
          </a:r>
          <a:endParaRPr lang="en-US" sz="1600" b="1" kern="1200" dirty="0">
            <a:solidFill>
              <a:schemeClr val="tx1">
                <a:lumMod val="85000"/>
                <a:lumOff val="15000"/>
              </a:schemeClr>
            </a:solidFill>
          </a:endParaRPr>
        </a:p>
        <a:p>
          <a:pPr marL="171450" lvl="1" indent="-171450" algn="l" defTabSz="711200">
            <a:lnSpc>
              <a:spcPct val="90000"/>
            </a:lnSpc>
            <a:spcBef>
              <a:spcPct val="0"/>
            </a:spcBef>
            <a:spcAft>
              <a:spcPct val="15000"/>
            </a:spcAft>
            <a:buChar char="•"/>
          </a:pPr>
          <a:r>
            <a:rPr lang="es-ES" sz="1600" b="1" kern="1200" dirty="0">
              <a:solidFill>
                <a:schemeClr val="tx1">
                  <a:lumMod val="85000"/>
                  <a:lumOff val="15000"/>
                </a:schemeClr>
              </a:solidFill>
            </a:rPr>
            <a:t>0.86 [kg/L]</a:t>
          </a:r>
          <a:endParaRPr lang="en-US" sz="1600" b="1" kern="1200" dirty="0">
            <a:solidFill>
              <a:schemeClr val="tx1">
                <a:lumMod val="85000"/>
                <a:lumOff val="15000"/>
              </a:schemeClr>
            </a:solidFill>
          </a:endParaRPr>
        </a:p>
        <a:p>
          <a:pPr marL="171450" lvl="1" indent="-171450" algn="l" defTabSz="711200">
            <a:lnSpc>
              <a:spcPct val="90000"/>
            </a:lnSpc>
            <a:spcBef>
              <a:spcPct val="0"/>
            </a:spcBef>
            <a:spcAft>
              <a:spcPct val="15000"/>
            </a:spcAft>
            <a:buChar char="•"/>
          </a:pPr>
          <a:r>
            <a:rPr lang="es-ES" sz="1600" b="1" kern="1200" dirty="0">
              <a:solidFill>
                <a:schemeClr val="tx1">
                  <a:lumMod val="85000"/>
                  <a:lumOff val="15000"/>
                </a:schemeClr>
              </a:solidFill>
            </a:rPr>
            <a:t>700 [cP]</a:t>
          </a:r>
          <a:endParaRPr lang="en-US" sz="1600" b="1" kern="1200" dirty="0">
            <a:solidFill>
              <a:schemeClr val="tx1">
                <a:lumMod val="85000"/>
                <a:lumOff val="15000"/>
              </a:schemeClr>
            </a:solidFill>
          </a:endParaRPr>
        </a:p>
      </dsp:txBody>
      <dsp:txXfrm>
        <a:off x="2594015" y="1084698"/>
        <a:ext cx="1853296" cy="1389481"/>
      </dsp:txXfrm>
    </dsp:sp>
    <dsp:sp modelId="{A43BB8E1-9613-4511-AEAB-80E3B5D35F03}">
      <dsp:nvSpPr>
        <dsp:cNvPr id="0" name=""/>
        <dsp:cNvSpPr/>
      </dsp:nvSpPr>
      <dsp:spPr>
        <a:xfrm>
          <a:off x="4241213" y="482365"/>
          <a:ext cx="597808" cy="369909"/>
        </a:xfrm>
        <a:prstGeom prst="rightArrow">
          <a:avLst>
            <a:gd name="adj1" fmla="val 60000"/>
            <a:gd name="adj2" fmla="val 50000"/>
          </a:avLst>
        </a:prstGeom>
        <a:solidFill>
          <a:schemeClr val="accent3">
            <a:hueOff val="3029567"/>
            <a:satOff val="18270"/>
            <a:lumOff val="-11077"/>
            <a:alphaOff val="0"/>
          </a:schemeClr>
        </a:soli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a:p>
      </dsp:txBody>
      <dsp:txXfrm>
        <a:off x="4241213" y="556347"/>
        <a:ext cx="486835" cy="221945"/>
      </dsp:txXfrm>
    </dsp:sp>
    <dsp:sp modelId="{037EC145-A7FA-4CF1-8C4A-231822D7B4C2}">
      <dsp:nvSpPr>
        <dsp:cNvPr id="0" name=""/>
        <dsp:cNvSpPr/>
      </dsp:nvSpPr>
      <dsp:spPr>
        <a:xfrm>
          <a:off x="5087168" y="370170"/>
          <a:ext cx="1715242" cy="892323"/>
        </a:xfrm>
        <a:prstGeom prst="roundRect">
          <a:avLst>
            <a:gd name="adj" fmla="val 10000"/>
          </a:avLst>
        </a:prstGeom>
        <a:solidFill>
          <a:schemeClr val="accent3">
            <a:hueOff val="4039423"/>
            <a:satOff val="24360"/>
            <a:lumOff val="-14770"/>
            <a:alphaOff val="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60960" numCol="1" spcCol="1270" anchor="t" anchorCtr="0">
          <a:noAutofit/>
        </a:bodyPr>
        <a:lstStyle/>
        <a:p>
          <a:pPr marL="0" lvl="0" indent="0" algn="ctr" defTabSz="711200">
            <a:lnSpc>
              <a:spcPct val="90000"/>
            </a:lnSpc>
            <a:spcBef>
              <a:spcPct val="0"/>
            </a:spcBef>
            <a:spcAft>
              <a:spcPct val="35000"/>
            </a:spcAft>
            <a:buNone/>
          </a:pPr>
          <a:r>
            <a:rPr lang="es-ES" sz="1600" b="1" kern="1200" dirty="0">
              <a:solidFill>
                <a:schemeClr val="tx1">
                  <a:lumMod val="85000"/>
                  <a:lumOff val="15000"/>
                </a:schemeClr>
              </a:solidFill>
            </a:rPr>
            <a:t>Monoetilenglicol</a:t>
          </a:r>
          <a:endParaRPr lang="en-US" sz="1600" b="1" kern="1200" dirty="0">
            <a:solidFill>
              <a:schemeClr val="tx1">
                <a:lumMod val="85000"/>
                <a:lumOff val="15000"/>
              </a:schemeClr>
            </a:solidFill>
          </a:endParaRPr>
        </a:p>
      </dsp:txBody>
      <dsp:txXfrm>
        <a:off x="5087168" y="370170"/>
        <a:ext cx="1715242" cy="594301"/>
      </dsp:txXfrm>
    </dsp:sp>
    <dsp:sp modelId="{B9DCC95C-E553-44EC-9839-940FF7E5ED8F}">
      <dsp:nvSpPr>
        <dsp:cNvPr id="0" name=""/>
        <dsp:cNvSpPr/>
      </dsp:nvSpPr>
      <dsp:spPr>
        <a:xfrm>
          <a:off x="5405141" y="1041469"/>
          <a:ext cx="1687919" cy="1475939"/>
        </a:xfrm>
        <a:prstGeom prst="roundRect">
          <a:avLst>
            <a:gd name="adj" fmla="val 10000"/>
          </a:avLst>
        </a:prstGeom>
        <a:solidFill>
          <a:schemeClr val="lt1">
            <a:alpha val="90000"/>
            <a:hueOff val="0"/>
            <a:satOff val="0"/>
            <a:lumOff val="0"/>
            <a:alphaOff val="0"/>
          </a:schemeClr>
        </a:solidFill>
        <a:ln w="9525" cap="flat" cmpd="sng" algn="ctr">
          <a:solidFill>
            <a:schemeClr val="accent3">
              <a:hueOff val="4039423"/>
              <a:satOff val="24360"/>
              <a:lumOff val="-1477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171450" lvl="1" indent="-171450" algn="l" defTabSz="711200">
            <a:lnSpc>
              <a:spcPct val="90000"/>
            </a:lnSpc>
            <a:spcBef>
              <a:spcPct val="0"/>
            </a:spcBef>
            <a:spcAft>
              <a:spcPct val="15000"/>
            </a:spcAft>
            <a:buChar char="•"/>
          </a:pPr>
          <a:r>
            <a:rPr lang="es-ES" sz="1600" b="1" kern="1200" dirty="0">
              <a:solidFill>
                <a:schemeClr val="tx1">
                  <a:lumMod val="85000"/>
                  <a:lumOff val="15000"/>
                </a:schemeClr>
              </a:solidFill>
            </a:rPr>
            <a:t>SG606</a:t>
          </a:r>
          <a:endParaRPr lang="en-US" sz="1600" b="1" kern="1200" dirty="0">
            <a:solidFill>
              <a:schemeClr val="tx1">
                <a:lumMod val="85000"/>
                <a:lumOff val="15000"/>
              </a:schemeClr>
            </a:solidFill>
          </a:endParaRPr>
        </a:p>
        <a:p>
          <a:pPr marL="171450" lvl="1" indent="-171450" algn="l" defTabSz="711200">
            <a:lnSpc>
              <a:spcPct val="90000"/>
            </a:lnSpc>
            <a:spcBef>
              <a:spcPct val="0"/>
            </a:spcBef>
            <a:spcAft>
              <a:spcPct val="15000"/>
            </a:spcAft>
            <a:buChar char="•"/>
          </a:pPr>
          <a:r>
            <a:rPr lang="es-ES" sz="1600" b="1" kern="1200" dirty="0">
              <a:solidFill>
                <a:schemeClr val="tx1">
                  <a:lumMod val="85000"/>
                  <a:lumOff val="15000"/>
                </a:schemeClr>
              </a:solidFill>
            </a:rPr>
            <a:t>Humectante</a:t>
          </a:r>
          <a:endParaRPr lang="en-US" sz="1600" b="1" kern="1200" dirty="0">
            <a:solidFill>
              <a:schemeClr val="tx1">
                <a:lumMod val="85000"/>
                <a:lumOff val="15000"/>
              </a:schemeClr>
            </a:solidFill>
          </a:endParaRPr>
        </a:p>
        <a:p>
          <a:pPr marL="171450" lvl="1" indent="-171450" algn="l" defTabSz="711200">
            <a:lnSpc>
              <a:spcPct val="90000"/>
            </a:lnSpc>
            <a:spcBef>
              <a:spcPct val="0"/>
            </a:spcBef>
            <a:spcAft>
              <a:spcPct val="15000"/>
            </a:spcAft>
            <a:buChar char="•"/>
          </a:pPr>
          <a:r>
            <a:rPr lang="es-ES" sz="1600" b="1" kern="1200" dirty="0">
              <a:solidFill>
                <a:schemeClr val="tx1">
                  <a:lumMod val="85000"/>
                  <a:lumOff val="15000"/>
                </a:schemeClr>
              </a:solidFill>
            </a:rPr>
            <a:t>1.11 [kg/L]</a:t>
          </a:r>
          <a:endParaRPr lang="en-US" sz="1600" b="1" kern="1200" dirty="0">
            <a:solidFill>
              <a:schemeClr val="tx1">
                <a:lumMod val="85000"/>
                <a:lumOff val="15000"/>
              </a:schemeClr>
            </a:solidFill>
          </a:endParaRPr>
        </a:p>
        <a:p>
          <a:pPr marL="171450" lvl="1" indent="-171450" algn="l" defTabSz="711200">
            <a:lnSpc>
              <a:spcPct val="90000"/>
            </a:lnSpc>
            <a:spcBef>
              <a:spcPct val="0"/>
            </a:spcBef>
            <a:spcAft>
              <a:spcPct val="15000"/>
            </a:spcAft>
            <a:buChar char="•"/>
          </a:pPr>
          <a:r>
            <a:rPr lang="es-ES" sz="1600" b="1" kern="1200" dirty="0">
              <a:solidFill>
                <a:schemeClr val="tx1">
                  <a:lumMod val="85000"/>
                  <a:lumOff val="15000"/>
                </a:schemeClr>
              </a:solidFill>
            </a:rPr>
            <a:t>159 [cP]</a:t>
          </a:r>
          <a:endParaRPr lang="en-US" sz="1600" b="1" kern="1200" dirty="0">
            <a:solidFill>
              <a:schemeClr val="tx1">
                <a:lumMod val="85000"/>
                <a:lumOff val="15000"/>
              </a:schemeClr>
            </a:solidFill>
          </a:endParaRPr>
        </a:p>
      </dsp:txBody>
      <dsp:txXfrm>
        <a:off x="5448370" y="1084698"/>
        <a:ext cx="1601461" cy="1389481"/>
      </dsp:txXfrm>
    </dsp:sp>
    <dsp:sp modelId="{3F402C4F-F619-428F-B49C-D89720E691A3}">
      <dsp:nvSpPr>
        <dsp:cNvPr id="0" name=""/>
        <dsp:cNvSpPr/>
      </dsp:nvSpPr>
      <dsp:spPr>
        <a:xfrm>
          <a:off x="7024230" y="482365"/>
          <a:ext cx="470257" cy="369909"/>
        </a:xfrm>
        <a:prstGeom prst="rightArrow">
          <a:avLst>
            <a:gd name="adj1" fmla="val 60000"/>
            <a:gd name="adj2" fmla="val 50000"/>
          </a:avLst>
        </a:prstGeom>
        <a:solidFill>
          <a:schemeClr val="accent3">
            <a:hueOff val="6059134"/>
            <a:satOff val="36540"/>
            <a:lumOff val="-22155"/>
            <a:alphaOff val="0"/>
          </a:schemeClr>
        </a:soli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a:p>
      </dsp:txBody>
      <dsp:txXfrm>
        <a:off x="7024230" y="556347"/>
        <a:ext cx="359284" cy="221945"/>
      </dsp:txXfrm>
    </dsp:sp>
    <dsp:sp modelId="{255F2D06-389E-4876-9E9E-0D3100796274}">
      <dsp:nvSpPr>
        <dsp:cNvPr id="0" name=""/>
        <dsp:cNvSpPr/>
      </dsp:nvSpPr>
      <dsp:spPr>
        <a:xfrm>
          <a:off x="7689688" y="370170"/>
          <a:ext cx="1485752" cy="892323"/>
        </a:xfrm>
        <a:prstGeom prst="roundRect">
          <a:avLst>
            <a:gd name="adj" fmla="val 10000"/>
          </a:avLst>
        </a:prstGeom>
        <a:solidFill>
          <a:schemeClr val="accent5">
            <a:lumMod val="60000"/>
            <a:lumOff val="4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3792" tIns="113792" rIns="113792" bIns="60960" numCol="1" spcCol="1270" anchor="t" anchorCtr="0">
          <a:noAutofit/>
        </a:bodyPr>
        <a:lstStyle/>
        <a:p>
          <a:pPr marL="0" lvl="0" indent="0" algn="ctr" defTabSz="711200">
            <a:lnSpc>
              <a:spcPct val="90000"/>
            </a:lnSpc>
            <a:spcBef>
              <a:spcPct val="0"/>
            </a:spcBef>
            <a:spcAft>
              <a:spcPct val="35000"/>
            </a:spcAft>
            <a:buNone/>
          </a:pPr>
          <a:r>
            <a:rPr lang="es-ES" sz="1600" b="1" kern="1200" dirty="0">
              <a:solidFill>
                <a:schemeClr val="tx1">
                  <a:lumMod val="85000"/>
                  <a:lumOff val="15000"/>
                </a:schemeClr>
              </a:solidFill>
            </a:rPr>
            <a:t>Poliacrilato de sodio </a:t>
          </a:r>
          <a:endParaRPr lang="en-US" sz="1600" b="1" kern="1200" dirty="0">
            <a:solidFill>
              <a:schemeClr val="tx1">
                <a:lumMod val="85000"/>
                <a:lumOff val="15000"/>
              </a:schemeClr>
            </a:solidFill>
          </a:endParaRPr>
        </a:p>
      </dsp:txBody>
      <dsp:txXfrm>
        <a:off x="7689688" y="370170"/>
        <a:ext cx="1485752" cy="594301"/>
      </dsp:txXfrm>
    </dsp:sp>
    <dsp:sp modelId="{0CC56EC0-4B95-4FC0-B273-6ADB7A140FC4}">
      <dsp:nvSpPr>
        <dsp:cNvPr id="0" name=""/>
        <dsp:cNvSpPr/>
      </dsp:nvSpPr>
      <dsp:spPr>
        <a:xfrm>
          <a:off x="7900226" y="1041469"/>
          <a:ext cx="1673299" cy="1475939"/>
        </a:xfrm>
        <a:prstGeom prst="roundRect">
          <a:avLst>
            <a:gd name="adj" fmla="val 10000"/>
          </a:avLst>
        </a:prstGeom>
        <a:solidFill>
          <a:schemeClr val="lt1">
            <a:alpha val="90000"/>
            <a:hueOff val="0"/>
            <a:satOff val="0"/>
            <a:lumOff val="0"/>
            <a:alphaOff val="0"/>
          </a:schemeClr>
        </a:solidFill>
        <a:ln w="9525" cap="flat" cmpd="sng" algn="ctr">
          <a:solidFill>
            <a:schemeClr val="accent3">
              <a:hueOff val="6059134"/>
              <a:satOff val="36540"/>
              <a:lumOff val="-22155"/>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3792" tIns="113792" rIns="113792" bIns="113792" numCol="1" spcCol="1270" anchor="t" anchorCtr="0">
          <a:noAutofit/>
        </a:bodyPr>
        <a:lstStyle/>
        <a:p>
          <a:pPr marL="171450" lvl="1" indent="-171450" algn="l" defTabSz="711200">
            <a:lnSpc>
              <a:spcPct val="90000"/>
            </a:lnSpc>
            <a:spcBef>
              <a:spcPct val="0"/>
            </a:spcBef>
            <a:spcAft>
              <a:spcPct val="15000"/>
            </a:spcAft>
            <a:buChar char="•"/>
          </a:pPr>
          <a:r>
            <a:rPr lang="es-ES" sz="1600" b="1" kern="1200" dirty="0">
              <a:solidFill>
                <a:schemeClr val="tx1">
                  <a:lumMod val="85000"/>
                  <a:lumOff val="15000"/>
                </a:schemeClr>
              </a:solidFill>
            </a:rPr>
            <a:t>AM225</a:t>
          </a:r>
          <a:endParaRPr lang="en-US" sz="1600" b="1" kern="1200" dirty="0">
            <a:solidFill>
              <a:schemeClr val="tx1">
                <a:lumMod val="85000"/>
                <a:lumOff val="15000"/>
              </a:schemeClr>
            </a:solidFill>
          </a:endParaRPr>
        </a:p>
        <a:p>
          <a:pPr marL="171450" lvl="1" indent="-171450" algn="l" defTabSz="711200">
            <a:lnSpc>
              <a:spcPct val="90000"/>
            </a:lnSpc>
            <a:spcBef>
              <a:spcPct val="0"/>
            </a:spcBef>
            <a:spcAft>
              <a:spcPct val="15000"/>
            </a:spcAft>
            <a:buChar char="•"/>
          </a:pPr>
          <a:r>
            <a:rPr lang="es-ES" sz="1600" b="1" kern="1200" dirty="0">
              <a:solidFill>
                <a:schemeClr val="tx1">
                  <a:lumMod val="85000"/>
                  <a:lumOff val="15000"/>
                </a:schemeClr>
              </a:solidFill>
            </a:rPr>
            <a:t>Dispersante</a:t>
          </a:r>
          <a:endParaRPr lang="en-US" sz="1600" b="1" kern="1200" dirty="0">
            <a:solidFill>
              <a:schemeClr val="tx1">
                <a:lumMod val="85000"/>
                <a:lumOff val="15000"/>
              </a:schemeClr>
            </a:solidFill>
          </a:endParaRPr>
        </a:p>
        <a:p>
          <a:pPr marL="171450" lvl="1" indent="-171450" algn="l" defTabSz="711200">
            <a:lnSpc>
              <a:spcPct val="90000"/>
            </a:lnSpc>
            <a:spcBef>
              <a:spcPct val="0"/>
            </a:spcBef>
            <a:spcAft>
              <a:spcPct val="15000"/>
            </a:spcAft>
            <a:buChar char="•"/>
          </a:pPr>
          <a:r>
            <a:rPr lang="es-ES" sz="1600" b="1" kern="1200" dirty="0">
              <a:solidFill>
                <a:schemeClr val="tx1">
                  <a:lumMod val="85000"/>
                  <a:lumOff val="15000"/>
                </a:schemeClr>
              </a:solidFill>
            </a:rPr>
            <a:t>1.24 [kg/L]</a:t>
          </a:r>
          <a:endParaRPr lang="en-US" sz="1600" b="1" kern="1200" dirty="0">
            <a:solidFill>
              <a:schemeClr val="tx1">
                <a:lumMod val="85000"/>
                <a:lumOff val="15000"/>
              </a:schemeClr>
            </a:solidFill>
          </a:endParaRPr>
        </a:p>
        <a:p>
          <a:pPr marL="171450" lvl="1" indent="-171450" algn="l" defTabSz="711200">
            <a:lnSpc>
              <a:spcPct val="90000"/>
            </a:lnSpc>
            <a:spcBef>
              <a:spcPct val="0"/>
            </a:spcBef>
            <a:spcAft>
              <a:spcPct val="15000"/>
            </a:spcAft>
            <a:buChar char="•"/>
          </a:pPr>
          <a:r>
            <a:rPr lang="es-ES" sz="1600" b="1" kern="1200" dirty="0">
              <a:solidFill>
                <a:schemeClr val="tx1">
                  <a:lumMod val="85000"/>
                  <a:lumOff val="15000"/>
                </a:schemeClr>
              </a:solidFill>
            </a:rPr>
            <a:t>317 [cP]</a:t>
          </a:r>
          <a:endParaRPr lang="en-US" sz="1600" b="1" kern="1200" dirty="0">
            <a:solidFill>
              <a:schemeClr val="tx1">
                <a:lumMod val="85000"/>
                <a:lumOff val="15000"/>
              </a:schemeClr>
            </a:solidFill>
          </a:endParaRPr>
        </a:p>
      </dsp:txBody>
      <dsp:txXfrm>
        <a:off x="7943455" y="1084698"/>
        <a:ext cx="1586841" cy="138948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54B289-7362-463B-B1D0-DD26F49B31E2}" type="datetimeFigureOut">
              <a:rPr lang="es-MX" smtClean="0"/>
              <a:t>23/02/2023</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AB2BB2-463C-4078-8D0B-A3F5214F2728}" type="slidenum">
              <a:rPr lang="es-MX" smtClean="0"/>
              <a:t>‹Nº›</a:t>
            </a:fld>
            <a:endParaRPr lang="es-MX"/>
          </a:p>
        </p:txBody>
      </p:sp>
    </p:spTree>
    <p:extLst>
      <p:ext uri="{BB962C8B-B14F-4D97-AF65-F5344CB8AC3E}">
        <p14:creationId xmlns:p14="http://schemas.microsoft.com/office/powerpoint/2010/main" val="18272550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800" dirty="0">
                <a:effectLst/>
                <a:latin typeface="Arial" panose="020B0604020202020204" pitchFamily="34" charset="0"/>
                <a:ea typeface="Calibri" panose="020F0502020204030204" pitchFamily="34" charset="0"/>
                <a:cs typeface="Times New Roman" panose="02020603050405020304" pitchFamily="18" charset="0"/>
              </a:rPr>
              <a:t>El proceso de fabricación de pinturas a base de agua Wesco, se realiza generalmente en 4 etapas: dosificación de aditivos, dispersión, complementación y envasado.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800" b="1" dirty="0">
                <a:effectLst/>
                <a:latin typeface="Arial" panose="020B0604020202020204" pitchFamily="34" charset="0"/>
                <a:ea typeface="Calibri" panose="020F0502020204030204" pitchFamily="34" charset="0"/>
                <a:cs typeface="Times New Roman" panose="02020603050405020304" pitchFamily="18" charset="0"/>
              </a:rPr>
              <a:t>Dosificación de aditivos.</a:t>
            </a:r>
            <a:r>
              <a:rPr lang="es-ES" sz="1800" dirty="0">
                <a:effectLst/>
                <a:latin typeface="Arial" panose="020B0604020202020204" pitchFamily="34" charset="0"/>
                <a:ea typeface="Calibri" panose="020F0502020204030204" pitchFamily="34" charset="0"/>
                <a:cs typeface="Times New Roman" panose="02020603050405020304" pitchFamily="18" charset="0"/>
              </a:rPr>
              <a:t> Según la fórmula establecida por el departamento de investigación y desarrollo, el producto objetivo requerirá de una mezcla de 4 aditivos y el peso total de la mezcla será proporcional a la cantidad de cada aditivo. </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
        <p:nvSpPr>
          <p:cNvPr id="4" name="Marcador de número de diapositiva 3"/>
          <p:cNvSpPr>
            <a:spLocks noGrp="1"/>
          </p:cNvSpPr>
          <p:nvPr>
            <p:ph type="sldNum" sz="quarter" idx="5"/>
          </p:nvPr>
        </p:nvSpPr>
        <p:spPr/>
        <p:txBody>
          <a:bodyPr/>
          <a:lstStyle/>
          <a:p>
            <a:fld id="{4DAB2BB2-463C-4078-8D0B-A3F5214F2728}" type="slidenum">
              <a:rPr lang="es-MX" smtClean="0"/>
              <a:t>4</a:t>
            </a:fld>
            <a:endParaRPr lang="es-MX" dirty="0"/>
          </a:p>
        </p:txBody>
      </p:sp>
    </p:spTree>
    <p:extLst>
      <p:ext uri="{BB962C8B-B14F-4D97-AF65-F5344CB8AC3E}">
        <p14:creationId xmlns:p14="http://schemas.microsoft.com/office/powerpoint/2010/main" val="2068158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Geometría del recipiente: d =1000 mm, </a:t>
            </a:r>
            <a:r>
              <a:rPr lang="es-ES" dirty="0" err="1"/>
              <a:t>hc</a:t>
            </a:r>
            <a:r>
              <a:rPr lang="es-ES" dirty="0"/>
              <a:t>=350 mm, </a:t>
            </a:r>
            <a:r>
              <a:rPr lang="es-ES" dirty="0" err="1"/>
              <a:t>hcil</a:t>
            </a:r>
            <a:r>
              <a:rPr lang="es-ES" dirty="0"/>
              <a:t>=600 mm </a:t>
            </a:r>
          </a:p>
          <a:p>
            <a:r>
              <a:rPr lang="es-ES" dirty="0"/>
              <a:t>Densidad máxima AM225 = 1.24 [kg/L]</a:t>
            </a:r>
          </a:p>
          <a:p>
            <a:endParaRPr lang="en-US" dirty="0"/>
          </a:p>
        </p:txBody>
      </p:sp>
      <p:sp>
        <p:nvSpPr>
          <p:cNvPr id="4" name="Marcador de número de diapositiva 3"/>
          <p:cNvSpPr>
            <a:spLocks noGrp="1"/>
          </p:cNvSpPr>
          <p:nvPr>
            <p:ph type="sldNum" sz="quarter" idx="5"/>
          </p:nvPr>
        </p:nvSpPr>
        <p:spPr/>
        <p:txBody>
          <a:bodyPr/>
          <a:lstStyle/>
          <a:p>
            <a:fld id="{4DAB2BB2-463C-4078-8D0B-A3F5214F2728}" type="slidenum">
              <a:rPr lang="es-MX" smtClean="0"/>
              <a:t>14</a:t>
            </a:fld>
            <a:endParaRPr lang="es-MX"/>
          </a:p>
        </p:txBody>
      </p:sp>
    </p:spTree>
    <p:extLst>
      <p:ext uri="{BB962C8B-B14F-4D97-AF65-F5344CB8AC3E}">
        <p14:creationId xmlns:p14="http://schemas.microsoft.com/office/powerpoint/2010/main" val="24775215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Geometría del recipiente: d =1000 mm, </a:t>
            </a:r>
            <a:r>
              <a:rPr lang="es-ES" dirty="0" err="1"/>
              <a:t>hc</a:t>
            </a:r>
            <a:r>
              <a:rPr lang="es-ES" dirty="0"/>
              <a:t>=350 mm, </a:t>
            </a:r>
            <a:r>
              <a:rPr lang="es-ES" dirty="0" err="1"/>
              <a:t>hcil</a:t>
            </a:r>
            <a:r>
              <a:rPr lang="es-ES" dirty="0"/>
              <a:t>=600 mm </a:t>
            </a:r>
          </a:p>
          <a:p>
            <a:r>
              <a:rPr lang="es-ES" dirty="0"/>
              <a:t>Densidad máxima AM225 = 1.24 [kg/L]</a:t>
            </a:r>
          </a:p>
          <a:p>
            <a:endParaRPr lang="en-US" dirty="0"/>
          </a:p>
        </p:txBody>
      </p:sp>
      <p:sp>
        <p:nvSpPr>
          <p:cNvPr id="4" name="Marcador de número de diapositiva 3"/>
          <p:cNvSpPr>
            <a:spLocks noGrp="1"/>
          </p:cNvSpPr>
          <p:nvPr>
            <p:ph type="sldNum" sz="quarter" idx="5"/>
          </p:nvPr>
        </p:nvSpPr>
        <p:spPr/>
        <p:txBody>
          <a:bodyPr/>
          <a:lstStyle/>
          <a:p>
            <a:fld id="{4DAB2BB2-463C-4078-8D0B-A3F5214F2728}" type="slidenum">
              <a:rPr lang="es-MX" smtClean="0"/>
              <a:t>15</a:t>
            </a:fld>
            <a:endParaRPr lang="es-MX"/>
          </a:p>
        </p:txBody>
      </p:sp>
    </p:spTree>
    <p:extLst>
      <p:ext uri="{BB962C8B-B14F-4D97-AF65-F5344CB8AC3E}">
        <p14:creationId xmlns:p14="http://schemas.microsoft.com/office/powerpoint/2010/main" val="42777768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16" name="Imagen 2" descr="Imagen 2">
            <a:extLst>
              <a:ext uri="{FF2B5EF4-FFF2-40B4-BE49-F238E27FC236}">
                <a16:creationId xmlns:a16="http://schemas.microsoft.com/office/drawing/2014/main" id="{F4C75630-9B5D-4DB0-AB7B-995AB2EE6BDA}"/>
              </a:ext>
            </a:extLst>
          </p:cNvPr>
          <p:cNvPicPr>
            <a:picLocks noChangeAspect="1"/>
          </p:cNvPicPr>
          <p:nvPr/>
        </p:nvPicPr>
        <p:blipFill>
          <a:blip r:embed="rId2"/>
          <a:stretch>
            <a:fillRect/>
          </a:stretch>
        </p:blipFill>
        <p:spPr>
          <a:xfrm rot="16200000" flipV="1">
            <a:off x="1044396" y="577656"/>
            <a:ext cx="6857998" cy="5702688"/>
          </a:xfrm>
          <a:prstGeom prst="rect">
            <a:avLst/>
          </a:prstGeom>
          <a:ln w="12700">
            <a:miter lim="400000"/>
          </a:ln>
        </p:spPr>
      </p:pic>
      <p:sp>
        <p:nvSpPr>
          <p:cNvPr id="12" name="Rectángulo 3">
            <a:extLst>
              <a:ext uri="{FF2B5EF4-FFF2-40B4-BE49-F238E27FC236}">
                <a16:creationId xmlns:a16="http://schemas.microsoft.com/office/drawing/2014/main" id="{A70AB293-2D13-48D1-B2DF-E5F79ED70C86}"/>
              </a:ext>
            </a:extLst>
          </p:cNvPr>
          <p:cNvSpPr/>
          <p:nvPr/>
        </p:nvSpPr>
        <p:spPr>
          <a:xfrm rot="16200000" flipV="1">
            <a:off x="-1879949" y="3391655"/>
            <a:ext cx="6857997" cy="74694"/>
          </a:xfrm>
          <a:prstGeom prst="rect">
            <a:avLst/>
          </a:prstGeom>
          <a:solidFill>
            <a:srgbClr val="217143"/>
          </a:solidFill>
          <a:ln w="12700">
            <a:miter lim="400000"/>
          </a:ln>
        </p:spPr>
        <p:txBody>
          <a:bodyPr lIns="45719" rIns="45719" anchor="ctr"/>
          <a:lstStyle/>
          <a:p>
            <a:pPr algn="ctr">
              <a:defRPr sz="1800" b="0">
                <a:solidFill>
                  <a:srgbClr val="FFFFFF"/>
                </a:solidFill>
                <a:latin typeface="+mj-lt"/>
                <a:ea typeface="+mj-ea"/>
                <a:cs typeface="+mj-cs"/>
                <a:sym typeface="Calibri"/>
              </a:defRPr>
            </a:pPr>
            <a:endParaRPr/>
          </a:p>
        </p:txBody>
      </p:sp>
      <p:sp>
        <p:nvSpPr>
          <p:cNvPr id="13" name="Rectángulo 4">
            <a:extLst>
              <a:ext uri="{FF2B5EF4-FFF2-40B4-BE49-F238E27FC236}">
                <a16:creationId xmlns:a16="http://schemas.microsoft.com/office/drawing/2014/main" id="{7B98FF81-A9B0-4D9E-BFF5-1877E89C64FE}"/>
              </a:ext>
            </a:extLst>
          </p:cNvPr>
          <p:cNvSpPr/>
          <p:nvPr/>
        </p:nvSpPr>
        <p:spPr>
          <a:xfrm rot="16200000" flipV="1">
            <a:off x="-1809389" y="3391652"/>
            <a:ext cx="6858000" cy="74695"/>
          </a:xfrm>
          <a:prstGeom prst="rect">
            <a:avLst/>
          </a:prstGeom>
          <a:solidFill>
            <a:srgbClr val="BC202A"/>
          </a:solidFill>
          <a:ln w="12700">
            <a:miter lim="400000"/>
          </a:ln>
        </p:spPr>
        <p:txBody>
          <a:bodyPr lIns="45719" rIns="45719" anchor="ctr"/>
          <a:lstStyle/>
          <a:p>
            <a:pPr algn="ctr">
              <a:defRPr sz="1800" b="0">
                <a:solidFill>
                  <a:srgbClr val="FFFFFF"/>
                </a:solidFill>
                <a:latin typeface="+mj-lt"/>
                <a:ea typeface="+mj-ea"/>
                <a:cs typeface="+mj-cs"/>
                <a:sym typeface="Calibri"/>
              </a:defRPr>
            </a:pPr>
            <a:endParaRPr/>
          </a:p>
        </p:txBody>
      </p:sp>
      <p:pic>
        <p:nvPicPr>
          <p:cNvPr id="10" name="Imagen 9" descr="Resultado de imagen para espe">
            <a:extLst>
              <a:ext uri="{FF2B5EF4-FFF2-40B4-BE49-F238E27FC236}">
                <a16:creationId xmlns:a16="http://schemas.microsoft.com/office/drawing/2014/main" id="{7DAFB53B-D726-42F6-8453-CBAC83256719}"/>
              </a:ext>
            </a:extLst>
          </p:cNvPr>
          <p:cNvPicPr/>
          <p:nvPr/>
        </p:nvPicPr>
        <p:blipFill rotWithShape="1">
          <a:blip r:embed="rId3" cstate="print">
            <a:extLst>
              <a:ext uri="{28A0092B-C50C-407E-A947-70E740481C1C}">
                <a14:useLocalDpi xmlns:a14="http://schemas.microsoft.com/office/drawing/2010/main" val="0"/>
              </a:ext>
            </a:extLst>
          </a:blip>
          <a:srcRect r="74423"/>
          <a:stretch/>
        </p:blipFill>
        <p:spPr bwMode="auto">
          <a:xfrm>
            <a:off x="249460" y="2560947"/>
            <a:ext cx="993941" cy="933446"/>
          </a:xfrm>
          <a:prstGeom prst="rect">
            <a:avLst/>
          </a:prstGeom>
          <a:noFill/>
          <a:ln>
            <a:noFill/>
          </a:ln>
        </p:spPr>
      </p:pic>
      <p:sp>
        <p:nvSpPr>
          <p:cNvPr id="2" name="Title 1"/>
          <p:cNvSpPr>
            <a:spLocks noGrp="1"/>
          </p:cNvSpPr>
          <p:nvPr>
            <p:ph type="ctrTitle"/>
          </p:nvPr>
        </p:nvSpPr>
        <p:spPr>
          <a:xfrm>
            <a:off x="3354435" y="770012"/>
            <a:ext cx="7315200" cy="2782080"/>
          </a:xfrm>
        </p:spPr>
        <p:txBody>
          <a:bodyPr anchor="b">
            <a:normAutofit/>
          </a:bodyPr>
          <a:lstStyle>
            <a:lvl1pPr algn="l">
              <a:defRPr sz="5900" spc="-100" baseline="0">
                <a:solidFill>
                  <a:schemeClr val="tx2"/>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3433566" y="4809812"/>
            <a:ext cx="7315200" cy="914400"/>
          </a:xfrm>
        </p:spPr>
        <p:txBody>
          <a:bodyPr anchor="t">
            <a:normAutofit/>
          </a:bodyPr>
          <a:lstStyle>
            <a:lvl1pPr marL="0" indent="0" algn="l">
              <a:buNone/>
              <a:defRPr sz="2200" cap="none" spc="0" baseline="0">
                <a:solidFill>
                  <a:schemeClr val="tx2"/>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a:xfrm>
            <a:off x="411933" y="6356350"/>
            <a:ext cx="923605" cy="365125"/>
          </a:xfrm>
        </p:spPr>
        <p:txBody>
          <a:bodyPr/>
          <a:lstStyle/>
          <a:p>
            <a:fld id="{8F628730-889D-4D5A-A652-2D8F23EC9E62}" type="datetimeFigureOut">
              <a:rPr lang="es-MX" smtClean="0"/>
              <a:t>23/02/2023</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281574AB-824F-43BF-A954-43A501DB43BB}" type="slidenum">
              <a:rPr lang="es-MX" smtClean="0"/>
              <a:t>‹Nº›</a:t>
            </a:fld>
            <a:endParaRPr lang="es-MX"/>
          </a:p>
        </p:txBody>
      </p:sp>
      <p:pic>
        <p:nvPicPr>
          <p:cNvPr id="9" name="Imagen 8" descr="Resultado de imagen para espe">
            <a:extLst>
              <a:ext uri="{FF2B5EF4-FFF2-40B4-BE49-F238E27FC236}">
                <a16:creationId xmlns:a16="http://schemas.microsoft.com/office/drawing/2014/main" id="{7FDDA7ED-4C62-453B-82CB-0F62D2CB80C6}"/>
              </a:ext>
            </a:extLst>
          </p:cNvPr>
          <p:cNvPicPr/>
          <p:nvPr/>
        </p:nvPicPr>
        <p:blipFill rotWithShape="1">
          <a:blip r:embed="rId4" cstate="print">
            <a:extLst>
              <a:ext uri="{28A0092B-C50C-407E-A947-70E740481C1C}">
                <a14:useLocalDpi xmlns:a14="http://schemas.microsoft.com/office/drawing/2010/main" val="0"/>
              </a:ext>
            </a:extLst>
          </a:blip>
          <a:srcRect l="24832"/>
          <a:stretch/>
        </p:blipFill>
        <p:spPr bwMode="auto">
          <a:xfrm>
            <a:off x="75857" y="1622704"/>
            <a:ext cx="1330242" cy="522899"/>
          </a:xfrm>
          <a:prstGeom prst="rect">
            <a:avLst/>
          </a:prstGeom>
          <a:noFill/>
          <a:ln>
            <a:noFill/>
          </a:ln>
        </p:spPr>
      </p:pic>
      <p:pic>
        <p:nvPicPr>
          <p:cNvPr id="19" name="Imagen 18">
            <a:extLst>
              <a:ext uri="{FF2B5EF4-FFF2-40B4-BE49-F238E27FC236}">
                <a16:creationId xmlns:a16="http://schemas.microsoft.com/office/drawing/2014/main" id="{FEFA4785-4D84-4B44-A881-0330465A5396}"/>
              </a:ext>
            </a:extLst>
          </p:cNvPr>
          <p:cNvPicPr>
            <a:picLocks noChangeAspect="1"/>
          </p:cNvPicPr>
          <p:nvPr/>
        </p:nvPicPr>
        <p:blipFill>
          <a:blip r:embed="rId5"/>
          <a:stretch>
            <a:fillRect/>
          </a:stretch>
        </p:blipFill>
        <p:spPr>
          <a:xfrm>
            <a:off x="232123" y="3862720"/>
            <a:ext cx="1017710" cy="1131256"/>
          </a:xfrm>
          <a:prstGeom prst="rect">
            <a:avLst/>
          </a:prstGeom>
        </p:spPr>
      </p:pic>
    </p:spTree>
    <p:extLst>
      <p:ext uri="{BB962C8B-B14F-4D97-AF65-F5344CB8AC3E}">
        <p14:creationId xmlns:p14="http://schemas.microsoft.com/office/powerpoint/2010/main" val="34117080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2928491" y="604380"/>
            <a:ext cx="7315200" cy="5120640"/>
          </a:xfrm>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8F628730-889D-4D5A-A652-2D8F23EC9E62}" type="datetimeFigureOut">
              <a:rPr lang="es-MX" smtClean="0"/>
              <a:t>23/02/2023</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281574AB-824F-43BF-A954-43A501DB43BB}" type="slidenum">
              <a:rPr lang="es-MX" smtClean="0"/>
              <a:t>‹Nº›</a:t>
            </a:fld>
            <a:endParaRPr lang="es-MX"/>
          </a:p>
        </p:txBody>
      </p:sp>
    </p:spTree>
    <p:extLst>
      <p:ext uri="{BB962C8B-B14F-4D97-AF65-F5344CB8AC3E}">
        <p14:creationId xmlns:p14="http://schemas.microsoft.com/office/powerpoint/2010/main" val="22263510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63416" y="1806819"/>
            <a:ext cx="1140069" cy="3244362"/>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3167426" y="868680"/>
            <a:ext cx="7315200" cy="5120640"/>
          </a:xfrm>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8F628730-889D-4D5A-A652-2D8F23EC9E62}" type="datetimeFigureOut">
              <a:rPr lang="es-MX" smtClean="0"/>
              <a:t>23/02/2023</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281574AB-824F-43BF-A954-43A501DB43BB}" type="slidenum">
              <a:rPr lang="es-MX" smtClean="0"/>
              <a:t>‹Nº›</a:t>
            </a:fld>
            <a:endParaRPr lang="es-MX"/>
          </a:p>
        </p:txBody>
      </p:sp>
    </p:spTree>
    <p:extLst>
      <p:ext uri="{BB962C8B-B14F-4D97-AF65-F5344CB8AC3E}">
        <p14:creationId xmlns:p14="http://schemas.microsoft.com/office/powerpoint/2010/main" val="30371996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3167426" y="472108"/>
            <a:ext cx="7315200" cy="1346897"/>
          </a:xfrm>
        </p:spPr>
        <p:txBody>
          <a:bodyPr/>
          <a:lstStyle>
            <a:lvl1pPr algn="ctr">
              <a:defRPr/>
            </a:lvl1p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8F628730-889D-4D5A-A652-2D8F23EC9E62}" type="datetimeFigureOut">
              <a:rPr lang="es-MX" smtClean="0"/>
              <a:t>23/02/2023</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281574AB-824F-43BF-A954-43A501DB43BB}" type="slidenum">
              <a:rPr lang="es-MX" smtClean="0"/>
              <a:t>‹Nº›</a:t>
            </a:fld>
            <a:endParaRPr lang="es-MX"/>
          </a:p>
        </p:txBody>
      </p:sp>
    </p:spTree>
    <p:extLst>
      <p:ext uri="{BB962C8B-B14F-4D97-AF65-F5344CB8AC3E}">
        <p14:creationId xmlns:p14="http://schemas.microsoft.com/office/powerpoint/2010/main" val="27511089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3005665" y="1307240"/>
            <a:ext cx="7315200" cy="3255264"/>
          </a:xfrm>
        </p:spPr>
        <p:txBody>
          <a:bodyPr anchor="b">
            <a:normAutofit/>
          </a:bodyPr>
          <a:lstStyle>
            <a:lvl1pPr>
              <a:defRPr sz="5900" b="0" spc="-100" baseline="0">
                <a:solidFill>
                  <a:schemeClr val="tx1">
                    <a:lumMod val="65000"/>
                    <a:lumOff val="35000"/>
                  </a:schemeClr>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3023953" y="4681376"/>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8F628730-889D-4D5A-A652-2D8F23EC9E62}" type="datetimeFigureOut">
              <a:rPr lang="es-MX" smtClean="0"/>
              <a:t>23/02/2023</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281574AB-824F-43BF-A954-43A501DB43BB}" type="slidenum">
              <a:rPr lang="es-MX" smtClean="0"/>
              <a:t>‹Nº›</a:t>
            </a:fld>
            <a:endParaRPr lang="es-MX"/>
          </a:p>
        </p:txBody>
      </p:sp>
    </p:spTree>
    <p:extLst>
      <p:ext uri="{BB962C8B-B14F-4D97-AF65-F5344CB8AC3E}">
        <p14:creationId xmlns:p14="http://schemas.microsoft.com/office/powerpoint/2010/main" val="16820012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2936649"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886857"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8" name="Date Placeholder 7"/>
          <p:cNvSpPr>
            <a:spLocks noGrp="1"/>
          </p:cNvSpPr>
          <p:nvPr>
            <p:ph type="dt" sz="half" idx="10"/>
          </p:nvPr>
        </p:nvSpPr>
        <p:spPr/>
        <p:txBody>
          <a:bodyPr/>
          <a:lstStyle/>
          <a:p>
            <a:fld id="{8F628730-889D-4D5A-A652-2D8F23EC9E62}" type="datetimeFigureOut">
              <a:rPr lang="es-MX" smtClean="0"/>
              <a:t>23/02/2023</a:t>
            </a:fld>
            <a:endParaRPr lang="es-MX"/>
          </a:p>
        </p:txBody>
      </p:sp>
      <p:sp>
        <p:nvSpPr>
          <p:cNvPr id="9" name="Footer Placeholder 8"/>
          <p:cNvSpPr>
            <a:spLocks noGrp="1"/>
          </p:cNvSpPr>
          <p:nvPr>
            <p:ph type="ftr" sz="quarter" idx="11"/>
          </p:nvPr>
        </p:nvSpPr>
        <p:spPr/>
        <p:txBody>
          <a:bodyPr/>
          <a:lstStyle/>
          <a:p>
            <a:endParaRPr lang="es-MX"/>
          </a:p>
        </p:txBody>
      </p:sp>
      <p:sp>
        <p:nvSpPr>
          <p:cNvPr id="10" name="Slide Number Placeholder 9"/>
          <p:cNvSpPr>
            <a:spLocks noGrp="1"/>
          </p:cNvSpPr>
          <p:nvPr>
            <p:ph type="sldNum" sz="quarter" idx="12"/>
          </p:nvPr>
        </p:nvSpPr>
        <p:spPr/>
        <p:txBody>
          <a:bodyPr/>
          <a:lstStyle/>
          <a:p>
            <a:fld id="{281574AB-824F-43BF-A954-43A501DB43BB}" type="slidenum">
              <a:rPr lang="es-MX" smtClean="0"/>
              <a:t>‹Nº›</a:t>
            </a:fld>
            <a:endParaRPr lang="es-MX"/>
          </a:p>
        </p:txBody>
      </p:sp>
    </p:spTree>
    <p:extLst>
      <p:ext uri="{BB962C8B-B14F-4D97-AF65-F5344CB8AC3E}">
        <p14:creationId xmlns:p14="http://schemas.microsoft.com/office/powerpoint/2010/main" val="2403678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2927133" y="943094"/>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2927133" y="1850444"/>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877684" y="943094"/>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877684" y="1850444"/>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2" name="Date Placeholder 1"/>
          <p:cNvSpPr>
            <a:spLocks noGrp="1"/>
          </p:cNvSpPr>
          <p:nvPr>
            <p:ph type="dt" sz="half" idx="10"/>
          </p:nvPr>
        </p:nvSpPr>
        <p:spPr/>
        <p:txBody>
          <a:bodyPr/>
          <a:lstStyle/>
          <a:p>
            <a:fld id="{8F628730-889D-4D5A-A652-2D8F23EC9E62}" type="datetimeFigureOut">
              <a:rPr lang="es-MX" smtClean="0"/>
              <a:t>23/02/2023</a:t>
            </a:fld>
            <a:endParaRPr lang="es-MX"/>
          </a:p>
        </p:txBody>
      </p:sp>
      <p:sp>
        <p:nvSpPr>
          <p:cNvPr id="11" name="Footer Placeholder 10"/>
          <p:cNvSpPr>
            <a:spLocks noGrp="1"/>
          </p:cNvSpPr>
          <p:nvPr>
            <p:ph type="ftr" sz="quarter" idx="11"/>
          </p:nvPr>
        </p:nvSpPr>
        <p:spPr/>
        <p:txBody>
          <a:bodyPr/>
          <a:lstStyle/>
          <a:p>
            <a:endParaRPr lang="es-MX"/>
          </a:p>
        </p:txBody>
      </p:sp>
      <p:sp>
        <p:nvSpPr>
          <p:cNvPr id="12" name="Slide Number Placeholder 11"/>
          <p:cNvSpPr>
            <a:spLocks noGrp="1"/>
          </p:cNvSpPr>
          <p:nvPr>
            <p:ph type="sldNum" sz="quarter" idx="12"/>
          </p:nvPr>
        </p:nvSpPr>
        <p:spPr/>
        <p:txBody>
          <a:bodyPr/>
          <a:lstStyle/>
          <a:p>
            <a:fld id="{281574AB-824F-43BF-A954-43A501DB43BB}" type="slidenum">
              <a:rPr lang="es-MX" smtClean="0"/>
              <a:t>‹Nº›</a:t>
            </a:fld>
            <a:endParaRPr lang="es-MX"/>
          </a:p>
        </p:txBody>
      </p:sp>
    </p:spTree>
    <p:extLst>
      <p:ext uri="{BB962C8B-B14F-4D97-AF65-F5344CB8AC3E}">
        <p14:creationId xmlns:p14="http://schemas.microsoft.com/office/powerpoint/2010/main" val="33578257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s-ES"/>
              <a:t>Haga clic para modificar el estilo de título del patrón</a:t>
            </a:r>
            <a:endParaRPr lang="en-US" dirty="0"/>
          </a:p>
        </p:txBody>
      </p:sp>
      <p:sp>
        <p:nvSpPr>
          <p:cNvPr id="2" name="Date Placeholder 1"/>
          <p:cNvSpPr>
            <a:spLocks noGrp="1"/>
          </p:cNvSpPr>
          <p:nvPr>
            <p:ph type="dt" sz="half" idx="10"/>
          </p:nvPr>
        </p:nvSpPr>
        <p:spPr/>
        <p:txBody>
          <a:bodyPr/>
          <a:lstStyle/>
          <a:p>
            <a:fld id="{8F628730-889D-4D5A-A652-2D8F23EC9E62}" type="datetimeFigureOut">
              <a:rPr lang="es-MX" smtClean="0"/>
              <a:t>23/02/2023</a:t>
            </a:fld>
            <a:endParaRPr lang="es-MX"/>
          </a:p>
        </p:txBody>
      </p:sp>
      <p:sp>
        <p:nvSpPr>
          <p:cNvPr id="7" name="Footer Placeholder 6"/>
          <p:cNvSpPr>
            <a:spLocks noGrp="1"/>
          </p:cNvSpPr>
          <p:nvPr>
            <p:ph type="ftr" sz="quarter" idx="11"/>
          </p:nvPr>
        </p:nvSpPr>
        <p:spPr/>
        <p:txBody>
          <a:bodyPr/>
          <a:lstStyle/>
          <a:p>
            <a:endParaRPr lang="es-MX"/>
          </a:p>
        </p:txBody>
      </p:sp>
      <p:sp>
        <p:nvSpPr>
          <p:cNvPr id="8" name="Slide Number Placeholder 7"/>
          <p:cNvSpPr>
            <a:spLocks noGrp="1"/>
          </p:cNvSpPr>
          <p:nvPr>
            <p:ph type="sldNum" sz="quarter" idx="12"/>
          </p:nvPr>
        </p:nvSpPr>
        <p:spPr/>
        <p:txBody>
          <a:bodyPr/>
          <a:lstStyle/>
          <a:p>
            <a:fld id="{281574AB-824F-43BF-A954-43A501DB43BB}" type="slidenum">
              <a:rPr lang="es-MX" smtClean="0"/>
              <a:t>‹Nº›</a:t>
            </a:fld>
            <a:endParaRPr lang="es-MX"/>
          </a:p>
        </p:txBody>
      </p:sp>
    </p:spTree>
    <p:extLst>
      <p:ext uri="{BB962C8B-B14F-4D97-AF65-F5344CB8AC3E}">
        <p14:creationId xmlns:p14="http://schemas.microsoft.com/office/powerpoint/2010/main" val="7784915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8F628730-889D-4D5A-A652-2D8F23EC9E62}" type="datetimeFigureOut">
              <a:rPr lang="es-MX" smtClean="0"/>
              <a:t>23/02/2023</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281574AB-824F-43BF-A954-43A501DB43BB}" type="slidenum">
              <a:rPr lang="es-MX" smtClean="0"/>
              <a:t>‹Nº›</a:t>
            </a:fld>
            <a:endParaRPr lang="es-MX"/>
          </a:p>
        </p:txBody>
      </p:sp>
    </p:spTree>
    <p:extLst>
      <p:ext uri="{BB962C8B-B14F-4D97-AF65-F5344CB8AC3E}">
        <p14:creationId xmlns:p14="http://schemas.microsoft.com/office/powerpoint/2010/main" val="1227463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331632" y="2523504"/>
            <a:ext cx="1221076" cy="1810992"/>
          </a:xfrm>
        </p:spPr>
        <p:txBody>
          <a:bodyPr anchor="b">
            <a:normAutofit/>
          </a:bodyPr>
          <a:lstStyle>
            <a:lvl1pPr>
              <a:defRPr sz="2000" b="0" baseline="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173321"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326368" y="4783014"/>
            <a:ext cx="1221076" cy="1033151"/>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8" name="Date Placeholder 7"/>
          <p:cNvSpPr>
            <a:spLocks noGrp="1"/>
          </p:cNvSpPr>
          <p:nvPr>
            <p:ph type="dt" sz="half" idx="10"/>
          </p:nvPr>
        </p:nvSpPr>
        <p:spPr/>
        <p:txBody>
          <a:bodyPr/>
          <a:lstStyle/>
          <a:p>
            <a:fld id="{8F628730-889D-4D5A-A652-2D8F23EC9E62}" type="datetimeFigureOut">
              <a:rPr lang="es-MX" smtClean="0"/>
              <a:t>23/02/2023</a:t>
            </a:fld>
            <a:endParaRPr lang="es-MX"/>
          </a:p>
        </p:txBody>
      </p:sp>
      <p:sp>
        <p:nvSpPr>
          <p:cNvPr id="9" name="Footer Placeholder 8"/>
          <p:cNvSpPr>
            <a:spLocks noGrp="1"/>
          </p:cNvSpPr>
          <p:nvPr>
            <p:ph type="ftr" sz="quarter" idx="11"/>
          </p:nvPr>
        </p:nvSpPr>
        <p:spPr/>
        <p:txBody>
          <a:bodyPr/>
          <a:lstStyle/>
          <a:p>
            <a:endParaRPr lang="es-MX"/>
          </a:p>
        </p:txBody>
      </p:sp>
      <p:sp>
        <p:nvSpPr>
          <p:cNvPr id="10" name="Slide Number Placeholder 9"/>
          <p:cNvSpPr>
            <a:spLocks noGrp="1"/>
          </p:cNvSpPr>
          <p:nvPr>
            <p:ph type="sldNum" sz="quarter" idx="12"/>
          </p:nvPr>
        </p:nvSpPr>
        <p:spPr/>
        <p:txBody>
          <a:bodyPr/>
          <a:lstStyle/>
          <a:p>
            <a:fld id="{281574AB-824F-43BF-A954-43A501DB43BB}" type="slidenum">
              <a:rPr lang="es-MX" smtClean="0"/>
              <a:t>‹Nº›</a:t>
            </a:fld>
            <a:endParaRPr lang="es-MX"/>
          </a:p>
        </p:txBody>
      </p:sp>
    </p:spTree>
    <p:extLst>
      <p:ext uri="{BB962C8B-B14F-4D97-AF65-F5344CB8AC3E}">
        <p14:creationId xmlns:p14="http://schemas.microsoft.com/office/powerpoint/2010/main" val="39509932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4728" y="1698002"/>
            <a:ext cx="1379337" cy="1802423"/>
          </a:xfrm>
        </p:spPr>
        <p:txBody>
          <a:bodyPr anchor="b">
            <a:normAutofit/>
          </a:bodyPr>
          <a:lstStyle>
            <a:lvl1pPr>
              <a:defRPr sz="20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2832090" y="755015"/>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262465" y="4293407"/>
            <a:ext cx="1379337" cy="1269961"/>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8" name="Date Placeholder 7"/>
          <p:cNvSpPr>
            <a:spLocks noGrp="1"/>
          </p:cNvSpPr>
          <p:nvPr>
            <p:ph type="dt" sz="half" idx="10"/>
          </p:nvPr>
        </p:nvSpPr>
        <p:spPr/>
        <p:txBody>
          <a:bodyPr/>
          <a:lstStyle/>
          <a:p>
            <a:fld id="{8F628730-889D-4D5A-A652-2D8F23EC9E62}" type="datetimeFigureOut">
              <a:rPr lang="es-MX" smtClean="0"/>
              <a:t>23/02/2023</a:t>
            </a:fld>
            <a:endParaRPr lang="es-MX"/>
          </a:p>
        </p:txBody>
      </p:sp>
      <p:sp>
        <p:nvSpPr>
          <p:cNvPr id="9" name="Footer Placeholder 8"/>
          <p:cNvSpPr>
            <a:spLocks noGrp="1"/>
          </p:cNvSpPr>
          <p:nvPr>
            <p:ph type="ftr" sz="quarter" idx="11"/>
          </p:nvPr>
        </p:nvSpPr>
        <p:spPr>
          <a:xfrm>
            <a:off x="3499101" y="6356350"/>
            <a:ext cx="5911517" cy="365125"/>
          </a:xfrm>
        </p:spPr>
        <p:txBody>
          <a:bodyPr/>
          <a:lstStyle/>
          <a:p>
            <a:endParaRPr lang="es-MX"/>
          </a:p>
        </p:txBody>
      </p:sp>
      <p:sp>
        <p:nvSpPr>
          <p:cNvPr id="10" name="Slide Number Placeholder 9"/>
          <p:cNvSpPr>
            <a:spLocks noGrp="1"/>
          </p:cNvSpPr>
          <p:nvPr>
            <p:ph type="sldNum" sz="quarter" idx="12"/>
          </p:nvPr>
        </p:nvSpPr>
        <p:spPr/>
        <p:txBody>
          <a:bodyPr/>
          <a:lstStyle/>
          <a:p>
            <a:fld id="{281574AB-824F-43BF-A954-43A501DB43BB}" type="slidenum">
              <a:rPr lang="es-MX" smtClean="0"/>
              <a:t>‹Nº›</a:t>
            </a:fld>
            <a:endParaRPr lang="es-MX"/>
          </a:p>
        </p:txBody>
      </p:sp>
    </p:spTree>
    <p:extLst>
      <p:ext uri="{BB962C8B-B14F-4D97-AF65-F5344CB8AC3E}">
        <p14:creationId xmlns:p14="http://schemas.microsoft.com/office/powerpoint/2010/main" val="21494711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microsoft.com/office/2007/relationships/hdphoto" Target="../media/hdphoto1.wdp"/><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5" name="Imagen 2" descr="Imagen 2">
            <a:extLst>
              <a:ext uri="{FF2B5EF4-FFF2-40B4-BE49-F238E27FC236}">
                <a16:creationId xmlns:a16="http://schemas.microsoft.com/office/drawing/2014/main" id="{00BF7DF2-B8A8-48A4-8488-BB3C10B5ABD7}"/>
              </a:ext>
            </a:extLst>
          </p:cNvPr>
          <p:cNvPicPr>
            <a:picLocks noChangeAspect="1"/>
          </p:cNvPicPr>
          <p:nvPr/>
        </p:nvPicPr>
        <p:blipFill>
          <a:blip r:embed="rId13"/>
          <a:stretch>
            <a:fillRect/>
          </a:stretch>
        </p:blipFill>
        <p:spPr>
          <a:xfrm rot="16200000" flipV="1">
            <a:off x="918843" y="577657"/>
            <a:ext cx="6857998" cy="5702688"/>
          </a:xfrm>
          <a:prstGeom prst="rect">
            <a:avLst/>
          </a:prstGeom>
          <a:ln w="12700">
            <a:miter lim="400000"/>
          </a:ln>
        </p:spPr>
      </p:pic>
      <p:sp>
        <p:nvSpPr>
          <p:cNvPr id="16" name="Rectángulo 3">
            <a:extLst>
              <a:ext uri="{FF2B5EF4-FFF2-40B4-BE49-F238E27FC236}">
                <a16:creationId xmlns:a16="http://schemas.microsoft.com/office/drawing/2014/main" id="{CCD9AE4D-7A78-4517-90E9-A171A6F835E9}"/>
              </a:ext>
            </a:extLst>
          </p:cNvPr>
          <p:cNvSpPr/>
          <p:nvPr/>
        </p:nvSpPr>
        <p:spPr>
          <a:xfrm rot="16200000" flipV="1">
            <a:off x="-1853969" y="3390841"/>
            <a:ext cx="6857997" cy="76319"/>
          </a:xfrm>
          <a:prstGeom prst="rect">
            <a:avLst/>
          </a:prstGeom>
          <a:solidFill>
            <a:srgbClr val="217143"/>
          </a:solidFill>
          <a:ln w="12700">
            <a:miter lim="400000"/>
          </a:ln>
        </p:spPr>
        <p:txBody>
          <a:bodyPr lIns="45719" rIns="45719" anchor="ctr"/>
          <a:lstStyle/>
          <a:p>
            <a:pPr algn="ctr">
              <a:defRPr sz="1800" b="0">
                <a:solidFill>
                  <a:srgbClr val="FFFFFF"/>
                </a:solidFill>
                <a:latin typeface="+mj-lt"/>
                <a:ea typeface="+mj-ea"/>
                <a:cs typeface="+mj-cs"/>
                <a:sym typeface="Calibri"/>
              </a:defRPr>
            </a:pPr>
            <a:endParaRPr/>
          </a:p>
        </p:txBody>
      </p:sp>
      <p:sp>
        <p:nvSpPr>
          <p:cNvPr id="17" name="Rectángulo 4">
            <a:extLst>
              <a:ext uri="{FF2B5EF4-FFF2-40B4-BE49-F238E27FC236}">
                <a16:creationId xmlns:a16="http://schemas.microsoft.com/office/drawing/2014/main" id="{D9ED41AA-C25B-4D32-80A1-FBAA030CA83C}"/>
              </a:ext>
            </a:extLst>
          </p:cNvPr>
          <p:cNvSpPr/>
          <p:nvPr/>
        </p:nvSpPr>
        <p:spPr>
          <a:xfrm rot="16200000" flipV="1">
            <a:off x="-1955852" y="3380204"/>
            <a:ext cx="6857998" cy="97590"/>
          </a:xfrm>
          <a:prstGeom prst="rect">
            <a:avLst/>
          </a:prstGeom>
          <a:solidFill>
            <a:srgbClr val="BC202A"/>
          </a:solidFill>
          <a:ln w="12700">
            <a:miter lim="400000"/>
          </a:ln>
        </p:spPr>
        <p:txBody>
          <a:bodyPr lIns="45719" rIns="45719" anchor="ctr"/>
          <a:lstStyle/>
          <a:p>
            <a:pPr algn="ctr">
              <a:defRPr sz="1800" b="0">
                <a:solidFill>
                  <a:srgbClr val="FFFFFF"/>
                </a:solidFill>
                <a:latin typeface="+mj-lt"/>
                <a:ea typeface="+mj-ea"/>
                <a:cs typeface="+mj-cs"/>
                <a:sym typeface="Calibri"/>
              </a:defRPr>
            </a:pPr>
            <a:endParaRPr/>
          </a:p>
        </p:txBody>
      </p:sp>
      <p:sp>
        <p:nvSpPr>
          <p:cNvPr id="7" name="Rectangle 6"/>
          <p:cNvSpPr/>
          <p:nvPr/>
        </p:nvSpPr>
        <p:spPr>
          <a:xfrm>
            <a:off x="2" y="0"/>
            <a:ext cx="1426412" cy="6858000"/>
          </a:xfrm>
          <a:prstGeom prst="rect">
            <a:avLst/>
          </a:prstGeom>
          <a:gradFill flip="none" rotWithShape="1">
            <a:gsLst>
              <a:gs pos="0">
                <a:srgbClr val="217143">
                  <a:shade val="30000"/>
                  <a:satMod val="115000"/>
                </a:srgbClr>
              </a:gs>
              <a:gs pos="50000">
                <a:srgbClr val="217143">
                  <a:shade val="67500"/>
                  <a:satMod val="115000"/>
                </a:srgbClr>
              </a:gs>
              <a:gs pos="100000">
                <a:srgbClr val="217143">
                  <a:shade val="100000"/>
                  <a:satMod val="115000"/>
                </a:srgbClr>
              </a:gs>
            </a:gsLst>
            <a:path path="circle">
              <a:fillToRect l="50000" t="50000" r="50000" b="50000"/>
            </a:path>
            <a:tileRect/>
          </a:gradFill>
          <a:ln>
            <a:solidFill>
              <a:srgbClr val="217143"/>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3205587" y="363289"/>
            <a:ext cx="7238877" cy="1319793"/>
          </a:xfrm>
          <a:prstGeom prst="rect">
            <a:avLst/>
          </a:prstGeom>
        </p:spPr>
        <p:txBody>
          <a:bodyPr vert="horz" lIns="91440" tIns="45720" rIns="91440" bIns="45720" rtlCol="0" anchor="ctr">
            <a:noAutofit/>
          </a:bodyPr>
          <a:lstStyle/>
          <a:p>
            <a:r>
              <a:rPr lang="es-ES" dirty="0"/>
              <a:t>Haga clic para modificar el estilo de título del patrón</a:t>
            </a:r>
            <a:endParaRPr lang="en-US" dirty="0"/>
          </a:p>
        </p:txBody>
      </p:sp>
      <p:sp>
        <p:nvSpPr>
          <p:cNvPr id="38" name="Rectangle 37"/>
          <p:cNvSpPr/>
          <p:nvPr/>
        </p:nvSpPr>
        <p:spPr>
          <a:xfrm>
            <a:off x="11825654" y="738554"/>
            <a:ext cx="374258" cy="5351350"/>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077961" y="853909"/>
            <a:ext cx="7315200" cy="5120640"/>
          </a:xfrm>
          <a:prstGeom prst="rect">
            <a:avLst/>
          </a:prstGeom>
        </p:spPr>
        <p:txBody>
          <a:bodyPr vert="horz" lIns="91440" tIns="45720" rIns="91440" bIns="45720" rtlCol="0" anchor="ctr">
            <a:normAutofit/>
          </a:bodyPr>
          <a:lstStyle/>
          <a:p>
            <a:pPr lvl="0"/>
            <a:r>
              <a:rPr lang="es-ES" dirty="0"/>
              <a:t>Editar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8F628730-889D-4D5A-A652-2D8F23EC9E62}" type="datetimeFigureOut">
              <a:rPr lang="es-MX" smtClean="0"/>
              <a:t>23/02/2023</a:t>
            </a:fld>
            <a:endParaRPr lang="es-MX"/>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s-MX"/>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281574AB-824F-43BF-A954-43A501DB43BB}" type="slidenum">
              <a:rPr lang="es-MX" smtClean="0"/>
              <a:t>‹Nº›</a:t>
            </a:fld>
            <a:endParaRPr lang="es-MX"/>
          </a:p>
        </p:txBody>
      </p:sp>
      <p:pic>
        <p:nvPicPr>
          <p:cNvPr id="14" name="Imagen 13" descr="Resultado de imagen para espe">
            <a:extLst>
              <a:ext uri="{FF2B5EF4-FFF2-40B4-BE49-F238E27FC236}">
                <a16:creationId xmlns:a16="http://schemas.microsoft.com/office/drawing/2014/main" id="{388FB323-E807-4565-8409-B0EC9DE7289D}"/>
              </a:ext>
            </a:extLst>
          </p:cNvPr>
          <p:cNvPicPr/>
          <p:nvPr/>
        </p:nvPicPr>
        <p:blipFill rotWithShape="1">
          <a:blip r:embed="rId14" cstate="print">
            <a:extLst>
              <a:ext uri="{BEBA8EAE-BF5A-486C-A8C5-ECC9F3942E4B}">
                <a14:imgProps xmlns:a14="http://schemas.microsoft.com/office/drawing/2010/main">
                  <a14:imgLayer r:embed="rId15">
                    <a14:imgEffect>
                      <a14:colorTemperature colorTemp="11200"/>
                    </a14:imgEffect>
                    <a14:imgEffect>
                      <a14:saturation sat="66000"/>
                    </a14:imgEffect>
                  </a14:imgLayer>
                </a14:imgProps>
              </a:ext>
              <a:ext uri="{28A0092B-C50C-407E-A947-70E740481C1C}">
                <a14:useLocalDpi xmlns:a14="http://schemas.microsoft.com/office/drawing/2010/main" val="0"/>
              </a:ext>
            </a:extLst>
          </a:blip>
          <a:srcRect r="74423"/>
          <a:stretch/>
        </p:blipFill>
        <p:spPr bwMode="auto">
          <a:xfrm>
            <a:off x="262465" y="136525"/>
            <a:ext cx="990254" cy="886661"/>
          </a:xfrm>
          <a:prstGeom prst="rect">
            <a:avLst/>
          </a:prstGeom>
          <a:noFill/>
          <a:ln>
            <a:noFill/>
          </a:ln>
        </p:spPr>
      </p:pic>
    </p:spTree>
    <p:extLst>
      <p:ext uri="{BB962C8B-B14F-4D97-AF65-F5344CB8AC3E}">
        <p14:creationId xmlns:p14="http://schemas.microsoft.com/office/powerpoint/2010/main" val="1104693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lnSpc>
          <a:spcPct val="90000"/>
        </a:lnSpc>
        <a:spcBef>
          <a:spcPct val="0"/>
        </a:spcBef>
        <a:buNone/>
        <a:defRPr sz="4400" b="1" kern="1200" spc="-60" baseline="0">
          <a:solidFill>
            <a:schemeClr val="tx2"/>
          </a:solidFill>
          <a:effectLst>
            <a:outerShdw blurRad="38100" dist="38100" dir="2700000" algn="tl">
              <a:srgbClr val="000000">
                <a:alpha val="43137"/>
              </a:srgbClr>
            </a:outerShdw>
          </a:effectLst>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5.png"/><Relationship Id="rId18" Type="http://schemas.openxmlformats.org/officeDocument/2006/relationships/image" Target="../media/image33.png"/><Relationship Id="rId3" Type="http://schemas.openxmlformats.org/officeDocument/2006/relationships/image" Target="../media/image20.png"/><Relationship Id="rId21" Type="http://schemas.openxmlformats.org/officeDocument/2006/relationships/image" Target="../media/image37.png"/><Relationship Id="rId7" Type="http://schemas.openxmlformats.org/officeDocument/2006/relationships/image" Target="../media/image31.png"/><Relationship Id="rId12" Type="http://schemas.openxmlformats.org/officeDocument/2006/relationships/image" Target="../media/image24.png"/><Relationship Id="rId17" Type="http://schemas.openxmlformats.org/officeDocument/2006/relationships/image" Target="../media/image32.png"/><Relationship Id="rId2" Type="http://schemas.openxmlformats.org/officeDocument/2006/relationships/notesSlide" Target="../notesSlides/notesSlide2.xml"/><Relationship Id="rId16" Type="http://schemas.openxmlformats.org/officeDocument/2006/relationships/image" Target="../media/image28.png"/><Relationship Id="rId20"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23.png"/><Relationship Id="rId5" Type="http://schemas.openxmlformats.org/officeDocument/2006/relationships/image" Target="../media/image29.png"/><Relationship Id="rId15" Type="http://schemas.openxmlformats.org/officeDocument/2006/relationships/image" Target="../media/image27.png"/><Relationship Id="rId10" Type="http://schemas.openxmlformats.org/officeDocument/2006/relationships/image" Target="../media/image34.png"/><Relationship Id="rId19" Type="http://schemas.openxmlformats.org/officeDocument/2006/relationships/image" Target="../media/image35.png"/><Relationship Id="rId4" Type="http://schemas.openxmlformats.org/officeDocument/2006/relationships/image" Target="../media/image21.png"/><Relationship Id="rId14" Type="http://schemas.openxmlformats.org/officeDocument/2006/relationships/image" Target="../media/image26.png"/></Relationships>
</file>

<file path=ppt/slides/_rels/slide15.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png"/><Relationship Id="rId17" Type="http://schemas.openxmlformats.org/officeDocument/2006/relationships/image" Target="../media/image52.png"/><Relationship Id="rId2" Type="http://schemas.openxmlformats.org/officeDocument/2006/relationships/notesSlide" Target="../notesSlides/notesSlide3.xml"/><Relationship Id="rId16"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5" Type="http://schemas.openxmlformats.org/officeDocument/2006/relationships/image" Target="../media/image5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49.png"/></Relationships>
</file>

<file path=ppt/slides/_rels/slide16.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17.xml.rels><?xml version="1.0" encoding="UTF-8" standalone="yes"?>
<Relationships xmlns="http://schemas.openxmlformats.org/package/2006/relationships"><Relationship Id="rId8" Type="http://schemas.openxmlformats.org/officeDocument/2006/relationships/image" Target="../media/image620.png"/><Relationship Id="rId3" Type="http://schemas.openxmlformats.org/officeDocument/2006/relationships/image" Target="../media/image64.png"/><Relationship Id="rId7" Type="http://schemas.openxmlformats.org/officeDocument/2006/relationships/image" Target="../media/image610.png"/><Relationship Id="rId12" Type="http://schemas.openxmlformats.org/officeDocument/2006/relationships/image" Target="../media/image66.pn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600.png"/><Relationship Id="rId11" Type="http://schemas.openxmlformats.org/officeDocument/2006/relationships/image" Target="../media/image65.png"/><Relationship Id="rId5" Type="http://schemas.openxmlformats.org/officeDocument/2006/relationships/image" Target="../media/image590.png"/><Relationship Id="rId10" Type="http://schemas.openxmlformats.org/officeDocument/2006/relationships/image" Target="../media/image640.png"/><Relationship Id="rId9" Type="http://schemas.openxmlformats.org/officeDocument/2006/relationships/image" Target="../media/image630.png"/></Relationships>
</file>

<file path=ppt/slides/_rels/slide18.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70.png"/><Relationship Id="rId7" Type="http://schemas.openxmlformats.org/officeDocument/2006/relationships/image" Target="../media/image70.png"/><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620.png"/><Relationship Id="rId10" Type="http://schemas.openxmlformats.org/officeDocument/2006/relationships/image" Target="../media/image73.png"/><Relationship Id="rId4" Type="http://schemas.openxmlformats.org/officeDocument/2006/relationships/image" Target="../media/image68.png"/><Relationship Id="rId9" Type="http://schemas.openxmlformats.org/officeDocument/2006/relationships/image" Target="../media/image72.png"/></Relationships>
</file>

<file path=ppt/slides/_rels/slide19.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png"/><Relationship Id="rId3" Type="http://schemas.openxmlformats.org/officeDocument/2006/relationships/image" Target="../media/image76.png"/><Relationship Id="rId7" Type="http://schemas.openxmlformats.org/officeDocument/2006/relationships/image" Target="../media/image80.png"/><Relationship Id="rId12" Type="http://schemas.openxmlformats.org/officeDocument/2006/relationships/image" Target="../media/image85.png"/><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79.png"/><Relationship Id="rId11" Type="http://schemas.openxmlformats.org/officeDocument/2006/relationships/image" Target="../media/image84.png"/><Relationship Id="rId5" Type="http://schemas.openxmlformats.org/officeDocument/2006/relationships/image" Target="../media/image78.png"/><Relationship Id="rId10"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82.png"/><Relationship Id="rId14" Type="http://schemas.microsoft.com/office/2007/relationships/hdphoto" Target="../media/hdphoto4.wd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0.png"/><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2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 Id="rId5" Type="http://schemas.openxmlformats.org/officeDocument/2006/relationships/image" Target="../media/image95.png"/><Relationship Id="rId4" Type="http://schemas.openxmlformats.org/officeDocument/2006/relationships/image" Target="../media/image94.png"/></Relationships>
</file>

<file path=ppt/slides/_rels/slide23.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image" Target="../media/image990.png"/><Relationship Id="rId2" Type="http://schemas.openxmlformats.org/officeDocument/2006/relationships/image" Target="../media/image96.png"/><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2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0.png"/><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25.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image" Target="../media/image105.png"/><Relationship Id="rId1" Type="http://schemas.openxmlformats.org/officeDocument/2006/relationships/slideLayout" Target="../slideLayouts/slideLayout2.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 Id="rId9" Type="http://schemas.openxmlformats.org/officeDocument/2006/relationships/image" Target="../media/image112.png"/></Relationships>
</file>

<file path=ppt/slides/_rels/slide2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130.png"/><Relationship Id="rId7" Type="http://schemas.openxmlformats.org/officeDocument/2006/relationships/image" Target="../media/image117.png"/><Relationship Id="rId2" Type="http://schemas.openxmlformats.org/officeDocument/2006/relationships/image" Target="../media/image113.png"/><Relationship Id="rId1" Type="http://schemas.openxmlformats.org/officeDocument/2006/relationships/slideLayout" Target="../slideLayouts/slideLayout2.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27.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19.png"/><Relationship Id="rId7" Type="http://schemas.openxmlformats.org/officeDocument/2006/relationships/image" Target="../media/image123.png"/><Relationship Id="rId2" Type="http://schemas.openxmlformats.org/officeDocument/2006/relationships/image" Target="../media/image118.png"/><Relationship Id="rId1" Type="http://schemas.openxmlformats.org/officeDocument/2006/relationships/slideLayout" Target="../slideLayouts/slideLayout2.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 Id="rId9" Type="http://schemas.openxmlformats.org/officeDocument/2006/relationships/image" Target="../media/image125.png"/></Relationships>
</file>

<file path=ppt/slides/_rels/slide28.xml.rels><?xml version="1.0" encoding="UTF-8" standalone="yes"?>
<Relationships xmlns="http://schemas.openxmlformats.org/package/2006/relationships"><Relationship Id="rId8" Type="http://schemas.openxmlformats.org/officeDocument/2006/relationships/image" Target="../media/image132.png"/><Relationship Id="rId13" Type="http://schemas.openxmlformats.org/officeDocument/2006/relationships/image" Target="../media/image137.png"/><Relationship Id="rId18" Type="http://schemas.openxmlformats.org/officeDocument/2006/relationships/image" Target="../media/image142.png"/><Relationship Id="rId3" Type="http://schemas.openxmlformats.org/officeDocument/2006/relationships/image" Target="../media/image127.png"/><Relationship Id="rId7" Type="http://schemas.openxmlformats.org/officeDocument/2006/relationships/image" Target="../media/image131.png"/><Relationship Id="rId12" Type="http://schemas.openxmlformats.org/officeDocument/2006/relationships/image" Target="../media/image136.png"/><Relationship Id="rId17" Type="http://schemas.openxmlformats.org/officeDocument/2006/relationships/image" Target="../media/image141.png"/><Relationship Id="rId2" Type="http://schemas.openxmlformats.org/officeDocument/2006/relationships/image" Target="../media/image126.png"/><Relationship Id="rId16" Type="http://schemas.openxmlformats.org/officeDocument/2006/relationships/image" Target="../media/image140.png"/><Relationship Id="rId1" Type="http://schemas.openxmlformats.org/officeDocument/2006/relationships/slideLayout" Target="../slideLayouts/slideLayout2.xml"/><Relationship Id="rId6" Type="http://schemas.openxmlformats.org/officeDocument/2006/relationships/image" Target="../media/image130.png"/><Relationship Id="rId11" Type="http://schemas.openxmlformats.org/officeDocument/2006/relationships/image" Target="../media/image135.png"/><Relationship Id="rId5" Type="http://schemas.openxmlformats.org/officeDocument/2006/relationships/image" Target="../media/image129.png"/><Relationship Id="rId15" Type="http://schemas.openxmlformats.org/officeDocument/2006/relationships/image" Target="../media/image139.png"/><Relationship Id="rId10" Type="http://schemas.openxmlformats.org/officeDocument/2006/relationships/image" Target="../media/image134.png"/><Relationship Id="rId4" Type="http://schemas.openxmlformats.org/officeDocument/2006/relationships/image" Target="../media/image128.png"/><Relationship Id="rId9" Type="http://schemas.openxmlformats.org/officeDocument/2006/relationships/image" Target="../media/image133.png"/><Relationship Id="rId14" Type="http://schemas.openxmlformats.org/officeDocument/2006/relationships/image" Target="../media/image138.png"/></Relationships>
</file>

<file path=ppt/slides/_rels/slide29.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2.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14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155.png"/><Relationship Id="rId13" Type="http://schemas.openxmlformats.org/officeDocument/2006/relationships/image" Target="../media/image160.png"/><Relationship Id="rId3" Type="http://schemas.openxmlformats.org/officeDocument/2006/relationships/image" Target="../media/image136.png"/><Relationship Id="rId7" Type="http://schemas.openxmlformats.org/officeDocument/2006/relationships/image" Target="../media/image154.png"/><Relationship Id="rId12" Type="http://schemas.openxmlformats.org/officeDocument/2006/relationships/image" Target="../media/image159.png"/><Relationship Id="rId2" Type="http://schemas.openxmlformats.org/officeDocument/2006/relationships/image" Target="../media/image150.png"/><Relationship Id="rId1" Type="http://schemas.openxmlformats.org/officeDocument/2006/relationships/slideLayout" Target="../slideLayouts/slideLayout2.xml"/><Relationship Id="rId6" Type="http://schemas.openxmlformats.org/officeDocument/2006/relationships/image" Target="../media/image153.png"/><Relationship Id="rId11" Type="http://schemas.openxmlformats.org/officeDocument/2006/relationships/image" Target="../media/image158.png"/><Relationship Id="rId5" Type="http://schemas.openxmlformats.org/officeDocument/2006/relationships/image" Target="../media/image152.png"/><Relationship Id="rId15" Type="http://schemas.openxmlformats.org/officeDocument/2006/relationships/image" Target="../media/image162.png"/><Relationship Id="rId10" Type="http://schemas.openxmlformats.org/officeDocument/2006/relationships/image" Target="../media/image157.png"/><Relationship Id="rId4" Type="http://schemas.openxmlformats.org/officeDocument/2006/relationships/image" Target="../media/image151.png"/><Relationship Id="rId9" Type="http://schemas.openxmlformats.org/officeDocument/2006/relationships/image" Target="../media/image156.png"/><Relationship Id="rId14" Type="http://schemas.openxmlformats.org/officeDocument/2006/relationships/image" Target="../media/image161.png"/></Relationships>
</file>

<file path=ppt/slides/_rels/slide3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170.png"/><Relationship Id="rId3" Type="http://schemas.openxmlformats.org/officeDocument/2006/relationships/image" Target="../media/image165.png"/><Relationship Id="rId7" Type="http://schemas.openxmlformats.org/officeDocument/2006/relationships/image" Target="../media/image169.png"/><Relationship Id="rId2" Type="http://schemas.openxmlformats.org/officeDocument/2006/relationships/image" Target="../media/image164.png"/><Relationship Id="rId1" Type="http://schemas.openxmlformats.org/officeDocument/2006/relationships/slideLayout" Target="../slideLayouts/slideLayout2.xml"/><Relationship Id="rId6" Type="http://schemas.openxmlformats.org/officeDocument/2006/relationships/image" Target="../media/image168.png"/><Relationship Id="rId5" Type="http://schemas.openxmlformats.org/officeDocument/2006/relationships/image" Target="../media/image167.png"/><Relationship Id="rId4" Type="http://schemas.openxmlformats.org/officeDocument/2006/relationships/image" Target="../media/image166.png"/></Relationships>
</file>

<file path=ppt/slides/_rels/slide34.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180.png"/><Relationship Id="rId3" Type="http://schemas.openxmlformats.org/officeDocument/2006/relationships/image" Target="../media/image176.png"/><Relationship Id="rId7" Type="http://schemas.openxmlformats.org/officeDocument/2006/relationships/image" Target="../media/image179.png"/><Relationship Id="rId2" Type="http://schemas.openxmlformats.org/officeDocument/2006/relationships/image" Target="../media/image175.png"/><Relationship Id="rId1" Type="http://schemas.openxmlformats.org/officeDocument/2006/relationships/slideLayout" Target="../slideLayouts/slideLayout2.xml"/><Relationship Id="rId6" Type="http://schemas.openxmlformats.org/officeDocument/2006/relationships/image" Target="../media/image178.png"/><Relationship Id="rId5" Type="http://schemas.openxmlformats.org/officeDocument/2006/relationships/image" Target="../media/image177.png"/><Relationship Id="rId4" Type="http://schemas.microsoft.com/office/2007/relationships/hdphoto" Target="../media/hdphoto7.wdp"/></Relationships>
</file>

<file path=ppt/slides/_rels/slide37.xml.rels><?xml version="1.0" encoding="UTF-8" standalone="yes"?>
<Relationships xmlns="http://schemas.openxmlformats.org/package/2006/relationships"><Relationship Id="rId3" Type="http://schemas.openxmlformats.org/officeDocument/2006/relationships/image" Target="../media/image182.png"/><Relationship Id="rId7" Type="http://schemas.openxmlformats.org/officeDocument/2006/relationships/image" Target="../media/image186.png"/><Relationship Id="rId2" Type="http://schemas.openxmlformats.org/officeDocument/2006/relationships/image" Target="../media/image181.png"/><Relationship Id="rId1" Type="http://schemas.openxmlformats.org/officeDocument/2006/relationships/slideLayout" Target="../slideLayouts/slideLayout2.xml"/><Relationship Id="rId6" Type="http://schemas.openxmlformats.org/officeDocument/2006/relationships/image" Target="../media/image185.png"/><Relationship Id="rId5" Type="http://schemas.openxmlformats.org/officeDocument/2006/relationships/image" Target="../media/image184.png"/><Relationship Id="rId4" Type="http://schemas.openxmlformats.org/officeDocument/2006/relationships/image" Target="../media/image183.png"/></Relationships>
</file>

<file path=ppt/slides/_rels/slide38.xml.rels><?xml version="1.0" encoding="UTF-8" standalone="yes"?>
<Relationships xmlns="http://schemas.openxmlformats.org/package/2006/relationships"><Relationship Id="rId8" Type="http://schemas.openxmlformats.org/officeDocument/2006/relationships/image" Target="../media/image190.png"/><Relationship Id="rId3" Type="http://schemas.microsoft.com/office/2007/relationships/hdphoto" Target="../media/hdphoto8.wdp"/><Relationship Id="rId7" Type="http://schemas.microsoft.com/office/2007/relationships/hdphoto" Target="../media/hdphoto10.wdp"/><Relationship Id="rId2" Type="http://schemas.openxmlformats.org/officeDocument/2006/relationships/image" Target="../media/image187.png"/><Relationship Id="rId1" Type="http://schemas.openxmlformats.org/officeDocument/2006/relationships/slideLayout" Target="../slideLayouts/slideLayout2.xml"/><Relationship Id="rId6" Type="http://schemas.openxmlformats.org/officeDocument/2006/relationships/image" Target="../media/image189.png"/><Relationship Id="rId11" Type="http://schemas.microsoft.com/office/2007/relationships/hdphoto" Target="../media/hdphoto12.wdp"/><Relationship Id="rId5" Type="http://schemas.microsoft.com/office/2007/relationships/hdphoto" Target="../media/hdphoto9.wdp"/><Relationship Id="rId10" Type="http://schemas.openxmlformats.org/officeDocument/2006/relationships/image" Target="../media/image191.png"/><Relationship Id="rId4" Type="http://schemas.openxmlformats.org/officeDocument/2006/relationships/image" Target="../media/image188.png"/><Relationship Id="rId9" Type="http://schemas.microsoft.com/office/2007/relationships/hdphoto" Target="../media/hdphoto11.wdp"/></Relationships>
</file>

<file path=ppt/slides/_rels/slide39.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2.png"/><Relationship Id="rId1" Type="http://schemas.openxmlformats.org/officeDocument/2006/relationships/slideLayout" Target="../slideLayouts/slideLayout2.xml"/><Relationship Id="rId4" Type="http://schemas.microsoft.com/office/2007/relationships/hdphoto" Target="../media/hdphoto13.wdp"/></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4.png"/><Relationship Id="rId1" Type="http://schemas.openxmlformats.org/officeDocument/2006/relationships/slideLayout" Target="../slideLayouts/slideLayout2.xml"/><Relationship Id="rId4" Type="http://schemas.openxmlformats.org/officeDocument/2006/relationships/image" Target="../media/image196.png"/></Relationships>
</file>

<file path=ppt/slides/_rels/slide41.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7.png"/><Relationship Id="rId1" Type="http://schemas.openxmlformats.org/officeDocument/2006/relationships/slideLayout" Target="../slideLayouts/slideLayout2.xml"/><Relationship Id="rId4" Type="http://schemas.openxmlformats.org/officeDocument/2006/relationships/image" Target="../media/image199.png"/></Relationships>
</file>

<file path=ppt/slides/_rels/slide42.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200.png"/><Relationship Id="rId1" Type="http://schemas.openxmlformats.org/officeDocument/2006/relationships/slideLayout" Target="../slideLayouts/slideLayout2.xml"/><Relationship Id="rId5" Type="http://schemas.openxmlformats.org/officeDocument/2006/relationships/image" Target="../media/image203.png"/><Relationship Id="rId4" Type="http://schemas.openxmlformats.org/officeDocument/2006/relationships/image" Target="../media/image202.png"/></Relationships>
</file>

<file path=ppt/slides/_rels/slide43.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20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image" Target="../media/image20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image" Target="../media/image20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210.png"/><Relationship Id="rId1" Type="http://schemas.openxmlformats.org/officeDocument/2006/relationships/slideLayout" Target="../slideLayouts/slideLayout2.xml"/><Relationship Id="rId6" Type="http://schemas.openxmlformats.org/officeDocument/2006/relationships/image" Target="../media/image214.png"/><Relationship Id="rId5" Type="http://schemas.openxmlformats.org/officeDocument/2006/relationships/image" Target="../media/image213.png"/><Relationship Id="rId4" Type="http://schemas.openxmlformats.org/officeDocument/2006/relationships/image" Target="../media/image21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3354435" y="958698"/>
            <a:ext cx="7403212" cy="1808872"/>
          </a:xfrm>
        </p:spPr>
        <p:txBody>
          <a:bodyPr>
            <a:noAutofit/>
          </a:bodyPr>
          <a:lstStyle/>
          <a:p>
            <a:pPr algn="ctr">
              <a:lnSpc>
                <a:spcPct val="150000"/>
              </a:lnSpc>
            </a:pPr>
            <a:r>
              <a:rPr lang="es-EC" sz="2000" dirty="0">
                <a:solidFill>
                  <a:schemeClr val="tx1">
                    <a:lumMod val="75000"/>
                    <a:lumOff val="25000"/>
                  </a:schemeClr>
                </a:solidFill>
                <a:effectLst/>
              </a:rPr>
              <a:t>DEPARTAMENTO DE CIENCIAS DE LA ENERGÍA Y MECÁNICA</a:t>
            </a:r>
            <a:br>
              <a:rPr lang="es-EC" sz="2000" dirty="0">
                <a:solidFill>
                  <a:schemeClr val="tx1">
                    <a:lumMod val="75000"/>
                    <a:lumOff val="25000"/>
                  </a:schemeClr>
                </a:solidFill>
                <a:effectLst/>
              </a:rPr>
            </a:br>
            <a:r>
              <a:rPr lang="es-EC" sz="2000" dirty="0">
                <a:solidFill>
                  <a:schemeClr val="tx1">
                    <a:lumMod val="75000"/>
                    <a:lumOff val="25000"/>
                  </a:schemeClr>
                </a:solidFill>
                <a:effectLst/>
              </a:rPr>
              <a:t>CARRERA DE INGENIERÍA EN MECATRÓNICA</a:t>
            </a:r>
            <a:br>
              <a:rPr lang="es-EC" sz="2000" dirty="0">
                <a:solidFill>
                  <a:schemeClr val="tx1">
                    <a:lumMod val="75000"/>
                    <a:lumOff val="25000"/>
                  </a:schemeClr>
                </a:solidFill>
                <a:effectLst/>
              </a:rPr>
            </a:br>
            <a:br>
              <a:rPr lang="es-EC" sz="2000" dirty="0">
                <a:solidFill>
                  <a:schemeClr val="tx1">
                    <a:lumMod val="75000"/>
                    <a:lumOff val="25000"/>
                  </a:schemeClr>
                </a:solidFill>
                <a:effectLst/>
              </a:rPr>
            </a:br>
            <a:r>
              <a:rPr lang="es-EC" sz="2000" dirty="0">
                <a:solidFill>
                  <a:schemeClr val="tx1">
                    <a:lumMod val="75000"/>
                    <a:lumOff val="25000"/>
                  </a:schemeClr>
                </a:solidFill>
                <a:effectLst/>
              </a:rPr>
              <a:t> TRABAJO DE TITULACIÓN, PREVIO A LA OBTENCIÓN DEL TÍTULO DE INGENIERO EN MECATRÓNICA</a:t>
            </a:r>
            <a:endParaRPr lang="es-EC" sz="1800" dirty="0">
              <a:solidFill>
                <a:schemeClr val="tx1">
                  <a:lumMod val="75000"/>
                  <a:lumOff val="25000"/>
                </a:schemeClr>
              </a:solidFill>
            </a:endParaRPr>
          </a:p>
        </p:txBody>
      </p:sp>
      <p:sp>
        <p:nvSpPr>
          <p:cNvPr id="4" name="Subtítulo 2">
            <a:extLst>
              <a:ext uri="{FF2B5EF4-FFF2-40B4-BE49-F238E27FC236}">
                <a16:creationId xmlns:a16="http://schemas.microsoft.com/office/drawing/2014/main" id="{7A3B76FF-EAA0-46E8-A1DF-1123CA3A75D9}"/>
              </a:ext>
            </a:extLst>
          </p:cNvPr>
          <p:cNvSpPr>
            <a:spLocks noGrp="1"/>
          </p:cNvSpPr>
          <p:nvPr>
            <p:ph type="subTitle" idx="1"/>
          </p:nvPr>
        </p:nvSpPr>
        <p:spPr>
          <a:xfrm>
            <a:off x="3231860" y="4891313"/>
            <a:ext cx="7315200" cy="1624989"/>
          </a:xfrm>
        </p:spPr>
        <p:txBody>
          <a:bodyPr rtlCol="0">
            <a:noAutofit/>
          </a:bodyPr>
          <a:lstStyle/>
          <a:p>
            <a:pPr algn="ctr">
              <a:lnSpc>
                <a:spcPct val="100000"/>
              </a:lnSpc>
            </a:pPr>
            <a:r>
              <a:rPr lang="es-EC" sz="2000" b="1" dirty="0">
                <a:solidFill>
                  <a:schemeClr val="tx1">
                    <a:lumMod val="75000"/>
                    <a:lumOff val="25000"/>
                  </a:schemeClr>
                </a:solidFill>
                <a:latin typeface="+mj-lt"/>
                <a:cs typeface="Times New Roman" panose="02020603050405020304" pitchFamily="18" charset="0"/>
              </a:rPr>
              <a:t>AUTOR: 	</a:t>
            </a:r>
            <a:r>
              <a:rPr lang="es-ES" sz="2000" b="1" dirty="0">
                <a:solidFill>
                  <a:schemeClr val="tx1">
                    <a:lumMod val="75000"/>
                    <a:lumOff val="25000"/>
                  </a:schemeClr>
                </a:solidFill>
                <a:latin typeface="+mj-lt"/>
                <a:cs typeface="Times New Roman" panose="02020603050405020304" pitchFamily="18" charset="0"/>
              </a:rPr>
              <a:t>GALEAS COPPIANO EDOUARD JAVIER</a:t>
            </a:r>
            <a:endParaRPr lang="es-EC" sz="2000" b="1" dirty="0">
              <a:solidFill>
                <a:schemeClr val="tx1">
                  <a:lumMod val="75000"/>
                  <a:lumOff val="25000"/>
                </a:schemeClr>
              </a:solidFill>
              <a:latin typeface="+mj-lt"/>
              <a:cs typeface="Times New Roman" panose="02020603050405020304" pitchFamily="18" charset="0"/>
            </a:endParaRPr>
          </a:p>
          <a:p>
            <a:pPr algn="ctr">
              <a:lnSpc>
                <a:spcPct val="150000"/>
              </a:lnSpc>
            </a:pPr>
            <a:r>
              <a:rPr lang="es-EC" sz="2000" b="1" dirty="0">
                <a:solidFill>
                  <a:schemeClr val="tx1">
                    <a:lumMod val="75000"/>
                    <a:lumOff val="25000"/>
                  </a:schemeClr>
                </a:solidFill>
                <a:latin typeface="+mj-lt"/>
                <a:cs typeface="Times New Roman" panose="02020603050405020304" pitchFamily="18" charset="0"/>
              </a:rPr>
              <a:t>DIRECTOR: 	ING. GÓMEZ REYES ALEJANDRO PAÚL</a:t>
            </a:r>
          </a:p>
          <a:p>
            <a:pPr algn="ctr">
              <a:lnSpc>
                <a:spcPct val="150000"/>
              </a:lnSpc>
            </a:pPr>
            <a:r>
              <a:rPr lang="es-EC" sz="2000" b="1" dirty="0">
                <a:solidFill>
                  <a:schemeClr val="tx1">
                    <a:lumMod val="75000"/>
                    <a:lumOff val="25000"/>
                  </a:schemeClr>
                </a:solidFill>
                <a:latin typeface="+mj-lt"/>
                <a:cs typeface="Times New Roman" panose="02020603050405020304" pitchFamily="18" charset="0"/>
              </a:rPr>
              <a:t>2023</a:t>
            </a:r>
            <a:endParaRPr lang="es-ES" sz="2000" b="1" dirty="0">
              <a:solidFill>
                <a:schemeClr val="tx1">
                  <a:lumMod val="75000"/>
                  <a:lumOff val="25000"/>
                </a:schemeClr>
              </a:solidFill>
              <a:latin typeface="+mj-lt"/>
              <a:cs typeface="Times New Roman" panose="02020603050405020304" pitchFamily="18" charset="0"/>
            </a:endParaRPr>
          </a:p>
        </p:txBody>
      </p:sp>
      <p:sp>
        <p:nvSpPr>
          <p:cNvPr id="5" name="Rectángulo 4">
            <a:extLst>
              <a:ext uri="{FF2B5EF4-FFF2-40B4-BE49-F238E27FC236}">
                <a16:creationId xmlns:a16="http://schemas.microsoft.com/office/drawing/2014/main" id="{161F5FC7-429A-4F94-8412-DAF8A443FCDA}"/>
              </a:ext>
            </a:extLst>
          </p:cNvPr>
          <p:cNvSpPr/>
          <p:nvPr/>
        </p:nvSpPr>
        <p:spPr>
          <a:xfrm>
            <a:off x="2317460" y="3101398"/>
            <a:ext cx="9144000" cy="1200329"/>
          </a:xfrm>
          <a:prstGeom prst="rect">
            <a:avLst/>
          </a:prstGeom>
        </p:spPr>
        <p:txBody>
          <a:bodyPr wrap="square">
            <a:spAutoFit/>
          </a:bodyPr>
          <a:lstStyle/>
          <a:p>
            <a:pPr algn="ctr" defTabSz="457200">
              <a:defRPr/>
            </a:pPr>
            <a:r>
              <a:rPr lang="es-EC" sz="2400" b="1" spc="-100" dirty="0">
                <a:solidFill>
                  <a:schemeClr val="tx1">
                    <a:lumMod val="75000"/>
                    <a:lumOff val="25000"/>
                  </a:schemeClr>
                </a:solidFill>
                <a:latin typeface="+mj-lt"/>
                <a:ea typeface="+mj-ea"/>
                <a:cs typeface="+mj-cs"/>
              </a:rPr>
              <a:t>“</a:t>
            </a:r>
            <a:r>
              <a:rPr lang="es-MX" sz="2400" b="1" spc="-100" dirty="0">
                <a:solidFill>
                  <a:schemeClr val="tx1">
                    <a:lumMod val="75000"/>
                    <a:lumOff val="25000"/>
                  </a:schemeClr>
                </a:solidFill>
                <a:latin typeface="+mj-lt"/>
                <a:ea typeface="+mj-ea"/>
                <a:cs typeface="+mj-cs"/>
              </a:rPr>
              <a:t>DISEÑO Y CONSTRUCCIÓN DE UN SISTEMA DOSIFICADOR DE ADITIVOS PARA LA FABRICACIÓN DE PINTURAS LÁTEX EN LA EMPRESA ZATOTEK S.A. PINTURAS WESCO</a:t>
            </a:r>
            <a:r>
              <a:rPr lang="es-EC" sz="2400" b="1" spc="-100" dirty="0">
                <a:solidFill>
                  <a:schemeClr val="tx1">
                    <a:lumMod val="75000"/>
                    <a:lumOff val="25000"/>
                  </a:schemeClr>
                </a:solidFill>
                <a:latin typeface="+mj-lt"/>
                <a:ea typeface="+mj-ea"/>
                <a:cs typeface="+mj-cs"/>
              </a:rPr>
              <a:t>”</a:t>
            </a:r>
          </a:p>
        </p:txBody>
      </p:sp>
    </p:spTree>
    <p:extLst>
      <p:ext uri="{BB962C8B-B14F-4D97-AF65-F5344CB8AC3E}">
        <p14:creationId xmlns:p14="http://schemas.microsoft.com/office/powerpoint/2010/main" val="21703169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39F740A2-8538-4BDD-91F7-5C92D5ED9593}"/>
              </a:ext>
            </a:extLst>
          </p:cNvPr>
          <p:cNvSpPr>
            <a:spLocks noGrp="1"/>
          </p:cNvSpPr>
          <p:nvPr>
            <p:ph type="title"/>
          </p:nvPr>
        </p:nvSpPr>
        <p:spPr>
          <a:xfrm>
            <a:off x="2084336" y="0"/>
            <a:ext cx="9481380" cy="1346897"/>
          </a:xfrm>
        </p:spPr>
        <p:txBody>
          <a:bodyPr/>
          <a:lstStyle/>
          <a:p>
            <a:r>
              <a:rPr lang="es-MX" dirty="0"/>
              <a:t>Requerimientos y parámetros de diseño</a:t>
            </a:r>
          </a:p>
        </p:txBody>
      </p:sp>
      <p:graphicFrame>
        <p:nvGraphicFramePr>
          <p:cNvPr id="3" name="Tabla 2">
            <a:extLst>
              <a:ext uri="{FF2B5EF4-FFF2-40B4-BE49-F238E27FC236}">
                <a16:creationId xmlns:a16="http://schemas.microsoft.com/office/drawing/2014/main" id="{AE7CBDDD-4C46-4E18-AD79-387478AC91CE}"/>
              </a:ext>
            </a:extLst>
          </p:cNvPr>
          <p:cNvGraphicFramePr>
            <a:graphicFrameLocks noGrp="1"/>
          </p:cNvGraphicFramePr>
          <p:nvPr>
            <p:extLst>
              <p:ext uri="{D42A27DB-BD31-4B8C-83A1-F6EECF244321}">
                <p14:modId xmlns:p14="http://schemas.microsoft.com/office/powerpoint/2010/main" val="1662298554"/>
              </p:ext>
            </p:extLst>
          </p:nvPr>
        </p:nvGraphicFramePr>
        <p:xfrm>
          <a:off x="6884164" y="2949552"/>
          <a:ext cx="4876741" cy="2447544"/>
        </p:xfrm>
        <a:graphic>
          <a:graphicData uri="http://schemas.openxmlformats.org/drawingml/2006/table">
            <a:tbl>
              <a:tblPr firstRow="1" firstCol="1">
                <a:tableStyleId>{5C22544A-7EE6-4342-B048-85BDC9FD1C3A}</a:tableStyleId>
              </a:tblPr>
              <a:tblGrid>
                <a:gridCol w="329436">
                  <a:extLst>
                    <a:ext uri="{9D8B030D-6E8A-4147-A177-3AD203B41FA5}">
                      <a16:colId xmlns:a16="http://schemas.microsoft.com/office/drawing/2014/main" val="3575018720"/>
                    </a:ext>
                  </a:extLst>
                </a:gridCol>
                <a:gridCol w="3581342">
                  <a:extLst>
                    <a:ext uri="{9D8B030D-6E8A-4147-A177-3AD203B41FA5}">
                      <a16:colId xmlns:a16="http://schemas.microsoft.com/office/drawing/2014/main" val="222028807"/>
                    </a:ext>
                  </a:extLst>
                </a:gridCol>
                <a:gridCol w="965963">
                  <a:extLst>
                    <a:ext uri="{9D8B030D-6E8A-4147-A177-3AD203B41FA5}">
                      <a16:colId xmlns:a16="http://schemas.microsoft.com/office/drawing/2014/main" val="2049036134"/>
                    </a:ext>
                  </a:extLst>
                </a:gridCol>
              </a:tblGrid>
              <a:tr h="0">
                <a:tc>
                  <a:txBody>
                    <a:bodyPr/>
                    <a:lstStyle/>
                    <a:p>
                      <a:pPr algn="ctr">
                        <a:lnSpc>
                          <a:spcPct val="150000"/>
                        </a:lnSpc>
                        <a:spcAft>
                          <a:spcPts val="800"/>
                        </a:spcAft>
                      </a:pPr>
                      <a:r>
                        <a:rPr lang="es-MX" sz="1000" b="1">
                          <a:effectLst/>
                        </a:rPr>
                        <a:t>Nº</a:t>
                      </a:r>
                      <a:endParaRPr lang="es-MX" sz="1000" b="1">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es-MX" sz="1000" b="1" dirty="0">
                          <a:effectLst/>
                        </a:rPr>
                        <a:t>Característica Técnica</a:t>
                      </a:r>
                      <a:endParaRPr lang="es-MX" sz="1000" b="1"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000" b="1" dirty="0">
                          <a:effectLst/>
                          <a:latin typeface="Arial" panose="020B0604020202020204" pitchFamily="34" charset="0"/>
                          <a:ea typeface="Calibri" panose="020F0502020204030204" pitchFamily="34" charset="0"/>
                          <a:cs typeface="Times New Roman" panose="02020603050405020304" pitchFamily="18" charset="0"/>
                        </a:rPr>
                        <a:t>Ponderación</a:t>
                      </a:r>
                    </a:p>
                  </a:txBody>
                  <a:tcPr marL="68580" marR="68580" marT="0" marB="0"/>
                </a:tc>
                <a:extLst>
                  <a:ext uri="{0D108BD9-81ED-4DB2-BD59-A6C34878D82A}">
                    <a16:rowId xmlns:a16="http://schemas.microsoft.com/office/drawing/2014/main" val="2523852947"/>
                  </a:ext>
                </a:extLst>
              </a:tr>
              <a:tr h="0">
                <a:tc>
                  <a:txBody>
                    <a:bodyPr/>
                    <a:lstStyle/>
                    <a:p>
                      <a:pPr algn="ctr">
                        <a:lnSpc>
                          <a:spcPct val="150000"/>
                        </a:lnSpc>
                        <a:spcAft>
                          <a:spcPts val="800"/>
                        </a:spcAft>
                      </a:pPr>
                      <a:r>
                        <a:rPr lang="es-MX" sz="1000" b="1" dirty="0">
                          <a:effectLst/>
                        </a:rPr>
                        <a:t>1</a:t>
                      </a:r>
                      <a:endParaRPr lang="es-MX" sz="1000" b="1"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0000"/>
                        </a:lnSpc>
                        <a:spcBef>
                          <a:spcPts val="0"/>
                        </a:spcBef>
                        <a:spcAft>
                          <a:spcPts val="0"/>
                        </a:spcAft>
                      </a:pPr>
                      <a:r>
                        <a:rPr lang="es-ES" sz="1000" b="1" dirty="0">
                          <a:effectLst/>
                          <a:latin typeface="Arial" panose="020B0604020202020204" pitchFamily="34" charset="0"/>
                          <a:ea typeface="Calibri" panose="020F0502020204030204" pitchFamily="34" charset="0"/>
                          <a:cs typeface="Times New Roman" panose="02020603050405020304" pitchFamily="18" charset="0"/>
                        </a:rPr>
                        <a:t>Presión de trabajo aire comprimido para actuadores [psi]</a:t>
                      </a:r>
                      <a:endParaRPr lang="en-US" sz="1000" b="1"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0000"/>
                        </a:lnSpc>
                        <a:spcBef>
                          <a:spcPts val="0"/>
                        </a:spcBef>
                        <a:spcAft>
                          <a:spcPts val="0"/>
                        </a:spcAft>
                      </a:pPr>
                      <a:r>
                        <a:rPr lang="es-ES" sz="1000" b="1" dirty="0">
                          <a:effectLst/>
                          <a:latin typeface="Arial" panose="020B0604020202020204" pitchFamily="34" charset="0"/>
                          <a:ea typeface="Calibri" panose="020F0502020204030204" pitchFamily="34" charset="0"/>
                          <a:cs typeface="Times New Roman" panose="02020603050405020304" pitchFamily="18" charset="0"/>
                        </a:rPr>
                        <a:t>11.2</a:t>
                      </a:r>
                      <a:endParaRPr lang="en-US" sz="1000" b="1"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80905707"/>
                  </a:ext>
                </a:extLst>
              </a:tr>
              <a:tr h="0">
                <a:tc>
                  <a:txBody>
                    <a:bodyPr/>
                    <a:lstStyle/>
                    <a:p>
                      <a:pPr algn="ctr">
                        <a:lnSpc>
                          <a:spcPct val="150000"/>
                        </a:lnSpc>
                        <a:spcAft>
                          <a:spcPts val="800"/>
                        </a:spcAft>
                      </a:pPr>
                      <a:r>
                        <a:rPr lang="es-MX" sz="1000" b="1">
                          <a:effectLst/>
                        </a:rPr>
                        <a:t>2</a:t>
                      </a:r>
                      <a:endParaRPr lang="es-MX" sz="1000" b="1">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0000"/>
                        </a:lnSpc>
                        <a:spcBef>
                          <a:spcPts val="0"/>
                        </a:spcBef>
                        <a:spcAft>
                          <a:spcPts val="0"/>
                        </a:spcAft>
                      </a:pPr>
                      <a:r>
                        <a:rPr lang="es-ES" sz="1000" b="1" dirty="0">
                          <a:effectLst/>
                          <a:latin typeface="Arial" panose="020B0604020202020204" pitchFamily="34" charset="0"/>
                          <a:ea typeface="Calibri" panose="020F0502020204030204" pitchFamily="34" charset="0"/>
                          <a:cs typeface="Times New Roman" panose="02020603050405020304" pitchFamily="18" charset="0"/>
                        </a:rPr>
                        <a:t>Resolución de celdas de carga [kg]</a:t>
                      </a:r>
                      <a:endParaRPr lang="en-US" sz="1000" b="1"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0000"/>
                        </a:lnSpc>
                        <a:spcBef>
                          <a:spcPts val="0"/>
                        </a:spcBef>
                        <a:spcAft>
                          <a:spcPts val="0"/>
                        </a:spcAft>
                      </a:pPr>
                      <a:r>
                        <a:rPr lang="es-ES" sz="1000" b="1" dirty="0">
                          <a:effectLst/>
                          <a:latin typeface="Arial" panose="020B0604020202020204" pitchFamily="34" charset="0"/>
                          <a:ea typeface="Calibri" panose="020F0502020204030204" pitchFamily="34" charset="0"/>
                          <a:cs typeface="Times New Roman" panose="02020603050405020304" pitchFamily="18" charset="0"/>
                        </a:rPr>
                        <a:t>10.9</a:t>
                      </a:r>
                      <a:endParaRPr lang="en-US" sz="1000" b="1"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633670777"/>
                  </a:ext>
                </a:extLst>
              </a:tr>
              <a:tr h="0">
                <a:tc>
                  <a:txBody>
                    <a:bodyPr/>
                    <a:lstStyle/>
                    <a:p>
                      <a:pPr algn="ctr">
                        <a:lnSpc>
                          <a:spcPct val="150000"/>
                        </a:lnSpc>
                        <a:spcAft>
                          <a:spcPts val="800"/>
                        </a:spcAft>
                      </a:pPr>
                      <a:r>
                        <a:rPr lang="es-MX" sz="1000" b="1">
                          <a:effectLst/>
                        </a:rPr>
                        <a:t>3</a:t>
                      </a:r>
                      <a:endParaRPr lang="es-MX" sz="1000" b="1">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0000"/>
                        </a:lnSpc>
                        <a:spcBef>
                          <a:spcPts val="0"/>
                        </a:spcBef>
                        <a:spcAft>
                          <a:spcPts val="0"/>
                        </a:spcAft>
                      </a:pPr>
                      <a:r>
                        <a:rPr lang="es-ES" sz="1000" b="1" dirty="0">
                          <a:effectLst/>
                          <a:latin typeface="Arial" panose="020B0604020202020204" pitchFamily="34" charset="0"/>
                          <a:ea typeface="Calibri" panose="020F0502020204030204" pitchFamily="34" charset="0"/>
                          <a:cs typeface="Times New Roman" panose="02020603050405020304" pitchFamily="18" charset="0"/>
                        </a:rPr>
                        <a:t>Precio del prototipo [$]</a:t>
                      </a:r>
                      <a:endParaRPr lang="en-US" sz="1000" b="1"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0000"/>
                        </a:lnSpc>
                        <a:spcBef>
                          <a:spcPts val="0"/>
                        </a:spcBef>
                        <a:spcAft>
                          <a:spcPts val="0"/>
                        </a:spcAft>
                      </a:pPr>
                      <a:r>
                        <a:rPr lang="es-ES" sz="1000" b="1" dirty="0">
                          <a:effectLst/>
                          <a:latin typeface="Arial" panose="020B0604020202020204" pitchFamily="34" charset="0"/>
                          <a:ea typeface="Calibri" panose="020F0502020204030204" pitchFamily="34" charset="0"/>
                          <a:cs typeface="Times New Roman" panose="02020603050405020304" pitchFamily="18" charset="0"/>
                        </a:rPr>
                        <a:t>10.6</a:t>
                      </a:r>
                      <a:endParaRPr lang="en-US" sz="1000" b="1"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843785130"/>
                  </a:ext>
                </a:extLst>
              </a:tr>
              <a:tr h="0">
                <a:tc>
                  <a:txBody>
                    <a:bodyPr/>
                    <a:lstStyle/>
                    <a:p>
                      <a:pPr algn="ctr">
                        <a:lnSpc>
                          <a:spcPct val="150000"/>
                        </a:lnSpc>
                        <a:spcAft>
                          <a:spcPts val="800"/>
                        </a:spcAft>
                      </a:pPr>
                      <a:r>
                        <a:rPr lang="es-MX" sz="1000" b="1" dirty="0">
                          <a:effectLst/>
                        </a:rPr>
                        <a:t>4</a:t>
                      </a:r>
                      <a:endParaRPr lang="es-MX" sz="1000" b="1"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0000"/>
                        </a:lnSpc>
                        <a:spcBef>
                          <a:spcPts val="0"/>
                        </a:spcBef>
                        <a:spcAft>
                          <a:spcPts val="0"/>
                        </a:spcAft>
                      </a:pPr>
                      <a:r>
                        <a:rPr lang="es-ES" sz="1000" b="1" dirty="0">
                          <a:effectLst/>
                          <a:latin typeface="Arial" panose="020B0604020202020204" pitchFamily="34" charset="0"/>
                          <a:ea typeface="Calibri" panose="020F0502020204030204" pitchFamily="34" charset="0"/>
                          <a:cs typeface="Times New Roman" panose="02020603050405020304" pitchFamily="18" charset="0"/>
                        </a:rPr>
                        <a:t>Cantidad de barriles por tanque IBC </a:t>
                      </a:r>
                      <a:endParaRPr lang="en-US" sz="1000" b="1"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0000"/>
                        </a:lnSpc>
                        <a:spcBef>
                          <a:spcPts val="0"/>
                        </a:spcBef>
                        <a:spcAft>
                          <a:spcPts val="0"/>
                        </a:spcAft>
                      </a:pPr>
                      <a:r>
                        <a:rPr lang="es-ES" sz="1000" b="1" dirty="0">
                          <a:effectLst/>
                          <a:latin typeface="Arial" panose="020B0604020202020204" pitchFamily="34" charset="0"/>
                          <a:ea typeface="Calibri" panose="020F0502020204030204" pitchFamily="34" charset="0"/>
                          <a:cs typeface="Times New Roman" panose="02020603050405020304" pitchFamily="18" charset="0"/>
                        </a:rPr>
                        <a:t>10.4</a:t>
                      </a:r>
                      <a:endParaRPr lang="en-US" sz="1000" b="1"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889494394"/>
                  </a:ext>
                </a:extLst>
              </a:tr>
              <a:tr h="0">
                <a:tc>
                  <a:txBody>
                    <a:bodyPr/>
                    <a:lstStyle/>
                    <a:p>
                      <a:pPr algn="ctr">
                        <a:lnSpc>
                          <a:spcPct val="150000"/>
                        </a:lnSpc>
                        <a:spcAft>
                          <a:spcPts val="800"/>
                        </a:spcAft>
                      </a:pPr>
                      <a:r>
                        <a:rPr lang="es-MX" sz="1000" b="1">
                          <a:effectLst/>
                        </a:rPr>
                        <a:t>5</a:t>
                      </a:r>
                      <a:endParaRPr lang="es-MX" sz="1000" b="1">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0000"/>
                        </a:lnSpc>
                        <a:spcBef>
                          <a:spcPts val="0"/>
                        </a:spcBef>
                        <a:spcAft>
                          <a:spcPts val="0"/>
                        </a:spcAft>
                      </a:pPr>
                      <a:r>
                        <a:rPr lang="es-ES" sz="1000" b="1" dirty="0">
                          <a:effectLst/>
                          <a:latin typeface="Arial" panose="020B0604020202020204" pitchFamily="34" charset="0"/>
                          <a:ea typeface="Calibri" panose="020F0502020204030204" pitchFamily="34" charset="0"/>
                          <a:cs typeface="Times New Roman" panose="02020603050405020304" pitchFamily="18" charset="0"/>
                        </a:rPr>
                        <a:t>Tiempo de respuesta sensores de nivel y carga [ms]</a:t>
                      </a:r>
                      <a:endParaRPr lang="en-US" sz="1000" b="1"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0000"/>
                        </a:lnSpc>
                        <a:spcBef>
                          <a:spcPts val="0"/>
                        </a:spcBef>
                        <a:spcAft>
                          <a:spcPts val="0"/>
                        </a:spcAft>
                      </a:pPr>
                      <a:r>
                        <a:rPr lang="es-ES" sz="1000" b="1" dirty="0">
                          <a:effectLst/>
                          <a:latin typeface="Arial" panose="020B0604020202020204" pitchFamily="34" charset="0"/>
                          <a:ea typeface="Calibri" panose="020F0502020204030204" pitchFamily="34" charset="0"/>
                          <a:cs typeface="Times New Roman" panose="02020603050405020304" pitchFamily="18" charset="0"/>
                        </a:rPr>
                        <a:t>10.0</a:t>
                      </a:r>
                      <a:endParaRPr lang="en-US" sz="1000" b="1"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899993099"/>
                  </a:ext>
                </a:extLst>
              </a:tr>
              <a:tr h="0">
                <a:tc>
                  <a:txBody>
                    <a:bodyPr/>
                    <a:lstStyle/>
                    <a:p>
                      <a:pPr algn="ctr">
                        <a:lnSpc>
                          <a:spcPct val="150000"/>
                        </a:lnSpc>
                        <a:spcAft>
                          <a:spcPts val="800"/>
                        </a:spcAft>
                      </a:pPr>
                      <a:r>
                        <a:rPr lang="es-MX" sz="1000" b="1">
                          <a:effectLst/>
                        </a:rPr>
                        <a:t>6</a:t>
                      </a:r>
                      <a:endParaRPr lang="es-MX" sz="1000" b="1">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0000"/>
                        </a:lnSpc>
                        <a:spcBef>
                          <a:spcPts val="0"/>
                        </a:spcBef>
                        <a:spcAft>
                          <a:spcPts val="0"/>
                        </a:spcAft>
                      </a:pPr>
                      <a:r>
                        <a:rPr lang="es-ES" sz="1000" b="1" dirty="0">
                          <a:effectLst/>
                          <a:latin typeface="Arial" panose="020B0604020202020204" pitchFamily="34" charset="0"/>
                          <a:ea typeface="Calibri" panose="020F0502020204030204" pitchFamily="34" charset="0"/>
                          <a:cs typeface="Times New Roman" panose="02020603050405020304" pitchFamily="18" charset="0"/>
                        </a:rPr>
                        <a:t>Tanques IBC disponibles </a:t>
                      </a:r>
                      <a:endParaRPr lang="en-US" sz="1000" b="1"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0000"/>
                        </a:lnSpc>
                        <a:spcBef>
                          <a:spcPts val="0"/>
                        </a:spcBef>
                        <a:spcAft>
                          <a:spcPts val="0"/>
                        </a:spcAft>
                      </a:pPr>
                      <a:r>
                        <a:rPr lang="es-ES" sz="1000" b="1" dirty="0">
                          <a:effectLst/>
                          <a:latin typeface="Arial" panose="020B0604020202020204" pitchFamily="34" charset="0"/>
                          <a:ea typeface="Calibri" panose="020F0502020204030204" pitchFamily="34" charset="0"/>
                          <a:cs typeface="Times New Roman" panose="02020603050405020304" pitchFamily="18" charset="0"/>
                        </a:rPr>
                        <a:t>9.7</a:t>
                      </a:r>
                      <a:endParaRPr lang="en-US" sz="1000" b="1"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85623923"/>
                  </a:ext>
                </a:extLst>
              </a:tr>
              <a:tr h="0">
                <a:tc>
                  <a:txBody>
                    <a:bodyPr/>
                    <a:lstStyle/>
                    <a:p>
                      <a:pPr algn="ctr">
                        <a:lnSpc>
                          <a:spcPct val="150000"/>
                        </a:lnSpc>
                        <a:spcAft>
                          <a:spcPts val="800"/>
                        </a:spcAft>
                      </a:pPr>
                      <a:r>
                        <a:rPr lang="es-MX" sz="1000" b="1">
                          <a:effectLst/>
                        </a:rPr>
                        <a:t>7</a:t>
                      </a:r>
                      <a:endParaRPr lang="es-MX" sz="1000" b="1">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0000"/>
                        </a:lnSpc>
                        <a:spcBef>
                          <a:spcPts val="0"/>
                        </a:spcBef>
                        <a:spcAft>
                          <a:spcPts val="0"/>
                        </a:spcAft>
                      </a:pPr>
                      <a:r>
                        <a:rPr lang="es-ES" sz="1000" b="1" dirty="0">
                          <a:effectLst/>
                          <a:latin typeface="Arial" panose="020B0604020202020204" pitchFamily="34" charset="0"/>
                          <a:ea typeface="Calibri" panose="020F0502020204030204" pitchFamily="34" charset="0"/>
                          <a:cs typeface="Times New Roman" panose="02020603050405020304" pitchFamily="18" charset="0"/>
                        </a:rPr>
                        <a:t>Flujo de dosificación [kg/min] a condiciones ambientales</a:t>
                      </a:r>
                      <a:endParaRPr lang="en-US" sz="1000" b="1"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0000"/>
                        </a:lnSpc>
                        <a:spcBef>
                          <a:spcPts val="0"/>
                        </a:spcBef>
                        <a:spcAft>
                          <a:spcPts val="0"/>
                        </a:spcAft>
                      </a:pPr>
                      <a:r>
                        <a:rPr lang="es-ES" sz="1000" b="1" dirty="0">
                          <a:effectLst/>
                          <a:latin typeface="Arial" panose="020B0604020202020204" pitchFamily="34" charset="0"/>
                          <a:ea typeface="Calibri" panose="020F0502020204030204" pitchFamily="34" charset="0"/>
                          <a:cs typeface="Times New Roman" panose="02020603050405020304" pitchFamily="18" charset="0"/>
                        </a:rPr>
                        <a:t>8.6</a:t>
                      </a:r>
                      <a:endParaRPr lang="en-US" sz="1000" b="1"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72756610"/>
                  </a:ext>
                </a:extLst>
              </a:tr>
              <a:tr h="0">
                <a:tc>
                  <a:txBody>
                    <a:bodyPr/>
                    <a:lstStyle/>
                    <a:p>
                      <a:pPr algn="ctr">
                        <a:lnSpc>
                          <a:spcPct val="150000"/>
                        </a:lnSpc>
                        <a:spcAft>
                          <a:spcPts val="800"/>
                        </a:spcAft>
                      </a:pPr>
                      <a:r>
                        <a:rPr lang="es-MX" sz="1000" b="1">
                          <a:effectLst/>
                        </a:rPr>
                        <a:t>8</a:t>
                      </a:r>
                      <a:endParaRPr lang="es-MX" sz="1000" b="1">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0000"/>
                        </a:lnSpc>
                        <a:spcBef>
                          <a:spcPts val="0"/>
                        </a:spcBef>
                        <a:spcAft>
                          <a:spcPts val="0"/>
                        </a:spcAft>
                      </a:pPr>
                      <a:r>
                        <a:rPr lang="es-ES" sz="1000" b="1" dirty="0">
                          <a:effectLst/>
                          <a:latin typeface="Arial" panose="020B0604020202020204" pitchFamily="34" charset="0"/>
                          <a:ea typeface="Calibri" panose="020F0502020204030204" pitchFamily="34" charset="0"/>
                          <a:cs typeface="Times New Roman" panose="02020603050405020304" pitchFamily="18" charset="0"/>
                        </a:rPr>
                        <a:t>Operaciones disponibles en pantalla</a:t>
                      </a:r>
                      <a:endParaRPr lang="en-US" sz="1000" b="1"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0000"/>
                        </a:lnSpc>
                        <a:spcBef>
                          <a:spcPts val="0"/>
                        </a:spcBef>
                        <a:spcAft>
                          <a:spcPts val="0"/>
                        </a:spcAft>
                      </a:pPr>
                      <a:r>
                        <a:rPr lang="es-ES" sz="1000" b="1" dirty="0">
                          <a:effectLst/>
                          <a:latin typeface="Arial" panose="020B0604020202020204" pitchFamily="34" charset="0"/>
                          <a:ea typeface="Calibri" panose="020F0502020204030204" pitchFamily="34" charset="0"/>
                          <a:cs typeface="Times New Roman" panose="02020603050405020304" pitchFamily="18" charset="0"/>
                        </a:rPr>
                        <a:t>8.3</a:t>
                      </a:r>
                      <a:endParaRPr lang="en-US" sz="1000" b="1"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978727279"/>
                  </a:ext>
                </a:extLst>
              </a:tr>
              <a:tr h="0">
                <a:tc>
                  <a:txBody>
                    <a:bodyPr/>
                    <a:lstStyle/>
                    <a:p>
                      <a:pPr algn="ctr">
                        <a:lnSpc>
                          <a:spcPct val="150000"/>
                        </a:lnSpc>
                        <a:spcAft>
                          <a:spcPts val="800"/>
                        </a:spcAft>
                      </a:pPr>
                      <a:r>
                        <a:rPr lang="es-MX" sz="1000" b="1">
                          <a:effectLst/>
                        </a:rPr>
                        <a:t>9</a:t>
                      </a:r>
                      <a:endParaRPr lang="es-MX" sz="1000" b="1">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0000"/>
                        </a:lnSpc>
                        <a:spcBef>
                          <a:spcPts val="0"/>
                        </a:spcBef>
                        <a:spcAft>
                          <a:spcPts val="0"/>
                        </a:spcAft>
                      </a:pPr>
                      <a:r>
                        <a:rPr lang="es-ES" sz="1000" b="1" dirty="0">
                          <a:effectLst/>
                          <a:latin typeface="Arial" panose="020B0604020202020204" pitchFamily="34" charset="0"/>
                          <a:ea typeface="Calibri" panose="020F0502020204030204" pitchFamily="34" charset="0"/>
                          <a:cs typeface="Times New Roman" panose="02020603050405020304" pitchFamily="18" charset="0"/>
                        </a:rPr>
                        <a:t>Cantidad de datos y registros por lote</a:t>
                      </a:r>
                      <a:endParaRPr lang="en-US" sz="1000" b="1"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0000"/>
                        </a:lnSpc>
                        <a:spcBef>
                          <a:spcPts val="0"/>
                        </a:spcBef>
                        <a:spcAft>
                          <a:spcPts val="0"/>
                        </a:spcAft>
                      </a:pPr>
                      <a:r>
                        <a:rPr lang="es-ES" sz="1000" b="1" dirty="0">
                          <a:effectLst/>
                          <a:latin typeface="Arial" panose="020B0604020202020204" pitchFamily="34" charset="0"/>
                          <a:ea typeface="Calibri" panose="020F0502020204030204" pitchFamily="34" charset="0"/>
                          <a:cs typeface="Times New Roman" panose="02020603050405020304" pitchFamily="18" charset="0"/>
                        </a:rPr>
                        <a:t>8.2</a:t>
                      </a:r>
                      <a:endParaRPr lang="en-US" sz="1000" b="1"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452323877"/>
                  </a:ext>
                </a:extLst>
              </a:tr>
              <a:tr h="0">
                <a:tc>
                  <a:txBody>
                    <a:bodyPr/>
                    <a:lstStyle/>
                    <a:p>
                      <a:pPr algn="ctr">
                        <a:lnSpc>
                          <a:spcPct val="150000"/>
                        </a:lnSpc>
                        <a:spcAft>
                          <a:spcPts val="800"/>
                        </a:spcAft>
                      </a:pPr>
                      <a:r>
                        <a:rPr lang="es-MX" sz="1000" b="1">
                          <a:effectLst/>
                        </a:rPr>
                        <a:t>10</a:t>
                      </a:r>
                      <a:endParaRPr lang="es-MX" sz="1000" b="1">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0000"/>
                        </a:lnSpc>
                        <a:spcBef>
                          <a:spcPts val="0"/>
                        </a:spcBef>
                        <a:spcAft>
                          <a:spcPts val="0"/>
                        </a:spcAft>
                      </a:pPr>
                      <a:r>
                        <a:rPr lang="es-ES" sz="1000" b="1" dirty="0">
                          <a:effectLst/>
                          <a:latin typeface="Arial" panose="020B0604020202020204" pitchFamily="34" charset="0"/>
                          <a:ea typeface="Calibri" panose="020F0502020204030204" pitchFamily="34" charset="0"/>
                          <a:cs typeface="Times New Roman" panose="02020603050405020304" pitchFamily="18" charset="0"/>
                        </a:rPr>
                        <a:t>Presión de agua y radio de alcance del limpiador [psi]</a:t>
                      </a:r>
                      <a:endParaRPr lang="en-US" sz="1000" b="1"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0000"/>
                        </a:lnSpc>
                        <a:spcBef>
                          <a:spcPts val="0"/>
                        </a:spcBef>
                        <a:spcAft>
                          <a:spcPts val="0"/>
                        </a:spcAft>
                      </a:pPr>
                      <a:r>
                        <a:rPr lang="es-ES" sz="1000" b="1" dirty="0">
                          <a:effectLst/>
                          <a:latin typeface="Arial" panose="020B0604020202020204" pitchFamily="34" charset="0"/>
                          <a:ea typeface="Calibri" panose="020F0502020204030204" pitchFamily="34" charset="0"/>
                          <a:cs typeface="Times New Roman" panose="02020603050405020304" pitchFamily="18" charset="0"/>
                        </a:rPr>
                        <a:t>6.5</a:t>
                      </a:r>
                      <a:endParaRPr lang="en-US" sz="1000" b="1"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76957285"/>
                  </a:ext>
                </a:extLst>
              </a:tr>
              <a:tr h="0">
                <a:tc>
                  <a:txBody>
                    <a:bodyPr/>
                    <a:lstStyle/>
                    <a:p>
                      <a:pPr algn="ctr">
                        <a:lnSpc>
                          <a:spcPct val="150000"/>
                        </a:lnSpc>
                        <a:spcAft>
                          <a:spcPts val="800"/>
                        </a:spcAft>
                      </a:pPr>
                      <a:r>
                        <a:rPr lang="es-MX" sz="1000" b="1" dirty="0">
                          <a:effectLst/>
                        </a:rPr>
                        <a:t>11</a:t>
                      </a:r>
                      <a:endParaRPr lang="es-MX" sz="1000" b="1"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0000"/>
                        </a:lnSpc>
                        <a:spcBef>
                          <a:spcPts val="0"/>
                        </a:spcBef>
                        <a:spcAft>
                          <a:spcPts val="0"/>
                        </a:spcAft>
                      </a:pPr>
                      <a:r>
                        <a:rPr lang="es-ES" sz="1000" b="1" dirty="0">
                          <a:effectLst/>
                          <a:latin typeface="Arial" panose="020B0604020202020204" pitchFamily="34" charset="0"/>
                          <a:ea typeface="Calibri" panose="020F0502020204030204" pitchFamily="34" charset="0"/>
                          <a:cs typeface="Times New Roman" panose="02020603050405020304" pitchFamily="18" charset="0"/>
                        </a:rPr>
                        <a:t>Tiempo de capacitación de operarios [horas]</a:t>
                      </a:r>
                      <a:endParaRPr lang="en-US" sz="1000" b="1"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0000"/>
                        </a:lnSpc>
                        <a:spcBef>
                          <a:spcPts val="0"/>
                        </a:spcBef>
                        <a:spcAft>
                          <a:spcPts val="0"/>
                        </a:spcAft>
                      </a:pPr>
                      <a:r>
                        <a:rPr lang="es-ES" sz="1000" b="1" dirty="0">
                          <a:effectLst/>
                          <a:latin typeface="Arial" panose="020B0604020202020204" pitchFamily="34" charset="0"/>
                          <a:ea typeface="Calibri" panose="020F0502020204030204" pitchFamily="34" charset="0"/>
                          <a:cs typeface="Times New Roman" panose="02020603050405020304" pitchFamily="18" charset="0"/>
                        </a:rPr>
                        <a:t>5.6</a:t>
                      </a:r>
                      <a:endParaRPr lang="en-US" sz="1000" b="1"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049053795"/>
                  </a:ext>
                </a:extLst>
              </a:tr>
            </a:tbl>
          </a:graphicData>
        </a:graphic>
      </p:graphicFrame>
      <p:sp>
        <p:nvSpPr>
          <p:cNvPr id="6" name="Flecha: a la derecha 5">
            <a:extLst>
              <a:ext uri="{FF2B5EF4-FFF2-40B4-BE49-F238E27FC236}">
                <a16:creationId xmlns:a16="http://schemas.microsoft.com/office/drawing/2014/main" id="{902FEF32-3791-46F4-A1C5-9B27205CBF75}"/>
              </a:ext>
            </a:extLst>
          </p:cNvPr>
          <p:cNvSpPr/>
          <p:nvPr/>
        </p:nvSpPr>
        <p:spPr>
          <a:xfrm>
            <a:off x="6237026" y="4231887"/>
            <a:ext cx="560704" cy="4573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Marcador de contenido 2">
            <a:extLst>
              <a:ext uri="{FF2B5EF4-FFF2-40B4-BE49-F238E27FC236}">
                <a16:creationId xmlns:a16="http://schemas.microsoft.com/office/drawing/2014/main" id="{ACCA79E9-B674-46C1-8C60-9CE385BCEBFD}"/>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u="sng" dirty="0">
                <a:solidFill>
                  <a:prstClr val="white"/>
                </a:solidFill>
                <a:cs typeface="Times New Roman" panose="02020603050405020304" pitchFamily="18" charset="0"/>
              </a:rPr>
              <a:t>Diseño y construcción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pic>
        <p:nvPicPr>
          <p:cNvPr id="5" name="Imagen 4">
            <a:extLst>
              <a:ext uri="{FF2B5EF4-FFF2-40B4-BE49-F238E27FC236}">
                <a16:creationId xmlns:a16="http://schemas.microsoft.com/office/drawing/2014/main" id="{120D0825-66D2-E889-3089-63737DC570A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970"/>
          <a:stretch/>
        </p:blipFill>
        <p:spPr bwMode="auto">
          <a:xfrm>
            <a:off x="1692080" y="1346896"/>
            <a:ext cx="4472160" cy="5139627"/>
          </a:xfrm>
          <a:prstGeom prst="rect">
            <a:avLst/>
          </a:prstGeom>
          <a:noFill/>
        </p:spPr>
      </p:pic>
    </p:spTree>
    <p:extLst>
      <p:ext uri="{BB962C8B-B14F-4D97-AF65-F5344CB8AC3E}">
        <p14:creationId xmlns:p14="http://schemas.microsoft.com/office/powerpoint/2010/main" val="25846171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39F740A2-8538-4BDD-91F7-5C92D5ED9593}"/>
              </a:ext>
            </a:extLst>
          </p:cNvPr>
          <p:cNvSpPr>
            <a:spLocks noGrp="1"/>
          </p:cNvSpPr>
          <p:nvPr>
            <p:ph type="title"/>
          </p:nvPr>
        </p:nvSpPr>
        <p:spPr>
          <a:xfrm>
            <a:off x="2084336" y="0"/>
            <a:ext cx="9481380" cy="1346897"/>
          </a:xfrm>
        </p:spPr>
        <p:txBody>
          <a:bodyPr/>
          <a:lstStyle/>
          <a:p>
            <a:r>
              <a:rPr lang="es-MX" dirty="0"/>
              <a:t>Especificaciones</a:t>
            </a:r>
          </a:p>
        </p:txBody>
      </p:sp>
      <p:sp>
        <p:nvSpPr>
          <p:cNvPr id="10" name="Marcador de contenido 2">
            <a:extLst>
              <a:ext uri="{FF2B5EF4-FFF2-40B4-BE49-F238E27FC236}">
                <a16:creationId xmlns:a16="http://schemas.microsoft.com/office/drawing/2014/main" id="{ACCA79E9-B674-46C1-8C60-9CE385BCEBFD}"/>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u="sng" dirty="0">
                <a:solidFill>
                  <a:prstClr val="white"/>
                </a:solidFill>
                <a:cs typeface="Times New Roman" panose="02020603050405020304" pitchFamily="18" charset="0"/>
              </a:rPr>
              <a:t>Diseño y construcción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sp>
        <p:nvSpPr>
          <p:cNvPr id="7" name="CuadroTexto 6">
            <a:extLst>
              <a:ext uri="{FF2B5EF4-FFF2-40B4-BE49-F238E27FC236}">
                <a16:creationId xmlns:a16="http://schemas.microsoft.com/office/drawing/2014/main" id="{038C0589-2937-8987-093B-C14CEF4FCDFE}"/>
              </a:ext>
            </a:extLst>
          </p:cNvPr>
          <p:cNvSpPr txBox="1"/>
          <p:nvPr/>
        </p:nvSpPr>
        <p:spPr>
          <a:xfrm>
            <a:off x="5432656" y="1041116"/>
            <a:ext cx="2642070" cy="461665"/>
          </a:xfrm>
          <a:prstGeom prst="rect">
            <a:avLst/>
          </a:prstGeom>
          <a:noFill/>
          <a:effectLst>
            <a:outerShdw blurRad="50800" dist="38100" dir="5400000" algn="t" rotWithShape="0">
              <a:prstClr val="black">
                <a:alpha val="40000"/>
              </a:prstClr>
            </a:outerShdw>
          </a:effectLst>
        </p:spPr>
        <p:txBody>
          <a:bodyPr wrap="none" rtlCol="0">
            <a:spAutoFit/>
          </a:bodyPr>
          <a:lstStyle/>
          <a:p>
            <a:r>
              <a:rPr lang="es-ES" sz="2400" b="1" dirty="0"/>
              <a:t>Composición física</a:t>
            </a:r>
            <a:endParaRPr lang="en-US" sz="2400" b="1" dirty="0"/>
          </a:p>
        </p:txBody>
      </p:sp>
      <p:pic>
        <p:nvPicPr>
          <p:cNvPr id="20" name="Imagen 19">
            <a:extLst>
              <a:ext uri="{FF2B5EF4-FFF2-40B4-BE49-F238E27FC236}">
                <a16:creationId xmlns:a16="http://schemas.microsoft.com/office/drawing/2014/main" id="{4B2D17A8-22D5-FF58-EEF9-AB1A76BF10F1}"/>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14268" t="8404" r="19985" b="12280"/>
          <a:stretch/>
        </p:blipFill>
        <p:spPr>
          <a:xfrm>
            <a:off x="8014197" y="1158213"/>
            <a:ext cx="3348320" cy="5544990"/>
          </a:xfrm>
          <a:prstGeom prst="rect">
            <a:avLst/>
          </a:prstGeom>
        </p:spPr>
      </p:pic>
      <p:pic>
        <p:nvPicPr>
          <p:cNvPr id="3" name="Imagen 2">
            <a:extLst>
              <a:ext uri="{FF2B5EF4-FFF2-40B4-BE49-F238E27FC236}">
                <a16:creationId xmlns:a16="http://schemas.microsoft.com/office/drawing/2014/main" id="{A089BB55-2716-D47E-6DC8-76EB2D2FDF46}"/>
              </a:ext>
            </a:extLst>
          </p:cNvPr>
          <p:cNvPicPr>
            <a:picLocks noChangeAspect="1"/>
          </p:cNvPicPr>
          <p:nvPr/>
        </p:nvPicPr>
        <p:blipFill rotWithShape="1">
          <a:blip r:embed="rId4">
            <a:extLst>
              <a:ext uri="{28A0092B-C50C-407E-A947-70E740481C1C}">
                <a14:useLocalDpi xmlns:a14="http://schemas.microsoft.com/office/drawing/2010/main" val="0"/>
              </a:ext>
            </a:extLst>
          </a:blip>
          <a:srcRect l="30894" r="19581" b="2635"/>
          <a:stretch/>
        </p:blipFill>
        <p:spPr>
          <a:xfrm>
            <a:off x="1756890" y="1812163"/>
            <a:ext cx="5478100" cy="5045838"/>
          </a:xfrm>
          <a:prstGeom prst="rect">
            <a:avLst/>
          </a:prstGeom>
        </p:spPr>
      </p:pic>
    </p:spTree>
    <p:extLst>
      <p:ext uri="{BB962C8B-B14F-4D97-AF65-F5344CB8AC3E}">
        <p14:creationId xmlns:p14="http://schemas.microsoft.com/office/powerpoint/2010/main" val="32641607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39F740A2-8538-4BDD-91F7-5C92D5ED9593}"/>
              </a:ext>
            </a:extLst>
          </p:cNvPr>
          <p:cNvSpPr>
            <a:spLocks noGrp="1"/>
          </p:cNvSpPr>
          <p:nvPr>
            <p:ph type="title"/>
          </p:nvPr>
        </p:nvSpPr>
        <p:spPr>
          <a:xfrm>
            <a:off x="3167426" y="6890"/>
            <a:ext cx="7315200" cy="1346897"/>
          </a:xfrm>
        </p:spPr>
        <p:txBody>
          <a:bodyPr/>
          <a:lstStyle/>
          <a:p>
            <a:r>
              <a:rPr lang="es-MX" dirty="0"/>
              <a:t>Especificación</a:t>
            </a:r>
          </a:p>
        </p:txBody>
      </p:sp>
      <p:sp>
        <p:nvSpPr>
          <p:cNvPr id="13" name="Marcador de contenido 2">
            <a:extLst>
              <a:ext uri="{FF2B5EF4-FFF2-40B4-BE49-F238E27FC236}">
                <a16:creationId xmlns:a16="http://schemas.microsoft.com/office/drawing/2014/main" id="{5E917A87-AC33-4A34-A283-88E360A28BA6}"/>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u="sng" dirty="0">
                <a:solidFill>
                  <a:prstClr val="white"/>
                </a:solidFill>
                <a:cs typeface="Times New Roman" panose="02020603050405020304" pitchFamily="18" charset="0"/>
              </a:rPr>
              <a:t>Diseño y construcción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sp>
        <p:nvSpPr>
          <p:cNvPr id="8" name="CuadroTexto 7">
            <a:extLst>
              <a:ext uri="{FF2B5EF4-FFF2-40B4-BE49-F238E27FC236}">
                <a16:creationId xmlns:a16="http://schemas.microsoft.com/office/drawing/2014/main" id="{3E174060-8787-BB5E-E19C-165507360A25}"/>
              </a:ext>
            </a:extLst>
          </p:cNvPr>
          <p:cNvSpPr txBox="1"/>
          <p:nvPr/>
        </p:nvSpPr>
        <p:spPr>
          <a:xfrm>
            <a:off x="5432657" y="1041116"/>
            <a:ext cx="2784737" cy="461665"/>
          </a:xfrm>
          <a:prstGeom prst="rect">
            <a:avLst/>
          </a:prstGeom>
          <a:noFill/>
          <a:effectLst>
            <a:outerShdw blurRad="50800" dist="38100" dir="5400000" algn="t" rotWithShape="0">
              <a:prstClr val="black">
                <a:alpha val="40000"/>
              </a:prstClr>
            </a:outerShdw>
          </a:effectLst>
        </p:spPr>
        <p:txBody>
          <a:bodyPr wrap="none" rtlCol="0">
            <a:spAutoFit/>
          </a:bodyPr>
          <a:lstStyle/>
          <a:p>
            <a:r>
              <a:rPr lang="es-ES" sz="2400" b="1" dirty="0"/>
              <a:t>Diagrama funcional</a:t>
            </a:r>
            <a:endParaRPr lang="en-US" sz="2400" b="1" dirty="0"/>
          </a:p>
        </p:txBody>
      </p:sp>
      <p:pic>
        <p:nvPicPr>
          <p:cNvPr id="6" name="Imagen 5">
            <a:extLst>
              <a:ext uri="{FF2B5EF4-FFF2-40B4-BE49-F238E27FC236}">
                <a16:creationId xmlns:a16="http://schemas.microsoft.com/office/drawing/2014/main" id="{2B75103A-FCB5-34B7-7D92-9CC55A4001D9}"/>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6943" t="4753" r="40099" b="51972"/>
          <a:stretch/>
        </p:blipFill>
        <p:spPr>
          <a:xfrm>
            <a:off x="3800045" y="1620252"/>
            <a:ext cx="6049960" cy="4866272"/>
          </a:xfrm>
          <a:prstGeom prst="rect">
            <a:avLst/>
          </a:prstGeom>
        </p:spPr>
      </p:pic>
    </p:spTree>
    <p:extLst>
      <p:ext uri="{BB962C8B-B14F-4D97-AF65-F5344CB8AC3E}">
        <p14:creationId xmlns:p14="http://schemas.microsoft.com/office/powerpoint/2010/main" val="29178075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39F740A2-8538-4BDD-91F7-5C92D5ED9593}"/>
              </a:ext>
            </a:extLst>
          </p:cNvPr>
          <p:cNvSpPr>
            <a:spLocks noGrp="1"/>
          </p:cNvSpPr>
          <p:nvPr>
            <p:ph type="title"/>
          </p:nvPr>
        </p:nvSpPr>
        <p:spPr>
          <a:xfrm>
            <a:off x="3167426" y="6890"/>
            <a:ext cx="7315200" cy="1346897"/>
          </a:xfrm>
        </p:spPr>
        <p:txBody>
          <a:bodyPr/>
          <a:lstStyle/>
          <a:p>
            <a:r>
              <a:rPr lang="es-MX" dirty="0"/>
              <a:t>Especificación</a:t>
            </a:r>
          </a:p>
        </p:txBody>
      </p:sp>
      <p:sp>
        <p:nvSpPr>
          <p:cNvPr id="13" name="Marcador de contenido 2">
            <a:extLst>
              <a:ext uri="{FF2B5EF4-FFF2-40B4-BE49-F238E27FC236}">
                <a16:creationId xmlns:a16="http://schemas.microsoft.com/office/drawing/2014/main" id="{5E917A87-AC33-4A34-A283-88E360A28BA6}"/>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u="sng" dirty="0">
                <a:solidFill>
                  <a:prstClr val="white"/>
                </a:solidFill>
                <a:cs typeface="Times New Roman" panose="02020603050405020304" pitchFamily="18" charset="0"/>
              </a:rPr>
              <a:t>Diseño y construcción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sp>
        <p:nvSpPr>
          <p:cNvPr id="8" name="CuadroTexto 7">
            <a:extLst>
              <a:ext uri="{FF2B5EF4-FFF2-40B4-BE49-F238E27FC236}">
                <a16:creationId xmlns:a16="http://schemas.microsoft.com/office/drawing/2014/main" id="{3E174060-8787-BB5E-E19C-165507360A25}"/>
              </a:ext>
            </a:extLst>
          </p:cNvPr>
          <p:cNvSpPr txBox="1"/>
          <p:nvPr/>
        </p:nvSpPr>
        <p:spPr>
          <a:xfrm>
            <a:off x="5432657" y="1041116"/>
            <a:ext cx="2784737" cy="461665"/>
          </a:xfrm>
          <a:prstGeom prst="rect">
            <a:avLst/>
          </a:prstGeom>
          <a:noFill/>
          <a:effectLst>
            <a:outerShdw blurRad="50800" dist="38100" dir="5400000" algn="t" rotWithShape="0">
              <a:prstClr val="black">
                <a:alpha val="40000"/>
              </a:prstClr>
            </a:outerShdw>
          </a:effectLst>
        </p:spPr>
        <p:txBody>
          <a:bodyPr wrap="none" rtlCol="0">
            <a:spAutoFit/>
          </a:bodyPr>
          <a:lstStyle/>
          <a:p>
            <a:r>
              <a:rPr lang="es-ES" sz="2400" b="1" dirty="0"/>
              <a:t>Diagrama funcional</a:t>
            </a:r>
            <a:endParaRPr lang="en-US" sz="2400" b="1" dirty="0"/>
          </a:p>
        </p:txBody>
      </p:sp>
      <p:pic>
        <p:nvPicPr>
          <p:cNvPr id="5" name="Imagen 4">
            <a:extLst>
              <a:ext uri="{FF2B5EF4-FFF2-40B4-BE49-F238E27FC236}">
                <a16:creationId xmlns:a16="http://schemas.microsoft.com/office/drawing/2014/main" id="{413137A3-98E7-8C1B-D43B-5AC9BB73D2B2}"/>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6252" t="48187" r="5101" b="6433"/>
          <a:stretch/>
        </p:blipFill>
        <p:spPr>
          <a:xfrm>
            <a:off x="2041183" y="1652336"/>
            <a:ext cx="9593621" cy="4834187"/>
          </a:xfrm>
          <a:prstGeom prst="rect">
            <a:avLst/>
          </a:prstGeom>
        </p:spPr>
      </p:pic>
    </p:spTree>
    <p:extLst>
      <p:ext uri="{BB962C8B-B14F-4D97-AF65-F5344CB8AC3E}">
        <p14:creationId xmlns:p14="http://schemas.microsoft.com/office/powerpoint/2010/main" val="22991274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6EFCC8-7060-490D-9AC9-2C56B57D66BD}"/>
              </a:ext>
            </a:extLst>
          </p:cNvPr>
          <p:cNvSpPr>
            <a:spLocks noGrp="1"/>
          </p:cNvSpPr>
          <p:nvPr>
            <p:ph type="title"/>
          </p:nvPr>
        </p:nvSpPr>
        <p:spPr>
          <a:xfrm>
            <a:off x="3167426" y="2869"/>
            <a:ext cx="7315200" cy="1346897"/>
          </a:xfrm>
        </p:spPr>
        <p:txBody>
          <a:bodyPr/>
          <a:lstStyle/>
          <a:p>
            <a:r>
              <a:rPr lang="es-MX" dirty="0"/>
              <a:t>Diseño de la tolva</a:t>
            </a:r>
          </a:p>
        </p:txBody>
      </p:sp>
      <p:sp>
        <p:nvSpPr>
          <p:cNvPr id="17" name="Marcador de contenido 2">
            <a:extLst>
              <a:ext uri="{FF2B5EF4-FFF2-40B4-BE49-F238E27FC236}">
                <a16:creationId xmlns:a16="http://schemas.microsoft.com/office/drawing/2014/main" id="{9DB82045-2AD6-4634-8397-860ECA0524B4}"/>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u="sng" dirty="0">
                <a:solidFill>
                  <a:prstClr val="white"/>
                </a:solidFill>
                <a:cs typeface="Times New Roman" panose="02020603050405020304" pitchFamily="18" charset="0"/>
              </a:rPr>
              <a:t>Diseño y construcción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pic>
        <p:nvPicPr>
          <p:cNvPr id="5" name="Imagen 4">
            <a:extLst>
              <a:ext uri="{FF2B5EF4-FFF2-40B4-BE49-F238E27FC236}">
                <a16:creationId xmlns:a16="http://schemas.microsoft.com/office/drawing/2014/main" id="{BCB8ACA7-5BD0-FF05-5D46-6A2EF78EA0FB}"/>
              </a:ext>
            </a:extLst>
          </p:cNvPr>
          <p:cNvPicPr>
            <a:picLocks noChangeAspect="1"/>
          </p:cNvPicPr>
          <p:nvPr/>
        </p:nvPicPr>
        <p:blipFill rotWithShape="1">
          <a:blip r:embed="rId3"/>
          <a:srcRect l="56365"/>
          <a:stretch/>
        </p:blipFill>
        <p:spPr>
          <a:xfrm>
            <a:off x="5223625" y="2111842"/>
            <a:ext cx="2984820" cy="2606012"/>
          </a:xfrm>
          <a:prstGeom prst="rect">
            <a:avLst/>
          </a:prstGeom>
          <a:ln>
            <a:noFill/>
          </a:ln>
        </p:spPr>
      </p:pic>
      <p:sp>
        <p:nvSpPr>
          <p:cNvPr id="7" name="CuadroTexto 6">
            <a:extLst>
              <a:ext uri="{FF2B5EF4-FFF2-40B4-BE49-F238E27FC236}">
                <a16:creationId xmlns:a16="http://schemas.microsoft.com/office/drawing/2014/main" id="{FF6B06D8-18AB-D70A-F847-CCADDFE53AF0}"/>
              </a:ext>
            </a:extLst>
          </p:cNvPr>
          <p:cNvSpPr txBox="1"/>
          <p:nvPr/>
        </p:nvSpPr>
        <p:spPr>
          <a:xfrm>
            <a:off x="6028785" y="964831"/>
            <a:ext cx="1592487" cy="461665"/>
          </a:xfrm>
          <a:prstGeom prst="rect">
            <a:avLst/>
          </a:prstGeom>
          <a:noFill/>
          <a:effectLst>
            <a:outerShdw blurRad="50800" dist="38100" dir="5400000" algn="t" rotWithShape="0">
              <a:prstClr val="black">
                <a:alpha val="40000"/>
              </a:prstClr>
            </a:outerShdw>
          </a:effectLst>
        </p:spPr>
        <p:txBody>
          <a:bodyPr wrap="none" rtlCol="0">
            <a:spAutoFit/>
          </a:bodyPr>
          <a:lstStyle/>
          <a:p>
            <a:pPr algn="ctr"/>
            <a:r>
              <a:rPr lang="es-ES" sz="2400" b="1" dirty="0"/>
              <a:t>Recipiente</a:t>
            </a:r>
            <a:endParaRPr lang="en-US" sz="2400" b="1" dirty="0"/>
          </a:p>
        </p:txBody>
      </p:sp>
      <mc:AlternateContent xmlns:mc="http://schemas.openxmlformats.org/markup-compatibility/2006">
        <mc:Choice xmlns:a14="http://schemas.microsoft.com/office/drawing/2010/main" Requires="a14">
          <p:sp>
            <p:nvSpPr>
              <p:cNvPr id="6" name="CuadroTexto 5">
                <a:extLst>
                  <a:ext uri="{FF2B5EF4-FFF2-40B4-BE49-F238E27FC236}">
                    <a16:creationId xmlns:a16="http://schemas.microsoft.com/office/drawing/2014/main" id="{40FE9D49-39DC-7A68-420B-31C5F60A5B42}"/>
                  </a:ext>
                </a:extLst>
              </p:cNvPr>
              <p:cNvSpPr txBox="1"/>
              <p:nvPr/>
            </p:nvSpPr>
            <p:spPr>
              <a:xfrm>
                <a:off x="1817164" y="4769995"/>
                <a:ext cx="1739955" cy="57176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i="1" smtClean="0">
                              <a:solidFill>
                                <a:srgbClr val="836967"/>
                              </a:solidFill>
                              <a:latin typeface="Cambria Math" panose="02040503050406030204" pitchFamily="18" charset="0"/>
                            </a:rPr>
                          </m:ctrlPr>
                        </m:sSubPr>
                        <m:e>
                          <m:r>
                            <a:rPr lang="en-US" sz="1400" i="1">
                              <a:latin typeface="Cambria Math" panose="02040503050406030204" pitchFamily="18" charset="0"/>
                            </a:rPr>
                            <m:t>𝜌</m:t>
                          </m:r>
                        </m:e>
                        <m:sub>
                          <m:r>
                            <a:rPr lang="en-US" sz="1400" i="1">
                              <a:latin typeface="Cambria Math" panose="02040503050406030204" pitchFamily="18" charset="0"/>
                            </a:rPr>
                            <m:t>𝐴𝑀</m:t>
                          </m:r>
                          <m:r>
                            <a:rPr lang="en-US" sz="1400" i="0">
                              <a:latin typeface="Cambria Math" panose="02040503050406030204" pitchFamily="18" charset="0"/>
                            </a:rPr>
                            <m:t>225</m:t>
                          </m:r>
                        </m:sub>
                      </m:sSub>
                      <m:r>
                        <a:rPr lang="en-US" sz="1400" i="0">
                          <a:latin typeface="Cambria Math" panose="02040503050406030204" pitchFamily="18" charset="0"/>
                        </a:rPr>
                        <m:t>=1.24</m:t>
                      </m:r>
                      <m:d>
                        <m:dPr>
                          <m:begChr m:val="["/>
                          <m:endChr m:val="]"/>
                          <m:ctrlPr>
                            <a:rPr lang="en-US" sz="1400" i="1">
                              <a:solidFill>
                                <a:srgbClr val="836967"/>
                              </a:solidFill>
                              <a:latin typeface="Cambria Math" panose="02040503050406030204" pitchFamily="18" charset="0"/>
                            </a:rPr>
                          </m:ctrlPr>
                        </m:dPr>
                        <m:e>
                          <m:f>
                            <m:fPr>
                              <m:ctrlPr>
                                <a:rPr lang="en-US" sz="1400" i="1">
                                  <a:solidFill>
                                    <a:srgbClr val="836967"/>
                                  </a:solidFill>
                                  <a:latin typeface="Cambria Math" panose="02040503050406030204" pitchFamily="18" charset="0"/>
                                </a:rPr>
                              </m:ctrlPr>
                            </m:fPr>
                            <m:num>
                              <m:r>
                                <a:rPr lang="en-US" sz="1400" i="1">
                                  <a:latin typeface="Cambria Math" panose="02040503050406030204" pitchFamily="18" charset="0"/>
                                </a:rPr>
                                <m:t>𝑘𝑔</m:t>
                              </m:r>
                            </m:num>
                            <m:den>
                              <m:r>
                                <a:rPr lang="en-US" sz="1400" i="1">
                                  <a:latin typeface="Cambria Math" panose="02040503050406030204" pitchFamily="18" charset="0"/>
                                </a:rPr>
                                <m:t>𝐿</m:t>
                              </m:r>
                            </m:den>
                          </m:f>
                        </m:e>
                      </m:d>
                    </m:oMath>
                  </m:oMathPara>
                </a14:m>
                <a:endParaRPr lang="en-US" sz="1400" dirty="0"/>
              </a:p>
            </p:txBody>
          </p:sp>
        </mc:Choice>
        <mc:Fallback>
          <p:sp>
            <p:nvSpPr>
              <p:cNvPr id="6" name="CuadroTexto 5">
                <a:extLst>
                  <a:ext uri="{FF2B5EF4-FFF2-40B4-BE49-F238E27FC236}">
                    <a16:creationId xmlns:a16="http://schemas.microsoft.com/office/drawing/2014/main" id="{40FE9D49-39DC-7A68-420B-31C5F60A5B42}"/>
                  </a:ext>
                </a:extLst>
              </p:cNvPr>
              <p:cNvSpPr txBox="1">
                <a:spLocks noRot="1" noChangeAspect="1" noMove="1" noResize="1" noEditPoints="1" noAdjustHandles="1" noChangeArrowheads="1" noChangeShapeType="1" noTextEdit="1"/>
              </p:cNvSpPr>
              <p:nvPr/>
            </p:nvSpPr>
            <p:spPr>
              <a:xfrm>
                <a:off x="1817164" y="4769995"/>
                <a:ext cx="1739955" cy="571760"/>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CuadroTexto 8">
                <a:extLst>
                  <a:ext uri="{FF2B5EF4-FFF2-40B4-BE49-F238E27FC236}">
                    <a16:creationId xmlns:a16="http://schemas.microsoft.com/office/drawing/2014/main" id="{2EB89B00-B34F-5635-0C8B-2130DACDDB64}"/>
                  </a:ext>
                </a:extLst>
              </p:cNvPr>
              <p:cNvSpPr txBox="1"/>
              <p:nvPr/>
            </p:nvSpPr>
            <p:spPr>
              <a:xfrm>
                <a:off x="1843511" y="1862842"/>
                <a:ext cx="1433146"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i="1" smtClean="0">
                              <a:solidFill>
                                <a:srgbClr val="836967"/>
                              </a:solidFill>
                              <a:latin typeface="Cambria Math" panose="02040503050406030204" pitchFamily="18" charset="0"/>
                            </a:rPr>
                          </m:ctrlPr>
                        </m:sSubPr>
                        <m:e>
                          <m:r>
                            <a:rPr lang="en-US" sz="1400" i="1">
                              <a:latin typeface="Cambria Math" panose="02040503050406030204" pitchFamily="18" charset="0"/>
                            </a:rPr>
                            <m:t>h</m:t>
                          </m:r>
                        </m:e>
                        <m:sub>
                          <m:r>
                            <a:rPr lang="en-US" sz="1400" i="1">
                              <a:latin typeface="Cambria Math" panose="02040503050406030204" pitchFamily="18" charset="0"/>
                            </a:rPr>
                            <m:t>𝑐</m:t>
                          </m:r>
                        </m:sub>
                      </m:sSub>
                      <m:r>
                        <a:rPr lang="en-US" sz="1400" i="0">
                          <a:latin typeface="Cambria Math" panose="02040503050406030204" pitchFamily="18" charset="0"/>
                        </a:rPr>
                        <m:t>=350</m:t>
                      </m:r>
                      <m:d>
                        <m:dPr>
                          <m:begChr m:val="["/>
                          <m:endChr m:val="]"/>
                          <m:ctrlPr>
                            <a:rPr lang="en-US" sz="1400" i="1">
                              <a:solidFill>
                                <a:srgbClr val="836967"/>
                              </a:solidFill>
                              <a:latin typeface="Cambria Math" panose="02040503050406030204" pitchFamily="18" charset="0"/>
                            </a:rPr>
                          </m:ctrlPr>
                        </m:dPr>
                        <m:e>
                          <m:r>
                            <a:rPr lang="en-US" sz="1400" i="1">
                              <a:latin typeface="Cambria Math" panose="02040503050406030204" pitchFamily="18" charset="0"/>
                            </a:rPr>
                            <m:t>𝑚𝑚</m:t>
                          </m:r>
                        </m:e>
                      </m:d>
                    </m:oMath>
                  </m:oMathPara>
                </a14:m>
                <a:endParaRPr lang="en-US" sz="1400" dirty="0"/>
              </a:p>
            </p:txBody>
          </p:sp>
        </mc:Choice>
        <mc:Fallback xmlns="">
          <p:sp>
            <p:nvSpPr>
              <p:cNvPr id="9" name="CuadroTexto 8">
                <a:extLst>
                  <a:ext uri="{FF2B5EF4-FFF2-40B4-BE49-F238E27FC236}">
                    <a16:creationId xmlns:a16="http://schemas.microsoft.com/office/drawing/2014/main" id="{2EB89B00-B34F-5635-0C8B-2130DACDDB64}"/>
                  </a:ext>
                </a:extLst>
              </p:cNvPr>
              <p:cNvSpPr txBox="1">
                <a:spLocks noRot="1" noChangeAspect="1" noMove="1" noResize="1" noEditPoints="1" noAdjustHandles="1" noChangeArrowheads="1" noChangeShapeType="1" noTextEdit="1"/>
              </p:cNvSpPr>
              <p:nvPr/>
            </p:nvSpPr>
            <p:spPr>
              <a:xfrm>
                <a:off x="1843511" y="1862842"/>
                <a:ext cx="1433146" cy="307777"/>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CuadroTexto 10">
                <a:extLst>
                  <a:ext uri="{FF2B5EF4-FFF2-40B4-BE49-F238E27FC236}">
                    <a16:creationId xmlns:a16="http://schemas.microsoft.com/office/drawing/2014/main" id="{718714C1-DDBC-AC57-0DCB-CD0CA51DFA35}"/>
                  </a:ext>
                </a:extLst>
              </p:cNvPr>
              <p:cNvSpPr txBox="1"/>
              <p:nvPr/>
            </p:nvSpPr>
            <p:spPr>
              <a:xfrm>
                <a:off x="1832825" y="2209456"/>
                <a:ext cx="1078721"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400" i="1" smtClean="0">
                          <a:latin typeface="Cambria Math" panose="02040503050406030204" pitchFamily="18" charset="0"/>
                        </a:rPr>
                        <m:t>𝛼</m:t>
                      </m:r>
                      <m:r>
                        <a:rPr lang="en-US" sz="1400" i="0">
                          <a:latin typeface="Cambria Math" panose="02040503050406030204" pitchFamily="18" charset="0"/>
                        </a:rPr>
                        <m:t>=55.0°</m:t>
                      </m:r>
                    </m:oMath>
                  </m:oMathPara>
                </a14:m>
                <a:endParaRPr lang="en-US" sz="1400" dirty="0"/>
              </a:p>
            </p:txBody>
          </p:sp>
        </mc:Choice>
        <mc:Fallback xmlns="">
          <p:sp>
            <p:nvSpPr>
              <p:cNvPr id="11" name="CuadroTexto 10">
                <a:extLst>
                  <a:ext uri="{FF2B5EF4-FFF2-40B4-BE49-F238E27FC236}">
                    <a16:creationId xmlns:a16="http://schemas.microsoft.com/office/drawing/2014/main" id="{718714C1-DDBC-AC57-0DCB-CD0CA51DFA35}"/>
                  </a:ext>
                </a:extLst>
              </p:cNvPr>
              <p:cNvSpPr txBox="1">
                <a:spLocks noRot="1" noChangeAspect="1" noMove="1" noResize="1" noEditPoints="1" noAdjustHandles="1" noChangeArrowheads="1" noChangeShapeType="1" noTextEdit="1"/>
              </p:cNvSpPr>
              <p:nvPr/>
            </p:nvSpPr>
            <p:spPr>
              <a:xfrm>
                <a:off x="1832825" y="2209456"/>
                <a:ext cx="1078721" cy="307777"/>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CuadroTexto 12">
                <a:extLst>
                  <a:ext uri="{FF2B5EF4-FFF2-40B4-BE49-F238E27FC236}">
                    <a16:creationId xmlns:a16="http://schemas.microsoft.com/office/drawing/2014/main" id="{E3FD50D9-9D36-3168-44BC-89F3EE0FA63F}"/>
                  </a:ext>
                </a:extLst>
              </p:cNvPr>
              <p:cNvSpPr txBox="1"/>
              <p:nvPr/>
            </p:nvSpPr>
            <p:spPr>
              <a:xfrm>
                <a:off x="3276657" y="2157210"/>
                <a:ext cx="1433146"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i="1" smtClean="0">
                              <a:solidFill>
                                <a:srgbClr val="836967"/>
                              </a:solidFill>
                              <a:latin typeface="Cambria Math" panose="02040503050406030204" pitchFamily="18" charset="0"/>
                            </a:rPr>
                          </m:ctrlPr>
                        </m:sSubPr>
                        <m:e>
                          <m:r>
                            <a:rPr lang="en-US" sz="1400" i="1">
                              <a:latin typeface="Cambria Math" panose="02040503050406030204" pitchFamily="18" charset="0"/>
                            </a:rPr>
                            <m:t>𝑟</m:t>
                          </m:r>
                        </m:e>
                        <m:sub>
                          <m:r>
                            <a:rPr lang="en-US" sz="1400" i="1">
                              <a:latin typeface="Cambria Math" panose="02040503050406030204" pitchFamily="18" charset="0"/>
                            </a:rPr>
                            <m:t>𝑡</m:t>
                          </m:r>
                        </m:sub>
                      </m:sSub>
                      <m:r>
                        <a:rPr lang="en-US" sz="1400" i="0">
                          <a:latin typeface="Cambria Math" panose="02040503050406030204" pitchFamily="18" charset="0"/>
                        </a:rPr>
                        <m:t>=500</m:t>
                      </m:r>
                      <m:d>
                        <m:dPr>
                          <m:begChr m:val="["/>
                          <m:endChr m:val="]"/>
                          <m:ctrlPr>
                            <a:rPr lang="en-US" sz="1400" i="1">
                              <a:solidFill>
                                <a:srgbClr val="836967"/>
                              </a:solidFill>
                              <a:latin typeface="Cambria Math" panose="02040503050406030204" pitchFamily="18" charset="0"/>
                            </a:rPr>
                          </m:ctrlPr>
                        </m:dPr>
                        <m:e>
                          <m:r>
                            <a:rPr lang="en-US" sz="1400" i="1">
                              <a:latin typeface="Cambria Math" panose="02040503050406030204" pitchFamily="18" charset="0"/>
                            </a:rPr>
                            <m:t>𝑚𝑚</m:t>
                          </m:r>
                        </m:e>
                      </m:d>
                    </m:oMath>
                  </m:oMathPara>
                </a14:m>
                <a:endParaRPr lang="en-US" sz="1400" dirty="0"/>
              </a:p>
            </p:txBody>
          </p:sp>
        </mc:Choice>
        <mc:Fallback xmlns="">
          <p:sp>
            <p:nvSpPr>
              <p:cNvPr id="13" name="CuadroTexto 12">
                <a:extLst>
                  <a:ext uri="{FF2B5EF4-FFF2-40B4-BE49-F238E27FC236}">
                    <a16:creationId xmlns:a16="http://schemas.microsoft.com/office/drawing/2014/main" id="{E3FD50D9-9D36-3168-44BC-89F3EE0FA63F}"/>
                  </a:ext>
                </a:extLst>
              </p:cNvPr>
              <p:cNvSpPr txBox="1">
                <a:spLocks noRot="1" noChangeAspect="1" noMove="1" noResize="1" noEditPoints="1" noAdjustHandles="1" noChangeArrowheads="1" noChangeShapeType="1" noTextEdit="1"/>
              </p:cNvSpPr>
              <p:nvPr/>
            </p:nvSpPr>
            <p:spPr>
              <a:xfrm>
                <a:off x="3276657" y="2157210"/>
                <a:ext cx="1433146" cy="307777"/>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 name="CuadroTexto 19">
                <a:extLst>
                  <a:ext uri="{FF2B5EF4-FFF2-40B4-BE49-F238E27FC236}">
                    <a16:creationId xmlns:a16="http://schemas.microsoft.com/office/drawing/2014/main" id="{E8F1FEC9-3EB4-3E10-CF1D-51C1B54C5CFD}"/>
                  </a:ext>
                </a:extLst>
              </p:cNvPr>
              <p:cNvSpPr txBox="1"/>
              <p:nvPr/>
            </p:nvSpPr>
            <p:spPr>
              <a:xfrm>
                <a:off x="1817164" y="6004001"/>
                <a:ext cx="2725277"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i="1" smtClean="0">
                              <a:solidFill>
                                <a:srgbClr val="836967"/>
                              </a:solidFill>
                              <a:latin typeface="Cambria Math" panose="02040503050406030204" pitchFamily="18" charset="0"/>
                            </a:rPr>
                          </m:ctrlPr>
                        </m:sSubPr>
                        <m:e>
                          <m:r>
                            <a:rPr lang="en-US" sz="1400" i="1">
                              <a:latin typeface="Cambria Math" panose="02040503050406030204" pitchFamily="18" charset="0"/>
                            </a:rPr>
                            <m:t>𝑆</m:t>
                          </m:r>
                        </m:e>
                        <m:sub>
                          <m:r>
                            <a:rPr lang="en-US" sz="1400" i="1">
                              <a:latin typeface="Cambria Math" panose="02040503050406030204" pitchFamily="18" charset="0"/>
                            </a:rPr>
                            <m:t>𝑒𝑡</m:t>
                          </m:r>
                        </m:sub>
                      </m:sSub>
                      <m:r>
                        <a:rPr lang="en-US" sz="1400" i="0">
                          <a:latin typeface="Cambria Math" panose="02040503050406030204" pitchFamily="18" charset="0"/>
                        </a:rPr>
                        <m:t>=</m:t>
                      </m:r>
                      <m:sSubSup>
                        <m:sSubSupPr>
                          <m:ctrlPr>
                            <a:rPr lang="en-US" sz="1400" i="1">
                              <a:solidFill>
                                <a:srgbClr val="836967"/>
                              </a:solidFill>
                              <a:latin typeface="Cambria Math" panose="02040503050406030204" pitchFamily="18" charset="0"/>
                            </a:rPr>
                          </m:ctrlPr>
                        </m:sSubSupPr>
                        <m:e>
                          <m:r>
                            <a:rPr lang="en-US" sz="1400" i="1">
                              <a:latin typeface="Cambria Math" panose="02040503050406030204" pitchFamily="18" charset="0"/>
                            </a:rPr>
                            <m:t>𝑆</m:t>
                          </m:r>
                        </m:e>
                        <m:sub>
                          <m:r>
                            <a:rPr lang="en-US" sz="1400" i="1">
                              <a:latin typeface="Cambria Math" panose="02040503050406030204" pitchFamily="18" charset="0"/>
                            </a:rPr>
                            <m:t>𝑒𝑡</m:t>
                          </m:r>
                        </m:sub>
                        <m:sup>
                          <m:r>
                            <a:rPr lang="en-US" sz="1400" i="0">
                              <a:latin typeface="Cambria Math" panose="02040503050406030204" pitchFamily="18" charset="0"/>
                            </a:rPr>
                            <m:t>′</m:t>
                          </m:r>
                        </m:sup>
                      </m:sSubSup>
                      <m:r>
                        <a:rPr lang="en-US" sz="1400" i="0">
                          <a:latin typeface="Cambria Math" panose="02040503050406030204" pitchFamily="18" charset="0"/>
                        </a:rPr>
                        <m:t>∙</m:t>
                      </m:r>
                      <m:sSub>
                        <m:sSubPr>
                          <m:ctrlPr>
                            <a:rPr lang="en-US" sz="1400" i="1">
                              <a:solidFill>
                                <a:srgbClr val="836967"/>
                              </a:solidFill>
                              <a:latin typeface="Cambria Math" panose="02040503050406030204" pitchFamily="18" charset="0"/>
                            </a:rPr>
                          </m:ctrlPr>
                        </m:sSubPr>
                        <m:e>
                          <m:r>
                            <a:rPr lang="en-US" sz="1400" i="1">
                              <a:latin typeface="Cambria Math" panose="02040503050406030204" pitchFamily="18" charset="0"/>
                            </a:rPr>
                            <m:t>𝑘</m:t>
                          </m:r>
                        </m:e>
                        <m:sub>
                          <m:r>
                            <a:rPr lang="en-US" sz="1400" i="1">
                              <a:latin typeface="Cambria Math" panose="02040503050406030204" pitchFamily="18" charset="0"/>
                            </a:rPr>
                            <m:t>𝑎𝑡</m:t>
                          </m:r>
                        </m:sub>
                      </m:sSub>
                      <m:r>
                        <a:rPr lang="en-US" sz="1400" i="0">
                          <a:latin typeface="Cambria Math" panose="02040503050406030204" pitchFamily="18" charset="0"/>
                        </a:rPr>
                        <m:t>∙</m:t>
                      </m:r>
                      <m:sSub>
                        <m:sSubPr>
                          <m:ctrlPr>
                            <a:rPr lang="en-US" sz="1400" i="1">
                              <a:solidFill>
                                <a:srgbClr val="836967"/>
                              </a:solidFill>
                              <a:latin typeface="Cambria Math" panose="02040503050406030204" pitchFamily="18" charset="0"/>
                            </a:rPr>
                          </m:ctrlPr>
                        </m:sSubPr>
                        <m:e>
                          <m:r>
                            <a:rPr lang="en-US" sz="1400" i="1">
                              <a:latin typeface="Cambria Math" panose="02040503050406030204" pitchFamily="18" charset="0"/>
                            </a:rPr>
                            <m:t>𝑘</m:t>
                          </m:r>
                        </m:e>
                        <m:sub>
                          <m:r>
                            <a:rPr lang="en-US" sz="1400" i="1">
                              <a:latin typeface="Cambria Math" panose="02040503050406030204" pitchFamily="18" charset="0"/>
                            </a:rPr>
                            <m:t>𝑏𝑡</m:t>
                          </m:r>
                        </m:sub>
                      </m:sSub>
                      <m:r>
                        <a:rPr lang="en-US" sz="1400" i="0">
                          <a:latin typeface="Cambria Math" panose="02040503050406030204" pitchFamily="18" charset="0"/>
                        </a:rPr>
                        <m:t>∙</m:t>
                      </m:r>
                      <m:sSub>
                        <m:sSubPr>
                          <m:ctrlPr>
                            <a:rPr lang="en-US" sz="1400" i="1">
                              <a:solidFill>
                                <a:srgbClr val="836967"/>
                              </a:solidFill>
                              <a:latin typeface="Cambria Math" panose="02040503050406030204" pitchFamily="18" charset="0"/>
                            </a:rPr>
                          </m:ctrlPr>
                        </m:sSubPr>
                        <m:e>
                          <m:r>
                            <a:rPr lang="en-US" sz="1400" i="1">
                              <a:latin typeface="Cambria Math" panose="02040503050406030204" pitchFamily="18" charset="0"/>
                            </a:rPr>
                            <m:t>𝑘</m:t>
                          </m:r>
                        </m:e>
                        <m:sub>
                          <m:r>
                            <a:rPr lang="en-US" sz="1400" i="1">
                              <a:latin typeface="Cambria Math" panose="02040503050406030204" pitchFamily="18" charset="0"/>
                            </a:rPr>
                            <m:t>𝑐𝑡</m:t>
                          </m:r>
                        </m:sub>
                      </m:sSub>
                      <m:r>
                        <a:rPr lang="en-US" sz="1400" i="0">
                          <a:latin typeface="Cambria Math" panose="02040503050406030204" pitchFamily="18" charset="0"/>
                        </a:rPr>
                        <m:t>∙</m:t>
                      </m:r>
                      <m:sSub>
                        <m:sSubPr>
                          <m:ctrlPr>
                            <a:rPr lang="en-US" sz="1400" i="1">
                              <a:solidFill>
                                <a:srgbClr val="836967"/>
                              </a:solidFill>
                              <a:latin typeface="Cambria Math" panose="02040503050406030204" pitchFamily="18" charset="0"/>
                            </a:rPr>
                          </m:ctrlPr>
                        </m:sSubPr>
                        <m:e>
                          <m:r>
                            <a:rPr lang="en-US" sz="1400" i="1">
                              <a:latin typeface="Cambria Math" panose="02040503050406030204" pitchFamily="18" charset="0"/>
                            </a:rPr>
                            <m:t>𝑘</m:t>
                          </m:r>
                        </m:e>
                        <m:sub>
                          <m:r>
                            <a:rPr lang="en-US" sz="1400" i="1">
                              <a:latin typeface="Cambria Math" panose="02040503050406030204" pitchFamily="18" charset="0"/>
                            </a:rPr>
                            <m:t>𝑑𝑡</m:t>
                          </m:r>
                        </m:sub>
                      </m:sSub>
                      <m:r>
                        <a:rPr lang="en-US" sz="1400" i="0">
                          <a:latin typeface="Cambria Math" panose="02040503050406030204" pitchFamily="18" charset="0"/>
                        </a:rPr>
                        <m:t>∙</m:t>
                      </m:r>
                      <m:sSub>
                        <m:sSubPr>
                          <m:ctrlPr>
                            <a:rPr lang="en-US" sz="1400" i="1">
                              <a:solidFill>
                                <a:srgbClr val="836967"/>
                              </a:solidFill>
                              <a:latin typeface="Cambria Math" panose="02040503050406030204" pitchFamily="18" charset="0"/>
                            </a:rPr>
                          </m:ctrlPr>
                        </m:sSubPr>
                        <m:e>
                          <m:r>
                            <a:rPr lang="en-US" sz="1400" i="1">
                              <a:latin typeface="Cambria Math" panose="02040503050406030204" pitchFamily="18" charset="0"/>
                            </a:rPr>
                            <m:t>𝑘</m:t>
                          </m:r>
                        </m:e>
                        <m:sub>
                          <m:r>
                            <a:rPr lang="en-US" sz="1400" i="1">
                              <a:latin typeface="Cambria Math" panose="02040503050406030204" pitchFamily="18" charset="0"/>
                            </a:rPr>
                            <m:t>𝑒𝑡</m:t>
                          </m:r>
                        </m:sub>
                      </m:sSub>
                    </m:oMath>
                  </m:oMathPara>
                </a14:m>
                <a:endParaRPr lang="en-US" sz="1400" dirty="0"/>
              </a:p>
            </p:txBody>
          </p:sp>
        </mc:Choice>
        <mc:Fallback>
          <p:sp>
            <p:nvSpPr>
              <p:cNvPr id="20" name="CuadroTexto 19">
                <a:extLst>
                  <a:ext uri="{FF2B5EF4-FFF2-40B4-BE49-F238E27FC236}">
                    <a16:creationId xmlns:a16="http://schemas.microsoft.com/office/drawing/2014/main" id="{E8F1FEC9-3EB4-3E10-CF1D-51C1B54C5CFD}"/>
                  </a:ext>
                </a:extLst>
              </p:cNvPr>
              <p:cNvSpPr txBox="1">
                <a:spLocks noRot="1" noChangeAspect="1" noMove="1" noResize="1" noEditPoints="1" noAdjustHandles="1" noChangeArrowheads="1" noChangeShapeType="1" noTextEdit="1"/>
              </p:cNvSpPr>
              <p:nvPr/>
            </p:nvSpPr>
            <p:spPr>
              <a:xfrm>
                <a:off x="1817164" y="6004001"/>
                <a:ext cx="2725277" cy="307777"/>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CuadroTexto 20">
                <a:extLst>
                  <a:ext uri="{FF2B5EF4-FFF2-40B4-BE49-F238E27FC236}">
                    <a16:creationId xmlns:a16="http://schemas.microsoft.com/office/drawing/2014/main" id="{DA143DC2-345F-E27B-A43F-657D18257A25}"/>
                  </a:ext>
                </a:extLst>
              </p:cNvPr>
              <p:cNvSpPr txBox="1"/>
              <p:nvPr/>
            </p:nvSpPr>
            <p:spPr>
              <a:xfrm>
                <a:off x="3276658" y="1848868"/>
                <a:ext cx="1433146"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i="1" smtClean="0">
                              <a:solidFill>
                                <a:srgbClr val="836967"/>
                              </a:solidFill>
                              <a:latin typeface="Cambria Math" panose="02040503050406030204" pitchFamily="18" charset="0"/>
                            </a:rPr>
                          </m:ctrlPr>
                        </m:sSubPr>
                        <m:e>
                          <m:r>
                            <a:rPr lang="en-US" sz="1400" i="1">
                              <a:latin typeface="Cambria Math" panose="02040503050406030204" pitchFamily="18" charset="0"/>
                            </a:rPr>
                            <m:t>h</m:t>
                          </m:r>
                        </m:e>
                        <m:sub>
                          <m:r>
                            <a:rPr lang="en-US" sz="1400" i="1">
                              <a:latin typeface="Cambria Math" panose="02040503050406030204" pitchFamily="18" charset="0"/>
                            </a:rPr>
                            <m:t>𝑐</m:t>
                          </m:r>
                          <m:r>
                            <a:rPr lang="es-ES" sz="1400" b="0" i="1" smtClean="0">
                              <a:latin typeface="Cambria Math" panose="02040503050406030204" pitchFamily="18" charset="0"/>
                            </a:rPr>
                            <m:t>𝑖𝑙</m:t>
                          </m:r>
                        </m:sub>
                      </m:sSub>
                      <m:r>
                        <a:rPr lang="en-US" sz="1400" i="0">
                          <a:latin typeface="Cambria Math" panose="02040503050406030204" pitchFamily="18" charset="0"/>
                        </a:rPr>
                        <m:t>=</m:t>
                      </m:r>
                      <m:r>
                        <a:rPr lang="es-ES" sz="1400" b="0" i="0" smtClean="0">
                          <a:latin typeface="Cambria Math" panose="02040503050406030204" pitchFamily="18" charset="0"/>
                        </a:rPr>
                        <m:t>60</m:t>
                      </m:r>
                      <m:r>
                        <a:rPr lang="en-US" sz="1400" i="0">
                          <a:latin typeface="Cambria Math" panose="02040503050406030204" pitchFamily="18" charset="0"/>
                        </a:rPr>
                        <m:t>0</m:t>
                      </m:r>
                      <m:d>
                        <m:dPr>
                          <m:begChr m:val="["/>
                          <m:endChr m:val="]"/>
                          <m:ctrlPr>
                            <a:rPr lang="en-US" sz="1400" i="1">
                              <a:solidFill>
                                <a:srgbClr val="836967"/>
                              </a:solidFill>
                              <a:latin typeface="Cambria Math" panose="02040503050406030204" pitchFamily="18" charset="0"/>
                            </a:rPr>
                          </m:ctrlPr>
                        </m:dPr>
                        <m:e>
                          <m:r>
                            <a:rPr lang="en-US" sz="1400" i="1">
                              <a:latin typeface="Cambria Math" panose="02040503050406030204" pitchFamily="18" charset="0"/>
                            </a:rPr>
                            <m:t>𝑚𝑚</m:t>
                          </m:r>
                        </m:e>
                      </m:d>
                    </m:oMath>
                  </m:oMathPara>
                </a14:m>
                <a:endParaRPr lang="en-US" sz="1400" dirty="0"/>
              </a:p>
            </p:txBody>
          </p:sp>
        </mc:Choice>
        <mc:Fallback xmlns="">
          <p:sp>
            <p:nvSpPr>
              <p:cNvPr id="21" name="CuadroTexto 20">
                <a:extLst>
                  <a:ext uri="{FF2B5EF4-FFF2-40B4-BE49-F238E27FC236}">
                    <a16:creationId xmlns:a16="http://schemas.microsoft.com/office/drawing/2014/main" id="{DA143DC2-345F-E27B-A43F-657D18257A25}"/>
                  </a:ext>
                </a:extLst>
              </p:cNvPr>
              <p:cNvSpPr txBox="1">
                <a:spLocks noRot="1" noChangeAspect="1" noMove="1" noResize="1" noEditPoints="1" noAdjustHandles="1" noChangeArrowheads="1" noChangeShapeType="1" noTextEdit="1"/>
              </p:cNvSpPr>
              <p:nvPr/>
            </p:nvSpPr>
            <p:spPr>
              <a:xfrm>
                <a:off x="3276658" y="1848868"/>
                <a:ext cx="1433146" cy="307777"/>
              </a:xfrm>
              <a:prstGeom prst="rect">
                <a:avLst/>
              </a:prstGeom>
              <a:blipFill>
                <a:blip r:embed="rId10"/>
                <a:stretch>
                  <a:fillRect/>
                </a:stretch>
              </a:blipFill>
            </p:spPr>
            <p:txBody>
              <a:bodyPr/>
              <a:lstStyle/>
              <a:p>
                <a:r>
                  <a:rPr lang="en-US">
                    <a:noFill/>
                  </a:rPr>
                  <a:t> </a:t>
                </a:r>
              </a:p>
            </p:txBody>
          </p:sp>
        </mc:Fallback>
      </mc:AlternateContent>
      <p:sp>
        <p:nvSpPr>
          <p:cNvPr id="22" name="Rectángulo: esquinas redondeadas 21">
            <a:extLst>
              <a:ext uri="{FF2B5EF4-FFF2-40B4-BE49-F238E27FC236}">
                <a16:creationId xmlns:a16="http://schemas.microsoft.com/office/drawing/2014/main" id="{B7A6F7D3-E5CE-42FC-F7F6-4AA8A4A7F1F2}"/>
              </a:ext>
            </a:extLst>
          </p:cNvPr>
          <p:cNvSpPr/>
          <p:nvPr/>
        </p:nvSpPr>
        <p:spPr>
          <a:xfrm>
            <a:off x="1832825" y="1531094"/>
            <a:ext cx="3020124" cy="2823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t>Datos geométricos</a:t>
            </a:r>
            <a:endParaRPr lang="en-US" sz="1600" b="1" dirty="0"/>
          </a:p>
        </p:txBody>
      </p:sp>
      <p:sp>
        <p:nvSpPr>
          <p:cNvPr id="23" name="Rectángulo: esquinas redondeadas 22">
            <a:extLst>
              <a:ext uri="{FF2B5EF4-FFF2-40B4-BE49-F238E27FC236}">
                <a16:creationId xmlns:a16="http://schemas.microsoft.com/office/drawing/2014/main" id="{B48F20B7-A6FB-9469-4611-E24C5B69FF2E}"/>
              </a:ext>
            </a:extLst>
          </p:cNvPr>
          <p:cNvSpPr/>
          <p:nvPr/>
        </p:nvSpPr>
        <p:spPr>
          <a:xfrm>
            <a:off x="1817165" y="4162884"/>
            <a:ext cx="3066939" cy="2961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t>Propiedades físicas y mecánicas</a:t>
            </a:r>
            <a:endParaRPr lang="en-US" sz="1600" b="1" dirty="0"/>
          </a:p>
        </p:txBody>
      </p:sp>
      <p:sp>
        <p:nvSpPr>
          <p:cNvPr id="24" name="Rectángulo: esquinas redondeadas 23">
            <a:extLst>
              <a:ext uri="{FF2B5EF4-FFF2-40B4-BE49-F238E27FC236}">
                <a16:creationId xmlns:a16="http://schemas.microsoft.com/office/drawing/2014/main" id="{14BDB8A7-6839-4FB5-253B-682A8335B41D}"/>
              </a:ext>
            </a:extLst>
          </p:cNvPr>
          <p:cNvSpPr/>
          <p:nvPr/>
        </p:nvSpPr>
        <p:spPr>
          <a:xfrm>
            <a:off x="1832825" y="2541149"/>
            <a:ext cx="3051280" cy="2823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t>Presión interna</a:t>
            </a:r>
            <a:endParaRPr lang="en-US" sz="1600" b="1" dirty="0"/>
          </a:p>
        </p:txBody>
      </p:sp>
      <mc:AlternateContent xmlns:mc="http://schemas.openxmlformats.org/markup-compatibility/2006">
        <mc:Choice xmlns:a14="http://schemas.microsoft.com/office/drawing/2010/main" Requires="a14">
          <p:sp>
            <p:nvSpPr>
              <p:cNvPr id="26" name="CuadroTexto 25">
                <a:extLst>
                  <a:ext uri="{FF2B5EF4-FFF2-40B4-BE49-F238E27FC236}">
                    <a16:creationId xmlns:a16="http://schemas.microsoft.com/office/drawing/2014/main" id="{1958FBAC-2434-96CA-0209-FAD7C2650D8E}"/>
                  </a:ext>
                </a:extLst>
              </p:cNvPr>
              <p:cNvSpPr txBox="1"/>
              <p:nvPr/>
            </p:nvSpPr>
            <p:spPr>
              <a:xfrm>
                <a:off x="1817164" y="5668529"/>
                <a:ext cx="1595725" cy="32476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i="1" smtClean="0">
                              <a:solidFill>
                                <a:srgbClr val="836967"/>
                              </a:solidFill>
                              <a:latin typeface="Cambria Math" panose="02040503050406030204" pitchFamily="18" charset="0"/>
                            </a:rPr>
                          </m:ctrlPr>
                        </m:sSubPr>
                        <m:e>
                          <m:r>
                            <a:rPr lang="en-US" sz="1400" i="1">
                              <a:latin typeface="Cambria Math" panose="02040503050406030204" pitchFamily="18" charset="0"/>
                            </a:rPr>
                            <m:t>𝑆</m:t>
                          </m:r>
                        </m:e>
                        <m:sub>
                          <m:r>
                            <a:rPr lang="en-US" sz="1400" i="1">
                              <a:latin typeface="Cambria Math" panose="02040503050406030204" pitchFamily="18" charset="0"/>
                            </a:rPr>
                            <m:t>𝑦𝑡</m:t>
                          </m:r>
                        </m:sub>
                      </m:sSub>
                      <m:r>
                        <a:rPr lang="es-ES" sz="1400" b="0" i="1" smtClean="0">
                          <a:latin typeface="Cambria Math" panose="02040503050406030204" pitchFamily="18" charset="0"/>
                        </a:rPr>
                        <m:t>=175.8</m:t>
                      </m:r>
                      <m:d>
                        <m:dPr>
                          <m:begChr m:val="["/>
                          <m:endChr m:val="]"/>
                          <m:ctrlPr>
                            <a:rPr lang="es-ES" sz="1400" b="0" i="1" smtClean="0">
                              <a:latin typeface="Cambria Math" panose="02040503050406030204" pitchFamily="18" charset="0"/>
                            </a:rPr>
                          </m:ctrlPr>
                        </m:dPr>
                        <m:e>
                          <m:r>
                            <a:rPr lang="es-ES" sz="1400" b="0" i="1" smtClean="0">
                              <a:latin typeface="Cambria Math" panose="02040503050406030204" pitchFamily="18" charset="0"/>
                            </a:rPr>
                            <m:t>𝑀𝑃𝑎</m:t>
                          </m:r>
                        </m:e>
                      </m:d>
                    </m:oMath>
                  </m:oMathPara>
                </a14:m>
                <a:endParaRPr lang="en-US" sz="1400" dirty="0"/>
              </a:p>
            </p:txBody>
          </p:sp>
        </mc:Choice>
        <mc:Fallback>
          <p:sp>
            <p:nvSpPr>
              <p:cNvPr id="26" name="CuadroTexto 25">
                <a:extLst>
                  <a:ext uri="{FF2B5EF4-FFF2-40B4-BE49-F238E27FC236}">
                    <a16:creationId xmlns:a16="http://schemas.microsoft.com/office/drawing/2014/main" id="{1958FBAC-2434-96CA-0209-FAD7C2650D8E}"/>
                  </a:ext>
                </a:extLst>
              </p:cNvPr>
              <p:cNvSpPr txBox="1">
                <a:spLocks noRot="1" noChangeAspect="1" noMove="1" noResize="1" noEditPoints="1" noAdjustHandles="1" noChangeArrowheads="1" noChangeShapeType="1" noTextEdit="1"/>
              </p:cNvSpPr>
              <p:nvPr/>
            </p:nvSpPr>
            <p:spPr>
              <a:xfrm>
                <a:off x="1817164" y="5668529"/>
                <a:ext cx="1595725" cy="324769"/>
              </a:xfrm>
              <a:prstGeom prst="rect">
                <a:avLst/>
              </a:prstGeom>
              <a:blipFill>
                <a:blip r:embed="rId11"/>
                <a:stretch>
                  <a:fillRect b="-188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CuadroTexto 7">
                <a:extLst>
                  <a:ext uri="{FF2B5EF4-FFF2-40B4-BE49-F238E27FC236}">
                    <a16:creationId xmlns:a16="http://schemas.microsoft.com/office/drawing/2014/main" id="{C153DFE0-CAAA-1B5C-8C48-39A15C869902}"/>
                  </a:ext>
                </a:extLst>
              </p:cNvPr>
              <p:cNvSpPr txBox="1"/>
              <p:nvPr/>
            </p:nvSpPr>
            <p:spPr>
              <a:xfrm>
                <a:off x="5859906" y="5777388"/>
                <a:ext cx="1665328" cy="34932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600" b="1" i="1" smtClean="0">
                              <a:solidFill>
                                <a:srgbClr val="836967"/>
                              </a:solidFill>
                              <a:latin typeface="Cambria Math" panose="02040503050406030204" pitchFamily="18" charset="0"/>
                            </a:rPr>
                          </m:ctrlPr>
                        </m:sSubPr>
                        <m:e>
                          <m:r>
                            <a:rPr lang="en-US" sz="1600" b="1" i="1">
                              <a:latin typeface="Cambria Math" panose="02040503050406030204" pitchFamily="18" charset="0"/>
                            </a:rPr>
                            <m:t>𝒕</m:t>
                          </m:r>
                        </m:e>
                        <m:sub>
                          <m:r>
                            <a:rPr lang="en-US" sz="1600" b="1" i="1">
                              <a:latin typeface="Cambria Math" panose="02040503050406030204" pitchFamily="18" charset="0"/>
                            </a:rPr>
                            <m:t>𝒕</m:t>
                          </m:r>
                        </m:sub>
                      </m:sSub>
                      <m:r>
                        <a:rPr lang="en-US" sz="1600" b="1" i="0">
                          <a:latin typeface="Cambria Math" panose="02040503050406030204" pitchFamily="18" charset="0"/>
                        </a:rPr>
                        <m:t>=</m:t>
                      </m:r>
                      <m:r>
                        <a:rPr lang="es-ES" sz="1600" b="1" i="1" smtClean="0">
                          <a:latin typeface="Cambria Math" panose="02040503050406030204" pitchFamily="18" charset="0"/>
                        </a:rPr>
                        <m:t>𝟏</m:t>
                      </m:r>
                      <m:r>
                        <a:rPr lang="es-ES" sz="1600" b="1" i="1" smtClean="0">
                          <a:latin typeface="Cambria Math" panose="02040503050406030204" pitchFamily="18" charset="0"/>
                        </a:rPr>
                        <m:t>.</m:t>
                      </m:r>
                      <m:r>
                        <a:rPr lang="es-ES" sz="1600" b="1" i="1" smtClean="0">
                          <a:latin typeface="Cambria Math" panose="02040503050406030204" pitchFamily="18" charset="0"/>
                        </a:rPr>
                        <m:t>𝟓</m:t>
                      </m:r>
                      <m:d>
                        <m:dPr>
                          <m:begChr m:val="["/>
                          <m:endChr m:val="]"/>
                          <m:ctrlPr>
                            <a:rPr lang="en-US" sz="1600" b="1" i="1">
                              <a:solidFill>
                                <a:srgbClr val="836967"/>
                              </a:solidFill>
                              <a:latin typeface="Cambria Math" panose="02040503050406030204" pitchFamily="18" charset="0"/>
                            </a:rPr>
                          </m:ctrlPr>
                        </m:dPr>
                        <m:e>
                          <m:r>
                            <a:rPr lang="en-US" sz="1600" b="1" i="1">
                              <a:latin typeface="Cambria Math" panose="02040503050406030204" pitchFamily="18" charset="0"/>
                            </a:rPr>
                            <m:t>𝒎𝒎</m:t>
                          </m:r>
                        </m:e>
                      </m:d>
                    </m:oMath>
                  </m:oMathPara>
                </a14:m>
                <a:endParaRPr lang="en-US" sz="1600" b="1" dirty="0"/>
              </a:p>
            </p:txBody>
          </p:sp>
        </mc:Choice>
        <mc:Fallback>
          <p:sp>
            <p:nvSpPr>
              <p:cNvPr id="8" name="CuadroTexto 7">
                <a:extLst>
                  <a:ext uri="{FF2B5EF4-FFF2-40B4-BE49-F238E27FC236}">
                    <a16:creationId xmlns:a16="http://schemas.microsoft.com/office/drawing/2014/main" id="{C153DFE0-CAAA-1B5C-8C48-39A15C869902}"/>
                  </a:ext>
                </a:extLst>
              </p:cNvPr>
              <p:cNvSpPr txBox="1">
                <a:spLocks noRot="1" noChangeAspect="1" noMove="1" noResize="1" noEditPoints="1" noAdjustHandles="1" noChangeArrowheads="1" noChangeShapeType="1" noTextEdit="1"/>
              </p:cNvSpPr>
              <p:nvPr/>
            </p:nvSpPr>
            <p:spPr>
              <a:xfrm>
                <a:off x="5859906" y="5777388"/>
                <a:ext cx="1665328" cy="349326"/>
              </a:xfrm>
              <a:prstGeom prst="rect">
                <a:avLst/>
              </a:prstGeom>
              <a:blipFill>
                <a:blip r:embed="rId12"/>
                <a:stretch>
                  <a:fillRect/>
                </a:stretch>
              </a:blipFill>
            </p:spPr>
            <p:txBody>
              <a:bodyPr/>
              <a:lstStyle/>
              <a:p>
                <a:r>
                  <a:rPr lang="en-US">
                    <a:noFill/>
                  </a:rPr>
                  <a:t> </a:t>
                </a:r>
              </a:p>
            </p:txBody>
          </p:sp>
        </mc:Fallback>
      </mc:AlternateContent>
      <p:sp>
        <p:nvSpPr>
          <p:cNvPr id="10" name="CuadroTexto 9">
            <a:extLst>
              <a:ext uri="{FF2B5EF4-FFF2-40B4-BE49-F238E27FC236}">
                <a16:creationId xmlns:a16="http://schemas.microsoft.com/office/drawing/2014/main" id="{800B781A-7F10-82EE-13EF-D390A3E3FA88}"/>
              </a:ext>
            </a:extLst>
          </p:cNvPr>
          <p:cNvSpPr txBox="1"/>
          <p:nvPr/>
        </p:nvSpPr>
        <p:spPr>
          <a:xfrm>
            <a:off x="1824135" y="4536417"/>
            <a:ext cx="2414168" cy="307777"/>
          </a:xfrm>
          <a:prstGeom prst="rect">
            <a:avLst/>
          </a:prstGeom>
          <a:noFill/>
          <a:effectLst>
            <a:outerShdw blurRad="50800" dist="38100" dir="5400000" algn="t" rotWithShape="0">
              <a:prstClr val="black">
                <a:alpha val="40000"/>
              </a:prstClr>
            </a:outerShdw>
          </a:effectLst>
        </p:spPr>
        <p:txBody>
          <a:bodyPr wrap="square" rtlCol="0">
            <a:spAutoFit/>
          </a:bodyPr>
          <a:lstStyle/>
          <a:p>
            <a:pPr algn="just"/>
            <a:r>
              <a:rPr lang="es-ES" sz="1400" b="1" dirty="0"/>
              <a:t>Densidad de aditivo AM225</a:t>
            </a:r>
            <a:endParaRPr lang="en-US" sz="1400" b="1" dirty="0"/>
          </a:p>
        </p:txBody>
      </p:sp>
      <p:sp>
        <p:nvSpPr>
          <p:cNvPr id="12" name="CuadroTexto 11">
            <a:extLst>
              <a:ext uri="{FF2B5EF4-FFF2-40B4-BE49-F238E27FC236}">
                <a16:creationId xmlns:a16="http://schemas.microsoft.com/office/drawing/2014/main" id="{7ED3B56D-67A4-204B-868A-A041E114F2A2}"/>
              </a:ext>
            </a:extLst>
          </p:cNvPr>
          <p:cNvSpPr txBox="1"/>
          <p:nvPr/>
        </p:nvSpPr>
        <p:spPr>
          <a:xfrm>
            <a:off x="1830690" y="5343111"/>
            <a:ext cx="2142638" cy="307777"/>
          </a:xfrm>
          <a:prstGeom prst="rect">
            <a:avLst/>
          </a:prstGeom>
          <a:noFill/>
          <a:effectLst>
            <a:outerShdw blurRad="50800" dist="38100" dir="5400000" algn="t" rotWithShape="0">
              <a:prstClr val="black">
                <a:alpha val="40000"/>
              </a:prstClr>
            </a:outerShdw>
          </a:effectLst>
        </p:spPr>
        <p:txBody>
          <a:bodyPr wrap="none" rtlCol="0">
            <a:spAutoFit/>
          </a:bodyPr>
          <a:lstStyle/>
          <a:p>
            <a:pPr algn="just"/>
            <a:r>
              <a:rPr lang="es-ES" sz="1400" b="1" dirty="0"/>
              <a:t>Acero inoxidable AISI 304</a:t>
            </a:r>
            <a:endParaRPr lang="en-US" sz="1400" b="1" dirty="0"/>
          </a:p>
        </p:txBody>
      </p:sp>
      <p:sp>
        <p:nvSpPr>
          <p:cNvPr id="14" name="Rectángulo: esquinas redondeadas 13">
            <a:extLst>
              <a:ext uri="{FF2B5EF4-FFF2-40B4-BE49-F238E27FC236}">
                <a16:creationId xmlns:a16="http://schemas.microsoft.com/office/drawing/2014/main" id="{9E025BB9-E3C7-09EB-7579-525E262CC8A5}"/>
              </a:ext>
            </a:extLst>
          </p:cNvPr>
          <p:cNvSpPr/>
          <p:nvPr/>
        </p:nvSpPr>
        <p:spPr>
          <a:xfrm>
            <a:off x="5182508" y="4910694"/>
            <a:ext cx="3020124" cy="2823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t>Espesor de la tolva elegido</a:t>
            </a:r>
            <a:endParaRPr lang="en-US" sz="1600" b="1" dirty="0"/>
          </a:p>
        </p:txBody>
      </p:sp>
      <p:sp>
        <p:nvSpPr>
          <p:cNvPr id="16" name="Rectángulo: esquinas redondeadas 15">
            <a:extLst>
              <a:ext uri="{FF2B5EF4-FFF2-40B4-BE49-F238E27FC236}">
                <a16:creationId xmlns:a16="http://schemas.microsoft.com/office/drawing/2014/main" id="{480F99E5-A454-C12E-41D6-A0A99516F146}"/>
              </a:ext>
            </a:extLst>
          </p:cNvPr>
          <p:cNvSpPr/>
          <p:nvPr/>
        </p:nvSpPr>
        <p:spPr>
          <a:xfrm>
            <a:off x="8545323" y="1532439"/>
            <a:ext cx="3020124" cy="2823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t>Estudio CAE</a:t>
            </a:r>
            <a:endParaRPr lang="en-US" sz="1600" b="1" dirty="0"/>
          </a:p>
        </p:txBody>
      </p:sp>
      <mc:AlternateContent xmlns:mc="http://schemas.openxmlformats.org/markup-compatibility/2006">
        <mc:Choice xmlns:a14="http://schemas.microsoft.com/office/drawing/2010/main" Requires="a14">
          <p:sp>
            <p:nvSpPr>
              <p:cNvPr id="19" name="CuadroTexto 18">
                <a:extLst>
                  <a:ext uri="{FF2B5EF4-FFF2-40B4-BE49-F238E27FC236}">
                    <a16:creationId xmlns:a16="http://schemas.microsoft.com/office/drawing/2014/main" id="{44A03496-57AB-D6ED-A7A7-FBC38E40681C}"/>
                  </a:ext>
                </a:extLst>
              </p:cNvPr>
              <p:cNvSpPr txBox="1"/>
              <p:nvPr/>
            </p:nvSpPr>
            <p:spPr>
              <a:xfrm>
                <a:off x="8303905" y="5937455"/>
                <a:ext cx="1665328"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i="1" smtClean="0">
                              <a:solidFill>
                                <a:srgbClr val="836967"/>
                              </a:solidFill>
                              <a:latin typeface="Cambria Math" panose="02040503050406030204" pitchFamily="18" charset="0"/>
                            </a:rPr>
                          </m:ctrlPr>
                        </m:sSubPr>
                        <m:e>
                          <m:r>
                            <a:rPr lang="en-US" sz="1400" i="1">
                              <a:latin typeface="Cambria Math" panose="02040503050406030204" pitchFamily="18" charset="0"/>
                            </a:rPr>
                            <m:t>𝑡</m:t>
                          </m:r>
                        </m:e>
                        <m:sub>
                          <m:r>
                            <a:rPr lang="en-US" sz="1400" i="1">
                              <a:latin typeface="Cambria Math" panose="02040503050406030204" pitchFamily="18" charset="0"/>
                            </a:rPr>
                            <m:t>𝑡</m:t>
                          </m:r>
                        </m:sub>
                      </m:sSub>
                      <m:r>
                        <a:rPr lang="en-US" sz="1400" i="0">
                          <a:latin typeface="Cambria Math" panose="02040503050406030204" pitchFamily="18" charset="0"/>
                        </a:rPr>
                        <m:t>=</m:t>
                      </m:r>
                      <m:r>
                        <a:rPr lang="es-ES" sz="1400" b="0" i="1" smtClean="0">
                          <a:latin typeface="Cambria Math" panose="02040503050406030204" pitchFamily="18" charset="0"/>
                        </a:rPr>
                        <m:t>1.</m:t>
                      </m:r>
                      <m:r>
                        <a:rPr lang="es-ES" sz="1400" b="0" i="1" smtClean="0">
                          <a:latin typeface="Cambria Math" panose="02040503050406030204" pitchFamily="18" charset="0"/>
                        </a:rPr>
                        <m:t>55</m:t>
                      </m:r>
                      <m:d>
                        <m:dPr>
                          <m:begChr m:val="["/>
                          <m:endChr m:val="]"/>
                          <m:ctrlPr>
                            <a:rPr lang="en-US" sz="1400" i="1">
                              <a:solidFill>
                                <a:srgbClr val="836967"/>
                              </a:solidFill>
                              <a:latin typeface="Cambria Math" panose="02040503050406030204" pitchFamily="18" charset="0"/>
                            </a:rPr>
                          </m:ctrlPr>
                        </m:dPr>
                        <m:e>
                          <m:r>
                            <a:rPr lang="en-US" sz="1400" i="1">
                              <a:latin typeface="Cambria Math" panose="02040503050406030204" pitchFamily="18" charset="0"/>
                            </a:rPr>
                            <m:t>𝑚𝑚</m:t>
                          </m:r>
                        </m:e>
                      </m:d>
                    </m:oMath>
                  </m:oMathPara>
                </a14:m>
                <a:endParaRPr lang="en-US" sz="1400" dirty="0"/>
              </a:p>
            </p:txBody>
          </p:sp>
        </mc:Choice>
        <mc:Fallback>
          <p:sp>
            <p:nvSpPr>
              <p:cNvPr id="19" name="CuadroTexto 18">
                <a:extLst>
                  <a:ext uri="{FF2B5EF4-FFF2-40B4-BE49-F238E27FC236}">
                    <a16:creationId xmlns:a16="http://schemas.microsoft.com/office/drawing/2014/main" id="{44A03496-57AB-D6ED-A7A7-FBC38E40681C}"/>
                  </a:ext>
                </a:extLst>
              </p:cNvPr>
              <p:cNvSpPr txBox="1">
                <a:spLocks noRot="1" noChangeAspect="1" noMove="1" noResize="1" noEditPoints="1" noAdjustHandles="1" noChangeArrowheads="1" noChangeShapeType="1" noTextEdit="1"/>
              </p:cNvSpPr>
              <p:nvPr/>
            </p:nvSpPr>
            <p:spPr>
              <a:xfrm>
                <a:off x="8303905" y="5937455"/>
                <a:ext cx="1665328" cy="307777"/>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5" name="CuadroTexto 24">
                <a:extLst>
                  <a:ext uri="{FF2B5EF4-FFF2-40B4-BE49-F238E27FC236}">
                    <a16:creationId xmlns:a16="http://schemas.microsoft.com/office/drawing/2014/main" id="{76748EA7-C624-CAE4-72A5-9AE38DC8D544}"/>
                  </a:ext>
                </a:extLst>
              </p:cNvPr>
              <p:cNvSpPr txBox="1"/>
              <p:nvPr/>
            </p:nvSpPr>
            <p:spPr>
              <a:xfrm>
                <a:off x="9900119" y="5937454"/>
                <a:ext cx="1906746"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S" sz="1400" b="0" i="1" smtClean="0">
                              <a:solidFill>
                                <a:schemeClr val="tx1"/>
                              </a:solidFill>
                              <a:latin typeface="Cambria Math" panose="02040503050406030204" pitchFamily="18" charset="0"/>
                              <a:ea typeface="Cambria Math" panose="02040503050406030204" pitchFamily="18" charset="0"/>
                            </a:rPr>
                          </m:ctrlPr>
                        </m:sSubPr>
                        <m:e>
                          <m:r>
                            <a:rPr lang="en-US" sz="1400" i="1" smtClean="0">
                              <a:solidFill>
                                <a:schemeClr val="tx1"/>
                              </a:solidFill>
                              <a:latin typeface="Cambria Math" panose="02040503050406030204" pitchFamily="18" charset="0"/>
                              <a:ea typeface="Cambria Math" panose="02040503050406030204" pitchFamily="18" charset="0"/>
                            </a:rPr>
                            <m:t>𝜎</m:t>
                          </m:r>
                        </m:e>
                        <m:sub>
                          <m:r>
                            <a:rPr lang="es-ES" sz="1400" b="0" i="1" smtClean="0">
                              <a:solidFill>
                                <a:schemeClr val="tx1"/>
                              </a:solidFill>
                              <a:latin typeface="Cambria Math" panose="02040503050406030204" pitchFamily="18" charset="0"/>
                              <a:ea typeface="Cambria Math" panose="02040503050406030204" pitchFamily="18" charset="0"/>
                            </a:rPr>
                            <m:t>𝑚𝑎𝑥</m:t>
                          </m:r>
                        </m:sub>
                      </m:sSub>
                      <m:r>
                        <a:rPr lang="en-US" sz="1400" i="0">
                          <a:solidFill>
                            <a:schemeClr val="tx1"/>
                          </a:solidFill>
                          <a:latin typeface="Cambria Math" panose="02040503050406030204" pitchFamily="18" charset="0"/>
                        </a:rPr>
                        <m:t>=</m:t>
                      </m:r>
                      <m:r>
                        <a:rPr lang="es-ES" sz="1400" b="0" i="1" smtClean="0">
                          <a:solidFill>
                            <a:schemeClr val="tx1"/>
                          </a:solidFill>
                          <a:latin typeface="Cambria Math" panose="02040503050406030204" pitchFamily="18" charset="0"/>
                        </a:rPr>
                        <m:t>38.65</m:t>
                      </m:r>
                      <m:d>
                        <m:dPr>
                          <m:begChr m:val="["/>
                          <m:endChr m:val="]"/>
                          <m:ctrlPr>
                            <a:rPr lang="en-US" sz="1400" i="1">
                              <a:solidFill>
                                <a:schemeClr val="tx1"/>
                              </a:solidFill>
                              <a:latin typeface="Cambria Math" panose="02040503050406030204" pitchFamily="18" charset="0"/>
                            </a:rPr>
                          </m:ctrlPr>
                        </m:dPr>
                        <m:e>
                          <m:r>
                            <a:rPr lang="es-ES" sz="1400" b="0" i="1" smtClean="0">
                              <a:solidFill>
                                <a:schemeClr val="tx1"/>
                              </a:solidFill>
                              <a:latin typeface="Cambria Math" panose="02040503050406030204" pitchFamily="18" charset="0"/>
                            </a:rPr>
                            <m:t>𝑀𝑃𝑎</m:t>
                          </m:r>
                        </m:e>
                      </m:d>
                    </m:oMath>
                  </m:oMathPara>
                </a14:m>
                <a:endParaRPr lang="en-US" sz="1400" dirty="0">
                  <a:solidFill>
                    <a:schemeClr val="tx1"/>
                  </a:solidFill>
                </a:endParaRPr>
              </a:p>
            </p:txBody>
          </p:sp>
        </mc:Choice>
        <mc:Fallback>
          <p:sp>
            <p:nvSpPr>
              <p:cNvPr id="25" name="CuadroTexto 24">
                <a:extLst>
                  <a:ext uri="{FF2B5EF4-FFF2-40B4-BE49-F238E27FC236}">
                    <a16:creationId xmlns:a16="http://schemas.microsoft.com/office/drawing/2014/main" id="{76748EA7-C624-CAE4-72A5-9AE38DC8D544}"/>
                  </a:ext>
                </a:extLst>
              </p:cNvPr>
              <p:cNvSpPr txBox="1">
                <a:spLocks noRot="1" noChangeAspect="1" noMove="1" noResize="1" noEditPoints="1" noAdjustHandles="1" noChangeArrowheads="1" noChangeShapeType="1" noTextEdit="1"/>
              </p:cNvSpPr>
              <p:nvPr/>
            </p:nvSpPr>
            <p:spPr>
              <a:xfrm>
                <a:off x="9900119" y="5937454"/>
                <a:ext cx="1906746" cy="307777"/>
              </a:xfrm>
              <a:prstGeom prst="rect">
                <a:avLst/>
              </a:prstGeom>
              <a:blipFill>
                <a:blip r:embed="rId14"/>
                <a:stretch>
                  <a:fillRect/>
                </a:stretch>
              </a:blipFill>
            </p:spPr>
            <p:txBody>
              <a:bodyPr/>
              <a:lstStyle/>
              <a:p>
                <a:r>
                  <a:rPr lang="en-US">
                    <a:noFill/>
                  </a:rPr>
                  <a:t> </a:t>
                </a:r>
              </a:p>
            </p:txBody>
          </p:sp>
        </mc:Fallback>
      </mc:AlternateContent>
      <p:sp>
        <p:nvSpPr>
          <p:cNvPr id="28" name="Rectángulo: esquinas redondeadas 27">
            <a:extLst>
              <a:ext uri="{FF2B5EF4-FFF2-40B4-BE49-F238E27FC236}">
                <a16:creationId xmlns:a16="http://schemas.microsoft.com/office/drawing/2014/main" id="{AE5783DF-E273-B49C-220E-D9D59D834037}"/>
              </a:ext>
            </a:extLst>
          </p:cNvPr>
          <p:cNvSpPr/>
          <p:nvPr/>
        </p:nvSpPr>
        <p:spPr>
          <a:xfrm>
            <a:off x="5205973" y="1532306"/>
            <a:ext cx="3020124" cy="2823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t>CAD</a:t>
            </a:r>
            <a:endParaRPr lang="en-US" sz="1600" b="1" dirty="0"/>
          </a:p>
        </p:txBody>
      </p:sp>
      <mc:AlternateContent xmlns:mc="http://schemas.openxmlformats.org/markup-compatibility/2006">
        <mc:Choice xmlns:a14="http://schemas.microsoft.com/office/drawing/2010/main" Requires="a14">
          <p:sp>
            <p:nvSpPr>
              <p:cNvPr id="31" name="CuadroTexto 30">
                <a:extLst>
                  <a:ext uri="{FF2B5EF4-FFF2-40B4-BE49-F238E27FC236}">
                    <a16:creationId xmlns:a16="http://schemas.microsoft.com/office/drawing/2014/main" id="{C8F2E1B3-A69E-752A-4B8E-84EF395BE4F7}"/>
                  </a:ext>
                </a:extLst>
              </p:cNvPr>
              <p:cNvSpPr txBox="1"/>
              <p:nvPr/>
            </p:nvSpPr>
            <p:spPr>
              <a:xfrm>
                <a:off x="1817164" y="6361481"/>
                <a:ext cx="1595725"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i="1" smtClean="0">
                              <a:solidFill>
                                <a:srgbClr val="836967"/>
                              </a:solidFill>
                              <a:latin typeface="Cambria Math" panose="02040503050406030204" pitchFamily="18" charset="0"/>
                            </a:rPr>
                          </m:ctrlPr>
                        </m:sSubPr>
                        <m:e>
                          <m:r>
                            <a:rPr lang="en-US" sz="1400" i="1">
                              <a:latin typeface="Cambria Math" panose="02040503050406030204" pitchFamily="18" charset="0"/>
                            </a:rPr>
                            <m:t>𝑆</m:t>
                          </m:r>
                        </m:e>
                        <m:sub>
                          <m:r>
                            <a:rPr lang="en-US" sz="1400" i="1">
                              <a:latin typeface="Cambria Math" panose="02040503050406030204" pitchFamily="18" charset="0"/>
                            </a:rPr>
                            <m:t>𝑒𝑡</m:t>
                          </m:r>
                        </m:sub>
                      </m:sSub>
                      <m:r>
                        <a:rPr lang="en-US" sz="1400" i="0">
                          <a:latin typeface="Cambria Math" panose="02040503050406030204" pitchFamily="18" charset="0"/>
                        </a:rPr>
                        <m:t>=63.41</m:t>
                      </m:r>
                      <m:d>
                        <m:dPr>
                          <m:begChr m:val="["/>
                          <m:endChr m:val="]"/>
                          <m:ctrlPr>
                            <a:rPr lang="en-US" sz="1400" i="1">
                              <a:solidFill>
                                <a:srgbClr val="836967"/>
                              </a:solidFill>
                              <a:latin typeface="Cambria Math" panose="02040503050406030204" pitchFamily="18" charset="0"/>
                            </a:rPr>
                          </m:ctrlPr>
                        </m:dPr>
                        <m:e>
                          <m:r>
                            <a:rPr lang="en-US" sz="1400" i="1">
                              <a:latin typeface="Cambria Math" panose="02040503050406030204" pitchFamily="18" charset="0"/>
                            </a:rPr>
                            <m:t>𝑀𝑃𝑎</m:t>
                          </m:r>
                        </m:e>
                      </m:d>
                    </m:oMath>
                  </m:oMathPara>
                </a14:m>
                <a:endParaRPr lang="en-US" sz="1400" dirty="0"/>
              </a:p>
            </p:txBody>
          </p:sp>
        </mc:Choice>
        <mc:Fallback>
          <p:sp>
            <p:nvSpPr>
              <p:cNvPr id="31" name="CuadroTexto 30">
                <a:extLst>
                  <a:ext uri="{FF2B5EF4-FFF2-40B4-BE49-F238E27FC236}">
                    <a16:creationId xmlns:a16="http://schemas.microsoft.com/office/drawing/2014/main" id="{C8F2E1B3-A69E-752A-4B8E-84EF395BE4F7}"/>
                  </a:ext>
                </a:extLst>
              </p:cNvPr>
              <p:cNvSpPr txBox="1">
                <a:spLocks noRot="1" noChangeAspect="1" noMove="1" noResize="1" noEditPoints="1" noAdjustHandles="1" noChangeArrowheads="1" noChangeShapeType="1" noTextEdit="1"/>
              </p:cNvSpPr>
              <p:nvPr/>
            </p:nvSpPr>
            <p:spPr>
              <a:xfrm>
                <a:off x="1817164" y="6361481"/>
                <a:ext cx="1595725" cy="307777"/>
              </a:xfrm>
              <a:prstGeom prst="rect">
                <a:avLst/>
              </a:prstGeom>
              <a:blipFill>
                <a:blip r:embed="rId15"/>
                <a:stretch>
                  <a:fillRect/>
                </a:stretch>
              </a:blipFill>
            </p:spPr>
            <p:txBody>
              <a:bodyPr/>
              <a:lstStyle/>
              <a:p>
                <a:r>
                  <a:rPr lang="en-US">
                    <a:noFill/>
                  </a:rPr>
                  <a:t> </a:t>
                </a:r>
              </a:p>
            </p:txBody>
          </p:sp>
        </mc:Fallback>
      </mc:AlternateContent>
      <p:grpSp>
        <p:nvGrpSpPr>
          <p:cNvPr id="30" name="Grupo 29">
            <a:extLst>
              <a:ext uri="{FF2B5EF4-FFF2-40B4-BE49-F238E27FC236}">
                <a16:creationId xmlns:a16="http://schemas.microsoft.com/office/drawing/2014/main" id="{D679B27E-8352-72E9-C733-C7DF2A126EAA}"/>
              </a:ext>
            </a:extLst>
          </p:cNvPr>
          <p:cNvGrpSpPr/>
          <p:nvPr/>
        </p:nvGrpSpPr>
        <p:grpSpPr>
          <a:xfrm>
            <a:off x="8570065" y="1997477"/>
            <a:ext cx="3107676" cy="3505200"/>
            <a:chOff x="8570065" y="1997477"/>
            <a:chExt cx="3107676" cy="3505200"/>
          </a:xfrm>
        </p:grpSpPr>
        <p:pic>
          <p:nvPicPr>
            <p:cNvPr id="4" name="Imagen 3">
              <a:extLst>
                <a:ext uri="{FF2B5EF4-FFF2-40B4-BE49-F238E27FC236}">
                  <a16:creationId xmlns:a16="http://schemas.microsoft.com/office/drawing/2014/main" id="{E17EE4F5-2F71-6759-A99A-2FA647D97B6A}"/>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68952" t="8860" r="15146" b="24842"/>
            <a:stretch/>
          </p:blipFill>
          <p:spPr bwMode="auto">
            <a:xfrm>
              <a:off x="8570065" y="1997477"/>
              <a:ext cx="1739955" cy="3505200"/>
            </a:xfrm>
            <a:prstGeom prst="rect">
              <a:avLst/>
            </a:prstGeom>
            <a:noFill/>
          </p:spPr>
        </p:pic>
        <p:pic>
          <p:nvPicPr>
            <p:cNvPr id="18" name="Imagen 17">
              <a:extLst>
                <a:ext uri="{FF2B5EF4-FFF2-40B4-BE49-F238E27FC236}">
                  <a16:creationId xmlns:a16="http://schemas.microsoft.com/office/drawing/2014/main" id="{20820041-0BB6-15D4-5A9F-227C630F2EB5}"/>
                </a:ext>
              </a:extLst>
            </p:cNvPr>
            <p:cNvPicPr>
              <a:picLocks noChangeAspect="1"/>
            </p:cNvPicPr>
            <p:nvPr/>
          </p:nvPicPr>
          <p:blipFill rotWithShape="1">
            <a:blip r:embed="rId17"/>
            <a:srcRect l="69578"/>
            <a:stretch/>
          </p:blipFill>
          <p:spPr>
            <a:xfrm>
              <a:off x="10353502" y="1997477"/>
              <a:ext cx="1324239" cy="3505200"/>
            </a:xfrm>
            <a:prstGeom prst="rect">
              <a:avLst/>
            </a:prstGeom>
          </p:spPr>
        </p:pic>
      </p:grpSp>
      <p:sp>
        <p:nvSpPr>
          <p:cNvPr id="27" name="CuadroTexto 26">
            <a:extLst>
              <a:ext uri="{FF2B5EF4-FFF2-40B4-BE49-F238E27FC236}">
                <a16:creationId xmlns:a16="http://schemas.microsoft.com/office/drawing/2014/main" id="{621E33AD-8A9D-9981-3060-42B5F7C0B70E}"/>
              </a:ext>
            </a:extLst>
          </p:cNvPr>
          <p:cNvSpPr txBox="1"/>
          <p:nvPr/>
        </p:nvSpPr>
        <p:spPr>
          <a:xfrm>
            <a:off x="8464048" y="5606646"/>
            <a:ext cx="2401619" cy="307777"/>
          </a:xfrm>
          <a:prstGeom prst="rect">
            <a:avLst/>
          </a:prstGeom>
          <a:noFill/>
          <a:effectLst>
            <a:outerShdw blurRad="50800" dist="38100" dir="5400000" algn="t" rotWithShape="0">
              <a:prstClr val="black">
                <a:alpha val="40000"/>
              </a:prstClr>
            </a:outerShdw>
          </a:effectLst>
        </p:spPr>
        <p:txBody>
          <a:bodyPr wrap="none" rtlCol="0">
            <a:spAutoFit/>
          </a:bodyPr>
          <a:lstStyle/>
          <a:p>
            <a:pPr algn="just"/>
            <a:r>
              <a:rPr lang="es-ES" sz="1400" b="1" dirty="0"/>
              <a:t>Criterio del cortante máximo</a:t>
            </a:r>
            <a:endParaRPr lang="en-US" sz="1400" b="1" dirty="0"/>
          </a:p>
        </p:txBody>
      </p:sp>
      <mc:AlternateContent xmlns:mc="http://schemas.openxmlformats.org/markup-compatibility/2006">
        <mc:Choice xmlns:a14="http://schemas.microsoft.com/office/drawing/2010/main" Requires="a14">
          <p:sp>
            <p:nvSpPr>
              <p:cNvPr id="29" name="CuadroTexto 28">
                <a:extLst>
                  <a:ext uri="{FF2B5EF4-FFF2-40B4-BE49-F238E27FC236}">
                    <a16:creationId xmlns:a16="http://schemas.microsoft.com/office/drawing/2014/main" id="{4ED6D9E4-0BA1-9826-7488-29657AAECE7B}"/>
                  </a:ext>
                </a:extLst>
              </p:cNvPr>
              <p:cNvSpPr txBox="1"/>
              <p:nvPr/>
            </p:nvSpPr>
            <p:spPr>
              <a:xfrm>
                <a:off x="5888357" y="5333664"/>
                <a:ext cx="1665328"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i="1" smtClean="0">
                              <a:solidFill>
                                <a:srgbClr val="836967"/>
                              </a:solidFill>
                              <a:latin typeface="Cambria Math" panose="02040503050406030204" pitchFamily="18" charset="0"/>
                            </a:rPr>
                          </m:ctrlPr>
                        </m:sSubPr>
                        <m:e>
                          <m:r>
                            <a:rPr lang="en-US" sz="1400" i="1">
                              <a:latin typeface="Cambria Math" panose="02040503050406030204" pitchFamily="18" charset="0"/>
                            </a:rPr>
                            <m:t>𝑡</m:t>
                          </m:r>
                        </m:e>
                        <m:sub>
                          <m:r>
                            <a:rPr lang="en-US" sz="1400" i="1">
                              <a:latin typeface="Cambria Math" panose="02040503050406030204" pitchFamily="18" charset="0"/>
                            </a:rPr>
                            <m:t>𝑡</m:t>
                          </m:r>
                        </m:sub>
                      </m:sSub>
                      <m:r>
                        <a:rPr lang="es-ES" sz="1400" b="0" i="0" smtClean="0">
                          <a:latin typeface="Cambria Math" panose="02040503050406030204" pitchFamily="18" charset="0"/>
                        </a:rPr>
                        <m:t>≥</m:t>
                      </m:r>
                      <m:r>
                        <a:rPr lang="es-ES" sz="1400" b="0" i="1" smtClean="0">
                          <a:latin typeface="Cambria Math" panose="02040503050406030204" pitchFamily="18" charset="0"/>
                        </a:rPr>
                        <m:t>0.12</m:t>
                      </m:r>
                      <m:d>
                        <m:dPr>
                          <m:begChr m:val="["/>
                          <m:endChr m:val="]"/>
                          <m:ctrlPr>
                            <a:rPr lang="en-US" sz="1400" i="1">
                              <a:solidFill>
                                <a:srgbClr val="836967"/>
                              </a:solidFill>
                              <a:latin typeface="Cambria Math" panose="02040503050406030204" pitchFamily="18" charset="0"/>
                            </a:rPr>
                          </m:ctrlPr>
                        </m:dPr>
                        <m:e>
                          <m:r>
                            <a:rPr lang="en-US" sz="1400" i="1">
                              <a:latin typeface="Cambria Math" panose="02040503050406030204" pitchFamily="18" charset="0"/>
                            </a:rPr>
                            <m:t>𝑚𝑚</m:t>
                          </m:r>
                        </m:e>
                      </m:d>
                    </m:oMath>
                  </m:oMathPara>
                </a14:m>
                <a:endParaRPr lang="en-US" sz="1400" dirty="0"/>
              </a:p>
            </p:txBody>
          </p:sp>
        </mc:Choice>
        <mc:Fallback>
          <p:sp>
            <p:nvSpPr>
              <p:cNvPr id="29" name="CuadroTexto 28">
                <a:extLst>
                  <a:ext uri="{FF2B5EF4-FFF2-40B4-BE49-F238E27FC236}">
                    <a16:creationId xmlns:a16="http://schemas.microsoft.com/office/drawing/2014/main" id="{4ED6D9E4-0BA1-9826-7488-29657AAECE7B}"/>
                  </a:ext>
                </a:extLst>
              </p:cNvPr>
              <p:cNvSpPr txBox="1">
                <a:spLocks noRot="1" noChangeAspect="1" noMove="1" noResize="1" noEditPoints="1" noAdjustHandles="1" noChangeArrowheads="1" noChangeShapeType="1" noTextEdit="1"/>
              </p:cNvSpPr>
              <p:nvPr/>
            </p:nvSpPr>
            <p:spPr>
              <a:xfrm>
                <a:off x="5888357" y="5333664"/>
                <a:ext cx="1665328" cy="307777"/>
              </a:xfrm>
              <a:prstGeom prst="rect">
                <a:avLst/>
              </a:prstGeom>
              <a:blipFill>
                <a:blip r:embed="rId18"/>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4" name="CuadroTexto 33">
                <a:extLst>
                  <a:ext uri="{FF2B5EF4-FFF2-40B4-BE49-F238E27FC236}">
                    <a16:creationId xmlns:a16="http://schemas.microsoft.com/office/drawing/2014/main" id="{DC18C9CB-EDF8-8EAC-187B-D1C64AB5E938}"/>
                  </a:ext>
                </a:extLst>
              </p:cNvPr>
              <p:cNvSpPr txBox="1"/>
              <p:nvPr/>
            </p:nvSpPr>
            <p:spPr>
              <a:xfrm>
                <a:off x="1841449" y="2898309"/>
                <a:ext cx="2496224" cy="307777"/>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US" sz="1400" i="1" smtClean="0">
                              <a:solidFill>
                                <a:srgbClr val="836967"/>
                              </a:solidFill>
                              <a:latin typeface="Cambria Math" panose="02040503050406030204" pitchFamily="18" charset="0"/>
                            </a:rPr>
                          </m:ctrlPr>
                        </m:sSubPr>
                        <m:e>
                          <m:r>
                            <a:rPr lang="en-US" sz="1400" i="1">
                              <a:latin typeface="Cambria Math" panose="02040503050406030204" pitchFamily="18" charset="0"/>
                            </a:rPr>
                            <m:t>𝑝</m:t>
                          </m:r>
                        </m:e>
                        <m:sub>
                          <m:r>
                            <a:rPr lang="en-US" sz="1400" i="1">
                              <a:latin typeface="Cambria Math" panose="02040503050406030204" pitchFamily="18" charset="0"/>
                            </a:rPr>
                            <m:t>𝑐𝑖𝑙</m:t>
                          </m:r>
                        </m:sub>
                      </m:sSub>
                      <m:r>
                        <a:rPr lang="en-US" sz="1400" i="0">
                          <a:latin typeface="Cambria Math" panose="02040503050406030204" pitchFamily="18" charset="0"/>
                        </a:rPr>
                        <m:t>=</m:t>
                      </m:r>
                      <m:sSub>
                        <m:sSubPr>
                          <m:ctrlPr>
                            <a:rPr lang="en-US" sz="1400" i="1">
                              <a:solidFill>
                                <a:srgbClr val="836967"/>
                              </a:solidFill>
                              <a:latin typeface="Cambria Math" panose="02040503050406030204" pitchFamily="18" charset="0"/>
                            </a:rPr>
                          </m:ctrlPr>
                        </m:sSubPr>
                        <m:e>
                          <m:r>
                            <a:rPr lang="en-US" sz="1400" i="1">
                              <a:latin typeface="Cambria Math" panose="02040503050406030204" pitchFamily="18" charset="0"/>
                            </a:rPr>
                            <m:t>𝜌</m:t>
                          </m:r>
                        </m:e>
                        <m:sub>
                          <m:r>
                            <a:rPr lang="en-US" sz="1400" i="1">
                              <a:latin typeface="Cambria Math" panose="02040503050406030204" pitchFamily="18" charset="0"/>
                            </a:rPr>
                            <m:t>𝐴𝑀</m:t>
                          </m:r>
                          <m:r>
                            <a:rPr lang="en-US" sz="1400" i="0">
                              <a:latin typeface="Cambria Math" panose="02040503050406030204" pitchFamily="18" charset="0"/>
                            </a:rPr>
                            <m:t>225</m:t>
                          </m:r>
                        </m:sub>
                      </m:sSub>
                      <m:r>
                        <a:rPr lang="en-US" sz="1400" i="0">
                          <a:latin typeface="Cambria Math" panose="02040503050406030204" pitchFamily="18" charset="0"/>
                        </a:rPr>
                        <m:t>∙</m:t>
                      </m:r>
                      <m:r>
                        <a:rPr lang="en-US" sz="1400" i="1">
                          <a:latin typeface="Cambria Math" panose="02040503050406030204" pitchFamily="18" charset="0"/>
                        </a:rPr>
                        <m:t>𝑔</m:t>
                      </m:r>
                      <m:r>
                        <a:rPr lang="en-US" sz="1400" i="0">
                          <a:latin typeface="Cambria Math" panose="02040503050406030204" pitchFamily="18" charset="0"/>
                        </a:rPr>
                        <m:t>∙</m:t>
                      </m:r>
                      <m:sSub>
                        <m:sSubPr>
                          <m:ctrlPr>
                            <a:rPr lang="en-US" sz="1400" i="1">
                              <a:solidFill>
                                <a:srgbClr val="836967"/>
                              </a:solidFill>
                              <a:latin typeface="Cambria Math" panose="02040503050406030204" pitchFamily="18" charset="0"/>
                            </a:rPr>
                          </m:ctrlPr>
                        </m:sSubPr>
                        <m:e>
                          <m:r>
                            <a:rPr lang="en-US" sz="1400" i="1">
                              <a:latin typeface="Cambria Math" panose="02040503050406030204" pitchFamily="18" charset="0"/>
                            </a:rPr>
                            <m:t>h</m:t>
                          </m:r>
                        </m:e>
                        <m:sub>
                          <m:r>
                            <a:rPr lang="en-US" sz="1400" i="1">
                              <a:latin typeface="Cambria Math" panose="02040503050406030204" pitchFamily="18" charset="0"/>
                            </a:rPr>
                            <m:t>𝑐𝑖𝑙</m:t>
                          </m:r>
                        </m:sub>
                      </m:sSub>
                    </m:oMath>
                  </m:oMathPara>
                </a14:m>
                <a:endParaRPr lang="en-US" sz="1400" dirty="0"/>
              </a:p>
            </p:txBody>
          </p:sp>
        </mc:Choice>
        <mc:Fallback>
          <p:sp>
            <p:nvSpPr>
              <p:cNvPr id="34" name="CuadroTexto 33">
                <a:extLst>
                  <a:ext uri="{FF2B5EF4-FFF2-40B4-BE49-F238E27FC236}">
                    <a16:creationId xmlns:a16="http://schemas.microsoft.com/office/drawing/2014/main" id="{DC18C9CB-EDF8-8EAC-187B-D1C64AB5E938}"/>
                  </a:ext>
                </a:extLst>
              </p:cNvPr>
              <p:cNvSpPr txBox="1">
                <a:spLocks noRot="1" noChangeAspect="1" noMove="1" noResize="1" noEditPoints="1" noAdjustHandles="1" noChangeArrowheads="1" noChangeShapeType="1" noTextEdit="1"/>
              </p:cNvSpPr>
              <p:nvPr/>
            </p:nvSpPr>
            <p:spPr>
              <a:xfrm>
                <a:off x="1841449" y="2898309"/>
                <a:ext cx="2496224" cy="307777"/>
              </a:xfrm>
              <a:prstGeom prst="rect">
                <a:avLst/>
              </a:prstGeom>
              <a:blipFill>
                <a:blip r:embed="rId19"/>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6" name="CuadroTexto 35">
                <a:extLst>
                  <a:ext uri="{FF2B5EF4-FFF2-40B4-BE49-F238E27FC236}">
                    <a16:creationId xmlns:a16="http://schemas.microsoft.com/office/drawing/2014/main" id="{20C0C5EE-15B4-08B2-78F9-23A9DB69B6A4}"/>
                  </a:ext>
                </a:extLst>
              </p:cNvPr>
              <p:cNvSpPr txBox="1"/>
              <p:nvPr/>
            </p:nvSpPr>
            <p:spPr>
              <a:xfrm>
                <a:off x="1824135" y="3229990"/>
                <a:ext cx="2597101" cy="540917"/>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US" sz="1400" i="1" smtClean="0">
                              <a:solidFill>
                                <a:srgbClr val="836967"/>
                              </a:solidFill>
                              <a:latin typeface="Cambria Math" panose="02040503050406030204" pitchFamily="18" charset="0"/>
                            </a:rPr>
                          </m:ctrlPr>
                        </m:sSubPr>
                        <m:e>
                          <m:r>
                            <a:rPr lang="en-US" sz="1400" i="1">
                              <a:latin typeface="Cambria Math" panose="02040503050406030204" pitchFamily="18" charset="0"/>
                            </a:rPr>
                            <m:t>𝑝</m:t>
                          </m:r>
                        </m:e>
                        <m:sub>
                          <m:r>
                            <a:rPr lang="en-US" sz="1400" i="1">
                              <a:latin typeface="Cambria Math" panose="02040503050406030204" pitchFamily="18" charset="0"/>
                            </a:rPr>
                            <m:t>𝑐</m:t>
                          </m:r>
                        </m:sub>
                      </m:sSub>
                      <m:r>
                        <a:rPr lang="en-US" sz="1400" i="0">
                          <a:latin typeface="Cambria Math" panose="02040503050406030204" pitchFamily="18" charset="0"/>
                        </a:rPr>
                        <m:t>=</m:t>
                      </m:r>
                      <m:f>
                        <m:fPr>
                          <m:ctrlPr>
                            <a:rPr lang="en-US" sz="1400" i="1">
                              <a:solidFill>
                                <a:srgbClr val="836967"/>
                              </a:solidFill>
                              <a:latin typeface="Cambria Math" panose="02040503050406030204" pitchFamily="18" charset="0"/>
                            </a:rPr>
                          </m:ctrlPr>
                        </m:fPr>
                        <m:num>
                          <m:sSub>
                            <m:sSubPr>
                              <m:ctrlPr>
                                <a:rPr lang="en-US" sz="1400" i="1">
                                  <a:solidFill>
                                    <a:srgbClr val="836967"/>
                                  </a:solidFill>
                                  <a:latin typeface="Cambria Math" panose="02040503050406030204" pitchFamily="18" charset="0"/>
                                </a:rPr>
                              </m:ctrlPr>
                            </m:sSubPr>
                            <m:e>
                              <m:r>
                                <a:rPr lang="en-US" sz="1400" i="1">
                                  <a:latin typeface="Cambria Math" panose="02040503050406030204" pitchFamily="18" charset="0"/>
                                </a:rPr>
                                <m:t>𝜌</m:t>
                              </m:r>
                            </m:e>
                            <m:sub>
                              <m:r>
                                <a:rPr lang="en-US" sz="1400" i="1">
                                  <a:latin typeface="Cambria Math" panose="02040503050406030204" pitchFamily="18" charset="0"/>
                                </a:rPr>
                                <m:t>𝐴𝑀</m:t>
                              </m:r>
                              <m:r>
                                <a:rPr lang="en-US" sz="1400" i="0">
                                  <a:latin typeface="Cambria Math" panose="02040503050406030204" pitchFamily="18" charset="0"/>
                                </a:rPr>
                                <m:t>225</m:t>
                              </m:r>
                            </m:sub>
                          </m:sSub>
                          <m:r>
                            <a:rPr lang="en-US" sz="1400" i="0">
                              <a:latin typeface="Cambria Math" panose="02040503050406030204" pitchFamily="18" charset="0"/>
                            </a:rPr>
                            <m:t>∙</m:t>
                          </m:r>
                          <m:r>
                            <a:rPr lang="en-US" sz="1400" i="1">
                              <a:latin typeface="Cambria Math" panose="02040503050406030204" pitchFamily="18" charset="0"/>
                            </a:rPr>
                            <m:t>𝑔</m:t>
                          </m:r>
                          <m:r>
                            <a:rPr lang="en-US" sz="1400" i="0">
                              <a:latin typeface="Cambria Math" panose="02040503050406030204" pitchFamily="18" charset="0"/>
                            </a:rPr>
                            <m:t>∙</m:t>
                          </m:r>
                          <m:sSub>
                            <m:sSubPr>
                              <m:ctrlPr>
                                <a:rPr lang="en-US" sz="1400" i="1">
                                  <a:solidFill>
                                    <a:srgbClr val="836967"/>
                                  </a:solidFill>
                                  <a:latin typeface="Cambria Math" panose="02040503050406030204" pitchFamily="18" charset="0"/>
                                </a:rPr>
                              </m:ctrlPr>
                            </m:sSubPr>
                            <m:e>
                              <m:r>
                                <a:rPr lang="en-US" sz="1400" i="1">
                                  <a:latin typeface="Cambria Math" panose="02040503050406030204" pitchFamily="18" charset="0"/>
                                </a:rPr>
                                <m:t>h</m:t>
                              </m:r>
                            </m:e>
                            <m:sub>
                              <m:r>
                                <a:rPr lang="en-US" sz="1400" i="1">
                                  <a:latin typeface="Cambria Math" panose="02040503050406030204" pitchFamily="18" charset="0"/>
                                </a:rPr>
                                <m:t>𝑐</m:t>
                              </m:r>
                            </m:sub>
                          </m:sSub>
                          <m:r>
                            <a:rPr lang="en-US" sz="1400" i="0">
                              <a:latin typeface="Cambria Math" panose="02040503050406030204" pitchFamily="18" charset="0"/>
                            </a:rPr>
                            <m:t>∙</m:t>
                          </m:r>
                          <m:func>
                            <m:funcPr>
                              <m:ctrlPr>
                                <a:rPr lang="en-US" sz="1400" i="1">
                                  <a:latin typeface="Cambria Math" panose="02040503050406030204" pitchFamily="18" charset="0"/>
                                </a:rPr>
                              </m:ctrlPr>
                            </m:funcPr>
                            <m:fName>
                              <m:r>
                                <m:rPr>
                                  <m:sty m:val="p"/>
                                </m:rPr>
                                <a:rPr lang="en-US" sz="1400" i="0">
                                  <a:latin typeface="Cambria Math" panose="02040503050406030204" pitchFamily="18" charset="0"/>
                                </a:rPr>
                                <m:t>tan</m:t>
                              </m:r>
                            </m:fName>
                            <m:e>
                              <m:d>
                                <m:dPr>
                                  <m:ctrlPr>
                                    <a:rPr lang="en-US" sz="1400" i="1">
                                      <a:solidFill>
                                        <a:srgbClr val="836967"/>
                                      </a:solidFill>
                                      <a:latin typeface="Cambria Math" panose="02040503050406030204" pitchFamily="18" charset="0"/>
                                    </a:rPr>
                                  </m:ctrlPr>
                                </m:dPr>
                                <m:e>
                                  <m:r>
                                    <a:rPr lang="en-US" sz="1400" i="1">
                                      <a:latin typeface="Cambria Math" panose="02040503050406030204" pitchFamily="18" charset="0"/>
                                    </a:rPr>
                                    <m:t>𝛼</m:t>
                                  </m:r>
                                </m:e>
                              </m:d>
                            </m:e>
                          </m:func>
                        </m:num>
                        <m:den>
                          <m:r>
                            <a:rPr lang="en-US" sz="1400" i="0">
                              <a:latin typeface="Cambria Math" panose="02040503050406030204" pitchFamily="18" charset="0"/>
                            </a:rPr>
                            <m:t>4∙</m:t>
                          </m:r>
                          <m:func>
                            <m:funcPr>
                              <m:ctrlPr>
                                <a:rPr lang="en-US" sz="1400" i="1">
                                  <a:latin typeface="Cambria Math" panose="02040503050406030204" pitchFamily="18" charset="0"/>
                                </a:rPr>
                              </m:ctrlPr>
                            </m:funcPr>
                            <m:fName>
                              <m:r>
                                <m:rPr>
                                  <m:sty m:val="p"/>
                                </m:rPr>
                                <a:rPr lang="en-US" sz="1400" i="0">
                                  <a:latin typeface="Cambria Math" panose="02040503050406030204" pitchFamily="18" charset="0"/>
                                </a:rPr>
                                <m:t>cos</m:t>
                              </m:r>
                            </m:fName>
                            <m:e>
                              <m:d>
                                <m:dPr>
                                  <m:ctrlPr>
                                    <a:rPr lang="en-US" sz="1400" i="1">
                                      <a:solidFill>
                                        <a:srgbClr val="836967"/>
                                      </a:solidFill>
                                      <a:latin typeface="Cambria Math" panose="02040503050406030204" pitchFamily="18" charset="0"/>
                                    </a:rPr>
                                  </m:ctrlPr>
                                </m:dPr>
                                <m:e>
                                  <m:r>
                                    <a:rPr lang="en-US" sz="1400" i="1">
                                      <a:latin typeface="Cambria Math" panose="02040503050406030204" pitchFamily="18" charset="0"/>
                                    </a:rPr>
                                    <m:t>𝛼</m:t>
                                  </m:r>
                                </m:e>
                              </m:d>
                            </m:e>
                          </m:func>
                        </m:den>
                      </m:f>
                    </m:oMath>
                  </m:oMathPara>
                </a14:m>
                <a:endParaRPr lang="en-US" sz="1400" dirty="0"/>
              </a:p>
            </p:txBody>
          </p:sp>
        </mc:Choice>
        <mc:Fallback>
          <p:sp>
            <p:nvSpPr>
              <p:cNvPr id="36" name="CuadroTexto 35">
                <a:extLst>
                  <a:ext uri="{FF2B5EF4-FFF2-40B4-BE49-F238E27FC236}">
                    <a16:creationId xmlns:a16="http://schemas.microsoft.com/office/drawing/2014/main" id="{20C0C5EE-15B4-08B2-78F9-23A9DB69B6A4}"/>
                  </a:ext>
                </a:extLst>
              </p:cNvPr>
              <p:cNvSpPr txBox="1">
                <a:spLocks noRot="1" noChangeAspect="1" noMove="1" noResize="1" noEditPoints="1" noAdjustHandles="1" noChangeArrowheads="1" noChangeShapeType="1" noTextEdit="1"/>
              </p:cNvSpPr>
              <p:nvPr/>
            </p:nvSpPr>
            <p:spPr>
              <a:xfrm>
                <a:off x="1824135" y="3229990"/>
                <a:ext cx="2597101" cy="540917"/>
              </a:xfrm>
              <a:prstGeom prst="rect">
                <a:avLst/>
              </a:prstGeom>
              <a:blipFill>
                <a:blip r:embed="rId20"/>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8" name="CuadroTexto 37">
                <a:extLst>
                  <a:ext uri="{FF2B5EF4-FFF2-40B4-BE49-F238E27FC236}">
                    <a16:creationId xmlns:a16="http://schemas.microsoft.com/office/drawing/2014/main" id="{0F5573B1-DF28-715E-544E-09DF8CD78FBD}"/>
                  </a:ext>
                </a:extLst>
              </p:cNvPr>
              <p:cNvSpPr txBox="1"/>
              <p:nvPr/>
            </p:nvSpPr>
            <p:spPr>
              <a:xfrm>
                <a:off x="1824135" y="3739205"/>
                <a:ext cx="1258345" cy="307777"/>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US" sz="1400" i="1" smtClean="0">
                              <a:solidFill>
                                <a:srgbClr val="836967"/>
                              </a:solidFill>
                              <a:latin typeface="Cambria Math" panose="02040503050406030204" pitchFamily="18" charset="0"/>
                            </a:rPr>
                          </m:ctrlPr>
                        </m:sSubPr>
                        <m:e>
                          <m:r>
                            <a:rPr lang="en-US" sz="1400" i="1">
                              <a:latin typeface="Cambria Math" panose="02040503050406030204" pitchFamily="18" charset="0"/>
                            </a:rPr>
                            <m:t>𝑝</m:t>
                          </m:r>
                        </m:e>
                        <m:sub>
                          <m:r>
                            <a:rPr lang="en-US" sz="1400" i="1">
                              <a:latin typeface="Cambria Math" panose="02040503050406030204" pitchFamily="18" charset="0"/>
                            </a:rPr>
                            <m:t>𝑡</m:t>
                          </m:r>
                        </m:sub>
                      </m:sSub>
                      <m:r>
                        <a:rPr lang="en-US" sz="1400" i="0">
                          <a:latin typeface="Cambria Math" panose="02040503050406030204" pitchFamily="18" charset="0"/>
                        </a:rPr>
                        <m:t>=</m:t>
                      </m:r>
                      <m:sSub>
                        <m:sSubPr>
                          <m:ctrlPr>
                            <a:rPr lang="en-US" sz="1400" i="1">
                              <a:solidFill>
                                <a:srgbClr val="836967"/>
                              </a:solidFill>
                              <a:latin typeface="Cambria Math" panose="02040503050406030204" pitchFamily="18" charset="0"/>
                            </a:rPr>
                          </m:ctrlPr>
                        </m:sSubPr>
                        <m:e>
                          <m:r>
                            <a:rPr lang="en-US" sz="1400" i="1">
                              <a:latin typeface="Cambria Math" panose="02040503050406030204" pitchFamily="18" charset="0"/>
                            </a:rPr>
                            <m:t>𝑝</m:t>
                          </m:r>
                        </m:e>
                        <m:sub>
                          <m:r>
                            <a:rPr lang="en-US" sz="1400" i="1">
                              <a:latin typeface="Cambria Math" panose="02040503050406030204" pitchFamily="18" charset="0"/>
                            </a:rPr>
                            <m:t>𝑐𝑖𝑙</m:t>
                          </m:r>
                        </m:sub>
                      </m:sSub>
                      <m:r>
                        <a:rPr lang="en-US" sz="1400" i="0">
                          <a:latin typeface="Cambria Math" panose="02040503050406030204" pitchFamily="18" charset="0"/>
                        </a:rPr>
                        <m:t>+</m:t>
                      </m:r>
                      <m:sSub>
                        <m:sSubPr>
                          <m:ctrlPr>
                            <a:rPr lang="en-US" sz="1400" i="1">
                              <a:solidFill>
                                <a:srgbClr val="836967"/>
                              </a:solidFill>
                              <a:latin typeface="Cambria Math" panose="02040503050406030204" pitchFamily="18" charset="0"/>
                            </a:rPr>
                          </m:ctrlPr>
                        </m:sSubPr>
                        <m:e>
                          <m:r>
                            <a:rPr lang="en-US" sz="1400" i="1">
                              <a:latin typeface="Cambria Math" panose="02040503050406030204" pitchFamily="18" charset="0"/>
                            </a:rPr>
                            <m:t>𝑝</m:t>
                          </m:r>
                        </m:e>
                        <m:sub>
                          <m:r>
                            <a:rPr lang="en-US" sz="1400" i="1">
                              <a:latin typeface="Cambria Math" panose="02040503050406030204" pitchFamily="18" charset="0"/>
                            </a:rPr>
                            <m:t>𝑐</m:t>
                          </m:r>
                        </m:sub>
                      </m:sSub>
                    </m:oMath>
                  </m:oMathPara>
                </a14:m>
                <a:endParaRPr lang="en-US" sz="1400" dirty="0"/>
              </a:p>
            </p:txBody>
          </p:sp>
        </mc:Choice>
        <mc:Fallback>
          <p:sp>
            <p:nvSpPr>
              <p:cNvPr id="38" name="CuadroTexto 37">
                <a:extLst>
                  <a:ext uri="{FF2B5EF4-FFF2-40B4-BE49-F238E27FC236}">
                    <a16:creationId xmlns:a16="http://schemas.microsoft.com/office/drawing/2014/main" id="{0F5573B1-DF28-715E-544E-09DF8CD78FBD}"/>
                  </a:ext>
                </a:extLst>
              </p:cNvPr>
              <p:cNvSpPr txBox="1">
                <a:spLocks noRot="1" noChangeAspect="1" noMove="1" noResize="1" noEditPoints="1" noAdjustHandles="1" noChangeArrowheads="1" noChangeShapeType="1" noTextEdit="1"/>
              </p:cNvSpPr>
              <p:nvPr/>
            </p:nvSpPr>
            <p:spPr>
              <a:xfrm>
                <a:off x="1824135" y="3739205"/>
                <a:ext cx="1258345" cy="307777"/>
              </a:xfrm>
              <a:prstGeom prst="rect">
                <a:avLst/>
              </a:prstGeom>
              <a:blipFill>
                <a:blip r:embed="rId21"/>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208695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6EFCC8-7060-490D-9AC9-2C56B57D66BD}"/>
              </a:ext>
            </a:extLst>
          </p:cNvPr>
          <p:cNvSpPr>
            <a:spLocks noGrp="1"/>
          </p:cNvSpPr>
          <p:nvPr>
            <p:ph type="title"/>
          </p:nvPr>
        </p:nvSpPr>
        <p:spPr>
          <a:xfrm>
            <a:off x="3167426" y="2869"/>
            <a:ext cx="7315200" cy="1346897"/>
          </a:xfrm>
        </p:spPr>
        <p:txBody>
          <a:bodyPr/>
          <a:lstStyle/>
          <a:p>
            <a:r>
              <a:rPr lang="es-MX" dirty="0"/>
              <a:t>Diseño de la tolva</a:t>
            </a:r>
          </a:p>
        </p:txBody>
      </p:sp>
      <p:sp>
        <p:nvSpPr>
          <p:cNvPr id="17" name="Marcador de contenido 2">
            <a:extLst>
              <a:ext uri="{FF2B5EF4-FFF2-40B4-BE49-F238E27FC236}">
                <a16:creationId xmlns:a16="http://schemas.microsoft.com/office/drawing/2014/main" id="{9DB82045-2AD6-4634-8397-860ECA0524B4}"/>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u="sng" dirty="0">
                <a:solidFill>
                  <a:prstClr val="white"/>
                </a:solidFill>
                <a:cs typeface="Times New Roman" panose="02020603050405020304" pitchFamily="18" charset="0"/>
              </a:rPr>
              <a:t>Diseño y construcción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p:txBody>
      </p:sp>
      <p:sp>
        <p:nvSpPr>
          <p:cNvPr id="7" name="CuadroTexto 6">
            <a:extLst>
              <a:ext uri="{FF2B5EF4-FFF2-40B4-BE49-F238E27FC236}">
                <a16:creationId xmlns:a16="http://schemas.microsoft.com/office/drawing/2014/main" id="{FF6B06D8-18AB-D70A-F847-CCADDFE53AF0}"/>
              </a:ext>
            </a:extLst>
          </p:cNvPr>
          <p:cNvSpPr txBox="1"/>
          <p:nvPr/>
        </p:nvSpPr>
        <p:spPr>
          <a:xfrm>
            <a:off x="6109129" y="964831"/>
            <a:ext cx="1431802" cy="461665"/>
          </a:xfrm>
          <a:prstGeom prst="rect">
            <a:avLst/>
          </a:prstGeom>
          <a:noFill/>
          <a:effectLst>
            <a:outerShdw blurRad="50800" dist="38100" dir="5400000" algn="t" rotWithShape="0">
              <a:prstClr val="black">
                <a:alpha val="40000"/>
              </a:prstClr>
            </a:outerShdw>
          </a:effectLst>
        </p:spPr>
        <p:txBody>
          <a:bodyPr wrap="none" rtlCol="0">
            <a:spAutoFit/>
          </a:bodyPr>
          <a:lstStyle/>
          <a:p>
            <a:pPr algn="ctr"/>
            <a:r>
              <a:rPr lang="es-ES" sz="2400" b="1" dirty="0"/>
              <a:t>Ménsulas</a:t>
            </a:r>
            <a:endParaRPr lang="en-US" sz="2400" b="1" dirty="0"/>
          </a:p>
        </p:txBody>
      </p:sp>
      <p:sp>
        <p:nvSpPr>
          <p:cNvPr id="22" name="Rectángulo: esquinas redondeadas 21">
            <a:extLst>
              <a:ext uri="{FF2B5EF4-FFF2-40B4-BE49-F238E27FC236}">
                <a16:creationId xmlns:a16="http://schemas.microsoft.com/office/drawing/2014/main" id="{B7A6F7D3-E5CE-42FC-F7F6-4AA8A4A7F1F2}"/>
              </a:ext>
            </a:extLst>
          </p:cNvPr>
          <p:cNvSpPr/>
          <p:nvPr/>
        </p:nvSpPr>
        <p:spPr>
          <a:xfrm>
            <a:off x="1832825" y="1531094"/>
            <a:ext cx="3020124" cy="2823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t>Datos geométricos</a:t>
            </a:r>
            <a:endParaRPr lang="en-US" sz="1600" b="1" dirty="0"/>
          </a:p>
        </p:txBody>
      </p:sp>
      <p:sp>
        <p:nvSpPr>
          <p:cNvPr id="16" name="Rectángulo: esquinas redondeadas 15">
            <a:extLst>
              <a:ext uri="{FF2B5EF4-FFF2-40B4-BE49-F238E27FC236}">
                <a16:creationId xmlns:a16="http://schemas.microsoft.com/office/drawing/2014/main" id="{480F99E5-A454-C12E-41D6-A0A99516F146}"/>
              </a:ext>
            </a:extLst>
          </p:cNvPr>
          <p:cNvSpPr/>
          <p:nvPr/>
        </p:nvSpPr>
        <p:spPr>
          <a:xfrm>
            <a:off x="8545323" y="1532439"/>
            <a:ext cx="3020124" cy="2823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t>Estudio CAE</a:t>
            </a:r>
            <a:endParaRPr lang="en-US" sz="1600" b="1" dirty="0"/>
          </a:p>
        </p:txBody>
      </p:sp>
      <p:sp>
        <p:nvSpPr>
          <p:cNvPr id="28" name="Rectángulo: esquinas redondeadas 27">
            <a:extLst>
              <a:ext uri="{FF2B5EF4-FFF2-40B4-BE49-F238E27FC236}">
                <a16:creationId xmlns:a16="http://schemas.microsoft.com/office/drawing/2014/main" id="{AE5783DF-E273-B49C-220E-D9D59D834037}"/>
              </a:ext>
            </a:extLst>
          </p:cNvPr>
          <p:cNvSpPr/>
          <p:nvPr/>
        </p:nvSpPr>
        <p:spPr>
          <a:xfrm>
            <a:off x="5205973" y="1532306"/>
            <a:ext cx="3020124" cy="2823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t>CAD</a:t>
            </a:r>
            <a:endParaRPr lang="en-US" sz="1600" b="1" dirty="0"/>
          </a:p>
        </p:txBody>
      </p:sp>
      <p:pic>
        <p:nvPicPr>
          <p:cNvPr id="3" name="Imagen 2">
            <a:extLst>
              <a:ext uri="{FF2B5EF4-FFF2-40B4-BE49-F238E27FC236}">
                <a16:creationId xmlns:a16="http://schemas.microsoft.com/office/drawing/2014/main" id="{86967A9C-4416-89A1-6E49-D5455449D93F}"/>
              </a:ext>
            </a:extLst>
          </p:cNvPr>
          <p:cNvPicPr>
            <a:picLocks noChangeAspect="1"/>
          </p:cNvPicPr>
          <p:nvPr/>
        </p:nvPicPr>
        <p:blipFill>
          <a:blip r:embed="rId3"/>
          <a:stretch>
            <a:fillRect/>
          </a:stretch>
        </p:blipFill>
        <p:spPr>
          <a:xfrm flipH="1">
            <a:off x="5507362" y="3006836"/>
            <a:ext cx="2652949" cy="2318858"/>
          </a:xfrm>
          <a:prstGeom prst="rect">
            <a:avLst/>
          </a:prstGeom>
        </p:spPr>
      </p:pic>
      <mc:AlternateContent xmlns:mc="http://schemas.openxmlformats.org/markup-compatibility/2006">
        <mc:Choice xmlns:a14="http://schemas.microsoft.com/office/drawing/2010/main" Requires="a14">
          <p:sp>
            <p:nvSpPr>
              <p:cNvPr id="18" name="CuadroTexto 17">
                <a:extLst>
                  <a:ext uri="{FF2B5EF4-FFF2-40B4-BE49-F238E27FC236}">
                    <a16:creationId xmlns:a16="http://schemas.microsoft.com/office/drawing/2014/main" id="{3BEB0E42-74BF-B3A5-6E0A-130A5968F3CC}"/>
                  </a:ext>
                </a:extLst>
              </p:cNvPr>
              <p:cNvSpPr txBox="1"/>
              <p:nvPr/>
            </p:nvSpPr>
            <p:spPr>
              <a:xfrm>
                <a:off x="1842531" y="1968760"/>
                <a:ext cx="1658203" cy="307777"/>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US" sz="1400" i="1" smtClean="0">
                              <a:solidFill>
                                <a:srgbClr val="836967"/>
                              </a:solidFill>
                              <a:latin typeface="Cambria Math" panose="02040503050406030204" pitchFamily="18" charset="0"/>
                            </a:rPr>
                          </m:ctrlPr>
                        </m:sSubPr>
                        <m:e>
                          <m:r>
                            <a:rPr lang="en-US" sz="1400" i="1">
                              <a:latin typeface="Cambria Math" panose="02040503050406030204" pitchFamily="18" charset="0"/>
                            </a:rPr>
                            <m:t>𝑙</m:t>
                          </m:r>
                        </m:e>
                        <m:sub>
                          <m:r>
                            <a:rPr lang="en-US" sz="1400" i="1">
                              <a:latin typeface="Cambria Math" panose="02040503050406030204" pitchFamily="18" charset="0"/>
                            </a:rPr>
                            <m:t>𝑏𝑎𝑠𝑒</m:t>
                          </m:r>
                        </m:sub>
                      </m:sSub>
                      <m:r>
                        <a:rPr lang="en-US" sz="1400" i="0">
                          <a:latin typeface="Cambria Math" panose="02040503050406030204" pitchFamily="18" charset="0"/>
                        </a:rPr>
                        <m:t>=100 </m:t>
                      </m:r>
                      <m:d>
                        <m:dPr>
                          <m:begChr m:val="["/>
                          <m:endChr m:val="]"/>
                          <m:ctrlPr>
                            <a:rPr lang="en-US" sz="1400" i="1">
                              <a:solidFill>
                                <a:srgbClr val="836967"/>
                              </a:solidFill>
                              <a:latin typeface="Cambria Math" panose="02040503050406030204" pitchFamily="18" charset="0"/>
                            </a:rPr>
                          </m:ctrlPr>
                        </m:dPr>
                        <m:e>
                          <m:r>
                            <a:rPr lang="en-US" sz="1400" i="1">
                              <a:latin typeface="Cambria Math" panose="02040503050406030204" pitchFamily="18" charset="0"/>
                            </a:rPr>
                            <m:t>𝑚𝑚</m:t>
                          </m:r>
                        </m:e>
                      </m:d>
                    </m:oMath>
                  </m:oMathPara>
                </a14:m>
                <a:endParaRPr lang="en-US" sz="1400" dirty="0"/>
              </a:p>
            </p:txBody>
          </p:sp>
        </mc:Choice>
        <mc:Fallback>
          <p:sp>
            <p:nvSpPr>
              <p:cNvPr id="18" name="CuadroTexto 17">
                <a:extLst>
                  <a:ext uri="{FF2B5EF4-FFF2-40B4-BE49-F238E27FC236}">
                    <a16:creationId xmlns:a16="http://schemas.microsoft.com/office/drawing/2014/main" id="{3BEB0E42-74BF-B3A5-6E0A-130A5968F3CC}"/>
                  </a:ext>
                </a:extLst>
              </p:cNvPr>
              <p:cNvSpPr txBox="1">
                <a:spLocks noRot="1" noChangeAspect="1" noMove="1" noResize="1" noEditPoints="1" noAdjustHandles="1" noChangeArrowheads="1" noChangeShapeType="1" noTextEdit="1"/>
              </p:cNvSpPr>
              <p:nvPr/>
            </p:nvSpPr>
            <p:spPr>
              <a:xfrm>
                <a:off x="1842531" y="1968760"/>
                <a:ext cx="1658203" cy="307777"/>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7" name="CuadroTexto 26">
                <a:extLst>
                  <a:ext uri="{FF2B5EF4-FFF2-40B4-BE49-F238E27FC236}">
                    <a16:creationId xmlns:a16="http://schemas.microsoft.com/office/drawing/2014/main" id="{22CA8FD8-C5E4-E148-AF5B-F281726E1D9C}"/>
                  </a:ext>
                </a:extLst>
              </p:cNvPr>
              <p:cNvSpPr txBox="1"/>
              <p:nvPr/>
            </p:nvSpPr>
            <p:spPr>
              <a:xfrm>
                <a:off x="3351477" y="1967994"/>
                <a:ext cx="1658203" cy="307777"/>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US" sz="1400" i="1" smtClean="0">
                              <a:solidFill>
                                <a:srgbClr val="836967"/>
                              </a:solidFill>
                              <a:latin typeface="Cambria Math" panose="02040503050406030204" pitchFamily="18" charset="0"/>
                            </a:rPr>
                          </m:ctrlPr>
                        </m:sSubPr>
                        <m:e>
                          <m:r>
                            <a:rPr lang="en-US" sz="1400" i="1">
                              <a:latin typeface="Cambria Math" panose="02040503050406030204" pitchFamily="18" charset="0"/>
                            </a:rPr>
                            <m:t>𝑏</m:t>
                          </m:r>
                        </m:e>
                        <m:sub>
                          <m:r>
                            <a:rPr lang="en-US" sz="1400" i="1">
                              <a:latin typeface="Cambria Math" panose="02040503050406030204" pitchFamily="18" charset="0"/>
                            </a:rPr>
                            <m:t>𝑏𝑎𝑠𝑒</m:t>
                          </m:r>
                        </m:sub>
                      </m:sSub>
                      <m:r>
                        <a:rPr lang="en-US" sz="1400" i="0">
                          <a:latin typeface="Cambria Math" panose="02040503050406030204" pitchFamily="18" charset="0"/>
                        </a:rPr>
                        <m:t>=150 </m:t>
                      </m:r>
                      <m:d>
                        <m:dPr>
                          <m:begChr m:val="["/>
                          <m:endChr m:val="]"/>
                          <m:ctrlPr>
                            <a:rPr lang="en-US" sz="1400" i="1">
                              <a:solidFill>
                                <a:srgbClr val="836967"/>
                              </a:solidFill>
                              <a:latin typeface="Cambria Math" panose="02040503050406030204" pitchFamily="18" charset="0"/>
                            </a:rPr>
                          </m:ctrlPr>
                        </m:dPr>
                        <m:e>
                          <m:r>
                            <a:rPr lang="en-US" sz="1400" i="1">
                              <a:latin typeface="Cambria Math" panose="02040503050406030204" pitchFamily="18" charset="0"/>
                            </a:rPr>
                            <m:t>𝑚𝑚</m:t>
                          </m:r>
                        </m:e>
                      </m:d>
                    </m:oMath>
                  </m:oMathPara>
                </a14:m>
                <a:endParaRPr lang="en-US" sz="1400" dirty="0"/>
              </a:p>
            </p:txBody>
          </p:sp>
        </mc:Choice>
        <mc:Fallback>
          <p:sp>
            <p:nvSpPr>
              <p:cNvPr id="27" name="CuadroTexto 26">
                <a:extLst>
                  <a:ext uri="{FF2B5EF4-FFF2-40B4-BE49-F238E27FC236}">
                    <a16:creationId xmlns:a16="http://schemas.microsoft.com/office/drawing/2014/main" id="{22CA8FD8-C5E4-E148-AF5B-F281726E1D9C}"/>
                  </a:ext>
                </a:extLst>
              </p:cNvPr>
              <p:cNvSpPr txBox="1">
                <a:spLocks noRot="1" noChangeAspect="1" noMove="1" noResize="1" noEditPoints="1" noAdjustHandles="1" noChangeArrowheads="1" noChangeShapeType="1" noTextEdit="1"/>
              </p:cNvSpPr>
              <p:nvPr/>
            </p:nvSpPr>
            <p:spPr>
              <a:xfrm>
                <a:off x="3351477" y="1967994"/>
                <a:ext cx="1658203" cy="307777"/>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9" name="CuadroTexto 28">
                <a:extLst>
                  <a:ext uri="{FF2B5EF4-FFF2-40B4-BE49-F238E27FC236}">
                    <a16:creationId xmlns:a16="http://schemas.microsoft.com/office/drawing/2014/main" id="{DF313EA9-257C-C450-7386-A6BD175007A1}"/>
                  </a:ext>
                </a:extLst>
              </p:cNvPr>
              <p:cNvSpPr txBox="1"/>
              <p:nvPr/>
            </p:nvSpPr>
            <p:spPr>
              <a:xfrm>
                <a:off x="1832064" y="3443654"/>
                <a:ext cx="2652949" cy="307777"/>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US" sz="1400" i="1" smtClean="0">
                              <a:solidFill>
                                <a:srgbClr val="836967"/>
                              </a:solidFill>
                              <a:latin typeface="Cambria Math" panose="02040503050406030204" pitchFamily="18" charset="0"/>
                            </a:rPr>
                          </m:ctrlPr>
                        </m:sSubPr>
                        <m:e>
                          <m:r>
                            <a:rPr lang="en-US" sz="1400" i="1">
                              <a:latin typeface="Cambria Math" panose="02040503050406030204" pitchFamily="18" charset="0"/>
                            </a:rPr>
                            <m:t>𝑚</m:t>
                          </m:r>
                        </m:e>
                        <m:sub>
                          <m:r>
                            <a:rPr lang="en-US" sz="1400" i="1">
                              <a:latin typeface="Cambria Math" panose="02040503050406030204" pitchFamily="18" charset="0"/>
                            </a:rPr>
                            <m:t>𝑚𝑖𝑛</m:t>
                          </m:r>
                        </m:sub>
                      </m:sSub>
                      <m:r>
                        <a:rPr lang="en-US" sz="1400" i="0">
                          <a:latin typeface="Cambria Math" panose="02040503050406030204" pitchFamily="18" charset="0"/>
                        </a:rPr>
                        <m:t>=</m:t>
                      </m:r>
                      <m:sSub>
                        <m:sSubPr>
                          <m:ctrlPr>
                            <a:rPr lang="en-US" sz="1400" i="1">
                              <a:solidFill>
                                <a:srgbClr val="836967"/>
                              </a:solidFill>
                              <a:latin typeface="Cambria Math" panose="02040503050406030204" pitchFamily="18" charset="0"/>
                            </a:rPr>
                          </m:ctrlPr>
                        </m:sSubPr>
                        <m:e>
                          <m:r>
                            <a:rPr lang="en-US" sz="1400" i="1">
                              <a:latin typeface="Cambria Math" panose="02040503050406030204" pitchFamily="18" charset="0"/>
                            </a:rPr>
                            <m:t>𝑚</m:t>
                          </m:r>
                        </m:e>
                        <m:sub>
                          <m:r>
                            <a:rPr lang="en-US" sz="1400" i="1">
                              <a:latin typeface="Cambria Math" panose="02040503050406030204" pitchFamily="18" charset="0"/>
                            </a:rPr>
                            <m:t>𝑡𝑜𝑙𝑣𝑎</m:t>
                          </m:r>
                        </m:sub>
                      </m:sSub>
                      <m:r>
                        <a:rPr lang="en-US" sz="1400" i="0">
                          <a:latin typeface="Cambria Math" panose="02040503050406030204" pitchFamily="18" charset="0"/>
                        </a:rPr>
                        <m:t>=</m:t>
                      </m:r>
                      <m:r>
                        <a:rPr lang="es-ES" sz="1400" b="0" i="0" smtClean="0">
                          <a:latin typeface="Cambria Math" panose="02040503050406030204" pitchFamily="18" charset="0"/>
                        </a:rPr>
                        <m:t>43.22</m:t>
                      </m:r>
                      <m:d>
                        <m:dPr>
                          <m:begChr m:val="["/>
                          <m:endChr m:val="]"/>
                          <m:ctrlPr>
                            <a:rPr lang="en-US" sz="1400" i="1">
                              <a:solidFill>
                                <a:srgbClr val="836967"/>
                              </a:solidFill>
                              <a:latin typeface="Cambria Math" panose="02040503050406030204" pitchFamily="18" charset="0"/>
                            </a:rPr>
                          </m:ctrlPr>
                        </m:dPr>
                        <m:e>
                          <m:r>
                            <a:rPr lang="en-US" sz="1400" i="1">
                              <a:latin typeface="Cambria Math" panose="02040503050406030204" pitchFamily="18" charset="0"/>
                            </a:rPr>
                            <m:t>𝑘𝑔</m:t>
                          </m:r>
                        </m:e>
                      </m:d>
                    </m:oMath>
                  </m:oMathPara>
                </a14:m>
                <a:endParaRPr lang="en-US" sz="1400" dirty="0"/>
              </a:p>
            </p:txBody>
          </p:sp>
        </mc:Choice>
        <mc:Fallback>
          <p:sp>
            <p:nvSpPr>
              <p:cNvPr id="29" name="CuadroTexto 28">
                <a:extLst>
                  <a:ext uri="{FF2B5EF4-FFF2-40B4-BE49-F238E27FC236}">
                    <a16:creationId xmlns:a16="http://schemas.microsoft.com/office/drawing/2014/main" id="{DF313EA9-257C-C450-7386-A6BD175007A1}"/>
                  </a:ext>
                </a:extLst>
              </p:cNvPr>
              <p:cNvSpPr txBox="1">
                <a:spLocks noRot="1" noChangeAspect="1" noMove="1" noResize="1" noEditPoints="1" noAdjustHandles="1" noChangeArrowheads="1" noChangeShapeType="1" noTextEdit="1"/>
              </p:cNvSpPr>
              <p:nvPr/>
            </p:nvSpPr>
            <p:spPr>
              <a:xfrm>
                <a:off x="1832064" y="3443654"/>
                <a:ext cx="2652949" cy="307777"/>
              </a:xfrm>
              <a:prstGeom prst="rect">
                <a:avLst/>
              </a:prstGeom>
              <a:blipFill>
                <a:blip r:embed="rId6"/>
                <a:stretch>
                  <a:fillRect b="-800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0" name="CuadroTexto 29">
                <a:extLst>
                  <a:ext uri="{FF2B5EF4-FFF2-40B4-BE49-F238E27FC236}">
                    <a16:creationId xmlns:a16="http://schemas.microsoft.com/office/drawing/2014/main" id="{5009F74B-53CB-CACC-B554-28928C15B0B2}"/>
                  </a:ext>
                </a:extLst>
              </p:cNvPr>
              <p:cNvSpPr txBox="1"/>
              <p:nvPr/>
            </p:nvSpPr>
            <p:spPr>
              <a:xfrm>
                <a:off x="1808773" y="4142918"/>
                <a:ext cx="3283006"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i="1" smtClean="0">
                              <a:solidFill>
                                <a:srgbClr val="836967"/>
                              </a:solidFill>
                              <a:latin typeface="Cambria Math" panose="02040503050406030204" pitchFamily="18" charset="0"/>
                            </a:rPr>
                          </m:ctrlPr>
                        </m:sSubPr>
                        <m:e>
                          <m:r>
                            <a:rPr lang="en-US" sz="1400" i="1">
                              <a:latin typeface="Cambria Math" panose="02040503050406030204" pitchFamily="18" charset="0"/>
                            </a:rPr>
                            <m:t>𝑚</m:t>
                          </m:r>
                        </m:e>
                        <m:sub>
                          <m:r>
                            <a:rPr lang="en-US" sz="1400" i="1">
                              <a:latin typeface="Cambria Math" panose="02040503050406030204" pitchFamily="18" charset="0"/>
                            </a:rPr>
                            <m:t>𝑚𝑎𝑥</m:t>
                          </m:r>
                        </m:sub>
                      </m:sSub>
                      <m:r>
                        <a:rPr lang="en-US" sz="1400" i="0">
                          <a:latin typeface="Cambria Math" panose="02040503050406030204" pitchFamily="18" charset="0"/>
                        </a:rPr>
                        <m:t>= </m:t>
                      </m:r>
                      <m:sSub>
                        <m:sSubPr>
                          <m:ctrlPr>
                            <a:rPr lang="en-US" sz="1400" i="1">
                              <a:solidFill>
                                <a:srgbClr val="836967"/>
                              </a:solidFill>
                              <a:latin typeface="Cambria Math" panose="02040503050406030204" pitchFamily="18" charset="0"/>
                            </a:rPr>
                          </m:ctrlPr>
                        </m:sSubPr>
                        <m:e>
                          <m:r>
                            <a:rPr lang="en-US" sz="1400" i="1">
                              <a:latin typeface="Cambria Math" panose="02040503050406030204" pitchFamily="18" charset="0"/>
                            </a:rPr>
                            <m:t>𝑚</m:t>
                          </m:r>
                        </m:e>
                        <m:sub>
                          <m:r>
                            <a:rPr lang="en-US" sz="1400" i="1">
                              <a:latin typeface="Cambria Math" panose="02040503050406030204" pitchFamily="18" charset="0"/>
                            </a:rPr>
                            <m:t>𝐴𝑀</m:t>
                          </m:r>
                          <m:r>
                            <a:rPr lang="en-US" sz="1400" i="0">
                              <a:latin typeface="Cambria Math" panose="02040503050406030204" pitchFamily="18" charset="0"/>
                            </a:rPr>
                            <m:t>225</m:t>
                          </m:r>
                        </m:sub>
                      </m:sSub>
                      <m:r>
                        <a:rPr lang="en-US" sz="1400" i="0">
                          <a:latin typeface="Cambria Math" panose="02040503050406030204" pitchFamily="18" charset="0"/>
                        </a:rPr>
                        <m:t>+</m:t>
                      </m:r>
                      <m:sSub>
                        <m:sSubPr>
                          <m:ctrlPr>
                            <a:rPr lang="en-US" sz="1400" i="1">
                              <a:solidFill>
                                <a:srgbClr val="836967"/>
                              </a:solidFill>
                              <a:latin typeface="Cambria Math" panose="02040503050406030204" pitchFamily="18" charset="0"/>
                            </a:rPr>
                          </m:ctrlPr>
                        </m:sSubPr>
                        <m:e>
                          <m:r>
                            <a:rPr lang="en-US" sz="1400" i="1">
                              <a:latin typeface="Cambria Math" panose="02040503050406030204" pitchFamily="18" charset="0"/>
                            </a:rPr>
                            <m:t>𝑚</m:t>
                          </m:r>
                        </m:e>
                        <m:sub>
                          <m:r>
                            <a:rPr lang="en-US" sz="1400" i="1">
                              <a:latin typeface="Cambria Math" panose="02040503050406030204" pitchFamily="18" charset="0"/>
                            </a:rPr>
                            <m:t>𝑡𝑜𝑙𝑣𝑎</m:t>
                          </m:r>
                        </m:sub>
                      </m:sSub>
                      <m:r>
                        <a:rPr lang="en-US" sz="1400" i="0">
                          <a:latin typeface="Cambria Math" panose="02040503050406030204" pitchFamily="18" charset="0"/>
                        </a:rPr>
                        <m:t>=</m:t>
                      </m:r>
                      <m:r>
                        <a:rPr lang="es-ES" sz="1400" b="0" i="0" smtClean="0">
                          <a:latin typeface="Cambria Math" panose="02040503050406030204" pitchFamily="18" charset="0"/>
                        </a:rPr>
                        <m:t>744.46</m:t>
                      </m:r>
                      <m:d>
                        <m:dPr>
                          <m:begChr m:val="["/>
                          <m:endChr m:val="]"/>
                          <m:ctrlPr>
                            <a:rPr lang="en-US" sz="1400" i="1">
                              <a:solidFill>
                                <a:srgbClr val="836967"/>
                              </a:solidFill>
                              <a:latin typeface="Cambria Math" panose="02040503050406030204" pitchFamily="18" charset="0"/>
                            </a:rPr>
                          </m:ctrlPr>
                        </m:dPr>
                        <m:e>
                          <m:r>
                            <a:rPr lang="en-US" sz="1400" i="1">
                              <a:latin typeface="Cambria Math" panose="02040503050406030204" pitchFamily="18" charset="0"/>
                            </a:rPr>
                            <m:t>𝑘𝑔</m:t>
                          </m:r>
                        </m:e>
                      </m:d>
                    </m:oMath>
                  </m:oMathPara>
                </a14:m>
                <a:endParaRPr lang="en-US" sz="1400" dirty="0"/>
              </a:p>
            </p:txBody>
          </p:sp>
        </mc:Choice>
        <mc:Fallback>
          <p:sp>
            <p:nvSpPr>
              <p:cNvPr id="30" name="CuadroTexto 29">
                <a:extLst>
                  <a:ext uri="{FF2B5EF4-FFF2-40B4-BE49-F238E27FC236}">
                    <a16:creationId xmlns:a16="http://schemas.microsoft.com/office/drawing/2014/main" id="{5009F74B-53CB-CACC-B554-28928C15B0B2}"/>
                  </a:ext>
                </a:extLst>
              </p:cNvPr>
              <p:cNvSpPr txBox="1">
                <a:spLocks noRot="1" noChangeAspect="1" noMove="1" noResize="1" noEditPoints="1" noAdjustHandles="1" noChangeArrowheads="1" noChangeShapeType="1" noTextEdit="1"/>
              </p:cNvSpPr>
              <p:nvPr/>
            </p:nvSpPr>
            <p:spPr>
              <a:xfrm>
                <a:off x="1808773" y="4142918"/>
                <a:ext cx="3283006" cy="307777"/>
              </a:xfrm>
              <a:prstGeom prst="rect">
                <a:avLst/>
              </a:prstGeom>
              <a:blipFill>
                <a:blip r:embed="rId7"/>
                <a:stretch>
                  <a:fillRect b="-800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2" name="CuadroTexto 31">
                <a:extLst>
                  <a:ext uri="{FF2B5EF4-FFF2-40B4-BE49-F238E27FC236}">
                    <a16:creationId xmlns:a16="http://schemas.microsoft.com/office/drawing/2014/main" id="{E0264B90-2D00-7353-A568-18C7AC829A12}"/>
                  </a:ext>
                </a:extLst>
              </p:cNvPr>
              <p:cNvSpPr txBox="1"/>
              <p:nvPr/>
            </p:nvSpPr>
            <p:spPr>
              <a:xfrm>
                <a:off x="1810866" y="3790455"/>
                <a:ext cx="1875945" cy="307777"/>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US" sz="1400" i="1" smtClean="0">
                              <a:solidFill>
                                <a:srgbClr val="836967"/>
                              </a:solidFill>
                              <a:latin typeface="Cambria Math" panose="02040503050406030204" pitchFamily="18" charset="0"/>
                            </a:rPr>
                          </m:ctrlPr>
                        </m:sSubPr>
                        <m:e>
                          <m:r>
                            <a:rPr lang="en-US" sz="1400" i="1">
                              <a:latin typeface="Cambria Math" panose="02040503050406030204" pitchFamily="18" charset="0"/>
                            </a:rPr>
                            <m:t>𝑊</m:t>
                          </m:r>
                        </m:e>
                        <m:sub>
                          <m:r>
                            <a:rPr lang="en-US" sz="1400" i="1">
                              <a:latin typeface="Cambria Math" panose="02040503050406030204" pitchFamily="18" charset="0"/>
                            </a:rPr>
                            <m:t>𝑚𝑖𝑛</m:t>
                          </m:r>
                        </m:sub>
                      </m:sSub>
                      <m:r>
                        <a:rPr lang="en-US" sz="1400" i="0">
                          <a:latin typeface="Cambria Math" panose="02040503050406030204" pitchFamily="18" charset="0"/>
                        </a:rPr>
                        <m:t>=612.92 </m:t>
                      </m:r>
                      <m:d>
                        <m:dPr>
                          <m:begChr m:val="["/>
                          <m:endChr m:val="]"/>
                          <m:ctrlPr>
                            <a:rPr lang="en-US" sz="1400" i="1">
                              <a:solidFill>
                                <a:srgbClr val="836967"/>
                              </a:solidFill>
                              <a:latin typeface="Cambria Math" panose="02040503050406030204" pitchFamily="18" charset="0"/>
                            </a:rPr>
                          </m:ctrlPr>
                        </m:dPr>
                        <m:e>
                          <m:r>
                            <a:rPr lang="en-US" sz="1400" i="1">
                              <a:latin typeface="Cambria Math" panose="02040503050406030204" pitchFamily="18" charset="0"/>
                            </a:rPr>
                            <m:t>𝑁</m:t>
                          </m:r>
                        </m:e>
                      </m:d>
                      <m:r>
                        <a:rPr lang="en-US" sz="1400" i="0">
                          <a:latin typeface="Cambria Math" panose="02040503050406030204" pitchFamily="18" charset="0"/>
                        </a:rPr>
                        <m:t> </m:t>
                      </m:r>
                    </m:oMath>
                  </m:oMathPara>
                </a14:m>
                <a:endParaRPr lang="en-US" sz="1400" dirty="0"/>
              </a:p>
            </p:txBody>
          </p:sp>
        </mc:Choice>
        <mc:Fallback>
          <p:sp>
            <p:nvSpPr>
              <p:cNvPr id="32" name="CuadroTexto 31">
                <a:extLst>
                  <a:ext uri="{FF2B5EF4-FFF2-40B4-BE49-F238E27FC236}">
                    <a16:creationId xmlns:a16="http://schemas.microsoft.com/office/drawing/2014/main" id="{E0264B90-2D00-7353-A568-18C7AC829A12}"/>
                  </a:ext>
                </a:extLst>
              </p:cNvPr>
              <p:cNvSpPr txBox="1">
                <a:spLocks noRot="1" noChangeAspect="1" noMove="1" noResize="1" noEditPoints="1" noAdjustHandles="1" noChangeArrowheads="1" noChangeShapeType="1" noTextEdit="1"/>
              </p:cNvSpPr>
              <p:nvPr/>
            </p:nvSpPr>
            <p:spPr>
              <a:xfrm>
                <a:off x="1810866" y="3790455"/>
                <a:ext cx="1875945" cy="307777"/>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3" name="CuadroTexto 32">
                <a:extLst>
                  <a:ext uri="{FF2B5EF4-FFF2-40B4-BE49-F238E27FC236}">
                    <a16:creationId xmlns:a16="http://schemas.microsoft.com/office/drawing/2014/main" id="{528D00CD-D182-D6F1-281D-50F520C54AC8}"/>
                  </a:ext>
                </a:extLst>
              </p:cNvPr>
              <p:cNvSpPr txBox="1"/>
              <p:nvPr/>
            </p:nvSpPr>
            <p:spPr>
              <a:xfrm>
                <a:off x="1807408" y="4467320"/>
                <a:ext cx="1875945" cy="307777"/>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US" sz="1400" i="1" smtClean="0">
                              <a:solidFill>
                                <a:srgbClr val="836967"/>
                              </a:solidFill>
                              <a:latin typeface="Cambria Math" panose="02040503050406030204" pitchFamily="18" charset="0"/>
                            </a:rPr>
                          </m:ctrlPr>
                        </m:sSubPr>
                        <m:e>
                          <m:r>
                            <a:rPr lang="en-US" sz="1400" i="1">
                              <a:latin typeface="Cambria Math" panose="02040503050406030204" pitchFamily="18" charset="0"/>
                            </a:rPr>
                            <m:t>𝑊</m:t>
                          </m:r>
                        </m:e>
                        <m:sub>
                          <m:r>
                            <a:rPr lang="en-US" sz="1400" i="1">
                              <a:latin typeface="Cambria Math" panose="02040503050406030204" pitchFamily="18" charset="0"/>
                            </a:rPr>
                            <m:t>𝑚𝑎𝑥</m:t>
                          </m:r>
                        </m:sub>
                      </m:sSub>
                      <m:r>
                        <a:rPr lang="en-US" sz="1400" i="0">
                          <a:latin typeface="Cambria Math" panose="02040503050406030204" pitchFamily="18" charset="0"/>
                        </a:rPr>
                        <m:t>=</m:t>
                      </m:r>
                      <m:r>
                        <a:rPr lang="es-ES" sz="1400" b="0" i="0" smtClean="0">
                          <a:latin typeface="Cambria Math" panose="02040503050406030204" pitchFamily="18" charset="0"/>
                        </a:rPr>
                        <m:t>7268.54</m:t>
                      </m:r>
                      <m:r>
                        <a:rPr lang="en-US" sz="1400" i="0">
                          <a:latin typeface="Cambria Math" panose="02040503050406030204" pitchFamily="18" charset="0"/>
                        </a:rPr>
                        <m:t> </m:t>
                      </m:r>
                      <m:d>
                        <m:dPr>
                          <m:begChr m:val="["/>
                          <m:endChr m:val="]"/>
                          <m:ctrlPr>
                            <a:rPr lang="en-US" sz="1400" i="1">
                              <a:solidFill>
                                <a:srgbClr val="836967"/>
                              </a:solidFill>
                              <a:latin typeface="Cambria Math" panose="02040503050406030204" pitchFamily="18" charset="0"/>
                            </a:rPr>
                          </m:ctrlPr>
                        </m:dPr>
                        <m:e>
                          <m:r>
                            <a:rPr lang="en-US" sz="1400" i="1">
                              <a:latin typeface="Cambria Math" panose="02040503050406030204" pitchFamily="18" charset="0"/>
                            </a:rPr>
                            <m:t>𝑁</m:t>
                          </m:r>
                        </m:e>
                      </m:d>
                    </m:oMath>
                  </m:oMathPara>
                </a14:m>
                <a:endParaRPr lang="en-US" sz="1400" dirty="0"/>
              </a:p>
            </p:txBody>
          </p:sp>
        </mc:Choice>
        <mc:Fallback>
          <p:sp>
            <p:nvSpPr>
              <p:cNvPr id="33" name="CuadroTexto 32">
                <a:extLst>
                  <a:ext uri="{FF2B5EF4-FFF2-40B4-BE49-F238E27FC236}">
                    <a16:creationId xmlns:a16="http://schemas.microsoft.com/office/drawing/2014/main" id="{528D00CD-D182-D6F1-281D-50F520C54AC8}"/>
                  </a:ext>
                </a:extLst>
              </p:cNvPr>
              <p:cNvSpPr txBox="1">
                <a:spLocks noRot="1" noChangeAspect="1" noMove="1" noResize="1" noEditPoints="1" noAdjustHandles="1" noChangeArrowheads="1" noChangeShapeType="1" noTextEdit="1"/>
              </p:cNvSpPr>
              <p:nvPr/>
            </p:nvSpPr>
            <p:spPr>
              <a:xfrm>
                <a:off x="1807408" y="4467320"/>
                <a:ext cx="1875945" cy="307777"/>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4" name="CuadroTexto 33">
                <a:extLst>
                  <a:ext uri="{FF2B5EF4-FFF2-40B4-BE49-F238E27FC236}">
                    <a16:creationId xmlns:a16="http://schemas.microsoft.com/office/drawing/2014/main" id="{04C4DD62-1EE6-7BA1-A49B-68AFE912126F}"/>
                  </a:ext>
                </a:extLst>
              </p:cNvPr>
              <p:cNvSpPr txBox="1"/>
              <p:nvPr/>
            </p:nvSpPr>
            <p:spPr>
              <a:xfrm>
                <a:off x="1818036" y="4725126"/>
                <a:ext cx="3553822" cy="495649"/>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US" sz="1400" i="1" smtClean="0">
                              <a:solidFill>
                                <a:srgbClr val="836967"/>
                              </a:solidFill>
                              <a:latin typeface="Cambria Math" panose="02040503050406030204" pitchFamily="18" charset="0"/>
                            </a:rPr>
                          </m:ctrlPr>
                        </m:sSubPr>
                        <m:e>
                          <m:r>
                            <a:rPr lang="en-US" sz="1400" i="1">
                              <a:latin typeface="Cambria Math" panose="02040503050406030204" pitchFamily="18" charset="0"/>
                            </a:rPr>
                            <m:t>𝑀</m:t>
                          </m:r>
                        </m:e>
                        <m:sub>
                          <m:r>
                            <a:rPr lang="en-US" sz="1400" i="1">
                              <a:latin typeface="Cambria Math" panose="02040503050406030204" pitchFamily="18" charset="0"/>
                            </a:rPr>
                            <m:t>𝐴𝐵</m:t>
                          </m:r>
                        </m:sub>
                      </m:sSub>
                      <m:r>
                        <a:rPr lang="en-US" sz="1400" i="0">
                          <a:latin typeface="Cambria Math" panose="02040503050406030204" pitchFamily="18" charset="0"/>
                        </a:rPr>
                        <m:t>=</m:t>
                      </m:r>
                      <m:f>
                        <m:fPr>
                          <m:ctrlPr>
                            <a:rPr lang="en-US" sz="1400" i="1">
                              <a:solidFill>
                                <a:srgbClr val="836967"/>
                              </a:solidFill>
                              <a:latin typeface="Cambria Math" panose="02040503050406030204" pitchFamily="18" charset="0"/>
                            </a:rPr>
                          </m:ctrlPr>
                        </m:fPr>
                        <m:num>
                          <m:sSub>
                            <m:sSubPr>
                              <m:ctrlPr>
                                <a:rPr lang="en-US" sz="1400" i="1">
                                  <a:solidFill>
                                    <a:srgbClr val="836967"/>
                                  </a:solidFill>
                                  <a:latin typeface="Cambria Math" panose="02040503050406030204" pitchFamily="18" charset="0"/>
                                </a:rPr>
                              </m:ctrlPr>
                            </m:sSubPr>
                            <m:e>
                              <m:r>
                                <a:rPr lang="en-US" sz="1400" i="1">
                                  <a:latin typeface="Cambria Math" panose="02040503050406030204" pitchFamily="18" charset="0"/>
                                </a:rPr>
                                <m:t>𝑊</m:t>
                              </m:r>
                            </m:e>
                            <m:sub>
                              <m:r>
                                <a:rPr lang="en-US" sz="1400" i="1">
                                  <a:latin typeface="Cambria Math" panose="02040503050406030204" pitchFamily="18" charset="0"/>
                                </a:rPr>
                                <m:t>𝑚𝑎𝑥</m:t>
                              </m:r>
                            </m:sub>
                          </m:sSub>
                        </m:num>
                        <m:den>
                          <m:r>
                            <a:rPr lang="en-US" sz="1400" i="0">
                              <a:latin typeface="Cambria Math" panose="02040503050406030204" pitchFamily="18" charset="0"/>
                            </a:rPr>
                            <m:t>8</m:t>
                          </m:r>
                        </m:den>
                      </m:f>
                      <m:r>
                        <a:rPr lang="en-US" sz="1400" i="0">
                          <a:latin typeface="Cambria Math" panose="02040503050406030204" pitchFamily="18" charset="0"/>
                        </a:rPr>
                        <m:t>∙</m:t>
                      </m:r>
                      <m:d>
                        <m:dPr>
                          <m:ctrlPr>
                            <a:rPr lang="en-US" sz="1400" i="1">
                              <a:solidFill>
                                <a:srgbClr val="836967"/>
                              </a:solidFill>
                              <a:latin typeface="Cambria Math" panose="02040503050406030204" pitchFamily="18" charset="0"/>
                            </a:rPr>
                          </m:ctrlPr>
                        </m:dPr>
                        <m:e>
                          <m:r>
                            <a:rPr lang="en-US" sz="1400" i="0">
                              <a:latin typeface="Cambria Math" panose="02040503050406030204" pitchFamily="18" charset="0"/>
                            </a:rPr>
                            <m:t>4</m:t>
                          </m:r>
                          <m:r>
                            <a:rPr lang="en-US" sz="1400" i="1">
                              <a:latin typeface="Cambria Math" panose="02040503050406030204" pitchFamily="18" charset="0"/>
                            </a:rPr>
                            <m:t>𝑥</m:t>
                          </m:r>
                          <m:r>
                            <a:rPr lang="en-US" sz="1400" i="0">
                              <a:latin typeface="Cambria Math" panose="02040503050406030204" pitchFamily="18" charset="0"/>
                            </a:rPr>
                            <m:t>−</m:t>
                          </m:r>
                          <m:sSub>
                            <m:sSubPr>
                              <m:ctrlPr>
                                <a:rPr lang="en-US" sz="1400" i="1">
                                  <a:solidFill>
                                    <a:srgbClr val="836967"/>
                                  </a:solidFill>
                                  <a:latin typeface="Cambria Math" panose="02040503050406030204" pitchFamily="18" charset="0"/>
                                </a:rPr>
                              </m:ctrlPr>
                            </m:sSubPr>
                            <m:e>
                              <m:r>
                                <a:rPr lang="en-US" sz="1400" i="1">
                                  <a:latin typeface="Cambria Math" panose="02040503050406030204" pitchFamily="18" charset="0"/>
                                </a:rPr>
                                <m:t>𝑏</m:t>
                              </m:r>
                            </m:e>
                            <m:sub>
                              <m:r>
                                <a:rPr lang="en-US" sz="1400" i="1">
                                  <a:latin typeface="Cambria Math" panose="02040503050406030204" pitchFamily="18" charset="0"/>
                                </a:rPr>
                                <m:t>𝑏𝑎𝑠𝑒</m:t>
                              </m:r>
                            </m:sub>
                          </m:sSub>
                        </m:e>
                      </m:d>
                      <m:r>
                        <a:rPr lang="es-ES" sz="1400" i="1">
                          <a:latin typeface="Cambria Math" panose="02040503050406030204" pitchFamily="18" charset="0"/>
                        </a:rPr>
                        <m:t>=209.74</m:t>
                      </m:r>
                      <m:d>
                        <m:dPr>
                          <m:begChr m:val="["/>
                          <m:endChr m:val="]"/>
                          <m:ctrlPr>
                            <a:rPr lang="es-ES" sz="1400" i="1">
                              <a:latin typeface="Cambria Math" panose="02040503050406030204" pitchFamily="18" charset="0"/>
                            </a:rPr>
                          </m:ctrlPr>
                        </m:dPr>
                        <m:e>
                          <m:r>
                            <a:rPr lang="es-ES" sz="1400" i="1">
                              <a:latin typeface="Cambria Math" panose="02040503050406030204" pitchFamily="18" charset="0"/>
                            </a:rPr>
                            <m:t>𝑁</m:t>
                          </m:r>
                          <m:r>
                            <a:rPr lang="en-US" sz="1400">
                              <a:latin typeface="Cambria Math" panose="02040503050406030204" pitchFamily="18" charset="0"/>
                            </a:rPr>
                            <m:t>∙</m:t>
                          </m:r>
                          <m:r>
                            <a:rPr lang="es-ES" sz="1400" i="1">
                              <a:latin typeface="Cambria Math" panose="02040503050406030204" pitchFamily="18" charset="0"/>
                            </a:rPr>
                            <m:t>𝑚</m:t>
                          </m:r>
                        </m:e>
                      </m:d>
                    </m:oMath>
                  </m:oMathPara>
                </a14:m>
                <a:endParaRPr lang="en-US" sz="1400" dirty="0"/>
              </a:p>
            </p:txBody>
          </p:sp>
        </mc:Choice>
        <mc:Fallback>
          <p:sp>
            <p:nvSpPr>
              <p:cNvPr id="34" name="CuadroTexto 33">
                <a:extLst>
                  <a:ext uri="{FF2B5EF4-FFF2-40B4-BE49-F238E27FC236}">
                    <a16:creationId xmlns:a16="http://schemas.microsoft.com/office/drawing/2014/main" id="{04C4DD62-1EE6-7BA1-A49B-68AFE912126F}"/>
                  </a:ext>
                </a:extLst>
              </p:cNvPr>
              <p:cNvSpPr txBox="1">
                <a:spLocks noRot="1" noChangeAspect="1" noMove="1" noResize="1" noEditPoints="1" noAdjustHandles="1" noChangeArrowheads="1" noChangeShapeType="1" noTextEdit="1"/>
              </p:cNvSpPr>
              <p:nvPr/>
            </p:nvSpPr>
            <p:spPr>
              <a:xfrm>
                <a:off x="1818036" y="4725126"/>
                <a:ext cx="3553822" cy="495649"/>
              </a:xfrm>
              <a:prstGeom prst="rect">
                <a:avLst/>
              </a:prstGeom>
              <a:blipFill>
                <a:blip r:embed="rId10"/>
                <a:stretch>
                  <a:fillRect b="-246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5" name="CuadroTexto 34">
                <a:extLst>
                  <a:ext uri="{FF2B5EF4-FFF2-40B4-BE49-F238E27FC236}">
                    <a16:creationId xmlns:a16="http://schemas.microsoft.com/office/drawing/2014/main" id="{6B31D83D-0EB4-7C4F-0303-07CDCCA7DE0F}"/>
                  </a:ext>
                </a:extLst>
              </p:cNvPr>
              <p:cNvSpPr txBox="1"/>
              <p:nvPr/>
            </p:nvSpPr>
            <p:spPr>
              <a:xfrm>
                <a:off x="1862530" y="2381955"/>
                <a:ext cx="3553822" cy="539443"/>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US" sz="1400" i="1" smtClean="0">
                              <a:solidFill>
                                <a:srgbClr val="836967"/>
                              </a:solidFill>
                              <a:latin typeface="Cambria Math" panose="02040503050406030204" pitchFamily="18" charset="0"/>
                            </a:rPr>
                          </m:ctrlPr>
                        </m:sSubPr>
                        <m:e>
                          <m:r>
                            <a:rPr lang="en-US" sz="1400" i="1">
                              <a:latin typeface="Cambria Math" panose="02040503050406030204" pitchFamily="18" charset="0"/>
                            </a:rPr>
                            <m:t>𝐼</m:t>
                          </m:r>
                        </m:e>
                        <m:sub>
                          <m:r>
                            <a:rPr lang="en-US" sz="1400" i="0">
                              <a:latin typeface="Cambria Math" panose="02040503050406030204" pitchFamily="18" charset="0"/>
                            </a:rPr>
                            <m:t>2</m:t>
                          </m:r>
                        </m:sub>
                      </m:sSub>
                      <m:r>
                        <a:rPr lang="en-US" sz="1400" i="0">
                          <a:latin typeface="Cambria Math" panose="02040503050406030204" pitchFamily="18" charset="0"/>
                        </a:rPr>
                        <m:t>=</m:t>
                      </m:r>
                      <m:f>
                        <m:fPr>
                          <m:ctrlPr>
                            <a:rPr lang="en-US" sz="1400" i="1">
                              <a:solidFill>
                                <a:srgbClr val="836967"/>
                              </a:solidFill>
                              <a:latin typeface="Cambria Math" panose="02040503050406030204" pitchFamily="18" charset="0"/>
                            </a:rPr>
                          </m:ctrlPr>
                        </m:fPr>
                        <m:num>
                          <m:d>
                            <m:dPr>
                              <m:begChr m:val=""/>
                              <m:ctrlPr>
                                <a:rPr lang="en-US" sz="1400" i="1">
                                  <a:latin typeface="Cambria Math" panose="02040503050406030204" pitchFamily="18" charset="0"/>
                                </a:rPr>
                              </m:ctrlPr>
                            </m:dPr>
                            <m:e>
                              <m:sSub>
                                <m:sSubPr>
                                  <m:ctrlPr>
                                    <a:rPr lang="en-US" sz="1400" i="1">
                                      <a:solidFill>
                                        <a:srgbClr val="836967"/>
                                      </a:solidFill>
                                      <a:latin typeface="Cambria Math" panose="02040503050406030204" pitchFamily="18" charset="0"/>
                                    </a:rPr>
                                  </m:ctrlPr>
                                </m:sSubPr>
                                <m:e>
                                  <m:d>
                                    <m:dPr>
                                      <m:endChr m:val=""/>
                                      <m:ctrlPr>
                                        <a:rPr lang="en-US" sz="1400" i="1">
                                          <a:latin typeface="Cambria Math" panose="02040503050406030204" pitchFamily="18" charset="0"/>
                                        </a:rPr>
                                      </m:ctrlPr>
                                    </m:dPr>
                                    <m:e>
                                      <m:r>
                                        <a:rPr lang="en-US" sz="1400" i="1">
                                          <a:latin typeface="Cambria Math" panose="02040503050406030204" pitchFamily="18" charset="0"/>
                                        </a:rPr>
                                        <m:t>𝑏</m:t>
                                      </m:r>
                                    </m:e>
                                  </m:d>
                                </m:e>
                                <m:sub>
                                  <m:r>
                                    <a:rPr lang="en-US" sz="1400" i="1">
                                      <a:latin typeface="Cambria Math" panose="02040503050406030204" pitchFamily="18" charset="0"/>
                                    </a:rPr>
                                    <m:t>𝑏𝑎𝑠𝑒</m:t>
                                  </m:r>
                                </m:sub>
                              </m:sSub>
                              <m:r>
                                <a:rPr lang="en-US" sz="1400" i="0">
                                  <a:latin typeface="Cambria Math" panose="02040503050406030204" pitchFamily="18" charset="0"/>
                                </a:rPr>
                                <m:t>−</m:t>
                              </m:r>
                              <m:sSub>
                                <m:sSubPr>
                                  <m:ctrlPr>
                                    <a:rPr lang="en-US" sz="1400" i="1">
                                      <a:solidFill>
                                        <a:srgbClr val="836967"/>
                                      </a:solidFill>
                                      <a:latin typeface="Cambria Math" panose="02040503050406030204" pitchFamily="18" charset="0"/>
                                    </a:rPr>
                                  </m:ctrlPr>
                                </m:sSubPr>
                                <m:e>
                                  <m:r>
                                    <a:rPr lang="en-US" sz="1400" i="1">
                                      <a:latin typeface="Cambria Math" panose="02040503050406030204" pitchFamily="18" charset="0"/>
                                    </a:rPr>
                                    <m:t>𝑑</m:t>
                                  </m:r>
                                </m:e>
                                <m:sub>
                                  <m:r>
                                    <a:rPr lang="en-US" sz="1400" i="1">
                                      <a:latin typeface="Cambria Math" panose="02040503050406030204" pitchFamily="18" charset="0"/>
                                    </a:rPr>
                                    <m:t>𝑎</m:t>
                                  </m:r>
                                </m:sub>
                              </m:sSub>
                            </m:e>
                          </m:d>
                          <m:sSup>
                            <m:sSupPr>
                              <m:ctrlPr>
                                <a:rPr lang="en-US" sz="1400" i="1">
                                  <a:solidFill>
                                    <a:srgbClr val="836967"/>
                                  </a:solidFill>
                                  <a:latin typeface="Cambria Math" panose="02040503050406030204" pitchFamily="18" charset="0"/>
                                </a:rPr>
                              </m:ctrlPr>
                            </m:sSupPr>
                            <m:e>
                              <m:d>
                                <m:dPr>
                                  <m:ctrlPr>
                                    <a:rPr lang="en-US" sz="1400" i="1">
                                      <a:solidFill>
                                        <a:srgbClr val="836967"/>
                                      </a:solidFill>
                                      <a:latin typeface="Cambria Math" panose="02040503050406030204" pitchFamily="18" charset="0"/>
                                    </a:rPr>
                                  </m:ctrlPr>
                                </m:dPr>
                                <m:e>
                                  <m:sSub>
                                    <m:sSubPr>
                                      <m:ctrlPr>
                                        <a:rPr lang="en-US" sz="1400" i="1">
                                          <a:solidFill>
                                            <a:srgbClr val="836967"/>
                                          </a:solidFill>
                                          <a:latin typeface="Cambria Math" panose="02040503050406030204" pitchFamily="18" charset="0"/>
                                        </a:rPr>
                                      </m:ctrlPr>
                                    </m:sSubPr>
                                    <m:e>
                                      <m:r>
                                        <a:rPr lang="en-US" sz="1400" i="1">
                                          <a:latin typeface="Cambria Math" panose="02040503050406030204" pitchFamily="18" charset="0"/>
                                        </a:rPr>
                                        <m:t>𝑒</m:t>
                                      </m:r>
                                    </m:e>
                                    <m:sub>
                                      <m:r>
                                        <a:rPr lang="en-US" sz="1400" i="1">
                                          <a:latin typeface="Cambria Math" panose="02040503050406030204" pitchFamily="18" charset="0"/>
                                        </a:rPr>
                                        <m:t>𝑏𝑎𝑠𝑒</m:t>
                                      </m:r>
                                    </m:sub>
                                  </m:sSub>
                                </m:e>
                              </m:d>
                            </m:e>
                            <m:sup>
                              <m:r>
                                <a:rPr lang="en-US" sz="1400" i="0">
                                  <a:latin typeface="Cambria Math" panose="02040503050406030204" pitchFamily="18" charset="0"/>
                                </a:rPr>
                                <m:t>3</m:t>
                              </m:r>
                            </m:sup>
                          </m:sSup>
                        </m:num>
                        <m:den>
                          <m:r>
                            <a:rPr lang="en-US" sz="1400" i="0">
                              <a:latin typeface="Cambria Math" panose="02040503050406030204" pitchFamily="18" charset="0"/>
                            </a:rPr>
                            <m:t>12</m:t>
                          </m:r>
                        </m:den>
                      </m:f>
                      <m:r>
                        <a:rPr lang="en-US" sz="1400" i="0">
                          <a:latin typeface="Cambria Math" panose="02040503050406030204" pitchFamily="18" charset="0"/>
                        </a:rPr>
                        <m:t>=4</m:t>
                      </m:r>
                      <m:r>
                        <a:rPr lang="es-ES" sz="1400" b="0" i="0" smtClean="0">
                          <a:latin typeface="Cambria Math" panose="02040503050406030204" pitchFamily="18" charset="0"/>
                        </a:rPr>
                        <m:t>737</m:t>
                      </m:r>
                      <m:r>
                        <a:rPr lang="en-US" sz="1400" i="0">
                          <a:latin typeface="Cambria Math" panose="02040503050406030204" pitchFamily="18" charset="0"/>
                        </a:rPr>
                        <m:t>.9</m:t>
                      </m:r>
                      <m:r>
                        <a:rPr lang="es-ES" sz="1400" b="0" i="1" smtClean="0">
                          <a:latin typeface="Cambria Math" panose="02040503050406030204" pitchFamily="18" charset="0"/>
                        </a:rPr>
                        <m:t>4</m:t>
                      </m:r>
                      <m:d>
                        <m:dPr>
                          <m:begChr m:val="["/>
                          <m:endChr m:val="]"/>
                          <m:ctrlPr>
                            <a:rPr lang="en-US" sz="1400" i="1">
                              <a:solidFill>
                                <a:srgbClr val="836967"/>
                              </a:solidFill>
                              <a:latin typeface="Cambria Math" panose="02040503050406030204" pitchFamily="18" charset="0"/>
                            </a:rPr>
                          </m:ctrlPr>
                        </m:dPr>
                        <m:e>
                          <m:r>
                            <a:rPr lang="en-US" sz="1400" i="1">
                              <a:latin typeface="Cambria Math" panose="02040503050406030204" pitchFamily="18" charset="0"/>
                            </a:rPr>
                            <m:t>𝑚</m:t>
                          </m:r>
                          <m:sSup>
                            <m:sSupPr>
                              <m:ctrlPr>
                                <a:rPr lang="en-US" sz="1400" i="1">
                                  <a:solidFill>
                                    <a:srgbClr val="836967"/>
                                  </a:solidFill>
                                  <a:latin typeface="Cambria Math" panose="02040503050406030204" pitchFamily="18" charset="0"/>
                                </a:rPr>
                              </m:ctrlPr>
                            </m:sSupPr>
                            <m:e>
                              <m:r>
                                <a:rPr lang="en-US" sz="1400" i="1">
                                  <a:latin typeface="Cambria Math" panose="02040503050406030204" pitchFamily="18" charset="0"/>
                                </a:rPr>
                                <m:t>𝑚</m:t>
                              </m:r>
                            </m:e>
                            <m:sup>
                              <m:r>
                                <a:rPr lang="en-US" sz="1400" i="0">
                                  <a:latin typeface="Cambria Math" panose="02040503050406030204" pitchFamily="18" charset="0"/>
                                </a:rPr>
                                <m:t>4</m:t>
                              </m:r>
                            </m:sup>
                          </m:sSup>
                        </m:e>
                      </m:d>
                    </m:oMath>
                  </m:oMathPara>
                </a14:m>
                <a:endParaRPr lang="en-US" sz="1400" dirty="0"/>
              </a:p>
            </p:txBody>
          </p:sp>
        </mc:Choice>
        <mc:Fallback>
          <p:sp>
            <p:nvSpPr>
              <p:cNvPr id="35" name="CuadroTexto 34">
                <a:extLst>
                  <a:ext uri="{FF2B5EF4-FFF2-40B4-BE49-F238E27FC236}">
                    <a16:creationId xmlns:a16="http://schemas.microsoft.com/office/drawing/2014/main" id="{6B31D83D-0EB4-7C4F-0303-07CDCCA7DE0F}"/>
                  </a:ext>
                </a:extLst>
              </p:cNvPr>
              <p:cNvSpPr txBox="1">
                <a:spLocks noRot="1" noChangeAspect="1" noMove="1" noResize="1" noEditPoints="1" noAdjustHandles="1" noChangeArrowheads="1" noChangeShapeType="1" noTextEdit="1"/>
              </p:cNvSpPr>
              <p:nvPr/>
            </p:nvSpPr>
            <p:spPr>
              <a:xfrm>
                <a:off x="1862530" y="2381955"/>
                <a:ext cx="3553822" cy="539443"/>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6" name="CuadroTexto 35">
                <a:extLst>
                  <a:ext uri="{FF2B5EF4-FFF2-40B4-BE49-F238E27FC236}">
                    <a16:creationId xmlns:a16="http://schemas.microsoft.com/office/drawing/2014/main" id="{147C1556-7937-AEE3-DF22-F8D751EBF4D6}"/>
                  </a:ext>
                </a:extLst>
              </p:cNvPr>
              <p:cNvSpPr txBox="1"/>
              <p:nvPr/>
            </p:nvSpPr>
            <p:spPr>
              <a:xfrm>
                <a:off x="1850120" y="5635023"/>
                <a:ext cx="3050274" cy="728854"/>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US" sz="1400" i="1" smtClean="0">
                              <a:solidFill>
                                <a:srgbClr val="836967"/>
                              </a:solidFill>
                              <a:latin typeface="Cambria Math" panose="02040503050406030204" pitchFamily="18" charset="0"/>
                            </a:rPr>
                          </m:ctrlPr>
                        </m:sSubPr>
                        <m:e>
                          <m:r>
                            <a:rPr lang="es-ES" sz="1400" b="0" i="1" smtClean="0">
                              <a:solidFill>
                                <a:srgbClr val="836967"/>
                              </a:solidFill>
                              <a:latin typeface="Cambria Math" panose="02040503050406030204" pitchFamily="18" charset="0"/>
                            </a:rPr>
                            <m:t>𝑡</m:t>
                          </m:r>
                        </m:e>
                        <m:sub>
                          <m:r>
                            <a:rPr lang="en-US" sz="1400" i="1">
                              <a:latin typeface="Cambria Math" panose="02040503050406030204" pitchFamily="18" charset="0"/>
                            </a:rPr>
                            <m:t>𝑏𝑎𝑠𝑒</m:t>
                          </m:r>
                        </m:sub>
                      </m:sSub>
                      <m:r>
                        <a:rPr lang="en-US" sz="1400" i="0">
                          <a:latin typeface="Cambria Math" panose="02040503050406030204" pitchFamily="18" charset="0"/>
                        </a:rPr>
                        <m:t>=</m:t>
                      </m:r>
                      <m:rad>
                        <m:radPr>
                          <m:degHide m:val="on"/>
                          <m:ctrlPr>
                            <a:rPr lang="en-US" sz="1400" i="1">
                              <a:solidFill>
                                <a:srgbClr val="836967"/>
                              </a:solidFill>
                              <a:latin typeface="Cambria Math" panose="02040503050406030204" pitchFamily="18" charset="0"/>
                            </a:rPr>
                          </m:ctrlPr>
                        </m:radPr>
                        <m:deg/>
                        <m:e>
                          <m:f>
                            <m:fPr>
                              <m:ctrlPr>
                                <a:rPr lang="en-US" sz="1400" i="1">
                                  <a:solidFill>
                                    <a:srgbClr val="836967"/>
                                  </a:solidFill>
                                  <a:latin typeface="Cambria Math" panose="02040503050406030204" pitchFamily="18" charset="0"/>
                                </a:rPr>
                              </m:ctrlPr>
                            </m:fPr>
                            <m:num>
                              <m:r>
                                <a:rPr lang="en-US" sz="1400" i="0">
                                  <a:latin typeface="Cambria Math" panose="02040503050406030204" pitchFamily="18" charset="0"/>
                                </a:rPr>
                                <m:t>6∙</m:t>
                              </m:r>
                              <m:sSub>
                                <m:sSubPr>
                                  <m:ctrlPr>
                                    <a:rPr lang="en-US" sz="1400" i="1">
                                      <a:solidFill>
                                        <a:srgbClr val="836967"/>
                                      </a:solidFill>
                                      <a:latin typeface="Cambria Math" panose="02040503050406030204" pitchFamily="18" charset="0"/>
                                    </a:rPr>
                                  </m:ctrlPr>
                                </m:sSubPr>
                                <m:e>
                                  <m:r>
                                    <a:rPr lang="en-US" sz="1400" i="1">
                                      <a:latin typeface="Cambria Math" panose="02040503050406030204" pitchFamily="18" charset="0"/>
                                    </a:rPr>
                                    <m:t>𝑀</m:t>
                                  </m:r>
                                </m:e>
                                <m:sub>
                                  <m:r>
                                    <a:rPr lang="en-US" sz="1400" i="1">
                                      <a:latin typeface="Cambria Math" panose="02040503050406030204" pitchFamily="18" charset="0"/>
                                    </a:rPr>
                                    <m:t>𝑚𝑎𝑥</m:t>
                                  </m:r>
                                </m:sub>
                              </m:sSub>
                              <m:r>
                                <a:rPr lang="en-US" sz="1400" i="0">
                                  <a:latin typeface="Cambria Math" panose="02040503050406030204" pitchFamily="18" charset="0"/>
                                </a:rPr>
                                <m:t>∙</m:t>
                              </m:r>
                              <m:r>
                                <a:rPr lang="en-US" sz="1400" i="1">
                                  <a:latin typeface="Cambria Math" panose="02040503050406030204" pitchFamily="18" charset="0"/>
                                </a:rPr>
                                <m:t>𝑛</m:t>
                              </m:r>
                            </m:num>
                            <m:den>
                              <m:sSub>
                                <m:sSubPr>
                                  <m:ctrlPr>
                                    <a:rPr lang="en-US" sz="1400" i="1">
                                      <a:solidFill>
                                        <a:srgbClr val="836967"/>
                                      </a:solidFill>
                                      <a:latin typeface="Cambria Math" panose="02040503050406030204" pitchFamily="18" charset="0"/>
                                    </a:rPr>
                                  </m:ctrlPr>
                                </m:sSubPr>
                                <m:e>
                                  <m:r>
                                    <a:rPr lang="en-US" sz="1400" i="1">
                                      <a:latin typeface="Cambria Math" panose="02040503050406030204" pitchFamily="18" charset="0"/>
                                    </a:rPr>
                                    <m:t>𝑏</m:t>
                                  </m:r>
                                </m:e>
                                <m:sub>
                                  <m:r>
                                    <a:rPr lang="en-US" sz="1400" i="1">
                                      <a:latin typeface="Cambria Math" panose="02040503050406030204" pitchFamily="18" charset="0"/>
                                    </a:rPr>
                                    <m:t>𝑏𝑎𝑠𝑒</m:t>
                                  </m:r>
                                </m:sub>
                              </m:sSub>
                              <m:r>
                                <a:rPr lang="en-US" sz="1400" i="0">
                                  <a:latin typeface="Cambria Math" panose="02040503050406030204" pitchFamily="18" charset="0"/>
                                </a:rPr>
                                <m:t>∙</m:t>
                              </m:r>
                              <m:sSub>
                                <m:sSubPr>
                                  <m:ctrlPr>
                                    <a:rPr lang="en-US" sz="1400" i="1">
                                      <a:solidFill>
                                        <a:srgbClr val="836967"/>
                                      </a:solidFill>
                                      <a:latin typeface="Cambria Math" panose="02040503050406030204" pitchFamily="18" charset="0"/>
                                    </a:rPr>
                                  </m:ctrlPr>
                                </m:sSubPr>
                                <m:e>
                                  <m:r>
                                    <a:rPr lang="en-US" sz="1400" i="1">
                                      <a:latin typeface="Cambria Math" panose="02040503050406030204" pitchFamily="18" charset="0"/>
                                    </a:rPr>
                                    <m:t>𝑆</m:t>
                                  </m:r>
                                </m:e>
                                <m:sub>
                                  <m:r>
                                    <a:rPr lang="en-US" sz="1400" i="1">
                                      <a:latin typeface="Cambria Math" panose="02040503050406030204" pitchFamily="18" charset="0"/>
                                    </a:rPr>
                                    <m:t>𝑦</m:t>
                                  </m:r>
                                </m:sub>
                              </m:sSub>
                              <m:r>
                                <a:rPr lang="en-US" sz="1400" i="0">
                                  <a:latin typeface="Cambria Math" panose="02040503050406030204" pitchFamily="18" charset="0"/>
                                </a:rPr>
                                <m:t>∙</m:t>
                              </m:r>
                              <m:sSub>
                                <m:sSubPr>
                                  <m:ctrlPr>
                                    <a:rPr lang="en-US" sz="1400" i="1">
                                      <a:solidFill>
                                        <a:srgbClr val="836967"/>
                                      </a:solidFill>
                                      <a:latin typeface="Cambria Math" panose="02040503050406030204" pitchFamily="18" charset="0"/>
                                    </a:rPr>
                                  </m:ctrlPr>
                                </m:sSubPr>
                                <m:e>
                                  <m:r>
                                    <a:rPr lang="en-US" sz="1400" i="1">
                                      <a:latin typeface="Cambria Math" panose="02040503050406030204" pitchFamily="18" charset="0"/>
                                    </a:rPr>
                                    <m:t>𝑘</m:t>
                                  </m:r>
                                </m:e>
                                <m:sub>
                                  <m:r>
                                    <a:rPr lang="en-US" sz="1400" i="1">
                                      <a:latin typeface="Cambria Math" panose="02040503050406030204" pitchFamily="18" charset="0"/>
                                    </a:rPr>
                                    <m:t>𝑡</m:t>
                                  </m:r>
                                </m:sub>
                              </m:sSub>
                            </m:den>
                          </m:f>
                        </m:e>
                      </m:rad>
                    </m:oMath>
                  </m:oMathPara>
                </a14:m>
                <a:endParaRPr lang="en-US" sz="1400" dirty="0"/>
              </a:p>
            </p:txBody>
          </p:sp>
        </mc:Choice>
        <mc:Fallback>
          <p:sp>
            <p:nvSpPr>
              <p:cNvPr id="36" name="CuadroTexto 35">
                <a:extLst>
                  <a:ext uri="{FF2B5EF4-FFF2-40B4-BE49-F238E27FC236}">
                    <a16:creationId xmlns:a16="http://schemas.microsoft.com/office/drawing/2014/main" id="{147C1556-7937-AEE3-DF22-F8D751EBF4D6}"/>
                  </a:ext>
                </a:extLst>
              </p:cNvPr>
              <p:cNvSpPr txBox="1">
                <a:spLocks noRot="1" noChangeAspect="1" noMove="1" noResize="1" noEditPoints="1" noAdjustHandles="1" noChangeArrowheads="1" noChangeShapeType="1" noTextEdit="1"/>
              </p:cNvSpPr>
              <p:nvPr/>
            </p:nvSpPr>
            <p:spPr>
              <a:xfrm>
                <a:off x="1850120" y="5635023"/>
                <a:ext cx="3050274" cy="728854"/>
              </a:xfrm>
              <a:prstGeom prst="rect">
                <a:avLst/>
              </a:prstGeom>
              <a:blipFill>
                <a:blip r:embed="rId12"/>
                <a:stretch>
                  <a:fillRect/>
                </a:stretch>
              </a:blipFill>
            </p:spPr>
            <p:txBody>
              <a:bodyPr/>
              <a:lstStyle/>
              <a:p>
                <a:r>
                  <a:rPr lang="en-US">
                    <a:noFill/>
                  </a:rPr>
                  <a:t> </a:t>
                </a:r>
              </a:p>
            </p:txBody>
          </p:sp>
        </mc:Fallback>
      </mc:AlternateContent>
      <p:sp>
        <p:nvSpPr>
          <p:cNvPr id="39" name="Rectángulo: esquinas redondeadas 38">
            <a:extLst>
              <a:ext uri="{FF2B5EF4-FFF2-40B4-BE49-F238E27FC236}">
                <a16:creationId xmlns:a16="http://schemas.microsoft.com/office/drawing/2014/main" id="{7DC7731F-7911-DE2F-4AAB-B760BB789717}"/>
              </a:ext>
            </a:extLst>
          </p:cNvPr>
          <p:cNvSpPr/>
          <p:nvPr/>
        </p:nvSpPr>
        <p:spPr>
          <a:xfrm>
            <a:off x="1832825" y="3013374"/>
            <a:ext cx="3020124" cy="2823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t>Cargas críticas</a:t>
            </a:r>
            <a:endParaRPr lang="en-US" sz="1600" b="1" dirty="0"/>
          </a:p>
        </p:txBody>
      </p:sp>
      <p:sp>
        <p:nvSpPr>
          <p:cNvPr id="40" name="Rectángulo: esquinas redondeadas 39">
            <a:extLst>
              <a:ext uri="{FF2B5EF4-FFF2-40B4-BE49-F238E27FC236}">
                <a16:creationId xmlns:a16="http://schemas.microsoft.com/office/drawing/2014/main" id="{6561B135-46EA-3019-4E47-EEFA956CE48E}"/>
              </a:ext>
            </a:extLst>
          </p:cNvPr>
          <p:cNvSpPr/>
          <p:nvPr/>
        </p:nvSpPr>
        <p:spPr>
          <a:xfrm>
            <a:off x="1832825" y="5326813"/>
            <a:ext cx="3020124" cy="2823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t>Espesor de la placa base</a:t>
            </a:r>
            <a:endParaRPr lang="en-US" sz="1600" b="1" dirty="0"/>
          </a:p>
        </p:txBody>
      </p:sp>
      <mc:AlternateContent xmlns:mc="http://schemas.openxmlformats.org/markup-compatibility/2006">
        <mc:Choice xmlns:a14="http://schemas.microsoft.com/office/drawing/2010/main" Requires="a14">
          <p:sp>
            <p:nvSpPr>
              <p:cNvPr id="41" name="CuadroTexto 40">
                <a:extLst>
                  <a:ext uri="{FF2B5EF4-FFF2-40B4-BE49-F238E27FC236}">
                    <a16:creationId xmlns:a16="http://schemas.microsoft.com/office/drawing/2014/main" id="{25EC72F0-587F-717C-B483-1AC9B4BBF604}"/>
                  </a:ext>
                </a:extLst>
              </p:cNvPr>
              <p:cNvSpPr txBox="1"/>
              <p:nvPr/>
            </p:nvSpPr>
            <p:spPr>
              <a:xfrm>
                <a:off x="5379581" y="5827021"/>
                <a:ext cx="2672907" cy="55976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i="1" smtClean="0">
                              <a:solidFill>
                                <a:srgbClr val="836967"/>
                              </a:solidFill>
                              <a:latin typeface="Cambria Math" panose="02040503050406030204" pitchFamily="18" charset="0"/>
                            </a:rPr>
                          </m:ctrlPr>
                        </m:sSubPr>
                        <m:e>
                          <m:r>
                            <a:rPr lang="en-US" sz="1400" i="1">
                              <a:latin typeface="Cambria Math" panose="02040503050406030204" pitchFamily="18" charset="0"/>
                            </a:rPr>
                            <m:t>𝑦</m:t>
                          </m:r>
                        </m:e>
                        <m:sub>
                          <m:r>
                            <a:rPr lang="en-US" sz="1400" i="1">
                              <a:latin typeface="Cambria Math" panose="02040503050406030204" pitchFamily="18" charset="0"/>
                            </a:rPr>
                            <m:t>𝑚𝑎𝑥</m:t>
                          </m:r>
                        </m:sub>
                      </m:sSub>
                      <m:r>
                        <a:rPr lang="en-US" sz="1400" i="0">
                          <a:latin typeface="Cambria Math" panose="02040503050406030204" pitchFamily="18" charset="0"/>
                        </a:rPr>
                        <m:t>=</m:t>
                      </m:r>
                      <m:f>
                        <m:fPr>
                          <m:ctrlPr>
                            <a:rPr lang="en-US" sz="1400" i="1">
                              <a:solidFill>
                                <a:srgbClr val="836967"/>
                              </a:solidFill>
                              <a:latin typeface="Cambria Math" panose="02040503050406030204" pitchFamily="18" charset="0"/>
                            </a:rPr>
                          </m:ctrlPr>
                        </m:fPr>
                        <m:num>
                          <m:r>
                            <a:rPr lang="en-US" sz="1400" i="1">
                              <a:latin typeface="Cambria Math" panose="02040503050406030204" pitchFamily="18" charset="0"/>
                            </a:rPr>
                            <m:t>𝐹</m:t>
                          </m:r>
                          <m:sSup>
                            <m:sSupPr>
                              <m:ctrlPr>
                                <a:rPr lang="en-US" sz="1400" i="1">
                                  <a:solidFill>
                                    <a:srgbClr val="836967"/>
                                  </a:solidFill>
                                  <a:latin typeface="Cambria Math" panose="02040503050406030204" pitchFamily="18" charset="0"/>
                                </a:rPr>
                              </m:ctrlPr>
                            </m:sSupPr>
                            <m:e>
                              <m:d>
                                <m:dPr>
                                  <m:ctrlPr>
                                    <a:rPr lang="en-US" sz="1400" i="1">
                                      <a:solidFill>
                                        <a:srgbClr val="836967"/>
                                      </a:solidFill>
                                      <a:latin typeface="Cambria Math" panose="02040503050406030204" pitchFamily="18" charset="0"/>
                                    </a:rPr>
                                  </m:ctrlPr>
                                </m:dPr>
                                <m:e>
                                  <m:sSub>
                                    <m:sSubPr>
                                      <m:ctrlPr>
                                        <a:rPr lang="en-US" sz="1400" i="1">
                                          <a:solidFill>
                                            <a:srgbClr val="836967"/>
                                          </a:solidFill>
                                          <a:latin typeface="Cambria Math" panose="02040503050406030204" pitchFamily="18" charset="0"/>
                                        </a:rPr>
                                      </m:ctrlPr>
                                    </m:sSubPr>
                                    <m:e>
                                      <m:r>
                                        <a:rPr lang="en-US" sz="1400" i="1">
                                          <a:latin typeface="Cambria Math" panose="02040503050406030204" pitchFamily="18" charset="0"/>
                                        </a:rPr>
                                        <m:t>𝑙</m:t>
                                      </m:r>
                                    </m:e>
                                    <m:sub>
                                      <m:r>
                                        <a:rPr lang="en-US" sz="1400" i="1">
                                          <a:latin typeface="Cambria Math" panose="02040503050406030204" pitchFamily="18" charset="0"/>
                                        </a:rPr>
                                        <m:t>𝑏𝑎𝑠𝑒</m:t>
                                      </m:r>
                                    </m:sub>
                                  </m:sSub>
                                </m:e>
                              </m:d>
                            </m:e>
                            <m:sup>
                              <m:r>
                                <a:rPr lang="en-US" sz="1400" i="0">
                                  <a:latin typeface="Cambria Math" panose="02040503050406030204" pitchFamily="18" charset="0"/>
                                </a:rPr>
                                <m:t>3</m:t>
                              </m:r>
                            </m:sup>
                          </m:sSup>
                        </m:num>
                        <m:den>
                          <m:r>
                            <a:rPr lang="en-US" sz="1400" i="0">
                              <a:latin typeface="Cambria Math" panose="02040503050406030204" pitchFamily="18" charset="0"/>
                            </a:rPr>
                            <m:t>192∙</m:t>
                          </m:r>
                          <m:r>
                            <a:rPr lang="en-US" sz="1400" i="1">
                              <a:latin typeface="Cambria Math" panose="02040503050406030204" pitchFamily="18" charset="0"/>
                            </a:rPr>
                            <m:t>𝐸</m:t>
                          </m:r>
                          <m:r>
                            <a:rPr lang="en-US" sz="1400" i="0">
                              <a:latin typeface="Cambria Math" panose="02040503050406030204" pitchFamily="18" charset="0"/>
                            </a:rPr>
                            <m:t>∙</m:t>
                          </m:r>
                          <m:sSub>
                            <m:sSubPr>
                              <m:ctrlPr>
                                <a:rPr lang="en-US" sz="1400" i="1">
                                  <a:solidFill>
                                    <a:srgbClr val="836967"/>
                                  </a:solidFill>
                                  <a:latin typeface="Cambria Math" panose="02040503050406030204" pitchFamily="18" charset="0"/>
                                </a:rPr>
                              </m:ctrlPr>
                            </m:sSubPr>
                            <m:e>
                              <m:r>
                                <a:rPr lang="en-US" sz="1400" i="1">
                                  <a:latin typeface="Cambria Math" panose="02040503050406030204" pitchFamily="18" charset="0"/>
                                </a:rPr>
                                <m:t>𝐼</m:t>
                              </m:r>
                            </m:e>
                            <m:sub>
                              <m:r>
                                <a:rPr lang="en-US" sz="1400" i="0">
                                  <a:latin typeface="Cambria Math" panose="02040503050406030204" pitchFamily="18" charset="0"/>
                                </a:rPr>
                                <m:t>2</m:t>
                              </m:r>
                            </m:sub>
                          </m:sSub>
                        </m:den>
                      </m:f>
                      <m:r>
                        <a:rPr lang="en-US" sz="1400" i="0">
                          <a:latin typeface="Cambria Math" panose="02040503050406030204" pitchFamily="18" charset="0"/>
                        </a:rPr>
                        <m:t>=0.02 </m:t>
                      </m:r>
                      <m:d>
                        <m:dPr>
                          <m:begChr m:val="["/>
                          <m:endChr m:val="]"/>
                          <m:ctrlPr>
                            <a:rPr lang="en-US" sz="1400" i="1">
                              <a:solidFill>
                                <a:srgbClr val="836967"/>
                              </a:solidFill>
                              <a:latin typeface="Cambria Math" panose="02040503050406030204" pitchFamily="18" charset="0"/>
                            </a:rPr>
                          </m:ctrlPr>
                        </m:dPr>
                        <m:e>
                          <m:r>
                            <a:rPr lang="en-US" sz="1400" i="1">
                              <a:latin typeface="Cambria Math" panose="02040503050406030204" pitchFamily="18" charset="0"/>
                            </a:rPr>
                            <m:t>𝑚𝑚</m:t>
                          </m:r>
                        </m:e>
                      </m:d>
                    </m:oMath>
                  </m:oMathPara>
                </a14:m>
                <a:endParaRPr lang="en-US" sz="1400" dirty="0"/>
              </a:p>
            </p:txBody>
          </p:sp>
        </mc:Choice>
        <mc:Fallback>
          <p:sp>
            <p:nvSpPr>
              <p:cNvPr id="41" name="CuadroTexto 40">
                <a:extLst>
                  <a:ext uri="{FF2B5EF4-FFF2-40B4-BE49-F238E27FC236}">
                    <a16:creationId xmlns:a16="http://schemas.microsoft.com/office/drawing/2014/main" id="{25EC72F0-587F-717C-B483-1AC9B4BBF604}"/>
                  </a:ext>
                </a:extLst>
              </p:cNvPr>
              <p:cNvSpPr txBox="1">
                <a:spLocks noRot="1" noChangeAspect="1" noMove="1" noResize="1" noEditPoints="1" noAdjustHandles="1" noChangeArrowheads="1" noChangeShapeType="1" noTextEdit="1"/>
              </p:cNvSpPr>
              <p:nvPr/>
            </p:nvSpPr>
            <p:spPr>
              <a:xfrm>
                <a:off x="5379581" y="5827021"/>
                <a:ext cx="2672907" cy="559769"/>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2" name="CuadroTexto 41">
                <a:extLst>
                  <a:ext uri="{FF2B5EF4-FFF2-40B4-BE49-F238E27FC236}">
                    <a16:creationId xmlns:a16="http://schemas.microsoft.com/office/drawing/2014/main" id="{69276894-0D47-D34D-20D0-BD0D59E2EAB1}"/>
                  </a:ext>
                </a:extLst>
              </p:cNvPr>
              <p:cNvSpPr txBox="1"/>
              <p:nvPr/>
            </p:nvSpPr>
            <p:spPr>
              <a:xfrm>
                <a:off x="8545323" y="6056100"/>
                <a:ext cx="1429950"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b="1" i="1" smtClean="0">
                              <a:solidFill>
                                <a:schemeClr val="tx1"/>
                              </a:solidFill>
                              <a:latin typeface="Cambria Math" panose="02040503050406030204" pitchFamily="18" charset="0"/>
                            </a:rPr>
                          </m:ctrlPr>
                        </m:sSubPr>
                        <m:e>
                          <m:r>
                            <a:rPr lang="es-ES" sz="1400" b="1" i="1" smtClean="0">
                              <a:solidFill>
                                <a:schemeClr val="tx1"/>
                              </a:solidFill>
                              <a:latin typeface="Cambria Math" panose="02040503050406030204" pitchFamily="18" charset="0"/>
                            </a:rPr>
                            <m:t>𝒕</m:t>
                          </m:r>
                        </m:e>
                        <m:sub>
                          <m:r>
                            <a:rPr lang="en-US" sz="1400" b="1" i="1">
                              <a:solidFill>
                                <a:schemeClr val="tx1"/>
                              </a:solidFill>
                              <a:latin typeface="Cambria Math" panose="02040503050406030204" pitchFamily="18" charset="0"/>
                            </a:rPr>
                            <m:t>𝒃𝒂𝒔𝒆</m:t>
                          </m:r>
                        </m:sub>
                      </m:sSub>
                      <m:r>
                        <a:rPr lang="en-US" sz="1400" b="1" i="0">
                          <a:solidFill>
                            <a:schemeClr val="tx1"/>
                          </a:solidFill>
                          <a:latin typeface="Cambria Math" panose="02040503050406030204" pitchFamily="18" charset="0"/>
                        </a:rPr>
                        <m:t>=</m:t>
                      </m:r>
                      <m:r>
                        <a:rPr lang="es-ES" sz="1400" b="1" i="1" smtClean="0">
                          <a:solidFill>
                            <a:schemeClr val="tx1"/>
                          </a:solidFill>
                          <a:latin typeface="Cambria Math" panose="02040503050406030204" pitchFamily="18" charset="0"/>
                        </a:rPr>
                        <m:t>𝟖</m:t>
                      </m:r>
                      <m:d>
                        <m:dPr>
                          <m:begChr m:val="["/>
                          <m:endChr m:val="]"/>
                          <m:ctrlPr>
                            <a:rPr lang="en-US" sz="1400" b="1" i="1">
                              <a:solidFill>
                                <a:schemeClr val="tx1"/>
                              </a:solidFill>
                              <a:latin typeface="Cambria Math" panose="02040503050406030204" pitchFamily="18" charset="0"/>
                            </a:rPr>
                          </m:ctrlPr>
                        </m:dPr>
                        <m:e>
                          <m:r>
                            <a:rPr lang="en-US" sz="1400" b="1" i="1">
                              <a:solidFill>
                                <a:schemeClr val="tx1"/>
                              </a:solidFill>
                              <a:latin typeface="Cambria Math" panose="02040503050406030204" pitchFamily="18" charset="0"/>
                            </a:rPr>
                            <m:t>𝒎𝒎</m:t>
                          </m:r>
                        </m:e>
                      </m:d>
                    </m:oMath>
                  </m:oMathPara>
                </a14:m>
                <a:endParaRPr lang="en-US" sz="1400" b="1" dirty="0">
                  <a:solidFill>
                    <a:schemeClr val="tx1"/>
                  </a:solidFill>
                </a:endParaRPr>
              </a:p>
            </p:txBody>
          </p:sp>
        </mc:Choice>
        <mc:Fallback>
          <p:sp>
            <p:nvSpPr>
              <p:cNvPr id="42" name="CuadroTexto 41">
                <a:extLst>
                  <a:ext uri="{FF2B5EF4-FFF2-40B4-BE49-F238E27FC236}">
                    <a16:creationId xmlns:a16="http://schemas.microsoft.com/office/drawing/2014/main" id="{69276894-0D47-D34D-20D0-BD0D59E2EAB1}"/>
                  </a:ext>
                </a:extLst>
              </p:cNvPr>
              <p:cNvSpPr txBox="1">
                <a:spLocks noRot="1" noChangeAspect="1" noMove="1" noResize="1" noEditPoints="1" noAdjustHandles="1" noChangeArrowheads="1" noChangeShapeType="1" noTextEdit="1"/>
              </p:cNvSpPr>
              <p:nvPr/>
            </p:nvSpPr>
            <p:spPr>
              <a:xfrm>
                <a:off x="8545323" y="6056100"/>
                <a:ext cx="1429950" cy="307777"/>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4" name="CuadroTexto 43">
                <a:extLst>
                  <a:ext uri="{FF2B5EF4-FFF2-40B4-BE49-F238E27FC236}">
                    <a16:creationId xmlns:a16="http://schemas.microsoft.com/office/drawing/2014/main" id="{C571B9A5-641F-2470-D397-AE353E768E34}"/>
                  </a:ext>
                </a:extLst>
              </p:cNvPr>
              <p:cNvSpPr txBox="1"/>
              <p:nvPr/>
            </p:nvSpPr>
            <p:spPr>
              <a:xfrm>
                <a:off x="9975273" y="6056100"/>
                <a:ext cx="1689776"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i="1" smtClean="0">
                              <a:solidFill>
                                <a:srgbClr val="836967"/>
                              </a:solidFill>
                              <a:latin typeface="Cambria Math" panose="02040503050406030204" pitchFamily="18" charset="0"/>
                            </a:rPr>
                          </m:ctrlPr>
                        </m:sSubPr>
                        <m:e>
                          <m:r>
                            <a:rPr lang="en-US" sz="1400" i="1">
                              <a:latin typeface="Cambria Math" panose="02040503050406030204" pitchFamily="18" charset="0"/>
                            </a:rPr>
                            <m:t>𝑦</m:t>
                          </m:r>
                        </m:e>
                        <m:sub>
                          <m:r>
                            <a:rPr lang="en-US" sz="1400" i="1">
                              <a:latin typeface="Cambria Math" panose="02040503050406030204" pitchFamily="18" charset="0"/>
                            </a:rPr>
                            <m:t>𝑚𝑎𝑥</m:t>
                          </m:r>
                        </m:sub>
                      </m:sSub>
                      <m:r>
                        <a:rPr lang="es-ES" sz="1400" b="0" i="0" smtClean="0">
                          <a:latin typeface="Cambria Math" panose="02040503050406030204" pitchFamily="18" charset="0"/>
                        </a:rPr>
                        <m:t>=0.0</m:t>
                      </m:r>
                      <m:r>
                        <a:rPr lang="es-ES" sz="1400" b="0" i="1" smtClean="0">
                          <a:latin typeface="Cambria Math" panose="02040503050406030204" pitchFamily="18" charset="0"/>
                        </a:rPr>
                        <m:t>19</m:t>
                      </m:r>
                      <m:d>
                        <m:dPr>
                          <m:begChr m:val="["/>
                          <m:endChr m:val="]"/>
                          <m:ctrlPr>
                            <a:rPr lang="es-ES" sz="1400" b="0" i="1" smtClean="0">
                              <a:latin typeface="Cambria Math" panose="02040503050406030204" pitchFamily="18" charset="0"/>
                            </a:rPr>
                          </m:ctrlPr>
                        </m:dPr>
                        <m:e>
                          <m:r>
                            <a:rPr lang="es-ES" sz="1400" b="0" i="1" smtClean="0">
                              <a:latin typeface="Cambria Math" panose="02040503050406030204" pitchFamily="18" charset="0"/>
                            </a:rPr>
                            <m:t>𝑚𝑚</m:t>
                          </m:r>
                        </m:e>
                      </m:d>
                    </m:oMath>
                  </m:oMathPara>
                </a14:m>
                <a:endParaRPr lang="en-US" sz="1400" dirty="0"/>
              </a:p>
            </p:txBody>
          </p:sp>
        </mc:Choice>
        <mc:Fallback>
          <p:sp>
            <p:nvSpPr>
              <p:cNvPr id="44" name="CuadroTexto 43">
                <a:extLst>
                  <a:ext uri="{FF2B5EF4-FFF2-40B4-BE49-F238E27FC236}">
                    <a16:creationId xmlns:a16="http://schemas.microsoft.com/office/drawing/2014/main" id="{C571B9A5-641F-2470-D397-AE353E768E34}"/>
                  </a:ext>
                </a:extLst>
              </p:cNvPr>
              <p:cNvSpPr txBox="1">
                <a:spLocks noRot="1" noChangeAspect="1" noMove="1" noResize="1" noEditPoints="1" noAdjustHandles="1" noChangeArrowheads="1" noChangeShapeType="1" noTextEdit="1"/>
              </p:cNvSpPr>
              <p:nvPr/>
            </p:nvSpPr>
            <p:spPr>
              <a:xfrm>
                <a:off x="9975273" y="6056100"/>
                <a:ext cx="1689776" cy="307777"/>
              </a:xfrm>
              <a:prstGeom prst="rect">
                <a:avLst/>
              </a:prstGeom>
              <a:blipFill>
                <a:blip r:embed="rId15"/>
                <a:stretch>
                  <a:fillRect/>
                </a:stretch>
              </a:blipFill>
            </p:spPr>
            <p:txBody>
              <a:bodyPr/>
              <a:lstStyle/>
              <a:p>
                <a:r>
                  <a:rPr lang="en-US">
                    <a:noFill/>
                  </a:rPr>
                  <a:t> </a:t>
                </a:r>
              </a:p>
            </p:txBody>
          </p:sp>
        </mc:Fallback>
      </mc:AlternateContent>
      <p:pic>
        <p:nvPicPr>
          <p:cNvPr id="4" name="Imagen 3">
            <a:extLst>
              <a:ext uri="{FF2B5EF4-FFF2-40B4-BE49-F238E27FC236}">
                <a16:creationId xmlns:a16="http://schemas.microsoft.com/office/drawing/2014/main" id="{AC8F625F-9554-4115-0D54-7C7CF405B79E}"/>
              </a:ext>
            </a:extLst>
          </p:cNvPr>
          <p:cNvPicPr>
            <a:picLocks noChangeAspect="1"/>
          </p:cNvPicPr>
          <p:nvPr/>
        </p:nvPicPr>
        <p:blipFill>
          <a:blip r:embed="rId16"/>
          <a:stretch>
            <a:fillRect/>
          </a:stretch>
        </p:blipFill>
        <p:spPr>
          <a:xfrm>
            <a:off x="8545323" y="1856256"/>
            <a:ext cx="3020124" cy="4012450"/>
          </a:xfrm>
          <a:prstGeom prst="rect">
            <a:avLst/>
          </a:prstGeom>
        </p:spPr>
      </p:pic>
      <p:sp>
        <p:nvSpPr>
          <p:cNvPr id="5" name="CuadroTexto 4">
            <a:extLst>
              <a:ext uri="{FF2B5EF4-FFF2-40B4-BE49-F238E27FC236}">
                <a16:creationId xmlns:a16="http://schemas.microsoft.com/office/drawing/2014/main" id="{D3B61AB3-DA02-14D7-72F9-BE831E71A97A}"/>
              </a:ext>
            </a:extLst>
          </p:cNvPr>
          <p:cNvSpPr txBox="1"/>
          <p:nvPr/>
        </p:nvSpPr>
        <p:spPr>
          <a:xfrm>
            <a:off x="9001125" y="10867341"/>
            <a:ext cx="2891620" cy="646331"/>
          </a:xfrm>
          <a:prstGeom prst="rect">
            <a:avLst/>
          </a:prstGeom>
          <a:noFill/>
        </p:spPr>
        <p:txBody>
          <a:bodyPr wrap="square">
            <a:spAutoFit/>
          </a:bodyPr>
          <a:lstStyle/>
          <a:p>
            <a:pPr algn="ctr"/>
            <a:r>
              <a:rPr lang="es-ES" dirty="0">
                <a:latin typeface="Arial" panose="020B0604020202020204" pitchFamily="34" charset="0"/>
                <a:cs typeface="Arial" panose="020B0604020202020204" pitchFamily="34" charset="0"/>
              </a:rPr>
              <a:t>t= 8 mm </a:t>
            </a:r>
          </a:p>
          <a:p>
            <a:pPr algn="ctr"/>
            <a:r>
              <a:rPr lang="es-ES" dirty="0">
                <a:latin typeface="Arial" panose="020B0604020202020204" pitchFamily="34" charset="0"/>
                <a:cs typeface="Arial" panose="020B0604020202020204" pitchFamily="34" charset="0"/>
              </a:rPr>
              <a:t>P=3634.27 [N]</a:t>
            </a:r>
            <a:endParaRPr lang="en-US" dirty="0">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6" name="CuadroTexto 5">
                <a:extLst>
                  <a:ext uri="{FF2B5EF4-FFF2-40B4-BE49-F238E27FC236}">
                    <a16:creationId xmlns:a16="http://schemas.microsoft.com/office/drawing/2014/main" id="{9AF518D3-0BFE-A07A-19CB-D14301FBD0B4}"/>
                  </a:ext>
                </a:extLst>
              </p:cNvPr>
              <p:cNvSpPr txBox="1"/>
              <p:nvPr/>
            </p:nvSpPr>
            <p:spPr>
              <a:xfrm>
                <a:off x="1862530" y="6364719"/>
                <a:ext cx="3050274" cy="307777"/>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US" sz="1400" i="1" smtClean="0">
                              <a:solidFill>
                                <a:srgbClr val="836967"/>
                              </a:solidFill>
                              <a:latin typeface="Cambria Math" panose="02040503050406030204" pitchFamily="18" charset="0"/>
                            </a:rPr>
                          </m:ctrlPr>
                        </m:sSubPr>
                        <m:e>
                          <m:r>
                            <a:rPr lang="es-ES" sz="1400" b="0" i="1" smtClean="0">
                              <a:solidFill>
                                <a:srgbClr val="836967"/>
                              </a:solidFill>
                              <a:latin typeface="Cambria Math" panose="02040503050406030204" pitchFamily="18" charset="0"/>
                            </a:rPr>
                            <m:t>𝑡</m:t>
                          </m:r>
                        </m:e>
                        <m:sub>
                          <m:r>
                            <a:rPr lang="en-US" sz="1400" i="1">
                              <a:latin typeface="Cambria Math" panose="02040503050406030204" pitchFamily="18" charset="0"/>
                            </a:rPr>
                            <m:t>𝑏𝑎𝑠𝑒</m:t>
                          </m:r>
                        </m:sub>
                      </m:sSub>
                      <m:r>
                        <a:rPr lang="es-ES" sz="1400" b="0" i="0" smtClean="0">
                          <a:latin typeface="Cambria Math" panose="02040503050406030204" pitchFamily="18" charset="0"/>
                        </a:rPr>
                        <m:t>≥</m:t>
                      </m:r>
                      <m:r>
                        <a:rPr lang="en-US" sz="1400" i="0">
                          <a:latin typeface="Cambria Math" panose="02040503050406030204" pitchFamily="18" charset="0"/>
                        </a:rPr>
                        <m:t>7.</m:t>
                      </m:r>
                      <m:r>
                        <a:rPr lang="es-ES" sz="1400" b="0" i="0" smtClean="0">
                          <a:latin typeface="Cambria Math" panose="02040503050406030204" pitchFamily="18" charset="0"/>
                        </a:rPr>
                        <m:t>4</m:t>
                      </m:r>
                      <m:r>
                        <a:rPr lang="en-US" sz="1400" i="0">
                          <a:latin typeface="Cambria Math" panose="02040503050406030204" pitchFamily="18" charset="0"/>
                        </a:rPr>
                        <m:t>4</m:t>
                      </m:r>
                      <m:d>
                        <m:dPr>
                          <m:begChr m:val="["/>
                          <m:endChr m:val="]"/>
                          <m:ctrlPr>
                            <a:rPr lang="en-US" sz="1400" i="1">
                              <a:solidFill>
                                <a:srgbClr val="836967"/>
                              </a:solidFill>
                              <a:latin typeface="Cambria Math" panose="02040503050406030204" pitchFamily="18" charset="0"/>
                            </a:rPr>
                          </m:ctrlPr>
                        </m:dPr>
                        <m:e>
                          <m:r>
                            <a:rPr lang="en-US" sz="1400" i="1">
                              <a:latin typeface="Cambria Math" panose="02040503050406030204" pitchFamily="18" charset="0"/>
                            </a:rPr>
                            <m:t>𝑚𝑚</m:t>
                          </m:r>
                        </m:e>
                      </m:d>
                    </m:oMath>
                  </m:oMathPara>
                </a14:m>
                <a:endParaRPr lang="en-US" sz="1400" dirty="0"/>
              </a:p>
            </p:txBody>
          </p:sp>
        </mc:Choice>
        <mc:Fallback>
          <p:sp>
            <p:nvSpPr>
              <p:cNvPr id="6" name="CuadroTexto 5">
                <a:extLst>
                  <a:ext uri="{FF2B5EF4-FFF2-40B4-BE49-F238E27FC236}">
                    <a16:creationId xmlns:a16="http://schemas.microsoft.com/office/drawing/2014/main" id="{9AF518D3-0BFE-A07A-19CB-D14301FBD0B4}"/>
                  </a:ext>
                </a:extLst>
              </p:cNvPr>
              <p:cNvSpPr txBox="1">
                <a:spLocks noRot="1" noChangeAspect="1" noMove="1" noResize="1" noEditPoints="1" noAdjustHandles="1" noChangeArrowheads="1" noChangeShapeType="1" noTextEdit="1"/>
              </p:cNvSpPr>
              <p:nvPr/>
            </p:nvSpPr>
            <p:spPr>
              <a:xfrm>
                <a:off x="1862530" y="6364719"/>
                <a:ext cx="3050274" cy="307777"/>
              </a:xfrm>
              <a:prstGeom prst="rect">
                <a:avLst/>
              </a:prstGeom>
              <a:blipFill>
                <a:blip r:embed="rId1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4687600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6EFCC8-7060-490D-9AC9-2C56B57D66BD}"/>
              </a:ext>
            </a:extLst>
          </p:cNvPr>
          <p:cNvSpPr>
            <a:spLocks noGrp="1"/>
          </p:cNvSpPr>
          <p:nvPr>
            <p:ph type="title"/>
          </p:nvPr>
        </p:nvSpPr>
        <p:spPr>
          <a:xfrm>
            <a:off x="3167426" y="2869"/>
            <a:ext cx="7315200" cy="1346897"/>
          </a:xfrm>
        </p:spPr>
        <p:txBody>
          <a:bodyPr/>
          <a:lstStyle/>
          <a:p>
            <a:r>
              <a:rPr lang="es-MX" dirty="0"/>
              <a:t>Diseño estructural</a:t>
            </a:r>
          </a:p>
        </p:txBody>
      </p:sp>
      <p:sp>
        <p:nvSpPr>
          <p:cNvPr id="17" name="Marcador de contenido 2">
            <a:extLst>
              <a:ext uri="{FF2B5EF4-FFF2-40B4-BE49-F238E27FC236}">
                <a16:creationId xmlns:a16="http://schemas.microsoft.com/office/drawing/2014/main" id="{9DB82045-2AD6-4634-8397-860ECA0524B4}"/>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u="sng" dirty="0">
                <a:solidFill>
                  <a:prstClr val="white"/>
                </a:solidFill>
                <a:cs typeface="Times New Roman" panose="02020603050405020304" pitchFamily="18" charset="0"/>
              </a:rPr>
              <a:t>Diseño y construcción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sp>
        <p:nvSpPr>
          <p:cNvPr id="7" name="CuadroTexto 6">
            <a:extLst>
              <a:ext uri="{FF2B5EF4-FFF2-40B4-BE49-F238E27FC236}">
                <a16:creationId xmlns:a16="http://schemas.microsoft.com/office/drawing/2014/main" id="{FF6B06D8-18AB-D70A-F847-CCADDFE53AF0}"/>
              </a:ext>
            </a:extLst>
          </p:cNvPr>
          <p:cNvSpPr txBox="1"/>
          <p:nvPr/>
        </p:nvSpPr>
        <p:spPr>
          <a:xfrm>
            <a:off x="4405144" y="964831"/>
            <a:ext cx="4839787" cy="461665"/>
          </a:xfrm>
          <a:prstGeom prst="rect">
            <a:avLst/>
          </a:prstGeom>
          <a:noFill/>
          <a:effectLst>
            <a:outerShdw blurRad="50800" dist="38100" dir="5400000" algn="t" rotWithShape="0">
              <a:prstClr val="black">
                <a:alpha val="40000"/>
              </a:prstClr>
            </a:outerShdw>
          </a:effectLst>
        </p:spPr>
        <p:txBody>
          <a:bodyPr wrap="none" rtlCol="0">
            <a:spAutoFit/>
          </a:bodyPr>
          <a:lstStyle/>
          <a:p>
            <a:pPr algn="ctr"/>
            <a:r>
              <a:rPr lang="es-ES" sz="2400" b="1" dirty="0"/>
              <a:t>Estructura para montaje de la tolva</a:t>
            </a:r>
            <a:endParaRPr lang="en-US" sz="2400" b="1" dirty="0"/>
          </a:p>
        </p:txBody>
      </p:sp>
      <p:pic>
        <p:nvPicPr>
          <p:cNvPr id="3" name="Imagen 2">
            <a:extLst>
              <a:ext uri="{FF2B5EF4-FFF2-40B4-BE49-F238E27FC236}">
                <a16:creationId xmlns:a16="http://schemas.microsoft.com/office/drawing/2014/main" id="{935151A1-7AA0-8535-514C-09BEFD7362B8}"/>
              </a:ext>
            </a:extLst>
          </p:cNvPr>
          <p:cNvPicPr>
            <a:picLocks noChangeAspect="1"/>
          </p:cNvPicPr>
          <p:nvPr/>
        </p:nvPicPr>
        <p:blipFill rotWithShape="1">
          <a:blip r:embed="rId2">
            <a:extLst>
              <a:ext uri="{28A0092B-C50C-407E-A947-70E740481C1C}">
                <a14:useLocalDpi xmlns:a14="http://schemas.microsoft.com/office/drawing/2010/main" val="0"/>
              </a:ext>
            </a:extLst>
          </a:blip>
          <a:srcRect l="56967"/>
          <a:stretch/>
        </p:blipFill>
        <p:spPr bwMode="auto">
          <a:xfrm>
            <a:off x="5635265" y="2195306"/>
            <a:ext cx="2379522" cy="3078480"/>
          </a:xfrm>
          <a:prstGeom prst="rect">
            <a:avLst/>
          </a:prstGeom>
          <a:noFill/>
        </p:spPr>
      </p:pic>
      <p:sp>
        <p:nvSpPr>
          <p:cNvPr id="4" name="Rectángulo: esquinas redondeadas 3">
            <a:extLst>
              <a:ext uri="{FF2B5EF4-FFF2-40B4-BE49-F238E27FC236}">
                <a16:creationId xmlns:a16="http://schemas.microsoft.com/office/drawing/2014/main" id="{3DD1A29D-2606-0BFE-58B3-41620B214FD1}"/>
              </a:ext>
            </a:extLst>
          </p:cNvPr>
          <p:cNvSpPr/>
          <p:nvPr/>
        </p:nvSpPr>
        <p:spPr>
          <a:xfrm>
            <a:off x="1832825" y="1531094"/>
            <a:ext cx="3020124" cy="2823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t>Datos geométricos</a:t>
            </a:r>
            <a:endParaRPr lang="en-US" sz="1600" b="1" dirty="0"/>
          </a:p>
        </p:txBody>
      </p:sp>
      <p:sp>
        <p:nvSpPr>
          <p:cNvPr id="6" name="Rectángulo: esquinas redondeadas 5">
            <a:extLst>
              <a:ext uri="{FF2B5EF4-FFF2-40B4-BE49-F238E27FC236}">
                <a16:creationId xmlns:a16="http://schemas.microsoft.com/office/drawing/2014/main" id="{F78FFD95-00C4-32CD-BDDF-4FBB92AB56BC}"/>
              </a:ext>
            </a:extLst>
          </p:cNvPr>
          <p:cNvSpPr/>
          <p:nvPr/>
        </p:nvSpPr>
        <p:spPr>
          <a:xfrm>
            <a:off x="1832442" y="3416334"/>
            <a:ext cx="3066939" cy="2961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t>Carga crítica</a:t>
            </a:r>
            <a:endParaRPr lang="en-US" sz="1600" b="1" dirty="0"/>
          </a:p>
        </p:txBody>
      </p:sp>
      <p:sp>
        <p:nvSpPr>
          <p:cNvPr id="9" name="Rectángulo: esquinas redondeadas 8">
            <a:extLst>
              <a:ext uri="{FF2B5EF4-FFF2-40B4-BE49-F238E27FC236}">
                <a16:creationId xmlns:a16="http://schemas.microsoft.com/office/drawing/2014/main" id="{925E17A3-EDF8-EDC7-4151-B064CCC0C7C2}"/>
              </a:ext>
            </a:extLst>
          </p:cNvPr>
          <p:cNvSpPr/>
          <p:nvPr/>
        </p:nvSpPr>
        <p:spPr>
          <a:xfrm>
            <a:off x="1848101" y="5172391"/>
            <a:ext cx="3051280" cy="2823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t>Esfuerzo flector máximo</a:t>
            </a:r>
            <a:endParaRPr lang="en-US" sz="1600" b="1" dirty="0"/>
          </a:p>
        </p:txBody>
      </p:sp>
      <p:sp>
        <p:nvSpPr>
          <p:cNvPr id="10" name="Rectángulo: esquinas redondeadas 9">
            <a:extLst>
              <a:ext uri="{FF2B5EF4-FFF2-40B4-BE49-F238E27FC236}">
                <a16:creationId xmlns:a16="http://schemas.microsoft.com/office/drawing/2014/main" id="{E591002F-7B19-CC8B-E7DF-1D8FA07ECAA0}"/>
              </a:ext>
            </a:extLst>
          </p:cNvPr>
          <p:cNvSpPr/>
          <p:nvPr/>
        </p:nvSpPr>
        <p:spPr>
          <a:xfrm>
            <a:off x="8545323" y="1532439"/>
            <a:ext cx="3020124" cy="2823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t>Estudio CAE</a:t>
            </a:r>
            <a:endParaRPr lang="en-US" sz="1600" b="1" dirty="0"/>
          </a:p>
        </p:txBody>
      </p:sp>
      <p:sp>
        <p:nvSpPr>
          <p:cNvPr id="11" name="Rectángulo: esquinas redondeadas 10">
            <a:extLst>
              <a:ext uri="{FF2B5EF4-FFF2-40B4-BE49-F238E27FC236}">
                <a16:creationId xmlns:a16="http://schemas.microsoft.com/office/drawing/2014/main" id="{C66D6C4B-5D67-72BA-A046-361E454A64F5}"/>
              </a:ext>
            </a:extLst>
          </p:cNvPr>
          <p:cNvSpPr/>
          <p:nvPr/>
        </p:nvSpPr>
        <p:spPr>
          <a:xfrm>
            <a:off x="5205973" y="1532306"/>
            <a:ext cx="3020124" cy="2823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t>CAD</a:t>
            </a:r>
            <a:endParaRPr lang="en-US" sz="1600" b="1" dirty="0"/>
          </a:p>
        </p:txBody>
      </p:sp>
      <mc:AlternateContent xmlns:mc="http://schemas.openxmlformats.org/markup-compatibility/2006">
        <mc:Choice xmlns:a14="http://schemas.microsoft.com/office/drawing/2010/main" Requires="a14">
          <p:sp>
            <p:nvSpPr>
              <p:cNvPr id="13" name="CuadroTexto 12">
                <a:extLst>
                  <a:ext uri="{FF2B5EF4-FFF2-40B4-BE49-F238E27FC236}">
                    <a16:creationId xmlns:a16="http://schemas.microsoft.com/office/drawing/2014/main" id="{4D7880EA-97A1-0EA4-232E-2099992C277D}"/>
                  </a:ext>
                </a:extLst>
              </p:cNvPr>
              <p:cNvSpPr txBox="1"/>
              <p:nvPr/>
            </p:nvSpPr>
            <p:spPr>
              <a:xfrm>
                <a:off x="1849659" y="2459157"/>
                <a:ext cx="3016845" cy="307777"/>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US" sz="1400" i="1" smtClean="0">
                              <a:solidFill>
                                <a:srgbClr val="836967"/>
                              </a:solidFill>
                              <a:latin typeface="Cambria Math" panose="02040503050406030204" pitchFamily="18" charset="0"/>
                            </a:rPr>
                          </m:ctrlPr>
                        </m:sSubPr>
                        <m:e>
                          <m:r>
                            <a:rPr lang="en-US" sz="1400" i="1">
                              <a:latin typeface="Cambria Math" panose="02040503050406030204" pitchFamily="18" charset="0"/>
                            </a:rPr>
                            <m:t>𝑙</m:t>
                          </m:r>
                        </m:e>
                        <m:sub>
                          <m:r>
                            <a:rPr lang="en-US" sz="1400" i="0">
                              <a:latin typeface="Cambria Math" panose="02040503050406030204" pitchFamily="18" charset="0"/>
                            </a:rPr>
                            <m:t>3</m:t>
                          </m:r>
                        </m:sub>
                      </m:sSub>
                      <m:r>
                        <a:rPr lang="en-US" sz="1400" i="0">
                          <a:latin typeface="Cambria Math" panose="02040503050406030204" pitchFamily="18" charset="0"/>
                        </a:rPr>
                        <m:t>=1500</m:t>
                      </m:r>
                      <m:d>
                        <m:dPr>
                          <m:begChr m:val="["/>
                          <m:endChr m:val="]"/>
                          <m:ctrlPr>
                            <a:rPr lang="en-US" sz="1400" i="1">
                              <a:solidFill>
                                <a:srgbClr val="836967"/>
                              </a:solidFill>
                              <a:latin typeface="Cambria Math" panose="02040503050406030204" pitchFamily="18" charset="0"/>
                            </a:rPr>
                          </m:ctrlPr>
                        </m:dPr>
                        <m:e>
                          <m:r>
                            <a:rPr lang="en-US" sz="1400" i="1">
                              <a:latin typeface="Cambria Math" panose="02040503050406030204" pitchFamily="18" charset="0"/>
                            </a:rPr>
                            <m:t>𝑚𝑚</m:t>
                          </m:r>
                        </m:e>
                      </m:d>
                    </m:oMath>
                  </m:oMathPara>
                </a14:m>
                <a:endParaRPr lang="en-US" sz="1400" dirty="0"/>
              </a:p>
            </p:txBody>
          </p:sp>
        </mc:Choice>
        <mc:Fallback>
          <p:sp>
            <p:nvSpPr>
              <p:cNvPr id="13" name="CuadroTexto 12">
                <a:extLst>
                  <a:ext uri="{FF2B5EF4-FFF2-40B4-BE49-F238E27FC236}">
                    <a16:creationId xmlns:a16="http://schemas.microsoft.com/office/drawing/2014/main" id="{4D7880EA-97A1-0EA4-232E-2099992C277D}"/>
                  </a:ext>
                </a:extLst>
              </p:cNvPr>
              <p:cNvSpPr txBox="1">
                <a:spLocks noRot="1" noChangeAspect="1" noMove="1" noResize="1" noEditPoints="1" noAdjustHandles="1" noChangeArrowheads="1" noChangeShapeType="1" noTextEdit="1"/>
              </p:cNvSpPr>
              <p:nvPr/>
            </p:nvSpPr>
            <p:spPr>
              <a:xfrm>
                <a:off x="1849659" y="2459157"/>
                <a:ext cx="3016845" cy="307777"/>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5" name="CuadroTexto 14">
                <a:extLst>
                  <a:ext uri="{FF2B5EF4-FFF2-40B4-BE49-F238E27FC236}">
                    <a16:creationId xmlns:a16="http://schemas.microsoft.com/office/drawing/2014/main" id="{D0AE6D55-2DA0-1947-47F0-29888AC21115}"/>
                  </a:ext>
                </a:extLst>
              </p:cNvPr>
              <p:cNvSpPr txBox="1"/>
              <p:nvPr/>
            </p:nvSpPr>
            <p:spPr>
              <a:xfrm>
                <a:off x="1813249" y="4793475"/>
                <a:ext cx="3086131" cy="327334"/>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US" sz="1400" i="1" smtClean="0">
                              <a:solidFill>
                                <a:srgbClr val="836967"/>
                              </a:solidFill>
                              <a:latin typeface="Cambria Math" panose="02040503050406030204" pitchFamily="18" charset="0"/>
                            </a:rPr>
                          </m:ctrlPr>
                        </m:sSubPr>
                        <m:e>
                          <m:r>
                            <a:rPr lang="en-US" sz="1400" i="1">
                              <a:latin typeface="Cambria Math" panose="02040503050406030204" pitchFamily="18" charset="0"/>
                            </a:rPr>
                            <m:t>𝑀</m:t>
                          </m:r>
                        </m:e>
                        <m:sub>
                          <m:sSub>
                            <m:sSubPr>
                              <m:ctrlPr>
                                <a:rPr lang="en-US" sz="1400" i="1">
                                  <a:solidFill>
                                    <a:srgbClr val="836967"/>
                                  </a:solidFill>
                                  <a:latin typeface="Cambria Math" panose="02040503050406030204" pitchFamily="18" charset="0"/>
                                </a:rPr>
                              </m:ctrlPr>
                            </m:sSubPr>
                            <m:e>
                              <m:r>
                                <a:rPr lang="en-US" sz="1400" i="1">
                                  <a:latin typeface="Cambria Math" panose="02040503050406030204" pitchFamily="18" charset="0"/>
                                </a:rPr>
                                <m:t>𝑚𝑎𝑥</m:t>
                              </m:r>
                            </m:e>
                            <m:sub>
                              <m:r>
                                <a:rPr lang="en-US" sz="1400" i="1">
                                  <a:latin typeface="Cambria Math" panose="02040503050406030204" pitchFamily="18" charset="0"/>
                                </a:rPr>
                                <m:t>𝑒</m:t>
                              </m:r>
                            </m:sub>
                          </m:sSub>
                        </m:sub>
                      </m:sSub>
                      <m:r>
                        <a:rPr lang="en-US" sz="1400" i="0">
                          <a:latin typeface="Cambria Math" panose="02040503050406030204" pitchFamily="18" charset="0"/>
                        </a:rPr>
                        <m:t>=1362.85 </m:t>
                      </m:r>
                      <m:d>
                        <m:dPr>
                          <m:begChr m:val="["/>
                          <m:endChr m:val="]"/>
                          <m:ctrlPr>
                            <a:rPr lang="en-US" sz="1400" i="1">
                              <a:latin typeface="Cambria Math" panose="02040503050406030204" pitchFamily="18" charset="0"/>
                            </a:rPr>
                          </m:ctrlPr>
                        </m:dPr>
                        <m:e>
                          <m:r>
                            <a:rPr lang="en-US" sz="1400" i="1">
                              <a:latin typeface="Cambria Math" panose="02040503050406030204" pitchFamily="18" charset="0"/>
                            </a:rPr>
                            <m:t>𝑁</m:t>
                          </m:r>
                          <m:r>
                            <a:rPr lang="en-US" sz="1400" i="0">
                              <a:latin typeface="Cambria Math" panose="02040503050406030204" pitchFamily="18" charset="0"/>
                            </a:rPr>
                            <m:t>∙</m:t>
                          </m:r>
                          <m:r>
                            <a:rPr lang="en-US" sz="1400" i="1">
                              <a:latin typeface="Cambria Math" panose="02040503050406030204" pitchFamily="18" charset="0"/>
                            </a:rPr>
                            <m:t>𝑚</m:t>
                          </m:r>
                        </m:e>
                      </m:d>
                    </m:oMath>
                  </m:oMathPara>
                </a14:m>
                <a:endParaRPr lang="en-US" sz="1400" dirty="0"/>
              </a:p>
            </p:txBody>
          </p:sp>
        </mc:Choice>
        <mc:Fallback>
          <p:sp>
            <p:nvSpPr>
              <p:cNvPr id="15" name="CuadroTexto 14">
                <a:extLst>
                  <a:ext uri="{FF2B5EF4-FFF2-40B4-BE49-F238E27FC236}">
                    <a16:creationId xmlns:a16="http://schemas.microsoft.com/office/drawing/2014/main" id="{D0AE6D55-2DA0-1947-47F0-29888AC21115}"/>
                  </a:ext>
                </a:extLst>
              </p:cNvPr>
              <p:cNvSpPr txBox="1">
                <a:spLocks noRot="1" noChangeAspect="1" noMove="1" noResize="1" noEditPoints="1" noAdjustHandles="1" noChangeArrowheads="1" noChangeShapeType="1" noTextEdit="1"/>
              </p:cNvSpPr>
              <p:nvPr/>
            </p:nvSpPr>
            <p:spPr>
              <a:xfrm>
                <a:off x="1813249" y="4793475"/>
                <a:ext cx="3086131" cy="327334"/>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8" name="CuadroTexto 17">
                <a:extLst>
                  <a:ext uri="{FF2B5EF4-FFF2-40B4-BE49-F238E27FC236}">
                    <a16:creationId xmlns:a16="http://schemas.microsoft.com/office/drawing/2014/main" id="{973D752A-0559-B885-6F1D-E956BABB270B}"/>
                  </a:ext>
                </a:extLst>
              </p:cNvPr>
              <p:cNvSpPr txBox="1"/>
              <p:nvPr/>
            </p:nvSpPr>
            <p:spPr>
              <a:xfrm>
                <a:off x="1848485" y="5493144"/>
                <a:ext cx="3018020" cy="502638"/>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US" sz="1400" i="1" smtClean="0">
                              <a:solidFill>
                                <a:srgbClr val="836967"/>
                              </a:solidFill>
                              <a:latin typeface="Cambria Math" panose="02040503050406030204" pitchFamily="18" charset="0"/>
                            </a:rPr>
                          </m:ctrlPr>
                        </m:sSubPr>
                        <m:e>
                          <m:r>
                            <a:rPr lang="en-US" sz="1400" i="1">
                              <a:latin typeface="Cambria Math" panose="02040503050406030204" pitchFamily="18" charset="0"/>
                            </a:rPr>
                            <m:t>𝜎</m:t>
                          </m:r>
                        </m:e>
                        <m:sub>
                          <m:r>
                            <a:rPr lang="en-US" sz="1400" i="1">
                              <a:latin typeface="Cambria Math" panose="02040503050406030204" pitchFamily="18" charset="0"/>
                            </a:rPr>
                            <m:t>𝑏𝑒</m:t>
                          </m:r>
                        </m:sub>
                      </m:sSub>
                      <m:r>
                        <a:rPr lang="en-US" sz="1400" i="0">
                          <a:latin typeface="Cambria Math" panose="02040503050406030204" pitchFamily="18" charset="0"/>
                        </a:rPr>
                        <m:t>=</m:t>
                      </m:r>
                      <m:f>
                        <m:fPr>
                          <m:ctrlPr>
                            <a:rPr lang="en-US" sz="1400" i="1">
                              <a:solidFill>
                                <a:srgbClr val="836967"/>
                              </a:solidFill>
                              <a:latin typeface="Cambria Math" panose="02040503050406030204" pitchFamily="18" charset="0"/>
                            </a:rPr>
                          </m:ctrlPr>
                        </m:fPr>
                        <m:num>
                          <m:sSub>
                            <m:sSubPr>
                              <m:ctrlPr>
                                <a:rPr lang="en-US" sz="1400" i="1">
                                  <a:solidFill>
                                    <a:srgbClr val="836967"/>
                                  </a:solidFill>
                                  <a:latin typeface="Cambria Math" panose="02040503050406030204" pitchFamily="18" charset="0"/>
                                </a:rPr>
                              </m:ctrlPr>
                            </m:sSubPr>
                            <m:e>
                              <m:r>
                                <a:rPr lang="en-US" sz="1400" i="1">
                                  <a:latin typeface="Cambria Math" panose="02040503050406030204" pitchFamily="18" charset="0"/>
                                </a:rPr>
                                <m:t>𝑀</m:t>
                              </m:r>
                            </m:e>
                            <m:sub>
                              <m:sSub>
                                <m:sSubPr>
                                  <m:ctrlPr>
                                    <a:rPr lang="en-US" sz="1400" i="1">
                                      <a:solidFill>
                                        <a:srgbClr val="836967"/>
                                      </a:solidFill>
                                      <a:latin typeface="Cambria Math" panose="02040503050406030204" pitchFamily="18" charset="0"/>
                                    </a:rPr>
                                  </m:ctrlPr>
                                </m:sSubPr>
                                <m:e>
                                  <m:r>
                                    <a:rPr lang="en-US" sz="1400" i="1">
                                      <a:latin typeface="Cambria Math" panose="02040503050406030204" pitchFamily="18" charset="0"/>
                                    </a:rPr>
                                    <m:t>𝑚𝑎𝑥</m:t>
                                  </m:r>
                                </m:e>
                                <m:sub>
                                  <m:r>
                                    <a:rPr lang="en-US" sz="1400" i="1">
                                      <a:latin typeface="Cambria Math" panose="02040503050406030204" pitchFamily="18" charset="0"/>
                                    </a:rPr>
                                    <m:t>𝑒</m:t>
                                  </m:r>
                                </m:sub>
                              </m:sSub>
                            </m:sub>
                          </m:sSub>
                          <m:r>
                            <a:rPr lang="en-US" sz="1400" i="0">
                              <a:latin typeface="Cambria Math" panose="02040503050406030204" pitchFamily="18" charset="0"/>
                            </a:rPr>
                            <m:t>∙</m:t>
                          </m:r>
                          <m:sSub>
                            <m:sSubPr>
                              <m:ctrlPr>
                                <a:rPr lang="en-US" sz="1400" i="1">
                                  <a:solidFill>
                                    <a:srgbClr val="836967"/>
                                  </a:solidFill>
                                  <a:latin typeface="Cambria Math" panose="02040503050406030204" pitchFamily="18" charset="0"/>
                                </a:rPr>
                              </m:ctrlPr>
                            </m:sSubPr>
                            <m:e>
                              <m:r>
                                <a:rPr lang="en-US" sz="1400" i="1">
                                  <a:latin typeface="Cambria Math" panose="02040503050406030204" pitchFamily="18" charset="0"/>
                                </a:rPr>
                                <m:t>𝑐</m:t>
                              </m:r>
                            </m:e>
                            <m:sub>
                              <m:r>
                                <a:rPr lang="en-US" sz="1400" i="1">
                                  <a:latin typeface="Cambria Math" panose="02040503050406030204" pitchFamily="18" charset="0"/>
                                </a:rPr>
                                <m:t>𝑒</m:t>
                              </m:r>
                            </m:sub>
                          </m:sSub>
                        </m:num>
                        <m:den>
                          <m:r>
                            <a:rPr lang="en-US" sz="1400" i="1">
                              <a:latin typeface="Cambria Math" panose="02040503050406030204" pitchFamily="18" charset="0"/>
                            </a:rPr>
                            <m:t>𝐼</m:t>
                          </m:r>
                        </m:den>
                      </m:f>
                      <m:r>
                        <a:rPr lang="en-US" sz="1400" i="0">
                          <a:latin typeface="Cambria Math" panose="02040503050406030204" pitchFamily="18" charset="0"/>
                        </a:rPr>
                        <m:t>=71.44</m:t>
                      </m:r>
                      <m:d>
                        <m:dPr>
                          <m:begChr m:val="["/>
                          <m:endChr m:val="]"/>
                          <m:ctrlPr>
                            <a:rPr lang="en-US" sz="1400" i="1">
                              <a:solidFill>
                                <a:srgbClr val="836967"/>
                              </a:solidFill>
                              <a:latin typeface="Cambria Math" panose="02040503050406030204" pitchFamily="18" charset="0"/>
                            </a:rPr>
                          </m:ctrlPr>
                        </m:dPr>
                        <m:e>
                          <m:r>
                            <a:rPr lang="en-US" sz="1400" i="1">
                              <a:latin typeface="Cambria Math" panose="02040503050406030204" pitchFamily="18" charset="0"/>
                            </a:rPr>
                            <m:t>𝑀𝑃𝑎</m:t>
                          </m:r>
                        </m:e>
                      </m:d>
                    </m:oMath>
                  </m:oMathPara>
                </a14:m>
                <a:endParaRPr lang="en-US" sz="1400" dirty="0"/>
              </a:p>
            </p:txBody>
          </p:sp>
        </mc:Choice>
        <mc:Fallback>
          <p:sp>
            <p:nvSpPr>
              <p:cNvPr id="18" name="CuadroTexto 17">
                <a:extLst>
                  <a:ext uri="{FF2B5EF4-FFF2-40B4-BE49-F238E27FC236}">
                    <a16:creationId xmlns:a16="http://schemas.microsoft.com/office/drawing/2014/main" id="{973D752A-0559-B885-6F1D-E956BABB270B}"/>
                  </a:ext>
                </a:extLst>
              </p:cNvPr>
              <p:cNvSpPr txBox="1">
                <a:spLocks noRot="1" noChangeAspect="1" noMove="1" noResize="1" noEditPoints="1" noAdjustHandles="1" noChangeArrowheads="1" noChangeShapeType="1" noTextEdit="1"/>
              </p:cNvSpPr>
              <p:nvPr/>
            </p:nvSpPr>
            <p:spPr>
              <a:xfrm>
                <a:off x="1848485" y="5493144"/>
                <a:ext cx="3018020" cy="502638"/>
              </a:xfrm>
              <a:prstGeom prst="rect">
                <a:avLst/>
              </a:prstGeom>
              <a:blipFill>
                <a:blip r:embed="rId5"/>
                <a:stretch>
                  <a:fillRect b="-120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 name="CuadroTexto 19">
                <a:extLst>
                  <a:ext uri="{FF2B5EF4-FFF2-40B4-BE49-F238E27FC236}">
                    <a16:creationId xmlns:a16="http://schemas.microsoft.com/office/drawing/2014/main" id="{0F149315-C7FD-BB1A-3332-EE350D0A05E5}"/>
                  </a:ext>
                </a:extLst>
              </p:cNvPr>
              <p:cNvSpPr txBox="1"/>
              <p:nvPr/>
            </p:nvSpPr>
            <p:spPr>
              <a:xfrm>
                <a:off x="1832442" y="3087446"/>
                <a:ext cx="3066939" cy="307777"/>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en-US" sz="1400" i="1" smtClean="0">
                          <a:latin typeface="Cambria Math" panose="02040503050406030204" pitchFamily="18" charset="0"/>
                        </a:rPr>
                        <m:t>𝐼</m:t>
                      </m:r>
                      <m:r>
                        <a:rPr lang="en-US" sz="1400" i="0">
                          <a:latin typeface="Cambria Math" panose="02040503050406030204" pitchFamily="18" charset="0"/>
                        </a:rPr>
                        <m:t>=71.54</m:t>
                      </m:r>
                      <m:d>
                        <m:dPr>
                          <m:begChr m:val="["/>
                          <m:endChr m:val="]"/>
                          <m:ctrlPr>
                            <a:rPr lang="en-US" sz="1400" i="1">
                              <a:solidFill>
                                <a:srgbClr val="836967"/>
                              </a:solidFill>
                              <a:latin typeface="Cambria Math" panose="02040503050406030204" pitchFamily="18" charset="0"/>
                            </a:rPr>
                          </m:ctrlPr>
                        </m:dPr>
                        <m:e>
                          <m:r>
                            <a:rPr lang="en-US" sz="1400" i="1">
                              <a:latin typeface="Cambria Math" panose="02040503050406030204" pitchFamily="18" charset="0"/>
                            </a:rPr>
                            <m:t>𝑐</m:t>
                          </m:r>
                          <m:sSup>
                            <m:sSupPr>
                              <m:ctrlPr>
                                <a:rPr lang="en-US" sz="1400" i="1">
                                  <a:solidFill>
                                    <a:srgbClr val="836967"/>
                                  </a:solidFill>
                                  <a:latin typeface="Cambria Math" panose="02040503050406030204" pitchFamily="18" charset="0"/>
                                </a:rPr>
                              </m:ctrlPr>
                            </m:sSupPr>
                            <m:e>
                              <m:r>
                                <a:rPr lang="en-US" sz="1400" i="1">
                                  <a:latin typeface="Cambria Math" panose="02040503050406030204" pitchFamily="18" charset="0"/>
                                </a:rPr>
                                <m:t>𝑚</m:t>
                              </m:r>
                            </m:e>
                            <m:sup>
                              <m:r>
                                <a:rPr lang="en-US" sz="1400" i="0">
                                  <a:latin typeface="Cambria Math" panose="02040503050406030204" pitchFamily="18" charset="0"/>
                                </a:rPr>
                                <m:t>4</m:t>
                              </m:r>
                            </m:sup>
                          </m:sSup>
                        </m:e>
                      </m:d>
                    </m:oMath>
                  </m:oMathPara>
                </a14:m>
                <a:endParaRPr lang="en-US" sz="1400" dirty="0"/>
              </a:p>
            </p:txBody>
          </p:sp>
        </mc:Choice>
        <mc:Fallback>
          <p:sp>
            <p:nvSpPr>
              <p:cNvPr id="20" name="CuadroTexto 19">
                <a:extLst>
                  <a:ext uri="{FF2B5EF4-FFF2-40B4-BE49-F238E27FC236}">
                    <a16:creationId xmlns:a16="http://schemas.microsoft.com/office/drawing/2014/main" id="{0F149315-C7FD-BB1A-3332-EE350D0A05E5}"/>
                  </a:ext>
                </a:extLst>
              </p:cNvPr>
              <p:cNvSpPr txBox="1">
                <a:spLocks noRot="1" noChangeAspect="1" noMove="1" noResize="1" noEditPoints="1" noAdjustHandles="1" noChangeArrowheads="1" noChangeShapeType="1" noTextEdit="1"/>
              </p:cNvSpPr>
              <p:nvPr/>
            </p:nvSpPr>
            <p:spPr>
              <a:xfrm>
                <a:off x="1832442" y="3087446"/>
                <a:ext cx="3066939" cy="307777"/>
              </a:xfrm>
              <a:prstGeom prst="rect">
                <a:avLst/>
              </a:prstGeom>
              <a:blipFill>
                <a:blip r:embed="rId6"/>
                <a:stretch>
                  <a:fillRect/>
                </a:stretch>
              </a:blipFill>
            </p:spPr>
            <p:txBody>
              <a:bodyPr/>
              <a:lstStyle/>
              <a:p>
                <a:r>
                  <a:rPr lang="en-US">
                    <a:noFill/>
                  </a:rPr>
                  <a:t> </a:t>
                </a:r>
              </a:p>
            </p:txBody>
          </p:sp>
        </mc:Fallback>
      </mc:AlternateContent>
      <p:sp>
        <p:nvSpPr>
          <p:cNvPr id="21" name="CuadroTexto 20">
            <a:extLst>
              <a:ext uri="{FF2B5EF4-FFF2-40B4-BE49-F238E27FC236}">
                <a16:creationId xmlns:a16="http://schemas.microsoft.com/office/drawing/2014/main" id="{ED54278D-D415-6B49-4D43-D7D1286D73D1}"/>
              </a:ext>
            </a:extLst>
          </p:cNvPr>
          <p:cNvSpPr txBox="1"/>
          <p:nvPr/>
        </p:nvSpPr>
        <p:spPr>
          <a:xfrm>
            <a:off x="1832442" y="2157001"/>
            <a:ext cx="1561646" cy="307777"/>
          </a:xfrm>
          <a:prstGeom prst="rect">
            <a:avLst/>
          </a:prstGeom>
          <a:noFill/>
          <a:effectLst>
            <a:outerShdw blurRad="50800" dist="38100" dir="5400000" algn="t" rotWithShape="0">
              <a:prstClr val="black">
                <a:alpha val="40000"/>
              </a:prstClr>
            </a:outerShdw>
          </a:effectLst>
        </p:spPr>
        <p:txBody>
          <a:bodyPr wrap="none" rtlCol="0">
            <a:spAutoFit/>
          </a:bodyPr>
          <a:lstStyle/>
          <a:p>
            <a:pPr algn="just"/>
            <a:r>
              <a:rPr lang="es-ES" sz="1400" b="1" dirty="0"/>
              <a:t>Longitud del tubo</a:t>
            </a:r>
            <a:endParaRPr lang="en-US" sz="1400" b="1" dirty="0"/>
          </a:p>
        </p:txBody>
      </p:sp>
      <p:sp>
        <p:nvSpPr>
          <p:cNvPr id="22" name="CuadroTexto 21">
            <a:extLst>
              <a:ext uri="{FF2B5EF4-FFF2-40B4-BE49-F238E27FC236}">
                <a16:creationId xmlns:a16="http://schemas.microsoft.com/office/drawing/2014/main" id="{5DFF2C60-E393-B955-7A17-112D29C61E61}"/>
              </a:ext>
            </a:extLst>
          </p:cNvPr>
          <p:cNvSpPr txBox="1"/>
          <p:nvPr/>
        </p:nvSpPr>
        <p:spPr>
          <a:xfrm>
            <a:off x="1816783" y="2760503"/>
            <a:ext cx="3016844" cy="307777"/>
          </a:xfrm>
          <a:prstGeom prst="rect">
            <a:avLst/>
          </a:prstGeom>
          <a:noFill/>
          <a:effectLst>
            <a:outerShdw blurRad="50800" dist="38100" dir="5400000" algn="t" rotWithShape="0">
              <a:prstClr val="black">
                <a:alpha val="40000"/>
              </a:prstClr>
            </a:outerShdw>
          </a:effectLst>
        </p:spPr>
        <p:txBody>
          <a:bodyPr wrap="square" rtlCol="0">
            <a:spAutoFit/>
          </a:bodyPr>
          <a:lstStyle/>
          <a:p>
            <a:pPr algn="just"/>
            <a:r>
              <a:rPr lang="es-ES" sz="1400" b="1" dirty="0"/>
              <a:t>Momento de inercia</a:t>
            </a:r>
            <a:endParaRPr lang="en-US" sz="1400" b="1" dirty="0"/>
          </a:p>
        </p:txBody>
      </p:sp>
      <p:sp>
        <p:nvSpPr>
          <p:cNvPr id="23" name="CuadroTexto 22">
            <a:extLst>
              <a:ext uri="{FF2B5EF4-FFF2-40B4-BE49-F238E27FC236}">
                <a16:creationId xmlns:a16="http://schemas.microsoft.com/office/drawing/2014/main" id="{8910D155-8126-4847-5DDD-2F729B877B0A}"/>
              </a:ext>
            </a:extLst>
          </p:cNvPr>
          <p:cNvSpPr txBox="1"/>
          <p:nvPr/>
        </p:nvSpPr>
        <p:spPr>
          <a:xfrm>
            <a:off x="1813250" y="1828219"/>
            <a:ext cx="3012620" cy="307777"/>
          </a:xfrm>
          <a:prstGeom prst="rect">
            <a:avLst/>
          </a:prstGeom>
          <a:noFill/>
          <a:effectLst>
            <a:outerShdw blurRad="50800" dist="38100" dir="5400000" algn="t" rotWithShape="0">
              <a:prstClr val="black">
                <a:alpha val="40000"/>
              </a:prstClr>
            </a:outerShdw>
          </a:effectLst>
        </p:spPr>
        <p:txBody>
          <a:bodyPr wrap="none" rtlCol="0">
            <a:spAutoFit/>
          </a:bodyPr>
          <a:lstStyle/>
          <a:p>
            <a:r>
              <a:rPr lang="es-ES" sz="1400" b="1" dirty="0"/>
              <a:t>Tubo estructural cuadrado 75 x 3 mm</a:t>
            </a:r>
            <a:endParaRPr lang="en-US" sz="1400" b="1" dirty="0"/>
          </a:p>
        </p:txBody>
      </p:sp>
      <mc:AlternateContent xmlns:mc="http://schemas.openxmlformats.org/markup-compatibility/2006">
        <mc:Choice xmlns:a14="http://schemas.microsoft.com/office/drawing/2010/main" Requires="a14">
          <p:sp>
            <p:nvSpPr>
              <p:cNvPr id="25" name="CuadroTexto 24">
                <a:extLst>
                  <a:ext uri="{FF2B5EF4-FFF2-40B4-BE49-F238E27FC236}">
                    <a16:creationId xmlns:a16="http://schemas.microsoft.com/office/drawing/2014/main" id="{3E9C8D0F-224B-496C-A03F-8964B372EE85}"/>
                  </a:ext>
                </a:extLst>
              </p:cNvPr>
              <p:cNvSpPr txBox="1"/>
              <p:nvPr/>
            </p:nvSpPr>
            <p:spPr>
              <a:xfrm>
                <a:off x="1818504" y="4021644"/>
                <a:ext cx="3034445" cy="509435"/>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US" sz="1400" i="1" smtClean="0">
                              <a:solidFill>
                                <a:schemeClr val="tx1"/>
                              </a:solidFill>
                              <a:latin typeface="Cambria Math" panose="02040503050406030204" pitchFamily="18" charset="0"/>
                            </a:rPr>
                          </m:ctrlPr>
                        </m:sSubPr>
                        <m:e>
                          <m:r>
                            <a:rPr lang="en-US" sz="1400" i="1">
                              <a:solidFill>
                                <a:schemeClr val="tx1"/>
                              </a:solidFill>
                              <a:latin typeface="Cambria Math" panose="02040503050406030204" pitchFamily="18" charset="0"/>
                            </a:rPr>
                            <m:t>𝑐</m:t>
                          </m:r>
                        </m:e>
                        <m:sub>
                          <m:r>
                            <a:rPr lang="en-US" sz="1400" i="1">
                              <a:solidFill>
                                <a:schemeClr val="tx1"/>
                              </a:solidFill>
                              <a:latin typeface="Cambria Math" panose="02040503050406030204" pitchFamily="18" charset="0"/>
                            </a:rPr>
                            <m:t>𝑒</m:t>
                          </m:r>
                        </m:sub>
                      </m:sSub>
                      <m:r>
                        <a:rPr lang="en-US" sz="1400" i="0">
                          <a:solidFill>
                            <a:schemeClr val="tx1"/>
                          </a:solidFill>
                          <a:latin typeface="Cambria Math" panose="02040503050406030204" pitchFamily="18" charset="0"/>
                        </a:rPr>
                        <m:t>=</m:t>
                      </m:r>
                      <m:f>
                        <m:fPr>
                          <m:ctrlPr>
                            <a:rPr lang="en-US" sz="1400" i="1">
                              <a:solidFill>
                                <a:schemeClr val="tx1"/>
                              </a:solidFill>
                              <a:latin typeface="Cambria Math" panose="02040503050406030204" pitchFamily="18" charset="0"/>
                            </a:rPr>
                          </m:ctrlPr>
                        </m:fPr>
                        <m:num>
                          <m:r>
                            <a:rPr lang="es-ES" sz="1400" b="0" i="0" smtClean="0">
                              <a:solidFill>
                                <a:schemeClr val="tx1"/>
                              </a:solidFill>
                              <a:latin typeface="Cambria Math" panose="02040503050406030204" pitchFamily="18" charset="0"/>
                            </a:rPr>
                            <m:t>75</m:t>
                          </m:r>
                          <m:d>
                            <m:dPr>
                              <m:begChr m:val="["/>
                              <m:endChr m:val="]"/>
                              <m:ctrlPr>
                                <a:rPr lang="en-US" sz="1400" i="1">
                                  <a:solidFill>
                                    <a:schemeClr val="tx1"/>
                                  </a:solidFill>
                                  <a:latin typeface="Cambria Math" panose="02040503050406030204" pitchFamily="18" charset="0"/>
                                </a:rPr>
                              </m:ctrlPr>
                            </m:dPr>
                            <m:e>
                              <m:r>
                                <a:rPr lang="en-US" sz="1400" i="1">
                                  <a:solidFill>
                                    <a:schemeClr val="tx1"/>
                                  </a:solidFill>
                                  <a:latin typeface="Cambria Math" panose="02040503050406030204" pitchFamily="18" charset="0"/>
                                </a:rPr>
                                <m:t>𝑚𝑚</m:t>
                              </m:r>
                            </m:e>
                          </m:d>
                        </m:num>
                        <m:den>
                          <m:r>
                            <a:rPr lang="en-US" sz="1400" i="0">
                              <a:solidFill>
                                <a:schemeClr val="tx1"/>
                              </a:solidFill>
                              <a:latin typeface="Cambria Math" panose="02040503050406030204" pitchFamily="18" charset="0"/>
                            </a:rPr>
                            <m:t>2</m:t>
                          </m:r>
                        </m:den>
                      </m:f>
                      <m:r>
                        <a:rPr lang="en-US" sz="1400" i="0">
                          <a:solidFill>
                            <a:schemeClr val="tx1"/>
                          </a:solidFill>
                          <a:latin typeface="Cambria Math" panose="02040503050406030204" pitchFamily="18" charset="0"/>
                        </a:rPr>
                        <m:t>=</m:t>
                      </m:r>
                      <m:r>
                        <a:rPr lang="es-ES" sz="1400" b="0" i="0" smtClean="0">
                          <a:solidFill>
                            <a:schemeClr val="tx1"/>
                          </a:solidFill>
                          <a:latin typeface="Cambria Math" panose="02040503050406030204" pitchFamily="18" charset="0"/>
                        </a:rPr>
                        <m:t>37.5</m:t>
                      </m:r>
                      <m:d>
                        <m:dPr>
                          <m:begChr m:val="["/>
                          <m:endChr m:val="]"/>
                          <m:ctrlPr>
                            <a:rPr lang="en-US" sz="1400" i="1">
                              <a:solidFill>
                                <a:schemeClr val="tx1"/>
                              </a:solidFill>
                              <a:latin typeface="Cambria Math" panose="02040503050406030204" pitchFamily="18" charset="0"/>
                            </a:rPr>
                          </m:ctrlPr>
                        </m:dPr>
                        <m:e>
                          <m:r>
                            <a:rPr lang="en-US" sz="1400" i="1">
                              <a:solidFill>
                                <a:schemeClr val="tx1"/>
                              </a:solidFill>
                              <a:latin typeface="Cambria Math" panose="02040503050406030204" pitchFamily="18" charset="0"/>
                            </a:rPr>
                            <m:t>𝑚𝑚</m:t>
                          </m:r>
                        </m:e>
                      </m:d>
                    </m:oMath>
                  </m:oMathPara>
                </a14:m>
                <a:endParaRPr lang="en-US" sz="1400" dirty="0">
                  <a:solidFill>
                    <a:schemeClr val="tx1"/>
                  </a:solidFill>
                </a:endParaRPr>
              </a:p>
            </p:txBody>
          </p:sp>
        </mc:Choice>
        <mc:Fallback>
          <p:sp>
            <p:nvSpPr>
              <p:cNvPr id="25" name="CuadroTexto 24">
                <a:extLst>
                  <a:ext uri="{FF2B5EF4-FFF2-40B4-BE49-F238E27FC236}">
                    <a16:creationId xmlns:a16="http://schemas.microsoft.com/office/drawing/2014/main" id="{3E9C8D0F-224B-496C-A03F-8964B372EE85}"/>
                  </a:ext>
                </a:extLst>
              </p:cNvPr>
              <p:cNvSpPr txBox="1">
                <a:spLocks noRot="1" noChangeAspect="1" noMove="1" noResize="1" noEditPoints="1" noAdjustHandles="1" noChangeArrowheads="1" noChangeShapeType="1" noTextEdit="1"/>
              </p:cNvSpPr>
              <p:nvPr/>
            </p:nvSpPr>
            <p:spPr>
              <a:xfrm>
                <a:off x="1818504" y="4021644"/>
                <a:ext cx="3034445" cy="509435"/>
              </a:xfrm>
              <a:prstGeom prst="rect">
                <a:avLst/>
              </a:prstGeom>
              <a:blipFill>
                <a:blip r:embed="rId7"/>
                <a:stretch>
                  <a:fillRect b="-120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7" name="CuadroTexto 26">
                <a:extLst>
                  <a:ext uri="{FF2B5EF4-FFF2-40B4-BE49-F238E27FC236}">
                    <a16:creationId xmlns:a16="http://schemas.microsoft.com/office/drawing/2014/main" id="{9817D4AB-4F46-B831-0345-728C520C9BA5}"/>
                  </a:ext>
                </a:extLst>
              </p:cNvPr>
              <p:cNvSpPr txBox="1"/>
              <p:nvPr/>
            </p:nvSpPr>
            <p:spPr>
              <a:xfrm>
                <a:off x="5202902" y="5737121"/>
                <a:ext cx="3004848" cy="539250"/>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US" sz="1400" i="1" smtClean="0">
                              <a:solidFill>
                                <a:srgbClr val="836967"/>
                              </a:solidFill>
                              <a:latin typeface="Cambria Math" panose="02040503050406030204" pitchFamily="18" charset="0"/>
                            </a:rPr>
                          </m:ctrlPr>
                        </m:sSubPr>
                        <m:e>
                          <m:r>
                            <a:rPr lang="en-US" sz="1400" i="1">
                              <a:latin typeface="Cambria Math" panose="02040503050406030204" pitchFamily="18" charset="0"/>
                            </a:rPr>
                            <m:t>𝑛</m:t>
                          </m:r>
                        </m:e>
                        <m:sub>
                          <m:r>
                            <a:rPr lang="en-US" sz="1400" i="1">
                              <a:latin typeface="Cambria Math" panose="02040503050406030204" pitchFamily="18" charset="0"/>
                            </a:rPr>
                            <m:t>𝑒</m:t>
                          </m:r>
                        </m:sub>
                      </m:sSub>
                      <m:r>
                        <a:rPr lang="en-US" sz="1400" i="0">
                          <a:latin typeface="Cambria Math" panose="02040503050406030204" pitchFamily="18" charset="0"/>
                        </a:rPr>
                        <m:t>=</m:t>
                      </m:r>
                      <m:f>
                        <m:fPr>
                          <m:ctrlPr>
                            <a:rPr lang="en-US" sz="1400" i="1">
                              <a:solidFill>
                                <a:srgbClr val="836967"/>
                              </a:solidFill>
                              <a:latin typeface="Cambria Math" panose="02040503050406030204" pitchFamily="18" charset="0"/>
                            </a:rPr>
                          </m:ctrlPr>
                        </m:fPr>
                        <m:num>
                          <m:sSub>
                            <m:sSubPr>
                              <m:ctrlPr>
                                <a:rPr lang="en-US" sz="1400" i="1">
                                  <a:solidFill>
                                    <a:srgbClr val="836967"/>
                                  </a:solidFill>
                                  <a:latin typeface="Cambria Math" panose="02040503050406030204" pitchFamily="18" charset="0"/>
                                </a:rPr>
                              </m:ctrlPr>
                            </m:sSubPr>
                            <m:e>
                              <m:r>
                                <a:rPr lang="en-US" sz="1400" i="1">
                                  <a:latin typeface="Cambria Math" panose="02040503050406030204" pitchFamily="18" charset="0"/>
                                </a:rPr>
                                <m:t>𝑆</m:t>
                              </m:r>
                            </m:e>
                            <m:sub>
                              <m:r>
                                <a:rPr lang="en-US" sz="1400" i="1">
                                  <a:latin typeface="Cambria Math" panose="02040503050406030204" pitchFamily="18" charset="0"/>
                                </a:rPr>
                                <m:t>𝑦</m:t>
                              </m:r>
                            </m:sub>
                          </m:sSub>
                        </m:num>
                        <m:den>
                          <m:sSub>
                            <m:sSubPr>
                              <m:ctrlPr>
                                <a:rPr lang="es-ES" sz="1400" b="0" i="1" smtClean="0">
                                  <a:latin typeface="Cambria Math" panose="02040503050406030204" pitchFamily="18" charset="0"/>
                                </a:rPr>
                              </m:ctrlPr>
                            </m:sSubPr>
                            <m:e>
                              <m:r>
                                <a:rPr lang="en-US" sz="1400" i="1">
                                  <a:latin typeface="Cambria Math" panose="02040503050406030204" pitchFamily="18" charset="0"/>
                                </a:rPr>
                                <m:t>𝜎</m:t>
                              </m:r>
                            </m:e>
                            <m:sub>
                              <m:r>
                                <a:rPr lang="es-ES" sz="1400" b="0" i="1" smtClean="0">
                                  <a:latin typeface="Cambria Math" panose="02040503050406030204" pitchFamily="18" charset="0"/>
                                </a:rPr>
                                <m:t>𝑏𝑒</m:t>
                              </m:r>
                            </m:sub>
                          </m:sSub>
                        </m:den>
                      </m:f>
                      <m:r>
                        <a:rPr lang="en-US" sz="1400" i="0">
                          <a:latin typeface="Cambria Math" panose="02040503050406030204" pitchFamily="18" charset="0"/>
                        </a:rPr>
                        <m:t>=2.51</m:t>
                      </m:r>
                    </m:oMath>
                  </m:oMathPara>
                </a14:m>
                <a:endParaRPr lang="en-US" sz="1400" dirty="0"/>
              </a:p>
            </p:txBody>
          </p:sp>
        </mc:Choice>
        <mc:Fallback>
          <p:sp>
            <p:nvSpPr>
              <p:cNvPr id="27" name="CuadroTexto 26">
                <a:extLst>
                  <a:ext uri="{FF2B5EF4-FFF2-40B4-BE49-F238E27FC236}">
                    <a16:creationId xmlns:a16="http://schemas.microsoft.com/office/drawing/2014/main" id="{9817D4AB-4F46-B831-0345-728C520C9BA5}"/>
                  </a:ext>
                </a:extLst>
              </p:cNvPr>
              <p:cNvSpPr txBox="1">
                <a:spLocks noRot="1" noChangeAspect="1" noMove="1" noResize="1" noEditPoints="1" noAdjustHandles="1" noChangeArrowheads="1" noChangeShapeType="1" noTextEdit="1"/>
              </p:cNvSpPr>
              <p:nvPr/>
            </p:nvSpPr>
            <p:spPr>
              <a:xfrm>
                <a:off x="5202902" y="5737121"/>
                <a:ext cx="3004848" cy="539250"/>
              </a:xfrm>
              <a:prstGeom prst="rect">
                <a:avLst/>
              </a:prstGeom>
              <a:blipFill>
                <a:blip r:embed="rId8"/>
                <a:stretch>
                  <a:fillRect/>
                </a:stretch>
              </a:blipFill>
            </p:spPr>
            <p:txBody>
              <a:bodyPr/>
              <a:lstStyle/>
              <a:p>
                <a:r>
                  <a:rPr lang="en-US">
                    <a:noFill/>
                  </a:rPr>
                  <a:t> </a:t>
                </a:r>
              </a:p>
            </p:txBody>
          </p:sp>
        </mc:Fallback>
      </mc:AlternateContent>
      <p:sp>
        <p:nvSpPr>
          <p:cNvPr id="28" name="CuadroTexto 27">
            <a:extLst>
              <a:ext uri="{FF2B5EF4-FFF2-40B4-BE49-F238E27FC236}">
                <a16:creationId xmlns:a16="http://schemas.microsoft.com/office/drawing/2014/main" id="{2F4146F7-A025-78E8-01B9-0404BE9FB009}"/>
              </a:ext>
            </a:extLst>
          </p:cNvPr>
          <p:cNvSpPr txBox="1"/>
          <p:nvPr/>
        </p:nvSpPr>
        <p:spPr>
          <a:xfrm>
            <a:off x="1826390" y="3745951"/>
            <a:ext cx="3016844" cy="307777"/>
          </a:xfrm>
          <a:prstGeom prst="rect">
            <a:avLst/>
          </a:prstGeom>
          <a:noFill/>
          <a:effectLst>
            <a:outerShdw blurRad="50800" dist="38100" dir="5400000" algn="t" rotWithShape="0">
              <a:prstClr val="black">
                <a:alpha val="40000"/>
              </a:prstClr>
            </a:outerShdw>
          </a:effectLst>
        </p:spPr>
        <p:txBody>
          <a:bodyPr wrap="square" rtlCol="0">
            <a:spAutoFit/>
          </a:bodyPr>
          <a:lstStyle/>
          <a:p>
            <a:pPr algn="just"/>
            <a:r>
              <a:rPr lang="es-ES" sz="1400" b="1" dirty="0"/>
              <a:t>Punto crítico</a:t>
            </a:r>
            <a:endParaRPr lang="en-US" sz="1400" b="1" dirty="0"/>
          </a:p>
        </p:txBody>
      </p:sp>
      <p:sp>
        <p:nvSpPr>
          <p:cNvPr id="29" name="CuadroTexto 28">
            <a:extLst>
              <a:ext uri="{FF2B5EF4-FFF2-40B4-BE49-F238E27FC236}">
                <a16:creationId xmlns:a16="http://schemas.microsoft.com/office/drawing/2014/main" id="{5701790F-68FC-4600-0937-2B61168B5DAE}"/>
              </a:ext>
            </a:extLst>
          </p:cNvPr>
          <p:cNvSpPr txBox="1"/>
          <p:nvPr/>
        </p:nvSpPr>
        <p:spPr>
          <a:xfrm>
            <a:off x="1818504" y="4494176"/>
            <a:ext cx="3016844" cy="307777"/>
          </a:xfrm>
          <a:prstGeom prst="rect">
            <a:avLst/>
          </a:prstGeom>
          <a:noFill/>
          <a:effectLst>
            <a:outerShdw blurRad="50800" dist="38100" dir="5400000" algn="t" rotWithShape="0">
              <a:prstClr val="black">
                <a:alpha val="40000"/>
              </a:prstClr>
            </a:outerShdw>
          </a:effectLst>
        </p:spPr>
        <p:txBody>
          <a:bodyPr wrap="square" rtlCol="0">
            <a:spAutoFit/>
          </a:bodyPr>
          <a:lstStyle/>
          <a:p>
            <a:pPr algn="just"/>
            <a:r>
              <a:rPr lang="es-ES" sz="1400" b="1" dirty="0"/>
              <a:t>Momento flector máximo</a:t>
            </a:r>
            <a:endParaRPr lang="en-US" sz="1400" b="1" dirty="0"/>
          </a:p>
        </p:txBody>
      </p:sp>
      <mc:AlternateContent xmlns:mc="http://schemas.openxmlformats.org/markup-compatibility/2006">
        <mc:Choice xmlns:a14="http://schemas.microsoft.com/office/drawing/2010/main" Requires="a14">
          <p:sp>
            <p:nvSpPr>
              <p:cNvPr id="31" name="CuadroTexto 30">
                <a:extLst>
                  <a:ext uri="{FF2B5EF4-FFF2-40B4-BE49-F238E27FC236}">
                    <a16:creationId xmlns:a16="http://schemas.microsoft.com/office/drawing/2014/main" id="{237D20BA-D206-0F5D-1CBF-0485864CDB98}"/>
                  </a:ext>
                </a:extLst>
              </p:cNvPr>
              <p:cNvSpPr txBox="1"/>
              <p:nvPr/>
            </p:nvSpPr>
            <p:spPr>
              <a:xfrm>
                <a:off x="8544147" y="5744463"/>
                <a:ext cx="3018020" cy="524567"/>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US" sz="1400" i="1" smtClean="0">
                              <a:solidFill>
                                <a:srgbClr val="836967"/>
                              </a:solidFill>
                              <a:latin typeface="Cambria Math" panose="02040503050406030204" pitchFamily="18" charset="0"/>
                            </a:rPr>
                          </m:ctrlPr>
                        </m:sSubPr>
                        <m:e>
                          <m:r>
                            <a:rPr lang="en-US" sz="1400" i="1">
                              <a:latin typeface="Cambria Math" panose="02040503050406030204" pitchFamily="18" charset="0"/>
                            </a:rPr>
                            <m:t>𝑦</m:t>
                          </m:r>
                        </m:e>
                        <m:sub>
                          <m:sSub>
                            <m:sSubPr>
                              <m:ctrlPr>
                                <a:rPr lang="en-US" sz="1400" i="1">
                                  <a:solidFill>
                                    <a:srgbClr val="836967"/>
                                  </a:solidFill>
                                  <a:latin typeface="Cambria Math" panose="02040503050406030204" pitchFamily="18" charset="0"/>
                                </a:rPr>
                              </m:ctrlPr>
                            </m:sSubPr>
                            <m:e>
                              <m:r>
                                <a:rPr lang="en-US" sz="1400" i="1">
                                  <a:latin typeface="Cambria Math" panose="02040503050406030204" pitchFamily="18" charset="0"/>
                                </a:rPr>
                                <m:t>𝑚𝑎𝑥</m:t>
                              </m:r>
                            </m:e>
                            <m:sub>
                              <m:r>
                                <a:rPr lang="en-US" sz="1400" i="1">
                                  <a:latin typeface="Cambria Math" panose="02040503050406030204" pitchFamily="18" charset="0"/>
                                </a:rPr>
                                <m:t>𝑒</m:t>
                              </m:r>
                            </m:sub>
                          </m:sSub>
                        </m:sub>
                      </m:sSub>
                      <m:r>
                        <a:rPr lang="en-US" sz="1400" i="0">
                          <a:latin typeface="Cambria Math" panose="02040503050406030204" pitchFamily="18" charset="0"/>
                        </a:rPr>
                        <m:t>=</m:t>
                      </m:r>
                      <m:f>
                        <m:fPr>
                          <m:ctrlPr>
                            <a:rPr lang="en-US" sz="1400" i="1">
                              <a:solidFill>
                                <a:srgbClr val="836967"/>
                              </a:solidFill>
                              <a:latin typeface="Cambria Math" panose="02040503050406030204" pitchFamily="18" charset="0"/>
                            </a:rPr>
                          </m:ctrlPr>
                        </m:fPr>
                        <m:num>
                          <m:sSub>
                            <m:sSubPr>
                              <m:ctrlPr>
                                <a:rPr lang="en-US" sz="1400" i="1">
                                  <a:solidFill>
                                    <a:srgbClr val="836967"/>
                                  </a:solidFill>
                                  <a:latin typeface="Cambria Math" panose="02040503050406030204" pitchFamily="18" charset="0"/>
                                </a:rPr>
                              </m:ctrlPr>
                            </m:sSubPr>
                            <m:e>
                              <m:r>
                                <a:rPr lang="en-US" sz="1400" i="1">
                                  <a:latin typeface="Cambria Math" panose="02040503050406030204" pitchFamily="18" charset="0"/>
                                </a:rPr>
                                <m:t>𝑊</m:t>
                              </m:r>
                            </m:e>
                            <m:sub>
                              <m:r>
                                <a:rPr lang="en-US" sz="1400" i="1">
                                  <a:latin typeface="Cambria Math" panose="02040503050406030204" pitchFamily="18" charset="0"/>
                                </a:rPr>
                                <m:t>𝑚𝑎𝑥</m:t>
                              </m:r>
                            </m:sub>
                          </m:sSub>
                          <m:sSup>
                            <m:sSupPr>
                              <m:ctrlPr>
                                <a:rPr lang="en-US" sz="1400" i="1">
                                  <a:solidFill>
                                    <a:srgbClr val="836967"/>
                                  </a:solidFill>
                                  <a:latin typeface="Cambria Math" panose="02040503050406030204" pitchFamily="18" charset="0"/>
                                </a:rPr>
                              </m:ctrlPr>
                            </m:sSupPr>
                            <m:e>
                              <m:d>
                                <m:dPr>
                                  <m:ctrlPr>
                                    <a:rPr lang="en-US" sz="1400" i="1">
                                      <a:solidFill>
                                        <a:srgbClr val="836967"/>
                                      </a:solidFill>
                                      <a:latin typeface="Cambria Math" panose="02040503050406030204" pitchFamily="18" charset="0"/>
                                    </a:rPr>
                                  </m:ctrlPr>
                                </m:dPr>
                                <m:e>
                                  <m:sSub>
                                    <m:sSubPr>
                                      <m:ctrlPr>
                                        <a:rPr lang="en-US" sz="1400" i="1">
                                          <a:solidFill>
                                            <a:srgbClr val="836967"/>
                                          </a:solidFill>
                                          <a:latin typeface="Cambria Math" panose="02040503050406030204" pitchFamily="18" charset="0"/>
                                        </a:rPr>
                                      </m:ctrlPr>
                                    </m:sSubPr>
                                    <m:e>
                                      <m:r>
                                        <a:rPr lang="en-US" sz="1400" i="1">
                                          <a:latin typeface="Cambria Math" panose="02040503050406030204" pitchFamily="18" charset="0"/>
                                        </a:rPr>
                                        <m:t>𝑙</m:t>
                                      </m:r>
                                    </m:e>
                                    <m:sub>
                                      <m:r>
                                        <a:rPr lang="en-US" sz="1400" i="1">
                                          <a:latin typeface="Cambria Math" panose="02040503050406030204" pitchFamily="18" charset="0"/>
                                        </a:rPr>
                                        <m:t>𝑏𝑎𝑠𝑒</m:t>
                                      </m:r>
                                    </m:sub>
                                  </m:sSub>
                                </m:e>
                              </m:d>
                            </m:e>
                            <m:sup>
                              <m:r>
                                <a:rPr lang="en-US" sz="1400" i="0">
                                  <a:latin typeface="Cambria Math" panose="02040503050406030204" pitchFamily="18" charset="0"/>
                                </a:rPr>
                                <m:t>3</m:t>
                              </m:r>
                            </m:sup>
                          </m:sSup>
                        </m:num>
                        <m:den>
                          <m:r>
                            <a:rPr lang="en-US" sz="1400" i="0">
                              <a:latin typeface="Cambria Math" panose="02040503050406030204" pitchFamily="18" charset="0"/>
                            </a:rPr>
                            <m:t>4∙192∙</m:t>
                          </m:r>
                          <m:r>
                            <a:rPr lang="en-US" sz="1400" i="1">
                              <a:latin typeface="Cambria Math" panose="02040503050406030204" pitchFamily="18" charset="0"/>
                            </a:rPr>
                            <m:t>𝐸</m:t>
                          </m:r>
                          <m:r>
                            <a:rPr lang="en-US" sz="1400" i="0">
                              <a:latin typeface="Cambria Math" panose="02040503050406030204" pitchFamily="18" charset="0"/>
                            </a:rPr>
                            <m:t>∙</m:t>
                          </m:r>
                          <m:r>
                            <a:rPr lang="en-US" sz="1400" i="1">
                              <a:latin typeface="Cambria Math" panose="02040503050406030204" pitchFamily="18" charset="0"/>
                            </a:rPr>
                            <m:t>𝐼</m:t>
                          </m:r>
                        </m:den>
                      </m:f>
                      <m:r>
                        <a:rPr lang="en-US" sz="1400" i="0">
                          <a:latin typeface="Cambria Math" panose="02040503050406030204" pitchFamily="18" charset="0"/>
                        </a:rPr>
                        <m:t>=0.22 </m:t>
                      </m:r>
                      <m:d>
                        <m:dPr>
                          <m:begChr m:val="["/>
                          <m:endChr m:val="]"/>
                          <m:ctrlPr>
                            <a:rPr lang="en-US" sz="1400" i="1">
                              <a:solidFill>
                                <a:srgbClr val="836967"/>
                              </a:solidFill>
                              <a:latin typeface="Cambria Math" panose="02040503050406030204" pitchFamily="18" charset="0"/>
                            </a:rPr>
                          </m:ctrlPr>
                        </m:dPr>
                        <m:e>
                          <m:r>
                            <a:rPr lang="en-US" sz="1400" i="1">
                              <a:latin typeface="Cambria Math" panose="02040503050406030204" pitchFamily="18" charset="0"/>
                            </a:rPr>
                            <m:t>𝑚𝑚</m:t>
                          </m:r>
                        </m:e>
                      </m:d>
                    </m:oMath>
                  </m:oMathPara>
                </a14:m>
                <a:endParaRPr lang="en-US" sz="1400" dirty="0"/>
              </a:p>
            </p:txBody>
          </p:sp>
        </mc:Choice>
        <mc:Fallback>
          <p:sp>
            <p:nvSpPr>
              <p:cNvPr id="31" name="CuadroTexto 30">
                <a:extLst>
                  <a:ext uri="{FF2B5EF4-FFF2-40B4-BE49-F238E27FC236}">
                    <a16:creationId xmlns:a16="http://schemas.microsoft.com/office/drawing/2014/main" id="{237D20BA-D206-0F5D-1CBF-0485864CDB98}"/>
                  </a:ext>
                </a:extLst>
              </p:cNvPr>
              <p:cNvSpPr txBox="1">
                <a:spLocks noRot="1" noChangeAspect="1" noMove="1" noResize="1" noEditPoints="1" noAdjustHandles="1" noChangeArrowheads="1" noChangeShapeType="1" noTextEdit="1"/>
              </p:cNvSpPr>
              <p:nvPr/>
            </p:nvSpPr>
            <p:spPr>
              <a:xfrm>
                <a:off x="8544147" y="5744463"/>
                <a:ext cx="3018020" cy="524567"/>
              </a:xfrm>
              <a:prstGeom prst="rect">
                <a:avLst/>
              </a:prstGeom>
              <a:blipFill>
                <a:blip r:embed="rId9"/>
                <a:stretch>
                  <a:fillRect/>
                </a:stretch>
              </a:blipFill>
            </p:spPr>
            <p:txBody>
              <a:bodyPr/>
              <a:lstStyle/>
              <a:p>
                <a:r>
                  <a:rPr lang="en-US">
                    <a:noFill/>
                  </a:rPr>
                  <a:t> </a:t>
                </a:r>
              </a:p>
            </p:txBody>
          </p:sp>
        </mc:Fallback>
      </mc:AlternateContent>
      <p:sp>
        <p:nvSpPr>
          <p:cNvPr id="32" name="CuadroTexto 31">
            <a:extLst>
              <a:ext uri="{FF2B5EF4-FFF2-40B4-BE49-F238E27FC236}">
                <a16:creationId xmlns:a16="http://schemas.microsoft.com/office/drawing/2014/main" id="{872390B2-BBF8-4416-B085-9A634E64104A}"/>
              </a:ext>
            </a:extLst>
          </p:cNvPr>
          <p:cNvSpPr txBox="1"/>
          <p:nvPr/>
        </p:nvSpPr>
        <p:spPr>
          <a:xfrm>
            <a:off x="5205973" y="5415494"/>
            <a:ext cx="3016844" cy="307777"/>
          </a:xfrm>
          <a:prstGeom prst="rect">
            <a:avLst/>
          </a:prstGeom>
          <a:noFill/>
          <a:effectLst>
            <a:outerShdw blurRad="50800" dist="38100" dir="5400000" algn="t" rotWithShape="0">
              <a:prstClr val="black">
                <a:alpha val="40000"/>
              </a:prstClr>
            </a:outerShdw>
          </a:effectLst>
        </p:spPr>
        <p:txBody>
          <a:bodyPr wrap="square" rtlCol="0">
            <a:spAutoFit/>
          </a:bodyPr>
          <a:lstStyle/>
          <a:p>
            <a:pPr algn="just"/>
            <a:r>
              <a:rPr lang="es-ES" sz="1400" b="1" dirty="0"/>
              <a:t>Factor de seguridad</a:t>
            </a:r>
            <a:endParaRPr lang="en-US" sz="1400" b="1" dirty="0"/>
          </a:p>
        </p:txBody>
      </p:sp>
      <mc:AlternateContent xmlns:mc="http://schemas.openxmlformats.org/markup-compatibility/2006">
        <mc:Choice xmlns:a14="http://schemas.microsoft.com/office/drawing/2010/main" Requires="a14">
          <p:sp>
            <p:nvSpPr>
              <p:cNvPr id="35" name="CuadroTexto 34">
                <a:extLst>
                  <a:ext uri="{FF2B5EF4-FFF2-40B4-BE49-F238E27FC236}">
                    <a16:creationId xmlns:a16="http://schemas.microsoft.com/office/drawing/2014/main" id="{C7D96B1A-CFCF-43A6-BBF0-F6E282383347}"/>
                  </a:ext>
                </a:extLst>
              </p:cNvPr>
              <p:cNvSpPr txBox="1"/>
              <p:nvPr/>
            </p:nvSpPr>
            <p:spPr>
              <a:xfrm>
                <a:off x="1846024" y="6324893"/>
                <a:ext cx="3004848" cy="324769"/>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US" sz="1400" i="1" smtClean="0">
                              <a:solidFill>
                                <a:srgbClr val="836967"/>
                              </a:solidFill>
                              <a:latin typeface="Cambria Math" panose="02040503050406030204" pitchFamily="18" charset="0"/>
                            </a:rPr>
                          </m:ctrlPr>
                        </m:sSubPr>
                        <m:e>
                          <m:r>
                            <a:rPr lang="en-US" sz="1400" i="1">
                              <a:latin typeface="Cambria Math" panose="02040503050406030204" pitchFamily="18" charset="0"/>
                            </a:rPr>
                            <m:t>𝑆</m:t>
                          </m:r>
                        </m:e>
                        <m:sub>
                          <m:r>
                            <a:rPr lang="en-US" sz="1400" i="1">
                              <a:latin typeface="Cambria Math" panose="02040503050406030204" pitchFamily="18" charset="0"/>
                            </a:rPr>
                            <m:t>𝑦</m:t>
                          </m:r>
                        </m:sub>
                      </m:sSub>
                      <m:r>
                        <a:rPr lang="es-ES" sz="1400" b="0" i="1" smtClean="0">
                          <a:latin typeface="Cambria Math" panose="02040503050406030204" pitchFamily="18" charset="0"/>
                        </a:rPr>
                        <m:t>=179</m:t>
                      </m:r>
                      <m:d>
                        <m:dPr>
                          <m:begChr m:val="["/>
                          <m:endChr m:val="]"/>
                          <m:ctrlPr>
                            <a:rPr lang="es-ES" sz="1400" b="0" i="1" smtClean="0">
                              <a:latin typeface="Cambria Math" panose="02040503050406030204" pitchFamily="18" charset="0"/>
                            </a:rPr>
                          </m:ctrlPr>
                        </m:dPr>
                        <m:e>
                          <m:r>
                            <a:rPr lang="es-ES" sz="1400" b="0" i="1" smtClean="0">
                              <a:latin typeface="Cambria Math" panose="02040503050406030204" pitchFamily="18" charset="0"/>
                            </a:rPr>
                            <m:t>𝑀𝑃𝑎</m:t>
                          </m:r>
                        </m:e>
                      </m:d>
                    </m:oMath>
                  </m:oMathPara>
                </a14:m>
                <a:endParaRPr lang="en-US" sz="1400" dirty="0"/>
              </a:p>
            </p:txBody>
          </p:sp>
        </mc:Choice>
        <mc:Fallback>
          <p:sp>
            <p:nvSpPr>
              <p:cNvPr id="35" name="CuadroTexto 34">
                <a:extLst>
                  <a:ext uri="{FF2B5EF4-FFF2-40B4-BE49-F238E27FC236}">
                    <a16:creationId xmlns:a16="http://schemas.microsoft.com/office/drawing/2014/main" id="{C7D96B1A-CFCF-43A6-BBF0-F6E282383347}"/>
                  </a:ext>
                </a:extLst>
              </p:cNvPr>
              <p:cNvSpPr txBox="1">
                <a:spLocks noRot="1" noChangeAspect="1" noMove="1" noResize="1" noEditPoints="1" noAdjustHandles="1" noChangeArrowheads="1" noChangeShapeType="1" noTextEdit="1"/>
              </p:cNvSpPr>
              <p:nvPr/>
            </p:nvSpPr>
            <p:spPr>
              <a:xfrm>
                <a:off x="1846024" y="6324893"/>
                <a:ext cx="3004848" cy="324769"/>
              </a:xfrm>
              <a:prstGeom prst="rect">
                <a:avLst/>
              </a:prstGeom>
              <a:blipFill>
                <a:blip r:embed="rId10"/>
                <a:stretch>
                  <a:fillRect/>
                </a:stretch>
              </a:blipFill>
            </p:spPr>
            <p:txBody>
              <a:bodyPr/>
              <a:lstStyle/>
              <a:p>
                <a:r>
                  <a:rPr lang="en-US">
                    <a:noFill/>
                  </a:rPr>
                  <a:t> </a:t>
                </a:r>
              </a:p>
            </p:txBody>
          </p:sp>
        </mc:Fallback>
      </mc:AlternateContent>
      <p:sp>
        <p:nvSpPr>
          <p:cNvPr id="36" name="CuadroTexto 35">
            <a:extLst>
              <a:ext uri="{FF2B5EF4-FFF2-40B4-BE49-F238E27FC236}">
                <a16:creationId xmlns:a16="http://schemas.microsoft.com/office/drawing/2014/main" id="{061CBD81-EDCB-DFCB-2CC8-B98BC6678FEA}"/>
              </a:ext>
            </a:extLst>
          </p:cNvPr>
          <p:cNvSpPr txBox="1"/>
          <p:nvPr/>
        </p:nvSpPr>
        <p:spPr>
          <a:xfrm>
            <a:off x="1826390" y="6011469"/>
            <a:ext cx="3016844" cy="307777"/>
          </a:xfrm>
          <a:prstGeom prst="rect">
            <a:avLst/>
          </a:prstGeom>
          <a:noFill/>
          <a:effectLst>
            <a:outerShdw blurRad="50800" dist="38100" dir="5400000" algn="t" rotWithShape="0">
              <a:prstClr val="black">
                <a:alpha val="40000"/>
              </a:prstClr>
            </a:outerShdw>
          </a:effectLst>
        </p:spPr>
        <p:txBody>
          <a:bodyPr wrap="square" rtlCol="0">
            <a:spAutoFit/>
          </a:bodyPr>
          <a:lstStyle/>
          <a:p>
            <a:pPr algn="just"/>
            <a:r>
              <a:rPr lang="es-ES" sz="1400" b="1" dirty="0"/>
              <a:t>Acero estructural ASTM A36</a:t>
            </a:r>
            <a:endParaRPr lang="en-US" sz="1400" b="1" dirty="0"/>
          </a:p>
        </p:txBody>
      </p:sp>
      <p:sp>
        <p:nvSpPr>
          <p:cNvPr id="37" name="CuadroTexto 36">
            <a:extLst>
              <a:ext uri="{FF2B5EF4-FFF2-40B4-BE49-F238E27FC236}">
                <a16:creationId xmlns:a16="http://schemas.microsoft.com/office/drawing/2014/main" id="{A3E659D4-8A03-0888-A2A9-517D3B101318}"/>
              </a:ext>
            </a:extLst>
          </p:cNvPr>
          <p:cNvSpPr txBox="1"/>
          <p:nvPr/>
        </p:nvSpPr>
        <p:spPr>
          <a:xfrm>
            <a:off x="8545323" y="5409283"/>
            <a:ext cx="3016844" cy="307777"/>
          </a:xfrm>
          <a:prstGeom prst="rect">
            <a:avLst/>
          </a:prstGeom>
          <a:noFill/>
          <a:effectLst>
            <a:outerShdw blurRad="50800" dist="38100" dir="5400000" algn="t" rotWithShape="0">
              <a:prstClr val="black">
                <a:alpha val="40000"/>
              </a:prstClr>
            </a:outerShdw>
          </a:effectLst>
        </p:spPr>
        <p:txBody>
          <a:bodyPr wrap="square" rtlCol="0">
            <a:spAutoFit/>
          </a:bodyPr>
          <a:lstStyle/>
          <a:p>
            <a:pPr algn="just"/>
            <a:r>
              <a:rPr lang="es-ES" sz="1400" b="1" dirty="0"/>
              <a:t>Deflexión máxima en el punto crítico</a:t>
            </a:r>
            <a:endParaRPr lang="en-US" sz="1400" b="1" dirty="0"/>
          </a:p>
        </p:txBody>
      </p:sp>
      <p:pic>
        <p:nvPicPr>
          <p:cNvPr id="38" name="Imagen 37">
            <a:extLst>
              <a:ext uri="{FF2B5EF4-FFF2-40B4-BE49-F238E27FC236}">
                <a16:creationId xmlns:a16="http://schemas.microsoft.com/office/drawing/2014/main" id="{A698EE81-4ED0-D49F-8552-E18D1E3E84C4}"/>
              </a:ext>
            </a:extLst>
          </p:cNvPr>
          <p:cNvPicPr>
            <a:picLocks noChangeAspect="1"/>
          </p:cNvPicPr>
          <p:nvPr/>
        </p:nvPicPr>
        <p:blipFill rotWithShape="1">
          <a:blip r:embed="rId11">
            <a:extLst>
              <a:ext uri="{28A0092B-C50C-407E-A947-70E740481C1C}">
                <a14:useLocalDpi xmlns:a14="http://schemas.microsoft.com/office/drawing/2010/main" val="0"/>
              </a:ext>
            </a:extLst>
          </a:blip>
          <a:srcRect l="50142"/>
          <a:stretch/>
        </p:blipFill>
        <p:spPr bwMode="auto">
          <a:xfrm>
            <a:off x="8544147" y="2176707"/>
            <a:ext cx="2892478" cy="3071495"/>
          </a:xfrm>
          <a:prstGeom prst="rect">
            <a:avLst/>
          </a:prstGeom>
          <a:noFill/>
        </p:spPr>
      </p:pic>
    </p:spTree>
    <p:extLst>
      <p:ext uri="{BB962C8B-B14F-4D97-AF65-F5344CB8AC3E}">
        <p14:creationId xmlns:p14="http://schemas.microsoft.com/office/powerpoint/2010/main" val="3968922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6EFCC8-7060-490D-9AC9-2C56B57D66BD}"/>
              </a:ext>
            </a:extLst>
          </p:cNvPr>
          <p:cNvSpPr>
            <a:spLocks noGrp="1"/>
          </p:cNvSpPr>
          <p:nvPr>
            <p:ph type="title"/>
          </p:nvPr>
        </p:nvSpPr>
        <p:spPr>
          <a:xfrm>
            <a:off x="1816768" y="2869"/>
            <a:ext cx="9950116" cy="1346897"/>
          </a:xfrm>
        </p:spPr>
        <p:txBody>
          <a:bodyPr/>
          <a:lstStyle/>
          <a:p>
            <a:r>
              <a:rPr lang="es-MX" dirty="0"/>
              <a:t>Dimensionamiento de celdas de carga</a:t>
            </a:r>
          </a:p>
        </p:txBody>
      </p:sp>
      <p:sp>
        <p:nvSpPr>
          <p:cNvPr id="17" name="Marcador de contenido 2">
            <a:extLst>
              <a:ext uri="{FF2B5EF4-FFF2-40B4-BE49-F238E27FC236}">
                <a16:creationId xmlns:a16="http://schemas.microsoft.com/office/drawing/2014/main" id="{9DB82045-2AD6-4634-8397-860ECA0524B4}"/>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u="sng" dirty="0">
                <a:solidFill>
                  <a:prstClr val="white"/>
                </a:solidFill>
                <a:cs typeface="Times New Roman" panose="02020603050405020304" pitchFamily="18" charset="0"/>
              </a:rPr>
              <a:t>Diseño y construcción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sp>
        <p:nvSpPr>
          <p:cNvPr id="7" name="CuadroTexto 6">
            <a:extLst>
              <a:ext uri="{FF2B5EF4-FFF2-40B4-BE49-F238E27FC236}">
                <a16:creationId xmlns:a16="http://schemas.microsoft.com/office/drawing/2014/main" id="{FF6B06D8-18AB-D70A-F847-CCADDFE53AF0}"/>
              </a:ext>
            </a:extLst>
          </p:cNvPr>
          <p:cNvSpPr txBox="1"/>
          <p:nvPr/>
        </p:nvSpPr>
        <p:spPr>
          <a:xfrm>
            <a:off x="5541668" y="964831"/>
            <a:ext cx="2566728" cy="461665"/>
          </a:xfrm>
          <a:prstGeom prst="rect">
            <a:avLst/>
          </a:prstGeom>
          <a:noFill/>
          <a:effectLst>
            <a:outerShdw blurRad="50800" dist="38100" dir="5400000" algn="t" rotWithShape="0">
              <a:prstClr val="black">
                <a:alpha val="40000"/>
              </a:prstClr>
            </a:outerShdw>
          </a:effectLst>
        </p:spPr>
        <p:txBody>
          <a:bodyPr wrap="none" rtlCol="0">
            <a:spAutoFit/>
          </a:bodyPr>
          <a:lstStyle/>
          <a:p>
            <a:pPr algn="ctr"/>
            <a:r>
              <a:rPr lang="es-ES" sz="2400" b="1" dirty="0"/>
              <a:t>Medición de masa</a:t>
            </a:r>
            <a:endParaRPr lang="en-US" sz="2400" b="1" dirty="0"/>
          </a:p>
        </p:txBody>
      </p:sp>
      <p:pic>
        <p:nvPicPr>
          <p:cNvPr id="4" name="Imagen 3">
            <a:extLst>
              <a:ext uri="{FF2B5EF4-FFF2-40B4-BE49-F238E27FC236}">
                <a16:creationId xmlns:a16="http://schemas.microsoft.com/office/drawing/2014/main" id="{A1B63472-CB4D-D23C-FF2D-8F28640C8869}"/>
              </a:ext>
            </a:extLst>
          </p:cNvPr>
          <p:cNvPicPr>
            <a:picLocks noChangeAspect="1"/>
          </p:cNvPicPr>
          <p:nvPr/>
        </p:nvPicPr>
        <p:blipFill>
          <a:blip r:embed="rId2"/>
          <a:stretch>
            <a:fillRect/>
          </a:stretch>
        </p:blipFill>
        <p:spPr>
          <a:xfrm>
            <a:off x="5787332" y="1919269"/>
            <a:ext cx="5286375" cy="1478915"/>
          </a:xfrm>
          <a:prstGeom prst="rect">
            <a:avLst/>
          </a:prstGeom>
        </p:spPr>
      </p:pic>
      <p:sp>
        <p:nvSpPr>
          <p:cNvPr id="5" name="Rectángulo: esquinas redondeadas 4">
            <a:extLst>
              <a:ext uri="{FF2B5EF4-FFF2-40B4-BE49-F238E27FC236}">
                <a16:creationId xmlns:a16="http://schemas.microsoft.com/office/drawing/2014/main" id="{58705C9C-944D-3459-D671-F00E231F07F8}"/>
              </a:ext>
            </a:extLst>
          </p:cNvPr>
          <p:cNvSpPr/>
          <p:nvPr/>
        </p:nvSpPr>
        <p:spPr>
          <a:xfrm>
            <a:off x="1832825" y="1531094"/>
            <a:ext cx="3020124" cy="2823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t>Capacidad de carga</a:t>
            </a:r>
            <a:endParaRPr lang="en-US" sz="1600" b="1" dirty="0"/>
          </a:p>
        </p:txBody>
      </p:sp>
      <mc:AlternateContent xmlns:mc="http://schemas.openxmlformats.org/markup-compatibility/2006">
        <mc:Choice xmlns:a14="http://schemas.microsoft.com/office/drawing/2010/main" Requires="a14">
          <p:sp>
            <p:nvSpPr>
              <p:cNvPr id="10" name="CuadroTexto 9">
                <a:extLst>
                  <a:ext uri="{FF2B5EF4-FFF2-40B4-BE49-F238E27FC236}">
                    <a16:creationId xmlns:a16="http://schemas.microsoft.com/office/drawing/2014/main" id="{044F8B14-0A92-C2A8-7162-03F26A30BB20}"/>
                  </a:ext>
                </a:extLst>
              </p:cNvPr>
              <p:cNvSpPr txBox="1"/>
              <p:nvPr/>
            </p:nvSpPr>
            <p:spPr>
              <a:xfrm>
                <a:off x="1806059" y="1919269"/>
                <a:ext cx="1777113" cy="307777"/>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US" sz="1400" i="1" smtClean="0">
                              <a:solidFill>
                                <a:srgbClr val="836967"/>
                              </a:solidFill>
                              <a:latin typeface="Cambria Math" panose="02040503050406030204" pitchFamily="18" charset="0"/>
                            </a:rPr>
                          </m:ctrlPr>
                        </m:sSubPr>
                        <m:e>
                          <m:r>
                            <a:rPr lang="en-US" sz="1400" i="1">
                              <a:latin typeface="Cambria Math" panose="02040503050406030204" pitchFamily="18" charset="0"/>
                            </a:rPr>
                            <m:t>𝑚</m:t>
                          </m:r>
                        </m:e>
                        <m:sub>
                          <m:r>
                            <a:rPr lang="es-ES" sz="1400" b="0" i="1" smtClean="0">
                              <a:latin typeface="Cambria Math" panose="02040503050406030204" pitchFamily="18" charset="0"/>
                            </a:rPr>
                            <m:t>𝑡</m:t>
                          </m:r>
                        </m:sub>
                      </m:sSub>
                      <m:r>
                        <a:rPr lang="en-US" sz="1400" i="0">
                          <a:latin typeface="Cambria Math" panose="02040503050406030204" pitchFamily="18" charset="0"/>
                        </a:rPr>
                        <m:t>=</m:t>
                      </m:r>
                      <m:r>
                        <a:rPr lang="es-ES" sz="1400" b="0" i="0" smtClean="0">
                          <a:latin typeface="Cambria Math" panose="02040503050406030204" pitchFamily="18" charset="0"/>
                        </a:rPr>
                        <m:t>7</m:t>
                      </m:r>
                      <m:r>
                        <a:rPr lang="es-ES" sz="1400" b="0" i="0" smtClean="0">
                          <a:latin typeface="Cambria Math" panose="02040503050406030204" pitchFamily="18" charset="0"/>
                        </a:rPr>
                        <m:t>44.46</m:t>
                      </m:r>
                      <m:d>
                        <m:dPr>
                          <m:begChr m:val="["/>
                          <m:endChr m:val="]"/>
                          <m:ctrlPr>
                            <a:rPr lang="en-US" sz="1400" i="1">
                              <a:solidFill>
                                <a:srgbClr val="836967"/>
                              </a:solidFill>
                              <a:latin typeface="Cambria Math" panose="02040503050406030204" pitchFamily="18" charset="0"/>
                            </a:rPr>
                          </m:ctrlPr>
                        </m:dPr>
                        <m:e>
                          <m:r>
                            <a:rPr lang="en-US" sz="1400" i="1">
                              <a:latin typeface="Cambria Math" panose="02040503050406030204" pitchFamily="18" charset="0"/>
                            </a:rPr>
                            <m:t>𝑘𝑔</m:t>
                          </m:r>
                        </m:e>
                      </m:d>
                    </m:oMath>
                  </m:oMathPara>
                </a14:m>
                <a:endParaRPr lang="en-US" sz="1400" dirty="0"/>
              </a:p>
            </p:txBody>
          </p:sp>
        </mc:Choice>
        <mc:Fallback>
          <p:sp>
            <p:nvSpPr>
              <p:cNvPr id="10" name="CuadroTexto 9">
                <a:extLst>
                  <a:ext uri="{FF2B5EF4-FFF2-40B4-BE49-F238E27FC236}">
                    <a16:creationId xmlns:a16="http://schemas.microsoft.com/office/drawing/2014/main" id="{044F8B14-0A92-C2A8-7162-03F26A30BB20}"/>
                  </a:ext>
                </a:extLst>
              </p:cNvPr>
              <p:cNvSpPr txBox="1">
                <a:spLocks noRot="1" noChangeAspect="1" noMove="1" noResize="1" noEditPoints="1" noAdjustHandles="1" noChangeArrowheads="1" noChangeShapeType="1" noTextEdit="1"/>
              </p:cNvSpPr>
              <p:nvPr/>
            </p:nvSpPr>
            <p:spPr>
              <a:xfrm>
                <a:off x="1806059" y="1919269"/>
                <a:ext cx="1777113" cy="307777"/>
              </a:xfrm>
              <a:prstGeom prst="rect">
                <a:avLst/>
              </a:prstGeom>
              <a:blipFill>
                <a:blip r:embed="rId3"/>
                <a:stretch>
                  <a:fillRect b="-8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CuadroTexto 10">
                <a:extLst>
                  <a:ext uri="{FF2B5EF4-FFF2-40B4-BE49-F238E27FC236}">
                    <a16:creationId xmlns:a16="http://schemas.microsoft.com/office/drawing/2014/main" id="{89604073-1AFD-CCAC-0668-25A569736083}"/>
                  </a:ext>
                </a:extLst>
              </p:cNvPr>
              <p:cNvSpPr txBox="1"/>
              <p:nvPr/>
            </p:nvSpPr>
            <p:spPr>
              <a:xfrm>
                <a:off x="1806058" y="2227046"/>
                <a:ext cx="2220252" cy="307777"/>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US" sz="1400" i="1" smtClean="0">
                              <a:solidFill>
                                <a:srgbClr val="836967"/>
                              </a:solidFill>
                              <a:latin typeface="Cambria Math" panose="02040503050406030204" pitchFamily="18" charset="0"/>
                            </a:rPr>
                          </m:ctrlPr>
                        </m:sSubPr>
                        <m:e>
                          <m:r>
                            <a:rPr lang="en-US" sz="1400" i="1">
                              <a:latin typeface="Cambria Math" panose="02040503050406030204" pitchFamily="18" charset="0"/>
                            </a:rPr>
                            <m:t>𝑚</m:t>
                          </m:r>
                        </m:e>
                        <m:sub>
                          <m:r>
                            <a:rPr lang="es-ES" sz="1400" b="0" i="1" smtClean="0">
                              <a:latin typeface="Cambria Math" panose="02040503050406030204" pitchFamily="18" charset="0"/>
                            </a:rPr>
                            <m:t>𝑐𝑒𝑙𝑑𝑎</m:t>
                          </m:r>
                        </m:sub>
                      </m:sSub>
                      <m:r>
                        <a:rPr lang="en-US" sz="1400" i="0">
                          <a:latin typeface="Cambria Math" panose="02040503050406030204" pitchFamily="18" charset="0"/>
                        </a:rPr>
                        <m:t>=</m:t>
                      </m:r>
                      <m:r>
                        <a:rPr lang="es-ES" sz="1400" b="0" i="1" smtClean="0">
                          <a:latin typeface="Cambria Math" panose="02040503050406030204" pitchFamily="18" charset="0"/>
                        </a:rPr>
                        <m:t>250 </m:t>
                      </m:r>
                      <m:r>
                        <a:rPr lang="es-ES" sz="1400" b="0" i="1" smtClean="0">
                          <a:latin typeface="Cambria Math" panose="02040503050406030204" pitchFamily="18" charset="0"/>
                        </a:rPr>
                        <m:t>𝑎</m:t>
                      </m:r>
                      <m:r>
                        <a:rPr lang="es-ES" sz="1400" b="0" i="1" smtClean="0">
                          <a:latin typeface="Cambria Math" panose="02040503050406030204" pitchFamily="18" charset="0"/>
                        </a:rPr>
                        <m:t> 2500 [</m:t>
                      </m:r>
                      <m:r>
                        <a:rPr lang="es-ES" sz="1400" b="0" i="1" smtClean="0">
                          <a:latin typeface="Cambria Math" panose="02040503050406030204" pitchFamily="18" charset="0"/>
                        </a:rPr>
                        <m:t>𝑘𝑔</m:t>
                      </m:r>
                      <m:r>
                        <a:rPr lang="es-ES" sz="1400" b="0" i="1" smtClean="0">
                          <a:latin typeface="Cambria Math" panose="02040503050406030204" pitchFamily="18" charset="0"/>
                        </a:rPr>
                        <m:t>]</m:t>
                      </m:r>
                    </m:oMath>
                  </m:oMathPara>
                </a14:m>
                <a:endParaRPr lang="en-US" sz="1400" dirty="0"/>
              </a:p>
            </p:txBody>
          </p:sp>
        </mc:Choice>
        <mc:Fallback xmlns="">
          <p:sp>
            <p:nvSpPr>
              <p:cNvPr id="11" name="CuadroTexto 10">
                <a:extLst>
                  <a:ext uri="{FF2B5EF4-FFF2-40B4-BE49-F238E27FC236}">
                    <a16:creationId xmlns:a16="http://schemas.microsoft.com/office/drawing/2014/main" id="{89604073-1AFD-CCAC-0668-25A569736083}"/>
                  </a:ext>
                </a:extLst>
              </p:cNvPr>
              <p:cNvSpPr txBox="1">
                <a:spLocks noRot="1" noChangeAspect="1" noMove="1" noResize="1" noEditPoints="1" noAdjustHandles="1" noChangeArrowheads="1" noChangeShapeType="1" noTextEdit="1"/>
              </p:cNvSpPr>
              <p:nvPr/>
            </p:nvSpPr>
            <p:spPr>
              <a:xfrm>
                <a:off x="1806058" y="2227046"/>
                <a:ext cx="2220252" cy="307777"/>
              </a:xfrm>
              <a:prstGeom prst="rect">
                <a:avLst/>
              </a:prstGeom>
              <a:blipFill>
                <a:blip r:embed="rId5"/>
                <a:stretch>
                  <a:fillRect b="-7843"/>
                </a:stretch>
              </a:blipFill>
            </p:spPr>
            <p:txBody>
              <a:bodyPr/>
              <a:lstStyle/>
              <a:p>
                <a:r>
                  <a:rPr lang="en-US">
                    <a:noFill/>
                  </a:rPr>
                  <a:t> </a:t>
                </a:r>
              </a:p>
            </p:txBody>
          </p:sp>
        </mc:Fallback>
      </mc:AlternateContent>
      <p:sp>
        <p:nvSpPr>
          <p:cNvPr id="12" name="Rectángulo: esquinas redondeadas 11">
            <a:extLst>
              <a:ext uri="{FF2B5EF4-FFF2-40B4-BE49-F238E27FC236}">
                <a16:creationId xmlns:a16="http://schemas.microsoft.com/office/drawing/2014/main" id="{2B6A1811-FE56-2430-BE82-A7962B3F0FF6}"/>
              </a:ext>
            </a:extLst>
          </p:cNvPr>
          <p:cNvSpPr/>
          <p:nvPr/>
        </p:nvSpPr>
        <p:spPr>
          <a:xfrm>
            <a:off x="1832825" y="2640633"/>
            <a:ext cx="3020124" cy="2823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t>Requerimientos</a:t>
            </a:r>
            <a:endParaRPr lang="en-US" sz="1600" b="1" dirty="0"/>
          </a:p>
        </p:txBody>
      </p:sp>
      <mc:AlternateContent xmlns:mc="http://schemas.openxmlformats.org/markup-compatibility/2006" xmlns:a14="http://schemas.microsoft.com/office/drawing/2010/main">
        <mc:Choice Requires="a14">
          <p:sp>
            <p:nvSpPr>
              <p:cNvPr id="13" name="CuadroTexto 12">
                <a:extLst>
                  <a:ext uri="{FF2B5EF4-FFF2-40B4-BE49-F238E27FC236}">
                    <a16:creationId xmlns:a16="http://schemas.microsoft.com/office/drawing/2014/main" id="{1B43BF6A-1F73-699C-382F-086AA19E6D13}"/>
                  </a:ext>
                </a:extLst>
              </p:cNvPr>
              <p:cNvSpPr txBox="1"/>
              <p:nvPr/>
            </p:nvSpPr>
            <p:spPr>
              <a:xfrm>
                <a:off x="1799609" y="2948410"/>
                <a:ext cx="2220252" cy="307777"/>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US" sz="1400" i="1" smtClean="0">
                              <a:solidFill>
                                <a:srgbClr val="836967"/>
                              </a:solidFill>
                              <a:latin typeface="Cambria Math" panose="02040503050406030204" pitchFamily="18" charset="0"/>
                            </a:rPr>
                          </m:ctrlPr>
                        </m:sSubPr>
                        <m:e>
                          <m:r>
                            <a:rPr lang="en-US" sz="1400" i="1">
                              <a:latin typeface="Cambria Math" panose="02040503050406030204" pitchFamily="18" charset="0"/>
                            </a:rPr>
                            <m:t>𝑚</m:t>
                          </m:r>
                        </m:e>
                        <m:sub>
                          <m:r>
                            <a:rPr lang="es-ES" sz="1400" b="0" i="1" smtClean="0">
                              <a:latin typeface="Cambria Math" panose="02040503050406030204" pitchFamily="18" charset="0"/>
                            </a:rPr>
                            <m:t>𝑚𝑖𝑛</m:t>
                          </m:r>
                        </m:sub>
                      </m:sSub>
                      <m:r>
                        <a:rPr lang="en-US" sz="1400" i="0">
                          <a:latin typeface="Cambria Math" panose="02040503050406030204" pitchFamily="18" charset="0"/>
                        </a:rPr>
                        <m:t>=</m:t>
                      </m:r>
                      <m:r>
                        <a:rPr lang="es-ES" sz="1400" b="0" i="1" smtClean="0">
                          <a:latin typeface="Cambria Math" panose="02040503050406030204" pitchFamily="18" charset="0"/>
                        </a:rPr>
                        <m:t>10 [</m:t>
                      </m:r>
                      <m:r>
                        <a:rPr lang="es-ES" sz="1400" b="0" i="1" smtClean="0">
                          <a:latin typeface="Cambria Math" panose="02040503050406030204" pitchFamily="18" charset="0"/>
                        </a:rPr>
                        <m:t>𝑘𝑔</m:t>
                      </m:r>
                      <m:r>
                        <a:rPr lang="es-ES" sz="1400" b="0" i="1" smtClean="0">
                          <a:latin typeface="Cambria Math" panose="02040503050406030204" pitchFamily="18" charset="0"/>
                        </a:rPr>
                        <m:t>]</m:t>
                      </m:r>
                    </m:oMath>
                  </m:oMathPara>
                </a14:m>
                <a:endParaRPr lang="en-US" sz="1400" dirty="0"/>
              </a:p>
            </p:txBody>
          </p:sp>
        </mc:Choice>
        <mc:Fallback xmlns="">
          <p:sp>
            <p:nvSpPr>
              <p:cNvPr id="13" name="CuadroTexto 12">
                <a:extLst>
                  <a:ext uri="{FF2B5EF4-FFF2-40B4-BE49-F238E27FC236}">
                    <a16:creationId xmlns:a16="http://schemas.microsoft.com/office/drawing/2014/main" id="{1B43BF6A-1F73-699C-382F-086AA19E6D13}"/>
                  </a:ext>
                </a:extLst>
              </p:cNvPr>
              <p:cNvSpPr txBox="1">
                <a:spLocks noRot="1" noChangeAspect="1" noMove="1" noResize="1" noEditPoints="1" noAdjustHandles="1" noChangeArrowheads="1" noChangeShapeType="1" noTextEdit="1"/>
              </p:cNvSpPr>
              <p:nvPr/>
            </p:nvSpPr>
            <p:spPr>
              <a:xfrm>
                <a:off x="1799609" y="2948410"/>
                <a:ext cx="2220252" cy="307777"/>
              </a:xfrm>
              <a:prstGeom prst="rect">
                <a:avLst/>
              </a:prstGeom>
              <a:blipFill>
                <a:blip r:embed="rId6"/>
                <a:stretch>
                  <a:fillRect b="-8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CuadroTexto 13">
                <a:extLst>
                  <a:ext uri="{FF2B5EF4-FFF2-40B4-BE49-F238E27FC236}">
                    <a16:creationId xmlns:a16="http://schemas.microsoft.com/office/drawing/2014/main" id="{29CDDFA8-3BE7-45B9-8F05-903D854B8758}"/>
                  </a:ext>
                </a:extLst>
              </p:cNvPr>
              <p:cNvSpPr txBox="1"/>
              <p:nvPr/>
            </p:nvSpPr>
            <p:spPr>
              <a:xfrm>
                <a:off x="1799609" y="3234837"/>
                <a:ext cx="2220252" cy="307777"/>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US" sz="1400" i="1" smtClean="0">
                              <a:solidFill>
                                <a:srgbClr val="836967"/>
                              </a:solidFill>
                              <a:latin typeface="Cambria Math" panose="02040503050406030204" pitchFamily="18" charset="0"/>
                            </a:rPr>
                          </m:ctrlPr>
                        </m:sSubPr>
                        <m:e>
                          <m:r>
                            <a:rPr lang="en-US" sz="1400" i="1">
                              <a:latin typeface="Cambria Math" panose="02040503050406030204" pitchFamily="18" charset="0"/>
                            </a:rPr>
                            <m:t>𝑚</m:t>
                          </m:r>
                        </m:e>
                        <m:sub>
                          <m:r>
                            <a:rPr lang="es-ES" sz="1400" b="0" i="1" smtClean="0">
                              <a:latin typeface="Cambria Math" panose="02040503050406030204" pitchFamily="18" charset="0"/>
                            </a:rPr>
                            <m:t>𝑚𝑎𝑥</m:t>
                          </m:r>
                        </m:sub>
                      </m:sSub>
                      <m:r>
                        <a:rPr lang="en-US" sz="1400" i="0">
                          <a:latin typeface="Cambria Math" panose="02040503050406030204" pitchFamily="18" charset="0"/>
                        </a:rPr>
                        <m:t>=</m:t>
                      </m:r>
                      <m:r>
                        <a:rPr lang="es-ES" sz="1400" b="0" i="1" smtClean="0">
                          <a:latin typeface="Cambria Math" panose="02040503050406030204" pitchFamily="18" charset="0"/>
                        </a:rPr>
                        <m:t>250 [</m:t>
                      </m:r>
                      <m:r>
                        <a:rPr lang="es-ES" sz="1400" b="0" i="1" smtClean="0">
                          <a:latin typeface="Cambria Math" panose="02040503050406030204" pitchFamily="18" charset="0"/>
                        </a:rPr>
                        <m:t>𝑘𝑔</m:t>
                      </m:r>
                      <m:r>
                        <a:rPr lang="es-ES" sz="1400" b="0" i="1" smtClean="0">
                          <a:latin typeface="Cambria Math" panose="02040503050406030204" pitchFamily="18" charset="0"/>
                        </a:rPr>
                        <m:t>]</m:t>
                      </m:r>
                    </m:oMath>
                  </m:oMathPara>
                </a14:m>
                <a:endParaRPr lang="en-US" sz="1400" dirty="0"/>
              </a:p>
            </p:txBody>
          </p:sp>
        </mc:Choice>
        <mc:Fallback xmlns="">
          <p:sp>
            <p:nvSpPr>
              <p:cNvPr id="14" name="CuadroTexto 13">
                <a:extLst>
                  <a:ext uri="{FF2B5EF4-FFF2-40B4-BE49-F238E27FC236}">
                    <a16:creationId xmlns:a16="http://schemas.microsoft.com/office/drawing/2014/main" id="{29CDDFA8-3BE7-45B9-8F05-903D854B8758}"/>
                  </a:ext>
                </a:extLst>
              </p:cNvPr>
              <p:cNvSpPr txBox="1">
                <a:spLocks noRot="1" noChangeAspect="1" noMove="1" noResize="1" noEditPoints="1" noAdjustHandles="1" noChangeArrowheads="1" noChangeShapeType="1" noTextEdit="1"/>
              </p:cNvSpPr>
              <p:nvPr/>
            </p:nvSpPr>
            <p:spPr>
              <a:xfrm>
                <a:off x="1799609" y="3234837"/>
                <a:ext cx="2220252" cy="307777"/>
              </a:xfrm>
              <a:prstGeom prst="rect">
                <a:avLst/>
              </a:prstGeom>
              <a:blipFill>
                <a:blip r:embed="rId7"/>
                <a:stretch>
                  <a:fillRect b="-8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CuadroTexto 14">
                <a:extLst>
                  <a:ext uri="{FF2B5EF4-FFF2-40B4-BE49-F238E27FC236}">
                    <a16:creationId xmlns:a16="http://schemas.microsoft.com/office/drawing/2014/main" id="{E805DBE8-FD14-1F13-E341-A50972F7612C}"/>
                  </a:ext>
                </a:extLst>
              </p:cNvPr>
              <p:cNvSpPr txBox="1"/>
              <p:nvPr/>
            </p:nvSpPr>
            <p:spPr>
              <a:xfrm>
                <a:off x="1799609" y="3539210"/>
                <a:ext cx="2220252" cy="307777"/>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es-ES" sz="1400" i="1" smtClean="0">
                          <a:solidFill>
                            <a:schemeClr val="tx1"/>
                          </a:solidFill>
                          <a:latin typeface="Cambria Math" panose="02040503050406030204" pitchFamily="18" charset="0"/>
                        </a:rPr>
                        <m:t>𝑅</m:t>
                      </m:r>
                      <m:r>
                        <a:rPr lang="es-ES" sz="1400" b="0" i="1" smtClean="0">
                          <a:solidFill>
                            <a:schemeClr val="tx1"/>
                          </a:solidFill>
                          <a:latin typeface="Cambria Math" panose="02040503050406030204" pitchFamily="18" charset="0"/>
                        </a:rPr>
                        <m:t>𝑒𝑠𝑜𝑙𝑢𝑐𝑖</m:t>
                      </m:r>
                      <m:r>
                        <a:rPr lang="es-ES" sz="1400" b="0" i="1" smtClean="0">
                          <a:solidFill>
                            <a:schemeClr val="tx1"/>
                          </a:solidFill>
                          <a:latin typeface="Cambria Math" panose="02040503050406030204" pitchFamily="18" charset="0"/>
                        </a:rPr>
                        <m:t>ó</m:t>
                      </m:r>
                      <m:r>
                        <a:rPr lang="es-ES" sz="1400" b="0" i="1" smtClean="0">
                          <a:solidFill>
                            <a:schemeClr val="tx1"/>
                          </a:solidFill>
                          <a:latin typeface="Cambria Math" panose="02040503050406030204" pitchFamily="18" charset="0"/>
                        </a:rPr>
                        <m:t>𝑛</m:t>
                      </m:r>
                      <m:r>
                        <a:rPr lang="en-US" sz="1400" i="0">
                          <a:solidFill>
                            <a:schemeClr val="tx1"/>
                          </a:solidFill>
                          <a:latin typeface="Cambria Math" panose="02040503050406030204" pitchFamily="18" charset="0"/>
                        </a:rPr>
                        <m:t>=</m:t>
                      </m:r>
                      <m:r>
                        <a:rPr lang="es-ES" sz="1400" b="0" i="1" smtClean="0">
                          <a:solidFill>
                            <a:schemeClr val="tx1"/>
                          </a:solidFill>
                          <a:latin typeface="Cambria Math" panose="02040503050406030204" pitchFamily="18" charset="0"/>
                        </a:rPr>
                        <m:t>0.2 [</m:t>
                      </m:r>
                      <m:r>
                        <a:rPr lang="es-ES" sz="1400" b="0" i="1" smtClean="0">
                          <a:solidFill>
                            <a:schemeClr val="tx1"/>
                          </a:solidFill>
                          <a:latin typeface="Cambria Math" panose="02040503050406030204" pitchFamily="18" charset="0"/>
                        </a:rPr>
                        <m:t>𝑘𝑔</m:t>
                      </m:r>
                      <m:r>
                        <a:rPr lang="es-ES" sz="1400" b="0" i="1" smtClean="0">
                          <a:solidFill>
                            <a:schemeClr val="tx1"/>
                          </a:solidFill>
                          <a:latin typeface="Cambria Math" panose="02040503050406030204" pitchFamily="18" charset="0"/>
                        </a:rPr>
                        <m:t>]</m:t>
                      </m:r>
                    </m:oMath>
                  </m:oMathPara>
                </a14:m>
                <a:endParaRPr lang="en-US" sz="1400" dirty="0">
                  <a:solidFill>
                    <a:schemeClr val="tx1"/>
                  </a:solidFill>
                </a:endParaRPr>
              </a:p>
            </p:txBody>
          </p:sp>
        </mc:Choice>
        <mc:Fallback xmlns="">
          <p:sp>
            <p:nvSpPr>
              <p:cNvPr id="15" name="CuadroTexto 14">
                <a:extLst>
                  <a:ext uri="{FF2B5EF4-FFF2-40B4-BE49-F238E27FC236}">
                    <a16:creationId xmlns:a16="http://schemas.microsoft.com/office/drawing/2014/main" id="{E805DBE8-FD14-1F13-E341-A50972F7612C}"/>
                  </a:ext>
                </a:extLst>
              </p:cNvPr>
              <p:cNvSpPr txBox="1">
                <a:spLocks noRot="1" noChangeAspect="1" noMove="1" noResize="1" noEditPoints="1" noAdjustHandles="1" noChangeArrowheads="1" noChangeShapeType="1" noTextEdit="1"/>
              </p:cNvSpPr>
              <p:nvPr/>
            </p:nvSpPr>
            <p:spPr>
              <a:xfrm>
                <a:off x="1799609" y="3539210"/>
                <a:ext cx="2220252" cy="307777"/>
              </a:xfrm>
              <a:prstGeom prst="rect">
                <a:avLst/>
              </a:prstGeom>
              <a:blipFill>
                <a:blip r:embed="rId8"/>
                <a:stretch>
                  <a:fillRect b="-8000"/>
                </a:stretch>
              </a:blipFill>
            </p:spPr>
            <p:txBody>
              <a:bodyPr/>
              <a:lstStyle/>
              <a:p>
                <a:r>
                  <a:rPr lang="en-US">
                    <a:noFill/>
                  </a:rPr>
                  <a:t> </a:t>
                </a:r>
              </a:p>
            </p:txBody>
          </p:sp>
        </mc:Fallback>
      </mc:AlternateContent>
      <p:sp>
        <p:nvSpPr>
          <p:cNvPr id="16" name="Rectángulo: esquinas redondeadas 15">
            <a:extLst>
              <a:ext uri="{FF2B5EF4-FFF2-40B4-BE49-F238E27FC236}">
                <a16:creationId xmlns:a16="http://schemas.microsoft.com/office/drawing/2014/main" id="{88F99D65-E8E3-1B24-5096-FE3D9315B361}"/>
              </a:ext>
            </a:extLst>
          </p:cNvPr>
          <p:cNvSpPr/>
          <p:nvPr/>
        </p:nvSpPr>
        <p:spPr>
          <a:xfrm>
            <a:off x="1832825" y="4532775"/>
            <a:ext cx="3020124" cy="2823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t>Accesorios</a:t>
            </a:r>
            <a:endParaRPr lang="en-US" sz="1600" b="1" dirty="0"/>
          </a:p>
        </p:txBody>
      </p:sp>
      <mc:AlternateContent xmlns:mc="http://schemas.openxmlformats.org/markup-compatibility/2006" xmlns:a14="http://schemas.microsoft.com/office/drawing/2010/main">
        <mc:Choice Requires="a14">
          <p:sp>
            <p:nvSpPr>
              <p:cNvPr id="18" name="CuadroTexto 17">
                <a:extLst>
                  <a:ext uri="{FF2B5EF4-FFF2-40B4-BE49-F238E27FC236}">
                    <a16:creationId xmlns:a16="http://schemas.microsoft.com/office/drawing/2014/main" id="{B0AF0981-4D66-D16C-DE80-DA415CAE4CE8}"/>
                  </a:ext>
                </a:extLst>
              </p:cNvPr>
              <p:cNvSpPr txBox="1"/>
              <p:nvPr/>
            </p:nvSpPr>
            <p:spPr>
              <a:xfrm>
                <a:off x="1799609" y="3832042"/>
                <a:ext cx="2220252" cy="307777"/>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es-ES" sz="1400" i="1" smtClean="0">
                          <a:solidFill>
                            <a:schemeClr val="tx1"/>
                          </a:solidFill>
                          <a:latin typeface="Cambria Math" panose="02040503050406030204" pitchFamily="18" charset="0"/>
                        </a:rPr>
                        <m:t>𝐶</m:t>
                      </m:r>
                      <m:r>
                        <a:rPr lang="es-ES" sz="1400" b="0" i="1" smtClean="0">
                          <a:solidFill>
                            <a:schemeClr val="tx1"/>
                          </a:solidFill>
                          <a:latin typeface="Cambria Math" panose="02040503050406030204" pitchFamily="18" charset="0"/>
                        </a:rPr>
                        <m:t>𝑜𝑚𝑢𝑛𝑖𝑐𝑎𝑐𝑖</m:t>
                      </m:r>
                      <m:r>
                        <a:rPr lang="es-ES" sz="1400" b="0" i="1" smtClean="0">
                          <a:solidFill>
                            <a:schemeClr val="tx1"/>
                          </a:solidFill>
                          <a:latin typeface="Cambria Math" panose="02040503050406030204" pitchFamily="18" charset="0"/>
                        </a:rPr>
                        <m:t>ó</m:t>
                      </m:r>
                      <m:r>
                        <a:rPr lang="es-ES" sz="1400" b="0" i="1" smtClean="0">
                          <a:solidFill>
                            <a:schemeClr val="tx1"/>
                          </a:solidFill>
                          <a:latin typeface="Cambria Math" panose="02040503050406030204" pitchFamily="18" charset="0"/>
                        </a:rPr>
                        <m:t>𝑛</m:t>
                      </m:r>
                      <m:r>
                        <a:rPr lang="es-ES" sz="1400" b="0" i="0" smtClean="0">
                          <a:solidFill>
                            <a:schemeClr val="tx1"/>
                          </a:solidFill>
                          <a:latin typeface="Cambria Math" panose="02040503050406030204" pitchFamily="18" charset="0"/>
                        </a:rPr>
                        <m:t>:</m:t>
                      </m:r>
                      <m:r>
                        <m:rPr>
                          <m:sty m:val="p"/>
                        </m:rPr>
                        <a:rPr lang="es-ES" sz="1400" b="0" i="0" smtClean="0">
                          <a:solidFill>
                            <a:schemeClr val="tx1"/>
                          </a:solidFill>
                          <a:latin typeface="Cambria Math" panose="02040503050406030204" pitchFamily="18" charset="0"/>
                        </a:rPr>
                        <m:t>RS</m:t>
                      </m:r>
                      <m:r>
                        <a:rPr lang="es-ES" sz="1400" b="0" i="0" smtClean="0">
                          <a:solidFill>
                            <a:schemeClr val="tx1"/>
                          </a:solidFill>
                          <a:latin typeface="Cambria Math" panose="02040503050406030204" pitchFamily="18" charset="0"/>
                        </a:rPr>
                        <m:t>232</m:t>
                      </m:r>
                    </m:oMath>
                  </m:oMathPara>
                </a14:m>
                <a:endParaRPr lang="en-US" sz="1400" dirty="0">
                  <a:solidFill>
                    <a:schemeClr val="tx1"/>
                  </a:solidFill>
                </a:endParaRPr>
              </a:p>
            </p:txBody>
          </p:sp>
        </mc:Choice>
        <mc:Fallback xmlns="">
          <p:sp>
            <p:nvSpPr>
              <p:cNvPr id="18" name="CuadroTexto 17">
                <a:extLst>
                  <a:ext uri="{FF2B5EF4-FFF2-40B4-BE49-F238E27FC236}">
                    <a16:creationId xmlns:a16="http://schemas.microsoft.com/office/drawing/2014/main" id="{B0AF0981-4D66-D16C-DE80-DA415CAE4CE8}"/>
                  </a:ext>
                </a:extLst>
              </p:cNvPr>
              <p:cNvSpPr txBox="1">
                <a:spLocks noRot="1" noChangeAspect="1" noMove="1" noResize="1" noEditPoints="1" noAdjustHandles="1" noChangeArrowheads="1" noChangeShapeType="1" noTextEdit="1"/>
              </p:cNvSpPr>
              <p:nvPr/>
            </p:nvSpPr>
            <p:spPr>
              <a:xfrm>
                <a:off x="1799609" y="3832042"/>
                <a:ext cx="2220252" cy="307777"/>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CuadroTexto 18">
                <a:extLst>
                  <a:ext uri="{FF2B5EF4-FFF2-40B4-BE49-F238E27FC236}">
                    <a16:creationId xmlns:a16="http://schemas.microsoft.com/office/drawing/2014/main" id="{8D7EC8C0-E5F4-5707-EDE5-8E7F7D7A5FD7}"/>
                  </a:ext>
                </a:extLst>
              </p:cNvPr>
              <p:cNvSpPr txBox="1"/>
              <p:nvPr/>
            </p:nvSpPr>
            <p:spPr>
              <a:xfrm>
                <a:off x="1799609" y="4137762"/>
                <a:ext cx="2220252" cy="307777"/>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es-ES" sz="1400" i="1" smtClean="0">
                          <a:solidFill>
                            <a:schemeClr val="tx1"/>
                          </a:solidFill>
                          <a:latin typeface="Cambria Math" panose="02040503050406030204" pitchFamily="18" charset="0"/>
                        </a:rPr>
                        <m:t>𝐶</m:t>
                      </m:r>
                      <m:r>
                        <a:rPr lang="es-ES" sz="1400" b="0" i="1" smtClean="0">
                          <a:solidFill>
                            <a:schemeClr val="tx1"/>
                          </a:solidFill>
                          <a:latin typeface="Cambria Math" panose="02040503050406030204" pitchFamily="18" charset="0"/>
                        </a:rPr>
                        <m:t>𝑎𝑛𝑡𝑖𝑑𝑎𝑑</m:t>
                      </m:r>
                      <m:r>
                        <a:rPr lang="es-ES" sz="1400" b="0" i="0" smtClean="0">
                          <a:solidFill>
                            <a:schemeClr val="tx1"/>
                          </a:solidFill>
                          <a:latin typeface="Cambria Math" panose="02040503050406030204" pitchFamily="18" charset="0"/>
                        </a:rPr>
                        <m:t>:4 </m:t>
                      </m:r>
                      <m:r>
                        <m:rPr>
                          <m:sty m:val="p"/>
                        </m:rPr>
                        <a:rPr lang="es-ES" sz="1400" b="0" i="0" smtClean="0">
                          <a:solidFill>
                            <a:schemeClr val="tx1"/>
                          </a:solidFill>
                          <a:latin typeface="Cambria Math" panose="02040503050406030204" pitchFamily="18" charset="0"/>
                        </a:rPr>
                        <m:t>celdas</m:t>
                      </m:r>
                      <m:r>
                        <a:rPr lang="es-ES" sz="1400" b="0" i="0" smtClean="0">
                          <a:solidFill>
                            <a:schemeClr val="tx1"/>
                          </a:solidFill>
                          <a:latin typeface="Cambria Math" panose="02040503050406030204" pitchFamily="18" charset="0"/>
                        </a:rPr>
                        <m:t> </m:t>
                      </m:r>
                      <m:r>
                        <m:rPr>
                          <m:sty m:val="p"/>
                        </m:rPr>
                        <a:rPr lang="es-ES" sz="1400" b="0" i="0" smtClean="0">
                          <a:solidFill>
                            <a:schemeClr val="tx1"/>
                          </a:solidFill>
                          <a:latin typeface="Cambria Math" panose="02040503050406030204" pitchFamily="18" charset="0"/>
                        </a:rPr>
                        <m:t>de</m:t>
                      </m:r>
                      <m:r>
                        <a:rPr lang="es-ES" sz="1400" b="0" i="0" smtClean="0">
                          <a:solidFill>
                            <a:schemeClr val="tx1"/>
                          </a:solidFill>
                          <a:latin typeface="Cambria Math" panose="02040503050406030204" pitchFamily="18" charset="0"/>
                        </a:rPr>
                        <m:t> </m:t>
                      </m:r>
                      <m:r>
                        <m:rPr>
                          <m:sty m:val="p"/>
                        </m:rPr>
                        <a:rPr lang="es-ES" sz="1400" b="0" i="0" smtClean="0">
                          <a:solidFill>
                            <a:schemeClr val="tx1"/>
                          </a:solidFill>
                          <a:latin typeface="Cambria Math" panose="02040503050406030204" pitchFamily="18" charset="0"/>
                        </a:rPr>
                        <m:t>carga</m:t>
                      </m:r>
                    </m:oMath>
                  </m:oMathPara>
                </a14:m>
                <a:endParaRPr lang="en-US" sz="1400" dirty="0">
                  <a:solidFill>
                    <a:schemeClr val="tx1"/>
                  </a:solidFill>
                </a:endParaRPr>
              </a:p>
            </p:txBody>
          </p:sp>
        </mc:Choice>
        <mc:Fallback xmlns="">
          <p:sp>
            <p:nvSpPr>
              <p:cNvPr id="19" name="CuadroTexto 18">
                <a:extLst>
                  <a:ext uri="{FF2B5EF4-FFF2-40B4-BE49-F238E27FC236}">
                    <a16:creationId xmlns:a16="http://schemas.microsoft.com/office/drawing/2014/main" id="{8D7EC8C0-E5F4-5707-EDE5-8E7F7D7A5FD7}"/>
                  </a:ext>
                </a:extLst>
              </p:cNvPr>
              <p:cNvSpPr txBox="1">
                <a:spLocks noRot="1" noChangeAspect="1" noMove="1" noResize="1" noEditPoints="1" noAdjustHandles="1" noChangeArrowheads="1" noChangeShapeType="1" noTextEdit="1"/>
              </p:cNvSpPr>
              <p:nvPr/>
            </p:nvSpPr>
            <p:spPr>
              <a:xfrm>
                <a:off x="1799609" y="4137762"/>
                <a:ext cx="2220252" cy="307777"/>
              </a:xfrm>
              <a:prstGeom prst="rect">
                <a:avLst/>
              </a:prstGeom>
              <a:blipFill>
                <a:blip r:embed="rId10"/>
                <a:stretch>
                  <a:fillRect r="-1923" b="-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CuadroTexto 19">
                <a:extLst>
                  <a:ext uri="{FF2B5EF4-FFF2-40B4-BE49-F238E27FC236}">
                    <a16:creationId xmlns:a16="http://schemas.microsoft.com/office/drawing/2014/main" id="{1D546726-2FAB-0043-41A1-B2DBCCAA8E8A}"/>
                  </a:ext>
                </a:extLst>
              </p:cNvPr>
              <p:cNvSpPr txBox="1"/>
              <p:nvPr/>
            </p:nvSpPr>
            <p:spPr>
              <a:xfrm>
                <a:off x="1832825" y="4916994"/>
                <a:ext cx="2220252" cy="307777"/>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es-ES" sz="1400" i="1" smtClean="0">
                          <a:solidFill>
                            <a:schemeClr val="tx1"/>
                          </a:solidFill>
                          <a:latin typeface="Cambria Math" panose="02040503050406030204" pitchFamily="18" charset="0"/>
                        </a:rPr>
                        <m:t>𝐼</m:t>
                      </m:r>
                      <m:r>
                        <a:rPr lang="es-ES" sz="1400" b="0" i="1" smtClean="0">
                          <a:solidFill>
                            <a:schemeClr val="tx1"/>
                          </a:solidFill>
                          <a:latin typeface="Cambria Math" panose="02040503050406030204" pitchFamily="18" charset="0"/>
                        </a:rPr>
                        <m:t>𝑛𝑑𝑖𝑐𝑎𝑑𝑜𝑟</m:t>
                      </m:r>
                      <m:r>
                        <a:rPr lang="es-ES" sz="1400" b="0" i="1" smtClean="0">
                          <a:solidFill>
                            <a:schemeClr val="tx1"/>
                          </a:solidFill>
                          <a:latin typeface="Cambria Math" panose="02040503050406030204" pitchFamily="18" charset="0"/>
                        </a:rPr>
                        <m:t> </m:t>
                      </m:r>
                      <m:r>
                        <a:rPr lang="es-ES" sz="1400" b="0" i="1" smtClean="0">
                          <a:solidFill>
                            <a:schemeClr val="tx1"/>
                          </a:solidFill>
                          <a:latin typeface="Cambria Math" panose="02040503050406030204" pitchFamily="18" charset="0"/>
                        </a:rPr>
                        <m:t>𝑑𝑖𝑔𝑖𝑡𝑎𝑙</m:t>
                      </m:r>
                      <m:r>
                        <a:rPr lang="es-ES" sz="1400" b="0" i="1" smtClean="0">
                          <a:solidFill>
                            <a:schemeClr val="tx1"/>
                          </a:solidFill>
                          <a:latin typeface="Cambria Math" panose="02040503050406030204" pitchFamily="18" charset="0"/>
                        </a:rPr>
                        <m:t> </m:t>
                      </m:r>
                    </m:oMath>
                  </m:oMathPara>
                </a14:m>
                <a:endParaRPr lang="en-US" sz="1400" dirty="0">
                  <a:solidFill>
                    <a:schemeClr val="tx1"/>
                  </a:solidFill>
                </a:endParaRPr>
              </a:p>
            </p:txBody>
          </p:sp>
        </mc:Choice>
        <mc:Fallback xmlns="">
          <p:sp>
            <p:nvSpPr>
              <p:cNvPr id="20" name="CuadroTexto 19">
                <a:extLst>
                  <a:ext uri="{FF2B5EF4-FFF2-40B4-BE49-F238E27FC236}">
                    <a16:creationId xmlns:a16="http://schemas.microsoft.com/office/drawing/2014/main" id="{1D546726-2FAB-0043-41A1-B2DBCCAA8E8A}"/>
                  </a:ext>
                </a:extLst>
              </p:cNvPr>
              <p:cNvSpPr txBox="1">
                <a:spLocks noRot="1" noChangeAspect="1" noMove="1" noResize="1" noEditPoints="1" noAdjustHandles="1" noChangeArrowheads="1" noChangeShapeType="1" noTextEdit="1"/>
              </p:cNvSpPr>
              <p:nvPr/>
            </p:nvSpPr>
            <p:spPr>
              <a:xfrm>
                <a:off x="1832825" y="4916994"/>
                <a:ext cx="2220252" cy="307777"/>
              </a:xfrm>
              <a:prstGeom prst="rect">
                <a:avLst/>
              </a:prstGeom>
              <a:blipFill>
                <a:blip r:embed="rId11"/>
                <a:stretch>
                  <a:fillRect b="-8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CuadroTexto 20">
                <a:extLst>
                  <a:ext uri="{FF2B5EF4-FFF2-40B4-BE49-F238E27FC236}">
                    <a16:creationId xmlns:a16="http://schemas.microsoft.com/office/drawing/2014/main" id="{69C2E746-0F6B-0B87-65A6-352CF2A3C841}"/>
                  </a:ext>
                </a:extLst>
              </p:cNvPr>
              <p:cNvSpPr txBox="1"/>
              <p:nvPr/>
            </p:nvSpPr>
            <p:spPr>
              <a:xfrm>
                <a:off x="1832825" y="5208096"/>
                <a:ext cx="2220252" cy="307777"/>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es-ES" sz="1400" i="1" smtClean="0">
                          <a:solidFill>
                            <a:schemeClr val="tx1"/>
                          </a:solidFill>
                          <a:latin typeface="Cambria Math" panose="02040503050406030204" pitchFamily="18" charset="0"/>
                        </a:rPr>
                        <m:t>𝑀</m:t>
                      </m:r>
                      <m:r>
                        <a:rPr lang="es-ES" sz="1400" b="0" i="1" smtClean="0">
                          <a:solidFill>
                            <a:schemeClr val="tx1"/>
                          </a:solidFill>
                          <a:latin typeface="Cambria Math" panose="02040503050406030204" pitchFamily="18" charset="0"/>
                        </a:rPr>
                        <m:t>ó</m:t>
                      </m:r>
                      <m:r>
                        <a:rPr lang="es-ES" sz="1400" b="0" i="1" smtClean="0">
                          <a:solidFill>
                            <a:schemeClr val="tx1"/>
                          </a:solidFill>
                          <a:latin typeface="Cambria Math" panose="02040503050406030204" pitchFamily="18" charset="0"/>
                        </a:rPr>
                        <m:t>𝑑𝑢𝑙𝑜</m:t>
                      </m:r>
                      <m:r>
                        <a:rPr lang="es-ES" sz="1400" b="0" i="1" smtClean="0">
                          <a:solidFill>
                            <a:schemeClr val="tx1"/>
                          </a:solidFill>
                          <a:latin typeface="Cambria Math" panose="02040503050406030204" pitchFamily="18" charset="0"/>
                        </a:rPr>
                        <m:t> </m:t>
                      </m:r>
                      <m:r>
                        <a:rPr lang="es-ES" sz="1400" b="0" i="1" smtClean="0">
                          <a:solidFill>
                            <a:schemeClr val="tx1"/>
                          </a:solidFill>
                          <a:latin typeface="Cambria Math" panose="02040503050406030204" pitchFamily="18" charset="0"/>
                        </a:rPr>
                        <m:t>𝑑𝑒</m:t>
                      </m:r>
                      <m:r>
                        <a:rPr lang="es-ES" sz="1400" b="0" i="1" smtClean="0">
                          <a:solidFill>
                            <a:schemeClr val="tx1"/>
                          </a:solidFill>
                          <a:latin typeface="Cambria Math" panose="02040503050406030204" pitchFamily="18" charset="0"/>
                        </a:rPr>
                        <m:t> </m:t>
                      </m:r>
                      <m:r>
                        <a:rPr lang="es-ES" sz="1400" b="0" i="1" smtClean="0">
                          <a:solidFill>
                            <a:schemeClr val="tx1"/>
                          </a:solidFill>
                          <a:latin typeface="Cambria Math" panose="02040503050406030204" pitchFamily="18" charset="0"/>
                        </a:rPr>
                        <m:t>𝑐𝑜𝑛𝑒𝑥𝑖𝑜𝑛𝑒𝑠</m:t>
                      </m:r>
                      <m:r>
                        <a:rPr lang="es-ES" sz="1400" b="0" i="1" smtClean="0">
                          <a:solidFill>
                            <a:schemeClr val="tx1"/>
                          </a:solidFill>
                          <a:latin typeface="Cambria Math" panose="02040503050406030204" pitchFamily="18" charset="0"/>
                        </a:rPr>
                        <m:t> </m:t>
                      </m:r>
                    </m:oMath>
                  </m:oMathPara>
                </a14:m>
                <a:endParaRPr lang="en-US" sz="1400" dirty="0">
                  <a:solidFill>
                    <a:schemeClr val="tx1"/>
                  </a:solidFill>
                </a:endParaRPr>
              </a:p>
            </p:txBody>
          </p:sp>
        </mc:Choice>
        <mc:Fallback xmlns="">
          <p:sp>
            <p:nvSpPr>
              <p:cNvPr id="21" name="CuadroTexto 20">
                <a:extLst>
                  <a:ext uri="{FF2B5EF4-FFF2-40B4-BE49-F238E27FC236}">
                    <a16:creationId xmlns:a16="http://schemas.microsoft.com/office/drawing/2014/main" id="{69C2E746-0F6B-0B87-65A6-352CF2A3C841}"/>
                  </a:ext>
                </a:extLst>
              </p:cNvPr>
              <p:cNvSpPr txBox="1">
                <a:spLocks noRot="1" noChangeAspect="1" noMove="1" noResize="1" noEditPoints="1" noAdjustHandles="1" noChangeArrowheads="1" noChangeShapeType="1" noTextEdit="1"/>
              </p:cNvSpPr>
              <p:nvPr/>
            </p:nvSpPr>
            <p:spPr>
              <a:xfrm>
                <a:off x="1832825" y="5208096"/>
                <a:ext cx="2220252" cy="307777"/>
              </a:xfrm>
              <a:prstGeom prst="rect">
                <a:avLst/>
              </a:prstGeom>
              <a:blipFill>
                <a:blip r:embed="rId12"/>
                <a:stretch>
                  <a:fillRect/>
                </a:stretch>
              </a:blipFill>
            </p:spPr>
            <p:txBody>
              <a:bodyPr/>
              <a:lstStyle/>
              <a:p>
                <a:r>
                  <a:rPr lang="en-US">
                    <a:noFill/>
                  </a:rPr>
                  <a:t> </a:t>
                </a:r>
              </a:p>
            </p:txBody>
          </p:sp>
        </mc:Fallback>
      </mc:AlternateContent>
      <p:graphicFrame>
        <p:nvGraphicFramePr>
          <p:cNvPr id="6" name="Tabla 5">
            <a:extLst>
              <a:ext uri="{FF2B5EF4-FFF2-40B4-BE49-F238E27FC236}">
                <a16:creationId xmlns:a16="http://schemas.microsoft.com/office/drawing/2014/main" id="{872F0219-37B1-DA31-66B6-1B8C575256C1}"/>
              </a:ext>
            </a:extLst>
          </p:cNvPr>
          <p:cNvGraphicFramePr>
            <a:graphicFrameLocks noGrp="1"/>
          </p:cNvGraphicFramePr>
          <p:nvPr>
            <p:extLst>
              <p:ext uri="{D42A27DB-BD31-4B8C-83A1-F6EECF244321}">
                <p14:modId xmlns:p14="http://schemas.microsoft.com/office/powerpoint/2010/main" val="3571185545"/>
              </p:ext>
            </p:extLst>
          </p:nvPr>
        </p:nvGraphicFramePr>
        <p:xfrm>
          <a:off x="5541668" y="3693098"/>
          <a:ext cx="5944479" cy="2570040"/>
        </p:xfrm>
        <a:graphic>
          <a:graphicData uri="http://schemas.openxmlformats.org/drawingml/2006/table">
            <a:tbl>
              <a:tblPr firstRow="1" firstCol="1" bandRow="1">
                <a:tableStyleId>{0E3FDE45-AF77-4B5C-9715-49D594BDF05E}</a:tableStyleId>
              </a:tblPr>
              <a:tblGrid>
                <a:gridCol w="3155298">
                  <a:extLst>
                    <a:ext uri="{9D8B030D-6E8A-4147-A177-3AD203B41FA5}">
                      <a16:colId xmlns:a16="http://schemas.microsoft.com/office/drawing/2014/main" val="2580396580"/>
                    </a:ext>
                  </a:extLst>
                </a:gridCol>
                <a:gridCol w="2789181">
                  <a:extLst>
                    <a:ext uri="{9D8B030D-6E8A-4147-A177-3AD203B41FA5}">
                      <a16:colId xmlns:a16="http://schemas.microsoft.com/office/drawing/2014/main" val="4123038945"/>
                    </a:ext>
                  </a:extLst>
                </a:gridCol>
              </a:tblGrid>
              <a:tr h="0">
                <a:tc>
                  <a:txBody>
                    <a:bodyPr/>
                    <a:lstStyle/>
                    <a:p>
                      <a:pPr marL="0" marR="0" algn="ctr">
                        <a:lnSpc>
                          <a:spcPct val="150000"/>
                        </a:lnSpc>
                        <a:spcBef>
                          <a:spcPts val="0"/>
                        </a:spcBef>
                        <a:spcAft>
                          <a:spcPts val="0"/>
                        </a:spcAft>
                      </a:pPr>
                      <a:r>
                        <a:rPr lang="es-ES" sz="1400" dirty="0">
                          <a:effectLst/>
                        </a:rPr>
                        <a:t>Especificaciones</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s-ES" sz="1400">
                          <a:effectLst/>
                        </a:rPr>
                        <a:t>Valor o característica</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954675220"/>
                  </a:ext>
                </a:extLst>
              </a:tr>
              <a:tr h="0">
                <a:tc>
                  <a:txBody>
                    <a:bodyPr/>
                    <a:lstStyle/>
                    <a:p>
                      <a:pPr marL="0" marR="0" algn="ctr">
                        <a:lnSpc>
                          <a:spcPct val="150000"/>
                        </a:lnSpc>
                        <a:spcBef>
                          <a:spcPts val="0"/>
                        </a:spcBef>
                        <a:spcAft>
                          <a:spcPts val="0"/>
                        </a:spcAft>
                      </a:pPr>
                      <a:r>
                        <a:rPr lang="es-ES" sz="1400">
                          <a:effectLst/>
                        </a:rPr>
                        <a:t>Capacidad</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s-ES" sz="1400">
                          <a:effectLst/>
                        </a:rPr>
                        <a:t>250 a 2500 [kg]</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508503389"/>
                  </a:ext>
                </a:extLst>
              </a:tr>
              <a:tr h="0">
                <a:tc>
                  <a:txBody>
                    <a:bodyPr/>
                    <a:lstStyle/>
                    <a:p>
                      <a:pPr marL="0" marR="0" algn="ctr">
                        <a:lnSpc>
                          <a:spcPct val="150000"/>
                        </a:lnSpc>
                        <a:spcBef>
                          <a:spcPts val="0"/>
                        </a:spcBef>
                        <a:spcAft>
                          <a:spcPts val="0"/>
                        </a:spcAft>
                      </a:pPr>
                      <a:r>
                        <a:rPr lang="es-ES" sz="1400">
                          <a:effectLst/>
                        </a:rPr>
                        <a:t>Salida nominal</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s-ES" sz="1400">
                          <a:effectLst/>
                        </a:rPr>
                        <a:t>2.0 mV/V a 3.0 mV/V ±0.1% </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713709743"/>
                  </a:ext>
                </a:extLst>
              </a:tr>
              <a:tr h="0">
                <a:tc>
                  <a:txBody>
                    <a:bodyPr/>
                    <a:lstStyle/>
                    <a:p>
                      <a:pPr marL="0" marR="0" algn="ctr">
                        <a:lnSpc>
                          <a:spcPct val="150000"/>
                        </a:lnSpc>
                        <a:spcBef>
                          <a:spcPts val="0"/>
                        </a:spcBef>
                        <a:spcAft>
                          <a:spcPts val="0"/>
                        </a:spcAft>
                      </a:pPr>
                      <a:r>
                        <a:rPr lang="es-ES" sz="1400">
                          <a:effectLst/>
                        </a:rPr>
                        <a:t>No linealidad</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s-ES" sz="1400">
                          <a:effectLst/>
                        </a:rPr>
                        <a:t>± 0.03% de la salida nominal</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707371326"/>
                  </a:ext>
                </a:extLst>
              </a:tr>
              <a:tr h="0">
                <a:tc>
                  <a:txBody>
                    <a:bodyPr/>
                    <a:lstStyle/>
                    <a:p>
                      <a:pPr marL="0" marR="0" algn="ctr">
                        <a:lnSpc>
                          <a:spcPct val="150000"/>
                        </a:lnSpc>
                        <a:spcBef>
                          <a:spcPts val="0"/>
                        </a:spcBef>
                        <a:spcAft>
                          <a:spcPts val="0"/>
                        </a:spcAft>
                      </a:pPr>
                      <a:r>
                        <a:rPr lang="es-ES" sz="1400">
                          <a:effectLst/>
                        </a:rPr>
                        <a:t>Histéresis</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s-ES" sz="1400">
                          <a:effectLst/>
                        </a:rPr>
                        <a:t>± 0.03% de la salida nominal</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826186204"/>
                  </a:ext>
                </a:extLst>
              </a:tr>
              <a:tr h="0">
                <a:tc>
                  <a:txBody>
                    <a:bodyPr/>
                    <a:lstStyle/>
                    <a:p>
                      <a:pPr marL="0" marR="0" algn="ctr">
                        <a:lnSpc>
                          <a:spcPct val="150000"/>
                        </a:lnSpc>
                        <a:spcBef>
                          <a:spcPts val="0"/>
                        </a:spcBef>
                        <a:spcAft>
                          <a:spcPts val="0"/>
                        </a:spcAft>
                      </a:pPr>
                      <a:r>
                        <a:rPr lang="en-US" sz="1400">
                          <a:effectLst/>
                        </a:rPr>
                        <a:t>Repetibilidad</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s-ES" sz="1400">
                          <a:effectLst/>
                        </a:rPr>
                        <a:t>± 0.03% de la salida nominal</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4634001"/>
                  </a:ext>
                </a:extLst>
              </a:tr>
              <a:tr h="0">
                <a:tc>
                  <a:txBody>
                    <a:bodyPr/>
                    <a:lstStyle/>
                    <a:p>
                      <a:pPr marL="0" marR="0" algn="ctr">
                        <a:lnSpc>
                          <a:spcPct val="150000"/>
                        </a:lnSpc>
                        <a:spcBef>
                          <a:spcPts val="0"/>
                        </a:spcBef>
                        <a:spcAft>
                          <a:spcPts val="0"/>
                        </a:spcAft>
                      </a:pPr>
                      <a:r>
                        <a:rPr lang="es-ES" sz="1400">
                          <a:effectLst/>
                        </a:rPr>
                        <a:t>Efecto de la temperatura en la salida</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s-ES" sz="1400">
                          <a:effectLst/>
                        </a:rPr>
                        <a:t>≤0.002% de la salida aplicada / ºC</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830907583"/>
                  </a:ext>
                </a:extLst>
              </a:tr>
              <a:tr h="0">
                <a:tc>
                  <a:txBody>
                    <a:bodyPr/>
                    <a:lstStyle/>
                    <a:p>
                      <a:pPr marL="0" marR="0" algn="ctr">
                        <a:lnSpc>
                          <a:spcPct val="150000"/>
                        </a:lnSpc>
                        <a:spcBef>
                          <a:spcPts val="0"/>
                        </a:spcBef>
                        <a:spcAft>
                          <a:spcPts val="0"/>
                        </a:spcAft>
                      </a:pPr>
                      <a:r>
                        <a:rPr lang="es-ES" sz="1400">
                          <a:effectLst/>
                        </a:rPr>
                        <a:t>Impedancia de entrada</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s-ES" sz="1400">
                          <a:effectLst/>
                        </a:rPr>
                        <a:t>387 ohm ± 20 ohm</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193658107"/>
                  </a:ext>
                </a:extLst>
              </a:tr>
              <a:tr h="0">
                <a:tc>
                  <a:txBody>
                    <a:bodyPr/>
                    <a:lstStyle/>
                    <a:p>
                      <a:pPr marL="0" marR="0" algn="ctr">
                        <a:lnSpc>
                          <a:spcPct val="150000"/>
                        </a:lnSpc>
                        <a:spcBef>
                          <a:spcPts val="0"/>
                        </a:spcBef>
                        <a:spcAft>
                          <a:spcPts val="0"/>
                        </a:spcAft>
                      </a:pPr>
                      <a:r>
                        <a:rPr lang="en-US" sz="1400">
                          <a:effectLst/>
                        </a:rPr>
                        <a:t>Impedancia de salida</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s-ES" sz="1400" dirty="0">
                          <a:effectLst/>
                        </a:rPr>
                        <a:t>350 ohm ± 5 ohm</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049040635"/>
                  </a:ext>
                </a:extLst>
              </a:tr>
            </a:tbl>
          </a:graphicData>
        </a:graphic>
      </p:graphicFrame>
    </p:spTree>
    <p:extLst>
      <p:ext uri="{BB962C8B-B14F-4D97-AF65-F5344CB8AC3E}">
        <p14:creationId xmlns:p14="http://schemas.microsoft.com/office/powerpoint/2010/main" val="33316415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6EFCC8-7060-490D-9AC9-2C56B57D66BD}"/>
              </a:ext>
            </a:extLst>
          </p:cNvPr>
          <p:cNvSpPr>
            <a:spLocks noGrp="1"/>
          </p:cNvSpPr>
          <p:nvPr>
            <p:ph type="title"/>
          </p:nvPr>
        </p:nvSpPr>
        <p:spPr>
          <a:xfrm>
            <a:off x="1800726" y="2869"/>
            <a:ext cx="10086474" cy="1346897"/>
          </a:xfrm>
        </p:spPr>
        <p:txBody>
          <a:bodyPr/>
          <a:lstStyle/>
          <a:p>
            <a:r>
              <a:rPr lang="es-MX" dirty="0"/>
              <a:t>Selección y dimensionamiento de bombas</a:t>
            </a:r>
          </a:p>
        </p:txBody>
      </p:sp>
      <p:sp>
        <p:nvSpPr>
          <p:cNvPr id="17" name="Marcador de contenido 2">
            <a:extLst>
              <a:ext uri="{FF2B5EF4-FFF2-40B4-BE49-F238E27FC236}">
                <a16:creationId xmlns:a16="http://schemas.microsoft.com/office/drawing/2014/main" id="{9DB82045-2AD6-4634-8397-860ECA0524B4}"/>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u="sng" dirty="0">
                <a:solidFill>
                  <a:prstClr val="white"/>
                </a:solidFill>
                <a:cs typeface="Times New Roman" panose="02020603050405020304" pitchFamily="18" charset="0"/>
              </a:rPr>
              <a:t>Diseño y construcción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sp>
        <p:nvSpPr>
          <p:cNvPr id="7" name="CuadroTexto 6">
            <a:extLst>
              <a:ext uri="{FF2B5EF4-FFF2-40B4-BE49-F238E27FC236}">
                <a16:creationId xmlns:a16="http://schemas.microsoft.com/office/drawing/2014/main" id="{FF6B06D8-18AB-D70A-F847-CCADDFE53AF0}"/>
              </a:ext>
            </a:extLst>
          </p:cNvPr>
          <p:cNvSpPr txBox="1"/>
          <p:nvPr/>
        </p:nvSpPr>
        <p:spPr>
          <a:xfrm>
            <a:off x="4920258" y="972953"/>
            <a:ext cx="4086055" cy="461665"/>
          </a:xfrm>
          <a:prstGeom prst="rect">
            <a:avLst/>
          </a:prstGeom>
          <a:noFill/>
          <a:effectLst>
            <a:outerShdw blurRad="50800" dist="38100" dir="5400000" algn="t" rotWithShape="0">
              <a:prstClr val="black">
                <a:alpha val="40000"/>
              </a:prstClr>
            </a:outerShdw>
          </a:effectLst>
        </p:spPr>
        <p:txBody>
          <a:bodyPr wrap="none" rtlCol="0">
            <a:spAutoFit/>
          </a:bodyPr>
          <a:lstStyle/>
          <a:p>
            <a:pPr algn="ctr"/>
            <a:r>
              <a:rPr lang="es-ES" sz="2400" b="1" dirty="0"/>
              <a:t>Transporte de fluidos líquidos</a:t>
            </a:r>
            <a:endParaRPr lang="en-US" sz="2400" b="1" dirty="0"/>
          </a:p>
        </p:txBody>
      </p:sp>
      <p:pic>
        <p:nvPicPr>
          <p:cNvPr id="10" name="Imagen 9">
            <a:extLst>
              <a:ext uri="{FF2B5EF4-FFF2-40B4-BE49-F238E27FC236}">
                <a16:creationId xmlns:a16="http://schemas.microsoft.com/office/drawing/2014/main" id="{ECC78E89-620A-A832-A965-3ACA4A640164}"/>
              </a:ext>
            </a:extLst>
          </p:cNvPr>
          <p:cNvPicPr>
            <a:picLocks noChangeAspect="1"/>
          </p:cNvPicPr>
          <p:nvPr/>
        </p:nvPicPr>
        <p:blipFill>
          <a:blip r:embed="rId2"/>
          <a:stretch>
            <a:fillRect/>
          </a:stretch>
        </p:blipFill>
        <p:spPr>
          <a:xfrm>
            <a:off x="5570483" y="1650443"/>
            <a:ext cx="1609725" cy="1990725"/>
          </a:xfrm>
          <a:prstGeom prst="rect">
            <a:avLst/>
          </a:prstGeom>
        </p:spPr>
      </p:pic>
      <p:sp>
        <p:nvSpPr>
          <p:cNvPr id="3" name="Rectángulo: esquinas redondeadas 2">
            <a:extLst>
              <a:ext uri="{FF2B5EF4-FFF2-40B4-BE49-F238E27FC236}">
                <a16:creationId xmlns:a16="http://schemas.microsoft.com/office/drawing/2014/main" id="{8FCC2D9B-60BF-419D-4794-60CA552BEF07}"/>
              </a:ext>
            </a:extLst>
          </p:cNvPr>
          <p:cNvSpPr/>
          <p:nvPr/>
        </p:nvSpPr>
        <p:spPr>
          <a:xfrm>
            <a:off x="1832825" y="1531094"/>
            <a:ext cx="3020124" cy="2823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t>Datos</a:t>
            </a:r>
            <a:endParaRPr lang="en-US" sz="1600" b="1" dirty="0"/>
          </a:p>
        </p:txBody>
      </p:sp>
      <mc:AlternateContent xmlns:mc="http://schemas.openxmlformats.org/markup-compatibility/2006" xmlns:a14="http://schemas.microsoft.com/office/drawing/2010/main">
        <mc:Choice Requires="a14">
          <p:sp>
            <p:nvSpPr>
              <p:cNvPr id="4" name="CuadroTexto 3">
                <a:extLst>
                  <a:ext uri="{FF2B5EF4-FFF2-40B4-BE49-F238E27FC236}">
                    <a16:creationId xmlns:a16="http://schemas.microsoft.com/office/drawing/2014/main" id="{FAD6A39E-7A02-17BD-1B61-7718D7D862A0}"/>
                  </a:ext>
                </a:extLst>
              </p:cNvPr>
              <p:cNvSpPr txBox="1"/>
              <p:nvPr/>
            </p:nvSpPr>
            <p:spPr>
              <a:xfrm>
                <a:off x="1869592" y="1906315"/>
                <a:ext cx="2362959" cy="307777"/>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US" sz="1400" i="1" smtClean="0">
                              <a:solidFill>
                                <a:schemeClr val="tx1"/>
                              </a:solidFill>
                              <a:latin typeface="Cambria Math" panose="02040503050406030204" pitchFamily="18" charset="0"/>
                            </a:rPr>
                          </m:ctrlPr>
                        </m:sSubPr>
                        <m:e>
                          <m:r>
                            <a:rPr lang="en-US" sz="1400" i="1" smtClean="0">
                              <a:solidFill>
                                <a:schemeClr val="tx1"/>
                              </a:solidFill>
                              <a:latin typeface="Cambria Math" panose="02040503050406030204" pitchFamily="18" charset="0"/>
                              <a:ea typeface="Cambria Math" panose="02040503050406030204" pitchFamily="18" charset="0"/>
                            </a:rPr>
                            <m:t>𝜇</m:t>
                          </m:r>
                        </m:e>
                        <m:sub>
                          <m:r>
                            <a:rPr lang="es-ES" sz="1400" b="0" i="1" smtClean="0">
                              <a:solidFill>
                                <a:schemeClr val="tx1"/>
                              </a:solidFill>
                              <a:latin typeface="Cambria Math" panose="02040503050406030204" pitchFamily="18" charset="0"/>
                            </a:rPr>
                            <m:t>𝑚𝑖𝑛</m:t>
                          </m:r>
                        </m:sub>
                      </m:sSub>
                      <m:r>
                        <a:rPr lang="es-ES" sz="1400" b="0" i="0" smtClean="0">
                          <a:solidFill>
                            <a:schemeClr val="tx1"/>
                          </a:solidFill>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𝜇</m:t>
                          </m:r>
                        </m:e>
                        <m:sub>
                          <m:r>
                            <a:rPr lang="es-ES" sz="1400" b="0" i="1" smtClean="0">
                              <a:latin typeface="Cambria Math" panose="02040503050406030204" pitchFamily="18" charset="0"/>
                              <a:ea typeface="Cambria Math" panose="02040503050406030204" pitchFamily="18" charset="0"/>
                            </a:rPr>
                            <m:t>𝑆𝐺</m:t>
                          </m:r>
                          <m:r>
                            <a:rPr lang="es-ES" sz="1400" b="0" i="1" smtClean="0">
                              <a:latin typeface="Cambria Math" panose="02040503050406030204" pitchFamily="18" charset="0"/>
                              <a:ea typeface="Cambria Math" panose="02040503050406030204" pitchFamily="18" charset="0"/>
                            </a:rPr>
                            <m:t>606</m:t>
                          </m:r>
                        </m:sub>
                      </m:sSub>
                      <m:r>
                        <a:rPr lang="en-US" sz="1400" i="0">
                          <a:solidFill>
                            <a:schemeClr val="tx1"/>
                          </a:solidFill>
                          <a:latin typeface="Cambria Math" panose="02040503050406030204" pitchFamily="18" charset="0"/>
                        </a:rPr>
                        <m:t>=</m:t>
                      </m:r>
                      <m:r>
                        <a:rPr lang="es-ES" sz="1400" b="0" i="0" smtClean="0">
                          <a:solidFill>
                            <a:schemeClr val="tx1"/>
                          </a:solidFill>
                          <a:latin typeface="Cambria Math" panose="02040503050406030204" pitchFamily="18" charset="0"/>
                        </a:rPr>
                        <m:t>159</m:t>
                      </m:r>
                      <m:d>
                        <m:dPr>
                          <m:begChr m:val="["/>
                          <m:endChr m:val="]"/>
                          <m:ctrlPr>
                            <a:rPr lang="en-US" sz="1400" i="1">
                              <a:solidFill>
                                <a:schemeClr val="tx1"/>
                              </a:solidFill>
                              <a:latin typeface="Cambria Math" panose="02040503050406030204" pitchFamily="18" charset="0"/>
                            </a:rPr>
                          </m:ctrlPr>
                        </m:dPr>
                        <m:e>
                          <m:r>
                            <a:rPr lang="es-ES" sz="1400" b="0" i="1" smtClean="0">
                              <a:solidFill>
                                <a:schemeClr val="tx1"/>
                              </a:solidFill>
                              <a:latin typeface="Cambria Math" panose="02040503050406030204" pitchFamily="18" charset="0"/>
                            </a:rPr>
                            <m:t>𝑐𝑃</m:t>
                          </m:r>
                        </m:e>
                      </m:d>
                    </m:oMath>
                  </m:oMathPara>
                </a14:m>
                <a:endParaRPr lang="en-US" sz="1400" dirty="0">
                  <a:solidFill>
                    <a:schemeClr val="tx1"/>
                  </a:solidFill>
                </a:endParaRPr>
              </a:p>
            </p:txBody>
          </p:sp>
        </mc:Choice>
        <mc:Fallback xmlns="">
          <p:sp>
            <p:nvSpPr>
              <p:cNvPr id="4" name="CuadroTexto 3">
                <a:extLst>
                  <a:ext uri="{FF2B5EF4-FFF2-40B4-BE49-F238E27FC236}">
                    <a16:creationId xmlns:a16="http://schemas.microsoft.com/office/drawing/2014/main" id="{FAD6A39E-7A02-17BD-1B61-7718D7D862A0}"/>
                  </a:ext>
                </a:extLst>
              </p:cNvPr>
              <p:cNvSpPr txBox="1">
                <a:spLocks noRot="1" noChangeAspect="1" noMove="1" noResize="1" noEditPoints="1" noAdjustHandles="1" noChangeArrowheads="1" noChangeShapeType="1" noTextEdit="1"/>
              </p:cNvSpPr>
              <p:nvPr/>
            </p:nvSpPr>
            <p:spPr>
              <a:xfrm>
                <a:off x="1869592" y="1906315"/>
                <a:ext cx="2362959" cy="307777"/>
              </a:xfrm>
              <a:prstGeom prst="rect">
                <a:avLst/>
              </a:prstGeom>
              <a:blipFill>
                <a:blip r:embed="rId3"/>
                <a:stretch>
                  <a:fillRect b="-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CuadroTexto 4">
                <a:extLst>
                  <a:ext uri="{FF2B5EF4-FFF2-40B4-BE49-F238E27FC236}">
                    <a16:creationId xmlns:a16="http://schemas.microsoft.com/office/drawing/2014/main" id="{CCDBCD5B-ABD5-B2C9-3BAF-76C4A0A302B2}"/>
                  </a:ext>
                </a:extLst>
              </p:cNvPr>
              <p:cNvSpPr txBox="1"/>
              <p:nvPr/>
            </p:nvSpPr>
            <p:spPr>
              <a:xfrm>
                <a:off x="1869591" y="2214092"/>
                <a:ext cx="2220252" cy="307777"/>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US" sz="1400" i="1" smtClean="0">
                              <a:solidFill>
                                <a:schemeClr val="tx1"/>
                              </a:solidFill>
                              <a:latin typeface="Cambria Math" panose="02040503050406030204" pitchFamily="18" charset="0"/>
                            </a:rPr>
                          </m:ctrlPr>
                        </m:sSubPr>
                        <m:e>
                          <m:r>
                            <a:rPr lang="en-US" sz="1400" i="1">
                              <a:solidFill>
                                <a:schemeClr val="tx1"/>
                              </a:solidFill>
                              <a:latin typeface="Cambria Math" panose="02040503050406030204" pitchFamily="18" charset="0"/>
                              <a:ea typeface="Cambria Math" panose="02040503050406030204" pitchFamily="18" charset="0"/>
                            </a:rPr>
                            <m:t>𝜇</m:t>
                          </m:r>
                        </m:e>
                        <m:sub>
                          <m:r>
                            <a:rPr lang="es-ES" sz="1400" i="1">
                              <a:solidFill>
                                <a:schemeClr val="tx1"/>
                              </a:solidFill>
                              <a:latin typeface="Cambria Math" panose="02040503050406030204" pitchFamily="18" charset="0"/>
                            </a:rPr>
                            <m:t>𝑚</m:t>
                          </m:r>
                          <m:r>
                            <a:rPr lang="es-ES" sz="1400" b="0" i="1" smtClean="0">
                              <a:solidFill>
                                <a:schemeClr val="tx1"/>
                              </a:solidFill>
                              <a:latin typeface="Cambria Math" panose="02040503050406030204" pitchFamily="18" charset="0"/>
                            </a:rPr>
                            <m:t>𝑎𝑥</m:t>
                          </m:r>
                        </m:sub>
                      </m:sSub>
                      <m:r>
                        <a:rPr lang="es-ES" sz="1400">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𝜇</m:t>
                          </m:r>
                        </m:e>
                        <m:sub>
                          <m:r>
                            <a:rPr lang="es-ES" sz="1400" b="0" i="1" smtClean="0">
                              <a:latin typeface="Cambria Math" panose="02040503050406030204" pitchFamily="18" charset="0"/>
                              <a:ea typeface="Cambria Math" panose="02040503050406030204" pitchFamily="18" charset="0"/>
                            </a:rPr>
                            <m:t>𝐴𝑀</m:t>
                          </m:r>
                          <m:r>
                            <a:rPr lang="es-ES" sz="1400" b="0" i="1" smtClean="0">
                              <a:latin typeface="Cambria Math" panose="02040503050406030204" pitchFamily="18" charset="0"/>
                              <a:ea typeface="Cambria Math" panose="02040503050406030204" pitchFamily="18" charset="0"/>
                            </a:rPr>
                            <m:t>223</m:t>
                          </m:r>
                        </m:sub>
                      </m:sSub>
                      <m:r>
                        <a:rPr lang="en-US" sz="1400" i="0">
                          <a:solidFill>
                            <a:schemeClr val="tx1"/>
                          </a:solidFill>
                          <a:latin typeface="Cambria Math" panose="02040503050406030204" pitchFamily="18" charset="0"/>
                        </a:rPr>
                        <m:t>=</m:t>
                      </m:r>
                      <m:r>
                        <a:rPr lang="es-ES" sz="1400" b="0" i="1" smtClean="0">
                          <a:solidFill>
                            <a:schemeClr val="tx1"/>
                          </a:solidFill>
                          <a:latin typeface="Cambria Math" panose="02040503050406030204" pitchFamily="18" charset="0"/>
                        </a:rPr>
                        <m:t>700[</m:t>
                      </m:r>
                      <m:r>
                        <a:rPr lang="es-ES" sz="1400" b="0" i="1" smtClean="0">
                          <a:solidFill>
                            <a:schemeClr val="tx1"/>
                          </a:solidFill>
                          <a:latin typeface="Cambria Math" panose="02040503050406030204" pitchFamily="18" charset="0"/>
                        </a:rPr>
                        <m:t>𝑐𝑃</m:t>
                      </m:r>
                      <m:r>
                        <a:rPr lang="es-ES" sz="1400" b="0" i="1" smtClean="0">
                          <a:solidFill>
                            <a:schemeClr val="tx1"/>
                          </a:solidFill>
                          <a:latin typeface="Cambria Math" panose="02040503050406030204" pitchFamily="18" charset="0"/>
                        </a:rPr>
                        <m:t>]</m:t>
                      </m:r>
                    </m:oMath>
                  </m:oMathPara>
                </a14:m>
                <a:endParaRPr lang="en-US" sz="1400" dirty="0">
                  <a:solidFill>
                    <a:schemeClr val="tx1"/>
                  </a:solidFill>
                </a:endParaRPr>
              </a:p>
            </p:txBody>
          </p:sp>
        </mc:Choice>
        <mc:Fallback xmlns="">
          <p:sp>
            <p:nvSpPr>
              <p:cNvPr id="5" name="CuadroTexto 4">
                <a:extLst>
                  <a:ext uri="{FF2B5EF4-FFF2-40B4-BE49-F238E27FC236}">
                    <a16:creationId xmlns:a16="http://schemas.microsoft.com/office/drawing/2014/main" id="{CCDBCD5B-ABD5-B2C9-3BAF-76C4A0A302B2}"/>
                  </a:ext>
                </a:extLst>
              </p:cNvPr>
              <p:cNvSpPr txBox="1">
                <a:spLocks noRot="1" noChangeAspect="1" noMove="1" noResize="1" noEditPoints="1" noAdjustHandles="1" noChangeArrowheads="1" noChangeShapeType="1" noTextEdit="1"/>
              </p:cNvSpPr>
              <p:nvPr/>
            </p:nvSpPr>
            <p:spPr>
              <a:xfrm>
                <a:off x="1869591" y="2214092"/>
                <a:ext cx="2220252" cy="307777"/>
              </a:xfrm>
              <a:prstGeom prst="rect">
                <a:avLst/>
              </a:prstGeom>
              <a:blipFill>
                <a:blip r:embed="rId4"/>
                <a:stretch>
                  <a:fillRect b="-7843"/>
                </a:stretch>
              </a:blipFill>
            </p:spPr>
            <p:txBody>
              <a:bodyPr/>
              <a:lstStyle/>
              <a:p>
                <a:r>
                  <a:rPr lang="en-US">
                    <a:noFill/>
                  </a:rPr>
                  <a:t> </a:t>
                </a:r>
              </a:p>
            </p:txBody>
          </p:sp>
        </mc:Fallback>
      </mc:AlternateContent>
      <p:sp>
        <p:nvSpPr>
          <p:cNvPr id="6" name="Rectángulo: esquinas redondeadas 5">
            <a:extLst>
              <a:ext uri="{FF2B5EF4-FFF2-40B4-BE49-F238E27FC236}">
                <a16:creationId xmlns:a16="http://schemas.microsoft.com/office/drawing/2014/main" id="{24791133-39CC-8728-2812-F2BE7D95D984}"/>
              </a:ext>
            </a:extLst>
          </p:cNvPr>
          <p:cNvSpPr/>
          <p:nvPr/>
        </p:nvSpPr>
        <p:spPr>
          <a:xfrm>
            <a:off x="1806058" y="3928197"/>
            <a:ext cx="3020124" cy="2823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t>Alternativas</a:t>
            </a:r>
            <a:endParaRPr lang="en-US" sz="1600" b="1" dirty="0"/>
          </a:p>
        </p:txBody>
      </p:sp>
      <mc:AlternateContent xmlns:mc="http://schemas.openxmlformats.org/markup-compatibility/2006" xmlns:a14="http://schemas.microsoft.com/office/drawing/2010/main">
        <mc:Choice Requires="a14">
          <p:sp>
            <p:nvSpPr>
              <p:cNvPr id="11" name="CuadroTexto 10">
                <a:extLst>
                  <a:ext uri="{FF2B5EF4-FFF2-40B4-BE49-F238E27FC236}">
                    <a16:creationId xmlns:a16="http://schemas.microsoft.com/office/drawing/2014/main" id="{832C77E9-964A-4A7D-D33F-77CAB07C7D07}"/>
                  </a:ext>
                </a:extLst>
              </p:cNvPr>
              <p:cNvSpPr txBox="1"/>
              <p:nvPr/>
            </p:nvSpPr>
            <p:spPr>
              <a:xfrm>
                <a:off x="1798237" y="3236296"/>
                <a:ext cx="2220252" cy="307777"/>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es-ES" sz="1400" i="1" smtClean="0">
                          <a:solidFill>
                            <a:schemeClr val="tx1"/>
                          </a:solidFill>
                          <a:latin typeface="Cambria Math" panose="02040503050406030204" pitchFamily="18" charset="0"/>
                        </a:rPr>
                        <m:t>𝑅</m:t>
                      </m:r>
                      <m:r>
                        <a:rPr lang="es-ES" sz="1400" b="0" i="1" smtClean="0">
                          <a:solidFill>
                            <a:schemeClr val="tx1"/>
                          </a:solidFill>
                          <a:latin typeface="Cambria Math" panose="02040503050406030204" pitchFamily="18" charset="0"/>
                        </a:rPr>
                        <m:t>𝑒𝑠𝑜𝑙𝑢𝑐𝑖</m:t>
                      </m:r>
                      <m:r>
                        <a:rPr lang="es-ES" sz="1400" b="0" i="1" smtClean="0">
                          <a:solidFill>
                            <a:schemeClr val="tx1"/>
                          </a:solidFill>
                          <a:latin typeface="Cambria Math" panose="02040503050406030204" pitchFamily="18" charset="0"/>
                        </a:rPr>
                        <m:t>ó</m:t>
                      </m:r>
                      <m:r>
                        <a:rPr lang="es-ES" sz="1400" b="0" i="1" smtClean="0">
                          <a:solidFill>
                            <a:schemeClr val="tx1"/>
                          </a:solidFill>
                          <a:latin typeface="Cambria Math" panose="02040503050406030204" pitchFamily="18" charset="0"/>
                        </a:rPr>
                        <m:t>𝑛</m:t>
                      </m:r>
                      <m:r>
                        <a:rPr lang="en-US" sz="1400" i="0">
                          <a:solidFill>
                            <a:schemeClr val="tx1"/>
                          </a:solidFill>
                          <a:latin typeface="Cambria Math" panose="02040503050406030204" pitchFamily="18" charset="0"/>
                        </a:rPr>
                        <m:t>=</m:t>
                      </m:r>
                      <m:r>
                        <a:rPr lang="es-ES" sz="1400" b="0" i="1" smtClean="0">
                          <a:solidFill>
                            <a:schemeClr val="tx1"/>
                          </a:solidFill>
                          <a:latin typeface="Cambria Math" panose="02040503050406030204" pitchFamily="18" charset="0"/>
                        </a:rPr>
                        <m:t>0.2 [</m:t>
                      </m:r>
                      <m:r>
                        <a:rPr lang="es-ES" sz="1400" b="0" i="1" smtClean="0">
                          <a:solidFill>
                            <a:schemeClr val="tx1"/>
                          </a:solidFill>
                          <a:latin typeface="Cambria Math" panose="02040503050406030204" pitchFamily="18" charset="0"/>
                        </a:rPr>
                        <m:t>𝑘𝑔</m:t>
                      </m:r>
                      <m:r>
                        <a:rPr lang="es-ES" sz="1400" b="0" i="1" smtClean="0">
                          <a:solidFill>
                            <a:schemeClr val="tx1"/>
                          </a:solidFill>
                          <a:latin typeface="Cambria Math" panose="02040503050406030204" pitchFamily="18" charset="0"/>
                        </a:rPr>
                        <m:t>]</m:t>
                      </m:r>
                    </m:oMath>
                  </m:oMathPara>
                </a14:m>
                <a:endParaRPr lang="en-US" sz="1400" dirty="0">
                  <a:solidFill>
                    <a:schemeClr val="tx1"/>
                  </a:solidFill>
                </a:endParaRPr>
              </a:p>
            </p:txBody>
          </p:sp>
        </mc:Choice>
        <mc:Fallback xmlns="">
          <p:sp>
            <p:nvSpPr>
              <p:cNvPr id="11" name="CuadroTexto 10">
                <a:extLst>
                  <a:ext uri="{FF2B5EF4-FFF2-40B4-BE49-F238E27FC236}">
                    <a16:creationId xmlns:a16="http://schemas.microsoft.com/office/drawing/2014/main" id="{832C77E9-964A-4A7D-D33F-77CAB07C7D07}"/>
                  </a:ext>
                </a:extLst>
              </p:cNvPr>
              <p:cNvSpPr txBox="1">
                <a:spLocks noRot="1" noChangeAspect="1" noMove="1" noResize="1" noEditPoints="1" noAdjustHandles="1" noChangeArrowheads="1" noChangeShapeType="1" noTextEdit="1"/>
              </p:cNvSpPr>
              <p:nvPr/>
            </p:nvSpPr>
            <p:spPr>
              <a:xfrm>
                <a:off x="1798237" y="3236296"/>
                <a:ext cx="2220252" cy="307777"/>
              </a:xfrm>
              <a:prstGeom prst="rect">
                <a:avLst/>
              </a:prstGeom>
              <a:blipFill>
                <a:blip r:embed="rId5"/>
                <a:stretch>
                  <a:fillRect b="-8000"/>
                </a:stretch>
              </a:blipFill>
            </p:spPr>
            <p:txBody>
              <a:bodyPr/>
              <a:lstStyle/>
              <a:p>
                <a:r>
                  <a:rPr lang="en-US">
                    <a:noFill/>
                  </a:rPr>
                  <a:t> </a:t>
                </a:r>
              </a:p>
            </p:txBody>
          </p:sp>
        </mc:Fallback>
      </mc:AlternateContent>
      <p:sp>
        <p:nvSpPr>
          <p:cNvPr id="12" name="Rectángulo: esquinas redondeadas 11">
            <a:extLst>
              <a:ext uri="{FF2B5EF4-FFF2-40B4-BE49-F238E27FC236}">
                <a16:creationId xmlns:a16="http://schemas.microsoft.com/office/drawing/2014/main" id="{ED8B4478-8928-4E09-E3FA-7E5A95AF68CD}"/>
              </a:ext>
            </a:extLst>
          </p:cNvPr>
          <p:cNvSpPr/>
          <p:nvPr/>
        </p:nvSpPr>
        <p:spPr>
          <a:xfrm>
            <a:off x="1798237" y="5326375"/>
            <a:ext cx="3020124" cy="2823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t>Cálculos</a:t>
            </a:r>
            <a:endParaRPr lang="en-US" sz="1600" b="1" dirty="0"/>
          </a:p>
        </p:txBody>
      </p:sp>
      <mc:AlternateContent xmlns:mc="http://schemas.openxmlformats.org/markup-compatibility/2006" xmlns:a14="http://schemas.microsoft.com/office/drawing/2010/main">
        <mc:Choice Requires="a14">
          <p:sp>
            <p:nvSpPr>
              <p:cNvPr id="18" name="CuadroTexto 17">
                <a:extLst>
                  <a:ext uri="{FF2B5EF4-FFF2-40B4-BE49-F238E27FC236}">
                    <a16:creationId xmlns:a16="http://schemas.microsoft.com/office/drawing/2014/main" id="{9A1FB385-0BD4-D275-5504-A014312E5BC7}"/>
                  </a:ext>
                </a:extLst>
              </p:cNvPr>
              <p:cNvSpPr txBox="1"/>
              <p:nvPr/>
            </p:nvSpPr>
            <p:spPr>
              <a:xfrm>
                <a:off x="1806058" y="3564413"/>
                <a:ext cx="2220252" cy="307777"/>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es-ES" sz="1400" i="1" smtClean="0">
                          <a:solidFill>
                            <a:schemeClr val="tx1"/>
                          </a:solidFill>
                          <a:latin typeface="Cambria Math" panose="02040503050406030204" pitchFamily="18" charset="0"/>
                        </a:rPr>
                        <m:t>𝐶</m:t>
                      </m:r>
                      <m:r>
                        <a:rPr lang="es-ES" sz="1400" b="0" i="1" smtClean="0">
                          <a:solidFill>
                            <a:schemeClr val="tx1"/>
                          </a:solidFill>
                          <a:latin typeface="Cambria Math" panose="02040503050406030204" pitchFamily="18" charset="0"/>
                        </a:rPr>
                        <m:t>𝑎𝑛𝑡𝑖𝑑𝑎𝑑</m:t>
                      </m:r>
                      <m:r>
                        <a:rPr lang="es-ES" sz="1400" b="0" i="0" smtClean="0">
                          <a:solidFill>
                            <a:schemeClr val="tx1"/>
                          </a:solidFill>
                          <a:latin typeface="Cambria Math" panose="02040503050406030204" pitchFamily="18" charset="0"/>
                        </a:rPr>
                        <m:t>:</m:t>
                      </m:r>
                      <m:r>
                        <a:rPr lang="es-ES" sz="1400" b="0" i="1" smtClean="0">
                          <a:solidFill>
                            <a:schemeClr val="tx1"/>
                          </a:solidFill>
                          <a:latin typeface="Cambria Math" panose="02040503050406030204" pitchFamily="18" charset="0"/>
                        </a:rPr>
                        <m:t> 4 </m:t>
                      </m:r>
                      <m:r>
                        <a:rPr lang="es-ES" sz="1400" b="0" i="1" smtClean="0">
                          <a:solidFill>
                            <a:schemeClr val="tx1"/>
                          </a:solidFill>
                          <a:latin typeface="Cambria Math" panose="02040503050406030204" pitchFamily="18" charset="0"/>
                        </a:rPr>
                        <m:t>𝑏𝑜𝑚𝑏𝑎𝑠</m:t>
                      </m:r>
                    </m:oMath>
                  </m:oMathPara>
                </a14:m>
                <a:endParaRPr lang="en-US" sz="1400" dirty="0">
                  <a:solidFill>
                    <a:schemeClr val="tx1"/>
                  </a:solidFill>
                </a:endParaRPr>
              </a:p>
            </p:txBody>
          </p:sp>
        </mc:Choice>
        <mc:Fallback xmlns="">
          <p:sp>
            <p:nvSpPr>
              <p:cNvPr id="18" name="CuadroTexto 17">
                <a:extLst>
                  <a:ext uri="{FF2B5EF4-FFF2-40B4-BE49-F238E27FC236}">
                    <a16:creationId xmlns:a16="http://schemas.microsoft.com/office/drawing/2014/main" id="{9A1FB385-0BD4-D275-5504-A014312E5BC7}"/>
                  </a:ext>
                </a:extLst>
              </p:cNvPr>
              <p:cNvSpPr txBox="1">
                <a:spLocks noRot="1" noChangeAspect="1" noMove="1" noResize="1" noEditPoints="1" noAdjustHandles="1" noChangeArrowheads="1" noChangeShapeType="1" noTextEdit="1"/>
              </p:cNvSpPr>
              <p:nvPr/>
            </p:nvSpPr>
            <p:spPr>
              <a:xfrm>
                <a:off x="1806058" y="3564413"/>
                <a:ext cx="2220252" cy="307777"/>
              </a:xfrm>
              <a:prstGeom prst="rect">
                <a:avLst/>
              </a:prstGeom>
              <a:blipFill>
                <a:blip r:embed="rId6"/>
                <a:stretch>
                  <a:fillRect/>
                </a:stretch>
              </a:blipFill>
            </p:spPr>
            <p:txBody>
              <a:bodyPr/>
              <a:lstStyle/>
              <a:p>
                <a:r>
                  <a:rPr lang="en-US">
                    <a:noFill/>
                  </a:rPr>
                  <a:t> </a:t>
                </a:r>
              </a:p>
            </p:txBody>
          </p:sp>
        </mc:Fallback>
      </mc:AlternateContent>
      <p:sp>
        <p:nvSpPr>
          <p:cNvPr id="19" name="CuadroTexto 18">
            <a:extLst>
              <a:ext uri="{FF2B5EF4-FFF2-40B4-BE49-F238E27FC236}">
                <a16:creationId xmlns:a16="http://schemas.microsoft.com/office/drawing/2014/main" id="{4C9D12F1-7604-F7DE-5C55-80DE1C45C161}"/>
              </a:ext>
            </a:extLst>
          </p:cNvPr>
          <p:cNvSpPr txBox="1"/>
          <p:nvPr/>
        </p:nvSpPr>
        <p:spPr>
          <a:xfrm>
            <a:off x="1799609" y="4269416"/>
            <a:ext cx="2028119" cy="307777"/>
          </a:xfrm>
          <a:prstGeom prst="rect">
            <a:avLst/>
          </a:prstGeom>
          <a:noFill/>
        </p:spPr>
        <p:txBody>
          <a:bodyPr wrap="none" rtlCol="0">
            <a:spAutoFit/>
          </a:bodyPr>
          <a:lstStyle/>
          <a:p>
            <a:r>
              <a:rPr lang="es-ES" sz="1400" dirty="0"/>
              <a:t>1. Bombas de engranajes</a:t>
            </a:r>
            <a:endParaRPr lang="en-US" sz="1400" dirty="0"/>
          </a:p>
        </p:txBody>
      </p:sp>
      <p:sp>
        <p:nvSpPr>
          <p:cNvPr id="21" name="CuadroTexto 20">
            <a:extLst>
              <a:ext uri="{FF2B5EF4-FFF2-40B4-BE49-F238E27FC236}">
                <a16:creationId xmlns:a16="http://schemas.microsoft.com/office/drawing/2014/main" id="{DB08D2EC-174E-38E9-B361-CF1063CB7911}"/>
              </a:ext>
            </a:extLst>
          </p:cNvPr>
          <p:cNvSpPr txBox="1"/>
          <p:nvPr/>
        </p:nvSpPr>
        <p:spPr>
          <a:xfrm>
            <a:off x="1806058" y="4541559"/>
            <a:ext cx="1896673" cy="307777"/>
          </a:xfrm>
          <a:prstGeom prst="rect">
            <a:avLst/>
          </a:prstGeom>
          <a:noFill/>
        </p:spPr>
        <p:txBody>
          <a:bodyPr wrap="none" rtlCol="0">
            <a:spAutoFit/>
          </a:bodyPr>
          <a:lstStyle/>
          <a:p>
            <a:r>
              <a:rPr lang="es-ES" sz="1400" dirty="0"/>
              <a:t>2. Bombas peristálticas</a:t>
            </a:r>
            <a:endParaRPr lang="en-US" sz="1400" dirty="0"/>
          </a:p>
        </p:txBody>
      </p:sp>
      <p:sp>
        <p:nvSpPr>
          <p:cNvPr id="22" name="CuadroTexto 21">
            <a:extLst>
              <a:ext uri="{FF2B5EF4-FFF2-40B4-BE49-F238E27FC236}">
                <a16:creationId xmlns:a16="http://schemas.microsoft.com/office/drawing/2014/main" id="{78B3E309-7EDE-B6C6-64E7-624C05A60D92}"/>
              </a:ext>
            </a:extLst>
          </p:cNvPr>
          <p:cNvSpPr txBox="1"/>
          <p:nvPr/>
        </p:nvSpPr>
        <p:spPr>
          <a:xfrm>
            <a:off x="1799608" y="4831450"/>
            <a:ext cx="2526654" cy="307777"/>
          </a:xfrm>
          <a:prstGeom prst="rect">
            <a:avLst/>
          </a:prstGeom>
          <a:noFill/>
          <a:ln w="57150">
            <a:solidFill>
              <a:srgbClr val="00B050"/>
            </a:solidFill>
          </a:ln>
        </p:spPr>
        <p:txBody>
          <a:bodyPr wrap="none" rtlCol="0">
            <a:spAutoFit/>
          </a:bodyPr>
          <a:lstStyle/>
          <a:p>
            <a:r>
              <a:rPr lang="es-ES" sz="1400" b="1" dirty="0">
                <a:effectLst>
                  <a:outerShdw blurRad="38100" dist="38100" dir="2700000" algn="tl">
                    <a:srgbClr val="000000">
                      <a:alpha val="43137"/>
                    </a:srgbClr>
                  </a:outerShdw>
                </a:effectLst>
              </a:rPr>
              <a:t>3. Bombas de doble diafragma</a:t>
            </a:r>
            <a:endParaRPr lang="en-US" sz="1400" b="1" dirty="0">
              <a:effectLst>
                <a:outerShdw blurRad="38100" dist="38100" dir="2700000" algn="tl">
                  <a:srgbClr val="000000">
                    <a:alpha val="43137"/>
                  </a:srgbClr>
                </a:outerShdw>
              </a:effectLst>
            </a:endParaRPr>
          </a:p>
        </p:txBody>
      </p:sp>
      <mc:AlternateContent xmlns:mc="http://schemas.openxmlformats.org/markup-compatibility/2006" xmlns:a14="http://schemas.microsoft.com/office/drawing/2010/main">
        <mc:Choice Requires="a14">
          <p:sp>
            <p:nvSpPr>
              <p:cNvPr id="24" name="CuadroTexto 23">
                <a:extLst>
                  <a:ext uri="{FF2B5EF4-FFF2-40B4-BE49-F238E27FC236}">
                    <a16:creationId xmlns:a16="http://schemas.microsoft.com/office/drawing/2014/main" id="{1EED8EE4-2EFF-E2F4-9DB6-6CE71E113BEF}"/>
                  </a:ext>
                </a:extLst>
              </p:cNvPr>
              <p:cNvSpPr txBox="1"/>
              <p:nvPr/>
            </p:nvSpPr>
            <p:spPr>
              <a:xfrm>
                <a:off x="1798237" y="2522464"/>
                <a:ext cx="2526654"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i="1" smtClean="0">
                              <a:solidFill>
                                <a:schemeClr val="tx1"/>
                              </a:solidFill>
                              <a:latin typeface="Cambria Math" panose="02040503050406030204" pitchFamily="18" charset="0"/>
                            </a:rPr>
                          </m:ctrlPr>
                        </m:sSubPr>
                        <m:e>
                          <m:r>
                            <a:rPr lang="en-US" sz="1400" i="1">
                              <a:solidFill>
                                <a:schemeClr val="tx1"/>
                              </a:solidFill>
                              <a:latin typeface="Cambria Math" panose="02040503050406030204" pitchFamily="18" charset="0"/>
                            </a:rPr>
                            <m:t>𝜌</m:t>
                          </m:r>
                        </m:e>
                        <m:sub>
                          <m:r>
                            <a:rPr lang="en-US" sz="1400" i="1">
                              <a:solidFill>
                                <a:schemeClr val="tx1"/>
                              </a:solidFill>
                              <a:latin typeface="Cambria Math" panose="02040503050406030204" pitchFamily="18" charset="0"/>
                            </a:rPr>
                            <m:t>𝑚𝑖𝑛</m:t>
                          </m:r>
                        </m:sub>
                      </m:sSub>
                      <m:r>
                        <a:rPr lang="en-US" sz="1400" i="0">
                          <a:solidFill>
                            <a:schemeClr val="tx1"/>
                          </a:solidFill>
                          <a:latin typeface="Cambria Math" panose="02040503050406030204" pitchFamily="18" charset="0"/>
                        </a:rPr>
                        <m:t>=</m:t>
                      </m:r>
                      <m:sSub>
                        <m:sSubPr>
                          <m:ctrlPr>
                            <a:rPr lang="en-US" sz="1400" i="1">
                              <a:solidFill>
                                <a:schemeClr val="tx1"/>
                              </a:solidFill>
                              <a:latin typeface="Cambria Math" panose="02040503050406030204" pitchFamily="18" charset="0"/>
                            </a:rPr>
                          </m:ctrlPr>
                        </m:sSubPr>
                        <m:e>
                          <m:r>
                            <a:rPr lang="en-US" sz="1400" i="1">
                              <a:solidFill>
                                <a:schemeClr val="tx1"/>
                              </a:solidFill>
                              <a:latin typeface="Cambria Math" panose="02040503050406030204" pitchFamily="18" charset="0"/>
                            </a:rPr>
                            <m:t>𝜌</m:t>
                          </m:r>
                        </m:e>
                        <m:sub>
                          <m:r>
                            <a:rPr lang="en-US" sz="1400" i="1">
                              <a:solidFill>
                                <a:schemeClr val="tx1"/>
                              </a:solidFill>
                              <a:latin typeface="Cambria Math" panose="02040503050406030204" pitchFamily="18" charset="0"/>
                            </a:rPr>
                            <m:t>𝐴𝑀</m:t>
                          </m:r>
                          <m:r>
                            <a:rPr lang="en-US" sz="1400" i="0">
                              <a:solidFill>
                                <a:schemeClr val="tx1"/>
                              </a:solidFill>
                              <a:latin typeface="Cambria Math" panose="02040503050406030204" pitchFamily="18" charset="0"/>
                            </a:rPr>
                            <m:t>223</m:t>
                          </m:r>
                        </m:sub>
                      </m:sSub>
                      <m:r>
                        <a:rPr lang="en-US" sz="1400" i="0">
                          <a:solidFill>
                            <a:schemeClr val="tx1"/>
                          </a:solidFill>
                          <a:latin typeface="Cambria Math" panose="02040503050406030204" pitchFamily="18" charset="0"/>
                        </a:rPr>
                        <m:t>=0.86 </m:t>
                      </m:r>
                      <m:d>
                        <m:dPr>
                          <m:begChr m:val="["/>
                          <m:endChr m:val="]"/>
                          <m:ctrlPr>
                            <a:rPr lang="en-US" sz="1400" i="1">
                              <a:solidFill>
                                <a:schemeClr val="tx1"/>
                              </a:solidFill>
                              <a:latin typeface="Cambria Math" panose="02040503050406030204" pitchFamily="18" charset="0"/>
                            </a:rPr>
                          </m:ctrlPr>
                        </m:dPr>
                        <m:e>
                          <m:r>
                            <a:rPr lang="es-ES" sz="1400" b="0" i="1" smtClean="0">
                              <a:solidFill>
                                <a:schemeClr val="tx1"/>
                              </a:solidFill>
                              <a:latin typeface="Cambria Math" panose="02040503050406030204" pitchFamily="18" charset="0"/>
                            </a:rPr>
                            <m:t>𝑘𝑔</m:t>
                          </m:r>
                          <m:r>
                            <a:rPr lang="es-ES" sz="1400" b="0" i="1" smtClean="0">
                              <a:solidFill>
                                <a:schemeClr val="tx1"/>
                              </a:solidFill>
                              <a:latin typeface="Cambria Math" panose="02040503050406030204" pitchFamily="18" charset="0"/>
                            </a:rPr>
                            <m:t>/</m:t>
                          </m:r>
                          <m:r>
                            <a:rPr lang="es-ES" sz="1400" b="0" i="1" smtClean="0">
                              <a:solidFill>
                                <a:schemeClr val="tx1"/>
                              </a:solidFill>
                              <a:latin typeface="Cambria Math" panose="02040503050406030204" pitchFamily="18" charset="0"/>
                            </a:rPr>
                            <m:t>𝐿</m:t>
                          </m:r>
                        </m:e>
                      </m:d>
                    </m:oMath>
                  </m:oMathPara>
                </a14:m>
                <a:endParaRPr lang="en-US" sz="1400" dirty="0">
                  <a:solidFill>
                    <a:schemeClr val="tx1"/>
                  </a:solidFill>
                </a:endParaRPr>
              </a:p>
            </p:txBody>
          </p:sp>
        </mc:Choice>
        <mc:Fallback xmlns="">
          <p:sp>
            <p:nvSpPr>
              <p:cNvPr id="24" name="CuadroTexto 23">
                <a:extLst>
                  <a:ext uri="{FF2B5EF4-FFF2-40B4-BE49-F238E27FC236}">
                    <a16:creationId xmlns:a16="http://schemas.microsoft.com/office/drawing/2014/main" id="{1EED8EE4-2EFF-E2F4-9DB6-6CE71E113BEF}"/>
                  </a:ext>
                </a:extLst>
              </p:cNvPr>
              <p:cNvSpPr txBox="1">
                <a:spLocks noRot="1" noChangeAspect="1" noMove="1" noResize="1" noEditPoints="1" noAdjustHandles="1" noChangeArrowheads="1" noChangeShapeType="1" noTextEdit="1"/>
              </p:cNvSpPr>
              <p:nvPr/>
            </p:nvSpPr>
            <p:spPr>
              <a:xfrm>
                <a:off x="1798237" y="2522464"/>
                <a:ext cx="2526654" cy="307777"/>
              </a:xfrm>
              <a:prstGeom prst="rect">
                <a:avLst/>
              </a:prstGeom>
              <a:blipFill>
                <a:blip r:embed="rId7"/>
                <a:stretch>
                  <a:fillRect b="-8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CuadroTexto 25">
                <a:extLst>
                  <a:ext uri="{FF2B5EF4-FFF2-40B4-BE49-F238E27FC236}">
                    <a16:creationId xmlns:a16="http://schemas.microsoft.com/office/drawing/2014/main" id="{BFB586DA-80DF-4B9A-B786-938874325287}"/>
                  </a:ext>
                </a:extLst>
              </p:cNvPr>
              <p:cNvSpPr txBox="1"/>
              <p:nvPr/>
            </p:nvSpPr>
            <p:spPr>
              <a:xfrm>
                <a:off x="1798238" y="2868552"/>
                <a:ext cx="2526654"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i="1" smtClean="0">
                              <a:solidFill>
                                <a:schemeClr val="tx1"/>
                              </a:solidFill>
                              <a:latin typeface="Cambria Math" panose="02040503050406030204" pitchFamily="18" charset="0"/>
                            </a:rPr>
                          </m:ctrlPr>
                        </m:sSubPr>
                        <m:e>
                          <m:r>
                            <a:rPr lang="en-US" sz="1400" i="1">
                              <a:solidFill>
                                <a:schemeClr val="tx1"/>
                              </a:solidFill>
                              <a:latin typeface="Cambria Math" panose="02040503050406030204" pitchFamily="18" charset="0"/>
                            </a:rPr>
                            <m:t>𝜌</m:t>
                          </m:r>
                        </m:e>
                        <m:sub>
                          <m:r>
                            <a:rPr lang="en-US" sz="1400" i="1">
                              <a:solidFill>
                                <a:schemeClr val="tx1"/>
                              </a:solidFill>
                              <a:latin typeface="Cambria Math" panose="02040503050406030204" pitchFamily="18" charset="0"/>
                            </a:rPr>
                            <m:t>𝑚𝑎𝑥</m:t>
                          </m:r>
                        </m:sub>
                      </m:sSub>
                      <m:r>
                        <a:rPr lang="en-US" sz="1400" i="0">
                          <a:solidFill>
                            <a:schemeClr val="tx1"/>
                          </a:solidFill>
                          <a:latin typeface="Cambria Math" panose="02040503050406030204" pitchFamily="18" charset="0"/>
                        </a:rPr>
                        <m:t>=</m:t>
                      </m:r>
                      <m:sSub>
                        <m:sSubPr>
                          <m:ctrlPr>
                            <a:rPr lang="en-US" sz="1400" i="1">
                              <a:solidFill>
                                <a:schemeClr val="tx1"/>
                              </a:solidFill>
                              <a:latin typeface="Cambria Math" panose="02040503050406030204" pitchFamily="18" charset="0"/>
                            </a:rPr>
                          </m:ctrlPr>
                        </m:sSubPr>
                        <m:e>
                          <m:r>
                            <a:rPr lang="en-US" sz="1400" i="1">
                              <a:solidFill>
                                <a:schemeClr val="tx1"/>
                              </a:solidFill>
                              <a:latin typeface="Cambria Math" panose="02040503050406030204" pitchFamily="18" charset="0"/>
                            </a:rPr>
                            <m:t>𝜌</m:t>
                          </m:r>
                        </m:e>
                        <m:sub>
                          <m:r>
                            <a:rPr lang="en-US" sz="1400" i="1">
                              <a:solidFill>
                                <a:schemeClr val="tx1"/>
                              </a:solidFill>
                              <a:latin typeface="Cambria Math" panose="02040503050406030204" pitchFamily="18" charset="0"/>
                            </a:rPr>
                            <m:t>𝐴𝑀</m:t>
                          </m:r>
                          <m:r>
                            <a:rPr lang="en-US" sz="1400" i="0">
                              <a:solidFill>
                                <a:schemeClr val="tx1"/>
                              </a:solidFill>
                              <a:latin typeface="Cambria Math" panose="02040503050406030204" pitchFamily="18" charset="0"/>
                            </a:rPr>
                            <m:t>225</m:t>
                          </m:r>
                        </m:sub>
                      </m:sSub>
                      <m:r>
                        <a:rPr lang="en-US" sz="1400" i="0">
                          <a:solidFill>
                            <a:schemeClr val="tx1"/>
                          </a:solidFill>
                          <a:latin typeface="Cambria Math" panose="02040503050406030204" pitchFamily="18" charset="0"/>
                        </a:rPr>
                        <m:t>=1.24 </m:t>
                      </m:r>
                      <m:d>
                        <m:dPr>
                          <m:begChr m:val="["/>
                          <m:endChr m:val="]"/>
                          <m:ctrlPr>
                            <a:rPr lang="en-US" sz="1400" i="1">
                              <a:solidFill>
                                <a:schemeClr val="tx1"/>
                              </a:solidFill>
                              <a:latin typeface="Cambria Math" panose="02040503050406030204" pitchFamily="18" charset="0"/>
                            </a:rPr>
                          </m:ctrlPr>
                        </m:dPr>
                        <m:e>
                          <m:r>
                            <a:rPr lang="es-ES" sz="1400" b="0" i="1" smtClean="0">
                              <a:solidFill>
                                <a:schemeClr val="tx1"/>
                              </a:solidFill>
                              <a:latin typeface="Cambria Math" panose="02040503050406030204" pitchFamily="18" charset="0"/>
                            </a:rPr>
                            <m:t>𝑘𝑔</m:t>
                          </m:r>
                          <m:r>
                            <a:rPr lang="es-ES" sz="1400" b="0" i="1" smtClean="0">
                              <a:solidFill>
                                <a:schemeClr val="tx1"/>
                              </a:solidFill>
                              <a:latin typeface="Cambria Math" panose="02040503050406030204" pitchFamily="18" charset="0"/>
                            </a:rPr>
                            <m:t>/</m:t>
                          </m:r>
                          <m:r>
                            <a:rPr lang="es-ES" sz="1400" b="0" i="1" smtClean="0">
                              <a:solidFill>
                                <a:schemeClr val="tx1"/>
                              </a:solidFill>
                              <a:latin typeface="Cambria Math" panose="02040503050406030204" pitchFamily="18" charset="0"/>
                            </a:rPr>
                            <m:t>𝐿</m:t>
                          </m:r>
                        </m:e>
                      </m:d>
                    </m:oMath>
                  </m:oMathPara>
                </a14:m>
                <a:endParaRPr lang="en-US" sz="1400" dirty="0">
                  <a:solidFill>
                    <a:schemeClr val="tx1"/>
                  </a:solidFill>
                </a:endParaRPr>
              </a:p>
            </p:txBody>
          </p:sp>
        </mc:Choice>
        <mc:Fallback xmlns="">
          <p:sp>
            <p:nvSpPr>
              <p:cNvPr id="26" name="CuadroTexto 25">
                <a:extLst>
                  <a:ext uri="{FF2B5EF4-FFF2-40B4-BE49-F238E27FC236}">
                    <a16:creationId xmlns:a16="http://schemas.microsoft.com/office/drawing/2014/main" id="{BFB586DA-80DF-4B9A-B786-938874325287}"/>
                  </a:ext>
                </a:extLst>
              </p:cNvPr>
              <p:cNvSpPr txBox="1">
                <a:spLocks noRot="1" noChangeAspect="1" noMove="1" noResize="1" noEditPoints="1" noAdjustHandles="1" noChangeArrowheads="1" noChangeShapeType="1" noTextEdit="1"/>
              </p:cNvSpPr>
              <p:nvPr/>
            </p:nvSpPr>
            <p:spPr>
              <a:xfrm>
                <a:off x="1798238" y="2868552"/>
                <a:ext cx="2526654" cy="307777"/>
              </a:xfrm>
              <a:prstGeom prst="rect">
                <a:avLst/>
              </a:prstGeom>
              <a:blipFill>
                <a:blip r:embed="rId8"/>
                <a:stretch>
                  <a:fillRect b="-8000"/>
                </a:stretch>
              </a:blipFill>
            </p:spPr>
            <p:txBody>
              <a:bodyPr/>
              <a:lstStyle/>
              <a:p>
                <a:r>
                  <a:rPr lang="en-US">
                    <a:noFill/>
                  </a:rPr>
                  <a:t> </a:t>
                </a:r>
              </a:p>
            </p:txBody>
          </p:sp>
        </mc:Fallback>
      </mc:AlternateContent>
      <p:graphicFrame>
        <p:nvGraphicFramePr>
          <p:cNvPr id="27" name="Tabla 26">
            <a:extLst>
              <a:ext uri="{FF2B5EF4-FFF2-40B4-BE49-F238E27FC236}">
                <a16:creationId xmlns:a16="http://schemas.microsoft.com/office/drawing/2014/main" id="{92958890-2891-B18D-97B4-DE7B552537D8}"/>
              </a:ext>
            </a:extLst>
          </p:cNvPr>
          <p:cNvGraphicFramePr>
            <a:graphicFrameLocks noGrp="1"/>
          </p:cNvGraphicFramePr>
          <p:nvPr>
            <p:extLst>
              <p:ext uri="{D42A27DB-BD31-4B8C-83A1-F6EECF244321}">
                <p14:modId xmlns:p14="http://schemas.microsoft.com/office/powerpoint/2010/main" val="2219302316"/>
              </p:ext>
            </p:extLst>
          </p:nvPr>
        </p:nvGraphicFramePr>
        <p:xfrm>
          <a:off x="5570483" y="3941845"/>
          <a:ext cx="5810280" cy="1619061"/>
        </p:xfrm>
        <a:graphic>
          <a:graphicData uri="http://schemas.openxmlformats.org/drawingml/2006/table">
            <a:tbl>
              <a:tblPr firstRow="1" firstCol="1" bandRow="1">
                <a:tableStyleId>{0E3FDE45-AF77-4B5C-9715-49D594BDF05E}</a:tableStyleId>
              </a:tblPr>
              <a:tblGrid>
                <a:gridCol w="968380">
                  <a:extLst>
                    <a:ext uri="{9D8B030D-6E8A-4147-A177-3AD203B41FA5}">
                      <a16:colId xmlns:a16="http://schemas.microsoft.com/office/drawing/2014/main" val="1375678134"/>
                    </a:ext>
                  </a:extLst>
                </a:gridCol>
                <a:gridCol w="968380">
                  <a:extLst>
                    <a:ext uri="{9D8B030D-6E8A-4147-A177-3AD203B41FA5}">
                      <a16:colId xmlns:a16="http://schemas.microsoft.com/office/drawing/2014/main" val="1063497757"/>
                    </a:ext>
                  </a:extLst>
                </a:gridCol>
                <a:gridCol w="968380">
                  <a:extLst>
                    <a:ext uri="{9D8B030D-6E8A-4147-A177-3AD203B41FA5}">
                      <a16:colId xmlns:a16="http://schemas.microsoft.com/office/drawing/2014/main" val="3190862147"/>
                    </a:ext>
                  </a:extLst>
                </a:gridCol>
                <a:gridCol w="968380">
                  <a:extLst>
                    <a:ext uri="{9D8B030D-6E8A-4147-A177-3AD203B41FA5}">
                      <a16:colId xmlns:a16="http://schemas.microsoft.com/office/drawing/2014/main" val="64920979"/>
                    </a:ext>
                  </a:extLst>
                </a:gridCol>
                <a:gridCol w="968380">
                  <a:extLst>
                    <a:ext uri="{9D8B030D-6E8A-4147-A177-3AD203B41FA5}">
                      <a16:colId xmlns:a16="http://schemas.microsoft.com/office/drawing/2014/main" val="1250171778"/>
                    </a:ext>
                  </a:extLst>
                </a:gridCol>
                <a:gridCol w="968380">
                  <a:extLst>
                    <a:ext uri="{9D8B030D-6E8A-4147-A177-3AD203B41FA5}">
                      <a16:colId xmlns:a16="http://schemas.microsoft.com/office/drawing/2014/main" val="2730978226"/>
                    </a:ext>
                  </a:extLst>
                </a:gridCol>
              </a:tblGrid>
              <a:tr h="105187">
                <a:tc>
                  <a:txBody>
                    <a:bodyPr/>
                    <a:lstStyle/>
                    <a:p>
                      <a:pPr marL="0" marR="0" algn="ctr">
                        <a:lnSpc>
                          <a:spcPct val="100000"/>
                        </a:lnSpc>
                        <a:spcBef>
                          <a:spcPts val="0"/>
                        </a:spcBef>
                        <a:spcAft>
                          <a:spcPts val="0"/>
                        </a:spcAft>
                      </a:pPr>
                      <a:r>
                        <a:rPr lang="es-ES" sz="1400" dirty="0">
                          <a:effectLst/>
                        </a:rPr>
                        <a:t>Bomba</a:t>
                      </a:r>
                    </a:p>
                    <a:p>
                      <a:pPr marL="0" marR="0" algn="ctr">
                        <a:lnSpc>
                          <a:spcPct val="100000"/>
                        </a:lnSpc>
                        <a:spcBef>
                          <a:spcPts val="0"/>
                        </a:spcBef>
                        <a:spcAft>
                          <a:spcPts val="0"/>
                        </a:spcAft>
                      </a:pPr>
                      <a:r>
                        <a:rPr lang="es-ES" sz="1400" dirty="0">
                          <a:effectLst/>
                        </a:rPr>
                        <a:t>[plg]</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0000"/>
                        </a:lnSpc>
                        <a:spcBef>
                          <a:spcPts val="0"/>
                        </a:spcBef>
                        <a:spcAft>
                          <a:spcPts val="0"/>
                        </a:spcAft>
                      </a:pPr>
                      <a:r>
                        <a:rPr lang="es-ES" sz="1400" dirty="0">
                          <a:effectLst/>
                        </a:rPr>
                        <a:t>Caudal máximo [</a:t>
                      </a:r>
                      <a:r>
                        <a:rPr lang="es-ES" sz="1400" dirty="0" err="1">
                          <a:effectLst/>
                        </a:rPr>
                        <a:t>gpm</a:t>
                      </a:r>
                      <a:r>
                        <a:rPr lang="es-ES" sz="1400" dirty="0">
                          <a:effectLst/>
                        </a:rPr>
                        <a:t>]</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0000"/>
                        </a:lnSpc>
                        <a:spcBef>
                          <a:spcPts val="0"/>
                        </a:spcBef>
                        <a:spcAft>
                          <a:spcPts val="0"/>
                        </a:spcAft>
                      </a:pPr>
                      <a:r>
                        <a:rPr lang="es-ES" sz="1400" dirty="0">
                          <a:effectLst/>
                        </a:rPr>
                        <a:t>Volumen por ciclo [gal]</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0000"/>
                        </a:lnSpc>
                        <a:spcBef>
                          <a:spcPts val="0"/>
                        </a:spcBef>
                        <a:spcAft>
                          <a:spcPts val="0"/>
                        </a:spcAft>
                      </a:pPr>
                      <a:r>
                        <a:rPr lang="es-ES" sz="1400" dirty="0">
                          <a:effectLst/>
                        </a:rPr>
                        <a:t>Volumen por ciclo [cm</a:t>
                      </a:r>
                      <a:r>
                        <a:rPr lang="es-ES" sz="1400" baseline="30000" dirty="0">
                          <a:effectLst/>
                        </a:rPr>
                        <a:t>3</a:t>
                      </a:r>
                      <a:r>
                        <a:rPr lang="es-ES" sz="1400" dirty="0">
                          <a:effectLst/>
                        </a:rPr>
                        <a:t>]</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0000"/>
                        </a:lnSpc>
                        <a:spcBef>
                          <a:spcPts val="0"/>
                        </a:spcBef>
                        <a:spcAft>
                          <a:spcPts val="0"/>
                        </a:spcAft>
                      </a:pPr>
                      <a:r>
                        <a:rPr lang="es-ES" sz="1400" dirty="0">
                          <a:effectLst/>
                        </a:rPr>
                        <a:t>Masa mínima [kg/ciclo]</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0000"/>
                        </a:lnSpc>
                        <a:spcBef>
                          <a:spcPts val="0"/>
                        </a:spcBef>
                        <a:spcAft>
                          <a:spcPts val="0"/>
                        </a:spcAft>
                      </a:pPr>
                      <a:r>
                        <a:rPr lang="es-ES" sz="1400" dirty="0">
                          <a:effectLst/>
                        </a:rPr>
                        <a:t>Masa máxima [kg/ciclo]</a:t>
                      </a:r>
                      <a:endParaRPr lang="en-US" sz="1400" dirty="0">
                        <a:effectLst/>
                        <a:latin typeface="+mn-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355520676"/>
                  </a:ext>
                </a:extLst>
              </a:tr>
              <a:tr h="0">
                <a:tc>
                  <a:txBody>
                    <a:bodyPr/>
                    <a:lstStyle/>
                    <a:p>
                      <a:pPr marL="0" marR="0" algn="ctr">
                        <a:lnSpc>
                          <a:spcPct val="150000"/>
                        </a:lnSpc>
                        <a:spcBef>
                          <a:spcPts val="0"/>
                        </a:spcBef>
                        <a:spcAft>
                          <a:spcPts val="0"/>
                        </a:spcAft>
                      </a:pPr>
                      <a:r>
                        <a:rPr lang="es-ES" sz="1600" b="0" dirty="0">
                          <a:effectLst/>
                        </a:rPr>
                        <a:t>¾</a:t>
                      </a:r>
                      <a:endParaRPr lang="en-US" sz="2000" b="0" dirty="0">
                        <a:effectLst/>
                        <a:latin typeface="Cambria Math" panose="02040503050406030204" pitchFamily="18" charset="0"/>
                        <a:ea typeface="Cambria Math" panose="02040503050406030204" pitchFamily="18"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s-ES" sz="1600" dirty="0">
                          <a:effectLst/>
                        </a:rPr>
                        <a:t>31.7</a:t>
                      </a:r>
                      <a:endParaRPr lang="en-US" sz="2000" dirty="0">
                        <a:effectLst/>
                        <a:latin typeface="Cambria Math" panose="02040503050406030204" pitchFamily="18" charset="0"/>
                        <a:ea typeface="Cambria Math" panose="02040503050406030204" pitchFamily="18"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s-ES" sz="1600" dirty="0">
                          <a:effectLst/>
                        </a:rPr>
                        <a:t>0.143</a:t>
                      </a:r>
                      <a:endParaRPr lang="en-US" sz="2000" dirty="0">
                        <a:effectLst/>
                        <a:latin typeface="Cambria Math" panose="02040503050406030204" pitchFamily="18" charset="0"/>
                        <a:ea typeface="Cambria Math" panose="02040503050406030204" pitchFamily="18"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s-ES" sz="1600" dirty="0">
                          <a:effectLst/>
                        </a:rPr>
                        <a:t>539</a:t>
                      </a:r>
                      <a:endParaRPr lang="en-US" sz="2000" dirty="0">
                        <a:effectLst/>
                        <a:latin typeface="Cambria Math" panose="02040503050406030204" pitchFamily="18" charset="0"/>
                        <a:ea typeface="Cambria Math" panose="02040503050406030204" pitchFamily="18"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s-ES" sz="1600" dirty="0">
                          <a:effectLst/>
                        </a:rPr>
                        <a:t>0.46</a:t>
                      </a:r>
                      <a:endParaRPr lang="en-US" sz="2000" dirty="0">
                        <a:effectLst/>
                        <a:latin typeface="Cambria Math" panose="02040503050406030204" pitchFamily="18" charset="0"/>
                        <a:ea typeface="Cambria Math" panose="02040503050406030204" pitchFamily="18"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s-ES" sz="1600" dirty="0">
                          <a:effectLst/>
                        </a:rPr>
                        <a:t>0.67</a:t>
                      </a:r>
                      <a:endParaRPr lang="en-US" sz="2000" dirty="0">
                        <a:effectLst/>
                        <a:latin typeface="Cambria Math" panose="02040503050406030204" pitchFamily="18" charset="0"/>
                        <a:ea typeface="Cambria Math" panose="020405030504060302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4280494325"/>
                  </a:ext>
                </a:extLst>
              </a:tr>
              <a:tr h="0">
                <a:tc>
                  <a:txBody>
                    <a:bodyPr/>
                    <a:lstStyle/>
                    <a:p>
                      <a:pPr marL="0" marR="0" algn="ctr">
                        <a:lnSpc>
                          <a:spcPct val="150000"/>
                        </a:lnSpc>
                        <a:spcBef>
                          <a:spcPts val="0"/>
                        </a:spcBef>
                        <a:spcAft>
                          <a:spcPts val="0"/>
                        </a:spcAft>
                      </a:pPr>
                      <a:r>
                        <a:rPr lang="en-US" sz="1600" b="1" dirty="0">
                          <a:effectLst>
                            <a:outerShdw blurRad="38100" dist="38100" dir="2700000" algn="tl">
                              <a:srgbClr val="000000">
                                <a:alpha val="43137"/>
                              </a:srgbClr>
                            </a:outerShdw>
                          </a:effectLst>
                        </a:rPr>
                        <a:t>1</a:t>
                      </a:r>
                      <a:endParaRPr lang="en-US" sz="2000" b="1" dirty="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s-ES" sz="1600" b="1" dirty="0">
                          <a:effectLst>
                            <a:outerShdw blurRad="38100" dist="38100" dir="2700000" algn="tl">
                              <a:srgbClr val="000000">
                                <a:alpha val="43137"/>
                              </a:srgbClr>
                            </a:outerShdw>
                          </a:effectLst>
                        </a:rPr>
                        <a:t>46.2</a:t>
                      </a:r>
                      <a:endParaRPr lang="en-US" sz="2000" b="1" dirty="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s-ES" sz="1600" b="1" dirty="0">
                          <a:effectLst>
                            <a:outerShdw blurRad="38100" dist="38100" dir="2700000" algn="tl">
                              <a:srgbClr val="000000">
                                <a:alpha val="43137"/>
                              </a:srgbClr>
                            </a:outerShdw>
                          </a:effectLst>
                        </a:rPr>
                        <a:t>0.21</a:t>
                      </a:r>
                      <a:endParaRPr lang="en-US" sz="2000" b="1" dirty="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s-ES" sz="1600" b="1" dirty="0">
                          <a:effectLst>
                            <a:outerShdw blurRad="38100" dist="38100" dir="2700000" algn="tl">
                              <a:srgbClr val="000000">
                                <a:alpha val="43137"/>
                              </a:srgbClr>
                            </a:outerShdw>
                          </a:effectLst>
                        </a:rPr>
                        <a:t>210</a:t>
                      </a:r>
                      <a:endParaRPr lang="en-US" sz="2000" b="1" dirty="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s-ES" sz="1600" b="1" dirty="0">
                          <a:effectLst>
                            <a:outerShdw blurRad="38100" dist="38100" dir="2700000" algn="tl">
                              <a:srgbClr val="000000">
                                <a:alpha val="43137"/>
                              </a:srgbClr>
                            </a:outerShdw>
                          </a:effectLst>
                        </a:rPr>
                        <a:t>0.18</a:t>
                      </a:r>
                      <a:endParaRPr lang="en-US" sz="2000" b="1" dirty="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s-ES" sz="1600" b="1" dirty="0">
                          <a:effectLst>
                            <a:outerShdw blurRad="38100" dist="38100" dir="2700000" algn="tl">
                              <a:srgbClr val="000000">
                                <a:alpha val="43137"/>
                              </a:srgbClr>
                            </a:outerShdw>
                          </a:effectLst>
                        </a:rPr>
                        <a:t>0.26</a:t>
                      </a:r>
                      <a:endParaRPr lang="en-US" sz="2000" b="1" dirty="0">
                        <a:effectLst>
                          <a:outerShdw blurRad="38100" dist="38100" dir="2700000" algn="tl">
                            <a:srgbClr val="000000">
                              <a:alpha val="43137"/>
                            </a:srgbClr>
                          </a:outerShdw>
                        </a:effectLst>
                        <a:latin typeface="Cambria Math" panose="02040503050406030204" pitchFamily="18" charset="0"/>
                        <a:ea typeface="Cambria Math" panose="020405030504060302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051205481"/>
                  </a:ext>
                </a:extLst>
              </a:tr>
              <a:tr h="0">
                <a:tc>
                  <a:txBody>
                    <a:bodyPr/>
                    <a:lstStyle/>
                    <a:p>
                      <a:pPr marL="0" marR="0" algn="ctr">
                        <a:lnSpc>
                          <a:spcPct val="150000"/>
                        </a:lnSpc>
                        <a:spcBef>
                          <a:spcPts val="0"/>
                        </a:spcBef>
                        <a:spcAft>
                          <a:spcPts val="0"/>
                        </a:spcAft>
                      </a:pPr>
                      <a:r>
                        <a:rPr lang="en-US" sz="1600" b="0" dirty="0">
                          <a:effectLst/>
                        </a:rPr>
                        <a:t>1 ½</a:t>
                      </a:r>
                      <a:endParaRPr lang="en-US" sz="2000" b="0" dirty="0">
                        <a:effectLst/>
                        <a:latin typeface="Cambria Math" panose="02040503050406030204" pitchFamily="18" charset="0"/>
                        <a:ea typeface="Cambria Math" panose="02040503050406030204" pitchFamily="18"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s-ES" sz="1600" dirty="0">
                          <a:effectLst/>
                        </a:rPr>
                        <a:t>107</a:t>
                      </a:r>
                      <a:endParaRPr lang="en-US" sz="2000" dirty="0">
                        <a:effectLst/>
                        <a:latin typeface="Cambria Math" panose="02040503050406030204" pitchFamily="18" charset="0"/>
                        <a:ea typeface="Cambria Math" panose="02040503050406030204" pitchFamily="18"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s-ES" sz="1600" dirty="0">
                          <a:effectLst/>
                        </a:rPr>
                        <a:t>0.37</a:t>
                      </a:r>
                      <a:endParaRPr lang="en-US" sz="2000" dirty="0">
                        <a:effectLst/>
                        <a:latin typeface="Cambria Math" panose="02040503050406030204" pitchFamily="18" charset="0"/>
                        <a:ea typeface="Cambria Math" panose="02040503050406030204" pitchFamily="18"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s-ES" sz="1600" dirty="0">
                          <a:effectLst/>
                        </a:rPr>
                        <a:t>1400</a:t>
                      </a:r>
                      <a:endParaRPr lang="en-US" sz="2000" dirty="0">
                        <a:effectLst/>
                        <a:latin typeface="Cambria Math" panose="02040503050406030204" pitchFamily="18" charset="0"/>
                        <a:ea typeface="Cambria Math" panose="02040503050406030204" pitchFamily="18"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s-ES" sz="1600" dirty="0">
                          <a:effectLst/>
                        </a:rPr>
                        <a:t>1.2</a:t>
                      </a:r>
                      <a:endParaRPr lang="en-US" sz="2000" dirty="0">
                        <a:effectLst/>
                        <a:latin typeface="Cambria Math" panose="02040503050406030204" pitchFamily="18" charset="0"/>
                        <a:ea typeface="Cambria Math" panose="02040503050406030204" pitchFamily="18" charset="0"/>
                        <a:cs typeface="Arial" panose="020B0604020202020204" pitchFamily="34" charset="0"/>
                      </a:endParaRPr>
                    </a:p>
                  </a:txBody>
                  <a:tcPr marL="68580" marR="68580" marT="0" marB="0" anchor="ctr"/>
                </a:tc>
                <a:tc>
                  <a:txBody>
                    <a:bodyPr/>
                    <a:lstStyle/>
                    <a:p>
                      <a:pPr marL="0" marR="0" algn="ctr">
                        <a:lnSpc>
                          <a:spcPct val="150000"/>
                        </a:lnSpc>
                        <a:spcBef>
                          <a:spcPts val="0"/>
                        </a:spcBef>
                        <a:spcAft>
                          <a:spcPts val="0"/>
                        </a:spcAft>
                      </a:pPr>
                      <a:r>
                        <a:rPr lang="es-ES" sz="1600" dirty="0">
                          <a:effectLst/>
                        </a:rPr>
                        <a:t>1.74</a:t>
                      </a:r>
                      <a:endParaRPr lang="en-US" sz="2000" dirty="0">
                        <a:effectLst/>
                        <a:latin typeface="Cambria Math" panose="02040503050406030204" pitchFamily="18" charset="0"/>
                        <a:ea typeface="Cambria Math" panose="020405030504060302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345648218"/>
                  </a:ext>
                </a:extLst>
              </a:tr>
            </a:tbl>
          </a:graphicData>
        </a:graphic>
      </p:graphicFrame>
      <p:sp>
        <p:nvSpPr>
          <p:cNvPr id="30" name="CuadroTexto 29">
            <a:extLst>
              <a:ext uri="{FF2B5EF4-FFF2-40B4-BE49-F238E27FC236}">
                <a16:creationId xmlns:a16="http://schemas.microsoft.com/office/drawing/2014/main" id="{2211E14D-0149-2587-A964-846ABF1F5A1A}"/>
              </a:ext>
            </a:extLst>
          </p:cNvPr>
          <p:cNvSpPr txBox="1"/>
          <p:nvPr/>
        </p:nvSpPr>
        <p:spPr>
          <a:xfrm>
            <a:off x="1706589" y="5778803"/>
            <a:ext cx="1887055" cy="307777"/>
          </a:xfrm>
          <a:prstGeom prst="rect">
            <a:avLst/>
          </a:prstGeom>
          <a:noFill/>
        </p:spPr>
        <p:txBody>
          <a:bodyPr wrap="none" rtlCol="0">
            <a:spAutoFit/>
          </a:bodyPr>
          <a:lstStyle/>
          <a:p>
            <a:r>
              <a:rPr lang="es-ES" sz="1400" b="1" dirty="0">
                <a:effectLst>
                  <a:outerShdw blurRad="38100" dist="38100" dir="2700000" algn="tl">
                    <a:srgbClr val="000000">
                      <a:alpha val="43137"/>
                    </a:srgbClr>
                  </a:outerShdw>
                </a:effectLst>
              </a:rPr>
              <a:t>Masa mínima por ciclo</a:t>
            </a:r>
            <a:endParaRPr lang="en-US" sz="1400" b="1" dirty="0">
              <a:effectLst>
                <a:outerShdw blurRad="38100" dist="38100" dir="2700000" algn="tl">
                  <a:srgbClr val="000000">
                    <a:alpha val="43137"/>
                  </a:srgbClr>
                </a:outerShdw>
              </a:effectLst>
            </a:endParaRPr>
          </a:p>
        </p:txBody>
      </p:sp>
      <p:sp>
        <p:nvSpPr>
          <p:cNvPr id="31" name="CuadroTexto 30">
            <a:extLst>
              <a:ext uri="{FF2B5EF4-FFF2-40B4-BE49-F238E27FC236}">
                <a16:creationId xmlns:a16="http://schemas.microsoft.com/office/drawing/2014/main" id="{EBF6EE8A-AAEF-B3F7-8C95-F7B9D2D4F3F1}"/>
              </a:ext>
            </a:extLst>
          </p:cNvPr>
          <p:cNvSpPr txBox="1"/>
          <p:nvPr/>
        </p:nvSpPr>
        <p:spPr>
          <a:xfrm>
            <a:off x="1706589" y="6101151"/>
            <a:ext cx="1941557" cy="307777"/>
          </a:xfrm>
          <a:prstGeom prst="rect">
            <a:avLst/>
          </a:prstGeom>
          <a:noFill/>
        </p:spPr>
        <p:txBody>
          <a:bodyPr wrap="none" rtlCol="0">
            <a:spAutoFit/>
          </a:bodyPr>
          <a:lstStyle/>
          <a:p>
            <a:r>
              <a:rPr lang="es-ES" sz="1400" b="1" dirty="0">
                <a:effectLst>
                  <a:outerShdw blurRad="38100" dist="38100" dir="2700000" algn="tl">
                    <a:srgbClr val="000000">
                      <a:alpha val="43137"/>
                    </a:srgbClr>
                  </a:outerShdw>
                </a:effectLst>
              </a:rPr>
              <a:t>Masa máxima por ciclo</a:t>
            </a:r>
            <a:endParaRPr lang="en-US" sz="1400" b="1" dirty="0">
              <a:effectLst>
                <a:outerShdw blurRad="38100" dist="38100" dir="2700000" algn="tl">
                  <a:srgbClr val="000000">
                    <a:alpha val="43137"/>
                  </a:srgbClr>
                </a:outerShdw>
              </a:effectLst>
            </a:endParaRPr>
          </a:p>
        </p:txBody>
      </p:sp>
      <mc:AlternateContent xmlns:mc="http://schemas.openxmlformats.org/markup-compatibility/2006" xmlns:a14="http://schemas.microsoft.com/office/drawing/2010/main">
        <mc:Choice Requires="a14">
          <p:sp>
            <p:nvSpPr>
              <p:cNvPr id="32" name="CuadroTexto 31">
                <a:extLst>
                  <a:ext uri="{FF2B5EF4-FFF2-40B4-BE49-F238E27FC236}">
                    <a16:creationId xmlns:a16="http://schemas.microsoft.com/office/drawing/2014/main" id="{E8E821C6-0A9F-0EA5-C424-4A1BE400B5EF}"/>
                  </a:ext>
                </a:extLst>
              </p:cNvPr>
              <p:cNvSpPr txBox="1"/>
              <p:nvPr/>
            </p:nvSpPr>
            <p:spPr>
              <a:xfrm>
                <a:off x="3605374" y="5742081"/>
                <a:ext cx="1433145"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S" sz="1400" b="0" i="1" smtClean="0">
                              <a:latin typeface="Cambria Math" panose="02040503050406030204" pitchFamily="18" charset="0"/>
                            </a:rPr>
                          </m:ctrlPr>
                        </m:sSubPr>
                        <m:e>
                          <m:r>
                            <a:rPr lang="en-US" sz="1400" i="1" smtClean="0">
                              <a:latin typeface="Cambria Math" panose="02040503050406030204" pitchFamily="18" charset="0"/>
                            </a:rPr>
                            <m:t>𝑚</m:t>
                          </m:r>
                        </m:e>
                        <m:sub>
                          <m:r>
                            <a:rPr lang="es-ES" sz="1400" b="0" i="1" smtClean="0">
                              <a:latin typeface="Cambria Math" panose="02040503050406030204" pitchFamily="18" charset="0"/>
                            </a:rPr>
                            <m:t>1</m:t>
                          </m:r>
                        </m:sub>
                      </m:sSub>
                      <m:r>
                        <a:rPr lang="en-US" sz="1400" i="0">
                          <a:latin typeface="Cambria Math" panose="02040503050406030204" pitchFamily="18" charset="0"/>
                        </a:rPr>
                        <m:t>=</m:t>
                      </m:r>
                      <m:sSub>
                        <m:sSubPr>
                          <m:ctrlPr>
                            <a:rPr lang="es-ES" sz="1400" b="0" i="1" smtClean="0">
                              <a:latin typeface="Cambria Math" panose="02040503050406030204" pitchFamily="18" charset="0"/>
                            </a:rPr>
                          </m:ctrlPr>
                        </m:sSubPr>
                        <m:e>
                          <m:r>
                            <a:rPr lang="en-US" sz="1400" i="1">
                              <a:latin typeface="Cambria Math" panose="02040503050406030204" pitchFamily="18" charset="0"/>
                            </a:rPr>
                            <m:t>𝜌</m:t>
                          </m:r>
                        </m:e>
                        <m:sub>
                          <m:r>
                            <m:rPr>
                              <m:sty m:val="p"/>
                            </m:rPr>
                            <a:rPr lang="es-ES" sz="1400" b="0" i="0" smtClean="0">
                              <a:latin typeface="Cambria Math" panose="02040503050406030204" pitchFamily="18" charset="0"/>
                            </a:rPr>
                            <m:t>m</m:t>
                          </m:r>
                          <m:r>
                            <a:rPr lang="es-ES" sz="1400" b="0" i="1" smtClean="0">
                              <a:latin typeface="Cambria Math" panose="02040503050406030204" pitchFamily="18" charset="0"/>
                            </a:rPr>
                            <m:t>𝑖𝑛</m:t>
                          </m:r>
                        </m:sub>
                      </m:sSub>
                      <m:r>
                        <a:rPr lang="en-US" sz="1400" i="0">
                          <a:latin typeface="Cambria Math" panose="02040503050406030204" pitchFamily="18" charset="0"/>
                        </a:rPr>
                        <m:t>∙</m:t>
                      </m:r>
                      <m:r>
                        <a:rPr lang="en-US" sz="1400" i="1">
                          <a:latin typeface="Cambria Math" panose="02040503050406030204" pitchFamily="18" charset="0"/>
                        </a:rPr>
                        <m:t>𝑉</m:t>
                      </m:r>
                    </m:oMath>
                  </m:oMathPara>
                </a14:m>
                <a:endParaRPr lang="en-US" sz="1400" dirty="0"/>
              </a:p>
            </p:txBody>
          </p:sp>
        </mc:Choice>
        <mc:Fallback xmlns="">
          <p:sp>
            <p:nvSpPr>
              <p:cNvPr id="32" name="CuadroTexto 31">
                <a:extLst>
                  <a:ext uri="{FF2B5EF4-FFF2-40B4-BE49-F238E27FC236}">
                    <a16:creationId xmlns:a16="http://schemas.microsoft.com/office/drawing/2014/main" id="{E8E821C6-0A9F-0EA5-C424-4A1BE400B5EF}"/>
                  </a:ext>
                </a:extLst>
              </p:cNvPr>
              <p:cNvSpPr txBox="1">
                <a:spLocks noRot="1" noChangeAspect="1" noMove="1" noResize="1" noEditPoints="1" noAdjustHandles="1" noChangeArrowheads="1" noChangeShapeType="1" noTextEdit="1"/>
              </p:cNvSpPr>
              <p:nvPr/>
            </p:nvSpPr>
            <p:spPr>
              <a:xfrm>
                <a:off x="3605374" y="5742081"/>
                <a:ext cx="1433145" cy="307777"/>
              </a:xfrm>
              <a:prstGeom prst="rect">
                <a:avLst/>
              </a:prstGeom>
              <a:blipFill>
                <a:blip r:embed="rId9"/>
                <a:stretch>
                  <a:fillRect b="-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CuadroTexto 32">
                <a:extLst>
                  <a:ext uri="{FF2B5EF4-FFF2-40B4-BE49-F238E27FC236}">
                    <a16:creationId xmlns:a16="http://schemas.microsoft.com/office/drawing/2014/main" id="{AB5FB51E-A240-D53F-6655-2C1473AEE190}"/>
                  </a:ext>
                </a:extLst>
              </p:cNvPr>
              <p:cNvSpPr txBox="1"/>
              <p:nvPr/>
            </p:nvSpPr>
            <p:spPr>
              <a:xfrm>
                <a:off x="3605374" y="6064747"/>
                <a:ext cx="1433145"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S" sz="1400" b="0" i="1" smtClean="0">
                              <a:latin typeface="Cambria Math" panose="02040503050406030204" pitchFamily="18" charset="0"/>
                            </a:rPr>
                          </m:ctrlPr>
                        </m:sSubPr>
                        <m:e>
                          <m:r>
                            <a:rPr lang="en-US" sz="1400" i="1" smtClean="0">
                              <a:latin typeface="Cambria Math" panose="02040503050406030204" pitchFamily="18" charset="0"/>
                            </a:rPr>
                            <m:t>𝑚</m:t>
                          </m:r>
                        </m:e>
                        <m:sub>
                          <m:r>
                            <a:rPr lang="es-ES" sz="1400" b="0" i="1" smtClean="0">
                              <a:latin typeface="Cambria Math" panose="02040503050406030204" pitchFamily="18" charset="0"/>
                            </a:rPr>
                            <m:t>2</m:t>
                          </m:r>
                        </m:sub>
                      </m:sSub>
                      <m:r>
                        <a:rPr lang="en-US" sz="1400" i="0">
                          <a:latin typeface="Cambria Math" panose="02040503050406030204" pitchFamily="18" charset="0"/>
                        </a:rPr>
                        <m:t>=</m:t>
                      </m:r>
                      <m:sSub>
                        <m:sSubPr>
                          <m:ctrlPr>
                            <a:rPr lang="es-ES" sz="1400" b="0" i="1" smtClean="0">
                              <a:latin typeface="Cambria Math" panose="02040503050406030204" pitchFamily="18" charset="0"/>
                            </a:rPr>
                          </m:ctrlPr>
                        </m:sSubPr>
                        <m:e>
                          <m:r>
                            <a:rPr lang="en-US" sz="1400" i="1">
                              <a:latin typeface="Cambria Math" panose="02040503050406030204" pitchFamily="18" charset="0"/>
                            </a:rPr>
                            <m:t>𝜌</m:t>
                          </m:r>
                        </m:e>
                        <m:sub>
                          <m:r>
                            <m:rPr>
                              <m:sty m:val="p"/>
                            </m:rPr>
                            <a:rPr lang="es-ES" sz="1400" b="0" i="0" smtClean="0">
                              <a:latin typeface="Cambria Math" panose="02040503050406030204" pitchFamily="18" charset="0"/>
                            </a:rPr>
                            <m:t>max</m:t>
                          </m:r>
                        </m:sub>
                      </m:sSub>
                      <m:r>
                        <a:rPr lang="en-US" sz="1400" i="0">
                          <a:latin typeface="Cambria Math" panose="02040503050406030204" pitchFamily="18" charset="0"/>
                        </a:rPr>
                        <m:t>∙</m:t>
                      </m:r>
                      <m:r>
                        <a:rPr lang="en-US" sz="1400" i="1">
                          <a:latin typeface="Cambria Math" panose="02040503050406030204" pitchFamily="18" charset="0"/>
                        </a:rPr>
                        <m:t>𝑉</m:t>
                      </m:r>
                    </m:oMath>
                  </m:oMathPara>
                </a14:m>
                <a:endParaRPr lang="en-US" sz="1400" dirty="0"/>
              </a:p>
            </p:txBody>
          </p:sp>
        </mc:Choice>
        <mc:Fallback xmlns="">
          <p:sp>
            <p:nvSpPr>
              <p:cNvPr id="33" name="CuadroTexto 32">
                <a:extLst>
                  <a:ext uri="{FF2B5EF4-FFF2-40B4-BE49-F238E27FC236}">
                    <a16:creationId xmlns:a16="http://schemas.microsoft.com/office/drawing/2014/main" id="{AB5FB51E-A240-D53F-6655-2C1473AEE190}"/>
                  </a:ext>
                </a:extLst>
              </p:cNvPr>
              <p:cNvSpPr txBox="1">
                <a:spLocks noRot="1" noChangeAspect="1" noMove="1" noResize="1" noEditPoints="1" noAdjustHandles="1" noChangeArrowheads="1" noChangeShapeType="1" noTextEdit="1"/>
              </p:cNvSpPr>
              <p:nvPr/>
            </p:nvSpPr>
            <p:spPr>
              <a:xfrm>
                <a:off x="3605374" y="6064747"/>
                <a:ext cx="1433145" cy="307777"/>
              </a:xfrm>
              <a:prstGeom prst="rect">
                <a:avLst/>
              </a:prstGeom>
              <a:blipFill>
                <a:blip r:embed="rId10"/>
                <a:stretch>
                  <a:fillRect b="-200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5" name="CuadroTexto 34">
                <a:extLst>
                  <a:ext uri="{FF2B5EF4-FFF2-40B4-BE49-F238E27FC236}">
                    <a16:creationId xmlns:a16="http://schemas.microsoft.com/office/drawing/2014/main" id="{4681B4AA-3DA6-8133-339A-FB38CB4464C9}"/>
                  </a:ext>
                </a:extLst>
              </p:cNvPr>
              <p:cNvSpPr txBox="1"/>
              <p:nvPr/>
            </p:nvSpPr>
            <p:spPr>
              <a:xfrm>
                <a:off x="6972284" y="5727972"/>
                <a:ext cx="3006678" cy="7087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S" sz="1800" b="0" i="1" smtClean="0">
                              <a:latin typeface="Cambria Math" panose="02040503050406030204" pitchFamily="18" charset="0"/>
                            </a:rPr>
                          </m:ctrlPr>
                        </m:sSubPr>
                        <m:e>
                          <m:r>
                            <a:rPr lang="en-US" sz="1800" i="1" smtClean="0">
                              <a:latin typeface="Cambria Math" panose="02040503050406030204" pitchFamily="18" charset="0"/>
                            </a:rPr>
                            <m:t>𝑚</m:t>
                          </m:r>
                        </m:e>
                        <m:sub>
                          <m:r>
                            <a:rPr lang="es-ES" sz="1800" b="0" i="1" smtClean="0">
                              <a:latin typeface="Cambria Math" panose="02040503050406030204" pitchFamily="18" charset="0"/>
                            </a:rPr>
                            <m:t>𝑖</m:t>
                          </m:r>
                        </m:sub>
                      </m:sSub>
                      <m:r>
                        <a:rPr lang="es-ES" sz="1800" b="0" i="1" smtClean="0">
                          <a:latin typeface="Cambria Math" panose="02040503050406030204" pitchFamily="18" charset="0"/>
                        </a:rPr>
                        <m:t>&lt;0.4 </m:t>
                      </m:r>
                      <m:d>
                        <m:dPr>
                          <m:begChr m:val="["/>
                          <m:endChr m:val="]"/>
                          <m:ctrlPr>
                            <a:rPr lang="es-ES" sz="1800" b="0" i="1" smtClean="0">
                              <a:latin typeface="Cambria Math" panose="02040503050406030204" pitchFamily="18" charset="0"/>
                            </a:rPr>
                          </m:ctrlPr>
                        </m:dPr>
                        <m:e>
                          <m:f>
                            <m:fPr>
                              <m:ctrlPr>
                                <a:rPr lang="es-ES" sz="1800" b="0" i="1" smtClean="0">
                                  <a:latin typeface="Cambria Math" panose="02040503050406030204" pitchFamily="18" charset="0"/>
                                </a:rPr>
                              </m:ctrlPr>
                            </m:fPr>
                            <m:num>
                              <m:r>
                                <a:rPr lang="es-ES" sz="1800" b="0" i="1" smtClean="0">
                                  <a:latin typeface="Cambria Math" panose="02040503050406030204" pitchFamily="18" charset="0"/>
                                </a:rPr>
                                <m:t>𝑘𝑔</m:t>
                              </m:r>
                            </m:num>
                            <m:den>
                              <m:r>
                                <a:rPr lang="es-ES" sz="1800" b="0" i="1" smtClean="0">
                                  <a:latin typeface="Cambria Math" panose="02040503050406030204" pitchFamily="18" charset="0"/>
                                </a:rPr>
                                <m:t>𝑐𝑖𝑐𝑙𝑜</m:t>
                              </m:r>
                            </m:den>
                          </m:f>
                        </m:e>
                      </m:d>
                    </m:oMath>
                  </m:oMathPara>
                </a14:m>
                <a:endParaRPr lang="en-US" dirty="0"/>
              </a:p>
            </p:txBody>
          </p:sp>
        </mc:Choice>
        <mc:Fallback>
          <p:sp>
            <p:nvSpPr>
              <p:cNvPr id="35" name="CuadroTexto 34">
                <a:extLst>
                  <a:ext uri="{FF2B5EF4-FFF2-40B4-BE49-F238E27FC236}">
                    <a16:creationId xmlns:a16="http://schemas.microsoft.com/office/drawing/2014/main" id="{4681B4AA-3DA6-8133-339A-FB38CB4464C9}"/>
                  </a:ext>
                </a:extLst>
              </p:cNvPr>
              <p:cNvSpPr txBox="1">
                <a:spLocks noRot="1" noChangeAspect="1" noMove="1" noResize="1" noEditPoints="1" noAdjustHandles="1" noChangeArrowheads="1" noChangeShapeType="1" noTextEdit="1"/>
              </p:cNvSpPr>
              <p:nvPr/>
            </p:nvSpPr>
            <p:spPr>
              <a:xfrm>
                <a:off x="6972284" y="5727972"/>
                <a:ext cx="3006678" cy="708720"/>
              </a:xfrm>
              <a:prstGeom prst="rect">
                <a:avLst/>
              </a:prstGeom>
              <a:blipFill>
                <a:blip r:embed="rId11"/>
                <a:stretch>
                  <a:fillRect/>
                </a:stretch>
              </a:blipFill>
            </p:spPr>
            <p:txBody>
              <a:bodyPr/>
              <a:lstStyle/>
              <a:p>
                <a:r>
                  <a:rPr lang="en-US">
                    <a:noFill/>
                  </a:rPr>
                  <a:t> </a:t>
                </a:r>
              </a:p>
            </p:txBody>
          </p:sp>
        </mc:Fallback>
      </mc:AlternateContent>
      <p:graphicFrame>
        <p:nvGraphicFramePr>
          <p:cNvPr id="36" name="Tabla 35">
            <a:extLst>
              <a:ext uri="{FF2B5EF4-FFF2-40B4-BE49-F238E27FC236}">
                <a16:creationId xmlns:a16="http://schemas.microsoft.com/office/drawing/2014/main" id="{8ACCE8D8-8A9E-9FA0-A3F9-FE1F7278E27D}"/>
              </a:ext>
            </a:extLst>
          </p:cNvPr>
          <p:cNvGraphicFramePr>
            <a:graphicFrameLocks noGrp="1"/>
          </p:cNvGraphicFramePr>
          <p:nvPr>
            <p:extLst>
              <p:ext uri="{D42A27DB-BD31-4B8C-83A1-F6EECF244321}">
                <p14:modId xmlns:p14="http://schemas.microsoft.com/office/powerpoint/2010/main" val="2354404442"/>
              </p:ext>
            </p:extLst>
          </p:nvPr>
        </p:nvGraphicFramePr>
        <p:xfrm>
          <a:off x="7456105" y="2417994"/>
          <a:ext cx="3475752" cy="609600"/>
        </p:xfrm>
        <a:graphic>
          <a:graphicData uri="http://schemas.openxmlformats.org/drawingml/2006/table">
            <a:tbl>
              <a:tblPr/>
              <a:tblGrid>
                <a:gridCol w="2192862">
                  <a:extLst>
                    <a:ext uri="{9D8B030D-6E8A-4147-A177-3AD203B41FA5}">
                      <a16:colId xmlns:a16="http://schemas.microsoft.com/office/drawing/2014/main" val="3473271669"/>
                    </a:ext>
                  </a:extLst>
                </a:gridCol>
                <a:gridCol w="1282890">
                  <a:extLst>
                    <a:ext uri="{9D8B030D-6E8A-4147-A177-3AD203B41FA5}">
                      <a16:colId xmlns:a16="http://schemas.microsoft.com/office/drawing/2014/main" val="744561005"/>
                    </a:ext>
                  </a:extLst>
                </a:gridCol>
              </a:tblGrid>
              <a:tr h="0">
                <a:tc>
                  <a:txBody>
                    <a:bodyPr/>
                    <a:lstStyle/>
                    <a:p>
                      <a:r>
                        <a:rPr lang="es-ES" sz="1400" b="1" i="0" noProof="0" dirty="0">
                          <a:solidFill>
                            <a:srgbClr val="000000"/>
                          </a:solidFill>
                          <a:effectLst>
                            <a:outerShdw blurRad="38100" dist="38100" dir="2700000" algn="tl">
                              <a:srgbClr val="000000">
                                <a:alpha val="43137"/>
                              </a:srgbClr>
                            </a:outerShdw>
                          </a:effectLst>
                          <a:latin typeface="+mn-lt"/>
                        </a:rPr>
                        <a:t>Presión de trabajo</a:t>
                      </a:r>
                      <a:endParaRPr lang="es-ES" sz="3200" b="1" noProof="0" dirty="0">
                        <a:effectLst>
                          <a:outerShdw blurRad="38100" dist="38100" dir="2700000" algn="tl">
                            <a:srgbClr val="000000">
                              <a:alpha val="43137"/>
                            </a:srgbClr>
                          </a:outerShdw>
                        </a:effectLst>
                        <a:latin typeface="+mn-lt"/>
                      </a:endParaRPr>
                    </a:p>
                  </a:txBody>
                  <a:tcPr anchor="ctr">
                    <a:lnL>
                      <a:noFill/>
                    </a:lnL>
                    <a:lnR>
                      <a:noFill/>
                    </a:lnR>
                    <a:lnT>
                      <a:noFill/>
                    </a:lnT>
                    <a:lnB>
                      <a:noFill/>
                    </a:lnB>
                  </a:tcPr>
                </a:tc>
                <a:tc>
                  <a:txBody>
                    <a:bodyPr/>
                    <a:lstStyle/>
                    <a:p>
                      <a:r>
                        <a:rPr lang="es-ES" sz="1400" b="1" i="0" noProof="0">
                          <a:solidFill>
                            <a:srgbClr val="000000"/>
                          </a:solidFill>
                          <a:effectLst>
                            <a:outerShdw blurRad="38100" dist="38100" dir="2700000" algn="tl">
                              <a:srgbClr val="000000">
                                <a:alpha val="43137"/>
                              </a:srgbClr>
                            </a:outerShdw>
                          </a:effectLst>
                          <a:latin typeface="+mn-lt"/>
                        </a:rPr>
                        <a:t>20 a 100 [psi]</a:t>
                      </a:r>
                      <a:endParaRPr lang="es-ES" sz="3200" b="1" noProof="0">
                        <a:effectLst>
                          <a:outerShdw blurRad="38100" dist="38100" dir="2700000" algn="tl">
                            <a:srgbClr val="000000">
                              <a:alpha val="43137"/>
                            </a:srgbClr>
                          </a:outerShdw>
                        </a:effectLst>
                        <a:latin typeface="+mn-lt"/>
                      </a:endParaRPr>
                    </a:p>
                  </a:txBody>
                  <a:tcPr anchor="ctr">
                    <a:lnL>
                      <a:noFill/>
                    </a:lnL>
                    <a:lnR>
                      <a:noFill/>
                    </a:lnR>
                    <a:lnT>
                      <a:noFill/>
                    </a:lnT>
                    <a:lnB>
                      <a:noFill/>
                    </a:lnB>
                  </a:tcPr>
                </a:tc>
                <a:extLst>
                  <a:ext uri="{0D108BD9-81ED-4DB2-BD59-A6C34878D82A}">
                    <a16:rowId xmlns:a16="http://schemas.microsoft.com/office/drawing/2014/main" val="4186887338"/>
                  </a:ext>
                </a:extLst>
              </a:tr>
              <a:tr h="0">
                <a:tc>
                  <a:txBody>
                    <a:bodyPr/>
                    <a:lstStyle/>
                    <a:p>
                      <a:r>
                        <a:rPr lang="es-ES" sz="1400" b="1" i="0" noProof="0" dirty="0">
                          <a:solidFill>
                            <a:srgbClr val="000000"/>
                          </a:solidFill>
                          <a:effectLst>
                            <a:outerShdw blurRad="38100" dist="38100" dir="2700000" algn="tl">
                              <a:srgbClr val="000000">
                                <a:alpha val="43137"/>
                              </a:srgbClr>
                            </a:outerShdw>
                          </a:effectLst>
                          <a:latin typeface="+mn-lt"/>
                        </a:rPr>
                        <a:t>Temperatura de trabajo </a:t>
                      </a:r>
                      <a:endParaRPr lang="es-ES" sz="3200" b="1" noProof="0" dirty="0">
                        <a:effectLst>
                          <a:outerShdw blurRad="38100" dist="38100" dir="2700000" algn="tl">
                            <a:srgbClr val="000000">
                              <a:alpha val="43137"/>
                            </a:srgbClr>
                          </a:outerShdw>
                        </a:effectLst>
                        <a:latin typeface="+mn-lt"/>
                      </a:endParaRPr>
                    </a:p>
                  </a:txBody>
                  <a:tcPr anchor="ctr">
                    <a:lnL>
                      <a:noFill/>
                    </a:lnL>
                    <a:lnR>
                      <a:noFill/>
                    </a:lnR>
                    <a:lnT>
                      <a:noFill/>
                    </a:lnT>
                    <a:lnB>
                      <a:noFill/>
                    </a:lnB>
                  </a:tcPr>
                </a:tc>
                <a:tc>
                  <a:txBody>
                    <a:bodyPr/>
                    <a:lstStyle/>
                    <a:p>
                      <a:r>
                        <a:rPr lang="es-ES" sz="1400" b="1" i="0" noProof="0" dirty="0">
                          <a:solidFill>
                            <a:srgbClr val="000000"/>
                          </a:solidFill>
                          <a:effectLst>
                            <a:outerShdw blurRad="38100" dist="38100" dir="2700000" algn="tl">
                              <a:srgbClr val="000000">
                                <a:alpha val="43137"/>
                              </a:srgbClr>
                            </a:outerShdw>
                          </a:effectLst>
                          <a:latin typeface="+mn-lt"/>
                        </a:rPr>
                        <a:t>0 a 70 [ºC]</a:t>
                      </a:r>
                      <a:endParaRPr lang="es-ES" sz="3200" b="1" noProof="0" dirty="0">
                        <a:effectLst>
                          <a:outerShdw blurRad="38100" dist="38100" dir="2700000" algn="tl">
                            <a:srgbClr val="000000">
                              <a:alpha val="43137"/>
                            </a:srgbClr>
                          </a:outerShdw>
                        </a:effectLst>
                        <a:latin typeface="+mn-lt"/>
                      </a:endParaRPr>
                    </a:p>
                  </a:txBody>
                  <a:tcPr anchor="ctr">
                    <a:lnL>
                      <a:noFill/>
                    </a:lnL>
                    <a:lnR>
                      <a:noFill/>
                    </a:lnR>
                    <a:lnT>
                      <a:noFill/>
                    </a:lnT>
                    <a:lnB>
                      <a:noFill/>
                    </a:lnB>
                  </a:tcPr>
                </a:tc>
                <a:extLst>
                  <a:ext uri="{0D108BD9-81ED-4DB2-BD59-A6C34878D82A}">
                    <a16:rowId xmlns:a16="http://schemas.microsoft.com/office/drawing/2014/main" val="4280300061"/>
                  </a:ext>
                </a:extLst>
              </a:tr>
            </a:tbl>
          </a:graphicData>
        </a:graphic>
      </p:graphicFrame>
    </p:spTree>
    <p:extLst>
      <p:ext uri="{BB962C8B-B14F-4D97-AF65-F5344CB8AC3E}">
        <p14:creationId xmlns:p14="http://schemas.microsoft.com/office/powerpoint/2010/main" val="2513111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6EFCC8-7060-490D-9AC9-2C56B57D66BD}"/>
              </a:ext>
            </a:extLst>
          </p:cNvPr>
          <p:cNvSpPr>
            <a:spLocks noGrp="1"/>
          </p:cNvSpPr>
          <p:nvPr>
            <p:ph type="title"/>
          </p:nvPr>
        </p:nvSpPr>
        <p:spPr>
          <a:xfrm>
            <a:off x="1800726" y="2869"/>
            <a:ext cx="10086474" cy="1346897"/>
          </a:xfrm>
        </p:spPr>
        <p:txBody>
          <a:bodyPr/>
          <a:lstStyle/>
          <a:p>
            <a:r>
              <a:rPr lang="es-MX" dirty="0"/>
              <a:t>Selección de tuberías</a:t>
            </a:r>
          </a:p>
        </p:txBody>
      </p:sp>
      <p:sp>
        <p:nvSpPr>
          <p:cNvPr id="17" name="Marcador de contenido 2">
            <a:extLst>
              <a:ext uri="{FF2B5EF4-FFF2-40B4-BE49-F238E27FC236}">
                <a16:creationId xmlns:a16="http://schemas.microsoft.com/office/drawing/2014/main" id="{9DB82045-2AD6-4634-8397-860ECA0524B4}"/>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u="sng" dirty="0">
                <a:solidFill>
                  <a:prstClr val="white"/>
                </a:solidFill>
                <a:cs typeface="Times New Roman" panose="02020603050405020304" pitchFamily="18" charset="0"/>
              </a:rPr>
              <a:t>Diseño y construcción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sp>
        <p:nvSpPr>
          <p:cNvPr id="7" name="CuadroTexto 6">
            <a:extLst>
              <a:ext uri="{FF2B5EF4-FFF2-40B4-BE49-F238E27FC236}">
                <a16:creationId xmlns:a16="http://schemas.microsoft.com/office/drawing/2014/main" id="{FF6B06D8-18AB-D70A-F847-CCADDFE53AF0}"/>
              </a:ext>
            </a:extLst>
          </p:cNvPr>
          <p:cNvSpPr txBox="1"/>
          <p:nvPr/>
        </p:nvSpPr>
        <p:spPr>
          <a:xfrm>
            <a:off x="4447317" y="932116"/>
            <a:ext cx="4793300" cy="461665"/>
          </a:xfrm>
          <a:prstGeom prst="rect">
            <a:avLst/>
          </a:prstGeom>
          <a:noFill/>
          <a:effectLst>
            <a:outerShdw blurRad="50800" dist="38100" dir="5400000" algn="t" rotWithShape="0">
              <a:prstClr val="black">
                <a:alpha val="40000"/>
              </a:prstClr>
            </a:outerShdw>
          </a:effectLst>
        </p:spPr>
        <p:txBody>
          <a:bodyPr wrap="none" rtlCol="0">
            <a:spAutoFit/>
          </a:bodyPr>
          <a:lstStyle/>
          <a:p>
            <a:pPr algn="ctr"/>
            <a:r>
              <a:rPr lang="es-ES" sz="2400" b="1" dirty="0"/>
              <a:t>Flujo de líquidos y aire comprimido</a:t>
            </a:r>
            <a:endParaRPr lang="en-US" sz="2400" b="1" dirty="0"/>
          </a:p>
        </p:txBody>
      </p:sp>
      <mc:AlternateContent xmlns:mc="http://schemas.openxmlformats.org/markup-compatibility/2006" xmlns:a14="http://schemas.microsoft.com/office/drawing/2010/main">
        <mc:Choice Requires="a14">
          <p:sp>
            <p:nvSpPr>
              <p:cNvPr id="5" name="CuadroTexto 4">
                <a:extLst>
                  <a:ext uri="{FF2B5EF4-FFF2-40B4-BE49-F238E27FC236}">
                    <a16:creationId xmlns:a16="http://schemas.microsoft.com/office/drawing/2014/main" id="{7DF52438-0865-32D3-209F-26289C96F18B}"/>
                  </a:ext>
                </a:extLst>
              </p:cNvPr>
              <p:cNvSpPr txBox="1"/>
              <p:nvPr/>
            </p:nvSpPr>
            <p:spPr>
              <a:xfrm>
                <a:off x="1828799" y="2276485"/>
                <a:ext cx="3020124" cy="307777"/>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en-US" sz="1400" i="1" smtClean="0">
                          <a:latin typeface="Cambria Math" panose="02040503050406030204" pitchFamily="18" charset="0"/>
                        </a:rPr>
                        <m:t>𝑃</m:t>
                      </m:r>
                      <m:r>
                        <a:rPr lang="en-US" sz="1400" i="0">
                          <a:latin typeface="Cambria Math" panose="02040503050406030204" pitchFamily="18" charset="0"/>
                        </a:rPr>
                        <m:t>=100</m:t>
                      </m:r>
                      <m:d>
                        <m:dPr>
                          <m:begChr m:val="["/>
                          <m:endChr m:val="]"/>
                          <m:ctrlPr>
                            <a:rPr lang="en-US" sz="1400" i="1">
                              <a:solidFill>
                                <a:srgbClr val="836967"/>
                              </a:solidFill>
                              <a:latin typeface="Cambria Math" panose="02040503050406030204" pitchFamily="18" charset="0"/>
                            </a:rPr>
                          </m:ctrlPr>
                        </m:dPr>
                        <m:e>
                          <m:r>
                            <a:rPr lang="en-US" sz="1400" i="1">
                              <a:latin typeface="Cambria Math" panose="02040503050406030204" pitchFamily="18" charset="0"/>
                            </a:rPr>
                            <m:t>𝑝𝑠𝑖</m:t>
                          </m:r>
                        </m:e>
                      </m:d>
                      <m:r>
                        <a:rPr lang="en-US" sz="1400" i="0">
                          <a:latin typeface="Cambria Math" panose="02040503050406030204" pitchFamily="18" charset="0"/>
                        </a:rPr>
                        <m:t>=0.69</m:t>
                      </m:r>
                      <m:d>
                        <m:dPr>
                          <m:begChr m:val="["/>
                          <m:endChr m:val="]"/>
                          <m:ctrlPr>
                            <a:rPr lang="en-US" sz="1400" i="1">
                              <a:solidFill>
                                <a:srgbClr val="836967"/>
                              </a:solidFill>
                              <a:latin typeface="Cambria Math" panose="02040503050406030204" pitchFamily="18" charset="0"/>
                            </a:rPr>
                          </m:ctrlPr>
                        </m:dPr>
                        <m:e>
                          <m:r>
                            <a:rPr lang="en-US" sz="1400" i="1">
                              <a:latin typeface="Cambria Math" panose="02040503050406030204" pitchFamily="18" charset="0"/>
                            </a:rPr>
                            <m:t>𝑀𝑃𝑎</m:t>
                          </m:r>
                        </m:e>
                      </m:d>
                    </m:oMath>
                  </m:oMathPara>
                </a14:m>
                <a:endParaRPr lang="en-US" sz="1400" dirty="0"/>
              </a:p>
            </p:txBody>
          </p:sp>
        </mc:Choice>
        <mc:Fallback xmlns="">
          <p:sp>
            <p:nvSpPr>
              <p:cNvPr id="5" name="CuadroTexto 4">
                <a:extLst>
                  <a:ext uri="{FF2B5EF4-FFF2-40B4-BE49-F238E27FC236}">
                    <a16:creationId xmlns:a16="http://schemas.microsoft.com/office/drawing/2014/main" id="{7DF52438-0865-32D3-209F-26289C96F18B}"/>
                  </a:ext>
                </a:extLst>
              </p:cNvPr>
              <p:cNvSpPr txBox="1">
                <a:spLocks noRot="1" noChangeAspect="1" noMove="1" noResize="1" noEditPoints="1" noAdjustHandles="1" noChangeArrowheads="1" noChangeShapeType="1" noTextEdit="1"/>
              </p:cNvSpPr>
              <p:nvPr/>
            </p:nvSpPr>
            <p:spPr>
              <a:xfrm>
                <a:off x="1828799" y="2276485"/>
                <a:ext cx="3020124" cy="307777"/>
              </a:xfrm>
              <a:prstGeom prst="rect">
                <a:avLst/>
              </a:prstGeom>
              <a:blipFill>
                <a:blip r:embed="rId2"/>
                <a:stretch>
                  <a:fillRect b="-5882"/>
                </a:stretch>
              </a:blipFill>
            </p:spPr>
            <p:txBody>
              <a:bodyPr/>
              <a:lstStyle/>
              <a:p>
                <a:r>
                  <a:rPr lang="en-US">
                    <a:noFill/>
                  </a:rPr>
                  <a:t> </a:t>
                </a:r>
              </a:p>
            </p:txBody>
          </p:sp>
        </mc:Fallback>
      </mc:AlternateContent>
      <p:graphicFrame>
        <p:nvGraphicFramePr>
          <p:cNvPr id="6" name="Tabla 5">
            <a:extLst>
              <a:ext uri="{FF2B5EF4-FFF2-40B4-BE49-F238E27FC236}">
                <a16:creationId xmlns:a16="http://schemas.microsoft.com/office/drawing/2014/main" id="{7C5A2AC8-FA86-AB89-3533-C9B6EBD3EB1E}"/>
              </a:ext>
            </a:extLst>
          </p:cNvPr>
          <p:cNvGraphicFramePr>
            <a:graphicFrameLocks noGrp="1"/>
          </p:cNvGraphicFramePr>
          <p:nvPr>
            <p:extLst>
              <p:ext uri="{D42A27DB-BD31-4B8C-83A1-F6EECF244321}">
                <p14:modId xmlns:p14="http://schemas.microsoft.com/office/powerpoint/2010/main" val="197938035"/>
              </p:ext>
            </p:extLst>
          </p:nvPr>
        </p:nvGraphicFramePr>
        <p:xfrm>
          <a:off x="5256086" y="4353502"/>
          <a:ext cx="6345724" cy="1382079"/>
        </p:xfrm>
        <a:graphic>
          <a:graphicData uri="http://schemas.openxmlformats.org/drawingml/2006/table">
            <a:tbl>
              <a:tblPr firstRow="1" firstCol="1" bandRow="1">
                <a:tableStyleId>{0E3FDE45-AF77-4B5C-9715-49D594BDF05E}</a:tableStyleId>
              </a:tblPr>
              <a:tblGrid>
                <a:gridCol w="889479">
                  <a:extLst>
                    <a:ext uri="{9D8B030D-6E8A-4147-A177-3AD203B41FA5}">
                      <a16:colId xmlns:a16="http://schemas.microsoft.com/office/drawing/2014/main" val="92490356"/>
                    </a:ext>
                  </a:extLst>
                </a:gridCol>
                <a:gridCol w="932432">
                  <a:extLst>
                    <a:ext uri="{9D8B030D-6E8A-4147-A177-3AD203B41FA5}">
                      <a16:colId xmlns:a16="http://schemas.microsoft.com/office/drawing/2014/main" val="1334440932"/>
                    </a:ext>
                  </a:extLst>
                </a:gridCol>
                <a:gridCol w="819500">
                  <a:extLst>
                    <a:ext uri="{9D8B030D-6E8A-4147-A177-3AD203B41FA5}">
                      <a16:colId xmlns:a16="http://schemas.microsoft.com/office/drawing/2014/main" val="3107813583"/>
                    </a:ext>
                  </a:extLst>
                </a:gridCol>
                <a:gridCol w="934719">
                  <a:extLst>
                    <a:ext uri="{9D8B030D-6E8A-4147-A177-3AD203B41FA5}">
                      <a16:colId xmlns:a16="http://schemas.microsoft.com/office/drawing/2014/main" val="1603505286"/>
                    </a:ext>
                  </a:extLst>
                </a:gridCol>
                <a:gridCol w="878550">
                  <a:extLst>
                    <a:ext uri="{9D8B030D-6E8A-4147-A177-3AD203B41FA5}">
                      <a16:colId xmlns:a16="http://schemas.microsoft.com/office/drawing/2014/main" val="1678228058"/>
                    </a:ext>
                  </a:extLst>
                </a:gridCol>
                <a:gridCol w="888632">
                  <a:extLst>
                    <a:ext uri="{9D8B030D-6E8A-4147-A177-3AD203B41FA5}">
                      <a16:colId xmlns:a16="http://schemas.microsoft.com/office/drawing/2014/main" val="290862100"/>
                    </a:ext>
                  </a:extLst>
                </a:gridCol>
                <a:gridCol w="1002412">
                  <a:extLst>
                    <a:ext uri="{9D8B030D-6E8A-4147-A177-3AD203B41FA5}">
                      <a16:colId xmlns:a16="http://schemas.microsoft.com/office/drawing/2014/main" val="807385936"/>
                    </a:ext>
                  </a:extLst>
                </a:gridCol>
              </a:tblGrid>
              <a:tr h="867093">
                <a:tc>
                  <a:txBody>
                    <a:bodyPr/>
                    <a:lstStyle/>
                    <a:p>
                      <a:pPr marL="0" marR="0" algn="ctr">
                        <a:lnSpc>
                          <a:spcPct val="100000"/>
                        </a:lnSpc>
                        <a:spcBef>
                          <a:spcPts val="0"/>
                        </a:spcBef>
                        <a:spcAft>
                          <a:spcPts val="0"/>
                        </a:spcAft>
                      </a:pPr>
                      <a:r>
                        <a:rPr lang="es-ES" sz="1400" dirty="0">
                          <a:effectLst/>
                        </a:rPr>
                        <a:t>Diámetro</a:t>
                      </a:r>
                      <a:endParaRPr lang="en-US" sz="1400" dirty="0">
                        <a:effectLst/>
                      </a:endParaRPr>
                    </a:p>
                    <a:p>
                      <a:pPr marL="0" marR="0" algn="ctr">
                        <a:lnSpc>
                          <a:spcPct val="100000"/>
                        </a:lnSpc>
                        <a:spcBef>
                          <a:spcPts val="0"/>
                        </a:spcBef>
                        <a:spcAft>
                          <a:spcPts val="0"/>
                        </a:spcAft>
                      </a:pPr>
                      <a:r>
                        <a:rPr lang="es-ES" sz="1400" dirty="0">
                          <a:effectLst/>
                        </a:rPr>
                        <a:t>[in]</a:t>
                      </a:r>
                      <a:endParaRPr lang="en-US"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0000"/>
                        </a:lnSpc>
                        <a:spcBef>
                          <a:spcPts val="0"/>
                        </a:spcBef>
                        <a:spcAft>
                          <a:spcPts val="0"/>
                        </a:spcAft>
                      </a:pPr>
                      <a:r>
                        <a:rPr lang="es-ES" sz="1400">
                          <a:effectLst/>
                        </a:rPr>
                        <a:t>Diámetro exterior</a:t>
                      </a:r>
                      <a:endParaRPr lang="en-US" sz="1400">
                        <a:effectLst/>
                      </a:endParaRPr>
                    </a:p>
                    <a:p>
                      <a:pPr marL="0" marR="0" algn="ctr">
                        <a:lnSpc>
                          <a:spcPct val="100000"/>
                        </a:lnSpc>
                        <a:spcBef>
                          <a:spcPts val="0"/>
                        </a:spcBef>
                        <a:spcAft>
                          <a:spcPts val="0"/>
                        </a:spcAft>
                      </a:pPr>
                      <a:r>
                        <a:rPr lang="es-ES" sz="1400">
                          <a:effectLst/>
                        </a:rPr>
                        <a:t>[mm]</a:t>
                      </a:r>
                      <a:endParaRPr lang="en-US"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0000"/>
                        </a:lnSpc>
                        <a:spcBef>
                          <a:spcPts val="0"/>
                        </a:spcBef>
                        <a:spcAft>
                          <a:spcPts val="0"/>
                        </a:spcAft>
                      </a:pPr>
                      <a:r>
                        <a:rPr lang="es-ES" sz="1400" dirty="0">
                          <a:effectLst/>
                        </a:rPr>
                        <a:t>Espesor</a:t>
                      </a:r>
                      <a:endParaRPr lang="en-US" sz="1400" dirty="0">
                        <a:effectLst/>
                      </a:endParaRPr>
                    </a:p>
                    <a:p>
                      <a:pPr marL="0" marR="0" algn="ctr">
                        <a:lnSpc>
                          <a:spcPct val="100000"/>
                        </a:lnSpc>
                        <a:spcBef>
                          <a:spcPts val="0"/>
                        </a:spcBef>
                        <a:spcAft>
                          <a:spcPts val="0"/>
                        </a:spcAft>
                      </a:pPr>
                      <a:r>
                        <a:rPr lang="es-ES" sz="1400" dirty="0">
                          <a:effectLst/>
                        </a:rPr>
                        <a:t>[mm]</a:t>
                      </a:r>
                      <a:endParaRPr lang="en-US"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0000"/>
                        </a:lnSpc>
                        <a:spcBef>
                          <a:spcPts val="0"/>
                        </a:spcBef>
                        <a:spcAft>
                          <a:spcPts val="0"/>
                        </a:spcAft>
                      </a:pPr>
                      <a:r>
                        <a:rPr lang="es-ES" sz="1400" dirty="0">
                          <a:effectLst/>
                        </a:rPr>
                        <a:t>Diámetro interior</a:t>
                      </a:r>
                      <a:endParaRPr lang="en-US" sz="1400" dirty="0">
                        <a:effectLst/>
                      </a:endParaRPr>
                    </a:p>
                    <a:p>
                      <a:pPr marL="0" marR="0" algn="ctr">
                        <a:lnSpc>
                          <a:spcPct val="100000"/>
                        </a:lnSpc>
                        <a:spcBef>
                          <a:spcPts val="0"/>
                        </a:spcBef>
                        <a:spcAft>
                          <a:spcPts val="0"/>
                        </a:spcAft>
                      </a:pPr>
                      <a:r>
                        <a:rPr lang="es-ES" sz="1400" dirty="0">
                          <a:effectLst/>
                        </a:rPr>
                        <a:t>[mm]</a:t>
                      </a:r>
                      <a:endParaRPr lang="en-US"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0000"/>
                        </a:lnSpc>
                        <a:spcBef>
                          <a:spcPts val="0"/>
                        </a:spcBef>
                        <a:spcAft>
                          <a:spcPts val="0"/>
                        </a:spcAft>
                      </a:pPr>
                      <a:r>
                        <a:rPr lang="es-ES" sz="1400" dirty="0">
                          <a:effectLst/>
                        </a:rPr>
                        <a:t>Presión trabajo [psi]</a:t>
                      </a:r>
                      <a:endParaRPr lang="en-US"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0000"/>
                        </a:lnSpc>
                        <a:spcBef>
                          <a:spcPts val="0"/>
                        </a:spcBef>
                        <a:spcAft>
                          <a:spcPts val="0"/>
                        </a:spcAft>
                      </a:pPr>
                      <a:r>
                        <a:rPr lang="es-ES" sz="1400" dirty="0">
                          <a:effectLst/>
                        </a:rPr>
                        <a:t>Presión trabajo [MPa]</a:t>
                      </a:r>
                      <a:endParaRPr lang="en-US"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0000"/>
                        </a:lnSpc>
                        <a:spcBef>
                          <a:spcPts val="0"/>
                        </a:spcBef>
                        <a:spcAft>
                          <a:spcPts val="0"/>
                        </a:spcAft>
                      </a:pPr>
                      <a:r>
                        <a:rPr lang="es-ES" sz="1400">
                          <a:effectLst/>
                        </a:rPr>
                        <a:t>Longitud de rosca ext. [mm]</a:t>
                      </a:r>
                      <a:endParaRPr lang="en-US"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58090723"/>
                  </a:ext>
                </a:extLst>
              </a:tr>
              <a:tr h="257493">
                <a:tc>
                  <a:txBody>
                    <a:bodyPr/>
                    <a:lstStyle/>
                    <a:p>
                      <a:pPr marL="0" marR="0" algn="ctr">
                        <a:lnSpc>
                          <a:spcPct val="100000"/>
                        </a:lnSpc>
                        <a:spcBef>
                          <a:spcPts val="0"/>
                        </a:spcBef>
                        <a:spcAft>
                          <a:spcPts val="0"/>
                        </a:spcAft>
                      </a:pPr>
                      <a:r>
                        <a:rPr lang="es-ES" sz="1400" dirty="0">
                          <a:effectLst/>
                        </a:rPr>
                        <a:t>½</a:t>
                      </a:r>
                      <a:endParaRPr lang="en-US"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0000"/>
                        </a:lnSpc>
                        <a:spcBef>
                          <a:spcPts val="0"/>
                        </a:spcBef>
                        <a:spcAft>
                          <a:spcPts val="0"/>
                        </a:spcAft>
                      </a:pPr>
                      <a:r>
                        <a:rPr lang="es-ES" sz="1400">
                          <a:effectLst/>
                        </a:rPr>
                        <a:t>21.34</a:t>
                      </a:r>
                      <a:endParaRPr lang="en-US"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0000"/>
                        </a:lnSpc>
                        <a:spcBef>
                          <a:spcPts val="0"/>
                        </a:spcBef>
                        <a:spcAft>
                          <a:spcPts val="0"/>
                        </a:spcAft>
                      </a:pPr>
                      <a:r>
                        <a:rPr lang="es-ES" sz="1400">
                          <a:effectLst/>
                        </a:rPr>
                        <a:t>3.73</a:t>
                      </a:r>
                      <a:endParaRPr lang="en-US"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0000"/>
                        </a:lnSpc>
                        <a:spcBef>
                          <a:spcPts val="0"/>
                        </a:spcBef>
                        <a:spcAft>
                          <a:spcPts val="0"/>
                        </a:spcAft>
                      </a:pPr>
                      <a:r>
                        <a:rPr lang="es-ES" sz="1400">
                          <a:effectLst/>
                        </a:rPr>
                        <a:t>13.88</a:t>
                      </a:r>
                      <a:endParaRPr lang="en-US"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0000"/>
                        </a:lnSpc>
                        <a:spcBef>
                          <a:spcPts val="0"/>
                        </a:spcBef>
                        <a:spcAft>
                          <a:spcPts val="0"/>
                        </a:spcAft>
                      </a:pPr>
                      <a:r>
                        <a:rPr lang="es-ES" sz="1400" dirty="0">
                          <a:effectLst/>
                        </a:rPr>
                        <a:t>420</a:t>
                      </a:r>
                      <a:endParaRPr lang="en-US"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0000"/>
                        </a:lnSpc>
                        <a:spcBef>
                          <a:spcPts val="0"/>
                        </a:spcBef>
                        <a:spcAft>
                          <a:spcPts val="0"/>
                        </a:spcAft>
                      </a:pPr>
                      <a:r>
                        <a:rPr lang="es-ES" sz="1400">
                          <a:effectLst/>
                        </a:rPr>
                        <a:t>2.90</a:t>
                      </a:r>
                      <a:endParaRPr lang="en-US"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0000"/>
                        </a:lnSpc>
                        <a:spcBef>
                          <a:spcPts val="0"/>
                        </a:spcBef>
                        <a:spcAft>
                          <a:spcPts val="0"/>
                        </a:spcAft>
                      </a:pPr>
                      <a:r>
                        <a:rPr lang="es-ES" sz="1400">
                          <a:effectLst/>
                        </a:rPr>
                        <a:t>13.56</a:t>
                      </a:r>
                      <a:endParaRPr lang="en-US"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449315658"/>
                  </a:ext>
                </a:extLst>
              </a:tr>
              <a:tr h="257493">
                <a:tc>
                  <a:txBody>
                    <a:bodyPr/>
                    <a:lstStyle/>
                    <a:p>
                      <a:pPr marL="0" marR="0" algn="ctr">
                        <a:lnSpc>
                          <a:spcPct val="100000"/>
                        </a:lnSpc>
                        <a:spcBef>
                          <a:spcPts val="0"/>
                        </a:spcBef>
                        <a:spcAft>
                          <a:spcPts val="0"/>
                        </a:spcAft>
                      </a:pPr>
                      <a:r>
                        <a:rPr lang="en-US" sz="1400" dirty="0">
                          <a:effectLst/>
                        </a:rPr>
                        <a:t>1</a:t>
                      </a:r>
                      <a:endParaRPr lang="en-US"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0000"/>
                        </a:lnSpc>
                        <a:spcBef>
                          <a:spcPts val="0"/>
                        </a:spcBef>
                        <a:spcAft>
                          <a:spcPts val="0"/>
                        </a:spcAft>
                      </a:pPr>
                      <a:r>
                        <a:rPr lang="es-ES" sz="1400" dirty="0">
                          <a:effectLst/>
                        </a:rPr>
                        <a:t>33.40</a:t>
                      </a:r>
                      <a:endParaRPr lang="en-US"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0000"/>
                        </a:lnSpc>
                        <a:spcBef>
                          <a:spcPts val="0"/>
                        </a:spcBef>
                        <a:spcAft>
                          <a:spcPts val="0"/>
                        </a:spcAft>
                      </a:pPr>
                      <a:r>
                        <a:rPr lang="es-ES" sz="1400">
                          <a:effectLst/>
                        </a:rPr>
                        <a:t>4.55</a:t>
                      </a:r>
                      <a:endParaRPr lang="en-US" sz="1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0000"/>
                        </a:lnSpc>
                        <a:spcBef>
                          <a:spcPts val="0"/>
                        </a:spcBef>
                        <a:spcAft>
                          <a:spcPts val="0"/>
                        </a:spcAft>
                      </a:pPr>
                      <a:r>
                        <a:rPr lang="es-ES" sz="1400" dirty="0">
                          <a:effectLst/>
                        </a:rPr>
                        <a:t>24.30</a:t>
                      </a:r>
                      <a:endParaRPr lang="en-US"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0000"/>
                        </a:lnSpc>
                        <a:spcBef>
                          <a:spcPts val="0"/>
                        </a:spcBef>
                        <a:spcAft>
                          <a:spcPts val="0"/>
                        </a:spcAft>
                      </a:pPr>
                      <a:r>
                        <a:rPr lang="es-ES" sz="1400" dirty="0">
                          <a:effectLst/>
                        </a:rPr>
                        <a:t>320</a:t>
                      </a:r>
                      <a:endParaRPr lang="en-US"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0000"/>
                        </a:lnSpc>
                        <a:spcBef>
                          <a:spcPts val="0"/>
                        </a:spcBef>
                        <a:spcAft>
                          <a:spcPts val="0"/>
                        </a:spcAft>
                      </a:pPr>
                      <a:r>
                        <a:rPr lang="es-ES" sz="1400" dirty="0">
                          <a:effectLst/>
                        </a:rPr>
                        <a:t>2.21</a:t>
                      </a:r>
                      <a:endParaRPr lang="en-US"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0000"/>
                        </a:lnSpc>
                        <a:spcBef>
                          <a:spcPts val="0"/>
                        </a:spcBef>
                        <a:spcAft>
                          <a:spcPts val="0"/>
                        </a:spcAft>
                      </a:pPr>
                      <a:r>
                        <a:rPr lang="es-ES" sz="1400" dirty="0">
                          <a:effectLst/>
                        </a:rPr>
                        <a:t>17.34</a:t>
                      </a:r>
                      <a:endParaRPr lang="en-US" sz="1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8257287"/>
                  </a:ext>
                </a:extLst>
              </a:tr>
            </a:tbl>
          </a:graphicData>
        </a:graphic>
      </p:graphicFrame>
      <mc:AlternateContent xmlns:mc="http://schemas.openxmlformats.org/markup-compatibility/2006" xmlns:a14="http://schemas.microsoft.com/office/drawing/2010/main">
        <mc:Choice Requires="a14">
          <p:sp>
            <p:nvSpPr>
              <p:cNvPr id="11" name="CuadroTexto 10">
                <a:extLst>
                  <a:ext uri="{FF2B5EF4-FFF2-40B4-BE49-F238E27FC236}">
                    <a16:creationId xmlns:a16="http://schemas.microsoft.com/office/drawing/2014/main" id="{FD9966AD-9F18-0E96-2EA2-F6A2BADF5EB9}"/>
                  </a:ext>
                </a:extLst>
              </p:cNvPr>
              <p:cNvSpPr txBox="1"/>
              <p:nvPr/>
            </p:nvSpPr>
            <p:spPr>
              <a:xfrm>
                <a:off x="1915141" y="4107655"/>
                <a:ext cx="1720317" cy="576376"/>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US" sz="1400" i="1" smtClean="0">
                              <a:solidFill>
                                <a:srgbClr val="836967"/>
                              </a:solidFill>
                              <a:latin typeface="Cambria Math" panose="02040503050406030204" pitchFamily="18" charset="0"/>
                            </a:rPr>
                          </m:ctrlPr>
                        </m:sSubPr>
                        <m:e>
                          <m:r>
                            <a:rPr lang="en-US" sz="1400" i="1">
                              <a:latin typeface="Cambria Math" panose="02040503050406030204" pitchFamily="18" charset="0"/>
                            </a:rPr>
                            <m:t>𝜎</m:t>
                          </m:r>
                        </m:e>
                        <m:sub>
                          <m:r>
                            <a:rPr lang="en-US" sz="1400" i="1">
                              <a:latin typeface="Cambria Math" panose="02040503050406030204" pitchFamily="18" charset="0"/>
                            </a:rPr>
                            <m:t>𝑝</m:t>
                          </m:r>
                        </m:sub>
                      </m:sSub>
                      <m:r>
                        <a:rPr lang="en-US" sz="1400" i="0">
                          <a:latin typeface="Cambria Math" panose="02040503050406030204" pitchFamily="18" charset="0"/>
                        </a:rPr>
                        <m:t>=</m:t>
                      </m:r>
                      <m:f>
                        <m:fPr>
                          <m:ctrlPr>
                            <a:rPr lang="en-US" sz="1400" i="1">
                              <a:solidFill>
                                <a:srgbClr val="836967"/>
                              </a:solidFill>
                              <a:latin typeface="Cambria Math" panose="02040503050406030204" pitchFamily="18" charset="0"/>
                            </a:rPr>
                          </m:ctrlPr>
                        </m:fPr>
                        <m:num>
                          <m:r>
                            <a:rPr lang="en-US" sz="1400" i="1">
                              <a:latin typeface="Cambria Math" panose="02040503050406030204" pitchFamily="18" charset="0"/>
                            </a:rPr>
                            <m:t>𝑃</m:t>
                          </m:r>
                        </m:num>
                        <m:den>
                          <m:r>
                            <a:rPr lang="en-US" sz="1400" i="0">
                              <a:latin typeface="Cambria Math" panose="02040503050406030204" pitchFamily="18" charset="0"/>
                            </a:rPr>
                            <m:t>2</m:t>
                          </m:r>
                        </m:den>
                      </m:f>
                      <m:d>
                        <m:dPr>
                          <m:ctrlPr>
                            <a:rPr lang="en-US" sz="1400" i="1">
                              <a:solidFill>
                                <a:srgbClr val="836967"/>
                              </a:solidFill>
                              <a:latin typeface="Cambria Math" panose="02040503050406030204" pitchFamily="18" charset="0"/>
                            </a:rPr>
                          </m:ctrlPr>
                        </m:dPr>
                        <m:e>
                          <m:f>
                            <m:fPr>
                              <m:ctrlPr>
                                <a:rPr lang="en-US" sz="1400" i="1">
                                  <a:solidFill>
                                    <a:srgbClr val="836967"/>
                                  </a:solidFill>
                                  <a:latin typeface="Cambria Math" panose="02040503050406030204" pitchFamily="18" charset="0"/>
                                </a:rPr>
                              </m:ctrlPr>
                            </m:fPr>
                            <m:num>
                              <m:sSub>
                                <m:sSubPr>
                                  <m:ctrlPr>
                                    <a:rPr lang="en-US" sz="1400" i="1">
                                      <a:solidFill>
                                        <a:srgbClr val="836967"/>
                                      </a:solidFill>
                                      <a:latin typeface="Cambria Math" panose="02040503050406030204" pitchFamily="18" charset="0"/>
                                    </a:rPr>
                                  </m:ctrlPr>
                                </m:sSubPr>
                                <m:e>
                                  <m:r>
                                    <a:rPr lang="en-US" sz="1400" i="1">
                                      <a:latin typeface="Cambria Math" panose="02040503050406030204" pitchFamily="18" charset="0"/>
                                    </a:rPr>
                                    <m:t>𝐷</m:t>
                                  </m:r>
                                </m:e>
                                <m:sub>
                                  <m:r>
                                    <a:rPr lang="en-US" sz="1400" i="0">
                                      <a:latin typeface="Cambria Math" panose="02040503050406030204" pitchFamily="18" charset="0"/>
                                    </a:rPr>
                                    <m:t>1</m:t>
                                  </m:r>
                                </m:sub>
                              </m:sSub>
                            </m:num>
                            <m:den>
                              <m:sSub>
                                <m:sSubPr>
                                  <m:ctrlPr>
                                    <a:rPr lang="en-US" sz="1400" i="1">
                                      <a:solidFill>
                                        <a:srgbClr val="836967"/>
                                      </a:solidFill>
                                      <a:latin typeface="Cambria Math" panose="02040503050406030204" pitchFamily="18" charset="0"/>
                                    </a:rPr>
                                  </m:ctrlPr>
                                </m:sSubPr>
                                <m:e>
                                  <m:r>
                                    <a:rPr lang="en-US" sz="1400" i="1">
                                      <a:latin typeface="Cambria Math" panose="02040503050406030204" pitchFamily="18" charset="0"/>
                                    </a:rPr>
                                    <m:t>𝑒</m:t>
                                  </m:r>
                                </m:e>
                                <m:sub>
                                  <m:r>
                                    <a:rPr lang="en-US" sz="1400" i="0">
                                      <a:latin typeface="Cambria Math" panose="02040503050406030204" pitchFamily="18" charset="0"/>
                                    </a:rPr>
                                    <m:t>1</m:t>
                                  </m:r>
                                </m:sub>
                              </m:sSub>
                            </m:den>
                          </m:f>
                          <m:r>
                            <a:rPr lang="en-US" sz="1400" i="0">
                              <a:latin typeface="Cambria Math" panose="02040503050406030204" pitchFamily="18" charset="0"/>
                            </a:rPr>
                            <m:t>−1</m:t>
                          </m:r>
                        </m:e>
                      </m:d>
                    </m:oMath>
                  </m:oMathPara>
                </a14:m>
                <a:endParaRPr lang="en-US" sz="1400" dirty="0"/>
              </a:p>
            </p:txBody>
          </p:sp>
        </mc:Choice>
        <mc:Fallback xmlns="">
          <p:sp>
            <p:nvSpPr>
              <p:cNvPr id="11" name="CuadroTexto 10">
                <a:extLst>
                  <a:ext uri="{FF2B5EF4-FFF2-40B4-BE49-F238E27FC236}">
                    <a16:creationId xmlns:a16="http://schemas.microsoft.com/office/drawing/2014/main" id="{FD9966AD-9F18-0E96-2EA2-F6A2BADF5EB9}"/>
                  </a:ext>
                </a:extLst>
              </p:cNvPr>
              <p:cNvSpPr txBox="1">
                <a:spLocks noRot="1" noChangeAspect="1" noMove="1" noResize="1" noEditPoints="1" noAdjustHandles="1" noChangeArrowheads="1" noChangeShapeType="1" noTextEdit="1"/>
              </p:cNvSpPr>
              <p:nvPr/>
            </p:nvSpPr>
            <p:spPr>
              <a:xfrm>
                <a:off x="1915141" y="4107655"/>
                <a:ext cx="1720317" cy="576376"/>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CuadroTexto 12">
                <a:extLst>
                  <a:ext uri="{FF2B5EF4-FFF2-40B4-BE49-F238E27FC236}">
                    <a16:creationId xmlns:a16="http://schemas.microsoft.com/office/drawing/2014/main" id="{00951487-2997-962D-F4BB-FC77146837E6}"/>
                  </a:ext>
                </a:extLst>
              </p:cNvPr>
              <p:cNvSpPr txBox="1"/>
              <p:nvPr/>
            </p:nvSpPr>
            <p:spPr>
              <a:xfrm>
                <a:off x="5318120" y="2834622"/>
                <a:ext cx="1798879" cy="326243"/>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es-ES" sz="1400" b="0" i="1" smtClean="0">
                              <a:solidFill>
                                <a:schemeClr val="tx1"/>
                              </a:solidFill>
                              <a:latin typeface="Cambria Math" panose="02040503050406030204" pitchFamily="18" charset="0"/>
                            </a:rPr>
                          </m:ctrlPr>
                        </m:sSubPr>
                        <m:e>
                          <m:r>
                            <a:rPr lang="es-ES" sz="1400" i="1" smtClean="0">
                              <a:solidFill>
                                <a:schemeClr val="tx1"/>
                              </a:solidFill>
                              <a:latin typeface="Cambria Math" panose="02040503050406030204" pitchFamily="18" charset="0"/>
                            </a:rPr>
                            <m:t>𝑃</m:t>
                          </m:r>
                        </m:e>
                        <m:sub>
                          <m:sSub>
                            <m:sSubPr>
                              <m:ctrlPr>
                                <a:rPr lang="es-ES" sz="1400" b="0" i="1" smtClean="0">
                                  <a:solidFill>
                                    <a:schemeClr val="tx1"/>
                                  </a:solidFill>
                                  <a:latin typeface="Cambria Math" panose="02040503050406030204" pitchFamily="18" charset="0"/>
                                </a:rPr>
                              </m:ctrlPr>
                            </m:sSubPr>
                            <m:e>
                              <m:r>
                                <a:rPr lang="es-ES" sz="1400" b="0" i="1" smtClean="0">
                                  <a:solidFill>
                                    <a:schemeClr val="tx1"/>
                                  </a:solidFill>
                                  <a:latin typeface="Cambria Math" panose="02040503050406030204" pitchFamily="18" charset="0"/>
                                </a:rPr>
                                <m:t>𝑚𝑎𝑥</m:t>
                              </m:r>
                            </m:e>
                            <m:sub>
                              <m:r>
                                <a:rPr lang="es-ES" sz="1400" b="0" i="1" smtClean="0">
                                  <a:solidFill>
                                    <a:schemeClr val="tx1"/>
                                  </a:solidFill>
                                  <a:latin typeface="Cambria Math" panose="02040503050406030204" pitchFamily="18" charset="0"/>
                                </a:rPr>
                                <m:t>1</m:t>
                              </m:r>
                            </m:sub>
                          </m:sSub>
                        </m:sub>
                      </m:sSub>
                      <m:r>
                        <a:rPr lang="en-US" sz="1400" i="0">
                          <a:solidFill>
                            <a:schemeClr val="tx1"/>
                          </a:solidFill>
                          <a:latin typeface="Cambria Math" panose="02040503050406030204" pitchFamily="18" charset="0"/>
                        </a:rPr>
                        <m:t>=2.21</m:t>
                      </m:r>
                      <m:d>
                        <m:dPr>
                          <m:begChr m:val="["/>
                          <m:endChr m:val="]"/>
                          <m:ctrlPr>
                            <a:rPr lang="en-US" sz="1400" i="1">
                              <a:solidFill>
                                <a:schemeClr val="tx1"/>
                              </a:solidFill>
                              <a:latin typeface="Cambria Math" panose="02040503050406030204" pitchFamily="18" charset="0"/>
                            </a:rPr>
                          </m:ctrlPr>
                        </m:dPr>
                        <m:e>
                          <m:r>
                            <a:rPr lang="en-US" sz="1400" i="1">
                              <a:solidFill>
                                <a:schemeClr val="tx1"/>
                              </a:solidFill>
                              <a:latin typeface="Cambria Math" panose="02040503050406030204" pitchFamily="18" charset="0"/>
                            </a:rPr>
                            <m:t>𝑀𝑃𝑎</m:t>
                          </m:r>
                        </m:e>
                      </m:d>
                    </m:oMath>
                  </m:oMathPara>
                </a14:m>
                <a:endParaRPr lang="en-US" sz="1400" dirty="0">
                  <a:solidFill>
                    <a:schemeClr val="tx1"/>
                  </a:solidFill>
                </a:endParaRPr>
              </a:p>
            </p:txBody>
          </p:sp>
        </mc:Choice>
        <mc:Fallback xmlns="">
          <p:sp>
            <p:nvSpPr>
              <p:cNvPr id="13" name="CuadroTexto 12">
                <a:extLst>
                  <a:ext uri="{FF2B5EF4-FFF2-40B4-BE49-F238E27FC236}">
                    <a16:creationId xmlns:a16="http://schemas.microsoft.com/office/drawing/2014/main" id="{00951487-2997-962D-F4BB-FC77146837E6}"/>
                  </a:ext>
                </a:extLst>
              </p:cNvPr>
              <p:cNvSpPr txBox="1">
                <a:spLocks noRot="1" noChangeAspect="1" noMove="1" noResize="1" noEditPoints="1" noAdjustHandles="1" noChangeArrowheads="1" noChangeShapeType="1" noTextEdit="1"/>
              </p:cNvSpPr>
              <p:nvPr/>
            </p:nvSpPr>
            <p:spPr>
              <a:xfrm>
                <a:off x="5318120" y="2834622"/>
                <a:ext cx="1798879" cy="326243"/>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CuadroTexto 14">
                <a:extLst>
                  <a:ext uri="{FF2B5EF4-FFF2-40B4-BE49-F238E27FC236}">
                    <a16:creationId xmlns:a16="http://schemas.microsoft.com/office/drawing/2014/main" id="{1AF6C2B8-43D4-D8DE-524A-EF53680C6AB9}"/>
                  </a:ext>
                </a:extLst>
              </p:cNvPr>
              <p:cNvSpPr txBox="1"/>
              <p:nvPr/>
            </p:nvSpPr>
            <p:spPr>
              <a:xfrm>
                <a:off x="5318120" y="3143905"/>
                <a:ext cx="1798879" cy="324384"/>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US" sz="1400" i="1" smtClean="0">
                              <a:solidFill>
                                <a:srgbClr val="836967"/>
                              </a:solidFill>
                              <a:latin typeface="Cambria Math" panose="02040503050406030204" pitchFamily="18" charset="0"/>
                            </a:rPr>
                          </m:ctrlPr>
                        </m:sSubPr>
                        <m:e>
                          <m:r>
                            <a:rPr lang="en-US" sz="1400" i="1">
                              <a:latin typeface="Cambria Math" panose="02040503050406030204" pitchFamily="18" charset="0"/>
                            </a:rPr>
                            <m:t>𝜎</m:t>
                          </m:r>
                        </m:e>
                        <m:sub>
                          <m:sSub>
                            <m:sSubPr>
                              <m:ctrlPr>
                                <a:rPr lang="en-US" sz="1400" i="1">
                                  <a:solidFill>
                                    <a:srgbClr val="836967"/>
                                  </a:solidFill>
                                  <a:latin typeface="Cambria Math" panose="02040503050406030204" pitchFamily="18" charset="0"/>
                                </a:rPr>
                              </m:ctrlPr>
                            </m:sSubPr>
                            <m:e>
                              <m:r>
                                <a:rPr lang="en-US" sz="1400" i="1">
                                  <a:latin typeface="Cambria Math" panose="02040503050406030204" pitchFamily="18" charset="0"/>
                                </a:rPr>
                                <m:t>𝑝</m:t>
                              </m:r>
                              <m:r>
                                <a:rPr lang="en-US" sz="1400" i="0">
                                  <a:latin typeface="Cambria Math" panose="02040503050406030204" pitchFamily="18" charset="0"/>
                                </a:rPr>
                                <m:t>1</m:t>
                              </m:r>
                            </m:e>
                            <m:sub>
                              <m:r>
                                <a:rPr lang="en-US" sz="1400" i="1">
                                  <a:latin typeface="Cambria Math" panose="02040503050406030204" pitchFamily="18" charset="0"/>
                                </a:rPr>
                                <m:t>𝑚𝑎𝑥</m:t>
                              </m:r>
                            </m:sub>
                          </m:sSub>
                        </m:sub>
                      </m:sSub>
                      <m:r>
                        <a:rPr lang="en-US" sz="1400" i="0">
                          <a:latin typeface="Cambria Math" panose="02040503050406030204" pitchFamily="18" charset="0"/>
                        </a:rPr>
                        <m:t>=7.01</m:t>
                      </m:r>
                      <m:d>
                        <m:dPr>
                          <m:begChr m:val="["/>
                          <m:endChr m:val="]"/>
                          <m:ctrlPr>
                            <a:rPr lang="en-US" sz="1400" i="1">
                              <a:solidFill>
                                <a:srgbClr val="836967"/>
                              </a:solidFill>
                              <a:latin typeface="Cambria Math" panose="02040503050406030204" pitchFamily="18" charset="0"/>
                            </a:rPr>
                          </m:ctrlPr>
                        </m:dPr>
                        <m:e>
                          <m:r>
                            <a:rPr lang="en-US" sz="1400" i="1">
                              <a:latin typeface="Cambria Math" panose="02040503050406030204" pitchFamily="18" charset="0"/>
                            </a:rPr>
                            <m:t>𝑀𝑃𝑎</m:t>
                          </m:r>
                        </m:e>
                      </m:d>
                    </m:oMath>
                  </m:oMathPara>
                </a14:m>
                <a:endParaRPr lang="en-US" sz="1400" dirty="0"/>
              </a:p>
            </p:txBody>
          </p:sp>
        </mc:Choice>
        <mc:Fallback xmlns="">
          <p:sp>
            <p:nvSpPr>
              <p:cNvPr id="15" name="CuadroTexto 14">
                <a:extLst>
                  <a:ext uri="{FF2B5EF4-FFF2-40B4-BE49-F238E27FC236}">
                    <a16:creationId xmlns:a16="http://schemas.microsoft.com/office/drawing/2014/main" id="{1AF6C2B8-43D4-D8DE-524A-EF53680C6AB9}"/>
                  </a:ext>
                </a:extLst>
              </p:cNvPr>
              <p:cNvSpPr txBox="1">
                <a:spLocks noRot="1" noChangeAspect="1" noMove="1" noResize="1" noEditPoints="1" noAdjustHandles="1" noChangeArrowheads="1" noChangeShapeType="1" noTextEdit="1"/>
              </p:cNvSpPr>
              <p:nvPr/>
            </p:nvSpPr>
            <p:spPr>
              <a:xfrm>
                <a:off x="5318120" y="3143905"/>
                <a:ext cx="1798879" cy="324384"/>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CuadroTexto 17">
                <a:extLst>
                  <a:ext uri="{FF2B5EF4-FFF2-40B4-BE49-F238E27FC236}">
                    <a16:creationId xmlns:a16="http://schemas.microsoft.com/office/drawing/2014/main" id="{869D299F-0888-22F6-57F3-ED2D0363FE39}"/>
                  </a:ext>
                </a:extLst>
              </p:cNvPr>
              <p:cNvSpPr txBox="1"/>
              <p:nvPr/>
            </p:nvSpPr>
            <p:spPr>
              <a:xfrm>
                <a:off x="5256086" y="3757837"/>
                <a:ext cx="1922946" cy="52822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i="1" smtClean="0">
                              <a:solidFill>
                                <a:srgbClr val="836967"/>
                              </a:solidFill>
                              <a:latin typeface="Cambria Math" panose="02040503050406030204" pitchFamily="18" charset="0"/>
                            </a:rPr>
                          </m:ctrlPr>
                        </m:sSubPr>
                        <m:e>
                          <m:r>
                            <a:rPr lang="en-US" sz="1400" i="1">
                              <a:latin typeface="Cambria Math" panose="02040503050406030204" pitchFamily="18" charset="0"/>
                            </a:rPr>
                            <m:t>𝑛</m:t>
                          </m:r>
                        </m:e>
                        <m:sub>
                          <m:r>
                            <a:rPr lang="en-US" sz="1400" i="1">
                              <a:latin typeface="Cambria Math" panose="02040503050406030204" pitchFamily="18" charset="0"/>
                            </a:rPr>
                            <m:t>𝑝</m:t>
                          </m:r>
                          <m:r>
                            <a:rPr lang="en-US" sz="1400" i="0">
                              <a:latin typeface="Cambria Math" panose="02040503050406030204" pitchFamily="18" charset="0"/>
                            </a:rPr>
                            <m:t>1</m:t>
                          </m:r>
                        </m:sub>
                      </m:sSub>
                      <m:r>
                        <a:rPr lang="en-US" sz="1400" i="0">
                          <a:latin typeface="Cambria Math" panose="02040503050406030204" pitchFamily="18" charset="0"/>
                        </a:rPr>
                        <m:t>=</m:t>
                      </m:r>
                      <m:f>
                        <m:fPr>
                          <m:ctrlPr>
                            <a:rPr lang="en-US" sz="1400" i="1">
                              <a:solidFill>
                                <a:srgbClr val="836967"/>
                              </a:solidFill>
                              <a:latin typeface="Cambria Math" panose="02040503050406030204" pitchFamily="18" charset="0"/>
                            </a:rPr>
                          </m:ctrlPr>
                        </m:fPr>
                        <m:num>
                          <m:sSub>
                            <m:sSubPr>
                              <m:ctrlPr>
                                <a:rPr lang="en-US" sz="1400" i="1">
                                  <a:solidFill>
                                    <a:srgbClr val="836967"/>
                                  </a:solidFill>
                                  <a:latin typeface="Cambria Math" panose="02040503050406030204" pitchFamily="18" charset="0"/>
                                </a:rPr>
                              </m:ctrlPr>
                            </m:sSubPr>
                            <m:e>
                              <m:r>
                                <a:rPr lang="en-US" sz="1400" i="1">
                                  <a:latin typeface="Cambria Math" panose="02040503050406030204" pitchFamily="18" charset="0"/>
                                </a:rPr>
                                <m:t>𝜎</m:t>
                              </m:r>
                            </m:e>
                            <m:sub>
                              <m:sSub>
                                <m:sSubPr>
                                  <m:ctrlPr>
                                    <a:rPr lang="en-US" sz="1400" i="1">
                                      <a:solidFill>
                                        <a:srgbClr val="836967"/>
                                      </a:solidFill>
                                      <a:latin typeface="Cambria Math" panose="02040503050406030204" pitchFamily="18" charset="0"/>
                                    </a:rPr>
                                  </m:ctrlPr>
                                </m:sSubPr>
                                <m:e>
                                  <m:r>
                                    <a:rPr lang="en-US" sz="1400" i="1">
                                      <a:latin typeface="Cambria Math" panose="02040503050406030204" pitchFamily="18" charset="0"/>
                                    </a:rPr>
                                    <m:t>𝑝</m:t>
                                  </m:r>
                                  <m:r>
                                    <a:rPr lang="en-US" sz="1400" i="0">
                                      <a:latin typeface="Cambria Math" panose="02040503050406030204" pitchFamily="18" charset="0"/>
                                    </a:rPr>
                                    <m:t>1</m:t>
                                  </m:r>
                                </m:e>
                                <m:sub>
                                  <m:r>
                                    <a:rPr lang="en-US" sz="1400" i="1">
                                      <a:latin typeface="Cambria Math" panose="02040503050406030204" pitchFamily="18" charset="0"/>
                                    </a:rPr>
                                    <m:t>𝑚𝑎𝑥</m:t>
                                  </m:r>
                                </m:sub>
                              </m:sSub>
                            </m:sub>
                          </m:sSub>
                        </m:num>
                        <m:den>
                          <m:sSub>
                            <m:sSubPr>
                              <m:ctrlPr>
                                <a:rPr lang="en-US" sz="1400" i="1">
                                  <a:solidFill>
                                    <a:srgbClr val="836967"/>
                                  </a:solidFill>
                                  <a:latin typeface="Cambria Math" panose="02040503050406030204" pitchFamily="18" charset="0"/>
                                </a:rPr>
                              </m:ctrlPr>
                            </m:sSubPr>
                            <m:e>
                              <m:r>
                                <a:rPr lang="en-US" sz="1400" i="1">
                                  <a:latin typeface="Cambria Math" panose="02040503050406030204" pitchFamily="18" charset="0"/>
                                </a:rPr>
                                <m:t>𝜎</m:t>
                              </m:r>
                            </m:e>
                            <m:sub>
                              <m:r>
                                <a:rPr lang="en-US" sz="1400" i="1">
                                  <a:latin typeface="Cambria Math" panose="02040503050406030204" pitchFamily="18" charset="0"/>
                                </a:rPr>
                                <m:t>𝑝</m:t>
                              </m:r>
                              <m:r>
                                <a:rPr lang="en-US" sz="1400" i="0">
                                  <a:latin typeface="Cambria Math" panose="02040503050406030204" pitchFamily="18" charset="0"/>
                                </a:rPr>
                                <m:t>1</m:t>
                              </m:r>
                            </m:sub>
                          </m:sSub>
                        </m:den>
                      </m:f>
                      <m:r>
                        <a:rPr lang="en-US" sz="1400" i="0">
                          <a:latin typeface="Cambria Math" panose="02040503050406030204" pitchFamily="18" charset="0"/>
                        </a:rPr>
                        <m:t>=3.21</m:t>
                      </m:r>
                    </m:oMath>
                  </m:oMathPara>
                </a14:m>
                <a:endParaRPr lang="en-US" sz="1400" dirty="0"/>
              </a:p>
            </p:txBody>
          </p:sp>
        </mc:Choice>
        <mc:Fallback xmlns="">
          <p:sp>
            <p:nvSpPr>
              <p:cNvPr id="18" name="CuadroTexto 17">
                <a:extLst>
                  <a:ext uri="{FF2B5EF4-FFF2-40B4-BE49-F238E27FC236}">
                    <a16:creationId xmlns:a16="http://schemas.microsoft.com/office/drawing/2014/main" id="{869D299F-0888-22F6-57F3-ED2D0363FE39}"/>
                  </a:ext>
                </a:extLst>
              </p:cNvPr>
              <p:cNvSpPr txBox="1">
                <a:spLocks noRot="1" noChangeAspect="1" noMove="1" noResize="1" noEditPoints="1" noAdjustHandles="1" noChangeArrowheads="1" noChangeShapeType="1" noTextEdit="1"/>
              </p:cNvSpPr>
              <p:nvPr/>
            </p:nvSpPr>
            <p:spPr>
              <a:xfrm>
                <a:off x="5256086" y="3757837"/>
                <a:ext cx="1922946" cy="528222"/>
              </a:xfrm>
              <a:prstGeom prst="rect">
                <a:avLst/>
              </a:prstGeom>
              <a:blipFill>
                <a:blip r:embed="rId6"/>
                <a:stretch>
                  <a:fillRect/>
                </a:stretch>
              </a:blipFill>
            </p:spPr>
            <p:txBody>
              <a:bodyPr/>
              <a:lstStyle/>
              <a:p>
                <a:r>
                  <a:rPr lang="en-US">
                    <a:noFill/>
                  </a:rPr>
                  <a:t> </a:t>
                </a:r>
              </a:p>
            </p:txBody>
          </p:sp>
        </mc:Fallback>
      </mc:AlternateContent>
      <p:sp>
        <p:nvSpPr>
          <p:cNvPr id="19" name="Rectángulo: esquinas redondeadas 18">
            <a:extLst>
              <a:ext uri="{FF2B5EF4-FFF2-40B4-BE49-F238E27FC236}">
                <a16:creationId xmlns:a16="http://schemas.microsoft.com/office/drawing/2014/main" id="{0FA16043-95F1-43E3-C728-5D6ABECC7F26}"/>
              </a:ext>
            </a:extLst>
          </p:cNvPr>
          <p:cNvSpPr/>
          <p:nvPr/>
        </p:nvSpPr>
        <p:spPr>
          <a:xfrm>
            <a:off x="1832825" y="1531094"/>
            <a:ext cx="3020124" cy="2823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t>Datos</a:t>
            </a:r>
            <a:endParaRPr lang="en-US" sz="1600" b="1" dirty="0"/>
          </a:p>
        </p:txBody>
      </p:sp>
      <p:sp>
        <p:nvSpPr>
          <p:cNvPr id="20" name="Rectángulo: esquinas redondeadas 19">
            <a:extLst>
              <a:ext uri="{FF2B5EF4-FFF2-40B4-BE49-F238E27FC236}">
                <a16:creationId xmlns:a16="http://schemas.microsoft.com/office/drawing/2014/main" id="{84C4871F-61AA-2FB3-B0F0-2B378823EA86}"/>
              </a:ext>
            </a:extLst>
          </p:cNvPr>
          <p:cNvSpPr/>
          <p:nvPr/>
        </p:nvSpPr>
        <p:spPr>
          <a:xfrm>
            <a:off x="8662359" y="1527328"/>
            <a:ext cx="3020124" cy="2823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t>Aire comprimido</a:t>
            </a:r>
            <a:endParaRPr lang="en-US" sz="1600" b="1" dirty="0"/>
          </a:p>
        </p:txBody>
      </p:sp>
      <p:sp>
        <p:nvSpPr>
          <p:cNvPr id="21" name="Rectángulo: esquinas redondeadas 20">
            <a:extLst>
              <a:ext uri="{FF2B5EF4-FFF2-40B4-BE49-F238E27FC236}">
                <a16:creationId xmlns:a16="http://schemas.microsoft.com/office/drawing/2014/main" id="{53C688B0-5C92-C512-3EE5-FE51AE044940}"/>
              </a:ext>
            </a:extLst>
          </p:cNvPr>
          <p:cNvSpPr/>
          <p:nvPr/>
        </p:nvSpPr>
        <p:spPr>
          <a:xfrm>
            <a:off x="1828799" y="3337707"/>
            <a:ext cx="3020124" cy="2823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t>Cálculos</a:t>
            </a:r>
            <a:endParaRPr lang="en-US" sz="1600" b="1" dirty="0"/>
          </a:p>
        </p:txBody>
      </p:sp>
      <p:sp>
        <p:nvSpPr>
          <p:cNvPr id="26" name="Rectángulo: esquinas redondeadas 25">
            <a:extLst>
              <a:ext uri="{FF2B5EF4-FFF2-40B4-BE49-F238E27FC236}">
                <a16:creationId xmlns:a16="http://schemas.microsoft.com/office/drawing/2014/main" id="{6E5C3547-CE2E-2193-5D3D-F8DE7E1704AF}"/>
              </a:ext>
            </a:extLst>
          </p:cNvPr>
          <p:cNvSpPr/>
          <p:nvPr/>
        </p:nvSpPr>
        <p:spPr>
          <a:xfrm>
            <a:off x="5333901" y="1531094"/>
            <a:ext cx="3020124" cy="2823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t>Líquidos</a:t>
            </a:r>
            <a:endParaRPr lang="en-US" sz="1600" b="1" dirty="0"/>
          </a:p>
        </p:txBody>
      </p:sp>
      <mc:AlternateContent xmlns:mc="http://schemas.openxmlformats.org/markup-compatibility/2006" xmlns:a14="http://schemas.microsoft.com/office/drawing/2010/main">
        <mc:Choice Requires="a14">
          <p:sp>
            <p:nvSpPr>
              <p:cNvPr id="27" name="CuadroTexto 26">
                <a:extLst>
                  <a:ext uri="{FF2B5EF4-FFF2-40B4-BE49-F238E27FC236}">
                    <a16:creationId xmlns:a16="http://schemas.microsoft.com/office/drawing/2014/main" id="{1EDBF522-C12F-D3C9-70EE-BD5AAD3D5CD9}"/>
                  </a:ext>
                </a:extLst>
              </p:cNvPr>
              <p:cNvSpPr txBox="1"/>
              <p:nvPr/>
            </p:nvSpPr>
            <p:spPr>
              <a:xfrm>
                <a:off x="5346974" y="2212592"/>
                <a:ext cx="1798879" cy="324384"/>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US" sz="1400" i="1" smtClean="0">
                              <a:solidFill>
                                <a:srgbClr val="836967"/>
                              </a:solidFill>
                              <a:latin typeface="Cambria Math" panose="02040503050406030204" pitchFamily="18" charset="0"/>
                            </a:rPr>
                          </m:ctrlPr>
                        </m:sSubPr>
                        <m:e>
                          <m:r>
                            <a:rPr lang="en-US" sz="1400" i="1">
                              <a:latin typeface="Cambria Math" panose="02040503050406030204" pitchFamily="18" charset="0"/>
                            </a:rPr>
                            <m:t>𝜎</m:t>
                          </m:r>
                        </m:e>
                        <m:sub>
                          <m:r>
                            <a:rPr lang="en-US" sz="1400" i="1">
                              <a:latin typeface="Cambria Math" panose="02040503050406030204" pitchFamily="18" charset="0"/>
                            </a:rPr>
                            <m:t>𝑝</m:t>
                          </m:r>
                          <m:r>
                            <a:rPr lang="en-US" sz="1400" i="0">
                              <a:latin typeface="Cambria Math" panose="02040503050406030204" pitchFamily="18" charset="0"/>
                            </a:rPr>
                            <m:t>1</m:t>
                          </m:r>
                        </m:sub>
                      </m:sSub>
                      <m:r>
                        <a:rPr lang="en-US" sz="1400" i="0">
                          <a:latin typeface="Cambria Math" panose="02040503050406030204" pitchFamily="18" charset="0"/>
                        </a:rPr>
                        <m:t>=2.19</m:t>
                      </m:r>
                      <m:d>
                        <m:dPr>
                          <m:begChr m:val="["/>
                          <m:endChr m:val="]"/>
                          <m:ctrlPr>
                            <a:rPr lang="en-US" sz="1400" i="1">
                              <a:solidFill>
                                <a:srgbClr val="836967"/>
                              </a:solidFill>
                              <a:latin typeface="Cambria Math" panose="02040503050406030204" pitchFamily="18" charset="0"/>
                            </a:rPr>
                          </m:ctrlPr>
                        </m:dPr>
                        <m:e>
                          <m:r>
                            <a:rPr lang="en-US" sz="1400" i="1">
                              <a:latin typeface="Cambria Math" panose="02040503050406030204" pitchFamily="18" charset="0"/>
                            </a:rPr>
                            <m:t>𝑀𝑃𝑎</m:t>
                          </m:r>
                        </m:e>
                      </m:d>
                    </m:oMath>
                  </m:oMathPara>
                </a14:m>
                <a:endParaRPr lang="en-US" sz="1400" dirty="0"/>
              </a:p>
            </p:txBody>
          </p:sp>
        </mc:Choice>
        <mc:Fallback xmlns="">
          <p:sp>
            <p:nvSpPr>
              <p:cNvPr id="27" name="CuadroTexto 26">
                <a:extLst>
                  <a:ext uri="{FF2B5EF4-FFF2-40B4-BE49-F238E27FC236}">
                    <a16:creationId xmlns:a16="http://schemas.microsoft.com/office/drawing/2014/main" id="{1EDBF522-C12F-D3C9-70EE-BD5AAD3D5CD9}"/>
                  </a:ext>
                </a:extLst>
              </p:cNvPr>
              <p:cNvSpPr txBox="1">
                <a:spLocks noRot="1" noChangeAspect="1" noMove="1" noResize="1" noEditPoints="1" noAdjustHandles="1" noChangeArrowheads="1" noChangeShapeType="1" noTextEdit="1"/>
              </p:cNvSpPr>
              <p:nvPr/>
            </p:nvSpPr>
            <p:spPr>
              <a:xfrm>
                <a:off x="5346974" y="2212592"/>
                <a:ext cx="1798879" cy="324384"/>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CuadroTexto 28">
                <a:extLst>
                  <a:ext uri="{FF2B5EF4-FFF2-40B4-BE49-F238E27FC236}">
                    <a16:creationId xmlns:a16="http://schemas.microsoft.com/office/drawing/2014/main" id="{B6ADE0C5-BD1D-AD0D-0DDE-2CA9AB0AD5A8}"/>
                  </a:ext>
                </a:extLst>
              </p:cNvPr>
              <p:cNvSpPr txBox="1"/>
              <p:nvPr/>
            </p:nvSpPr>
            <p:spPr>
              <a:xfrm>
                <a:off x="8662359" y="2847917"/>
                <a:ext cx="2122658" cy="307777"/>
              </a:xfrm>
              <a:prstGeom prst="rect">
                <a:avLst/>
              </a:prstGeom>
              <a:noFill/>
            </p:spPr>
            <p:txBody>
              <a:bodyPr wrap="square">
                <a:spAutoFit/>
              </a:bodyPr>
              <a:lstStyle/>
              <a:p>
                <a:pPr algn="just"/>
                <a14:m>
                  <m:oMathPara xmlns:m="http://schemas.openxmlformats.org/officeDocument/2006/math">
                    <m:oMathParaPr>
                      <m:jc m:val="left"/>
                    </m:oMathParaPr>
                    <m:oMath xmlns:m="http://schemas.openxmlformats.org/officeDocument/2006/math">
                      <m:sSub>
                        <m:sSubPr>
                          <m:ctrlPr>
                            <a:rPr lang="en-US" sz="1400" i="1" smtClean="0">
                              <a:solidFill>
                                <a:srgbClr val="836967"/>
                              </a:solidFill>
                              <a:latin typeface="Cambria Math" panose="02040503050406030204" pitchFamily="18" charset="0"/>
                            </a:rPr>
                          </m:ctrlPr>
                        </m:sSubPr>
                        <m:e>
                          <m:r>
                            <a:rPr lang="en-US" sz="1400" i="1">
                              <a:latin typeface="Cambria Math" panose="02040503050406030204" pitchFamily="18" charset="0"/>
                            </a:rPr>
                            <m:t>𝐷</m:t>
                          </m:r>
                        </m:e>
                        <m:sub>
                          <m:r>
                            <a:rPr lang="en-US" sz="1400" i="0">
                              <a:latin typeface="Cambria Math" panose="02040503050406030204" pitchFamily="18" charset="0"/>
                            </a:rPr>
                            <m:t>2</m:t>
                          </m:r>
                        </m:sub>
                      </m:sSub>
                      <m:r>
                        <a:rPr lang="en-US" sz="1400" i="0">
                          <a:latin typeface="Cambria Math" panose="02040503050406030204" pitchFamily="18" charset="0"/>
                        </a:rPr>
                        <m:t>=21.34</m:t>
                      </m:r>
                      <m:d>
                        <m:dPr>
                          <m:begChr m:val="["/>
                          <m:endChr m:val="]"/>
                          <m:ctrlPr>
                            <a:rPr lang="en-US" sz="1400" i="1">
                              <a:solidFill>
                                <a:srgbClr val="836967"/>
                              </a:solidFill>
                              <a:latin typeface="Cambria Math" panose="02040503050406030204" pitchFamily="18" charset="0"/>
                            </a:rPr>
                          </m:ctrlPr>
                        </m:dPr>
                        <m:e>
                          <m:r>
                            <a:rPr lang="en-US" sz="1400" i="1">
                              <a:latin typeface="Cambria Math" panose="02040503050406030204" pitchFamily="18" charset="0"/>
                            </a:rPr>
                            <m:t>𝑚𝑚</m:t>
                          </m:r>
                        </m:e>
                      </m:d>
                    </m:oMath>
                  </m:oMathPara>
                </a14:m>
                <a:endParaRPr lang="en-US" sz="1400" dirty="0"/>
              </a:p>
            </p:txBody>
          </p:sp>
        </mc:Choice>
        <mc:Fallback xmlns="">
          <p:sp>
            <p:nvSpPr>
              <p:cNvPr id="29" name="CuadroTexto 28">
                <a:extLst>
                  <a:ext uri="{FF2B5EF4-FFF2-40B4-BE49-F238E27FC236}">
                    <a16:creationId xmlns:a16="http://schemas.microsoft.com/office/drawing/2014/main" id="{B6ADE0C5-BD1D-AD0D-0DDE-2CA9AB0AD5A8}"/>
                  </a:ext>
                </a:extLst>
              </p:cNvPr>
              <p:cNvSpPr txBox="1">
                <a:spLocks noRot="1" noChangeAspect="1" noMove="1" noResize="1" noEditPoints="1" noAdjustHandles="1" noChangeArrowheads="1" noChangeShapeType="1" noTextEdit="1"/>
              </p:cNvSpPr>
              <p:nvPr/>
            </p:nvSpPr>
            <p:spPr>
              <a:xfrm>
                <a:off x="8662359" y="2847917"/>
                <a:ext cx="2122658" cy="307777"/>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CuadroTexto 30">
                <a:extLst>
                  <a:ext uri="{FF2B5EF4-FFF2-40B4-BE49-F238E27FC236}">
                    <a16:creationId xmlns:a16="http://schemas.microsoft.com/office/drawing/2014/main" id="{439AA463-510C-343F-40C0-1ABBEB07CE69}"/>
                  </a:ext>
                </a:extLst>
              </p:cNvPr>
              <p:cNvSpPr txBox="1"/>
              <p:nvPr/>
            </p:nvSpPr>
            <p:spPr>
              <a:xfrm>
                <a:off x="8662359" y="2224282"/>
                <a:ext cx="1680137" cy="326243"/>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US" sz="1400" i="1" smtClean="0">
                              <a:solidFill>
                                <a:srgbClr val="836967"/>
                              </a:solidFill>
                              <a:latin typeface="Cambria Math" panose="02040503050406030204" pitchFamily="18" charset="0"/>
                            </a:rPr>
                          </m:ctrlPr>
                        </m:sSubPr>
                        <m:e>
                          <m:r>
                            <a:rPr lang="en-US" sz="1400" i="1">
                              <a:latin typeface="Cambria Math" panose="02040503050406030204" pitchFamily="18" charset="0"/>
                            </a:rPr>
                            <m:t>𝑃</m:t>
                          </m:r>
                        </m:e>
                        <m:sub>
                          <m:sSub>
                            <m:sSubPr>
                              <m:ctrlPr>
                                <a:rPr lang="en-US" sz="1400" i="1">
                                  <a:solidFill>
                                    <a:srgbClr val="836967"/>
                                  </a:solidFill>
                                  <a:latin typeface="Cambria Math" panose="02040503050406030204" pitchFamily="18" charset="0"/>
                                </a:rPr>
                              </m:ctrlPr>
                            </m:sSubPr>
                            <m:e>
                              <m:r>
                                <a:rPr lang="en-US" sz="1400" i="1">
                                  <a:latin typeface="Cambria Math" panose="02040503050406030204" pitchFamily="18" charset="0"/>
                                </a:rPr>
                                <m:t>𝑚𝑎𝑥</m:t>
                              </m:r>
                            </m:e>
                            <m:sub>
                              <m:r>
                                <a:rPr lang="en-US" sz="1400" i="0">
                                  <a:latin typeface="Cambria Math" panose="02040503050406030204" pitchFamily="18" charset="0"/>
                                </a:rPr>
                                <m:t>2</m:t>
                              </m:r>
                            </m:sub>
                          </m:sSub>
                        </m:sub>
                      </m:sSub>
                      <m:r>
                        <a:rPr lang="en-US" sz="1400" i="0">
                          <a:latin typeface="Cambria Math" panose="02040503050406030204" pitchFamily="18" charset="0"/>
                        </a:rPr>
                        <m:t>=2.90</m:t>
                      </m:r>
                      <m:d>
                        <m:dPr>
                          <m:begChr m:val="["/>
                          <m:endChr m:val="]"/>
                          <m:ctrlPr>
                            <a:rPr lang="en-US" sz="1400" i="1">
                              <a:solidFill>
                                <a:srgbClr val="836967"/>
                              </a:solidFill>
                              <a:latin typeface="Cambria Math" panose="02040503050406030204" pitchFamily="18" charset="0"/>
                            </a:rPr>
                          </m:ctrlPr>
                        </m:dPr>
                        <m:e>
                          <m:r>
                            <a:rPr lang="en-US" sz="1400" i="1">
                              <a:latin typeface="Cambria Math" panose="02040503050406030204" pitchFamily="18" charset="0"/>
                            </a:rPr>
                            <m:t>𝑀𝑃𝑎</m:t>
                          </m:r>
                        </m:e>
                      </m:d>
                    </m:oMath>
                  </m:oMathPara>
                </a14:m>
                <a:endParaRPr lang="en-US" sz="1400" dirty="0"/>
              </a:p>
            </p:txBody>
          </p:sp>
        </mc:Choice>
        <mc:Fallback xmlns="">
          <p:sp>
            <p:nvSpPr>
              <p:cNvPr id="31" name="CuadroTexto 30">
                <a:extLst>
                  <a:ext uri="{FF2B5EF4-FFF2-40B4-BE49-F238E27FC236}">
                    <a16:creationId xmlns:a16="http://schemas.microsoft.com/office/drawing/2014/main" id="{439AA463-510C-343F-40C0-1ABBEB07CE69}"/>
                  </a:ext>
                </a:extLst>
              </p:cNvPr>
              <p:cNvSpPr txBox="1">
                <a:spLocks noRot="1" noChangeAspect="1" noMove="1" noResize="1" noEditPoints="1" noAdjustHandles="1" noChangeArrowheads="1" noChangeShapeType="1" noTextEdit="1"/>
              </p:cNvSpPr>
              <p:nvPr/>
            </p:nvSpPr>
            <p:spPr>
              <a:xfrm>
                <a:off x="8662359" y="2224282"/>
                <a:ext cx="1680137" cy="326243"/>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CuadroTexto 32">
                <a:extLst>
                  <a:ext uri="{FF2B5EF4-FFF2-40B4-BE49-F238E27FC236}">
                    <a16:creationId xmlns:a16="http://schemas.microsoft.com/office/drawing/2014/main" id="{54717E7E-0A0A-C398-EECB-1ECED38DFD67}"/>
                  </a:ext>
                </a:extLst>
              </p:cNvPr>
              <p:cNvSpPr txBox="1"/>
              <p:nvPr/>
            </p:nvSpPr>
            <p:spPr>
              <a:xfrm>
                <a:off x="8655146" y="3142430"/>
                <a:ext cx="2689980" cy="327334"/>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US" sz="1400" i="1" smtClean="0">
                              <a:solidFill>
                                <a:srgbClr val="836967"/>
                              </a:solidFill>
                              <a:latin typeface="Cambria Math" panose="02040503050406030204" pitchFamily="18" charset="0"/>
                            </a:rPr>
                          </m:ctrlPr>
                        </m:sSubPr>
                        <m:e>
                          <m:r>
                            <a:rPr lang="en-US" sz="1400" i="1">
                              <a:latin typeface="Cambria Math" panose="02040503050406030204" pitchFamily="18" charset="0"/>
                            </a:rPr>
                            <m:t>𝜎</m:t>
                          </m:r>
                        </m:e>
                        <m:sub>
                          <m:sSub>
                            <m:sSubPr>
                              <m:ctrlPr>
                                <a:rPr lang="en-US" sz="1400" i="1">
                                  <a:solidFill>
                                    <a:srgbClr val="836967"/>
                                  </a:solidFill>
                                  <a:latin typeface="Cambria Math" panose="02040503050406030204" pitchFamily="18" charset="0"/>
                                </a:rPr>
                              </m:ctrlPr>
                            </m:sSubPr>
                            <m:e>
                              <m:r>
                                <a:rPr lang="en-US" sz="1400" i="1">
                                  <a:latin typeface="Cambria Math" panose="02040503050406030204" pitchFamily="18" charset="0"/>
                                </a:rPr>
                                <m:t>𝑝</m:t>
                              </m:r>
                              <m:r>
                                <a:rPr lang="en-US" sz="1400" i="0">
                                  <a:latin typeface="Cambria Math" panose="02040503050406030204" pitchFamily="18" charset="0"/>
                                </a:rPr>
                                <m:t>2</m:t>
                              </m:r>
                            </m:e>
                            <m:sub>
                              <m:r>
                                <a:rPr lang="en-US" sz="1400" i="1">
                                  <a:latin typeface="Cambria Math" panose="02040503050406030204" pitchFamily="18" charset="0"/>
                                </a:rPr>
                                <m:t>𝑚𝑎𝑥</m:t>
                              </m:r>
                            </m:sub>
                          </m:sSub>
                        </m:sub>
                      </m:sSub>
                      <m:r>
                        <a:rPr lang="en-US" sz="1400" i="0">
                          <a:latin typeface="Cambria Math" panose="02040503050406030204" pitchFamily="18" charset="0"/>
                        </a:rPr>
                        <m:t>=6.85 </m:t>
                      </m:r>
                      <m:d>
                        <m:dPr>
                          <m:begChr m:val="["/>
                          <m:endChr m:val="]"/>
                          <m:ctrlPr>
                            <a:rPr lang="en-US" sz="1400" i="1">
                              <a:solidFill>
                                <a:srgbClr val="836967"/>
                              </a:solidFill>
                              <a:latin typeface="Cambria Math" panose="02040503050406030204" pitchFamily="18" charset="0"/>
                            </a:rPr>
                          </m:ctrlPr>
                        </m:dPr>
                        <m:e>
                          <m:r>
                            <a:rPr lang="en-US" sz="1400" i="1">
                              <a:latin typeface="Cambria Math" panose="02040503050406030204" pitchFamily="18" charset="0"/>
                            </a:rPr>
                            <m:t>𝑀𝑃𝑎</m:t>
                          </m:r>
                        </m:e>
                      </m:d>
                    </m:oMath>
                  </m:oMathPara>
                </a14:m>
                <a:endParaRPr lang="en-US" sz="1400" dirty="0"/>
              </a:p>
            </p:txBody>
          </p:sp>
        </mc:Choice>
        <mc:Fallback xmlns="">
          <p:sp>
            <p:nvSpPr>
              <p:cNvPr id="33" name="CuadroTexto 32">
                <a:extLst>
                  <a:ext uri="{FF2B5EF4-FFF2-40B4-BE49-F238E27FC236}">
                    <a16:creationId xmlns:a16="http://schemas.microsoft.com/office/drawing/2014/main" id="{54717E7E-0A0A-C398-EECB-1ECED38DFD67}"/>
                  </a:ext>
                </a:extLst>
              </p:cNvPr>
              <p:cNvSpPr txBox="1">
                <a:spLocks noRot="1" noChangeAspect="1" noMove="1" noResize="1" noEditPoints="1" noAdjustHandles="1" noChangeArrowheads="1" noChangeShapeType="1" noTextEdit="1"/>
              </p:cNvSpPr>
              <p:nvPr/>
            </p:nvSpPr>
            <p:spPr>
              <a:xfrm>
                <a:off x="8655146" y="3142430"/>
                <a:ext cx="2689980" cy="327334"/>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CuadroTexto 34">
                <a:extLst>
                  <a:ext uri="{FF2B5EF4-FFF2-40B4-BE49-F238E27FC236}">
                    <a16:creationId xmlns:a16="http://schemas.microsoft.com/office/drawing/2014/main" id="{BEEE78D9-1A5B-1C6B-B595-BB8EFA345D5A}"/>
                  </a:ext>
                </a:extLst>
              </p:cNvPr>
              <p:cNvSpPr txBox="1"/>
              <p:nvPr/>
            </p:nvSpPr>
            <p:spPr>
              <a:xfrm>
                <a:off x="8662359" y="3757837"/>
                <a:ext cx="1910522" cy="528222"/>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US" sz="1400" i="1" smtClean="0">
                              <a:solidFill>
                                <a:srgbClr val="836967"/>
                              </a:solidFill>
                              <a:latin typeface="Cambria Math" panose="02040503050406030204" pitchFamily="18" charset="0"/>
                            </a:rPr>
                          </m:ctrlPr>
                        </m:sSubPr>
                        <m:e>
                          <m:r>
                            <a:rPr lang="en-US" sz="1400" i="1">
                              <a:latin typeface="Cambria Math" panose="02040503050406030204" pitchFamily="18" charset="0"/>
                            </a:rPr>
                            <m:t>𝑛</m:t>
                          </m:r>
                        </m:e>
                        <m:sub>
                          <m:r>
                            <a:rPr lang="en-US" sz="1400" i="1">
                              <a:latin typeface="Cambria Math" panose="02040503050406030204" pitchFamily="18" charset="0"/>
                            </a:rPr>
                            <m:t>𝑝</m:t>
                          </m:r>
                          <m:r>
                            <a:rPr lang="en-US" sz="1400" i="0">
                              <a:latin typeface="Cambria Math" panose="02040503050406030204" pitchFamily="18" charset="0"/>
                            </a:rPr>
                            <m:t>2</m:t>
                          </m:r>
                        </m:sub>
                      </m:sSub>
                      <m:r>
                        <a:rPr lang="en-US" sz="1400" i="0">
                          <a:latin typeface="Cambria Math" panose="02040503050406030204" pitchFamily="18" charset="0"/>
                        </a:rPr>
                        <m:t>=</m:t>
                      </m:r>
                      <m:f>
                        <m:fPr>
                          <m:ctrlPr>
                            <a:rPr lang="en-US" sz="1400" i="1">
                              <a:solidFill>
                                <a:srgbClr val="836967"/>
                              </a:solidFill>
                              <a:latin typeface="Cambria Math" panose="02040503050406030204" pitchFamily="18" charset="0"/>
                            </a:rPr>
                          </m:ctrlPr>
                        </m:fPr>
                        <m:num>
                          <m:sSub>
                            <m:sSubPr>
                              <m:ctrlPr>
                                <a:rPr lang="en-US" sz="1400" i="1">
                                  <a:solidFill>
                                    <a:srgbClr val="836967"/>
                                  </a:solidFill>
                                  <a:latin typeface="Cambria Math" panose="02040503050406030204" pitchFamily="18" charset="0"/>
                                </a:rPr>
                              </m:ctrlPr>
                            </m:sSubPr>
                            <m:e>
                              <m:r>
                                <a:rPr lang="en-US" sz="1400" i="1">
                                  <a:latin typeface="Cambria Math" panose="02040503050406030204" pitchFamily="18" charset="0"/>
                                </a:rPr>
                                <m:t>𝜎</m:t>
                              </m:r>
                            </m:e>
                            <m:sub>
                              <m:sSub>
                                <m:sSubPr>
                                  <m:ctrlPr>
                                    <a:rPr lang="en-US" sz="1400" i="1">
                                      <a:solidFill>
                                        <a:srgbClr val="836967"/>
                                      </a:solidFill>
                                      <a:latin typeface="Cambria Math" panose="02040503050406030204" pitchFamily="18" charset="0"/>
                                    </a:rPr>
                                  </m:ctrlPr>
                                </m:sSubPr>
                                <m:e>
                                  <m:r>
                                    <a:rPr lang="en-US" sz="1400" i="1">
                                      <a:latin typeface="Cambria Math" panose="02040503050406030204" pitchFamily="18" charset="0"/>
                                    </a:rPr>
                                    <m:t>𝑝</m:t>
                                  </m:r>
                                  <m:r>
                                    <a:rPr lang="en-US" sz="1400" i="0">
                                      <a:latin typeface="Cambria Math" panose="02040503050406030204" pitchFamily="18" charset="0"/>
                                    </a:rPr>
                                    <m:t>2</m:t>
                                  </m:r>
                                </m:e>
                                <m:sub>
                                  <m:r>
                                    <a:rPr lang="en-US" sz="1400" i="1">
                                      <a:latin typeface="Cambria Math" panose="02040503050406030204" pitchFamily="18" charset="0"/>
                                    </a:rPr>
                                    <m:t>𝑚𝑎𝑥</m:t>
                                  </m:r>
                                </m:sub>
                              </m:sSub>
                            </m:sub>
                          </m:sSub>
                        </m:num>
                        <m:den>
                          <m:sSub>
                            <m:sSubPr>
                              <m:ctrlPr>
                                <a:rPr lang="en-US" sz="1400" i="1">
                                  <a:solidFill>
                                    <a:srgbClr val="836967"/>
                                  </a:solidFill>
                                  <a:latin typeface="Cambria Math" panose="02040503050406030204" pitchFamily="18" charset="0"/>
                                </a:rPr>
                              </m:ctrlPr>
                            </m:sSubPr>
                            <m:e>
                              <m:r>
                                <a:rPr lang="en-US" sz="1400" i="1">
                                  <a:latin typeface="Cambria Math" panose="02040503050406030204" pitchFamily="18" charset="0"/>
                                </a:rPr>
                                <m:t>𝜎</m:t>
                              </m:r>
                            </m:e>
                            <m:sub>
                              <m:r>
                                <a:rPr lang="en-US" sz="1400" i="1">
                                  <a:latin typeface="Cambria Math" panose="02040503050406030204" pitchFamily="18" charset="0"/>
                                </a:rPr>
                                <m:t>𝑝</m:t>
                              </m:r>
                              <m:r>
                                <a:rPr lang="en-US" sz="1400" i="0">
                                  <a:latin typeface="Cambria Math" panose="02040503050406030204" pitchFamily="18" charset="0"/>
                                </a:rPr>
                                <m:t>2</m:t>
                              </m:r>
                            </m:sub>
                          </m:sSub>
                        </m:den>
                      </m:f>
                      <m:r>
                        <a:rPr lang="en-US" sz="1400" i="0">
                          <a:latin typeface="Cambria Math" panose="02040503050406030204" pitchFamily="18" charset="0"/>
                        </a:rPr>
                        <m:t>=4.21</m:t>
                      </m:r>
                    </m:oMath>
                  </m:oMathPara>
                </a14:m>
                <a:endParaRPr lang="en-US" sz="1400" dirty="0"/>
              </a:p>
            </p:txBody>
          </p:sp>
        </mc:Choice>
        <mc:Fallback xmlns="">
          <p:sp>
            <p:nvSpPr>
              <p:cNvPr id="35" name="CuadroTexto 34">
                <a:extLst>
                  <a:ext uri="{FF2B5EF4-FFF2-40B4-BE49-F238E27FC236}">
                    <a16:creationId xmlns:a16="http://schemas.microsoft.com/office/drawing/2014/main" id="{BEEE78D9-1A5B-1C6B-B595-BB8EFA345D5A}"/>
                  </a:ext>
                </a:extLst>
              </p:cNvPr>
              <p:cNvSpPr txBox="1">
                <a:spLocks noRot="1" noChangeAspect="1" noMove="1" noResize="1" noEditPoints="1" noAdjustHandles="1" noChangeArrowheads="1" noChangeShapeType="1" noTextEdit="1"/>
              </p:cNvSpPr>
              <p:nvPr/>
            </p:nvSpPr>
            <p:spPr>
              <a:xfrm>
                <a:off x="8662359" y="3757837"/>
                <a:ext cx="1910522" cy="528222"/>
              </a:xfrm>
              <a:prstGeom prst="rect">
                <a:avLst/>
              </a:prstGeom>
              <a:blipFill>
                <a:blip r:embed="rId11"/>
                <a:stretch>
                  <a:fillRect/>
                </a:stretch>
              </a:blipFill>
            </p:spPr>
            <p:txBody>
              <a:bodyPr/>
              <a:lstStyle/>
              <a:p>
                <a:r>
                  <a:rPr lang="en-US">
                    <a:noFill/>
                  </a:rPr>
                  <a:t> </a:t>
                </a:r>
              </a:p>
            </p:txBody>
          </p:sp>
        </mc:Fallback>
      </mc:AlternateContent>
      <p:sp>
        <p:nvSpPr>
          <p:cNvPr id="38" name="CuadroTexto 37">
            <a:extLst>
              <a:ext uri="{FF2B5EF4-FFF2-40B4-BE49-F238E27FC236}">
                <a16:creationId xmlns:a16="http://schemas.microsoft.com/office/drawing/2014/main" id="{85BED446-7E18-B229-8064-9B4A120596BB}"/>
              </a:ext>
            </a:extLst>
          </p:cNvPr>
          <p:cNvSpPr txBox="1"/>
          <p:nvPr/>
        </p:nvSpPr>
        <p:spPr>
          <a:xfrm>
            <a:off x="1828799" y="3770786"/>
            <a:ext cx="2404826" cy="307777"/>
          </a:xfrm>
          <a:prstGeom prst="rect">
            <a:avLst/>
          </a:prstGeom>
          <a:noFill/>
        </p:spPr>
        <p:txBody>
          <a:bodyPr wrap="none" rtlCol="0">
            <a:spAutoFit/>
          </a:bodyPr>
          <a:lstStyle/>
          <a:p>
            <a:r>
              <a:rPr lang="es-ES" sz="1400" b="1" dirty="0">
                <a:effectLst>
                  <a:outerShdw blurRad="38100" dist="38100" dir="2700000" algn="tl">
                    <a:srgbClr val="000000">
                      <a:alpha val="43137"/>
                    </a:srgbClr>
                  </a:outerShdw>
                </a:effectLst>
              </a:rPr>
              <a:t>Esfuerzo tangencial inducido</a:t>
            </a:r>
            <a:endParaRPr lang="en-US" sz="1400" b="1" dirty="0">
              <a:effectLst>
                <a:outerShdw blurRad="38100" dist="38100" dir="2700000" algn="tl">
                  <a:srgbClr val="000000">
                    <a:alpha val="43137"/>
                  </a:srgbClr>
                </a:outerShdw>
              </a:effectLst>
            </a:endParaRPr>
          </a:p>
        </p:txBody>
      </p:sp>
      <p:sp>
        <p:nvSpPr>
          <p:cNvPr id="39" name="CuadroTexto 38">
            <a:extLst>
              <a:ext uri="{FF2B5EF4-FFF2-40B4-BE49-F238E27FC236}">
                <a16:creationId xmlns:a16="http://schemas.microsoft.com/office/drawing/2014/main" id="{824127A4-4166-DC1E-A4CF-B78357665E5D}"/>
              </a:ext>
            </a:extLst>
          </p:cNvPr>
          <p:cNvSpPr txBox="1"/>
          <p:nvPr/>
        </p:nvSpPr>
        <p:spPr>
          <a:xfrm>
            <a:off x="1832824" y="1923933"/>
            <a:ext cx="2563522" cy="307777"/>
          </a:xfrm>
          <a:prstGeom prst="rect">
            <a:avLst/>
          </a:prstGeom>
          <a:noFill/>
        </p:spPr>
        <p:txBody>
          <a:bodyPr wrap="none" rtlCol="0">
            <a:spAutoFit/>
          </a:bodyPr>
          <a:lstStyle/>
          <a:p>
            <a:r>
              <a:rPr lang="es-ES" sz="1400" b="1" dirty="0">
                <a:effectLst>
                  <a:outerShdw blurRad="38100" dist="38100" dir="2700000" algn="tl">
                    <a:srgbClr val="000000">
                      <a:alpha val="43137"/>
                    </a:srgbClr>
                  </a:outerShdw>
                </a:effectLst>
              </a:rPr>
              <a:t>Presión máxima en las bombas</a:t>
            </a:r>
            <a:endParaRPr lang="en-US" sz="1400" b="1" dirty="0">
              <a:effectLst>
                <a:outerShdw blurRad="38100" dist="38100" dir="2700000" algn="tl">
                  <a:srgbClr val="000000">
                    <a:alpha val="43137"/>
                  </a:srgbClr>
                </a:outerShdw>
              </a:effectLst>
            </a:endParaRPr>
          </a:p>
        </p:txBody>
      </p:sp>
      <p:sp>
        <p:nvSpPr>
          <p:cNvPr id="40" name="CuadroTexto 39">
            <a:extLst>
              <a:ext uri="{FF2B5EF4-FFF2-40B4-BE49-F238E27FC236}">
                <a16:creationId xmlns:a16="http://schemas.microsoft.com/office/drawing/2014/main" id="{6A26F745-44F8-E5CF-D792-80559E3F14B5}"/>
              </a:ext>
            </a:extLst>
          </p:cNvPr>
          <p:cNvSpPr txBox="1"/>
          <p:nvPr/>
        </p:nvSpPr>
        <p:spPr>
          <a:xfrm>
            <a:off x="1823340" y="2622031"/>
            <a:ext cx="3289683" cy="307777"/>
          </a:xfrm>
          <a:prstGeom prst="rect">
            <a:avLst/>
          </a:prstGeom>
          <a:noFill/>
        </p:spPr>
        <p:txBody>
          <a:bodyPr wrap="none" rtlCol="0">
            <a:spAutoFit/>
          </a:bodyPr>
          <a:lstStyle/>
          <a:p>
            <a:r>
              <a:rPr lang="es-ES" sz="1400" b="1" dirty="0">
                <a:effectLst>
                  <a:outerShdw blurRad="38100" dist="38100" dir="2700000" algn="tl">
                    <a:srgbClr val="000000">
                      <a:alpha val="43137"/>
                    </a:srgbClr>
                  </a:outerShdw>
                </a:effectLst>
              </a:rPr>
              <a:t>Diámetro de entrada y salida de bombas</a:t>
            </a:r>
            <a:endParaRPr lang="en-US" sz="1400" b="1" dirty="0">
              <a:effectLst>
                <a:outerShdw blurRad="38100" dist="38100" dir="2700000" algn="tl">
                  <a:srgbClr val="000000">
                    <a:alpha val="43137"/>
                  </a:srgbClr>
                </a:outerShdw>
              </a:effectLst>
            </a:endParaRPr>
          </a:p>
        </p:txBody>
      </p:sp>
      <mc:AlternateContent xmlns:mc="http://schemas.openxmlformats.org/markup-compatibility/2006" xmlns:a14="http://schemas.microsoft.com/office/drawing/2010/main">
        <mc:Choice Requires="a14">
          <p:sp>
            <p:nvSpPr>
              <p:cNvPr id="41" name="CuadroTexto 40">
                <a:extLst>
                  <a:ext uri="{FF2B5EF4-FFF2-40B4-BE49-F238E27FC236}">
                    <a16:creationId xmlns:a16="http://schemas.microsoft.com/office/drawing/2014/main" id="{20ADA049-506A-9695-4D12-8025A759B193}"/>
                  </a:ext>
                </a:extLst>
              </p:cNvPr>
              <p:cNvSpPr txBox="1"/>
              <p:nvPr/>
            </p:nvSpPr>
            <p:spPr>
              <a:xfrm>
                <a:off x="1823340" y="2933069"/>
                <a:ext cx="2122658" cy="307777"/>
              </a:xfrm>
              <a:prstGeom prst="rect">
                <a:avLst/>
              </a:prstGeom>
              <a:noFill/>
            </p:spPr>
            <p:txBody>
              <a:bodyPr wrap="square">
                <a:spAutoFit/>
              </a:bodyPr>
              <a:lstStyle/>
              <a:p>
                <a:pPr algn="just"/>
                <a14:m>
                  <m:oMathPara xmlns:m="http://schemas.openxmlformats.org/officeDocument/2006/math">
                    <m:oMathParaPr>
                      <m:jc m:val="left"/>
                    </m:oMathParaPr>
                    <m:oMath xmlns:m="http://schemas.openxmlformats.org/officeDocument/2006/math">
                      <m:r>
                        <a:rPr lang="es-ES" sz="1400" b="0" i="1" smtClean="0">
                          <a:solidFill>
                            <a:schemeClr val="tx1"/>
                          </a:solidFill>
                          <a:latin typeface="Cambria Math" panose="02040503050406030204" pitchFamily="18" charset="0"/>
                        </a:rPr>
                        <m:t>𝐷</m:t>
                      </m:r>
                      <m:r>
                        <a:rPr lang="en-US" sz="1400" i="0">
                          <a:solidFill>
                            <a:schemeClr val="tx1"/>
                          </a:solidFill>
                          <a:latin typeface="Cambria Math" panose="02040503050406030204" pitchFamily="18" charset="0"/>
                        </a:rPr>
                        <m:t>=</m:t>
                      </m:r>
                      <m:r>
                        <a:rPr lang="es-ES" sz="1400" b="0" i="0" smtClean="0">
                          <a:solidFill>
                            <a:schemeClr val="tx1"/>
                          </a:solidFill>
                          <a:latin typeface="Cambria Math" panose="02040503050406030204" pitchFamily="18" charset="0"/>
                        </a:rPr>
                        <m:t>1</m:t>
                      </m:r>
                      <m:d>
                        <m:dPr>
                          <m:begChr m:val="["/>
                          <m:endChr m:val="]"/>
                          <m:ctrlPr>
                            <a:rPr lang="en-US" sz="1400" i="1">
                              <a:solidFill>
                                <a:schemeClr val="tx1"/>
                              </a:solidFill>
                              <a:latin typeface="Cambria Math" panose="02040503050406030204" pitchFamily="18" charset="0"/>
                            </a:rPr>
                          </m:ctrlPr>
                        </m:dPr>
                        <m:e>
                          <m:r>
                            <a:rPr lang="es-ES" sz="1400" b="0" i="1" smtClean="0">
                              <a:solidFill>
                                <a:schemeClr val="tx1"/>
                              </a:solidFill>
                              <a:latin typeface="Cambria Math" panose="02040503050406030204" pitchFamily="18" charset="0"/>
                            </a:rPr>
                            <m:t>𝑝𝑢𝑙𝑔</m:t>
                          </m:r>
                        </m:e>
                      </m:d>
                    </m:oMath>
                  </m:oMathPara>
                </a14:m>
                <a:endParaRPr lang="en-US" sz="1400" dirty="0">
                  <a:solidFill>
                    <a:schemeClr val="tx1"/>
                  </a:solidFill>
                </a:endParaRPr>
              </a:p>
            </p:txBody>
          </p:sp>
        </mc:Choice>
        <mc:Fallback xmlns="">
          <p:sp>
            <p:nvSpPr>
              <p:cNvPr id="41" name="CuadroTexto 40">
                <a:extLst>
                  <a:ext uri="{FF2B5EF4-FFF2-40B4-BE49-F238E27FC236}">
                    <a16:creationId xmlns:a16="http://schemas.microsoft.com/office/drawing/2014/main" id="{20ADA049-506A-9695-4D12-8025A759B193}"/>
                  </a:ext>
                </a:extLst>
              </p:cNvPr>
              <p:cNvSpPr txBox="1">
                <a:spLocks noRot="1" noChangeAspect="1" noMove="1" noResize="1" noEditPoints="1" noAdjustHandles="1" noChangeArrowheads="1" noChangeShapeType="1" noTextEdit="1"/>
              </p:cNvSpPr>
              <p:nvPr/>
            </p:nvSpPr>
            <p:spPr>
              <a:xfrm>
                <a:off x="1823340" y="2933069"/>
                <a:ext cx="2122658" cy="307777"/>
              </a:xfrm>
              <a:prstGeom prst="rect">
                <a:avLst/>
              </a:prstGeom>
              <a:blipFill>
                <a:blip r:embed="rId12"/>
                <a:stretch>
                  <a:fillRect b="-5882"/>
                </a:stretch>
              </a:blipFill>
            </p:spPr>
            <p:txBody>
              <a:bodyPr/>
              <a:lstStyle/>
              <a:p>
                <a:r>
                  <a:rPr lang="en-US">
                    <a:noFill/>
                  </a:rPr>
                  <a:t> </a:t>
                </a:r>
              </a:p>
            </p:txBody>
          </p:sp>
        </mc:Fallback>
      </mc:AlternateContent>
      <p:sp>
        <p:nvSpPr>
          <p:cNvPr id="42" name="CuadroTexto 41">
            <a:extLst>
              <a:ext uri="{FF2B5EF4-FFF2-40B4-BE49-F238E27FC236}">
                <a16:creationId xmlns:a16="http://schemas.microsoft.com/office/drawing/2014/main" id="{8D4F6FF5-B441-62D2-3B1C-3AFBF9F90DE7}"/>
              </a:ext>
            </a:extLst>
          </p:cNvPr>
          <p:cNvSpPr txBox="1"/>
          <p:nvPr/>
        </p:nvSpPr>
        <p:spPr>
          <a:xfrm>
            <a:off x="5286300" y="3474444"/>
            <a:ext cx="1705916" cy="307777"/>
          </a:xfrm>
          <a:prstGeom prst="rect">
            <a:avLst/>
          </a:prstGeom>
          <a:noFill/>
        </p:spPr>
        <p:txBody>
          <a:bodyPr wrap="none" rtlCol="0">
            <a:spAutoFit/>
          </a:bodyPr>
          <a:lstStyle/>
          <a:p>
            <a:r>
              <a:rPr lang="es-ES" sz="1400" b="1" dirty="0">
                <a:effectLst>
                  <a:outerShdw blurRad="38100" dist="38100" dir="2700000" algn="tl">
                    <a:srgbClr val="000000">
                      <a:alpha val="43137"/>
                    </a:srgbClr>
                  </a:outerShdw>
                </a:effectLst>
              </a:rPr>
              <a:t>Factor de seguridad</a:t>
            </a:r>
            <a:endParaRPr lang="en-US" sz="1400" b="1" dirty="0">
              <a:effectLst>
                <a:outerShdw blurRad="38100" dist="38100" dir="2700000" algn="tl">
                  <a:srgbClr val="000000">
                    <a:alpha val="43137"/>
                  </a:srgbClr>
                </a:outerShdw>
              </a:effectLst>
            </a:endParaRPr>
          </a:p>
        </p:txBody>
      </p:sp>
      <p:sp>
        <p:nvSpPr>
          <p:cNvPr id="43" name="CuadroTexto 42">
            <a:extLst>
              <a:ext uri="{FF2B5EF4-FFF2-40B4-BE49-F238E27FC236}">
                <a16:creationId xmlns:a16="http://schemas.microsoft.com/office/drawing/2014/main" id="{104F7357-1738-7D09-76AB-772658D633B6}"/>
              </a:ext>
            </a:extLst>
          </p:cNvPr>
          <p:cNvSpPr txBox="1"/>
          <p:nvPr/>
        </p:nvSpPr>
        <p:spPr>
          <a:xfrm>
            <a:off x="5331184" y="1931281"/>
            <a:ext cx="2470548" cy="307777"/>
          </a:xfrm>
          <a:prstGeom prst="rect">
            <a:avLst/>
          </a:prstGeom>
          <a:noFill/>
        </p:spPr>
        <p:txBody>
          <a:bodyPr wrap="none" rtlCol="0">
            <a:spAutoFit/>
          </a:bodyPr>
          <a:lstStyle/>
          <a:p>
            <a:r>
              <a:rPr lang="es-ES" sz="1400" b="1" dirty="0">
                <a:effectLst>
                  <a:outerShdw blurRad="38100" dist="38100" dir="2700000" algn="tl">
                    <a:srgbClr val="000000">
                      <a:alpha val="43137"/>
                    </a:srgbClr>
                  </a:outerShdw>
                </a:effectLst>
              </a:rPr>
              <a:t>Esfuerzo tangencial calculado</a:t>
            </a:r>
            <a:endParaRPr lang="en-US" sz="1400" b="1" dirty="0">
              <a:effectLst>
                <a:outerShdw blurRad="38100" dist="38100" dir="2700000" algn="tl">
                  <a:srgbClr val="000000">
                    <a:alpha val="43137"/>
                  </a:srgbClr>
                </a:outerShdw>
              </a:effectLst>
            </a:endParaRPr>
          </a:p>
        </p:txBody>
      </p:sp>
      <p:sp>
        <p:nvSpPr>
          <p:cNvPr id="44" name="CuadroTexto 43">
            <a:extLst>
              <a:ext uri="{FF2B5EF4-FFF2-40B4-BE49-F238E27FC236}">
                <a16:creationId xmlns:a16="http://schemas.microsoft.com/office/drawing/2014/main" id="{2A4F12C3-F24E-8A5C-CF36-E789D7C20FFE}"/>
              </a:ext>
            </a:extLst>
          </p:cNvPr>
          <p:cNvSpPr txBox="1"/>
          <p:nvPr/>
        </p:nvSpPr>
        <p:spPr>
          <a:xfrm>
            <a:off x="5331184" y="2520369"/>
            <a:ext cx="2454518" cy="307777"/>
          </a:xfrm>
          <a:prstGeom prst="rect">
            <a:avLst/>
          </a:prstGeom>
          <a:noFill/>
        </p:spPr>
        <p:txBody>
          <a:bodyPr wrap="none" rtlCol="0">
            <a:spAutoFit/>
          </a:bodyPr>
          <a:lstStyle/>
          <a:p>
            <a:r>
              <a:rPr lang="es-ES" sz="1400" b="1" dirty="0">
                <a:effectLst>
                  <a:outerShdw blurRad="38100" dist="38100" dir="2700000" algn="tl">
                    <a:srgbClr val="000000">
                      <a:alpha val="43137"/>
                    </a:srgbClr>
                  </a:outerShdw>
                </a:effectLst>
              </a:rPr>
              <a:t>Presión de trabajo y esfuerzo</a:t>
            </a:r>
            <a:endParaRPr lang="en-US" sz="1400" b="1" dirty="0">
              <a:effectLst>
                <a:outerShdw blurRad="38100" dist="38100" dir="2700000" algn="tl">
                  <a:srgbClr val="000000">
                    <a:alpha val="43137"/>
                  </a:srgbClr>
                </a:outerShdw>
              </a:effectLst>
            </a:endParaRPr>
          </a:p>
        </p:txBody>
      </p:sp>
      <p:sp>
        <p:nvSpPr>
          <p:cNvPr id="45" name="CuadroTexto 44">
            <a:extLst>
              <a:ext uri="{FF2B5EF4-FFF2-40B4-BE49-F238E27FC236}">
                <a16:creationId xmlns:a16="http://schemas.microsoft.com/office/drawing/2014/main" id="{E68D6A36-EA0C-AC9C-0110-BA7920E64C13}"/>
              </a:ext>
            </a:extLst>
          </p:cNvPr>
          <p:cNvSpPr txBox="1"/>
          <p:nvPr/>
        </p:nvSpPr>
        <p:spPr>
          <a:xfrm>
            <a:off x="8662359" y="1922813"/>
            <a:ext cx="3097323" cy="307777"/>
          </a:xfrm>
          <a:prstGeom prst="rect">
            <a:avLst/>
          </a:prstGeom>
          <a:noFill/>
        </p:spPr>
        <p:txBody>
          <a:bodyPr wrap="none" rtlCol="0">
            <a:spAutoFit/>
          </a:bodyPr>
          <a:lstStyle/>
          <a:p>
            <a:r>
              <a:rPr lang="es-ES" sz="1400" b="1" dirty="0">
                <a:effectLst>
                  <a:outerShdw blurRad="38100" dist="38100" dir="2700000" algn="tl">
                    <a:srgbClr val="000000">
                      <a:alpha val="43137"/>
                    </a:srgbClr>
                  </a:outerShdw>
                </a:effectLst>
              </a:rPr>
              <a:t>Presión de trabajo máximo disponible</a:t>
            </a:r>
            <a:endParaRPr lang="en-US" sz="1400" b="1" dirty="0">
              <a:effectLst>
                <a:outerShdw blurRad="38100" dist="38100" dir="2700000" algn="tl">
                  <a:srgbClr val="000000">
                    <a:alpha val="43137"/>
                  </a:srgbClr>
                </a:outerShdw>
              </a:effectLst>
            </a:endParaRPr>
          </a:p>
        </p:txBody>
      </p:sp>
      <p:sp>
        <p:nvSpPr>
          <p:cNvPr id="46" name="CuadroTexto 45">
            <a:extLst>
              <a:ext uri="{FF2B5EF4-FFF2-40B4-BE49-F238E27FC236}">
                <a16:creationId xmlns:a16="http://schemas.microsoft.com/office/drawing/2014/main" id="{5EFBE521-46C6-74DA-54DE-80D10665DE43}"/>
              </a:ext>
            </a:extLst>
          </p:cNvPr>
          <p:cNvSpPr txBox="1"/>
          <p:nvPr/>
        </p:nvSpPr>
        <p:spPr>
          <a:xfrm>
            <a:off x="8662359" y="2556607"/>
            <a:ext cx="2470548" cy="307777"/>
          </a:xfrm>
          <a:prstGeom prst="rect">
            <a:avLst/>
          </a:prstGeom>
          <a:noFill/>
        </p:spPr>
        <p:txBody>
          <a:bodyPr wrap="none" rtlCol="0">
            <a:spAutoFit/>
          </a:bodyPr>
          <a:lstStyle/>
          <a:p>
            <a:r>
              <a:rPr lang="es-ES" sz="1400" b="1" dirty="0">
                <a:effectLst>
                  <a:outerShdw blurRad="38100" dist="38100" dir="2700000" algn="tl">
                    <a:srgbClr val="000000">
                      <a:alpha val="43137"/>
                    </a:srgbClr>
                  </a:outerShdw>
                </a:effectLst>
              </a:rPr>
              <a:t>Esfuerzo tangencial calculado</a:t>
            </a:r>
            <a:endParaRPr lang="en-US" sz="1400" b="1" dirty="0">
              <a:effectLst>
                <a:outerShdw blurRad="38100" dist="38100" dir="2700000" algn="tl">
                  <a:srgbClr val="000000">
                    <a:alpha val="43137"/>
                  </a:srgbClr>
                </a:outerShdw>
              </a:effectLst>
            </a:endParaRPr>
          </a:p>
        </p:txBody>
      </p:sp>
      <p:sp>
        <p:nvSpPr>
          <p:cNvPr id="47" name="CuadroTexto 46">
            <a:extLst>
              <a:ext uri="{FF2B5EF4-FFF2-40B4-BE49-F238E27FC236}">
                <a16:creationId xmlns:a16="http://schemas.microsoft.com/office/drawing/2014/main" id="{62F27AEF-6DCE-5483-B3F7-7EE6BF4EE8BC}"/>
              </a:ext>
            </a:extLst>
          </p:cNvPr>
          <p:cNvSpPr txBox="1"/>
          <p:nvPr/>
        </p:nvSpPr>
        <p:spPr>
          <a:xfrm>
            <a:off x="8657572" y="3478889"/>
            <a:ext cx="1705916" cy="307777"/>
          </a:xfrm>
          <a:prstGeom prst="rect">
            <a:avLst/>
          </a:prstGeom>
          <a:noFill/>
        </p:spPr>
        <p:txBody>
          <a:bodyPr wrap="none" rtlCol="0">
            <a:spAutoFit/>
          </a:bodyPr>
          <a:lstStyle/>
          <a:p>
            <a:r>
              <a:rPr lang="es-ES" sz="1400" b="1" dirty="0">
                <a:effectLst>
                  <a:outerShdw blurRad="38100" dist="38100" dir="2700000" algn="tl">
                    <a:srgbClr val="000000">
                      <a:alpha val="43137"/>
                    </a:srgbClr>
                  </a:outerShdw>
                </a:effectLst>
              </a:rPr>
              <a:t>Factor de seguridad</a:t>
            </a:r>
            <a:endParaRPr lang="en-US" sz="1400" b="1" dirty="0">
              <a:effectLst>
                <a:outerShdw blurRad="38100" dist="38100" dir="2700000" algn="tl">
                  <a:srgbClr val="000000">
                    <a:alpha val="43137"/>
                  </a:srgbClr>
                </a:outerShdw>
              </a:effectLst>
            </a:endParaRPr>
          </a:p>
        </p:txBody>
      </p:sp>
      <p:pic>
        <p:nvPicPr>
          <p:cNvPr id="4" name="Imagen 3">
            <a:extLst>
              <a:ext uri="{FF2B5EF4-FFF2-40B4-BE49-F238E27FC236}">
                <a16:creationId xmlns:a16="http://schemas.microsoft.com/office/drawing/2014/main" id="{C9AF9EE7-A7E1-2BE8-D64D-6E6450D166E0}"/>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6186" b="94845" l="3731" r="95896">
                        <a14:foregroundMark x1="87687" y1="13918" x2="87687" y2="13918"/>
                        <a14:foregroundMark x1="92164" y1="13918" x2="92164" y2="13918"/>
                        <a14:foregroundMark x1="87687" y1="8763" x2="87687" y2="8763"/>
                        <a14:foregroundMark x1="91418" y1="6186" x2="91418" y2="6186"/>
                        <a14:foregroundMark x1="92910" y1="21649" x2="92910" y2="21649"/>
                        <a14:foregroundMark x1="95896" y1="20103" x2="95896" y2="20103"/>
                        <a14:foregroundMark x1="13806" y1="89691" x2="13806" y2="89691"/>
                        <a14:foregroundMark x1="4104" y1="87113" x2="4104" y2="87113"/>
                        <a14:foregroundMark x1="4104" y1="94845" x2="4104" y2="94845"/>
                      </a14:backgroundRemoval>
                    </a14:imgEffect>
                  </a14:imgLayer>
                </a14:imgProps>
              </a:ext>
            </a:extLst>
          </a:blip>
          <a:stretch>
            <a:fillRect/>
          </a:stretch>
        </p:blipFill>
        <p:spPr>
          <a:xfrm>
            <a:off x="1640403" y="4811656"/>
            <a:ext cx="2552700" cy="1847850"/>
          </a:xfrm>
          <a:prstGeom prst="rect">
            <a:avLst/>
          </a:prstGeom>
        </p:spPr>
      </p:pic>
    </p:spTree>
    <p:extLst>
      <p:ext uri="{BB962C8B-B14F-4D97-AF65-F5344CB8AC3E}">
        <p14:creationId xmlns:p14="http://schemas.microsoft.com/office/powerpoint/2010/main" val="22139646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79DE954-0D2A-49B0-A1EC-F3CE78F6620A}"/>
              </a:ext>
            </a:extLst>
          </p:cNvPr>
          <p:cNvSpPr>
            <a:spLocks noGrp="1"/>
          </p:cNvSpPr>
          <p:nvPr>
            <p:ph type="title"/>
          </p:nvPr>
        </p:nvSpPr>
        <p:spPr>
          <a:xfrm>
            <a:off x="728869" y="2876976"/>
            <a:ext cx="6540824" cy="1104048"/>
          </a:xfrm>
        </p:spPr>
        <p:txBody>
          <a:bodyPr>
            <a:normAutofit/>
          </a:bodyPr>
          <a:lstStyle/>
          <a:p>
            <a:pPr algn="ctr"/>
            <a:r>
              <a:rPr lang="es-EC" sz="4400" b="1" dirty="0">
                <a:solidFill>
                  <a:schemeClr val="tx1">
                    <a:lumMod val="65000"/>
                    <a:lumOff val="35000"/>
                  </a:schemeClr>
                </a:solidFill>
                <a:effectLst>
                  <a:outerShdw blurRad="38100" dist="38100" dir="2700000" algn="tl">
                    <a:srgbClr val="000000">
                      <a:alpha val="43137"/>
                    </a:srgbClr>
                  </a:outerShdw>
                </a:effectLst>
                <a:cs typeface="Times New Roman" panose="02020603050405020304" pitchFamily="18" charset="0"/>
              </a:rPr>
              <a:t>CONTENIDO</a:t>
            </a:r>
          </a:p>
        </p:txBody>
      </p:sp>
      <p:sp>
        <p:nvSpPr>
          <p:cNvPr id="3" name="Marcador de contenido 2">
            <a:extLst>
              <a:ext uri="{FF2B5EF4-FFF2-40B4-BE49-F238E27FC236}">
                <a16:creationId xmlns:a16="http://schemas.microsoft.com/office/drawing/2014/main" id="{433F4D12-1F61-438B-A18F-A7B4EC91F9A2}"/>
              </a:ext>
            </a:extLst>
          </p:cNvPr>
          <p:cNvSpPr>
            <a:spLocks noGrp="1"/>
          </p:cNvSpPr>
          <p:nvPr>
            <p:ph idx="1"/>
          </p:nvPr>
        </p:nvSpPr>
        <p:spPr>
          <a:xfrm>
            <a:off x="6752301" y="1222791"/>
            <a:ext cx="3267598" cy="4412417"/>
          </a:xfrm>
        </p:spPr>
        <p:txBody>
          <a:bodyPr>
            <a:noAutofit/>
          </a:bodyPr>
          <a:lstStyle/>
          <a:p>
            <a:pPr>
              <a:lnSpc>
                <a:spcPct val="100000"/>
              </a:lnSpc>
              <a:buClr>
                <a:srgbClr val="549E39"/>
              </a:buClr>
              <a:defRPr/>
            </a:pPr>
            <a:r>
              <a:rPr lang="es-ES" sz="2400" dirty="0">
                <a:solidFill>
                  <a:schemeClr val="tx1">
                    <a:lumMod val="75000"/>
                    <a:lumOff val="25000"/>
                  </a:schemeClr>
                </a:solidFill>
              </a:rPr>
              <a:t>Introducción</a:t>
            </a:r>
            <a:endParaRPr lang="es-MX" sz="2400" dirty="0">
              <a:solidFill>
                <a:schemeClr val="tx1">
                  <a:lumMod val="75000"/>
                  <a:lumOff val="25000"/>
                </a:schemeClr>
              </a:solidFill>
            </a:endParaRPr>
          </a:p>
          <a:p>
            <a:r>
              <a:rPr lang="es-MX" sz="2400" dirty="0">
                <a:solidFill>
                  <a:schemeClr val="tx1">
                    <a:lumMod val="75000"/>
                    <a:lumOff val="25000"/>
                  </a:schemeClr>
                </a:solidFill>
              </a:rPr>
              <a:t>Investigación previa</a:t>
            </a:r>
          </a:p>
          <a:p>
            <a:r>
              <a:rPr lang="es-MX" sz="2400" dirty="0">
                <a:solidFill>
                  <a:schemeClr val="tx1">
                    <a:lumMod val="75000"/>
                    <a:lumOff val="25000"/>
                  </a:schemeClr>
                </a:solidFill>
              </a:rPr>
              <a:t>Metodología</a:t>
            </a:r>
          </a:p>
          <a:p>
            <a:r>
              <a:rPr lang="es-MX" sz="2400" dirty="0">
                <a:solidFill>
                  <a:schemeClr val="tx1">
                    <a:lumMod val="75000"/>
                    <a:lumOff val="25000"/>
                  </a:schemeClr>
                </a:solidFill>
                <a:cs typeface="Times New Roman" panose="02020603050405020304" pitchFamily="18" charset="0"/>
              </a:rPr>
              <a:t>Diseño y Construcción</a:t>
            </a:r>
            <a:endParaRPr lang="es-MX" sz="2400" dirty="0">
              <a:solidFill>
                <a:schemeClr val="tx1">
                  <a:lumMod val="75000"/>
                  <a:lumOff val="25000"/>
                </a:schemeClr>
              </a:solidFill>
            </a:endParaRPr>
          </a:p>
          <a:p>
            <a:r>
              <a:rPr lang="es-MX" sz="2400" dirty="0">
                <a:solidFill>
                  <a:schemeClr val="tx1">
                    <a:lumMod val="75000"/>
                    <a:lumOff val="25000"/>
                  </a:schemeClr>
                </a:solidFill>
              </a:rPr>
              <a:t>Pruebas y Resultados</a:t>
            </a:r>
          </a:p>
          <a:p>
            <a:r>
              <a:rPr lang="es-MX" sz="2400" dirty="0">
                <a:solidFill>
                  <a:schemeClr val="tx1">
                    <a:lumMod val="75000"/>
                    <a:lumOff val="25000"/>
                  </a:schemeClr>
                </a:solidFill>
              </a:rPr>
              <a:t>Conclusiones</a:t>
            </a:r>
          </a:p>
          <a:p>
            <a:r>
              <a:rPr lang="es-MX" sz="2400" dirty="0">
                <a:solidFill>
                  <a:schemeClr val="tx1">
                    <a:lumMod val="75000"/>
                    <a:lumOff val="25000"/>
                  </a:schemeClr>
                </a:solidFill>
              </a:rPr>
              <a:t>Recomendaciones</a:t>
            </a:r>
          </a:p>
          <a:p>
            <a:r>
              <a:rPr lang="es-MX" sz="2400" dirty="0">
                <a:solidFill>
                  <a:schemeClr val="tx1">
                    <a:lumMod val="75000"/>
                    <a:lumOff val="25000"/>
                  </a:schemeClr>
                </a:solidFill>
              </a:rPr>
              <a:t>Trabajos futuros</a:t>
            </a:r>
          </a:p>
        </p:txBody>
      </p:sp>
    </p:spTree>
    <p:extLst>
      <p:ext uri="{BB962C8B-B14F-4D97-AF65-F5344CB8AC3E}">
        <p14:creationId xmlns:p14="http://schemas.microsoft.com/office/powerpoint/2010/main" val="1023124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 calcmode="lin" valueType="num">
                                      <p:cBhvr additive="base">
                                        <p:cTn id="3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6EFCC8-7060-490D-9AC9-2C56B57D66BD}"/>
              </a:ext>
            </a:extLst>
          </p:cNvPr>
          <p:cNvSpPr>
            <a:spLocks noGrp="1"/>
          </p:cNvSpPr>
          <p:nvPr>
            <p:ph type="title"/>
          </p:nvPr>
        </p:nvSpPr>
        <p:spPr>
          <a:xfrm>
            <a:off x="1800726" y="2869"/>
            <a:ext cx="10086474" cy="1346897"/>
          </a:xfrm>
        </p:spPr>
        <p:txBody>
          <a:bodyPr/>
          <a:lstStyle/>
          <a:p>
            <a:r>
              <a:rPr lang="es-MX" dirty="0"/>
              <a:t>Selección de rociador de limpieza</a:t>
            </a:r>
          </a:p>
        </p:txBody>
      </p:sp>
      <p:sp>
        <p:nvSpPr>
          <p:cNvPr id="17" name="Marcador de contenido 2">
            <a:extLst>
              <a:ext uri="{FF2B5EF4-FFF2-40B4-BE49-F238E27FC236}">
                <a16:creationId xmlns:a16="http://schemas.microsoft.com/office/drawing/2014/main" id="{9DB82045-2AD6-4634-8397-860ECA0524B4}"/>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u="sng" dirty="0">
                <a:solidFill>
                  <a:prstClr val="white"/>
                </a:solidFill>
                <a:cs typeface="Times New Roman" panose="02020603050405020304" pitchFamily="18" charset="0"/>
              </a:rPr>
              <a:t>Diseño y construcción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sp>
        <p:nvSpPr>
          <p:cNvPr id="7" name="CuadroTexto 6">
            <a:extLst>
              <a:ext uri="{FF2B5EF4-FFF2-40B4-BE49-F238E27FC236}">
                <a16:creationId xmlns:a16="http://schemas.microsoft.com/office/drawing/2014/main" id="{FF6B06D8-18AB-D70A-F847-CCADDFE53AF0}"/>
              </a:ext>
            </a:extLst>
          </p:cNvPr>
          <p:cNvSpPr txBox="1"/>
          <p:nvPr/>
        </p:nvSpPr>
        <p:spPr>
          <a:xfrm>
            <a:off x="5550081" y="972953"/>
            <a:ext cx="2826416" cy="461665"/>
          </a:xfrm>
          <a:prstGeom prst="rect">
            <a:avLst/>
          </a:prstGeom>
          <a:noFill/>
          <a:effectLst>
            <a:outerShdw blurRad="50800" dist="38100" dir="5400000" algn="t" rotWithShape="0">
              <a:prstClr val="black">
                <a:alpha val="40000"/>
              </a:prstClr>
            </a:outerShdw>
          </a:effectLst>
        </p:spPr>
        <p:txBody>
          <a:bodyPr wrap="none" rtlCol="0">
            <a:spAutoFit/>
          </a:bodyPr>
          <a:lstStyle/>
          <a:p>
            <a:pPr algn="ctr"/>
            <a:r>
              <a:rPr lang="es-ES" sz="2400" b="1" dirty="0"/>
              <a:t>Limpieza de la tolva</a:t>
            </a:r>
            <a:endParaRPr lang="en-US" sz="2400" b="1" dirty="0"/>
          </a:p>
        </p:txBody>
      </p:sp>
      <p:sp>
        <p:nvSpPr>
          <p:cNvPr id="3" name="Rectángulo: esquinas redondeadas 2">
            <a:extLst>
              <a:ext uri="{FF2B5EF4-FFF2-40B4-BE49-F238E27FC236}">
                <a16:creationId xmlns:a16="http://schemas.microsoft.com/office/drawing/2014/main" id="{F54C6014-C884-9AF9-BE17-4DA7605EDD5D}"/>
              </a:ext>
            </a:extLst>
          </p:cNvPr>
          <p:cNvSpPr/>
          <p:nvPr/>
        </p:nvSpPr>
        <p:spPr>
          <a:xfrm>
            <a:off x="1832825" y="1531094"/>
            <a:ext cx="3020124" cy="2823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t>Datos</a:t>
            </a:r>
            <a:endParaRPr lang="en-US" sz="1600" b="1" dirty="0"/>
          </a:p>
        </p:txBody>
      </p:sp>
      <mc:AlternateContent xmlns:mc="http://schemas.openxmlformats.org/markup-compatibility/2006" xmlns:a14="http://schemas.microsoft.com/office/drawing/2010/main">
        <mc:Choice Requires="a14">
          <p:sp>
            <p:nvSpPr>
              <p:cNvPr id="6" name="CuadroTexto 5">
                <a:extLst>
                  <a:ext uri="{FF2B5EF4-FFF2-40B4-BE49-F238E27FC236}">
                    <a16:creationId xmlns:a16="http://schemas.microsoft.com/office/drawing/2014/main" id="{38071F08-0FB1-D184-81DE-7837F23A84D1}"/>
                  </a:ext>
                </a:extLst>
              </p:cNvPr>
              <p:cNvSpPr txBox="1"/>
              <p:nvPr/>
            </p:nvSpPr>
            <p:spPr>
              <a:xfrm>
                <a:off x="1832824" y="2217477"/>
                <a:ext cx="3020124" cy="307777"/>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es-ES" sz="1400" b="0" i="1" smtClean="0">
                              <a:latin typeface="Cambria Math" panose="02040503050406030204" pitchFamily="18" charset="0"/>
                            </a:rPr>
                          </m:ctrlPr>
                        </m:sSubPr>
                        <m:e>
                          <m:r>
                            <a:rPr lang="es-ES" sz="1400" b="0" i="1" smtClean="0">
                              <a:latin typeface="Cambria Math" panose="02040503050406030204" pitchFamily="18" charset="0"/>
                            </a:rPr>
                            <m:t>𝐷</m:t>
                          </m:r>
                        </m:e>
                        <m:sub>
                          <m:r>
                            <a:rPr lang="es-ES" sz="1400" b="0" i="1" smtClean="0">
                              <a:latin typeface="Cambria Math" panose="02040503050406030204" pitchFamily="18" charset="0"/>
                            </a:rPr>
                            <m:t>𝑡𝑜𝑙𝑣𝑎</m:t>
                          </m:r>
                        </m:sub>
                      </m:sSub>
                      <m:r>
                        <a:rPr lang="en-US" sz="1400" i="0">
                          <a:latin typeface="Cambria Math" panose="02040503050406030204" pitchFamily="18" charset="0"/>
                        </a:rPr>
                        <m:t>=100</m:t>
                      </m:r>
                      <m:r>
                        <a:rPr lang="es-ES" sz="1400" b="0" i="0" smtClean="0">
                          <a:latin typeface="Cambria Math" panose="02040503050406030204" pitchFamily="18" charset="0"/>
                        </a:rPr>
                        <m:t>0</m:t>
                      </m:r>
                      <m:d>
                        <m:dPr>
                          <m:begChr m:val="["/>
                          <m:endChr m:val="]"/>
                          <m:ctrlPr>
                            <a:rPr lang="en-US" sz="1400" i="1">
                              <a:solidFill>
                                <a:srgbClr val="836967"/>
                              </a:solidFill>
                              <a:latin typeface="Cambria Math" panose="02040503050406030204" pitchFamily="18" charset="0"/>
                            </a:rPr>
                          </m:ctrlPr>
                        </m:dPr>
                        <m:e>
                          <m:r>
                            <a:rPr lang="es-ES" sz="1400" b="0" i="1" smtClean="0">
                              <a:latin typeface="Cambria Math" panose="02040503050406030204" pitchFamily="18" charset="0"/>
                            </a:rPr>
                            <m:t>𝑚𝑚</m:t>
                          </m:r>
                        </m:e>
                      </m:d>
                    </m:oMath>
                  </m:oMathPara>
                </a14:m>
                <a:endParaRPr lang="en-US" sz="1400" dirty="0"/>
              </a:p>
            </p:txBody>
          </p:sp>
        </mc:Choice>
        <mc:Fallback xmlns="">
          <p:sp>
            <p:nvSpPr>
              <p:cNvPr id="6" name="CuadroTexto 5">
                <a:extLst>
                  <a:ext uri="{FF2B5EF4-FFF2-40B4-BE49-F238E27FC236}">
                    <a16:creationId xmlns:a16="http://schemas.microsoft.com/office/drawing/2014/main" id="{38071F08-0FB1-D184-81DE-7837F23A84D1}"/>
                  </a:ext>
                </a:extLst>
              </p:cNvPr>
              <p:cNvSpPr txBox="1">
                <a:spLocks noRot="1" noChangeAspect="1" noMove="1" noResize="1" noEditPoints="1" noAdjustHandles="1" noChangeArrowheads="1" noChangeShapeType="1" noTextEdit="1"/>
              </p:cNvSpPr>
              <p:nvPr/>
            </p:nvSpPr>
            <p:spPr>
              <a:xfrm>
                <a:off x="1832824" y="2217477"/>
                <a:ext cx="3020124" cy="307777"/>
              </a:xfrm>
              <a:prstGeom prst="rect">
                <a:avLst/>
              </a:prstGeom>
              <a:blipFill>
                <a:blip r:embed="rId2"/>
                <a:stretch>
                  <a:fillRect/>
                </a:stretch>
              </a:blipFill>
            </p:spPr>
            <p:txBody>
              <a:bodyPr/>
              <a:lstStyle/>
              <a:p>
                <a:r>
                  <a:rPr lang="en-US">
                    <a:noFill/>
                  </a:rPr>
                  <a:t> </a:t>
                </a:r>
              </a:p>
            </p:txBody>
          </p:sp>
        </mc:Fallback>
      </mc:AlternateContent>
      <p:sp>
        <p:nvSpPr>
          <p:cNvPr id="8" name="CuadroTexto 7">
            <a:extLst>
              <a:ext uri="{FF2B5EF4-FFF2-40B4-BE49-F238E27FC236}">
                <a16:creationId xmlns:a16="http://schemas.microsoft.com/office/drawing/2014/main" id="{41119561-094C-F5BF-E1AD-331F66A48ACC}"/>
              </a:ext>
            </a:extLst>
          </p:cNvPr>
          <p:cNvSpPr txBox="1"/>
          <p:nvPr/>
        </p:nvSpPr>
        <p:spPr>
          <a:xfrm>
            <a:off x="1832824" y="1923933"/>
            <a:ext cx="2351926" cy="307777"/>
          </a:xfrm>
          <a:prstGeom prst="rect">
            <a:avLst/>
          </a:prstGeom>
          <a:noFill/>
        </p:spPr>
        <p:txBody>
          <a:bodyPr wrap="none" rtlCol="0">
            <a:spAutoFit/>
          </a:bodyPr>
          <a:lstStyle/>
          <a:p>
            <a:r>
              <a:rPr lang="es-ES" sz="1400" b="1" dirty="0">
                <a:effectLst>
                  <a:outerShdw blurRad="38100" dist="38100" dir="2700000" algn="tl">
                    <a:srgbClr val="000000">
                      <a:alpha val="43137"/>
                    </a:srgbClr>
                  </a:outerShdw>
                </a:effectLst>
              </a:rPr>
              <a:t>Diámetro interno de la tolva</a:t>
            </a:r>
            <a:endParaRPr lang="en-US" sz="1400" b="1" dirty="0">
              <a:effectLst>
                <a:outerShdw blurRad="38100" dist="38100" dir="2700000" algn="tl">
                  <a:srgbClr val="000000">
                    <a:alpha val="43137"/>
                  </a:srgbClr>
                </a:outerShdw>
              </a:effectLst>
            </a:endParaRPr>
          </a:p>
        </p:txBody>
      </p:sp>
      <p:pic>
        <p:nvPicPr>
          <p:cNvPr id="9" name="Imagen 8">
            <a:extLst>
              <a:ext uri="{FF2B5EF4-FFF2-40B4-BE49-F238E27FC236}">
                <a16:creationId xmlns:a16="http://schemas.microsoft.com/office/drawing/2014/main" id="{CE14E28C-33A4-EFF8-1E61-D1E98CA1D6D0}"/>
              </a:ext>
            </a:extLst>
          </p:cNvPr>
          <p:cNvPicPr>
            <a:picLocks noChangeAspect="1"/>
          </p:cNvPicPr>
          <p:nvPr/>
        </p:nvPicPr>
        <p:blipFill rotWithShape="1">
          <a:blip r:embed="rId3"/>
          <a:srcRect b="7718"/>
          <a:stretch/>
        </p:blipFill>
        <p:spPr>
          <a:xfrm>
            <a:off x="8310409" y="1501983"/>
            <a:ext cx="878353" cy="1839972"/>
          </a:xfrm>
          <a:prstGeom prst="rect">
            <a:avLst/>
          </a:prstGeom>
          <a:ln>
            <a:noFill/>
          </a:ln>
        </p:spPr>
      </p:pic>
      <p:sp>
        <p:nvSpPr>
          <p:cNvPr id="10" name="CuadroTexto 9">
            <a:extLst>
              <a:ext uri="{FF2B5EF4-FFF2-40B4-BE49-F238E27FC236}">
                <a16:creationId xmlns:a16="http://schemas.microsoft.com/office/drawing/2014/main" id="{C1C18B86-096D-71D4-2488-2492229A6513}"/>
              </a:ext>
            </a:extLst>
          </p:cNvPr>
          <p:cNvSpPr txBox="1"/>
          <p:nvPr/>
        </p:nvSpPr>
        <p:spPr>
          <a:xfrm>
            <a:off x="1832824" y="2525254"/>
            <a:ext cx="2089033" cy="307777"/>
          </a:xfrm>
          <a:prstGeom prst="rect">
            <a:avLst/>
          </a:prstGeom>
          <a:noFill/>
        </p:spPr>
        <p:txBody>
          <a:bodyPr wrap="none" rtlCol="0">
            <a:spAutoFit/>
          </a:bodyPr>
          <a:lstStyle/>
          <a:p>
            <a:r>
              <a:rPr lang="es-ES" sz="1400" b="1" dirty="0">
                <a:effectLst>
                  <a:outerShdw blurRad="38100" dist="38100" dir="2700000" algn="tl">
                    <a:srgbClr val="000000">
                      <a:alpha val="43137"/>
                    </a:srgbClr>
                  </a:outerShdw>
                </a:effectLst>
              </a:rPr>
              <a:t>Presión del agua potable</a:t>
            </a:r>
            <a:endParaRPr lang="en-US" sz="1400" b="1" dirty="0">
              <a:effectLst>
                <a:outerShdw blurRad="38100" dist="38100" dir="2700000" algn="tl">
                  <a:srgbClr val="000000">
                    <a:alpha val="43137"/>
                  </a:srgbClr>
                </a:outerShdw>
              </a:effectLst>
            </a:endParaRPr>
          </a:p>
        </p:txBody>
      </p:sp>
      <mc:AlternateContent xmlns:mc="http://schemas.openxmlformats.org/markup-compatibility/2006" xmlns:a14="http://schemas.microsoft.com/office/drawing/2010/main">
        <mc:Choice Requires="a14">
          <p:sp>
            <p:nvSpPr>
              <p:cNvPr id="11" name="CuadroTexto 10">
                <a:extLst>
                  <a:ext uri="{FF2B5EF4-FFF2-40B4-BE49-F238E27FC236}">
                    <a16:creationId xmlns:a16="http://schemas.microsoft.com/office/drawing/2014/main" id="{8A66376D-CF96-BEB4-D803-34CFB20518E2}"/>
                  </a:ext>
                </a:extLst>
              </p:cNvPr>
              <p:cNvSpPr txBox="1"/>
              <p:nvPr/>
            </p:nvSpPr>
            <p:spPr>
              <a:xfrm>
                <a:off x="1832824" y="2819834"/>
                <a:ext cx="3020124" cy="325282"/>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es-ES" sz="1400" b="0" i="1" smtClean="0">
                              <a:latin typeface="Cambria Math" panose="02040503050406030204" pitchFamily="18" charset="0"/>
                            </a:rPr>
                          </m:ctrlPr>
                        </m:sSubPr>
                        <m:e>
                          <m:r>
                            <a:rPr lang="es-ES" sz="1400" b="0" i="1" smtClean="0">
                              <a:latin typeface="Cambria Math" panose="02040503050406030204" pitchFamily="18" charset="0"/>
                            </a:rPr>
                            <m:t>𝑃</m:t>
                          </m:r>
                        </m:e>
                        <m:sub>
                          <m:r>
                            <a:rPr lang="es-ES" sz="1400" b="0" i="1" smtClean="0">
                              <a:latin typeface="Cambria Math" panose="02040503050406030204" pitchFamily="18" charset="0"/>
                            </a:rPr>
                            <m:t>𝑎𝑔𝑢𝑎</m:t>
                          </m:r>
                        </m:sub>
                      </m:sSub>
                      <m:r>
                        <a:rPr lang="es-ES" sz="1400" b="0" i="0" smtClean="0">
                          <a:latin typeface="Cambria Math" panose="02040503050406030204" pitchFamily="18" charset="0"/>
                        </a:rPr>
                        <m:t>= 43 − 100 </m:t>
                      </m:r>
                      <m:d>
                        <m:dPr>
                          <m:begChr m:val="["/>
                          <m:endChr m:val="]"/>
                          <m:ctrlPr>
                            <a:rPr lang="en-US" sz="1400" i="1">
                              <a:solidFill>
                                <a:srgbClr val="836967"/>
                              </a:solidFill>
                              <a:latin typeface="Cambria Math" panose="02040503050406030204" pitchFamily="18" charset="0"/>
                            </a:rPr>
                          </m:ctrlPr>
                        </m:dPr>
                        <m:e>
                          <m:r>
                            <a:rPr lang="es-ES" sz="1400" b="0" i="1" smtClean="0">
                              <a:latin typeface="Cambria Math" panose="02040503050406030204" pitchFamily="18" charset="0"/>
                            </a:rPr>
                            <m:t>𝑝𝑠𝑖</m:t>
                          </m:r>
                        </m:e>
                      </m:d>
                    </m:oMath>
                  </m:oMathPara>
                </a14:m>
                <a:endParaRPr lang="en-US" sz="1400" dirty="0"/>
              </a:p>
            </p:txBody>
          </p:sp>
        </mc:Choice>
        <mc:Fallback xmlns="">
          <p:sp>
            <p:nvSpPr>
              <p:cNvPr id="11" name="CuadroTexto 10">
                <a:extLst>
                  <a:ext uri="{FF2B5EF4-FFF2-40B4-BE49-F238E27FC236}">
                    <a16:creationId xmlns:a16="http://schemas.microsoft.com/office/drawing/2014/main" id="{8A66376D-CF96-BEB4-D803-34CFB20518E2}"/>
                  </a:ext>
                </a:extLst>
              </p:cNvPr>
              <p:cNvSpPr txBox="1">
                <a:spLocks noRot="1" noChangeAspect="1" noMove="1" noResize="1" noEditPoints="1" noAdjustHandles="1" noChangeArrowheads="1" noChangeShapeType="1" noTextEdit="1"/>
              </p:cNvSpPr>
              <p:nvPr/>
            </p:nvSpPr>
            <p:spPr>
              <a:xfrm>
                <a:off x="1832824" y="2819834"/>
                <a:ext cx="3020124" cy="325282"/>
              </a:xfrm>
              <a:prstGeom prst="rect">
                <a:avLst/>
              </a:prstGeom>
              <a:blipFill>
                <a:blip r:embed="rId4"/>
                <a:stretch>
                  <a:fillRect b="-3774"/>
                </a:stretch>
              </a:blipFill>
            </p:spPr>
            <p:txBody>
              <a:bodyPr/>
              <a:lstStyle/>
              <a:p>
                <a:r>
                  <a:rPr lang="en-US">
                    <a:noFill/>
                  </a:rPr>
                  <a:t> </a:t>
                </a:r>
              </a:p>
            </p:txBody>
          </p:sp>
        </mc:Fallback>
      </mc:AlternateContent>
      <p:sp>
        <p:nvSpPr>
          <p:cNvPr id="12" name="CuadroTexto 11">
            <a:extLst>
              <a:ext uri="{FF2B5EF4-FFF2-40B4-BE49-F238E27FC236}">
                <a16:creationId xmlns:a16="http://schemas.microsoft.com/office/drawing/2014/main" id="{79EBB75A-ED83-477B-4626-DC6B102790CF}"/>
              </a:ext>
            </a:extLst>
          </p:cNvPr>
          <p:cNvSpPr txBox="1"/>
          <p:nvPr/>
        </p:nvSpPr>
        <p:spPr>
          <a:xfrm>
            <a:off x="1832824" y="3126575"/>
            <a:ext cx="1741182" cy="307777"/>
          </a:xfrm>
          <a:prstGeom prst="rect">
            <a:avLst/>
          </a:prstGeom>
          <a:noFill/>
        </p:spPr>
        <p:txBody>
          <a:bodyPr wrap="none" rtlCol="0">
            <a:spAutoFit/>
          </a:bodyPr>
          <a:lstStyle/>
          <a:p>
            <a:r>
              <a:rPr lang="es-ES" sz="1400" b="1" dirty="0">
                <a:effectLst>
                  <a:outerShdw blurRad="38100" dist="38100" dir="2700000" algn="tl">
                    <a:srgbClr val="000000">
                      <a:alpha val="43137"/>
                    </a:srgbClr>
                  </a:outerShdw>
                </a:effectLst>
              </a:rPr>
              <a:t>Cobertura requerida</a:t>
            </a:r>
            <a:endParaRPr lang="en-US" sz="1400" b="1" dirty="0">
              <a:effectLst>
                <a:outerShdw blurRad="38100" dist="38100" dir="2700000" algn="tl">
                  <a:srgbClr val="000000">
                    <a:alpha val="43137"/>
                  </a:srgbClr>
                </a:outerShdw>
              </a:effectLst>
            </a:endParaRPr>
          </a:p>
        </p:txBody>
      </p:sp>
      <mc:AlternateContent xmlns:mc="http://schemas.openxmlformats.org/markup-compatibility/2006" xmlns:a14="http://schemas.microsoft.com/office/drawing/2010/main">
        <mc:Choice Requires="a14">
          <p:sp>
            <p:nvSpPr>
              <p:cNvPr id="13" name="CuadroTexto 12">
                <a:extLst>
                  <a:ext uri="{FF2B5EF4-FFF2-40B4-BE49-F238E27FC236}">
                    <a16:creationId xmlns:a16="http://schemas.microsoft.com/office/drawing/2014/main" id="{DD0BC067-89C5-6242-2BDE-2E1E083B8149}"/>
                  </a:ext>
                </a:extLst>
              </p:cNvPr>
              <p:cNvSpPr txBox="1"/>
              <p:nvPr/>
            </p:nvSpPr>
            <p:spPr>
              <a:xfrm>
                <a:off x="1832824" y="3420476"/>
                <a:ext cx="3020124" cy="307777"/>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es-ES" sz="1400" b="0" i="1" smtClean="0">
                          <a:latin typeface="Cambria Math" panose="02040503050406030204" pitchFamily="18" charset="0"/>
                        </a:rPr>
                        <m:t>𝐶</m:t>
                      </m:r>
                      <m:r>
                        <a:rPr lang="es-ES" sz="1400" b="0" i="0" smtClean="0">
                          <a:latin typeface="Cambria Math" panose="02040503050406030204" pitchFamily="18" charset="0"/>
                        </a:rPr>
                        <m:t>=180</m:t>
                      </m:r>
                      <m:r>
                        <a:rPr lang="es-ES" sz="1400" b="0" i="1" smtClean="0">
                          <a:latin typeface="Cambria Math" panose="02040503050406030204" pitchFamily="18" charset="0"/>
                          <a:ea typeface="Cambria Math" panose="02040503050406030204" pitchFamily="18" charset="0"/>
                        </a:rPr>
                        <m:t>°</m:t>
                      </m:r>
                    </m:oMath>
                  </m:oMathPara>
                </a14:m>
                <a:endParaRPr lang="en-US" sz="1400" dirty="0"/>
              </a:p>
            </p:txBody>
          </p:sp>
        </mc:Choice>
        <mc:Fallback xmlns="">
          <p:sp>
            <p:nvSpPr>
              <p:cNvPr id="13" name="CuadroTexto 12">
                <a:extLst>
                  <a:ext uri="{FF2B5EF4-FFF2-40B4-BE49-F238E27FC236}">
                    <a16:creationId xmlns:a16="http://schemas.microsoft.com/office/drawing/2014/main" id="{DD0BC067-89C5-6242-2BDE-2E1E083B8149}"/>
                  </a:ext>
                </a:extLst>
              </p:cNvPr>
              <p:cNvSpPr txBox="1">
                <a:spLocks noRot="1" noChangeAspect="1" noMove="1" noResize="1" noEditPoints="1" noAdjustHandles="1" noChangeArrowheads="1" noChangeShapeType="1" noTextEdit="1"/>
              </p:cNvSpPr>
              <p:nvPr/>
            </p:nvSpPr>
            <p:spPr>
              <a:xfrm>
                <a:off x="1832824" y="3420476"/>
                <a:ext cx="3020124" cy="307777"/>
              </a:xfrm>
              <a:prstGeom prst="rect">
                <a:avLst/>
              </a:prstGeom>
              <a:blipFill>
                <a:blip r:embed="rId5"/>
                <a:stretch>
                  <a:fillRect/>
                </a:stretch>
              </a:blipFill>
            </p:spPr>
            <p:txBody>
              <a:bodyPr/>
              <a:lstStyle/>
              <a:p>
                <a:r>
                  <a:rPr lang="en-US">
                    <a:noFill/>
                  </a:rPr>
                  <a:t> </a:t>
                </a:r>
              </a:p>
            </p:txBody>
          </p:sp>
        </mc:Fallback>
      </mc:AlternateContent>
      <p:sp>
        <p:nvSpPr>
          <p:cNvPr id="14" name="CuadroTexto 13">
            <a:extLst>
              <a:ext uri="{FF2B5EF4-FFF2-40B4-BE49-F238E27FC236}">
                <a16:creationId xmlns:a16="http://schemas.microsoft.com/office/drawing/2014/main" id="{1927BF22-DB8A-F3F5-CCCC-2FC2FF05E925}"/>
              </a:ext>
            </a:extLst>
          </p:cNvPr>
          <p:cNvSpPr txBox="1"/>
          <p:nvPr/>
        </p:nvSpPr>
        <p:spPr>
          <a:xfrm>
            <a:off x="1832824" y="3675943"/>
            <a:ext cx="1739579" cy="307777"/>
          </a:xfrm>
          <a:prstGeom prst="rect">
            <a:avLst/>
          </a:prstGeom>
          <a:noFill/>
        </p:spPr>
        <p:txBody>
          <a:bodyPr wrap="none" rtlCol="0">
            <a:spAutoFit/>
          </a:bodyPr>
          <a:lstStyle/>
          <a:p>
            <a:r>
              <a:rPr lang="es-ES" sz="1400" b="1" dirty="0">
                <a:effectLst>
                  <a:outerShdw blurRad="38100" dist="38100" dir="2700000" algn="tl">
                    <a:srgbClr val="000000">
                      <a:alpha val="43137"/>
                    </a:srgbClr>
                  </a:outerShdw>
                </a:effectLst>
              </a:rPr>
              <a:t>Diámetro de tubería</a:t>
            </a:r>
            <a:endParaRPr lang="en-US" sz="1400" b="1" dirty="0">
              <a:effectLst>
                <a:outerShdw blurRad="38100" dist="38100" dir="2700000" algn="tl">
                  <a:srgbClr val="000000">
                    <a:alpha val="43137"/>
                  </a:srgbClr>
                </a:outerShdw>
              </a:effectLst>
            </a:endParaRPr>
          </a:p>
        </p:txBody>
      </p:sp>
      <mc:AlternateContent xmlns:mc="http://schemas.openxmlformats.org/markup-compatibility/2006" xmlns:a14="http://schemas.microsoft.com/office/drawing/2010/main">
        <mc:Choice Requires="a14">
          <p:sp>
            <p:nvSpPr>
              <p:cNvPr id="15" name="CuadroTexto 14">
                <a:extLst>
                  <a:ext uri="{FF2B5EF4-FFF2-40B4-BE49-F238E27FC236}">
                    <a16:creationId xmlns:a16="http://schemas.microsoft.com/office/drawing/2014/main" id="{A9B40B3F-CA80-1070-5570-3C915B548617}"/>
                  </a:ext>
                </a:extLst>
              </p:cNvPr>
              <p:cNvSpPr txBox="1"/>
              <p:nvPr/>
            </p:nvSpPr>
            <p:spPr>
              <a:xfrm>
                <a:off x="1832824" y="3953967"/>
                <a:ext cx="3020124" cy="495649"/>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es-ES" sz="1400" b="0" i="1" smtClean="0">
                              <a:solidFill>
                                <a:schemeClr val="tx1"/>
                              </a:solidFill>
                              <a:latin typeface="Cambria Math" panose="02040503050406030204" pitchFamily="18" charset="0"/>
                            </a:rPr>
                          </m:ctrlPr>
                        </m:sSubPr>
                        <m:e>
                          <m:r>
                            <a:rPr lang="es-ES" sz="1400" b="0" i="1" smtClean="0">
                              <a:solidFill>
                                <a:schemeClr val="tx1"/>
                              </a:solidFill>
                              <a:latin typeface="Cambria Math" panose="02040503050406030204" pitchFamily="18" charset="0"/>
                            </a:rPr>
                            <m:t>𝐷</m:t>
                          </m:r>
                        </m:e>
                        <m:sub>
                          <m:r>
                            <a:rPr lang="es-ES" sz="1400" b="0" i="1" smtClean="0">
                              <a:solidFill>
                                <a:schemeClr val="tx1"/>
                              </a:solidFill>
                              <a:latin typeface="Cambria Math" panose="02040503050406030204" pitchFamily="18" charset="0"/>
                            </a:rPr>
                            <m:t>3</m:t>
                          </m:r>
                        </m:sub>
                      </m:sSub>
                      <m:r>
                        <a:rPr lang="en-US" sz="1400" i="0">
                          <a:solidFill>
                            <a:schemeClr val="tx1"/>
                          </a:solidFill>
                          <a:latin typeface="Cambria Math" panose="02040503050406030204" pitchFamily="18" charset="0"/>
                        </a:rPr>
                        <m:t>=</m:t>
                      </m:r>
                      <m:f>
                        <m:fPr>
                          <m:ctrlPr>
                            <a:rPr lang="es-ES" sz="1400" b="0" i="1" smtClean="0">
                              <a:solidFill>
                                <a:schemeClr val="tx1"/>
                              </a:solidFill>
                              <a:latin typeface="Cambria Math" panose="02040503050406030204" pitchFamily="18" charset="0"/>
                            </a:rPr>
                          </m:ctrlPr>
                        </m:fPr>
                        <m:num>
                          <m:r>
                            <a:rPr lang="es-ES" sz="1400" b="0" i="0" smtClean="0">
                              <a:solidFill>
                                <a:schemeClr val="tx1"/>
                              </a:solidFill>
                              <a:latin typeface="Cambria Math" panose="02040503050406030204" pitchFamily="18" charset="0"/>
                            </a:rPr>
                            <m:t>1</m:t>
                          </m:r>
                        </m:num>
                        <m:den>
                          <m:r>
                            <a:rPr lang="es-ES" sz="1400" b="0" i="0" smtClean="0">
                              <a:solidFill>
                                <a:schemeClr val="tx1"/>
                              </a:solidFill>
                              <a:latin typeface="Cambria Math" panose="02040503050406030204" pitchFamily="18" charset="0"/>
                            </a:rPr>
                            <m:t>2</m:t>
                          </m:r>
                        </m:den>
                      </m:f>
                      <m:d>
                        <m:dPr>
                          <m:begChr m:val="["/>
                          <m:endChr m:val="]"/>
                          <m:ctrlPr>
                            <a:rPr lang="en-US" sz="1400" i="1">
                              <a:solidFill>
                                <a:schemeClr val="tx1"/>
                              </a:solidFill>
                              <a:latin typeface="Cambria Math" panose="02040503050406030204" pitchFamily="18" charset="0"/>
                            </a:rPr>
                          </m:ctrlPr>
                        </m:dPr>
                        <m:e>
                          <m:r>
                            <a:rPr lang="es-ES" sz="1400" b="0" i="1" smtClean="0">
                              <a:solidFill>
                                <a:schemeClr val="tx1"/>
                              </a:solidFill>
                              <a:latin typeface="Cambria Math" panose="02040503050406030204" pitchFamily="18" charset="0"/>
                            </a:rPr>
                            <m:t> </m:t>
                          </m:r>
                          <m:r>
                            <a:rPr lang="es-ES" sz="1400" b="0" i="1" smtClean="0">
                              <a:solidFill>
                                <a:schemeClr val="tx1"/>
                              </a:solidFill>
                              <a:latin typeface="Cambria Math" panose="02040503050406030204" pitchFamily="18" charset="0"/>
                            </a:rPr>
                            <m:t>𝑝𝑢𝑙𝑔</m:t>
                          </m:r>
                        </m:e>
                      </m:d>
                    </m:oMath>
                  </m:oMathPara>
                </a14:m>
                <a:endParaRPr lang="en-US" sz="1400" dirty="0">
                  <a:solidFill>
                    <a:schemeClr val="tx1"/>
                  </a:solidFill>
                </a:endParaRPr>
              </a:p>
            </p:txBody>
          </p:sp>
        </mc:Choice>
        <mc:Fallback xmlns="">
          <p:sp>
            <p:nvSpPr>
              <p:cNvPr id="15" name="CuadroTexto 14">
                <a:extLst>
                  <a:ext uri="{FF2B5EF4-FFF2-40B4-BE49-F238E27FC236}">
                    <a16:creationId xmlns:a16="http://schemas.microsoft.com/office/drawing/2014/main" id="{A9B40B3F-CA80-1070-5570-3C915B548617}"/>
                  </a:ext>
                </a:extLst>
              </p:cNvPr>
              <p:cNvSpPr txBox="1">
                <a:spLocks noRot="1" noChangeAspect="1" noMove="1" noResize="1" noEditPoints="1" noAdjustHandles="1" noChangeArrowheads="1" noChangeShapeType="1" noTextEdit="1"/>
              </p:cNvSpPr>
              <p:nvPr/>
            </p:nvSpPr>
            <p:spPr>
              <a:xfrm>
                <a:off x="1832824" y="3953967"/>
                <a:ext cx="3020124" cy="495649"/>
              </a:xfrm>
              <a:prstGeom prst="rect">
                <a:avLst/>
              </a:prstGeom>
              <a:blipFill>
                <a:blip r:embed="rId6"/>
                <a:stretch>
                  <a:fillRect b="-1235"/>
                </a:stretch>
              </a:blipFill>
            </p:spPr>
            <p:txBody>
              <a:bodyPr/>
              <a:lstStyle/>
              <a:p>
                <a:r>
                  <a:rPr lang="en-US">
                    <a:noFill/>
                  </a:rPr>
                  <a:t> </a:t>
                </a:r>
              </a:p>
            </p:txBody>
          </p:sp>
        </mc:Fallback>
      </mc:AlternateContent>
      <p:graphicFrame>
        <p:nvGraphicFramePr>
          <p:cNvPr id="16" name="Tabla 15">
            <a:extLst>
              <a:ext uri="{FF2B5EF4-FFF2-40B4-BE49-F238E27FC236}">
                <a16:creationId xmlns:a16="http://schemas.microsoft.com/office/drawing/2014/main" id="{F649725C-D528-ACAA-ECF7-1C7FBE373CB9}"/>
              </a:ext>
            </a:extLst>
          </p:cNvPr>
          <p:cNvGraphicFramePr>
            <a:graphicFrameLocks noGrp="1"/>
          </p:cNvGraphicFramePr>
          <p:nvPr>
            <p:extLst>
              <p:ext uri="{D42A27DB-BD31-4B8C-83A1-F6EECF244321}">
                <p14:modId xmlns:p14="http://schemas.microsoft.com/office/powerpoint/2010/main" val="827874857"/>
              </p:ext>
            </p:extLst>
          </p:nvPr>
        </p:nvGraphicFramePr>
        <p:xfrm>
          <a:off x="5903495" y="3409321"/>
          <a:ext cx="5692182" cy="3141160"/>
        </p:xfrm>
        <a:graphic>
          <a:graphicData uri="http://schemas.openxmlformats.org/drawingml/2006/table">
            <a:tbl>
              <a:tblPr firstRow="1" firstCol="1" bandRow="1">
                <a:tableStyleId>{0E3FDE45-AF77-4B5C-9715-49D594BDF05E}</a:tableStyleId>
              </a:tblPr>
              <a:tblGrid>
                <a:gridCol w="2820147">
                  <a:extLst>
                    <a:ext uri="{9D8B030D-6E8A-4147-A177-3AD203B41FA5}">
                      <a16:colId xmlns:a16="http://schemas.microsoft.com/office/drawing/2014/main" val="3477284414"/>
                    </a:ext>
                  </a:extLst>
                </a:gridCol>
                <a:gridCol w="2872035">
                  <a:extLst>
                    <a:ext uri="{9D8B030D-6E8A-4147-A177-3AD203B41FA5}">
                      <a16:colId xmlns:a16="http://schemas.microsoft.com/office/drawing/2014/main" val="738928429"/>
                    </a:ext>
                  </a:extLst>
                </a:gridCol>
              </a:tblGrid>
              <a:tr h="65632">
                <a:tc>
                  <a:txBody>
                    <a:bodyPr/>
                    <a:lstStyle/>
                    <a:p>
                      <a:pPr marL="0" marR="0">
                        <a:lnSpc>
                          <a:spcPct val="150000"/>
                        </a:lnSpc>
                        <a:spcBef>
                          <a:spcPts val="0"/>
                        </a:spcBef>
                        <a:spcAft>
                          <a:spcPts val="0"/>
                        </a:spcAft>
                      </a:pPr>
                      <a:r>
                        <a:rPr lang="es-ES" sz="1400" dirty="0">
                          <a:effectLst/>
                        </a:rPr>
                        <a:t>Descripción</a:t>
                      </a:r>
                      <a:endPar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s-ES" sz="1400" dirty="0">
                          <a:effectLst/>
                        </a:rPr>
                        <a:t>Valor o característica</a:t>
                      </a:r>
                      <a:endPar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70560174"/>
                  </a:ext>
                </a:extLst>
              </a:tr>
              <a:tr h="0">
                <a:tc>
                  <a:txBody>
                    <a:bodyPr/>
                    <a:lstStyle/>
                    <a:p>
                      <a:pPr marL="0" marR="0">
                        <a:lnSpc>
                          <a:spcPct val="150000"/>
                        </a:lnSpc>
                        <a:spcBef>
                          <a:spcPts val="0"/>
                        </a:spcBef>
                        <a:spcAft>
                          <a:spcPts val="0"/>
                        </a:spcAft>
                      </a:pPr>
                      <a:r>
                        <a:rPr lang="es-ES" sz="1400" dirty="0">
                          <a:effectLst/>
                        </a:rPr>
                        <a:t>Caudal</a:t>
                      </a:r>
                      <a:endPar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s-ES" sz="1400" dirty="0">
                          <a:effectLst/>
                        </a:rPr>
                        <a:t>14 a 55 [l/min]</a:t>
                      </a:r>
                      <a:endPar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6415632"/>
                  </a:ext>
                </a:extLst>
              </a:tr>
              <a:tr h="0">
                <a:tc>
                  <a:txBody>
                    <a:bodyPr/>
                    <a:lstStyle/>
                    <a:p>
                      <a:pPr marL="0" marR="0">
                        <a:lnSpc>
                          <a:spcPct val="150000"/>
                        </a:lnSpc>
                        <a:spcBef>
                          <a:spcPts val="0"/>
                        </a:spcBef>
                        <a:spcAft>
                          <a:spcPts val="0"/>
                        </a:spcAft>
                      </a:pPr>
                      <a:r>
                        <a:rPr lang="es-ES" sz="1400">
                          <a:effectLst/>
                        </a:rPr>
                        <a:t>Caudal de operación</a:t>
                      </a:r>
                      <a:endParaRPr lang="en-US"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s-ES" sz="1400" dirty="0">
                          <a:effectLst/>
                        </a:rPr>
                        <a:t>19.7 [l/min] a 3 [bar]</a:t>
                      </a:r>
                      <a:endPar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66538104"/>
                  </a:ext>
                </a:extLst>
              </a:tr>
              <a:tr h="0">
                <a:tc>
                  <a:txBody>
                    <a:bodyPr/>
                    <a:lstStyle/>
                    <a:p>
                      <a:pPr marL="0" marR="0">
                        <a:lnSpc>
                          <a:spcPct val="150000"/>
                        </a:lnSpc>
                        <a:spcBef>
                          <a:spcPts val="0"/>
                        </a:spcBef>
                        <a:spcAft>
                          <a:spcPts val="0"/>
                        </a:spcAft>
                      </a:pPr>
                      <a:r>
                        <a:rPr lang="es-ES" sz="1400" dirty="0">
                          <a:effectLst/>
                        </a:rPr>
                        <a:t>Presión máxima</a:t>
                      </a:r>
                      <a:endPar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s-ES" sz="1400" dirty="0">
                          <a:effectLst/>
                        </a:rPr>
                        <a:t>13 [bar] </a:t>
                      </a:r>
                      <a:endPar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58014982"/>
                  </a:ext>
                </a:extLst>
              </a:tr>
              <a:tr h="0">
                <a:tc>
                  <a:txBody>
                    <a:bodyPr/>
                    <a:lstStyle/>
                    <a:p>
                      <a:pPr marL="0" marR="0">
                        <a:lnSpc>
                          <a:spcPct val="150000"/>
                        </a:lnSpc>
                        <a:spcBef>
                          <a:spcPts val="0"/>
                        </a:spcBef>
                        <a:spcAft>
                          <a:spcPts val="0"/>
                        </a:spcAft>
                      </a:pPr>
                      <a:r>
                        <a:rPr lang="es-ES" sz="1400" dirty="0">
                          <a:effectLst/>
                        </a:rPr>
                        <a:t>Material</a:t>
                      </a:r>
                      <a:endPar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n-US" sz="1400">
                          <a:effectLst/>
                        </a:rPr>
                        <a:t>Acero inoxidable (316LSS)</a:t>
                      </a:r>
                      <a:endParaRPr lang="en-US"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7609305"/>
                  </a:ext>
                </a:extLst>
              </a:tr>
              <a:tr h="0">
                <a:tc>
                  <a:txBody>
                    <a:bodyPr/>
                    <a:lstStyle/>
                    <a:p>
                      <a:pPr marL="0" marR="0">
                        <a:lnSpc>
                          <a:spcPct val="150000"/>
                        </a:lnSpc>
                        <a:spcBef>
                          <a:spcPts val="0"/>
                        </a:spcBef>
                        <a:spcAft>
                          <a:spcPts val="0"/>
                        </a:spcAft>
                      </a:pPr>
                      <a:r>
                        <a:rPr lang="es-ES" sz="1400" dirty="0">
                          <a:effectLst/>
                        </a:rPr>
                        <a:t>Diámetro de rosca</a:t>
                      </a:r>
                      <a:endPar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n-US" sz="1400">
                          <a:effectLst/>
                        </a:rPr>
                        <a:t>1/2’’ NPT Hembra</a:t>
                      </a:r>
                      <a:endParaRPr lang="en-US"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02624322"/>
                  </a:ext>
                </a:extLst>
              </a:tr>
              <a:tr h="0">
                <a:tc>
                  <a:txBody>
                    <a:bodyPr/>
                    <a:lstStyle/>
                    <a:p>
                      <a:pPr marL="0" marR="0">
                        <a:lnSpc>
                          <a:spcPct val="150000"/>
                        </a:lnSpc>
                        <a:spcBef>
                          <a:spcPts val="0"/>
                        </a:spcBef>
                        <a:spcAft>
                          <a:spcPts val="0"/>
                        </a:spcAft>
                      </a:pPr>
                      <a:r>
                        <a:rPr lang="es-ES" sz="1400" dirty="0">
                          <a:effectLst/>
                        </a:rPr>
                        <a:t>Diámetro máximo de alcance</a:t>
                      </a:r>
                      <a:endPar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s-ES" sz="1400" dirty="0">
                          <a:effectLst/>
                        </a:rPr>
                        <a:t>1 [m]</a:t>
                      </a:r>
                      <a:endPar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12405998"/>
                  </a:ext>
                </a:extLst>
              </a:tr>
              <a:tr h="0">
                <a:tc>
                  <a:txBody>
                    <a:bodyPr/>
                    <a:lstStyle/>
                    <a:p>
                      <a:pPr marL="0" marR="0">
                        <a:lnSpc>
                          <a:spcPct val="150000"/>
                        </a:lnSpc>
                        <a:spcBef>
                          <a:spcPts val="0"/>
                        </a:spcBef>
                        <a:spcAft>
                          <a:spcPts val="0"/>
                        </a:spcAft>
                      </a:pPr>
                      <a:r>
                        <a:rPr lang="es-ES" sz="1400" dirty="0">
                          <a:effectLst/>
                        </a:rPr>
                        <a:t>Cobertura de pulverización</a:t>
                      </a:r>
                      <a:endPar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s-ES" sz="1400" dirty="0">
                          <a:effectLst/>
                        </a:rPr>
                        <a:t>180º a 360º</a:t>
                      </a:r>
                      <a:endPar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57442950"/>
                  </a:ext>
                </a:extLst>
              </a:tr>
              <a:tr h="0">
                <a:tc>
                  <a:txBody>
                    <a:bodyPr/>
                    <a:lstStyle/>
                    <a:p>
                      <a:pPr marL="0" marR="0">
                        <a:lnSpc>
                          <a:spcPct val="150000"/>
                        </a:lnSpc>
                        <a:spcBef>
                          <a:spcPts val="0"/>
                        </a:spcBef>
                        <a:spcAft>
                          <a:spcPts val="0"/>
                        </a:spcAft>
                      </a:pPr>
                      <a:r>
                        <a:rPr lang="es-ES" sz="1400" dirty="0">
                          <a:effectLst/>
                        </a:rPr>
                        <a:t>Peso neto</a:t>
                      </a:r>
                      <a:endPar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s-ES" sz="1400" dirty="0">
                          <a:effectLst/>
                        </a:rPr>
                        <a:t>0.23 [kg]</a:t>
                      </a:r>
                      <a:endPar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56540429"/>
                  </a:ext>
                </a:extLst>
              </a:tr>
              <a:tr h="0">
                <a:tc>
                  <a:txBody>
                    <a:bodyPr/>
                    <a:lstStyle/>
                    <a:p>
                      <a:pPr marL="0" marR="0">
                        <a:lnSpc>
                          <a:spcPct val="150000"/>
                        </a:lnSpc>
                        <a:spcBef>
                          <a:spcPts val="0"/>
                        </a:spcBef>
                        <a:spcAft>
                          <a:spcPts val="0"/>
                        </a:spcAft>
                      </a:pPr>
                      <a:r>
                        <a:rPr lang="es-ES" sz="1400" dirty="0">
                          <a:effectLst/>
                        </a:rPr>
                        <a:t>Tamaño de la boquilla</a:t>
                      </a:r>
                      <a:endPar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s-ES" sz="1400">
                          <a:effectLst/>
                        </a:rPr>
                        <a:t>89 x 25.4 [mm]</a:t>
                      </a:r>
                      <a:endParaRPr lang="en-US"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34922288"/>
                  </a:ext>
                </a:extLst>
              </a:tr>
              <a:tr h="0">
                <a:tc>
                  <a:txBody>
                    <a:bodyPr/>
                    <a:lstStyle/>
                    <a:p>
                      <a:pPr marL="0" marR="0">
                        <a:lnSpc>
                          <a:spcPct val="150000"/>
                        </a:lnSpc>
                        <a:spcBef>
                          <a:spcPts val="0"/>
                        </a:spcBef>
                        <a:spcAft>
                          <a:spcPts val="0"/>
                        </a:spcAft>
                      </a:pPr>
                      <a:r>
                        <a:rPr lang="es-ES" sz="1400" dirty="0">
                          <a:effectLst/>
                        </a:rPr>
                        <a:t>Punta de rociado</a:t>
                      </a:r>
                      <a:endPar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s-ES" sz="1400" dirty="0">
                          <a:effectLst/>
                        </a:rPr>
                        <a:t>3 con abanico de orificio 25 mm</a:t>
                      </a:r>
                      <a:endPar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81326178"/>
                  </a:ext>
                </a:extLst>
              </a:tr>
            </a:tbl>
          </a:graphicData>
        </a:graphic>
      </p:graphicFrame>
    </p:spTree>
    <p:extLst>
      <p:ext uri="{BB962C8B-B14F-4D97-AF65-F5344CB8AC3E}">
        <p14:creationId xmlns:p14="http://schemas.microsoft.com/office/powerpoint/2010/main" val="37426666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6EFCC8-7060-490D-9AC9-2C56B57D66BD}"/>
              </a:ext>
            </a:extLst>
          </p:cNvPr>
          <p:cNvSpPr>
            <a:spLocks noGrp="1"/>
          </p:cNvSpPr>
          <p:nvPr>
            <p:ph type="title"/>
          </p:nvPr>
        </p:nvSpPr>
        <p:spPr>
          <a:xfrm>
            <a:off x="1800726" y="2869"/>
            <a:ext cx="10086474" cy="1346897"/>
          </a:xfrm>
        </p:spPr>
        <p:txBody>
          <a:bodyPr/>
          <a:lstStyle/>
          <a:p>
            <a:r>
              <a:rPr lang="es-MX" dirty="0"/>
              <a:t>Selección de PLC</a:t>
            </a:r>
          </a:p>
        </p:txBody>
      </p:sp>
      <p:sp>
        <p:nvSpPr>
          <p:cNvPr id="17" name="Marcador de contenido 2">
            <a:extLst>
              <a:ext uri="{FF2B5EF4-FFF2-40B4-BE49-F238E27FC236}">
                <a16:creationId xmlns:a16="http://schemas.microsoft.com/office/drawing/2014/main" id="{9DB82045-2AD6-4634-8397-860ECA0524B4}"/>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u="sng" dirty="0">
                <a:solidFill>
                  <a:prstClr val="white"/>
                </a:solidFill>
                <a:cs typeface="Times New Roman" panose="02020603050405020304" pitchFamily="18" charset="0"/>
              </a:rPr>
              <a:t>Diseño y construcción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sp>
        <p:nvSpPr>
          <p:cNvPr id="7" name="CuadroTexto 6">
            <a:extLst>
              <a:ext uri="{FF2B5EF4-FFF2-40B4-BE49-F238E27FC236}">
                <a16:creationId xmlns:a16="http://schemas.microsoft.com/office/drawing/2014/main" id="{FF6B06D8-18AB-D70A-F847-CCADDFE53AF0}"/>
              </a:ext>
            </a:extLst>
          </p:cNvPr>
          <p:cNvSpPr txBox="1"/>
          <p:nvPr/>
        </p:nvSpPr>
        <p:spPr>
          <a:xfrm>
            <a:off x="4803179" y="910998"/>
            <a:ext cx="4081567" cy="461665"/>
          </a:xfrm>
          <a:prstGeom prst="rect">
            <a:avLst/>
          </a:prstGeom>
          <a:noFill/>
          <a:effectLst>
            <a:outerShdw blurRad="50800" dist="38100" dir="5400000" algn="t" rotWithShape="0">
              <a:prstClr val="black">
                <a:alpha val="40000"/>
              </a:prstClr>
            </a:outerShdw>
          </a:effectLst>
        </p:spPr>
        <p:txBody>
          <a:bodyPr wrap="none" rtlCol="0">
            <a:spAutoFit/>
          </a:bodyPr>
          <a:lstStyle/>
          <a:p>
            <a:pPr algn="ctr"/>
            <a:r>
              <a:rPr lang="es-ES" sz="2400" b="1" dirty="0"/>
              <a:t>Control de circuitos eléctricos</a:t>
            </a:r>
            <a:endParaRPr lang="en-US" sz="2400" b="1" dirty="0"/>
          </a:p>
        </p:txBody>
      </p:sp>
      <p:pic>
        <p:nvPicPr>
          <p:cNvPr id="4" name="Imagen 3">
            <a:extLst>
              <a:ext uri="{FF2B5EF4-FFF2-40B4-BE49-F238E27FC236}">
                <a16:creationId xmlns:a16="http://schemas.microsoft.com/office/drawing/2014/main" id="{756D2DCF-DC53-3157-C9EC-B94F875C7EFE}"/>
              </a:ext>
            </a:extLst>
          </p:cNvPr>
          <p:cNvPicPr>
            <a:picLocks noChangeAspect="1"/>
          </p:cNvPicPr>
          <p:nvPr/>
        </p:nvPicPr>
        <p:blipFill rotWithShape="1">
          <a:blip r:embed="rId2"/>
          <a:srcRect t="16852" r="64008" b="11936"/>
          <a:stretch/>
        </p:blipFill>
        <p:spPr>
          <a:xfrm>
            <a:off x="7339053" y="1502781"/>
            <a:ext cx="2023319" cy="2133569"/>
          </a:xfrm>
          <a:prstGeom prst="rect">
            <a:avLst/>
          </a:prstGeom>
        </p:spPr>
      </p:pic>
      <p:graphicFrame>
        <p:nvGraphicFramePr>
          <p:cNvPr id="5" name="Tabla 4">
            <a:extLst>
              <a:ext uri="{FF2B5EF4-FFF2-40B4-BE49-F238E27FC236}">
                <a16:creationId xmlns:a16="http://schemas.microsoft.com/office/drawing/2014/main" id="{DC603FE0-4C63-4FF4-572C-370417DCAB95}"/>
              </a:ext>
            </a:extLst>
          </p:cNvPr>
          <p:cNvGraphicFramePr>
            <a:graphicFrameLocks noGrp="1"/>
          </p:cNvGraphicFramePr>
          <p:nvPr>
            <p:extLst>
              <p:ext uri="{D42A27DB-BD31-4B8C-83A1-F6EECF244321}">
                <p14:modId xmlns:p14="http://schemas.microsoft.com/office/powerpoint/2010/main" val="3979848177"/>
              </p:ext>
            </p:extLst>
          </p:nvPr>
        </p:nvGraphicFramePr>
        <p:xfrm>
          <a:off x="5182395" y="3824113"/>
          <a:ext cx="6336633" cy="2570040"/>
        </p:xfrm>
        <a:graphic>
          <a:graphicData uri="http://schemas.openxmlformats.org/drawingml/2006/table">
            <a:tbl>
              <a:tblPr firstRow="1" firstCol="1" bandRow="1">
                <a:tableStyleId>{0E3FDE45-AF77-4B5C-9715-49D594BDF05E}</a:tableStyleId>
              </a:tblPr>
              <a:tblGrid>
                <a:gridCol w="3271794">
                  <a:extLst>
                    <a:ext uri="{9D8B030D-6E8A-4147-A177-3AD203B41FA5}">
                      <a16:colId xmlns:a16="http://schemas.microsoft.com/office/drawing/2014/main" val="1399921581"/>
                    </a:ext>
                  </a:extLst>
                </a:gridCol>
                <a:gridCol w="3064839">
                  <a:extLst>
                    <a:ext uri="{9D8B030D-6E8A-4147-A177-3AD203B41FA5}">
                      <a16:colId xmlns:a16="http://schemas.microsoft.com/office/drawing/2014/main" val="2549908024"/>
                    </a:ext>
                  </a:extLst>
                </a:gridCol>
              </a:tblGrid>
              <a:tr h="0">
                <a:tc>
                  <a:txBody>
                    <a:bodyPr/>
                    <a:lstStyle/>
                    <a:p>
                      <a:pPr marL="0" marR="0" algn="ctr">
                        <a:lnSpc>
                          <a:spcPct val="150000"/>
                        </a:lnSpc>
                        <a:spcBef>
                          <a:spcPts val="0"/>
                        </a:spcBef>
                        <a:spcAft>
                          <a:spcPts val="0"/>
                        </a:spcAft>
                      </a:pPr>
                      <a:r>
                        <a:rPr lang="es-ES" sz="1400">
                          <a:effectLst/>
                        </a:rPr>
                        <a:t>Especificación</a:t>
                      </a:r>
                      <a:endParaRPr lang="en-US"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s-ES" sz="1400">
                          <a:effectLst/>
                        </a:rPr>
                        <a:t>Cantidad de Elementos</a:t>
                      </a:r>
                      <a:endParaRPr lang="en-US"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683454481"/>
                  </a:ext>
                </a:extLst>
              </a:tr>
              <a:tr h="0">
                <a:tc>
                  <a:txBody>
                    <a:bodyPr/>
                    <a:lstStyle/>
                    <a:p>
                      <a:pPr marL="0" marR="0" algn="ctr">
                        <a:lnSpc>
                          <a:spcPct val="150000"/>
                        </a:lnSpc>
                        <a:spcBef>
                          <a:spcPts val="0"/>
                        </a:spcBef>
                        <a:spcAft>
                          <a:spcPts val="0"/>
                        </a:spcAft>
                      </a:pPr>
                      <a:r>
                        <a:rPr lang="es-ES" sz="1400">
                          <a:effectLst/>
                        </a:rPr>
                        <a:t>PLC</a:t>
                      </a:r>
                      <a:endParaRPr lang="en-US"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s-ES" sz="1400">
                          <a:effectLst/>
                        </a:rPr>
                        <a:t>S7-1200</a:t>
                      </a:r>
                      <a:endParaRPr lang="en-US"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909203493"/>
                  </a:ext>
                </a:extLst>
              </a:tr>
              <a:tr h="0">
                <a:tc>
                  <a:txBody>
                    <a:bodyPr/>
                    <a:lstStyle/>
                    <a:p>
                      <a:pPr marL="0" marR="0" algn="ctr">
                        <a:lnSpc>
                          <a:spcPct val="150000"/>
                        </a:lnSpc>
                        <a:spcBef>
                          <a:spcPts val="0"/>
                        </a:spcBef>
                        <a:spcAft>
                          <a:spcPts val="0"/>
                        </a:spcAft>
                      </a:pPr>
                      <a:r>
                        <a:rPr lang="es-ES" sz="1400">
                          <a:effectLst/>
                        </a:rPr>
                        <a:t>CPU</a:t>
                      </a:r>
                      <a:endParaRPr lang="en-US"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s-ES" sz="1400">
                          <a:effectLst/>
                        </a:rPr>
                        <a:t>1215C</a:t>
                      </a:r>
                      <a:endParaRPr lang="en-US"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0021727"/>
                  </a:ext>
                </a:extLst>
              </a:tr>
              <a:tr h="0">
                <a:tc>
                  <a:txBody>
                    <a:bodyPr/>
                    <a:lstStyle/>
                    <a:p>
                      <a:pPr marL="0" marR="0" algn="ctr">
                        <a:lnSpc>
                          <a:spcPct val="150000"/>
                        </a:lnSpc>
                        <a:spcBef>
                          <a:spcPts val="0"/>
                        </a:spcBef>
                        <a:spcAft>
                          <a:spcPts val="0"/>
                        </a:spcAft>
                      </a:pPr>
                      <a:r>
                        <a:rPr lang="es-ES" sz="1400">
                          <a:effectLst/>
                        </a:rPr>
                        <a:t>Entradas digitales</a:t>
                      </a:r>
                      <a:endParaRPr lang="en-US"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s-ES" sz="1400">
                          <a:effectLst/>
                        </a:rPr>
                        <a:t>14</a:t>
                      </a:r>
                      <a:endParaRPr lang="en-US"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157332691"/>
                  </a:ext>
                </a:extLst>
              </a:tr>
              <a:tr h="0">
                <a:tc>
                  <a:txBody>
                    <a:bodyPr/>
                    <a:lstStyle/>
                    <a:p>
                      <a:pPr marL="0" marR="0" algn="ctr">
                        <a:lnSpc>
                          <a:spcPct val="150000"/>
                        </a:lnSpc>
                        <a:spcBef>
                          <a:spcPts val="0"/>
                        </a:spcBef>
                        <a:spcAft>
                          <a:spcPts val="0"/>
                        </a:spcAft>
                      </a:pPr>
                      <a:r>
                        <a:rPr lang="es-ES" sz="1400">
                          <a:effectLst/>
                        </a:rPr>
                        <a:t>Salidas digitales</a:t>
                      </a:r>
                      <a:endParaRPr lang="en-US"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s-ES" sz="1400">
                          <a:effectLst/>
                        </a:rPr>
                        <a:t>10</a:t>
                      </a:r>
                      <a:endParaRPr lang="en-US"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173269023"/>
                  </a:ext>
                </a:extLst>
              </a:tr>
              <a:tr h="0">
                <a:tc>
                  <a:txBody>
                    <a:bodyPr/>
                    <a:lstStyle/>
                    <a:p>
                      <a:pPr marL="0" marR="0" algn="ctr">
                        <a:lnSpc>
                          <a:spcPct val="150000"/>
                        </a:lnSpc>
                        <a:spcBef>
                          <a:spcPts val="0"/>
                        </a:spcBef>
                        <a:spcAft>
                          <a:spcPts val="0"/>
                        </a:spcAft>
                      </a:pPr>
                      <a:r>
                        <a:rPr lang="es-ES" sz="1400">
                          <a:effectLst/>
                        </a:rPr>
                        <a:t>Entradas analógicas</a:t>
                      </a:r>
                      <a:endParaRPr lang="en-US"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s-ES" sz="1400">
                          <a:effectLst/>
                        </a:rPr>
                        <a:t>2</a:t>
                      </a:r>
                      <a:endParaRPr lang="en-US"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898693048"/>
                  </a:ext>
                </a:extLst>
              </a:tr>
              <a:tr h="0">
                <a:tc>
                  <a:txBody>
                    <a:bodyPr/>
                    <a:lstStyle/>
                    <a:p>
                      <a:pPr marL="0" marR="0" algn="ctr">
                        <a:lnSpc>
                          <a:spcPct val="150000"/>
                        </a:lnSpc>
                        <a:spcBef>
                          <a:spcPts val="0"/>
                        </a:spcBef>
                        <a:spcAft>
                          <a:spcPts val="0"/>
                        </a:spcAft>
                      </a:pPr>
                      <a:r>
                        <a:rPr lang="es-ES" sz="1400">
                          <a:effectLst/>
                        </a:rPr>
                        <a:t>Salidas analógicas</a:t>
                      </a:r>
                      <a:endParaRPr lang="en-US"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s-ES" sz="1400">
                          <a:effectLst/>
                        </a:rPr>
                        <a:t>2</a:t>
                      </a:r>
                      <a:endParaRPr lang="en-US"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643757302"/>
                  </a:ext>
                </a:extLst>
              </a:tr>
              <a:tr h="0">
                <a:tc>
                  <a:txBody>
                    <a:bodyPr/>
                    <a:lstStyle/>
                    <a:p>
                      <a:pPr marL="0" marR="0" algn="ctr">
                        <a:lnSpc>
                          <a:spcPct val="150000"/>
                        </a:lnSpc>
                        <a:spcBef>
                          <a:spcPts val="0"/>
                        </a:spcBef>
                        <a:spcAft>
                          <a:spcPts val="0"/>
                        </a:spcAft>
                      </a:pPr>
                      <a:r>
                        <a:rPr lang="es-ES" sz="1400">
                          <a:effectLst/>
                        </a:rPr>
                        <a:t>Ampliación con módulo de señales (SM)</a:t>
                      </a:r>
                      <a:endParaRPr lang="en-US"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s-ES" sz="1400" dirty="0">
                          <a:effectLst/>
                        </a:rPr>
                        <a:t>8</a:t>
                      </a:r>
                      <a:endPar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868429151"/>
                  </a:ext>
                </a:extLst>
              </a:tr>
              <a:tr h="0">
                <a:tc>
                  <a:txBody>
                    <a:bodyPr/>
                    <a:lstStyle/>
                    <a:p>
                      <a:pPr marL="0" marR="0" algn="ctr">
                        <a:lnSpc>
                          <a:spcPct val="150000"/>
                        </a:lnSpc>
                        <a:spcBef>
                          <a:spcPts val="0"/>
                        </a:spcBef>
                        <a:spcAft>
                          <a:spcPts val="0"/>
                        </a:spcAft>
                      </a:pPr>
                      <a:r>
                        <a:rPr lang="es-ES" sz="1400" dirty="0">
                          <a:effectLst/>
                        </a:rPr>
                        <a:t>Puertos Ethernet</a:t>
                      </a:r>
                      <a:endPar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s-ES" sz="1400" dirty="0">
                          <a:effectLst/>
                        </a:rPr>
                        <a:t>2</a:t>
                      </a:r>
                      <a:endPar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367133968"/>
                  </a:ext>
                </a:extLst>
              </a:tr>
            </a:tbl>
          </a:graphicData>
        </a:graphic>
      </p:graphicFrame>
      <p:sp>
        <p:nvSpPr>
          <p:cNvPr id="6" name="Rectángulo: esquinas redondeadas 5">
            <a:extLst>
              <a:ext uri="{FF2B5EF4-FFF2-40B4-BE49-F238E27FC236}">
                <a16:creationId xmlns:a16="http://schemas.microsoft.com/office/drawing/2014/main" id="{BA91CBF8-33F9-DED2-098D-91DB388B97AA}"/>
              </a:ext>
            </a:extLst>
          </p:cNvPr>
          <p:cNvSpPr/>
          <p:nvPr/>
        </p:nvSpPr>
        <p:spPr>
          <a:xfrm>
            <a:off x="1832825" y="1531094"/>
            <a:ext cx="3020124" cy="2823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t>Datos y requerimientos</a:t>
            </a:r>
            <a:endParaRPr lang="en-US" sz="1600" b="1" dirty="0"/>
          </a:p>
        </p:txBody>
      </p:sp>
      <p:sp>
        <p:nvSpPr>
          <p:cNvPr id="8" name="CuadroTexto 7">
            <a:extLst>
              <a:ext uri="{FF2B5EF4-FFF2-40B4-BE49-F238E27FC236}">
                <a16:creationId xmlns:a16="http://schemas.microsoft.com/office/drawing/2014/main" id="{19AF07E3-0A03-0F34-13CB-DA4E3DF247ED}"/>
              </a:ext>
            </a:extLst>
          </p:cNvPr>
          <p:cNvSpPr txBox="1"/>
          <p:nvPr/>
        </p:nvSpPr>
        <p:spPr>
          <a:xfrm>
            <a:off x="1832824" y="1923933"/>
            <a:ext cx="1218603" cy="307777"/>
          </a:xfrm>
          <a:prstGeom prst="rect">
            <a:avLst/>
          </a:prstGeom>
          <a:noFill/>
        </p:spPr>
        <p:txBody>
          <a:bodyPr wrap="none" rtlCol="0">
            <a:spAutoFit/>
          </a:bodyPr>
          <a:lstStyle/>
          <a:p>
            <a:r>
              <a:rPr lang="es-ES" sz="1400" b="1" dirty="0">
                <a:effectLst>
                  <a:outerShdw blurRad="38100" dist="38100" dir="2700000" algn="tl">
                    <a:srgbClr val="000000">
                      <a:alpha val="43137"/>
                    </a:srgbClr>
                  </a:outerShdw>
                </a:effectLst>
              </a:rPr>
              <a:t>Alimentación</a:t>
            </a:r>
            <a:endParaRPr lang="en-US" sz="1400" b="1" dirty="0">
              <a:effectLst>
                <a:outerShdw blurRad="38100" dist="38100" dir="2700000" algn="tl">
                  <a:srgbClr val="000000">
                    <a:alpha val="43137"/>
                  </a:srgbClr>
                </a:outerShdw>
              </a:effectLst>
            </a:endParaRPr>
          </a:p>
        </p:txBody>
      </p:sp>
      <p:sp>
        <p:nvSpPr>
          <p:cNvPr id="9" name="CuadroTexto 8">
            <a:extLst>
              <a:ext uri="{FF2B5EF4-FFF2-40B4-BE49-F238E27FC236}">
                <a16:creationId xmlns:a16="http://schemas.microsoft.com/office/drawing/2014/main" id="{204F7DAC-C01B-73B6-5A7D-54F627162F58}"/>
              </a:ext>
            </a:extLst>
          </p:cNvPr>
          <p:cNvSpPr txBox="1"/>
          <p:nvPr/>
        </p:nvSpPr>
        <p:spPr>
          <a:xfrm>
            <a:off x="1832824" y="2151500"/>
            <a:ext cx="2760054" cy="382092"/>
          </a:xfrm>
          <a:prstGeom prst="rect">
            <a:avLst/>
          </a:prstGeom>
          <a:noFill/>
        </p:spPr>
        <p:txBody>
          <a:bodyPr wrap="square">
            <a:spAutoFit/>
          </a:bodyPr>
          <a:lstStyle/>
          <a:p>
            <a:pPr>
              <a:lnSpc>
                <a:spcPct val="150000"/>
              </a:lnSpc>
            </a:pPr>
            <a:r>
              <a:rPr lang="es-ES" sz="1400" dirty="0"/>
              <a:t>127 VAC / 220 VAC</a:t>
            </a:r>
            <a:endParaRPr lang="es-ES" sz="1400" dirty="0">
              <a:solidFill>
                <a:schemeClr val="tx1"/>
              </a:solidFill>
            </a:endParaRPr>
          </a:p>
        </p:txBody>
      </p:sp>
      <p:sp>
        <p:nvSpPr>
          <p:cNvPr id="10" name="CuadroTexto 9">
            <a:extLst>
              <a:ext uri="{FF2B5EF4-FFF2-40B4-BE49-F238E27FC236}">
                <a16:creationId xmlns:a16="http://schemas.microsoft.com/office/drawing/2014/main" id="{352337C0-C7C5-CD31-59F2-214A27CA74A2}"/>
              </a:ext>
            </a:extLst>
          </p:cNvPr>
          <p:cNvSpPr txBox="1"/>
          <p:nvPr/>
        </p:nvSpPr>
        <p:spPr>
          <a:xfrm>
            <a:off x="1832824" y="2907835"/>
            <a:ext cx="2037241" cy="523220"/>
          </a:xfrm>
          <a:prstGeom prst="rect">
            <a:avLst/>
          </a:prstGeom>
          <a:noFill/>
        </p:spPr>
        <p:txBody>
          <a:bodyPr wrap="square">
            <a:spAutoFit/>
          </a:bodyPr>
          <a:lstStyle/>
          <a:p>
            <a:pPr/>
            <a:r>
              <a:rPr lang="es-ES" sz="1400" dirty="0"/>
              <a:t>17 electroválvulas</a:t>
            </a:r>
          </a:p>
          <a:p>
            <a:pPr/>
            <a:r>
              <a:rPr lang="es-ES" sz="1400" dirty="0"/>
              <a:t>4 indicadores luminosos</a:t>
            </a:r>
            <a:endParaRPr lang="en-US" sz="1400" dirty="0"/>
          </a:p>
        </p:txBody>
      </p:sp>
      <p:sp>
        <p:nvSpPr>
          <p:cNvPr id="11" name="CuadroTexto 10">
            <a:extLst>
              <a:ext uri="{FF2B5EF4-FFF2-40B4-BE49-F238E27FC236}">
                <a16:creationId xmlns:a16="http://schemas.microsoft.com/office/drawing/2014/main" id="{0B3AC608-6290-2E5F-02FA-DD4209B972A6}"/>
              </a:ext>
            </a:extLst>
          </p:cNvPr>
          <p:cNvSpPr txBox="1"/>
          <p:nvPr/>
        </p:nvSpPr>
        <p:spPr>
          <a:xfrm>
            <a:off x="1832824" y="2574426"/>
            <a:ext cx="2291012" cy="307777"/>
          </a:xfrm>
          <a:prstGeom prst="rect">
            <a:avLst/>
          </a:prstGeom>
          <a:noFill/>
        </p:spPr>
        <p:txBody>
          <a:bodyPr wrap="none" rtlCol="0">
            <a:spAutoFit/>
          </a:bodyPr>
          <a:lstStyle/>
          <a:p>
            <a:r>
              <a:rPr lang="es-ES" sz="1400" b="1" dirty="0">
                <a:effectLst>
                  <a:outerShdw blurRad="38100" dist="38100" dir="2700000" algn="tl">
                    <a:srgbClr val="000000">
                      <a:alpha val="43137"/>
                    </a:srgbClr>
                  </a:outerShdw>
                </a:effectLst>
              </a:rPr>
              <a:t>Salidas digitales requeridas</a:t>
            </a:r>
            <a:endParaRPr lang="en-US" sz="1400" b="1" dirty="0">
              <a:effectLst>
                <a:outerShdw blurRad="38100" dist="38100" dir="2700000" algn="tl">
                  <a:srgbClr val="000000">
                    <a:alpha val="43137"/>
                  </a:srgbClr>
                </a:outerShdw>
              </a:effectLst>
            </a:endParaRPr>
          </a:p>
        </p:txBody>
      </p:sp>
      <p:sp>
        <p:nvSpPr>
          <p:cNvPr id="12" name="CuadroTexto 11">
            <a:extLst>
              <a:ext uri="{FF2B5EF4-FFF2-40B4-BE49-F238E27FC236}">
                <a16:creationId xmlns:a16="http://schemas.microsoft.com/office/drawing/2014/main" id="{26521032-CA29-C8A3-B187-EA53517E9E42}"/>
              </a:ext>
            </a:extLst>
          </p:cNvPr>
          <p:cNvSpPr txBox="1"/>
          <p:nvPr/>
        </p:nvSpPr>
        <p:spPr>
          <a:xfrm>
            <a:off x="1832824" y="4294309"/>
            <a:ext cx="2402292" cy="382092"/>
          </a:xfrm>
          <a:prstGeom prst="rect">
            <a:avLst/>
          </a:prstGeom>
          <a:noFill/>
        </p:spPr>
        <p:txBody>
          <a:bodyPr wrap="square">
            <a:spAutoFit/>
          </a:bodyPr>
          <a:lstStyle/>
          <a:p>
            <a:pPr>
              <a:lnSpc>
                <a:spcPct val="150000"/>
              </a:lnSpc>
            </a:pPr>
            <a:r>
              <a:rPr lang="es-ES" sz="1400" dirty="0"/>
              <a:t>1 para válvulas de control</a:t>
            </a:r>
            <a:endParaRPr lang="en-US" sz="1400" dirty="0"/>
          </a:p>
        </p:txBody>
      </p:sp>
      <p:sp>
        <p:nvSpPr>
          <p:cNvPr id="13" name="CuadroTexto 12">
            <a:extLst>
              <a:ext uri="{FF2B5EF4-FFF2-40B4-BE49-F238E27FC236}">
                <a16:creationId xmlns:a16="http://schemas.microsoft.com/office/drawing/2014/main" id="{C59D958E-5DD7-F438-4A0C-5E262FD81A30}"/>
              </a:ext>
            </a:extLst>
          </p:cNvPr>
          <p:cNvSpPr txBox="1"/>
          <p:nvPr/>
        </p:nvSpPr>
        <p:spPr>
          <a:xfrm>
            <a:off x="1816782" y="4009026"/>
            <a:ext cx="2451312" cy="307777"/>
          </a:xfrm>
          <a:prstGeom prst="rect">
            <a:avLst/>
          </a:prstGeom>
          <a:noFill/>
        </p:spPr>
        <p:txBody>
          <a:bodyPr wrap="none" rtlCol="0">
            <a:spAutoFit/>
          </a:bodyPr>
          <a:lstStyle/>
          <a:p>
            <a:r>
              <a:rPr lang="es-ES" sz="1400" b="1" dirty="0">
                <a:effectLst>
                  <a:outerShdw blurRad="38100" dist="38100" dir="2700000" algn="tl">
                    <a:srgbClr val="000000">
                      <a:alpha val="43137"/>
                    </a:srgbClr>
                  </a:outerShdw>
                </a:effectLst>
              </a:rPr>
              <a:t>Salidas analógicas requeridas</a:t>
            </a:r>
            <a:endParaRPr lang="en-US" sz="1400" b="1" dirty="0">
              <a:effectLst>
                <a:outerShdw blurRad="38100" dist="38100" dir="2700000" algn="tl">
                  <a:srgbClr val="000000">
                    <a:alpha val="43137"/>
                  </a:srgbClr>
                </a:outerShdw>
              </a:effectLst>
            </a:endParaRPr>
          </a:p>
        </p:txBody>
      </p:sp>
      <p:sp>
        <p:nvSpPr>
          <p:cNvPr id="14" name="CuadroTexto 13">
            <a:extLst>
              <a:ext uri="{FF2B5EF4-FFF2-40B4-BE49-F238E27FC236}">
                <a16:creationId xmlns:a16="http://schemas.microsoft.com/office/drawing/2014/main" id="{CAA2E62A-E821-D019-4BF4-92DBCDB09610}"/>
              </a:ext>
            </a:extLst>
          </p:cNvPr>
          <p:cNvSpPr txBox="1"/>
          <p:nvPr/>
        </p:nvSpPr>
        <p:spPr>
          <a:xfrm>
            <a:off x="1800726" y="4736558"/>
            <a:ext cx="2589170" cy="307777"/>
          </a:xfrm>
          <a:prstGeom prst="rect">
            <a:avLst/>
          </a:prstGeom>
          <a:noFill/>
        </p:spPr>
        <p:txBody>
          <a:bodyPr wrap="none" rtlCol="0">
            <a:spAutoFit/>
          </a:bodyPr>
          <a:lstStyle/>
          <a:p>
            <a:r>
              <a:rPr lang="es-ES" sz="1400" b="1" dirty="0">
                <a:effectLst>
                  <a:outerShdw blurRad="38100" dist="38100" dir="2700000" algn="tl">
                    <a:srgbClr val="000000">
                      <a:alpha val="43137"/>
                    </a:srgbClr>
                  </a:outerShdw>
                </a:effectLst>
              </a:rPr>
              <a:t>Entradas analógicas requeridas</a:t>
            </a:r>
            <a:endParaRPr lang="en-US" sz="1400" b="1" dirty="0">
              <a:effectLst>
                <a:outerShdw blurRad="38100" dist="38100" dir="2700000" algn="tl">
                  <a:srgbClr val="000000">
                    <a:alpha val="43137"/>
                  </a:srgbClr>
                </a:outerShdw>
              </a:effectLst>
            </a:endParaRPr>
          </a:p>
        </p:txBody>
      </p:sp>
      <p:sp>
        <p:nvSpPr>
          <p:cNvPr id="15" name="CuadroTexto 14">
            <a:extLst>
              <a:ext uri="{FF2B5EF4-FFF2-40B4-BE49-F238E27FC236}">
                <a16:creationId xmlns:a16="http://schemas.microsoft.com/office/drawing/2014/main" id="{D6B5109C-6F2F-650B-6C4C-BEDEA5D9E05C}"/>
              </a:ext>
            </a:extLst>
          </p:cNvPr>
          <p:cNvSpPr txBox="1"/>
          <p:nvPr/>
        </p:nvSpPr>
        <p:spPr>
          <a:xfrm>
            <a:off x="1816782" y="4929157"/>
            <a:ext cx="2402292" cy="382092"/>
          </a:xfrm>
          <a:prstGeom prst="rect">
            <a:avLst/>
          </a:prstGeom>
          <a:noFill/>
        </p:spPr>
        <p:txBody>
          <a:bodyPr wrap="square">
            <a:spAutoFit/>
          </a:bodyPr>
          <a:lstStyle/>
          <a:p>
            <a:pPr>
              <a:lnSpc>
                <a:spcPct val="150000"/>
              </a:lnSpc>
            </a:pPr>
            <a:r>
              <a:rPr lang="es-ES" sz="1400" dirty="0"/>
              <a:t>4 para sensores de nivel</a:t>
            </a:r>
            <a:endParaRPr lang="en-US" sz="1400" dirty="0"/>
          </a:p>
        </p:txBody>
      </p:sp>
      <p:sp>
        <p:nvSpPr>
          <p:cNvPr id="16" name="CuadroTexto 15">
            <a:extLst>
              <a:ext uri="{FF2B5EF4-FFF2-40B4-BE49-F238E27FC236}">
                <a16:creationId xmlns:a16="http://schemas.microsoft.com/office/drawing/2014/main" id="{231E1970-29DA-3D52-0584-E4E7579B64E7}"/>
              </a:ext>
            </a:extLst>
          </p:cNvPr>
          <p:cNvSpPr txBox="1"/>
          <p:nvPr/>
        </p:nvSpPr>
        <p:spPr>
          <a:xfrm>
            <a:off x="1816782" y="3434335"/>
            <a:ext cx="2428870" cy="307777"/>
          </a:xfrm>
          <a:prstGeom prst="rect">
            <a:avLst/>
          </a:prstGeom>
          <a:noFill/>
        </p:spPr>
        <p:txBody>
          <a:bodyPr wrap="none" rtlCol="0">
            <a:spAutoFit/>
          </a:bodyPr>
          <a:lstStyle/>
          <a:p>
            <a:r>
              <a:rPr lang="es-ES" sz="1400" b="1" dirty="0">
                <a:effectLst>
                  <a:outerShdw blurRad="38100" dist="38100" dir="2700000" algn="tl">
                    <a:srgbClr val="000000">
                      <a:alpha val="43137"/>
                    </a:srgbClr>
                  </a:outerShdw>
                </a:effectLst>
              </a:rPr>
              <a:t>Entradas digitales requeridas</a:t>
            </a:r>
            <a:endParaRPr lang="en-US" sz="1400" b="1" dirty="0">
              <a:effectLst>
                <a:outerShdw blurRad="38100" dist="38100" dir="2700000" algn="tl">
                  <a:srgbClr val="000000">
                    <a:alpha val="43137"/>
                  </a:srgbClr>
                </a:outerShdw>
              </a:effectLst>
            </a:endParaRPr>
          </a:p>
        </p:txBody>
      </p:sp>
      <p:sp>
        <p:nvSpPr>
          <p:cNvPr id="18" name="CuadroTexto 17">
            <a:extLst>
              <a:ext uri="{FF2B5EF4-FFF2-40B4-BE49-F238E27FC236}">
                <a16:creationId xmlns:a16="http://schemas.microsoft.com/office/drawing/2014/main" id="{6EEA264B-4E75-422F-C2B4-086F98FE267F}"/>
              </a:ext>
            </a:extLst>
          </p:cNvPr>
          <p:cNvSpPr txBox="1"/>
          <p:nvPr/>
        </p:nvSpPr>
        <p:spPr>
          <a:xfrm>
            <a:off x="1847690" y="3701751"/>
            <a:ext cx="3005259" cy="307777"/>
          </a:xfrm>
          <a:prstGeom prst="rect">
            <a:avLst/>
          </a:prstGeom>
          <a:noFill/>
        </p:spPr>
        <p:txBody>
          <a:bodyPr wrap="square">
            <a:spAutoFit/>
          </a:bodyPr>
          <a:lstStyle/>
          <a:p>
            <a:pPr/>
            <a:r>
              <a:rPr lang="es-ES" sz="1400" dirty="0"/>
              <a:t>1 pulsador de emergencia</a:t>
            </a:r>
          </a:p>
        </p:txBody>
      </p:sp>
      <p:sp>
        <p:nvSpPr>
          <p:cNvPr id="19" name="CuadroTexto 18">
            <a:extLst>
              <a:ext uri="{FF2B5EF4-FFF2-40B4-BE49-F238E27FC236}">
                <a16:creationId xmlns:a16="http://schemas.microsoft.com/office/drawing/2014/main" id="{EFA8190A-A56D-698D-C3BD-2F9A53A6AD2E}"/>
              </a:ext>
            </a:extLst>
          </p:cNvPr>
          <p:cNvSpPr txBox="1"/>
          <p:nvPr/>
        </p:nvSpPr>
        <p:spPr>
          <a:xfrm>
            <a:off x="1804657" y="5311249"/>
            <a:ext cx="2055371" cy="307777"/>
          </a:xfrm>
          <a:prstGeom prst="rect">
            <a:avLst/>
          </a:prstGeom>
          <a:noFill/>
        </p:spPr>
        <p:txBody>
          <a:bodyPr wrap="none" rtlCol="0">
            <a:spAutoFit/>
          </a:bodyPr>
          <a:lstStyle/>
          <a:p>
            <a:r>
              <a:rPr lang="es-ES" sz="1400" b="1" dirty="0">
                <a:effectLst>
                  <a:outerShdw blurRad="38100" dist="38100" dir="2700000" algn="tl">
                    <a:srgbClr val="000000">
                      <a:alpha val="43137"/>
                    </a:srgbClr>
                  </a:outerShdw>
                </a:effectLst>
              </a:rPr>
              <a:t>Comunicación requerida</a:t>
            </a:r>
            <a:endParaRPr lang="en-US" sz="1400" b="1" dirty="0">
              <a:effectLst>
                <a:outerShdw blurRad="38100" dist="38100" dir="2700000" algn="tl">
                  <a:srgbClr val="000000">
                    <a:alpha val="43137"/>
                  </a:srgbClr>
                </a:outerShdw>
              </a:effectLst>
            </a:endParaRPr>
          </a:p>
        </p:txBody>
      </p:sp>
      <p:sp>
        <p:nvSpPr>
          <p:cNvPr id="20" name="CuadroTexto 19">
            <a:extLst>
              <a:ext uri="{FF2B5EF4-FFF2-40B4-BE49-F238E27FC236}">
                <a16:creationId xmlns:a16="http://schemas.microsoft.com/office/drawing/2014/main" id="{4A823AD3-1A73-62D2-2586-84DF0A044C4B}"/>
              </a:ext>
            </a:extLst>
          </p:cNvPr>
          <p:cNvSpPr txBox="1"/>
          <p:nvPr/>
        </p:nvSpPr>
        <p:spPr>
          <a:xfrm>
            <a:off x="1822787" y="5578163"/>
            <a:ext cx="2037241" cy="523220"/>
          </a:xfrm>
          <a:prstGeom prst="rect">
            <a:avLst/>
          </a:prstGeom>
          <a:noFill/>
        </p:spPr>
        <p:txBody>
          <a:bodyPr wrap="square">
            <a:spAutoFit/>
          </a:bodyPr>
          <a:lstStyle/>
          <a:p>
            <a:pPr/>
            <a:r>
              <a:rPr lang="es-ES" sz="1400" dirty="0"/>
              <a:t>Ethernet</a:t>
            </a:r>
          </a:p>
          <a:p>
            <a:pPr/>
            <a:r>
              <a:rPr lang="es-ES" sz="1400" dirty="0"/>
              <a:t>RS232 </a:t>
            </a:r>
            <a:endParaRPr lang="en-US" sz="1400" dirty="0"/>
          </a:p>
        </p:txBody>
      </p:sp>
      <p:sp>
        <p:nvSpPr>
          <p:cNvPr id="21" name="CuadroTexto 20">
            <a:extLst>
              <a:ext uri="{FF2B5EF4-FFF2-40B4-BE49-F238E27FC236}">
                <a16:creationId xmlns:a16="http://schemas.microsoft.com/office/drawing/2014/main" id="{25FC60CF-6282-B1AD-D9E6-67D992F23F9D}"/>
              </a:ext>
            </a:extLst>
          </p:cNvPr>
          <p:cNvSpPr txBox="1"/>
          <p:nvPr/>
        </p:nvSpPr>
        <p:spPr>
          <a:xfrm>
            <a:off x="1847690" y="6077008"/>
            <a:ext cx="2105063" cy="307777"/>
          </a:xfrm>
          <a:prstGeom prst="rect">
            <a:avLst/>
          </a:prstGeom>
          <a:noFill/>
        </p:spPr>
        <p:txBody>
          <a:bodyPr wrap="none" rtlCol="0">
            <a:spAutoFit/>
          </a:bodyPr>
          <a:lstStyle/>
          <a:p>
            <a:r>
              <a:rPr lang="es-ES" sz="1400" b="1" dirty="0">
                <a:effectLst>
                  <a:outerShdw blurRad="38100" dist="38100" dir="2700000" algn="tl">
                    <a:srgbClr val="000000">
                      <a:alpha val="43137"/>
                    </a:srgbClr>
                  </a:outerShdw>
                </a:effectLst>
              </a:rPr>
              <a:t>Dispositivos compatibles</a:t>
            </a:r>
            <a:endParaRPr lang="en-US" sz="1400" b="1" dirty="0">
              <a:effectLst>
                <a:outerShdw blurRad="38100" dist="38100" dir="2700000" algn="tl">
                  <a:srgbClr val="000000">
                    <a:alpha val="43137"/>
                  </a:srgbClr>
                </a:outerShdw>
              </a:effectLst>
            </a:endParaRPr>
          </a:p>
        </p:txBody>
      </p:sp>
      <p:sp>
        <p:nvSpPr>
          <p:cNvPr id="22" name="CuadroTexto 21">
            <a:extLst>
              <a:ext uri="{FF2B5EF4-FFF2-40B4-BE49-F238E27FC236}">
                <a16:creationId xmlns:a16="http://schemas.microsoft.com/office/drawing/2014/main" id="{615647F2-02A2-1AC7-1A6E-A4418371A121}"/>
              </a:ext>
            </a:extLst>
          </p:cNvPr>
          <p:cNvSpPr txBox="1"/>
          <p:nvPr/>
        </p:nvSpPr>
        <p:spPr>
          <a:xfrm>
            <a:off x="1823177" y="6262980"/>
            <a:ext cx="2402292" cy="382092"/>
          </a:xfrm>
          <a:prstGeom prst="rect">
            <a:avLst/>
          </a:prstGeom>
          <a:noFill/>
        </p:spPr>
        <p:txBody>
          <a:bodyPr wrap="square">
            <a:spAutoFit/>
          </a:bodyPr>
          <a:lstStyle/>
          <a:p>
            <a:pPr>
              <a:lnSpc>
                <a:spcPct val="150000"/>
              </a:lnSpc>
            </a:pPr>
            <a:r>
              <a:rPr lang="es-ES" sz="1400" dirty="0"/>
              <a:t>Pantalla HMI</a:t>
            </a:r>
            <a:endParaRPr lang="en-US" sz="1400" dirty="0"/>
          </a:p>
        </p:txBody>
      </p:sp>
    </p:spTree>
    <p:extLst>
      <p:ext uri="{BB962C8B-B14F-4D97-AF65-F5344CB8AC3E}">
        <p14:creationId xmlns:p14="http://schemas.microsoft.com/office/powerpoint/2010/main" val="6793251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6EFCC8-7060-490D-9AC9-2C56B57D66BD}"/>
              </a:ext>
            </a:extLst>
          </p:cNvPr>
          <p:cNvSpPr>
            <a:spLocks noGrp="1"/>
          </p:cNvSpPr>
          <p:nvPr>
            <p:ph type="title"/>
          </p:nvPr>
        </p:nvSpPr>
        <p:spPr>
          <a:xfrm>
            <a:off x="1800726" y="2869"/>
            <a:ext cx="10086474" cy="1346897"/>
          </a:xfrm>
        </p:spPr>
        <p:txBody>
          <a:bodyPr/>
          <a:lstStyle/>
          <a:p>
            <a:r>
              <a:rPr lang="es-MX" dirty="0"/>
              <a:t>Selección de módulos de PLC</a:t>
            </a:r>
          </a:p>
        </p:txBody>
      </p:sp>
      <p:sp>
        <p:nvSpPr>
          <p:cNvPr id="17" name="Marcador de contenido 2">
            <a:extLst>
              <a:ext uri="{FF2B5EF4-FFF2-40B4-BE49-F238E27FC236}">
                <a16:creationId xmlns:a16="http://schemas.microsoft.com/office/drawing/2014/main" id="{9DB82045-2AD6-4634-8397-860ECA0524B4}"/>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u="sng" dirty="0">
                <a:solidFill>
                  <a:prstClr val="white"/>
                </a:solidFill>
                <a:cs typeface="Times New Roman" panose="02020603050405020304" pitchFamily="18" charset="0"/>
              </a:rPr>
              <a:t>Diseño y construcción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sp>
        <p:nvSpPr>
          <p:cNvPr id="7" name="CuadroTexto 6">
            <a:extLst>
              <a:ext uri="{FF2B5EF4-FFF2-40B4-BE49-F238E27FC236}">
                <a16:creationId xmlns:a16="http://schemas.microsoft.com/office/drawing/2014/main" id="{FF6B06D8-18AB-D70A-F847-CCADDFE53AF0}"/>
              </a:ext>
            </a:extLst>
          </p:cNvPr>
          <p:cNvSpPr txBox="1"/>
          <p:nvPr/>
        </p:nvSpPr>
        <p:spPr>
          <a:xfrm>
            <a:off x="4517051" y="910998"/>
            <a:ext cx="4653838" cy="461665"/>
          </a:xfrm>
          <a:prstGeom prst="rect">
            <a:avLst/>
          </a:prstGeom>
          <a:noFill/>
          <a:effectLst>
            <a:outerShdw blurRad="50800" dist="38100" dir="5400000" algn="t" rotWithShape="0">
              <a:prstClr val="black">
                <a:alpha val="40000"/>
              </a:prstClr>
            </a:outerShdw>
          </a:effectLst>
        </p:spPr>
        <p:txBody>
          <a:bodyPr wrap="none" rtlCol="0">
            <a:spAutoFit/>
          </a:bodyPr>
          <a:lstStyle/>
          <a:p>
            <a:pPr algn="ctr"/>
            <a:r>
              <a:rPr lang="es-ES" sz="2400" b="1" dirty="0"/>
              <a:t>Señales eléctricas y comunicación</a:t>
            </a:r>
            <a:endParaRPr lang="en-US" sz="2400" b="1" dirty="0"/>
          </a:p>
        </p:txBody>
      </p:sp>
      <p:pic>
        <p:nvPicPr>
          <p:cNvPr id="5" name="Imagen 4">
            <a:extLst>
              <a:ext uri="{FF2B5EF4-FFF2-40B4-BE49-F238E27FC236}">
                <a16:creationId xmlns:a16="http://schemas.microsoft.com/office/drawing/2014/main" id="{C473236C-EF41-500E-EF25-C4DE5E5F673F}"/>
              </a:ext>
            </a:extLst>
          </p:cNvPr>
          <p:cNvPicPr>
            <a:picLocks noChangeAspect="1"/>
          </p:cNvPicPr>
          <p:nvPr/>
        </p:nvPicPr>
        <p:blipFill>
          <a:blip r:embed="rId2"/>
          <a:stretch>
            <a:fillRect/>
          </a:stretch>
        </p:blipFill>
        <p:spPr>
          <a:xfrm>
            <a:off x="4493759" y="2153014"/>
            <a:ext cx="1332699" cy="1846811"/>
          </a:xfrm>
          <a:prstGeom prst="rect">
            <a:avLst/>
          </a:prstGeom>
        </p:spPr>
      </p:pic>
      <p:pic>
        <p:nvPicPr>
          <p:cNvPr id="8" name="Imagen 7">
            <a:extLst>
              <a:ext uri="{FF2B5EF4-FFF2-40B4-BE49-F238E27FC236}">
                <a16:creationId xmlns:a16="http://schemas.microsoft.com/office/drawing/2014/main" id="{43BE62F0-5D2B-EB36-6D8B-4869601DF9D3}"/>
              </a:ext>
            </a:extLst>
          </p:cNvPr>
          <p:cNvPicPr>
            <a:picLocks noChangeAspect="1"/>
          </p:cNvPicPr>
          <p:nvPr/>
        </p:nvPicPr>
        <p:blipFill>
          <a:blip r:embed="rId3"/>
          <a:stretch>
            <a:fillRect/>
          </a:stretch>
        </p:blipFill>
        <p:spPr>
          <a:xfrm>
            <a:off x="2652930" y="2153014"/>
            <a:ext cx="890588" cy="1871664"/>
          </a:xfrm>
          <a:prstGeom prst="rect">
            <a:avLst/>
          </a:prstGeom>
        </p:spPr>
      </p:pic>
      <p:pic>
        <p:nvPicPr>
          <p:cNvPr id="10" name="Imagen 9">
            <a:extLst>
              <a:ext uri="{FF2B5EF4-FFF2-40B4-BE49-F238E27FC236}">
                <a16:creationId xmlns:a16="http://schemas.microsoft.com/office/drawing/2014/main" id="{A6AF94ED-856E-CE34-E8DC-FF78A38F2730}"/>
              </a:ext>
            </a:extLst>
          </p:cNvPr>
          <p:cNvPicPr>
            <a:picLocks noChangeAspect="1"/>
          </p:cNvPicPr>
          <p:nvPr/>
        </p:nvPicPr>
        <p:blipFill>
          <a:blip r:embed="rId4"/>
          <a:stretch>
            <a:fillRect/>
          </a:stretch>
        </p:blipFill>
        <p:spPr>
          <a:xfrm>
            <a:off x="7345833" y="1878500"/>
            <a:ext cx="799423" cy="2126125"/>
          </a:xfrm>
          <a:prstGeom prst="rect">
            <a:avLst/>
          </a:prstGeom>
        </p:spPr>
      </p:pic>
      <p:graphicFrame>
        <p:nvGraphicFramePr>
          <p:cNvPr id="11" name="Tabla 10">
            <a:extLst>
              <a:ext uri="{FF2B5EF4-FFF2-40B4-BE49-F238E27FC236}">
                <a16:creationId xmlns:a16="http://schemas.microsoft.com/office/drawing/2014/main" id="{2BC686CA-16F4-E8E0-B299-B7D41CB2DFEC}"/>
              </a:ext>
            </a:extLst>
          </p:cNvPr>
          <p:cNvGraphicFramePr>
            <a:graphicFrameLocks noGrp="1"/>
          </p:cNvGraphicFramePr>
          <p:nvPr>
            <p:extLst>
              <p:ext uri="{D42A27DB-BD31-4B8C-83A1-F6EECF244321}">
                <p14:modId xmlns:p14="http://schemas.microsoft.com/office/powerpoint/2010/main" val="3120588210"/>
              </p:ext>
            </p:extLst>
          </p:nvPr>
        </p:nvGraphicFramePr>
        <p:xfrm>
          <a:off x="1989221" y="4150114"/>
          <a:ext cx="9563099" cy="1762547"/>
        </p:xfrm>
        <a:graphic>
          <a:graphicData uri="http://schemas.openxmlformats.org/drawingml/2006/table">
            <a:tbl>
              <a:tblPr firstRow="1" firstCol="1" bandRow="1">
                <a:tableStyleId>{0E3FDE45-AF77-4B5C-9715-49D594BDF05E}</a:tableStyleId>
              </a:tblPr>
              <a:tblGrid>
                <a:gridCol w="2151403">
                  <a:extLst>
                    <a:ext uri="{9D8B030D-6E8A-4147-A177-3AD203B41FA5}">
                      <a16:colId xmlns:a16="http://schemas.microsoft.com/office/drawing/2014/main" val="4290523380"/>
                    </a:ext>
                  </a:extLst>
                </a:gridCol>
                <a:gridCol w="2212678">
                  <a:extLst>
                    <a:ext uri="{9D8B030D-6E8A-4147-A177-3AD203B41FA5}">
                      <a16:colId xmlns:a16="http://schemas.microsoft.com/office/drawing/2014/main" val="1086988157"/>
                    </a:ext>
                  </a:extLst>
                </a:gridCol>
                <a:gridCol w="2728453">
                  <a:extLst>
                    <a:ext uri="{9D8B030D-6E8A-4147-A177-3AD203B41FA5}">
                      <a16:colId xmlns:a16="http://schemas.microsoft.com/office/drawing/2014/main" val="3309278258"/>
                    </a:ext>
                  </a:extLst>
                </a:gridCol>
                <a:gridCol w="2470565">
                  <a:extLst>
                    <a:ext uri="{9D8B030D-6E8A-4147-A177-3AD203B41FA5}">
                      <a16:colId xmlns:a16="http://schemas.microsoft.com/office/drawing/2014/main" val="2222468871"/>
                    </a:ext>
                  </a:extLst>
                </a:gridCol>
              </a:tblGrid>
              <a:tr h="555816">
                <a:tc>
                  <a:txBody>
                    <a:bodyPr/>
                    <a:lstStyle/>
                    <a:p>
                      <a:pPr marL="0" marR="0">
                        <a:lnSpc>
                          <a:spcPct val="100000"/>
                        </a:lnSpc>
                        <a:spcBef>
                          <a:spcPts val="0"/>
                        </a:spcBef>
                        <a:spcAft>
                          <a:spcPts val="0"/>
                        </a:spcAft>
                      </a:pPr>
                      <a:r>
                        <a:rPr lang="es-ES" sz="1400" dirty="0">
                          <a:effectLst/>
                        </a:rPr>
                        <a:t>Módulo de señal SM1231</a:t>
                      </a:r>
                      <a:endPar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54695" marR="54695" marT="0" marB="0" anchor="ctr"/>
                </a:tc>
                <a:tc>
                  <a:txBody>
                    <a:bodyPr/>
                    <a:lstStyle/>
                    <a:p>
                      <a:pPr marL="0" marR="0">
                        <a:lnSpc>
                          <a:spcPct val="100000"/>
                        </a:lnSpc>
                        <a:spcBef>
                          <a:spcPts val="0"/>
                        </a:spcBef>
                        <a:spcAft>
                          <a:spcPts val="0"/>
                        </a:spcAft>
                      </a:pPr>
                      <a:r>
                        <a:rPr lang="es-ES" sz="1400" dirty="0">
                          <a:effectLst/>
                        </a:rPr>
                        <a:t>Módulo de señal SM1222</a:t>
                      </a:r>
                      <a:endPar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54695" marR="54695"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400" dirty="0">
                          <a:effectLst/>
                        </a:rPr>
                        <a:t>Módulo de comunicación CM1241</a:t>
                      </a:r>
                      <a:endPar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54695" marR="54695"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400" dirty="0">
                          <a:effectLst/>
                        </a:rPr>
                        <a:t>Pantalla</a:t>
                      </a:r>
                      <a:r>
                        <a:rPr lang="en-US" sz="1400" dirty="0">
                          <a:effectLst/>
                        </a:rPr>
                        <a:t> HMI </a:t>
                      </a:r>
                      <a:r>
                        <a:rPr lang="es-ES" sz="1400" dirty="0">
                          <a:effectLst/>
                        </a:rPr>
                        <a:t>SIMATIC HMI, KTP400 Basic</a:t>
                      </a:r>
                      <a:endPar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54695" marR="54695" marT="0" marB="0" anchor="ctr"/>
                </a:tc>
                <a:extLst>
                  <a:ext uri="{0D108BD9-81ED-4DB2-BD59-A6C34878D82A}">
                    <a16:rowId xmlns:a16="http://schemas.microsoft.com/office/drawing/2014/main" val="1681182910"/>
                  </a:ext>
                </a:extLst>
              </a:tr>
              <a:tr h="1206731">
                <a:tc>
                  <a:txBody>
                    <a:bodyPr/>
                    <a:lstStyle/>
                    <a:p>
                      <a:pPr marL="0" marR="0">
                        <a:lnSpc>
                          <a:spcPct val="100000"/>
                        </a:lnSpc>
                        <a:spcBef>
                          <a:spcPts val="0"/>
                        </a:spcBef>
                        <a:spcAft>
                          <a:spcPts val="0"/>
                        </a:spcAft>
                      </a:pPr>
                      <a:r>
                        <a:rPr lang="es-ES" sz="1400" b="0" dirty="0">
                          <a:effectLst/>
                        </a:rPr>
                        <a:t>8 entradas analógicas configurables como V/mA</a:t>
                      </a:r>
                      <a:endParaRPr lang="en-US" sz="1400" b="0" dirty="0">
                        <a:effectLst/>
                      </a:endParaRPr>
                    </a:p>
                  </a:txBody>
                  <a:tcPr marL="54695" marR="54695" marT="0" marB="0" anchor="ctr"/>
                </a:tc>
                <a:tc>
                  <a:txBody>
                    <a:bodyPr/>
                    <a:lstStyle/>
                    <a:p>
                      <a:pPr marL="0" marR="0">
                        <a:lnSpc>
                          <a:spcPct val="100000"/>
                        </a:lnSpc>
                        <a:spcBef>
                          <a:spcPts val="0"/>
                        </a:spcBef>
                        <a:spcAft>
                          <a:spcPts val="0"/>
                        </a:spcAft>
                      </a:pPr>
                      <a:r>
                        <a:rPr lang="es-ES" sz="1400" dirty="0">
                          <a:effectLst/>
                        </a:rPr>
                        <a:t>16 salidas digitales SM 1222 tipo relé 2 A.</a:t>
                      </a:r>
                      <a:endParaRPr lang="en-US" sz="1400" dirty="0">
                        <a:effectLst/>
                      </a:endParaRPr>
                    </a:p>
                  </a:txBody>
                  <a:tcPr marL="54695" marR="54695" marT="0" marB="0" anchor="ctr"/>
                </a:tc>
                <a:tc>
                  <a:txBody>
                    <a:bodyPr/>
                    <a:lstStyle/>
                    <a:p>
                      <a:pPr marL="0" marR="0">
                        <a:lnSpc>
                          <a:spcPct val="100000"/>
                        </a:lnSpc>
                        <a:spcBef>
                          <a:spcPts val="0"/>
                        </a:spcBef>
                        <a:spcAft>
                          <a:spcPts val="0"/>
                        </a:spcAft>
                      </a:pPr>
                      <a:r>
                        <a:rPr lang="es-ES" sz="1400" dirty="0">
                          <a:effectLst/>
                        </a:rPr>
                        <a:t>Módulo de comunicación RS232. </a:t>
                      </a:r>
                      <a:endParaRPr lang="en-US" sz="1400" dirty="0">
                        <a:effectLst/>
                      </a:endParaRPr>
                    </a:p>
                    <a:p>
                      <a:pPr marL="0" marR="0">
                        <a:lnSpc>
                          <a:spcPct val="100000"/>
                        </a:lnSpc>
                        <a:spcBef>
                          <a:spcPts val="0"/>
                        </a:spcBef>
                        <a:spcAft>
                          <a:spcPts val="0"/>
                        </a:spcAft>
                      </a:pPr>
                      <a:r>
                        <a:rPr lang="es-ES" sz="1400" dirty="0">
                          <a:effectLst/>
                        </a:rPr>
                        <a:t>Incorpora protocolo Modbus RTU. </a:t>
                      </a:r>
                      <a:endPar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54695" marR="54695"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400" dirty="0">
                          <a:effectLst/>
                        </a:rPr>
                        <a:t>Manejo con teclado/táctil Pantalla TFT de 4"</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400" dirty="0">
                          <a:effectLst/>
                        </a:rPr>
                        <a:t>65536 colores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400" dirty="0">
                          <a:effectLst/>
                        </a:rPr>
                        <a:t>Interfaz PROFINET</a:t>
                      </a:r>
                      <a:endParaRPr lang="en-US" sz="1400" dirty="0">
                        <a:effectLst/>
                      </a:endParaRPr>
                    </a:p>
                  </a:txBody>
                  <a:tcPr marL="54695" marR="54695" marT="0" marB="0" anchor="ctr"/>
                </a:tc>
                <a:extLst>
                  <a:ext uri="{0D108BD9-81ED-4DB2-BD59-A6C34878D82A}">
                    <a16:rowId xmlns:a16="http://schemas.microsoft.com/office/drawing/2014/main" val="2315858065"/>
                  </a:ext>
                </a:extLst>
              </a:tr>
            </a:tbl>
          </a:graphicData>
        </a:graphic>
      </p:graphicFrame>
      <p:pic>
        <p:nvPicPr>
          <p:cNvPr id="13" name="Imagen 12">
            <a:extLst>
              <a:ext uri="{FF2B5EF4-FFF2-40B4-BE49-F238E27FC236}">
                <a16:creationId xmlns:a16="http://schemas.microsoft.com/office/drawing/2014/main" id="{DC15EB52-8237-8901-2B67-5C4B684425F0}"/>
              </a:ext>
            </a:extLst>
          </p:cNvPr>
          <p:cNvPicPr>
            <a:picLocks noChangeAspect="1"/>
          </p:cNvPicPr>
          <p:nvPr/>
        </p:nvPicPr>
        <p:blipFill>
          <a:blip r:embed="rId5"/>
          <a:stretch>
            <a:fillRect/>
          </a:stretch>
        </p:blipFill>
        <p:spPr>
          <a:xfrm>
            <a:off x="9288003" y="2242726"/>
            <a:ext cx="1970873" cy="1538362"/>
          </a:xfrm>
          <a:prstGeom prst="rect">
            <a:avLst/>
          </a:prstGeom>
        </p:spPr>
      </p:pic>
    </p:spTree>
    <p:extLst>
      <p:ext uri="{BB962C8B-B14F-4D97-AF65-F5344CB8AC3E}">
        <p14:creationId xmlns:p14="http://schemas.microsoft.com/office/powerpoint/2010/main" val="36105838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6EFCC8-7060-490D-9AC9-2C56B57D66BD}"/>
              </a:ext>
            </a:extLst>
          </p:cNvPr>
          <p:cNvSpPr>
            <a:spLocks noGrp="1"/>
          </p:cNvSpPr>
          <p:nvPr>
            <p:ph type="title"/>
          </p:nvPr>
        </p:nvSpPr>
        <p:spPr>
          <a:xfrm>
            <a:off x="1800726" y="2869"/>
            <a:ext cx="10086474" cy="1346897"/>
          </a:xfrm>
        </p:spPr>
        <p:txBody>
          <a:bodyPr/>
          <a:lstStyle/>
          <a:p>
            <a:r>
              <a:rPr lang="es-MX" dirty="0"/>
              <a:t>Selección de sensores de nivel</a:t>
            </a:r>
          </a:p>
        </p:txBody>
      </p:sp>
      <p:sp>
        <p:nvSpPr>
          <p:cNvPr id="17" name="Marcador de contenido 2">
            <a:extLst>
              <a:ext uri="{FF2B5EF4-FFF2-40B4-BE49-F238E27FC236}">
                <a16:creationId xmlns:a16="http://schemas.microsoft.com/office/drawing/2014/main" id="{9DB82045-2AD6-4634-8397-860ECA0524B4}"/>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u="sng" dirty="0">
                <a:solidFill>
                  <a:prstClr val="white"/>
                </a:solidFill>
                <a:cs typeface="Times New Roman" panose="02020603050405020304" pitchFamily="18" charset="0"/>
              </a:rPr>
              <a:t>Diseño y construcción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sp>
        <p:nvSpPr>
          <p:cNvPr id="7" name="CuadroTexto 6">
            <a:extLst>
              <a:ext uri="{FF2B5EF4-FFF2-40B4-BE49-F238E27FC236}">
                <a16:creationId xmlns:a16="http://schemas.microsoft.com/office/drawing/2014/main" id="{FF6B06D8-18AB-D70A-F847-CCADDFE53AF0}"/>
              </a:ext>
            </a:extLst>
          </p:cNvPr>
          <p:cNvSpPr txBox="1"/>
          <p:nvPr/>
        </p:nvSpPr>
        <p:spPr>
          <a:xfrm>
            <a:off x="4322283" y="910998"/>
            <a:ext cx="5043368" cy="461665"/>
          </a:xfrm>
          <a:prstGeom prst="rect">
            <a:avLst/>
          </a:prstGeom>
          <a:noFill/>
          <a:effectLst>
            <a:outerShdw blurRad="50800" dist="38100" dir="5400000" algn="t" rotWithShape="0">
              <a:prstClr val="black">
                <a:alpha val="40000"/>
              </a:prstClr>
            </a:outerShdw>
          </a:effectLst>
        </p:spPr>
        <p:txBody>
          <a:bodyPr wrap="none" rtlCol="0">
            <a:spAutoFit/>
          </a:bodyPr>
          <a:lstStyle/>
          <a:p>
            <a:pPr algn="ctr"/>
            <a:r>
              <a:rPr lang="es-ES" sz="2400" b="1" dirty="0"/>
              <a:t>Lectura de contenido en tanques IBC</a:t>
            </a:r>
            <a:endParaRPr lang="en-US" sz="2400" b="1" dirty="0"/>
          </a:p>
        </p:txBody>
      </p:sp>
      <p:sp>
        <p:nvSpPr>
          <p:cNvPr id="4" name="Rectángulo: esquinas redondeadas 3">
            <a:extLst>
              <a:ext uri="{FF2B5EF4-FFF2-40B4-BE49-F238E27FC236}">
                <a16:creationId xmlns:a16="http://schemas.microsoft.com/office/drawing/2014/main" id="{33ECC595-5B5D-091A-D27F-F832A34F0C3C}"/>
              </a:ext>
            </a:extLst>
          </p:cNvPr>
          <p:cNvSpPr/>
          <p:nvPr/>
        </p:nvSpPr>
        <p:spPr>
          <a:xfrm>
            <a:off x="1832824" y="1507959"/>
            <a:ext cx="3471580" cy="2823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t>Datos</a:t>
            </a:r>
            <a:endParaRPr lang="en-US" sz="1600" b="1" dirty="0"/>
          </a:p>
        </p:txBody>
      </p:sp>
      <mc:AlternateContent xmlns:mc="http://schemas.openxmlformats.org/markup-compatibility/2006" xmlns:a14="http://schemas.microsoft.com/office/drawing/2010/main">
        <mc:Choice Requires="a14">
          <p:sp>
            <p:nvSpPr>
              <p:cNvPr id="8" name="CuadroTexto 7">
                <a:extLst>
                  <a:ext uri="{FF2B5EF4-FFF2-40B4-BE49-F238E27FC236}">
                    <a16:creationId xmlns:a16="http://schemas.microsoft.com/office/drawing/2014/main" id="{73D3F8A2-1914-DA86-136C-240079667125}"/>
                  </a:ext>
                </a:extLst>
              </p:cNvPr>
              <p:cNvSpPr txBox="1"/>
              <p:nvPr/>
            </p:nvSpPr>
            <p:spPr>
              <a:xfrm>
                <a:off x="1832824" y="2217477"/>
                <a:ext cx="3020124" cy="307777"/>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es-ES" sz="1400" b="0" i="1" smtClean="0">
                          <a:latin typeface="Cambria Math" panose="02040503050406030204" pitchFamily="18" charset="0"/>
                        </a:rPr>
                        <m:t>𝐶𝑜𝑛𝑡𝑖𝑛𝑢𝑎</m:t>
                      </m:r>
                    </m:oMath>
                  </m:oMathPara>
                </a14:m>
                <a:endParaRPr lang="en-US" sz="1400" dirty="0"/>
              </a:p>
            </p:txBody>
          </p:sp>
        </mc:Choice>
        <mc:Fallback xmlns="">
          <p:sp>
            <p:nvSpPr>
              <p:cNvPr id="8" name="CuadroTexto 7">
                <a:extLst>
                  <a:ext uri="{FF2B5EF4-FFF2-40B4-BE49-F238E27FC236}">
                    <a16:creationId xmlns:a16="http://schemas.microsoft.com/office/drawing/2014/main" id="{73D3F8A2-1914-DA86-136C-240079667125}"/>
                  </a:ext>
                </a:extLst>
              </p:cNvPr>
              <p:cNvSpPr txBox="1">
                <a:spLocks noRot="1" noChangeAspect="1" noMove="1" noResize="1" noEditPoints="1" noAdjustHandles="1" noChangeArrowheads="1" noChangeShapeType="1" noTextEdit="1"/>
              </p:cNvSpPr>
              <p:nvPr/>
            </p:nvSpPr>
            <p:spPr>
              <a:xfrm>
                <a:off x="1832824" y="2217477"/>
                <a:ext cx="3020124" cy="307777"/>
              </a:xfrm>
              <a:prstGeom prst="rect">
                <a:avLst/>
              </a:prstGeom>
              <a:blipFill>
                <a:blip r:embed="rId2"/>
                <a:stretch>
                  <a:fillRect/>
                </a:stretch>
              </a:blipFill>
            </p:spPr>
            <p:txBody>
              <a:bodyPr/>
              <a:lstStyle/>
              <a:p>
                <a:r>
                  <a:rPr lang="en-US">
                    <a:noFill/>
                  </a:rPr>
                  <a:t> </a:t>
                </a:r>
              </a:p>
            </p:txBody>
          </p:sp>
        </mc:Fallback>
      </mc:AlternateContent>
      <p:sp>
        <p:nvSpPr>
          <p:cNvPr id="9" name="CuadroTexto 8">
            <a:extLst>
              <a:ext uri="{FF2B5EF4-FFF2-40B4-BE49-F238E27FC236}">
                <a16:creationId xmlns:a16="http://schemas.microsoft.com/office/drawing/2014/main" id="{99F22990-C13C-7DAA-E6F7-9DEDDA6CCC83}"/>
              </a:ext>
            </a:extLst>
          </p:cNvPr>
          <p:cNvSpPr txBox="1"/>
          <p:nvPr/>
        </p:nvSpPr>
        <p:spPr>
          <a:xfrm>
            <a:off x="1832824" y="1923933"/>
            <a:ext cx="1505540" cy="307777"/>
          </a:xfrm>
          <a:prstGeom prst="rect">
            <a:avLst/>
          </a:prstGeom>
          <a:noFill/>
        </p:spPr>
        <p:txBody>
          <a:bodyPr wrap="none" rtlCol="0">
            <a:spAutoFit/>
          </a:bodyPr>
          <a:lstStyle/>
          <a:p>
            <a:r>
              <a:rPr lang="es-ES" sz="1400" b="1" dirty="0">
                <a:effectLst>
                  <a:outerShdw blurRad="38100" dist="38100" dir="2700000" algn="tl">
                    <a:srgbClr val="000000">
                      <a:alpha val="43137"/>
                    </a:srgbClr>
                  </a:outerShdw>
                </a:effectLst>
              </a:rPr>
              <a:t>Tipo de medición</a:t>
            </a:r>
            <a:endParaRPr lang="en-US" sz="1400" b="1" dirty="0">
              <a:effectLst>
                <a:outerShdw blurRad="38100" dist="38100" dir="2700000" algn="tl">
                  <a:srgbClr val="000000">
                    <a:alpha val="43137"/>
                  </a:srgbClr>
                </a:outerShdw>
              </a:effectLst>
            </a:endParaRPr>
          </a:p>
        </p:txBody>
      </p:sp>
      <mc:AlternateContent xmlns:mc="http://schemas.openxmlformats.org/markup-compatibility/2006" xmlns:a14="http://schemas.microsoft.com/office/drawing/2010/main">
        <mc:Choice Requires="a14">
          <p:sp>
            <p:nvSpPr>
              <p:cNvPr id="10" name="CuadroTexto 9">
                <a:extLst>
                  <a:ext uri="{FF2B5EF4-FFF2-40B4-BE49-F238E27FC236}">
                    <a16:creationId xmlns:a16="http://schemas.microsoft.com/office/drawing/2014/main" id="{E8070A95-D917-46DC-F248-5436E5D93308}"/>
                  </a:ext>
                </a:extLst>
              </p:cNvPr>
              <p:cNvSpPr txBox="1"/>
              <p:nvPr/>
            </p:nvSpPr>
            <p:spPr>
              <a:xfrm>
                <a:off x="1832824" y="2818798"/>
                <a:ext cx="3020124" cy="307777"/>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es-ES" sz="1400" b="0" i="1" smtClean="0">
                          <a:latin typeface="Cambria Math" panose="02040503050406030204" pitchFamily="18" charset="0"/>
                        </a:rPr>
                        <m:t>0.0 </m:t>
                      </m:r>
                      <m:r>
                        <a:rPr lang="es-ES" sz="1400" b="0" i="1" smtClean="0">
                          <a:latin typeface="Cambria Math" panose="02040503050406030204" pitchFamily="18" charset="0"/>
                        </a:rPr>
                        <m:t>𝑎</m:t>
                      </m:r>
                      <m:r>
                        <a:rPr lang="es-ES" sz="1400" b="0" i="1" smtClean="0">
                          <a:latin typeface="Cambria Math" panose="02040503050406030204" pitchFamily="18" charset="0"/>
                        </a:rPr>
                        <m:t> 1.25 [</m:t>
                      </m:r>
                      <m:r>
                        <a:rPr lang="es-ES" sz="1400" b="0" i="1" smtClean="0">
                          <a:latin typeface="Cambria Math" panose="02040503050406030204" pitchFamily="18" charset="0"/>
                        </a:rPr>
                        <m:t>𝑚</m:t>
                      </m:r>
                      <m:r>
                        <a:rPr lang="es-ES" sz="1400" b="0" i="1" smtClean="0">
                          <a:latin typeface="Cambria Math" panose="02040503050406030204" pitchFamily="18" charset="0"/>
                        </a:rPr>
                        <m:t>]</m:t>
                      </m:r>
                    </m:oMath>
                  </m:oMathPara>
                </a14:m>
                <a:endParaRPr lang="en-US" sz="1400" dirty="0"/>
              </a:p>
            </p:txBody>
          </p:sp>
        </mc:Choice>
        <mc:Fallback xmlns="">
          <p:sp>
            <p:nvSpPr>
              <p:cNvPr id="10" name="CuadroTexto 9">
                <a:extLst>
                  <a:ext uri="{FF2B5EF4-FFF2-40B4-BE49-F238E27FC236}">
                    <a16:creationId xmlns:a16="http://schemas.microsoft.com/office/drawing/2014/main" id="{E8070A95-D917-46DC-F248-5436E5D93308}"/>
                  </a:ext>
                </a:extLst>
              </p:cNvPr>
              <p:cNvSpPr txBox="1">
                <a:spLocks noRot="1" noChangeAspect="1" noMove="1" noResize="1" noEditPoints="1" noAdjustHandles="1" noChangeArrowheads="1" noChangeShapeType="1" noTextEdit="1"/>
              </p:cNvSpPr>
              <p:nvPr/>
            </p:nvSpPr>
            <p:spPr>
              <a:xfrm>
                <a:off x="1832824" y="2818798"/>
                <a:ext cx="3020124" cy="307777"/>
              </a:xfrm>
              <a:prstGeom prst="rect">
                <a:avLst/>
              </a:prstGeom>
              <a:blipFill>
                <a:blip r:embed="rId3"/>
                <a:stretch>
                  <a:fillRect b="-7843"/>
                </a:stretch>
              </a:blipFill>
            </p:spPr>
            <p:txBody>
              <a:bodyPr/>
              <a:lstStyle/>
              <a:p>
                <a:r>
                  <a:rPr lang="en-US">
                    <a:noFill/>
                  </a:rPr>
                  <a:t> </a:t>
                </a:r>
              </a:p>
            </p:txBody>
          </p:sp>
        </mc:Fallback>
      </mc:AlternateContent>
      <p:sp>
        <p:nvSpPr>
          <p:cNvPr id="11" name="CuadroTexto 10">
            <a:extLst>
              <a:ext uri="{FF2B5EF4-FFF2-40B4-BE49-F238E27FC236}">
                <a16:creationId xmlns:a16="http://schemas.microsoft.com/office/drawing/2014/main" id="{DC194C51-B4AA-B12D-C855-925D1B3D5C29}"/>
              </a:ext>
            </a:extLst>
          </p:cNvPr>
          <p:cNvSpPr txBox="1"/>
          <p:nvPr/>
        </p:nvSpPr>
        <p:spPr>
          <a:xfrm>
            <a:off x="1832824" y="2525254"/>
            <a:ext cx="1662635" cy="307777"/>
          </a:xfrm>
          <a:prstGeom prst="rect">
            <a:avLst/>
          </a:prstGeom>
          <a:noFill/>
        </p:spPr>
        <p:txBody>
          <a:bodyPr wrap="none" rtlCol="0">
            <a:spAutoFit/>
          </a:bodyPr>
          <a:lstStyle/>
          <a:p>
            <a:r>
              <a:rPr lang="es-ES" sz="1400" b="1" dirty="0">
                <a:effectLst>
                  <a:outerShdw blurRad="38100" dist="38100" dir="2700000" algn="tl">
                    <a:srgbClr val="000000">
                      <a:alpha val="43137"/>
                    </a:srgbClr>
                  </a:outerShdw>
                </a:effectLst>
              </a:rPr>
              <a:t>Rango de medición</a:t>
            </a:r>
            <a:endParaRPr lang="en-US" sz="1400" b="1" dirty="0">
              <a:effectLst>
                <a:outerShdw blurRad="38100" dist="38100" dir="2700000" algn="tl">
                  <a:srgbClr val="000000">
                    <a:alpha val="43137"/>
                  </a:srgbClr>
                </a:outerShdw>
              </a:effectLst>
            </a:endParaRPr>
          </a:p>
        </p:txBody>
      </p:sp>
      <mc:AlternateContent xmlns:mc="http://schemas.openxmlformats.org/markup-compatibility/2006" xmlns:a14="http://schemas.microsoft.com/office/drawing/2010/main">
        <mc:Choice Requires="a14">
          <p:sp>
            <p:nvSpPr>
              <p:cNvPr id="12" name="CuadroTexto 11">
                <a:extLst>
                  <a:ext uri="{FF2B5EF4-FFF2-40B4-BE49-F238E27FC236}">
                    <a16:creationId xmlns:a16="http://schemas.microsoft.com/office/drawing/2014/main" id="{9155DB4F-ADE9-AED4-1DB6-67CDCB372240}"/>
                  </a:ext>
                </a:extLst>
              </p:cNvPr>
              <p:cNvSpPr txBox="1"/>
              <p:nvPr/>
            </p:nvSpPr>
            <p:spPr>
              <a:xfrm>
                <a:off x="1832824" y="3429000"/>
                <a:ext cx="3020124" cy="307777"/>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es-ES" sz="1400" b="0" i="1" smtClean="0">
                          <a:latin typeface="Cambria Math" panose="02040503050406030204" pitchFamily="18" charset="0"/>
                        </a:rPr>
                        <m:t>4 </m:t>
                      </m:r>
                      <m:r>
                        <a:rPr lang="es-ES" sz="1400" b="0" i="1" smtClean="0">
                          <a:latin typeface="Cambria Math" panose="02040503050406030204" pitchFamily="18" charset="0"/>
                        </a:rPr>
                        <m:t>𝑎</m:t>
                      </m:r>
                      <m:r>
                        <a:rPr lang="es-ES" sz="1400" b="0" i="1" smtClean="0">
                          <a:latin typeface="Cambria Math" panose="02040503050406030204" pitchFamily="18" charset="0"/>
                        </a:rPr>
                        <m:t> 20 [</m:t>
                      </m:r>
                      <m:r>
                        <a:rPr lang="es-ES" sz="1400" b="0" i="1" smtClean="0">
                          <a:latin typeface="Cambria Math" panose="02040503050406030204" pitchFamily="18" charset="0"/>
                        </a:rPr>
                        <m:t>𝑚𝐴</m:t>
                      </m:r>
                      <m:r>
                        <a:rPr lang="es-ES" sz="1400" b="0" i="1" smtClean="0">
                          <a:latin typeface="Cambria Math" panose="02040503050406030204" pitchFamily="18" charset="0"/>
                        </a:rPr>
                        <m:t>]</m:t>
                      </m:r>
                    </m:oMath>
                  </m:oMathPara>
                </a14:m>
                <a:endParaRPr lang="en-US" sz="1400" dirty="0"/>
              </a:p>
            </p:txBody>
          </p:sp>
        </mc:Choice>
        <mc:Fallback xmlns="">
          <p:sp>
            <p:nvSpPr>
              <p:cNvPr id="12" name="CuadroTexto 11">
                <a:extLst>
                  <a:ext uri="{FF2B5EF4-FFF2-40B4-BE49-F238E27FC236}">
                    <a16:creationId xmlns:a16="http://schemas.microsoft.com/office/drawing/2014/main" id="{9155DB4F-ADE9-AED4-1DB6-67CDCB372240}"/>
                  </a:ext>
                </a:extLst>
              </p:cNvPr>
              <p:cNvSpPr txBox="1">
                <a:spLocks noRot="1" noChangeAspect="1" noMove="1" noResize="1" noEditPoints="1" noAdjustHandles="1" noChangeArrowheads="1" noChangeShapeType="1" noTextEdit="1"/>
              </p:cNvSpPr>
              <p:nvPr/>
            </p:nvSpPr>
            <p:spPr>
              <a:xfrm>
                <a:off x="1832824" y="3429000"/>
                <a:ext cx="3020124" cy="307777"/>
              </a:xfrm>
              <a:prstGeom prst="rect">
                <a:avLst/>
              </a:prstGeom>
              <a:blipFill>
                <a:blip r:embed="rId4"/>
                <a:stretch>
                  <a:fillRect b="-8000"/>
                </a:stretch>
              </a:blipFill>
            </p:spPr>
            <p:txBody>
              <a:bodyPr/>
              <a:lstStyle/>
              <a:p>
                <a:r>
                  <a:rPr lang="en-US">
                    <a:noFill/>
                  </a:rPr>
                  <a:t> </a:t>
                </a:r>
              </a:p>
            </p:txBody>
          </p:sp>
        </mc:Fallback>
      </mc:AlternateContent>
      <p:sp>
        <p:nvSpPr>
          <p:cNvPr id="13" name="CuadroTexto 12">
            <a:extLst>
              <a:ext uri="{FF2B5EF4-FFF2-40B4-BE49-F238E27FC236}">
                <a16:creationId xmlns:a16="http://schemas.microsoft.com/office/drawing/2014/main" id="{230B3C45-D35C-2AFD-B2BE-9BE34E85E6F5}"/>
              </a:ext>
            </a:extLst>
          </p:cNvPr>
          <p:cNvSpPr txBox="1"/>
          <p:nvPr/>
        </p:nvSpPr>
        <p:spPr>
          <a:xfrm>
            <a:off x="1832824" y="3135456"/>
            <a:ext cx="1871025" cy="307777"/>
          </a:xfrm>
          <a:prstGeom prst="rect">
            <a:avLst/>
          </a:prstGeom>
          <a:noFill/>
        </p:spPr>
        <p:txBody>
          <a:bodyPr wrap="none" rtlCol="0">
            <a:spAutoFit/>
          </a:bodyPr>
          <a:lstStyle/>
          <a:p>
            <a:r>
              <a:rPr lang="es-ES" sz="1400" b="1" dirty="0">
                <a:effectLst>
                  <a:outerShdw blurRad="38100" dist="38100" dir="2700000" algn="tl">
                    <a:srgbClr val="000000">
                      <a:alpha val="43137"/>
                    </a:srgbClr>
                  </a:outerShdw>
                </a:effectLst>
              </a:rPr>
              <a:t>Rango y tipo de señal</a:t>
            </a:r>
            <a:endParaRPr lang="en-US" sz="1400" b="1" dirty="0">
              <a:effectLst>
                <a:outerShdw blurRad="38100" dist="38100" dir="2700000" algn="tl">
                  <a:srgbClr val="000000">
                    <a:alpha val="43137"/>
                  </a:srgbClr>
                </a:outerShdw>
              </a:effectLst>
            </a:endParaRPr>
          </a:p>
        </p:txBody>
      </p:sp>
      <p:sp>
        <p:nvSpPr>
          <p:cNvPr id="14" name="CuadroTexto 13">
            <a:extLst>
              <a:ext uri="{FF2B5EF4-FFF2-40B4-BE49-F238E27FC236}">
                <a16:creationId xmlns:a16="http://schemas.microsoft.com/office/drawing/2014/main" id="{9619065D-84A6-A907-A08A-E39F5AD674D1}"/>
              </a:ext>
            </a:extLst>
          </p:cNvPr>
          <p:cNvSpPr txBox="1"/>
          <p:nvPr/>
        </p:nvSpPr>
        <p:spPr>
          <a:xfrm>
            <a:off x="1828302" y="3979479"/>
            <a:ext cx="3020124" cy="954107"/>
          </a:xfrm>
          <a:prstGeom prst="rect">
            <a:avLst/>
          </a:prstGeom>
          <a:noFill/>
        </p:spPr>
        <p:txBody>
          <a:bodyPr wrap="square">
            <a:spAutoFit/>
          </a:bodyPr>
          <a:lstStyle/>
          <a:p>
            <a:r>
              <a:rPr lang="es-ES" sz="1400" dirty="0"/>
              <a:t>Sin presencia de espuma</a:t>
            </a:r>
          </a:p>
          <a:p>
            <a:r>
              <a:rPr lang="es-ES" sz="1400" dirty="0"/>
              <a:t>Sin contacto con el líquido</a:t>
            </a:r>
          </a:p>
          <a:p>
            <a:r>
              <a:rPr lang="es-ES" sz="1400" dirty="0"/>
              <a:t>Baja turbulencia</a:t>
            </a:r>
          </a:p>
          <a:p>
            <a:r>
              <a:rPr lang="es-ES" sz="1400" dirty="0"/>
              <a:t>Baja condensación.</a:t>
            </a:r>
          </a:p>
        </p:txBody>
      </p:sp>
      <p:sp>
        <p:nvSpPr>
          <p:cNvPr id="15" name="CuadroTexto 14">
            <a:extLst>
              <a:ext uri="{FF2B5EF4-FFF2-40B4-BE49-F238E27FC236}">
                <a16:creationId xmlns:a16="http://schemas.microsoft.com/office/drawing/2014/main" id="{3DF45D50-C4B0-A3C9-B755-3BE5F6E9A408}"/>
              </a:ext>
            </a:extLst>
          </p:cNvPr>
          <p:cNvSpPr txBox="1"/>
          <p:nvPr/>
        </p:nvSpPr>
        <p:spPr>
          <a:xfrm>
            <a:off x="1828302" y="3685935"/>
            <a:ext cx="2153154" cy="307777"/>
          </a:xfrm>
          <a:prstGeom prst="rect">
            <a:avLst/>
          </a:prstGeom>
          <a:noFill/>
        </p:spPr>
        <p:txBody>
          <a:bodyPr wrap="none" rtlCol="0">
            <a:spAutoFit/>
          </a:bodyPr>
          <a:lstStyle/>
          <a:p>
            <a:r>
              <a:rPr lang="es-ES" sz="1400" b="1" dirty="0">
                <a:effectLst>
                  <a:outerShdw blurRad="38100" dist="38100" dir="2700000" algn="tl">
                    <a:srgbClr val="000000">
                      <a:alpha val="43137"/>
                    </a:srgbClr>
                  </a:outerShdw>
                </a:effectLst>
              </a:rPr>
              <a:t>Condiciones de operación</a:t>
            </a:r>
            <a:endParaRPr lang="en-US" sz="1400" b="1" dirty="0">
              <a:effectLst>
                <a:outerShdw blurRad="38100" dist="38100" dir="2700000" algn="tl">
                  <a:srgbClr val="000000">
                    <a:alpha val="43137"/>
                  </a:srgbClr>
                </a:outerShdw>
              </a:effectLst>
            </a:endParaRPr>
          </a:p>
        </p:txBody>
      </p:sp>
      <p:pic>
        <p:nvPicPr>
          <p:cNvPr id="16" name="Imagen 15">
            <a:extLst>
              <a:ext uri="{FF2B5EF4-FFF2-40B4-BE49-F238E27FC236}">
                <a16:creationId xmlns:a16="http://schemas.microsoft.com/office/drawing/2014/main" id="{DB1702C3-598B-4579-1EF8-58C8F559DC5A}"/>
              </a:ext>
            </a:extLst>
          </p:cNvPr>
          <p:cNvPicPr>
            <a:picLocks noChangeAspect="1"/>
          </p:cNvPicPr>
          <p:nvPr/>
        </p:nvPicPr>
        <p:blipFill>
          <a:blip r:embed="rId5"/>
          <a:stretch>
            <a:fillRect/>
          </a:stretch>
        </p:blipFill>
        <p:spPr>
          <a:xfrm>
            <a:off x="7703887" y="2186009"/>
            <a:ext cx="793305" cy="1294044"/>
          </a:xfrm>
          <a:prstGeom prst="rect">
            <a:avLst/>
          </a:prstGeom>
        </p:spPr>
      </p:pic>
      <p:pic>
        <p:nvPicPr>
          <p:cNvPr id="18" name="Imagen 17">
            <a:extLst>
              <a:ext uri="{FF2B5EF4-FFF2-40B4-BE49-F238E27FC236}">
                <a16:creationId xmlns:a16="http://schemas.microsoft.com/office/drawing/2014/main" id="{801201AC-ED36-0050-150D-64A87D9A34D8}"/>
              </a:ext>
            </a:extLst>
          </p:cNvPr>
          <p:cNvPicPr>
            <a:picLocks noChangeAspect="1"/>
          </p:cNvPicPr>
          <p:nvPr/>
        </p:nvPicPr>
        <p:blipFill>
          <a:blip r:embed="rId6"/>
          <a:stretch>
            <a:fillRect/>
          </a:stretch>
        </p:blipFill>
        <p:spPr>
          <a:xfrm>
            <a:off x="9984076" y="2433155"/>
            <a:ext cx="1307465" cy="942975"/>
          </a:xfrm>
          <a:prstGeom prst="rect">
            <a:avLst/>
          </a:prstGeom>
        </p:spPr>
      </p:pic>
      <p:graphicFrame>
        <p:nvGraphicFramePr>
          <p:cNvPr id="19" name="Tabla 18">
            <a:extLst>
              <a:ext uri="{FF2B5EF4-FFF2-40B4-BE49-F238E27FC236}">
                <a16:creationId xmlns:a16="http://schemas.microsoft.com/office/drawing/2014/main" id="{F83999A6-3A3A-16D8-EAED-F41F21A5E2B6}"/>
              </a:ext>
            </a:extLst>
          </p:cNvPr>
          <p:cNvGraphicFramePr>
            <a:graphicFrameLocks noGrp="1"/>
          </p:cNvGraphicFramePr>
          <p:nvPr>
            <p:extLst>
              <p:ext uri="{D42A27DB-BD31-4B8C-83A1-F6EECF244321}">
                <p14:modId xmlns:p14="http://schemas.microsoft.com/office/powerpoint/2010/main" val="2853007788"/>
              </p:ext>
            </p:extLst>
          </p:nvPr>
        </p:nvGraphicFramePr>
        <p:xfrm>
          <a:off x="5325979" y="3839823"/>
          <a:ext cx="6359138" cy="2570040"/>
        </p:xfrm>
        <a:graphic>
          <a:graphicData uri="http://schemas.openxmlformats.org/drawingml/2006/table">
            <a:tbl>
              <a:tblPr firstRow="1" firstCol="1" bandRow="1">
                <a:tableStyleId>{0E3FDE45-AF77-4B5C-9715-49D594BDF05E}</a:tableStyleId>
              </a:tblPr>
              <a:tblGrid>
                <a:gridCol w="1509761">
                  <a:extLst>
                    <a:ext uri="{9D8B030D-6E8A-4147-A177-3AD203B41FA5}">
                      <a16:colId xmlns:a16="http://schemas.microsoft.com/office/drawing/2014/main" val="2547737180"/>
                    </a:ext>
                  </a:extLst>
                </a:gridCol>
                <a:gridCol w="2548617">
                  <a:extLst>
                    <a:ext uri="{9D8B030D-6E8A-4147-A177-3AD203B41FA5}">
                      <a16:colId xmlns:a16="http://schemas.microsoft.com/office/drawing/2014/main" val="3750255101"/>
                    </a:ext>
                  </a:extLst>
                </a:gridCol>
                <a:gridCol w="2300760">
                  <a:extLst>
                    <a:ext uri="{9D8B030D-6E8A-4147-A177-3AD203B41FA5}">
                      <a16:colId xmlns:a16="http://schemas.microsoft.com/office/drawing/2014/main" val="2772615081"/>
                    </a:ext>
                  </a:extLst>
                </a:gridCol>
              </a:tblGrid>
              <a:tr h="125568">
                <a:tc>
                  <a:txBody>
                    <a:bodyPr/>
                    <a:lstStyle/>
                    <a:p>
                      <a:pPr marL="0" marR="0">
                        <a:lnSpc>
                          <a:spcPct val="150000"/>
                        </a:lnSpc>
                        <a:spcBef>
                          <a:spcPts val="0"/>
                        </a:spcBef>
                        <a:spcAft>
                          <a:spcPts val="0"/>
                        </a:spcAft>
                      </a:pPr>
                      <a:r>
                        <a:rPr lang="es-ES" sz="1400" dirty="0">
                          <a:effectLst/>
                        </a:rPr>
                        <a:t>Descripción</a:t>
                      </a:r>
                      <a:endPar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s-ES" sz="1400" dirty="0">
                          <a:effectLst/>
                        </a:rPr>
                        <a:t>Sensor Flowline (1)</a:t>
                      </a:r>
                      <a:endPar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s-ES" sz="1400" dirty="0">
                          <a:effectLst/>
                        </a:rPr>
                        <a:t>Sensor IFM (2)</a:t>
                      </a:r>
                      <a:endPar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40733982"/>
                  </a:ext>
                </a:extLst>
              </a:tr>
              <a:tr h="0">
                <a:tc>
                  <a:txBody>
                    <a:bodyPr/>
                    <a:lstStyle/>
                    <a:p>
                      <a:pPr marL="0" marR="0">
                        <a:lnSpc>
                          <a:spcPct val="150000"/>
                        </a:lnSpc>
                        <a:spcBef>
                          <a:spcPts val="0"/>
                        </a:spcBef>
                        <a:spcAft>
                          <a:spcPts val="0"/>
                        </a:spcAft>
                      </a:pPr>
                      <a:r>
                        <a:rPr lang="es-ES" sz="1400" dirty="0">
                          <a:effectLst/>
                        </a:rPr>
                        <a:t>Tipo</a:t>
                      </a:r>
                      <a:endPar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50000"/>
                        </a:lnSpc>
                        <a:spcBef>
                          <a:spcPts val="0"/>
                        </a:spcBef>
                        <a:spcAft>
                          <a:spcPts val="0"/>
                        </a:spcAft>
                      </a:pPr>
                      <a:r>
                        <a:rPr lang="es-ES" sz="1400" dirty="0">
                          <a:effectLst/>
                        </a:rPr>
                        <a:t>Transmisor ultrasónico</a:t>
                      </a:r>
                      <a:endPar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s-ES" sz="1400" dirty="0">
                          <a:effectLst/>
                        </a:rPr>
                        <a:t>Transmisor ultrasónico</a:t>
                      </a:r>
                      <a:endParaRPr lang="en-US"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46767888"/>
                  </a:ext>
                </a:extLst>
              </a:tr>
              <a:tr h="0">
                <a:tc>
                  <a:txBody>
                    <a:bodyPr/>
                    <a:lstStyle/>
                    <a:p>
                      <a:pPr marL="0" marR="0">
                        <a:lnSpc>
                          <a:spcPct val="150000"/>
                        </a:lnSpc>
                        <a:spcBef>
                          <a:spcPts val="0"/>
                        </a:spcBef>
                        <a:spcAft>
                          <a:spcPts val="0"/>
                        </a:spcAft>
                      </a:pPr>
                      <a:r>
                        <a:rPr lang="es-ES" sz="1400" dirty="0">
                          <a:effectLst/>
                        </a:rPr>
                        <a:t>Rango</a:t>
                      </a:r>
                      <a:endPar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s-ES" sz="1400" dirty="0">
                          <a:effectLst/>
                        </a:rPr>
                        <a:t>1.25 [m]</a:t>
                      </a:r>
                      <a:endPar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s-ES" sz="1400" dirty="0">
                          <a:effectLst/>
                        </a:rPr>
                        <a:t>80 a 1200 [mm]</a:t>
                      </a:r>
                      <a:endPar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26359835"/>
                  </a:ext>
                </a:extLst>
              </a:tr>
              <a:tr h="162762">
                <a:tc>
                  <a:txBody>
                    <a:bodyPr/>
                    <a:lstStyle/>
                    <a:p>
                      <a:pPr marL="0" marR="0">
                        <a:lnSpc>
                          <a:spcPct val="150000"/>
                        </a:lnSpc>
                        <a:spcBef>
                          <a:spcPts val="0"/>
                        </a:spcBef>
                        <a:spcAft>
                          <a:spcPts val="0"/>
                        </a:spcAft>
                      </a:pPr>
                      <a:r>
                        <a:rPr lang="es-ES" sz="1400" dirty="0">
                          <a:effectLst/>
                        </a:rPr>
                        <a:t>Resolución</a:t>
                      </a:r>
                      <a:endPar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s-ES" sz="1400" dirty="0">
                          <a:effectLst/>
                        </a:rPr>
                        <a:t>3 [mm] </a:t>
                      </a:r>
                      <a:endPar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s-ES" sz="1400" dirty="0">
                          <a:effectLst/>
                        </a:rPr>
                        <a:t>3 [mm] </a:t>
                      </a:r>
                      <a:endPar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81534775"/>
                  </a:ext>
                </a:extLst>
              </a:tr>
              <a:tr h="0">
                <a:tc>
                  <a:txBody>
                    <a:bodyPr/>
                    <a:lstStyle/>
                    <a:p>
                      <a:pPr marL="0" marR="0">
                        <a:lnSpc>
                          <a:spcPct val="150000"/>
                        </a:lnSpc>
                        <a:spcBef>
                          <a:spcPts val="0"/>
                        </a:spcBef>
                        <a:spcAft>
                          <a:spcPts val="0"/>
                        </a:spcAft>
                      </a:pPr>
                      <a:r>
                        <a:rPr lang="es-ES" sz="1400" dirty="0">
                          <a:effectLst/>
                        </a:rPr>
                        <a:t>Banda muerta</a:t>
                      </a:r>
                      <a:endPar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n-US" sz="1400" dirty="0">
                          <a:effectLst/>
                        </a:rPr>
                        <a:t>5 [cm]</a:t>
                      </a:r>
                      <a:endPar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n-US" sz="1400" dirty="0">
                          <a:effectLst/>
                        </a:rPr>
                        <a:t>6 [cm]</a:t>
                      </a:r>
                      <a:endPar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09648776"/>
                  </a:ext>
                </a:extLst>
              </a:tr>
              <a:tr h="0">
                <a:tc>
                  <a:txBody>
                    <a:bodyPr/>
                    <a:lstStyle/>
                    <a:p>
                      <a:pPr marL="0" marR="0">
                        <a:lnSpc>
                          <a:spcPct val="150000"/>
                        </a:lnSpc>
                        <a:spcBef>
                          <a:spcPts val="0"/>
                        </a:spcBef>
                        <a:spcAft>
                          <a:spcPts val="0"/>
                        </a:spcAft>
                      </a:pPr>
                      <a:r>
                        <a:rPr lang="es-ES" sz="1400">
                          <a:effectLst/>
                        </a:rPr>
                        <a:t>Alimentación DC</a:t>
                      </a:r>
                      <a:endParaRPr lang="en-US"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s-ES" sz="1400" dirty="0">
                          <a:effectLst/>
                        </a:rPr>
                        <a:t>24 [V]</a:t>
                      </a:r>
                      <a:endPar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s-ES" sz="1400" dirty="0">
                          <a:effectLst/>
                        </a:rPr>
                        <a:t>10 a 30 [V]</a:t>
                      </a:r>
                      <a:endPar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36300142"/>
                  </a:ext>
                </a:extLst>
              </a:tr>
              <a:tr h="0">
                <a:tc>
                  <a:txBody>
                    <a:bodyPr/>
                    <a:lstStyle/>
                    <a:p>
                      <a:pPr marL="0" marR="0">
                        <a:lnSpc>
                          <a:spcPct val="150000"/>
                        </a:lnSpc>
                        <a:spcBef>
                          <a:spcPts val="0"/>
                        </a:spcBef>
                        <a:spcAft>
                          <a:spcPts val="0"/>
                        </a:spcAft>
                      </a:pPr>
                      <a:r>
                        <a:rPr lang="es-ES" sz="1400">
                          <a:effectLst/>
                        </a:rPr>
                        <a:t>Señal de salida</a:t>
                      </a:r>
                      <a:endParaRPr lang="en-US"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s-ES" sz="1400" dirty="0">
                          <a:effectLst/>
                        </a:rPr>
                        <a:t>4 a 20 [mA]</a:t>
                      </a:r>
                      <a:endPar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s-ES" sz="1400" dirty="0">
                          <a:effectLst/>
                        </a:rPr>
                        <a:t>4 a 20 [mA]</a:t>
                      </a:r>
                      <a:endPar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79581115"/>
                  </a:ext>
                </a:extLst>
              </a:tr>
              <a:tr h="0">
                <a:tc>
                  <a:txBody>
                    <a:bodyPr/>
                    <a:lstStyle/>
                    <a:p>
                      <a:pPr marL="0" marR="0">
                        <a:lnSpc>
                          <a:spcPct val="150000"/>
                        </a:lnSpc>
                        <a:spcBef>
                          <a:spcPts val="0"/>
                        </a:spcBef>
                        <a:spcAft>
                          <a:spcPts val="0"/>
                        </a:spcAft>
                      </a:pPr>
                      <a:r>
                        <a:rPr lang="es-ES" sz="1400" dirty="0">
                          <a:effectLst/>
                        </a:rPr>
                        <a:t>Histéresis</a:t>
                      </a:r>
                      <a:endPar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s-ES" sz="1400" dirty="0">
                          <a:effectLst/>
                        </a:rPr>
                        <a:t>Configurable</a:t>
                      </a:r>
                      <a:endPar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s-ES" sz="1400" dirty="0">
                          <a:effectLst/>
                        </a:rPr>
                        <a:t>&lt; 1[%]</a:t>
                      </a:r>
                      <a:endPar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66412251"/>
                  </a:ext>
                </a:extLst>
              </a:tr>
              <a:tr h="0">
                <a:tc>
                  <a:txBody>
                    <a:bodyPr/>
                    <a:lstStyle/>
                    <a:p>
                      <a:pPr marL="0" marR="0">
                        <a:lnSpc>
                          <a:spcPct val="150000"/>
                        </a:lnSpc>
                        <a:spcBef>
                          <a:spcPts val="0"/>
                        </a:spcBef>
                        <a:spcAft>
                          <a:spcPts val="0"/>
                        </a:spcAft>
                      </a:pPr>
                      <a:r>
                        <a:rPr lang="es-ES" sz="1400" dirty="0">
                          <a:effectLst/>
                        </a:rPr>
                        <a:t>Temperatura</a:t>
                      </a:r>
                      <a:endPar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s-ES" sz="1400" dirty="0">
                          <a:effectLst/>
                        </a:rPr>
                        <a:t>-7 [ºC] a 60 [ºC]</a:t>
                      </a:r>
                      <a:endPar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s-ES" sz="1400" dirty="0">
                          <a:effectLst/>
                        </a:rPr>
                        <a:t>-20 [ºC] a 70 [ºC]</a:t>
                      </a:r>
                      <a:endPar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67548958"/>
                  </a:ext>
                </a:extLst>
              </a:tr>
            </a:tbl>
          </a:graphicData>
        </a:graphic>
      </p:graphicFrame>
      <p:sp>
        <p:nvSpPr>
          <p:cNvPr id="21" name="CuadroTexto 20">
            <a:extLst>
              <a:ext uri="{FF2B5EF4-FFF2-40B4-BE49-F238E27FC236}">
                <a16:creationId xmlns:a16="http://schemas.microsoft.com/office/drawing/2014/main" id="{D3322FC6-058D-52A0-A7F5-AB8D02E17E75}"/>
              </a:ext>
            </a:extLst>
          </p:cNvPr>
          <p:cNvSpPr txBox="1"/>
          <p:nvPr/>
        </p:nvSpPr>
        <p:spPr>
          <a:xfrm>
            <a:off x="1828302" y="4905284"/>
            <a:ext cx="1255472" cy="307777"/>
          </a:xfrm>
          <a:prstGeom prst="rect">
            <a:avLst/>
          </a:prstGeom>
          <a:noFill/>
        </p:spPr>
        <p:txBody>
          <a:bodyPr wrap="none" rtlCol="0">
            <a:spAutoFit/>
          </a:bodyPr>
          <a:lstStyle/>
          <a:p>
            <a:r>
              <a:rPr lang="es-ES" sz="1400" b="1" dirty="0">
                <a:effectLst>
                  <a:outerShdw blurRad="38100" dist="38100" dir="2700000" algn="tl">
                    <a:srgbClr val="000000">
                      <a:alpha val="43137"/>
                    </a:srgbClr>
                  </a:outerShdw>
                </a:effectLst>
              </a:rPr>
              <a:t>Alimentación</a:t>
            </a:r>
            <a:endParaRPr lang="en-US" sz="1400" b="1" dirty="0">
              <a:effectLst>
                <a:outerShdw blurRad="38100" dist="38100" dir="2700000" algn="tl">
                  <a:srgbClr val="000000">
                    <a:alpha val="43137"/>
                  </a:srgbClr>
                </a:outerShdw>
              </a:effectLst>
            </a:endParaRPr>
          </a:p>
        </p:txBody>
      </p:sp>
      <mc:AlternateContent xmlns:mc="http://schemas.openxmlformats.org/markup-compatibility/2006" xmlns:a14="http://schemas.microsoft.com/office/drawing/2010/main">
        <mc:Choice Requires="a14">
          <p:sp>
            <p:nvSpPr>
              <p:cNvPr id="22" name="CuadroTexto 21">
                <a:extLst>
                  <a:ext uri="{FF2B5EF4-FFF2-40B4-BE49-F238E27FC236}">
                    <a16:creationId xmlns:a16="http://schemas.microsoft.com/office/drawing/2014/main" id="{1B23030E-1EE5-023E-DD6E-844DBAC9C122}"/>
                  </a:ext>
                </a:extLst>
              </p:cNvPr>
              <p:cNvSpPr txBox="1"/>
              <p:nvPr/>
            </p:nvSpPr>
            <p:spPr>
              <a:xfrm>
                <a:off x="1828302" y="5213061"/>
                <a:ext cx="3020124" cy="307777"/>
              </a:xfrm>
              <a:prstGeom prst="rect">
                <a:avLst/>
              </a:prstGeom>
              <a:noFill/>
            </p:spPr>
            <p:txBody>
              <a:bodyPr wrap="square">
                <a:spAutoFit/>
              </a:bodyPr>
              <a:lstStyle/>
              <a:p>
                <a14:m>
                  <m:oMath xmlns:m="http://schemas.openxmlformats.org/officeDocument/2006/math">
                    <m:r>
                      <a:rPr lang="es-ES" sz="1400" b="0" i="1" smtClean="0">
                        <a:latin typeface="Cambria Math" panose="02040503050406030204" pitchFamily="18" charset="0"/>
                      </a:rPr>
                      <m:t>10 </m:t>
                    </m:r>
                    <m:r>
                      <a:rPr lang="es-ES" sz="1400" b="0" i="1" smtClean="0">
                        <a:latin typeface="Cambria Math" panose="02040503050406030204" pitchFamily="18" charset="0"/>
                      </a:rPr>
                      <m:t>𝑎</m:t>
                    </m:r>
                    <m:r>
                      <a:rPr lang="es-ES" sz="1400" b="0" i="1" smtClean="0">
                        <a:latin typeface="Cambria Math" panose="02040503050406030204" pitchFamily="18" charset="0"/>
                      </a:rPr>
                      <m:t> 24 </m:t>
                    </m:r>
                    <m:d>
                      <m:dPr>
                        <m:begChr m:val="["/>
                        <m:endChr m:val="]"/>
                        <m:ctrlPr>
                          <a:rPr lang="es-ES" sz="1400" b="0" i="1" smtClean="0">
                            <a:latin typeface="Cambria Math" panose="02040503050406030204" pitchFamily="18" charset="0"/>
                          </a:rPr>
                        </m:ctrlPr>
                      </m:dPr>
                      <m:e>
                        <m:r>
                          <a:rPr lang="es-ES" sz="1400" b="0" i="1" smtClean="0">
                            <a:latin typeface="Cambria Math" panose="02040503050406030204" pitchFamily="18" charset="0"/>
                          </a:rPr>
                          <m:t>𝑉</m:t>
                        </m:r>
                      </m:e>
                    </m:d>
                  </m:oMath>
                </a14:m>
                <a:r>
                  <a:rPr lang="en-US" sz="1400" dirty="0"/>
                  <a:t>; DC</a:t>
                </a:r>
              </a:p>
            </p:txBody>
          </p:sp>
        </mc:Choice>
        <mc:Fallback xmlns="">
          <p:sp>
            <p:nvSpPr>
              <p:cNvPr id="22" name="CuadroTexto 21">
                <a:extLst>
                  <a:ext uri="{FF2B5EF4-FFF2-40B4-BE49-F238E27FC236}">
                    <a16:creationId xmlns:a16="http://schemas.microsoft.com/office/drawing/2014/main" id="{1B23030E-1EE5-023E-DD6E-844DBAC9C122}"/>
                  </a:ext>
                </a:extLst>
              </p:cNvPr>
              <p:cNvSpPr txBox="1">
                <a:spLocks noRot="1" noChangeAspect="1" noMove="1" noResize="1" noEditPoints="1" noAdjustHandles="1" noChangeArrowheads="1" noChangeShapeType="1" noTextEdit="1"/>
              </p:cNvSpPr>
              <p:nvPr/>
            </p:nvSpPr>
            <p:spPr>
              <a:xfrm>
                <a:off x="1828302" y="5213061"/>
                <a:ext cx="3020124" cy="307777"/>
              </a:xfrm>
              <a:prstGeom prst="rect">
                <a:avLst/>
              </a:prstGeom>
              <a:blipFill>
                <a:blip r:embed="rId7"/>
                <a:stretch>
                  <a:fillRect t="-3922" b="-19608"/>
                </a:stretch>
              </a:blipFill>
            </p:spPr>
            <p:txBody>
              <a:bodyPr/>
              <a:lstStyle/>
              <a:p>
                <a:r>
                  <a:rPr lang="en-US">
                    <a:noFill/>
                  </a:rPr>
                  <a:t> </a:t>
                </a:r>
              </a:p>
            </p:txBody>
          </p:sp>
        </mc:Fallback>
      </mc:AlternateContent>
      <p:grpSp>
        <p:nvGrpSpPr>
          <p:cNvPr id="26" name="Grupo 25">
            <a:extLst>
              <a:ext uri="{FF2B5EF4-FFF2-40B4-BE49-F238E27FC236}">
                <a16:creationId xmlns:a16="http://schemas.microsoft.com/office/drawing/2014/main" id="{FCAEFD73-2975-28BD-C1FA-B999D8BC984C}"/>
              </a:ext>
            </a:extLst>
          </p:cNvPr>
          <p:cNvGrpSpPr/>
          <p:nvPr/>
        </p:nvGrpSpPr>
        <p:grpSpPr>
          <a:xfrm>
            <a:off x="6887597" y="1531093"/>
            <a:ext cx="4797520" cy="282366"/>
            <a:chOff x="6887597" y="3454412"/>
            <a:chExt cx="4797520" cy="282366"/>
          </a:xfrm>
        </p:grpSpPr>
        <p:sp>
          <p:nvSpPr>
            <p:cNvPr id="24" name="Rectángulo: esquinas redondeadas 23">
              <a:extLst>
                <a:ext uri="{FF2B5EF4-FFF2-40B4-BE49-F238E27FC236}">
                  <a16:creationId xmlns:a16="http://schemas.microsoft.com/office/drawing/2014/main" id="{18059183-0511-0BD4-07AF-3225136F1A34}"/>
                </a:ext>
              </a:extLst>
            </p:cNvPr>
            <p:cNvSpPr/>
            <p:nvPr/>
          </p:nvSpPr>
          <p:spPr>
            <a:xfrm>
              <a:off x="9365651" y="3454412"/>
              <a:ext cx="2319466" cy="2823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t>Sensor 2</a:t>
              </a:r>
              <a:endParaRPr lang="en-US" sz="1600" b="1" dirty="0"/>
            </a:p>
          </p:txBody>
        </p:sp>
        <p:sp>
          <p:nvSpPr>
            <p:cNvPr id="25" name="Rectángulo: esquinas redondeadas 24">
              <a:extLst>
                <a:ext uri="{FF2B5EF4-FFF2-40B4-BE49-F238E27FC236}">
                  <a16:creationId xmlns:a16="http://schemas.microsoft.com/office/drawing/2014/main" id="{6086B320-3A3E-C8BA-1AED-35A8DA136716}"/>
                </a:ext>
              </a:extLst>
            </p:cNvPr>
            <p:cNvSpPr/>
            <p:nvPr/>
          </p:nvSpPr>
          <p:spPr>
            <a:xfrm>
              <a:off x="6887597" y="3454412"/>
              <a:ext cx="2319466" cy="2823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t>Sensor 1</a:t>
              </a:r>
              <a:endParaRPr lang="en-US" sz="1600" b="1" dirty="0"/>
            </a:p>
          </p:txBody>
        </p:sp>
      </p:grpSp>
    </p:spTree>
    <p:extLst>
      <p:ext uri="{BB962C8B-B14F-4D97-AF65-F5344CB8AC3E}">
        <p14:creationId xmlns:p14="http://schemas.microsoft.com/office/powerpoint/2010/main" val="20928264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6EFCC8-7060-490D-9AC9-2C56B57D66BD}"/>
              </a:ext>
            </a:extLst>
          </p:cNvPr>
          <p:cNvSpPr>
            <a:spLocks noGrp="1"/>
          </p:cNvSpPr>
          <p:nvPr>
            <p:ph type="title"/>
          </p:nvPr>
        </p:nvSpPr>
        <p:spPr>
          <a:xfrm>
            <a:off x="1800726" y="2869"/>
            <a:ext cx="10086474" cy="1346897"/>
          </a:xfrm>
        </p:spPr>
        <p:txBody>
          <a:bodyPr/>
          <a:lstStyle/>
          <a:p>
            <a:r>
              <a:rPr lang="es-MX" dirty="0"/>
              <a:t>Selección de válvula de control</a:t>
            </a:r>
          </a:p>
        </p:txBody>
      </p:sp>
      <p:sp>
        <p:nvSpPr>
          <p:cNvPr id="17" name="Marcador de contenido 2">
            <a:extLst>
              <a:ext uri="{FF2B5EF4-FFF2-40B4-BE49-F238E27FC236}">
                <a16:creationId xmlns:a16="http://schemas.microsoft.com/office/drawing/2014/main" id="{9DB82045-2AD6-4634-8397-860ECA0524B4}"/>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u="sng" dirty="0">
                <a:solidFill>
                  <a:prstClr val="white"/>
                </a:solidFill>
                <a:cs typeface="Times New Roman" panose="02020603050405020304" pitchFamily="18" charset="0"/>
              </a:rPr>
              <a:t>Diseño y construcción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sp>
        <p:nvSpPr>
          <p:cNvPr id="7" name="CuadroTexto 6">
            <a:extLst>
              <a:ext uri="{FF2B5EF4-FFF2-40B4-BE49-F238E27FC236}">
                <a16:creationId xmlns:a16="http://schemas.microsoft.com/office/drawing/2014/main" id="{FF6B06D8-18AB-D70A-F847-CCADDFE53AF0}"/>
              </a:ext>
            </a:extLst>
          </p:cNvPr>
          <p:cNvSpPr txBox="1"/>
          <p:nvPr/>
        </p:nvSpPr>
        <p:spPr>
          <a:xfrm>
            <a:off x="4416060" y="910998"/>
            <a:ext cx="4855817" cy="461665"/>
          </a:xfrm>
          <a:prstGeom prst="rect">
            <a:avLst/>
          </a:prstGeom>
          <a:noFill/>
          <a:effectLst>
            <a:outerShdw blurRad="50800" dist="38100" dir="5400000" algn="t" rotWithShape="0">
              <a:prstClr val="black">
                <a:alpha val="40000"/>
              </a:prstClr>
            </a:outerShdw>
          </a:effectLst>
        </p:spPr>
        <p:txBody>
          <a:bodyPr wrap="none" rtlCol="0">
            <a:spAutoFit/>
          </a:bodyPr>
          <a:lstStyle/>
          <a:p>
            <a:pPr algn="ctr"/>
            <a:r>
              <a:rPr lang="es-ES" sz="2400" b="1" dirty="0"/>
              <a:t>Control de flujo de aire comprimido</a:t>
            </a:r>
            <a:endParaRPr lang="en-US" sz="2400" b="1" dirty="0"/>
          </a:p>
        </p:txBody>
      </p:sp>
      <p:sp>
        <p:nvSpPr>
          <p:cNvPr id="4" name="Rectángulo: esquinas redondeadas 3">
            <a:extLst>
              <a:ext uri="{FF2B5EF4-FFF2-40B4-BE49-F238E27FC236}">
                <a16:creationId xmlns:a16="http://schemas.microsoft.com/office/drawing/2014/main" id="{0DAE13D9-8851-BFB0-15B6-FDB542FD2174}"/>
              </a:ext>
            </a:extLst>
          </p:cNvPr>
          <p:cNvSpPr/>
          <p:nvPr/>
        </p:nvSpPr>
        <p:spPr>
          <a:xfrm>
            <a:off x="1832825" y="1531095"/>
            <a:ext cx="2489458" cy="2823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t>Datos del posicionador</a:t>
            </a:r>
            <a:endParaRPr lang="en-US" sz="1600" b="1" dirty="0"/>
          </a:p>
        </p:txBody>
      </p:sp>
      <p:sp>
        <p:nvSpPr>
          <p:cNvPr id="5" name="CuadroTexto 4">
            <a:extLst>
              <a:ext uri="{FF2B5EF4-FFF2-40B4-BE49-F238E27FC236}">
                <a16:creationId xmlns:a16="http://schemas.microsoft.com/office/drawing/2014/main" id="{C88CD10C-CE24-D717-9F4C-ED916BFB4148}"/>
              </a:ext>
            </a:extLst>
          </p:cNvPr>
          <p:cNvSpPr txBox="1"/>
          <p:nvPr/>
        </p:nvSpPr>
        <p:spPr>
          <a:xfrm>
            <a:off x="1832824" y="2217477"/>
            <a:ext cx="2489458" cy="307777"/>
          </a:xfrm>
          <a:prstGeom prst="rect">
            <a:avLst/>
          </a:prstGeom>
          <a:noFill/>
        </p:spPr>
        <p:txBody>
          <a:bodyPr wrap="square">
            <a:spAutoFit/>
          </a:bodyPr>
          <a:lstStyle/>
          <a:p>
            <a:r>
              <a:rPr lang="es-ES" sz="1400" dirty="0"/>
              <a:t>Electroneumático</a:t>
            </a:r>
          </a:p>
        </p:txBody>
      </p:sp>
      <p:sp>
        <p:nvSpPr>
          <p:cNvPr id="6" name="CuadroTexto 5">
            <a:extLst>
              <a:ext uri="{FF2B5EF4-FFF2-40B4-BE49-F238E27FC236}">
                <a16:creationId xmlns:a16="http://schemas.microsoft.com/office/drawing/2014/main" id="{96DC226D-804D-38E2-9675-82DB763830CB}"/>
              </a:ext>
            </a:extLst>
          </p:cNvPr>
          <p:cNvSpPr txBox="1"/>
          <p:nvPr/>
        </p:nvSpPr>
        <p:spPr>
          <a:xfrm>
            <a:off x="1832824" y="1923933"/>
            <a:ext cx="1934119" cy="307777"/>
          </a:xfrm>
          <a:prstGeom prst="rect">
            <a:avLst/>
          </a:prstGeom>
          <a:noFill/>
        </p:spPr>
        <p:txBody>
          <a:bodyPr wrap="none" rtlCol="0">
            <a:spAutoFit/>
          </a:bodyPr>
          <a:lstStyle/>
          <a:p>
            <a:r>
              <a:rPr lang="es-ES" sz="1400" b="1" dirty="0">
                <a:effectLst>
                  <a:outerShdw blurRad="38100" dist="38100" dir="2700000" algn="tl">
                    <a:srgbClr val="000000">
                      <a:alpha val="43137"/>
                    </a:srgbClr>
                  </a:outerShdw>
                </a:effectLst>
              </a:rPr>
              <a:t>Tipo de accionamiento</a:t>
            </a:r>
            <a:endParaRPr lang="en-US" sz="1400" b="1" dirty="0">
              <a:effectLst>
                <a:outerShdw blurRad="38100" dist="38100" dir="2700000" algn="tl">
                  <a:srgbClr val="000000">
                    <a:alpha val="43137"/>
                  </a:srgbClr>
                </a:outerShdw>
              </a:effectLst>
            </a:endParaRPr>
          </a:p>
        </p:txBody>
      </p:sp>
      <p:sp>
        <p:nvSpPr>
          <p:cNvPr id="8" name="CuadroTexto 7">
            <a:extLst>
              <a:ext uri="{FF2B5EF4-FFF2-40B4-BE49-F238E27FC236}">
                <a16:creationId xmlns:a16="http://schemas.microsoft.com/office/drawing/2014/main" id="{5A096990-29FB-DC0A-B37D-0620C676AD96}"/>
              </a:ext>
            </a:extLst>
          </p:cNvPr>
          <p:cNvSpPr txBox="1"/>
          <p:nvPr/>
        </p:nvSpPr>
        <p:spPr>
          <a:xfrm>
            <a:off x="1832824" y="2818798"/>
            <a:ext cx="2489458" cy="307777"/>
          </a:xfrm>
          <a:prstGeom prst="rect">
            <a:avLst/>
          </a:prstGeom>
          <a:noFill/>
        </p:spPr>
        <p:txBody>
          <a:bodyPr wrap="square">
            <a:spAutoFit/>
          </a:bodyPr>
          <a:lstStyle/>
          <a:p>
            <a:r>
              <a:rPr lang="es-ES" sz="1400" dirty="0"/>
              <a:t>Analógica</a:t>
            </a:r>
            <a:endParaRPr lang="en-US" sz="1400" dirty="0"/>
          </a:p>
        </p:txBody>
      </p:sp>
      <p:sp>
        <p:nvSpPr>
          <p:cNvPr id="9" name="CuadroTexto 8">
            <a:extLst>
              <a:ext uri="{FF2B5EF4-FFF2-40B4-BE49-F238E27FC236}">
                <a16:creationId xmlns:a16="http://schemas.microsoft.com/office/drawing/2014/main" id="{BB300038-3C0A-2E58-54C0-F74CF46E738F}"/>
              </a:ext>
            </a:extLst>
          </p:cNvPr>
          <p:cNvSpPr txBox="1"/>
          <p:nvPr/>
        </p:nvSpPr>
        <p:spPr>
          <a:xfrm>
            <a:off x="1832824" y="2525254"/>
            <a:ext cx="1487908" cy="307777"/>
          </a:xfrm>
          <a:prstGeom prst="rect">
            <a:avLst/>
          </a:prstGeom>
          <a:noFill/>
        </p:spPr>
        <p:txBody>
          <a:bodyPr wrap="none" rtlCol="0">
            <a:spAutoFit/>
          </a:bodyPr>
          <a:lstStyle/>
          <a:p>
            <a:r>
              <a:rPr lang="es-ES" sz="1400" b="1" dirty="0">
                <a:effectLst>
                  <a:outerShdw blurRad="38100" dist="38100" dir="2700000" algn="tl">
                    <a:srgbClr val="000000">
                      <a:alpha val="43137"/>
                    </a:srgbClr>
                  </a:outerShdw>
                </a:effectLst>
              </a:rPr>
              <a:t>Señal de entrada</a:t>
            </a:r>
            <a:endParaRPr lang="en-US" sz="1400" b="1" dirty="0">
              <a:effectLst>
                <a:outerShdw blurRad="38100" dist="38100" dir="2700000" algn="tl">
                  <a:srgbClr val="000000">
                    <a:alpha val="43137"/>
                  </a:srgbClr>
                </a:outerShdw>
              </a:effectLst>
            </a:endParaRPr>
          </a:p>
        </p:txBody>
      </p:sp>
      <mc:AlternateContent xmlns:mc="http://schemas.openxmlformats.org/markup-compatibility/2006" xmlns:a14="http://schemas.microsoft.com/office/drawing/2010/main">
        <mc:Choice Requires="a14">
          <p:sp>
            <p:nvSpPr>
              <p:cNvPr id="10" name="CuadroTexto 9">
                <a:extLst>
                  <a:ext uri="{FF2B5EF4-FFF2-40B4-BE49-F238E27FC236}">
                    <a16:creationId xmlns:a16="http://schemas.microsoft.com/office/drawing/2014/main" id="{F4E44101-7403-3A24-212C-2F0DBB834F2D}"/>
                  </a:ext>
                </a:extLst>
              </p:cNvPr>
              <p:cNvSpPr txBox="1"/>
              <p:nvPr/>
            </p:nvSpPr>
            <p:spPr>
              <a:xfrm>
                <a:off x="1832824" y="3429001"/>
                <a:ext cx="2489458" cy="307777"/>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es-ES" sz="1400" b="0" i="1" smtClean="0">
                          <a:latin typeface="Cambria Math" panose="02040503050406030204" pitchFamily="18" charset="0"/>
                        </a:rPr>
                        <m:t>4 </m:t>
                      </m:r>
                      <m:r>
                        <a:rPr lang="es-ES" sz="1400" b="0" i="1" smtClean="0">
                          <a:latin typeface="Cambria Math" panose="02040503050406030204" pitchFamily="18" charset="0"/>
                        </a:rPr>
                        <m:t>𝑎</m:t>
                      </m:r>
                      <m:r>
                        <a:rPr lang="es-ES" sz="1400" b="0" i="1" smtClean="0">
                          <a:latin typeface="Cambria Math" panose="02040503050406030204" pitchFamily="18" charset="0"/>
                        </a:rPr>
                        <m:t> 20 [</m:t>
                      </m:r>
                      <m:r>
                        <a:rPr lang="es-ES" sz="1400" b="0" i="1" smtClean="0">
                          <a:latin typeface="Cambria Math" panose="02040503050406030204" pitchFamily="18" charset="0"/>
                        </a:rPr>
                        <m:t>𝑚𝐴</m:t>
                      </m:r>
                      <m:r>
                        <a:rPr lang="es-ES" sz="1400" b="0" i="1" smtClean="0">
                          <a:latin typeface="Cambria Math" panose="02040503050406030204" pitchFamily="18" charset="0"/>
                        </a:rPr>
                        <m:t>]</m:t>
                      </m:r>
                    </m:oMath>
                  </m:oMathPara>
                </a14:m>
                <a:endParaRPr lang="en-US" sz="1400" dirty="0"/>
              </a:p>
            </p:txBody>
          </p:sp>
        </mc:Choice>
        <mc:Fallback xmlns="">
          <p:sp>
            <p:nvSpPr>
              <p:cNvPr id="10" name="CuadroTexto 9">
                <a:extLst>
                  <a:ext uri="{FF2B5EF4-FFF2-40B4-BE49-F238E27FC236}">
                    <a16:creationId xmlns:a16="http://schemas.microsoft.com/office/drawing/2014/main" id="{F4E44101-7403-3A24-212C-2F0DBB834F2D}"/>
                  </a:ext>
                </a:extLst>
              </p:cNvPr>
              <p:cNvSpPr txBox="1">
                <a:spLocks noRot="1" noChangeAspect="1" noMove="1" noResize="1" noEditPoints="1" noAdjustHandles="1" noChangeArrowheads="1" noChangeShapeType="1" noTextEdit="1"/>
              </p:cNvSpPr>
              <p:nvPr/>
            </p:nvSpPr>
            <p:spPr>
              <a:xfrm>
                <a:off x="1832824" y="3429001"/>
                <a:ext cx="2489458" cy="307777"/>
              </a:xfrm>
              <a:prstGeom prst="rect">
                <a:avLst/>
              </a:prstGeom>
              <a:blipFill>
                <a:blip r:embed="rId2"/>
                <a:stretch>
                  <a:fillRect b="-8000"/>
                </a:stretch>
              </a:blipFill>
            </p:spPr>
            <p:txBody>
              <a:bodyPr/>
              <a:lstStyle/>
              <a:p>
                <a:r>
                  <a:rPr lang="en-US">
                    <a:noFill/>
                  </a:rPr>
                  <a:t> </a:t>
                </a:r>
              </a:p>
            </p:txBody>
          </p:sp>
        </mc:Fallback>
      </mc:AlternateContent>
      <p:sp>
        <p:nvSpPr>
          <p:cNvPr id="11" name="CuadroTexto 10">
            <a:extLst>
              <a:ext uri="{FF2B5EF4-FFF2-40B4-BE49-F238E27FC236}">
                <a16:creationId xmlns:a16="http://schemas.microsoft.com/office/drawing/2014/main" id="{C15ED2F9-1AD7-EAD5-811B-B16A40FABC74}"/>
              </a:ext>
            </a:extLst>
          </p:cNvPr>
          <p:cNvSpPr txBox="1"/>
          <p:nvPr/>
        </p:nvSpPr>
        <p:spPr>
          <a:xfrm>
            <a:off x="1832824" y="3135456"/>
            <a:ext cx="1871025" cy="307777"/>
          </a:xfrm>
          <a:prstGeom prst="rect">
            <a:avLst/>
          </a:prstGeom>
          <a:noFill/>
        </p:spPr>
        <p:txBody>
          <a:bodyPr wrap="none" rtlCol="0">
            <a:spAutoFit/>
          </a:bodyPr>
          <a:lstStyle/>
          <a:p>
            <a:r>
              <a:rPr lang="es-ES" sz="1400" b="1" dirty="0">
                <a:effectLst>
                  <a:outerShdw blurRad="38100" dist="38100" dir="2700000" algn="tl">
                    <a:srgbClr val="000000">
                      <a:alpha val="43137"/>
                    </a:srgbClr>
                  </a:outerShdw>
                </a:effectLst>
              </a:rPr>
              <a:t>Rango y tipo de señal</a:t>
            </a:r>
            <a:endParaRPr lang="en-US" sz="1400" b="1" dirty="0">
              <a:effectLst>
                <a:outerShdw blurRad="38100" dist="38100" dir="2700000" algn="tl">
                  <a:srgbClr val="000000">
                    <a:alpha val="43137"/>
                  </a:srgbClr>
                </a:outerShdw>
              </a:effectLst>
            </a:endParaRPr>
          </a:p>
        </p:txBody>
      </p:sp>
      <p:sp>
        <p:nvSpPr>
          <p:cNvPr id="14" name="CuadroTexto 13">
            <a:extLst>
              <a:ext uri="{FF2B5EF4-FFF2-40B4-BE49-F238E27FC236}">
                <a16:creationId xmlns:a16="http://schemas.microsoft.com/office/drawing/2014/main" id="{A6764321-E95E-CB84-F2E7-A8BD10CD0EFA}"/>
              </a:ext>
            </a:extLst>
          </p:cNvPr>
          <p:cNvSpPr txBox="1"/>
          <p:nvPr/>
        </p:nvSpPr>
        <p:spPr>
          <a:xfrm>
            <a:off x="1828302" y="3711913"/>
            <a:ext cx="1255472" cy="307777"/>
          </a:xfrm>
          <a:prstGeom prst="rect">
            <a:avLst/>
          </a:prstGeom>
          <a:noFill/>
        </p:spPr>
        <p:txBody>
          <a:bodyPr wrap="none" rtlCol="0">
            <a:spAutoFit/>
          </a:bodyPr>
          <a:lstStyle/>
          <a:p>
            <a:r>
              <a:rPr lang="es-ES" sz="1400" b="1" dirty="0">
                <a:effectLst>
                  <a:outerShdw blurRad="38100" dist="38100" dir="2700000" algn="tl">
                    <a:srgbClr val="000000">
                      <a:alpha val="43137"/>
                    </a:srgbClr>
                  </a:outerShdw>
                </a:effectLst>
              </a:rPr>
              <a:t>Alimentación</a:t>
            </a:r>
            <a:endParaRPr lang="en-US" sz="1400" b="1" dirty="0">
              <a:effectLst>
                <a:outerShdw blurRad="38100" dist="38100" dir="2700000" algn="tl">
                  <a:srgbClr val="000000">
                    <a:alpha val="43137"/>
                  </a:srgbClr>
                </a:outerShdw>
              </a:effectLst>
            </a:endParaRPr>
          </a:p>
        </p:txBody>
      </p:sp>
      <mc:AlternateContent xmlns:mc="http://schemas.openxmlformats.org/markup-compatibility/2006" xmlns:a14="http://schemas.microsoft.com/office/drawing/2010/main">
        <mc:Choice Requires="a14">
          <p:sp>
            <p:nvSpPr>
              <p:cNvPr id="15" name="CuadroTexto 14">
                <a:extLst>
                  <a:ext uri="{FF2B5EF4-FFF2-40B4-BE49-F238E27FC236}">
                    <a16:creationId xmlns:a16="http://schemas.microsoft.com/office/drawing/2014/main" id="{F4EB2217-08BC-2DAB-1227-89EF093EF3D9}"/>
                  </a:ext>
                </a:extLst>
              </p:cNvPr>
              <p:cNvSpPr txBox="1"/>
              <p:nvPr/>
            </p:nvSpPr>
            <p:spPr>
              <a:xfrm>
                <a:off x="1828302" y="4019690"/>
                <a:ext cx="2461882" cy="307778"/>
              </a:xfrm>
              <a:prstGeom prst="rect">
                <a:avLst/>
              </a:prstGeom>
              <a:noFill/>
            </p:spPr>
            <p:txBody>
              <a:bodyPr wrap="square">
                <a:spAutoFit/>
              </a:bodyPr>
              <a:lstStyle/>
              <a:p>
                <a14:m>
                  <m:oMath xmlns:m="http://schemas.openxmlformats.org/officeDocument/2006/math">
                    <m:r>
                      <a:rPr lang="es-ES" sz="1400" b="0" i="1" smtClean="0">
                        <a:latin typeface="Cambria Math" panose="02040503050406030204" pitchFamily="18" charset="0"/>
                      </a:rPr>
                      <m:t>10 </m:t>
                    </m:r>
                    <m:r>
                      <a:rPr lang="es-ES" sz="1400" b="0" i="1" smtClean="0">
                        <a:latin typeface="Cambria Math" panose="02040503050406030204" pitchFamily="18" charset="0"/>
                      </a:rPr>
                      <m:t>𝑎</m:t>
                    </m:r>
                    <m:r>
                      <a:rPr lang="es-ES" sz="1400" b="0" i="1" smtClean="0">
                        <a:latin typeface="Cambria Math" panose="02040503050406030204" pitchFamily="18" charset="0"/>
                      </a:rPr>
                      <m:t> 24 </m:t>
                    </m:r>
                    <m:d>
                      <m:dPr>
                        <m:begChr m:val="["/>
                        <m:endChr m:val="]"/>
                        <m:ctrlPr>
                          <a:rPr lang="es-ES" sz="1400" b="0" i="1" smtClean="0">
                            <a:latin typeface="Cambria Math" panose="02040503050406030204" pitchFamily="18" charset="0"/>
                          </a:rPr>
                        </m:ctrlPr>
                      </m:dPr>
                      <m:e>
                        <m:r>
                          <a:rPr lang="es-ES" sz="1400" b="0" i="1" smtClean="0">
                            <a:latin typeface="Cambria Math" panose="02040503050406030204" pitchFamily="18" charset="0"/>
                          </a:rPr>
                          <m:t>𝑉</m:t>
                        </m:r>
                      </m:e>
                    </m:d>
                  </m:oMath>
                </a14:m>
                <a:r>
                  <a:rPr lang="en-US" sz="1400" dirty="0"/>
                  <a:t>; DC</a:t>
                </a:r>
              </a:p>
            </p:txBody>
          </p:sp>
        </mc:Choice>
        <mc:Fallback xmlns="">
          <p:sp>
            <p:nvSpPr>
              <p:cNvPr id="15" name="CuadroTexto 14">
                <a:extLst>
                  <a:ext uri="{FF2B5EF4-FFF2-40B4-BE49-F238E27FC236}">
                    <a16:creationId xmlns:a16="http://schemas.microsoft.com/office/drawing/2014/main" id="{F4EB2217-08BC-2DAB-1227-89EF093EF3D9}"/>
                  </a:ext>
                </a:extLst>
              </p:cNvPr>
              <p:cNvSpPr txBox="1">
                <a:spLocks noRot="1" noChangeAspect="1" noMove="1" noResize="1" noEditPoints="1" noAdjustHandles="1" noChangeArrowheads="1" noChangeShapeType="1" noTextEdit="1"/>
              </p:cNvSpPr>
              <p:nvPr/>
            </p:nvSpPr>
            <p:spPr>
              <a:xfrm>
                <a:off x="1828302" y="4019690"/>
                <a:ext cx="2461882" cy="307778"/>
              </a:xfrm>
              <a:prstGeom prst="rect">
                <a:avLst/>
              </a:prstGeom>
              <a:blipFill>
                <a:blip r:embed="rId3"/>
                <a:stretch>
                  <a:fillRect t="-1961" b="-19608"/>
                </a:stretch>
              </a:blipFill>
            </p:spPr>
            <p:txBody>
              <a:bodyPr/>
              <a:lstStyle/>
              <a:p>
                <a:r>
                  <a:rPr lang="en-US">
                    <a:noFill/>
                  </a:rPr>
                  <a:t> </a:t>
                </a:r>
              </a:p>
            </p:txBody>
          </p:sp>
        </mc:Fallback>
      </mc:AlternateContent>
      <p:pic>
        <p:nvPicPr>
          <p:cNvPr id="16" name="Imagen 15">
            <a:extLst>
              <a:ext uri="{FF2B5EF4-FFF2-40B4-BE49-F238E27FC236}">
                <a16:creationId xmlns:a16="http://schemas.microsoft.com/office/drawing/2014/main" id="{1A551470-F81B-6D0E-D720-153041C946A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86718" y="1527185"/>
            <a:ext cx="4800482" cy="3207854"/>
          </a:xfrm>
          <a:prstGeom prst="rect">
            <a:avLst/>
          </a:prstGeom>
          <a:noFill/>
        </p:spPr>
      </p:pic>
      <mc:AlternateContent xmlns:mc="http://schemas.openxmlformats.org/markup-compatibility/2006" xmlns:a14="http://schemas.microsoft.com/office/drawing/2010/main">
        <mc:Choice Requires="a14">
          <p:sp>
            <p:nvSpPr>
              <p:cNvPr id="18" name="CuadroTexto 17">
                <a:extLst>
                  <a:ext uri="{FF2B5EF4-FFF2-40B4-BE49-F238E27FC236}">
                    <a16:creationId xmlns:a16="http://schemas.microsoft.com/office/drawing/2014/main" id="{C377D66C-9669-7191-9AED-205F7B34732E}"/>
                  </a:ext>
                </a:extLst>
              </p:cNvPr>
              <p:cNvSpPr txBox="1"/>
              <p:nvPr/>
            </p:nvSpPr>
            <p:spPr>
              <a:xfrm>
                <a:off x="1822218" y="5084131"/>
                <a:ext cx="3020124" cy="307777"/>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es-ES" sz="1400" b="0" i="1" smtClean="0">
                              <a:latin typeface="Cambria Math" panose="02040503050406030204" pitchFamily="18" charset="0"/>
                            </a:rPr>
                          </m:ctrlPr>
                        </m:sSubPr>
                        <m:e>
                          <m:r>
                            <a:rPr lang="es-ES" sz="1400" b="0" i="1" smtClean="0">
                              <a:latin typeface="Cambria Math" panose="02040503050406030204" pitchFamily="18" charset="0"/>
                            </a:rPr>
                            <m:t>𝐷</m:t>
                          </m:r>
                        </m:e>
                        <m:sub>
                          <m:r>
                            <a:rPr lang="es-ES" sz="1400" b="0" i="1" smtClean="0">
                              <a:latin typeface="Cambria Math" panose="02040503050406030204" pitchFamily="18" charset="0"/>
                            </a:rPr>
                            <m:t>2</m:t>
                          </m:r>
                        </m:sub>
                      </m:sSub>
                      <m:r>
                        <a:rPr lang="es-ES" sz="1400" b="0" i="1" smtClean="0">
                          <a:latin typeface="Cambria Math" panose="02040503050406030204" pitchFamily="18" charset="0"/>
                        </a:rPr>
                        <m:t>=0.5 </m:t>
                      </m:r>
                      <m:d>
                        <m:dPr>
                          <m:begChr m:val="["/>
                          <m:endChr m:val="]"/>
                          <m:ctrlPr>
                            <a:rPr lang="es-ES" sz="1400" b="0" i="1" smtClean="0">
                              <a:latin typeface="Cambria Math" panose="02040503050406030204" pitchFamily="18" charset="0"/>
                            </a:rPr>
                          </m:ctrlPr>
                        </m:dPr>
                        <m:e>
                          <m:r>
                            <a:rPr lang="es-ES" sz="1400" b="0" i="1" smtClean="0">
                              <a:latin typeface="Cambria Math" panose="02040503050406030204" pitchFamily="18" charset="0"/>
                            </a:rPr>
                            <m:t>𝑝𝑢𝑙𝑔</m:t>
                          </m:r>
                        </m:e>
                      </m:d>
                    </m:oMath>
                  </m:oMathPara>
                </a14:m>
                <a:endParaRPr lang="en-US" sz="1400" dirty="0"/>
              </a:p>
            </p:txBody>
          </p:sp>
        </mc:Choice>
        <mc:Fallback xmlns="">
          <p:sp>
            <p:nvSpPr>
              <p:cNvPr id="18" name="CuadroTexto 17">
                <a:extLst>
                  <a:ext uri="{FF2B5EF4-FFF2-40B4-BE49-F238E27FC236}">
                    <a16:creationId xmlns:a16="http://schemas.microsoft.com/office/drawing/2014/main" id="{C377D66C-9669-7191-9AED-205F7B34732E}"/>
                  </a:ext>
                </a:extLst>
              </p:cNvPr>
              <p:cNvSpPr txBox="1">
                <a:spLocks noRot="1" noChangeAspect="1" noMove="1" noResize="1" noEditPoints="1" noAdjustHandles="1" noChangeArrowheads="1" noChangeShapeType="1" noTextEdit="1"/>
              </p:cNvSpPr>
              <p:nvPr/>
            </p:nvSpPr>
            <p:spPr>
              <a:xfrm>
                <a:off x="1822218" y="5084131"/>
                <a:ext cx="3020124" cy="307777"/>
              </a:xfrm>
              <a:prstGeom prst="rect">
                <a:avLst/>
              </a:prstGeom>
              <a:blipFill>
                <a:blip r:embed="rId5"/>
                <a:stretch>
                  <a:fillRect b="-8000"/>
                </a:stretch>
              </a:blipFill>
            </p:spPr>
            <p:txBody>
              <a:bodyPr/>
              <a:lstStyle/>
              <a:p>
                <a:r>
                  <a:rPr lang="en-US">
                    <a:noFill/>
                  </a:rPr>
                  <a:t> </a:t>
                </a:r>
              </a:p>
            </p:txBody>
          </p:sp>
        </mc:Fallback>
      </mc:AlternateContent>
      <p:sp>
        <p:nvSpPr>
          <p:cNvPr id="19" name="CuadroTexto 18">
            <a:extLst>
              <a:ext uri="{FF2B5EF4-FFF2-40B4-BE49-F238E27FC236}">
                <a16:creationId xmlns:a16="http://schemas.microsoft.com/office/drawing/2014/main" id="{E3569FC8-6E08-B877-7639-171E8BEBA717}"/>
              </a:ext>
            </a:extLst>
          </p:cNvPr>
          <p:cNvSpPr txBox="1"/>
          <p:nvPr/>
        </p:nvSpPr>
        <p:spPr>
          <a:xfrm>
            <a:off x="1822218" y="4790587"/>
            <a:ext cx="1739579" cy="307777"/>
          </a:xfrm>
          <a:prstGeom prst="rect">
            <a:avLst/>
          </a:prstGeom>
          <a:noFill/>
        </p:spPr>
        <p:txBody>
          <a:bodyPr wrap="none" rtlCol="0">
            <a:spAutoFit/>
          </a:bodyPr>
          <a:lstStyle/>
          <a:p>
            <a:r>
              <a:rPr lang="es-ES" sz="1400" b="1" dirty="0">
                <a:effectLst>
                  <a:outerShdw blurRad="38100" dist="38100" dir="2700000" algn="tl">
                    <a:srgbClr val="000000">
                      <a:alpha val="43137"/>
                    </a:srgbClr>
                  </a:outerShdw>
                </a:effectLst>
              </a:rPr>
              <a:t>Diámetro de tubería</a:t>
            </a:r>
            <a:endParaRPr lang="en-US" sz="1400" b="1" dirty="0">
              <a:effectLst>
                <a:outerShdw blurRad="38100" dist="38100" dir="2700000" algn="tl">
                  <a:srgbClr val="000000">
                    <a:alpha val="43137"/>
                  </a:srgbClr>
                </a:outerShdw>
              </a:effectLst>
            </a:endParaRPr>
          </a:p>
        </p:txBody>
      </p:sp>
      <p:sp>
        <p:nvSpPr>
          <p:cNvPr id="20" name="Rectángulo: esquinas redondeadas 19">
            <a:extLst>
              <a:ext uri="{FF2B5EF4-FFF2-40B4-BE49-F238E27FC236}">
                <a16:creationId xmlns:a16="http://schemas.microsoft.com/office/drawing/2014/main" id="{8EEAC67B-B9A3-CD50-7F81-7CA1C32EE011}"/>
              </a:ext>
            </a:extLst>
          </p:cNvPr>
          <p:cNvSpPr/>
          <p:nvPr/>
        </p:nvSpPr>
        <p:spPr>
          <a:xfrm>
            <a:off x="1800726" y="4452675"/>
            <a:ext cx="2489458" cy="2823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t>Datos de válvula de bola</a:t>
            </a:r>
            <a:endParaRPr lang="en-US" sz="1600" b="1" dirty="0"/>
          </a:p>
        </p:txBody>
      </p:sp>
      <p:sp>
        <p:nvSpPr>
          <p:cNvPr id="21" name="CuadroTexto 20">
            <a:extLst>
              <a:ext uri="{FF2B5EF4-FFF2-40B4-BE49-F238E27FC236}">
                <a16:creationId xmlns:a16="http://schemas.microsoft.com/office/drawing/2014/main" id="{95839E3B-ED0E-EAB6-1963-DB832E40A340}"/>
              </a:ext>
            </a:extLst>
          </p:cNvPr>
          <p:cNvSpPr txBox="1"/>
          <p:nvPr/>
        </p:nvSpPr>
        <p:spPr>
          <a:xfrm>
            <a:off x="1800725" y="5696998"/>
            <a:ext cx="3020124" cy="307777"/>
          </a:xfrm>
          <a:prstGeom prst="rect">
            <a:avLst/>
          </a:prstGeom>
          <a:noFill/>
        </p:spPr>
        <p:txBody>
          <a:bodyPr wrap="square">
            <a:spAutoFit/>
          </a:bodyPr>
          <a:lstStyle/>
          <a:p>
            <a:r>
              <a:rPr lang="es-ES" sz="1400" dirty="0"/>
              <a:t>ON-OFF</a:t>
            </a:r>
          </a:p>
        </p:txBody>
      </p:sp>
      <p:sp>
        <p:nvSpPr>
          <p:cNvPr id="22" name="CuadroTexto 21">
            <a:extLst>
              <a:ext uri="{FF2B5EF4-FFF2-40B4-BE49-F238E27FC236}">
                <a16:creationId xmlns:a16="http://schemas.microsoft.com/office/drawing/2014/main" id="{950AEFFE-18FB-0310-92FF-AC478868D619}"/>
              </a:ext>
            </a:extLst>
          </p:cNvPr>
          <p:cNvSpPr txBox="1"/>
          <p:nvPr/>
        </p:nvSpPr>
        <p:spPr>
          <a:xfrm>
            <a:off x="1800725" y="5403454"/>
            <a:ext cx="1934119" cy="307777"/>
          </a:xfrm>
          <a:prstGeom prst="rect">
            <a:avLst/>
          </a:prstGeom>
          <a:noFill/>
        </p:spPr>
        <p:txBody>
          <a:bodyPr wrap="none" rtlCol="0">
            <a:spAutoFit/>
          </a:bodyPr>
          <a:lstStyle/>
          <a:p>
            <a:r>
              <a:rPr lang="es-ES" sz="1400" b="1" dirty="0">
                <a:effectLst>
                  <a:outerShdw blurRad="38100" dist="38100" dir="2700000" algn="tl">
                    <a:srgbClr val="000000">
                      <a:alpha val="43137"/>
                    </a:srgbClr>
                  </a:outerShdw>
                </a:effectLst>
              </a:rPr>
              <a:t>Tipo de accionamiento</a:t>
            </a:r>
            <a:endParaRPr lang="en-US" sz="1400" b="1" dirty="0">
              <a:effectLst>
                <a:outerShdw blurRad="38100" dist="38100" dir="2700000" algn="tl">
                  <a:srgbClr val="000000">
                    <a:alpha val="43137"/>
                  </a:srgbClr>
                </a:outerShdw>
              </a:effectLst>
            </a:endParaRPr>
          </a:p>
        </p:txBody>
      </p:sp>
      <p:sp>
        <p:nvSpPr>
          <p:cNvPr id="23" name="CuadroTexto 22">
            <a:extLst>
              <a:ext uri="{FF2B5EF4-FFF2-40B4-BE49-F238E27FC236}">
                <a16:creationId xmlns:a16="http://schemas.microsoft.com/office/drawing/2014/main" id="{A41182B2-A524-D559-0DF2-411E5974FD2B}"/>
              </a:ext>
            </a:extLst>
          </p:cNvPr>
          <p:cNvSpPr txBox="1"/>
          <p:nvPr/>
        </p:nvSpPr>
        <p:spPr>
          <a:xfrm>
            <a:off x="1800725" y="6298319"/>
            <a:ext cx="3020124" cy="307777"/>
          </a:xfrm>
          <a:prstGeom prst="rect">
            <a:avLst/>
          </a:prstGeom>
          <a:noFill/>
        </p:spPr>
        <p:txBody>
          <a:bodyPr wrap="square">
            <a:spAutoFit/>
          </a:bodyPr>
          <a:lstStyle/>
          <a:p>
            <a:r>
              <a:rPr lang="es-ES" sz="1400" dirty="0"/>
              <a:t>Aire comprimido</a:t>
            </a:r>
            <a:endParaRPr lang="en-US" sz="1400" dirty="0"/>
          </a:p>
        </p:txBody>
      </p:sp>
      <p:sp>
        <p:nvSpPr>
          <p:cNvPr id="24" name="CuadroTexto 23">
            <a:extLst>
              <a:ext uri="{FF2B5EF4-FFF2-40B4-BE49-F238E27FC236}">
                <a16:creationId xmlns:a16="http://schemas.microsoft.com/office/drawing/2014/main" id="{96480B9C-F8E3-7BEF-1544-5A69BA8F9ED9}"/>
              </a:ext>
            </a:extLst>
          </p:cNvPr>
          <p:cNvSpPr txBox="1"/>
          <p:nvPr/>
        </p:nvSpPr>
        <p:spPr>
          <a:xfrm>
            <a:off x="1800725" y="6004775"/>
            <a:ext cx="986167" cy="307777"/>
          </a:xfrm>
          <a:prstGeom prst="rect">
            <a:avLst/>
          </a:prstGeom>
          <a:noFill/>
        </p:spPr>
        <p:txBody>
          <a:bodyPr wrap="none" rtlCol="0">
            <a:spAutoFit/>
          </a:bodyPr>
          <a:lstStyle/>
          <a:p>
            <a:r>
              <a:rPr lang="es-ES" sz="1400" b="1" dirty="0">
                <a:effectLst>
                  <a:outerShdw blurRad="38100" dist="38100" dir="2700000" algn="tl">
                    <a:srgbClr val="000000">
                      <a:alpha val="43137"/>
                    </a:srgbClr>
                  </a:outerShdw>
                </a:effectLst>
              </a:rPr>
              <a:t>Aplicación</a:t>
            </a:r>
            <a:endParaRPr lang="en-US" sz="1400" b="1" dirty="0">
              <a:effectLst>
                <a:outerShdw blurRad="38100" dist="38100" dir="2700000" algn="tl">
                  <a:srgbClr val="000000">
                    <a:alpha val="43137"/>
                  </a:srgbClr>
                </a:outerShdw>
              </a:effectLst>
            </a:endParaRPr>
          </a:p>
        </p:txBody>
      </p:sp>
      <p:sp>
        <p:nvSpPr>
          <p:cNvPr id="29" name="CuadroTexto 28">
            <a:extLst>
              <a:ext uri="{FF2B5EF4-FFF2-40B4-BE49-F238E27FC236}">
                <a16:creationId xmlns:a16="http://schemas.microsoft.com/office/drawing/2014/main" id="{9081ECAC-AE9F-F361-F59E-5B4B3E8EEC5D}"/>
              </a:ext>
            </a:extLst>
          </p:cNvPr>
          <p:cNvSpPr txBox="1"/>
          <p:nvPr/>
        </p:nvSpPr>
        <p:spPr>
          <a:xfrm>
            <a:off x="4510892" y="2223454"/>
            <a:ext cx="2549742" cy="307777"/>
          </a:xfrm>
          <a:prstGeom prst="rect">
            <a:avLst/>
          </a:prstGeom>
          <a:noFill/>
        </p:spPr>
        <p:txBody>
          <a:bodyPr wrap="square">
            <a:spAutoFit/>
          </a:bodyPr>
          <a:lstStyle/>
          <a:p>
            <a:r>
              <a:rPr lang="es-ES" sz="1400" dirty="0"/>
              <a:t>Neumático</a:t>
            </a:r>
          </a:p>
        </p:txBody>
      </p:sp>
      <p:sp>
        <p:nvSpPr>
          <p:cNvPr id="30" name="CuadroTexto 29">
            <a:extLst>
              <a:ext uri="{FF2B5EF4-FFF2-40B4-BE49-F238E27FC236}">
                <a16:creationId xmlns:a16="http://schemas.microsoft.com/office/drawing/2014/main" id="{A26A00FC-95F6-44A3-DC18-B7B268CAF977}"/>
              </a:ext>
            </a:extLst>
          </p:cNvPr>
          <p:cNvSpPr txBox="1"/>
          <p:nvPr/>
        </p:nvSpPr>
        <p:spPr>
          <a:xfrm>
            <a:off x="4510892" y="1929910"/>
            <a:ext cx="1934119" cy="307777"/>
          </a:xfrm>
          <a:prstGeom prst="rect">
            <a:avLst/>
          </a:prstGeom>
          <a:noFill/>
        </p:spPr>
        <p:txBody>
          <a:bodyPr wrap="none" rtlCol="0">
            <a:spAutoFit/>
          </a:bodyPr>
          <a:lstStyle/>
          <a:p>
            <a:r>
              <a:rPr lang="es-ES" sz="1400" b="1" dirty="0">
                <a:effectLst>
                  <a:outerShdw blurRad="38100" dist="38100" dir="2700000" algn="tl">
                    <a:srgbClr val="000000">
                      <a:alpha val="43137"/>
                    </a:srgbClr>
                  </a:outerShdw>
                </a:effectLst>
              </a:rPr>
              <a:t>Tipo de accionamiento</a:t>
            </a:r>
            <a:endParaRPr lang="en-US" sz="1400" b="1" dirty="0">
              <a:effectLst>
                <a:outerShdw blurRad="38100" dist="38100" dir="2700000" algn="tl">
                  <a:srgbClr val="000000">
                    <a:alpha val="43137"/>
                  </a:srgbClr>
                </a:outerShdw>
              </a:effectLst>
            </a:endParaRPr>
          </a:p>
        </p:txBody>
      </p:sp>
      <p:sp>
        <p:nvSpPr>
          <p:cNvPr id="31" name="CuadroTexto 30">
            <a:extLst>
              <a:ext uri="{FF2B5EF4-FFF2-40B4-BE49-F238E27FC236}">
                <a16:creationId xmlns:a16="http://schemas.microsoft.com/office/drawing/2014/main" id="{D035446F-D16E-7C8E-EA12-B974788D4333}"/>
              </a:ext>
            </a:extLst>
          </p:cNvPr>
          <p:cNvSpPr txBox="1"/>
          <p:nvPr/>
        </p:nvSpPr>
        <p:spPr>
          <a:xfrm>
            <a:off x="4510892" y="2824775"/>
            <a:ext cx="2549742" cy="307777"/>
          </a:xfrm>
          <a:prstGeom prst="rect">
            <a:avLst/>
          </a:prstGeom>
          <a:noFill/>
        </p:spPr>
        <p:txBody>
          <a:bodyPr wrap="square">
            <a:spAutoFit/>
          </a:bodyPr>
          <a:lstStyle/>
          <a:p>
            <a:r>
              <a:rPr lang="es-ES" sz="1400" dirty="0"/>
              <a:t> 40 a 120 [psi]</a:t>
            </a:r>
            <a:endParaRPr lang="en-US" sz="1400" dirty="0"/>
          </a:p>
        </p:txBody>
      </p:sp>
      <p:sp>
        <p:nvSpPr>
          <p:cNvPr id="32" name="CuadroTexto 31">
            <a:extLst>
              <a:ext uri="{FF2B5EF4-FFF2-40B4-BE49-F238E27FC236}">
                <a16:creationId xmlns:a16="http://schemas.microsoft.com/office/drawing/2014/main" id="{6D4CBAB4-5D91-0944-C643-53845879D0D9}"/>
              </a:ext>
            </a:extLst>
          </p:cNvPr>
          <p:cNvSpPr txBox="1"/>
          <p:nvPr/>
        </p:nvSpPr>
        <p:spPr>
          <a:xfrm>
            <a:off x="4510892" y="2531231"/>
            <a:ext cx="2255746" cy="307777"/>
          </a:xfrm>
          <a:prstGeom prst="rect">
            <a:avLst/>
          </a:prstGeom>
          <a:noFill/>
        </p:spPr>
        <p:txBody>
          <a:bodyPr wrap="none" rtlCol="0">
            <a:spAutoFit/>
          </a:bodyPr>
          <a:lstStyle/>
          <a:p>
            <a:r>
              <a:rPr lang="es-ES" sz="1400" b="1" dirty="0">
                <a:effectLst>
                  <a:outerShdw blurRad="38100" dist="38100" dir="2700000" algn="tl">
                    <a:srgbClr val="000000">
                      <a:alpha val="43137"/>
                    </a:srgbClr>
                  </a:outerShdw>
                </a:effectLst>
              </a:rPr>
              <a:t>Presión de funcionamiento</a:t>
            </a:r>
            <a:endParaRPr lang="en-US" sz="1400" b="1" dirty="0">
              <a:effectLst>
                <a:outerShdw blurRad="38100" dist="38100" dir="2700000" algn="tl">
                  <a:srgbClr val="000000">
                    <a:alpha val="43137"/>
                  </a:srgbClr>
                </a:outerShdw>
              </a:effectLst>
            </a:endParaRPr>
          </a:p>
        </p:txBody>
      </p:sp>
      <mc:AlternateContent xmlns:mc="http://schemas.openxmlformats.org/markup-compatibility/2006" xmlns:a14="http://schemas.microsoft.com/office/drawing/2010/main">
        <mc:Choice Requires="a14">
          <p:sp>
            <p:nvSpPr>
              <p:cNvPr id="33" name="CuadroTexto 32">
                <a:extLst>
                  <a:ext uri="{FF2B5EF4-FFF2-40B4-BE49-F238E27FC236}">
                    <a16:creationId xmlns:a16="http://schemas.microsoft.com/office/drawing/2014/main" id="{879906E2-BBDC-7232-AA62-2DDCDA919C91}"/>
                  </a:ext>
                </a:extLst>
              </p:cNvPr>
              <p:cNvSpPr txBox="1"/>
              <p:nvPr/>
            </p:nvSpPr>
            <p:spPr>
              <a:xfrm>
                <a:off x="4510892" y="3434977"/>
                <a:ext cx="2549742" cy="307777"/>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es-ES" sz="1400" b="0" i="1" smtClean="0">
                          <a:latin typeface="Cambria Math" panose="02040503050406030204" pitchFamily="18" charset="0"/>
                        </a:rPr>
                        <m:t>90</m:t>
                      </m:r>
                      <m:r>
                        <a:rPr lang="es-ES" sz="1400" b="0" i="1" smtClean="0">
                          <a:latin typeface="Cambria Math" panose="02040503050406030204" pitchFamily="18" charset="0"/>
                          <a:ea typeface="Cambria Math" panose="02040503050406030204" pitchFamily="18" charset="0"/>
                        </a:rPr>
                        <m:t>°</m:t>
                      </m:r>
                    </m:oMath>
                  </m:oMathPara>
                </a14:m>
                <a:endParaRPr lang="en-US" sz="1400" dirty="0"/>
              </a:p>
            </p:txBody>
          </p:sp>
        </mc:Choice>
        <mc:Fallback xmlns="">
          <p:sp>
            <p:nvSpPr>
              <p:cNvPr id="33" name="CuadroTexto 32">
                <a:extLst>
                  <a:ext uri="{FF2B5EF4-FFF2-40B4-BE49-F238E27FC236}">
                    <a16:creationId xmlns:a16="http://schemas.microsoft.com/office/drawing/2014/main" id="{879906E2-BBDC-7232-AA62-2DDCDA919C91}"/>
                  </a:ext>
                </a:extLst>
              </p:cNvPr>
              <p:cNvSpPr txBox="1">
                <a:spLocks noRot="1" noChangeAspect="1" noMove="1" noResize="1" noEditPoints="1" noAdjustHandles="1" noChangeArrowheads="1" noChangeShapeType="1" noTextEdit="1"/>
              </p:cNvSpPr>
              <p:nvPr/>
            </p:nvSpPr>
            <p:spPr>
              <a:xfrm>
                <a:off x="4510892" y="3434977"/>
                <a:ext cx="2549742" cy="307777"/>
              </a:xfrm>
              <a:prstGeom prst="rect">
                <a:avLst/>
              </a:prstGeom>
              <a:blipFill>
                <a:blip r:embed="rId6"/>
                <a:stretch>
                  <a:fillRect/>
                </a:stretch>
              </a:blipFill>
            </p:spPr>
            <p:txBody>
              <a:bodyPr/>
              <a:lstStyle/>
              <a:p>
                <a:r>
                  <a:rPr lang="en-US">
                    <a:noFill/>
                  </a:rPr>
                  <a:t> </a:t>
                </a:r>
              </a:p>
            </p:txBody>
          </p:sp>
        </mc:Fallback>
      </mc:AlternateContent>
      <p:sp>
        <p:nvSpPr>
          <p:cNvPr id="34" name="CuadroTexto 33">
            <a:extLst>
              <a:ext uri="{FF2B5EF4-FFF2-40B4-BE49-F238E27FC236}">
                <a16:creationId xmlns:a16="http://schemas.microsoft.com/office/drawing/2014/main" id="{A2F793DD-D0C0-C455-B3E3-BDE0F238789F}"/>
              </a:ext>
            </a:extLst>
          </p:cNvPr>
          <p:cNvSpPr txBox="1"/>
          <p:nvPr/>
        </p:nvSpPr>
        <p:spPr>
          <a:xfrm>
            <a:off x="4510892" y="3141433"/>
            <a:ext cx="1314784" cy="307777"/>
          </a:xfrm>
          <a:prstGeom prst="rect">
            <a:avLst/>
          </a:prstGeom>
          <a:noFill/>
        </p:spPr>
        <p:txBody>
          <a:bodyPr wrap="none" rtlCol="0">
            <a:spAutoFit/>
          </a:bodyPr>
          <a:lstStyle/>
          <a:p>
            <a:r>
              <a:rPr lang="es-ES" sz="1400" b="1" dirty="0">
                <a:effectLst>
                  <a:outerShdw blurRad="38100" dist="38100" dir="2700000" algn="tl">
                    <a:srgbClr val="000000">
                      <a:alpha val="43137"/>
                    </a:srgbClr>
                  </a:outerShdw>
                </a:effectLst>
              </a:rPr>
              <a:t>Ángulo de giro</a:t>
            </a:r>
            <a:endParaRPr lang="en-US" sz="1400" b="1" dirty="0">
              <a:effectLst>
                <a:outerShdw blurRad="38100" dist="38100" dir="2700000" algn="tl">
                  <a:srgbClr val="000000">
                    <a:alpha val="43137"/>
                  </a:srgbClr>
                </a:outerShdw>
              </a:effectLst>
            </a:endParaRPr>
          </a:p>
        </p:txBody>
      </p:sp>
      <p:sp>
        <p:nvSpPr>
          <p:cNvPr id="35" name="CuadroTexto 34">
            <a:extLst>
              <a:ext uri="{FF2B5EF4-FFF2-40B4-BE49-F238E27FC236}">
                <a16:creationId xmlns:a16="http://schemas.microsoft.com/office/drawing/2014/main" id="{DE50AEE2-D6E2-4DA5-2B08-F3563FC29A7D}"/>
              </a:ext>
            </a:extLst>
          </p:cNvPr>
          <p:cNvSpPr txBox="1"/>
          <p:nvPr/>
        </p:nvSpPr>
        <p:spPr>
          <a:xfrm>
            <a:off x="4506370" y="3717890"/>
            <a:ext cx="986167" cy="307777"/>
          </a:xfrm>
          <a:prstGeom prst="rect">
            <a:avLst/>
          </a:prstGeom>
          <a:noFill/>
        </p:spPr>
        <p:txBody>
          <a:bodyPr wrap="none" rtlCol="0">
            <a:spAutoFit/>
          </a:bodyPr>
          <a:lstStyle/>
          <a:p>
            <a:r>
              <a:rPr lang="es-ES" sz="1400" b="1" dirty="0">
                <a:effectLst>
                  <a:outerShdw blurRad="38100" dist="38100" dir="2700000" algn="tl">
                    <a:srgbClr val="000000">
                      <a:alpha val="43137"/>
                    </a:srgbClr>
                  </a:outerShdw>
                </a:effectLst>
              </a:rPr>
              <a:t>Aplicación</a:t>
            </a:r>
            <a:endParaRPr lang="en-US" sz="1400" b="1" dirty="0">
              <a:effectLst>
                <a:outerShdw blurRad="38100" dist="38100" dir="2700000" algn="tl">
                  <a:srgbClr val="000000">
                    <a:alpha val="43137"/>
                  </a:srgbClr>
                </a:outerShdw>
              </a:effectLst>
            </a:endParaRPr>
          </a:p>
        </p:txBody>
      </p:sp>
      <p:sp>
        <p:nvSpPr>
          <p:cNvPr id="36" name="CuadroTexto 35">
            <a:extLst>
              <a:ext uri="{FF2B5EF4-FFF2-40B4-BE49-F238E27FC236}">
                <a16:creationId xmlns:a16="http://schemas.microsoft.com/office/drawing/2014/main" id="{F6B6093F-8790-03F2-594B-14E1D63CC33C}"/>
              </a:ext>
            </a:extLst>
          </p:cNvPr>
          <p:cNvSpPr txBox="1"/>
          <p:nvPr/>
        </p:nvSpPr>
        <p:spPr>
          <a:xfrm>
            <a:off x="4506370" y="4025668"/>
            <a:ext cx="2549742" cy="523220"/>
          </a:xfrm>
          <a:prstGeom prst="rect">
            <a:avLst/>
          </a:prstGeom>
          <a:noFill/>
        </p:spPr>
        <p:txBody>
          <a:bodyPr wrap="square">
            <a:spAutoFit/>
          </a:bodyPr>
          <a:lstStyle/>
          <a:p>
            <a:r>
              <a:rPr lang="es-ES" sz="1400" dirty="0"/>
              <a:t>Apertura de válvula de bola de ½ pulgada.</a:t>
            </a:r>
            <a:endParaRPr lang="en-US" sz="1400" dirty="0"/>
          </a:p>
        </p:txBody>
      </p:sp>
      <p:sp>
        <p:nvSpPr>
          <p:cNvPr id="37" name="Rectángulo: esquinas redondeadas 36">
            <a:extLst>
              <a:ext uri="{FF2B5EF4-FFF2-40B4-BE49-F238E27FC236}">
                <a16:creationId xmlns:a16="http://schemas.microsoft.com/office/drawing/2014/main" id="{1B47471E-C665-52D2-E555-4B9525B14BC3}"/>
              </a:ext>
            </a:extLst>
          </p:cNvPr>
          <p:cNvSpPr/>
          <p:nvPr/>
        </p:nvSpPr>
        <p:spPr>
          <a:xfrm>
            <a:off x="4571176" y="1527184"/>
            <a:ext cx="2489458" cy="2823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t>Datos actuador giratorio</a:t>
            </a:r>
            <a:endParaRPr lang="en-US" sz="1600" b="1" dirty="0"/>
          </a:p>
        </p:txBody>
      </p:sp>
      <p:graphicFrame>
        <p:nvGraphicFramePr>
          <p:cNvPr id="41" name="Tabla 40">
            <a:extLst>
              <a:ext uri="{FF2B5EF4-FFF2-40B4-BE49-F238E27FC236}">
                <a16:creationId xmlns:a16="http://schemas.microsoft.com/office/drawing/2014/main" id="{F30F1F13-BDC3-5E30-159D-C871792AE985}"/>
              </a:ext>
            </a:extLst>
          </p:cNvPr>
          <p:cNvGraphicFramePr>
            <a:graphicFrameLocks noGrp="1"/>
          </p:cNvGraphicFramePr>
          <p:nvPr>
            <p:extLst>
              <p:ext uri="{D42A27DB-BD31-4B8C-83A1-F6EECF244321}">
                <p14:modId xmlns:p14="http://schemas.microsoft.com/office/powerpoint/2010/main" val="1994420652"/>
              </p:ext>
            </p:extLst>
          </p:nvPr>
        </p:nvGraphicFramePr>
        <p:xfrm>
          <a:off x="4571177" y="4912458"/>
          <a:ext cx="7187687" cy="1809184"/>
        </p:xfrm>
        <a:graphic>
          <a:graphicData uri="http://schemas.openxmlformats.org/drawingml/2006/table">
            <a:tbl>
              <a:tblPr firstRow="1" firstCol="1" bandRow="1">
                <a:tableStyleId>{3B4B98B0-60AC-42C2-AFA5-B58CD77FA1E5}</a:tableStyleId>
              </a:tblPr>
              <a:tblGrid>
                <a:gridCol w="1496115">
                  <a:extLst>
                    <a:ext uri="{9D8B030D-6E8A-4147-A177-3AD203B41FA5}">
                      <a16:colId xmlns:a16="http://schemas.microsoft.com/office/drawing/2014/main" val="2278124122"/>
                    </a:ext>
                  </a:extLst>
                </a:gridCol>
                <a:gridCol w="2766544">
                  <a:extLst>
                    <a:ext uri="{9D8B030D-6E8A-4147-A177-3AD203B41FA5}">
                      <a16:colId xmlns:a16="http://schemas.microsoft.com/office/drawing/2014/main" val="2697111666"/>
                    </a:ext>
                  </a:extLst>
                </a:gridCol>
                <a:gridCol w="2925028">
                  <a:extLst>
                    <a:ext uri="{9D8B030D-6E8A-4147-A177-3AD203B41FA5}">
                      <a16:colId xmlns:a16="http://schemas.microsoft.com/office/drawing/2014/main" val="1255167622"/>
                    </a:ext>
                  </a:extLst>
                </a:gridCol>
              </a:tblGrid>
              <a:tr h="226148">
                <a:tc>
                  <a:txBody>
                    <a:bodyPr/>
                    <a:lstStyle/>
                    <a:p>
                      <a:pPr marL="0" marR="0">
                        <a:lnSpc>
                          <a:spcPct val="100000"/>
                        </a:lnSpc>
                        <a:spcBef>
                          <a:spcPts val="0"/>
                        </a:spcBef>
                        <a:spcAft>
                          <a:spcPts val="0"/>
                        </a:spcAft>
                      </a:pPr>
                      <a:r>
                        <a:rPr lang="es-ES" sz="1400" dirty="0">
                          <a:solidFill>
                            <a:srgbClr val="000000"/>
                          </a:solidFill>
                          <a:effectLst/>
                          <a:latin typeface="+mn-lt"/>
                          <a:ea typeface="Calibri" panose="020F0502020204030204" pitchFamily="34" charset="0"/>
                          <a:cs typeface="Times New Roman" panose="02020603050405020304" pitchFamily="18" charset="0"/>
                        </a:rPr>
                        <a:t>Elemento</a:t>
                      </a:r>
                      <a:endParaRPr lang="en-US" sz="1400" dirty="0">
                        <a:solidFill>
                          <a:srgbClr val="000000"/>
                        </a:solidFill>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0000"/>
                        </a:lnSpc>
                        <a:spcBef>
                          <a:spcPts val="0"/>
                        </a:spcBef>
                        <a:spcAft>
                          <a:spcPts val="0"/>
                        </a:spcAft>
                      </a:pPr>
                      <a:r>
                        <a:rPr lang="es-ES" sz="1400" dirty="0">
                          <a:effectLst/>
                          <a:latin typeface="+mn-lt"/>
                        </a:rPr>
                        <a:t>Descripción</a:t>
                      </a:r>
                      <a:endParaRPr lang="en-US" sz="1400" dirty="0">
                        <a:solidFill>
                          <a:srgbClr val="000000"/>
                        </a:solidFill>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0000"/>
                        </a:lnSpc>
                        <a:spcBef>
                          <a:spcPts val="0"/>
                        </a:spcBef>
                        <a:spcAft>
                          <a:spcPts val="0"/>
                        </a:spcAft>
                      </a:pPr>
                      <a:r>
                        <a:rPr lang="es-ES" sz="1400" dirty="0">
                          <a:effectLst/>
                        </a:rPr>
                        <a:t>Valor o característica</a:t>
                      </a:r>
                      <a:endPar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07603520"/>
                  </a:ext>
                </a:extLst>
              </a:tr>
              <a:tr h="226148">
                <a:tc>
                  <a:txBody>
                    <a:bodyPr/>
                    <a:lstStyle/>
                    <a:p>
                      <a:pPr marL="0" marR="0">
                        <a:lnSpc>
                          <a:spcPct val="100000"/>
                        </a:lnSpc>
                        <a:spcBef>
                          <a:spcPts val="0"/>
                        </a:spcBef>
                        <a:spcAft>
                          <a:spcPts val="0"/>
                        </a:spcAft>
                      </a:pPr>
                      <a:r>
                        <a:rPr lang="es-ES" sz="1400" b="1" dirty="0">
                          <a:solidFill>
                            <a:srgbClr val="000000"/>
                          </a:solidFill>
                          <a:effectLst/>
                          <a:latin typeface="+mn-lt"/>
                          <a:ea typeface="Calibri" panose="020F0502020204030204" pitchFamily="34" charset="0"/>
                          <a:cs typeface="Times New Roman" panose="02020603050405020304" pitchFamily="18" charset="0"/>
                        </a:rPr>
                        <a:t>Posicionador</a:t>
                      </a:r>
                      <a:endParaRPr lang="en-US" sz="1400" b="1" dirty="0">
                        <a:solidFill>
                          <a:srgbClr val="000000"/>
                        </a:solidFill>
                        <a:effectLst/>
                        <a:latin typeface="+mn-lt"/>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marL="0" marR="0">
                        <a:lnSpc>
                          <a:spcPct val="100000"/>
                        </a:lnSpc>
                        <a:spcBef>
                          <a:spcPts val="0"/>
                        </a:spcBef>
                        <a:spcAft>
                          <a:spcPts val="0"/>
                        </a:spcAft>
                      </a:pPr>
                      <a:r>
                        <a:rPr lang="es-ES" sz="1400" dirty="0">
                          <a:effectLst/>
                          <a:latin typeface="+mn-lt"/>
                        </a:rPr>
                        <a:t>Presión de funcionamiento</a:t>
                      </a:r>
                      <a:endParaRPr lang="en-US" sz="1400" dirty="0">
                        <a:solidFill>
                          <a:srgbClr val="000000"/>
                        </a:solidFill>
                        <a:effectLst/>
                        <a:latin typeface="+mn-lt"/>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marL="0" marR="0">
                        <a:lnSpc>
                          <a:spcPct val="100000"/>
                        </a:lnSpc>
                        <a:spcBef>
                          <a:spcPts val="0"/>
                        </a:spcBef>
                        <a:spcAft>
                          <a:spcPts val="0"/>
                        </a:spcAft>
                      </a:pPr>
                      <a:r>
                        <a:rPr lang="es-ES" sz="1400" dirty="0">
                          <a:effectLst/>
                          <a:latin typeface="+mn-lt"/>
                        </a:rPr>
                        <a:t>3 a 8 [bar] / 43.5 a 116 [psi]</a:t>
                      </a:r>
                      <a:endParaRPr lang="en-US" sz="1400" dirty="0">
                        <a:solidFill>
                          <a:srgbClr val="000000"/>
                        </a:solidFill>
                        <a:effectLst/>
                        <a:latin typeface="+mn-lt"/>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88800992"/>
                  </a:ext>
                </a:extLst>
              </a:tr>
              <a:tr h="226148">
                <a:tc rowSpan="3">
                  <a:txBody>
                    <a:bodyPr/>
                    <a:lstStyle/>
                    <a:p>
                      <a:pPr marL="0" marR="0">
                        <a:lnSpc>
                          <a:spcPct val="100000"/>
                        </a:lnSpc>
                        <a:spcBef>
                          <a:spcPts val="0"/>
                        </a:spcBef>
                        <a:spcAft>
                          <a:spcPts val="0"/>
                        </a:spcAft>
                      </a:pPr>
                      <a:r>
                        <a:rPr lang="es-ES" sz="1400" b="1" dirty="0">
                          <a:solidFill>
                            <a:srgbClr val="000000"/>
                          </a:solidFill>
                          <a:effectLst/>
                          <a:latin typeface="+mn-lt"/>
                          <a:ea typeface="Calibri" panose="020F0502020204030204" pitchFamily="34" charset="0"/>
                          <a:cs typeface="Times New Roman" panose="02020603050405020304" pitchFamily="18" charset="0"/>
                        </a:rPr>
                        <a:t>Actuador giratorio</a:t>
                      </a:r>
                      <a:endParaRPr lang="en-US" sz="1400" b="1" dirty="0">
                        <a:solidFill>
                          <a:srgbClr val="000000"/>
                        </a:solidFill>
                        <a:effectLst/>
                        <a:latin typeface="+mn-lt"/>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0000"/>
                        </a:lnSpc>
                        <a:spcBef>
                          <a:spcPts val="0"/>
                        </a:spcBef>
                        <a:spcAft>
                          <a:spcPts val="0"/>
                        </a:spcAft>
                      </a:pPr>
                      <a:r>
                        <a:rPr lang="es-ES" sz="1400" dirty="0">
                          <a:effectLst/>
                          <a:latin typeface="+mn-lt"/>
                        </a:rPr>
                        <a:t>Presión de funcionamiento</a:t>
                      </a:r>
                      <a:endParaRPr lang="en-US" sz="1400" dirty="0">
                        <a:solidFill>
                          <a:srgbClr val="000000"/>
                        </a:solidFill>
                        <a:effectLst/>
                        <a:latin typeface="+mn-lt"/>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tc>
                  <a:txBody>
                    <a:bodyPr/>
                    <a:lstStyle/>
                    <a:p>
                      <a:pPr marL="0" marR="0">
                        <a:lnSpc>
                          <a:spcPct val="100000"/>
                        </a:lnSpc>
                        <a:spcBef>
                          <a:spcPts val="0"/>
                        </a:spcBef>
                        <a:spcAft>
                          <a:spcPts val="0"/>
                        </a:spcAft>
                      </a:pPr>
                      <a:r>
                        <a:rPr lang="es-ES" sz="1400" dirty="0">
                          <a:effectLst/>
                          <a:latin typeface="+mn-lt"/>
                        </a:rPr>
                        <a:t>2 a 8 [bar] / 29 a 116 [psi]</a:t>
                      </a:r>
                      <a:endParaRPr lang="en-US" sz="1400" dirty="0">
                        <a:solidFill>
                          <a:srgbClr val="000000"/>
                        </a:solidFill>
                        <a:effectLst/>
                        <a:latin typeface="+mn-lt"/>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033136117"/>
                  </a:ext>
                </a:extLst>
              </a:tr>
              <a:tr h="226148">
                <a:tc vMerge="1">
                  <a:txBody>
                    <a:bodyPr/>
                    <a:lstStyle/>
                    <a:p>
                      <a:pPr marL="0" marR="0">
                        <a:lnSpc>
                          <a:spcPct val="100000"/>
                        </a:lnSpc>
                        <a:spcBef>
                          <a:spcPts val="0"/>
                        </a:spcBef>
                        <a:spcAft>
                          <a:spcPts val="0"/>
                        </a:spcAft>
                      </a:pPr>
                      <a:endParaRPr lang="en-US" sz="1400" dirty="0">
                        <a:solidFill>
                          <a:srgbClr val="000000"/>
                        </a:solidFill>
                        <a:effectLst/>
                        <a:latin typeface="+mn-lt"/>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tc>
                  <a:txBody>
                    <a:bodyPr/>
                    <a:lstStyle/>
                    <a:p>
                      <a:pPr marL="0" marR="0">
                        <a:lnSpc>
                          <a:spcPct val="100000"/>
                        </a:lnSpc>
                        <a:spcBef>
                          <a:spcPts val="0"/>
                        </a:spcBef>
                        <a:spcAft>
                          <a:spcPts val="0"/>
                        </a:spcAft>
                      </a:pPr>
                      <a:r>
                        <a:rPr lang="es-ES" sz="1400" dirty="0">
                          <a:effectLst/>
                          <a:latin typeface="+mn-lt"/>
                        </a:rPr>
                        <a:t>Norma de conexión válvula</a:t>
                      </a:r>
                      <a:endParaRPr lang="en-US" sz="1400" dirty="0">
                        <a:solidFill>
                          <a:srgbClr val="000000"/>
                        </a:solidFill>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0000"/>
                        </a:lnSpc>
                        <a:spcBef>
                          <a:spcPts val="0"/>
                        </a:spcBef>
                        <a:spcAft>
                          <a:spcPts val="0"/>
                        </a:spcAft>
                      </a:pPr>
                      <a:r>
                        <a:rPr lang="es-ES" sz="1400" dirty="0">
                          <a:effectLst/>
                          <a:latin typeface="+mn-lt"/>
                        </a:rPr>
                        <a:t>ISO 5211</a:t>
                      </a:r>
                      <a:endParaRPr lang="en-US" sz="1400" dirty="0">
                        <a:solidFill>
                          <a:srgbClr val="000000"/>
                        </a:solidFill>
                        <a:effectLst/>
                        <a:latin typeface="+mn-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92265518"/>
                  </a:ext>
                </a:extLst>
              </a:tr>
              <a:tr h="226148">
                <a:tc vMerge="1">
                  <a:txBody>
                    <a:bodyPr/>
                    <a:lstStyle/>
                    <a:p>
                      <a:pPr marL="0" marR="0">
                        <a:lnSpc>
                          <a:spcPct val="100000"/>
                        </a:lnSpc>
                        <a:spcBef>
                          <a:spcPts val="0"/>
                        </a:spcBef>
                        <a:spcAft>
                          <a:spcPts val="0"/>
                        </a:spcAft>
                      </a:pPr>
                      <a:endParaRPr lang="en-US" sz="1400" dirty="0">
                        <a:solidFill>
                          <a:srgbClr val="000000"/>
                        </a:solidFill>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0000"/>
                        </a:lnSpc>
                        <a:spcBef>
                          <a:spcPts val="0"/>
                        </a:spcBef>
                        <a:spcAft>
                          <a:spcPts val="0"/>
                        </a:spcAft>
                      </a:pPr>
                      <a:r>
                        <a:rPr lang="es-ES" sz="1400" dirty="0">
                          <a:effectLst/>
                          <a:latin typeface="+mn-lt"/>
                        </a:rPr>
                        <a:t>Momento de giro teórico</a:t>
                      </a:r>
                      <a:endParaRPr lang="en-US" sz="1400" dirty="0">
                        <a:solidFill>
                          <a:srgbClr val="000000"/>
                        </a:solidFill>
                        <a:effectLst/>
                        <a:latin typeface="+mn-lt"/>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marL="0" marR="0">
                        <a:lnSpc>
                          <a:spcPct val="100000"/>
                        </a:lnSpc>
                        <a:spcBef>
                          <a:spcPts val="0"/>
                        </a:spcBef>
                        <a:spcAft>
                          <a:spcPts val="0"/>
                        </a:spcAft>
                      </a:pPr>
                      <a:r>
                        <a:rPr lang="en-US" sz="1400" dirty="0">
                          <a:effectLst/>
                          <a:latin typeface="+mn-lt"/>
                        </a:rPr>
                        <a:t>3.7 [Nm]  a </a:t>
                      </a:r>
                      <a:r>
                        <a:rPr lang="es-ES" sz="1400" dirty="0">
                          <a:effectLst/>
                          <a:latin typeface="+mn-lt"/>
                        </a:rPr>
                        <a:t> 15.0 [Nm]</a:t>
                      </a:r>
                      <a:endParaRPr lang="en-US" sz="1400" dirty="0">
                        <a:solidFill>
                          <a:srgbClr val="000000"/>
                        </a:solidFill>
                        <a:effectLst/>
                        <a:latin typeface="+mn-lt"/>
                        <a:ea typeface="Calibri" panose="020F0502020204030204" pitchFamily="34" charset="0"/>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14106388"/>
                  </a:ext>
                </a:extLst>
              </a:tr>
              <a:tr h="226148">
                <a:tc rowSpan="3">
                  <a:txBody>
                    <a:bodyPr/>
                    <a:lstStyle/>
                    <a:p>
                      <a:pPr marL="0" marR="0">
                        <a:lnSpc>
                          <a:spcPct val="100000"/>
                        </a:lnSpc>
                        <a:spcBef>
                          <a:spcPts val="0"/>
                        </a:spcBef>
                        <a:spcAft>
                          <a:spcPts val="0"/>
                        </a:spcAft>
                      </a:pPr>
                      <a:r>
                        <a:rPr lang="es-ES" sz="1400" b="1" dirty="0">
                          <a:solidFill>
                            <a:srgbClr val="000000"/>
                          </a:solidFill>
                          <a:effectLst/>
                          <a:latin typeface="+mn-lt"/>
                          <a:ea typeface="Calibri" panose="020F0502020204030204" pitchFamily="34" charset="0"/>
                          <a:cs typeface="Times New Roman" panose="02020603050405020304" pitchFamily="18" charset="0"/>
                        </a:rPr>
                        <a:t>Válvula de bola</a:t>
                      </a:r>
                      <a:endParaRPr lang="en-US" sz="1400" b="1" dirty="0">
                        <a:solidFill>
                          <a:srgbClr val="000000"/>
                        </a:solidFill>
                        <a:effectLst/>
                        <a:latin typeface="+mn-lt"/>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tc>
                  <a:txBody>
                    <a:bodyPr/>
                    <a:lstStyle/>
                    <a:p>
                      <a:pPr marL="0" marR="0">
                        <a:lnSpc>
                          <a:spcPct val="100000"/>
                        </a:lnSpc>
                        <a:spcBef>
                          <a:spcPts val="0"/>
                        </a:spcBef>
                        <a:spcAft>
                          <a:spcPts val="0"/>
                        </a:spcAft>
                      </a:pPr>
                      <a:r>
                        <a:rPr lang="es-ES" sz="1400" dirty="0">
                          <a:effectLst/>
                        </a:rPr>
                        <a:t>Material</a:t>
                      </a:r>
                      <a:endPar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tc>
                  <a:txBody>
                    <a:bodyPr/>
                    <a:lstStyle/>
                    <a:p>
                      <a:pPr marL="0" marR="0">
                        <a:lnSpc>
                          <a:spcPct val="100000"/>
                        </a:lnSpc>
                        <a:spcBef>
                          <a:spcPts val="0"/>
                        </a:spcBef>
                        <a:spcAft>
                          <a:spcPts val="0"/>
                        </a:spcAft>
                      </a:pPr>
                      <a:r>
                        <a:rPr lang="es-ES" sz="1400" dirty="0">
                          <a:effectLst/>
                        </a:rPr>
                        <a:t>Acero inoxidable ASTM A351</a:t>
                      </a:r>
                      <a:endPar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756613123"/>
                  </a:ext>
                </a:extLst>
              </a:tr>
              <a:tr h="226148">
                <a:tc vMerge="1">
                  <a:txBody>
                    <a:bodyPr/>
                    <a:lstStyle/>
                    <a:p>
                      <a:pPr marL="0" marR="0">
                        <a:lnSpc>
                          <a:spcPct val="100000"/>
                        </a:lnSpc>
                        <a:spcBef>
                          <a:spcPts val="0"/>
                        </a:spcBef>
                        <a:spcAft>
                          <a:spcPts val="0"/>
                        </a:spcAft>
                      </a:pPr>
                      <a:endParaRPr lang="en-US" sz="1400" dirty="0">
                        <a:solidFill>
                          <a:srgbClr val="000000"/>
                        </a:solidFill>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0000"/>
                        </a:lnSpc>
                        <a:spcBef>
                          <a:spcPts val="0"/>
                        </a:spcBef>
                        <a:spcAft>
                          <a:spcPts val="0"/>
                        </a:spcAft>
                      </a:pPr>
                      <a:r>
                        <a:rPr lang="es-ES" sz="1400" dirty="0">
                          <a:effectLst/>
                        </a:rPr>
                        <a:t>Medida</a:t>
                      </a:r>
                      <a:endPar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0000"/>
                        </a:lnSpc>
                        <a:spcBef>
                          <a:spcPts val="0"/>
                        </a:spcBef>
                        <a:spcAft>
                          <a:spcPts val="0"/>
                        </a:spcAft>
                      </a:pPr>
                      <a:r>
                        <a:rPr lang="en-US" sz="1400" dirty="0">
                          <a:effectLst/>
                        </a:rPr>
                        <a:t>½’’</a:t>
                      </a:r>
                      <a:endPar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44899892"/>
                  </a:ext>
                </a:extLst>
              </a:tr>
              <a:tr h="226148">
                <a:tc vMerge="1">
                  <a:txBody>
                    <a:bodyPr/>
                    <a:lstStyle/>
                    <a:p>
                      <a:pPr marL="0" marR="0">
                        <a:lnSpc>
                          <a:spcPct val="100000"/>
                        </a:lnSpc>
                        <a:spcBef>
                          <a:spcPts val="0"/>
                        </a:spcBef>
                        <a:spcAft>
                          <a:spcPts val="0"/>
                        </a:spcAft>
                      </a:pPr>
                      <a:endParaRPr lang="en-US" sz="1400" dirty="0">
                        <a:solidFill>
                          <a:srgbClr val="000000"/>
                        </a:solidFill>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0000"/>
                        </a:lnSpc>
                        <a:spcBef>
                          <a:spcPts val="0"/>
                        </a:spcBef>
                        <a:spcAft>
                          <a:spcPts val="0"/>
                        </a:spcAft>
                      </a:pPr>
                      <a:r>
                        <a:rPr lang="es-ES" sz="1400" dirty="0">
                          <a:effectLst/>
                        </a:rPr>
                        <a:t>Presión nominal</a:t>
                      </a:r>
                      <a:endPar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0000"/>
                        </a:lnSpc>
                        <a:spcBef>
                          <a:spcPts val="0"/>
                        </a:spcBef>
                        <a:spcAft>
                          <a:spcPts val="0"/>
                        </a:spcAft>
                      </a:pPr>
                      <a:r>
                        <a:rPr lang="es-ES" sz="1400" dirty="0">
                          <a:effectLst/>
                        </a:rPr>
                        <a:t>63 [bar]</a:t>
                      </a:r>
                      <a:endPar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14286147"/>
                  </a:ext>
                </a:extLst>
              </a:tr>
            </a:tbl>
          </a:graphicData>
        </a:graphic>
      </p:graphicFrame>
    </p:spTree>
    <p:extLst>
      <p:ext uri="{BB962C8B-B14F-4D97-AF65-F5344CB8AC3E}">
        <p14:creationId xmlns:p14="http://schemas.microsoft.com/office/powerpoint/2010/main" val="23506145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6EFCC8-7060-490D-9AC9-2C56B57D66BD}"/>
              </a:ext>
            </a:extLst>
          </p:cNvPr>
          <p:cNvSpPr>
            <a:spLocks noGrp="1"/>
          </p:cNvSpPr>
          <p:nvPr>
            <p:ph type="title"/>
          </p:nvPr>
        </p:nvSpPr>
        <p:spPr>
          <a:xfrm>
            <a:off x="1800726" y="2869"/>
            <a:ext cx="10086474" cy="1346897"/>
          </a:xfrm>
        </p:spPr>
        <p:txBody>
          <a:bodyPr/>
          <a:lstStyle/>
          <a:p>
            <a:r>
              <a:rPr lang="es-MX" dirty="0"/>
              <a:t>Selección de electroválvulas</a:t>
            </a:r>
          </a:p>
        </p:txBody>
      </p:sp>
      <p:sp>
        <p:nvSpPr>
          <p:cNvPr id="17" name="Marcador de contenido 2">
            <a:extLst>
              <a:ext uri="{FF2B5EF4-FFF2-40B4-BE49-F238E27FC236}">
                <a16:creationId xmlns:a16="http://schemas.microsoft.com/office/drawing/2014/main" id="{9DB82045-2AD6-4634-8397-860ECA0524B4}"/>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u="sng" dirty="0">
                <a:solidFill>
                  <a:prstClr val="white"/>
                </a:solidFill>
                <a:cs typeface="Times New Roman" panose="02020603050405020304" pitchFamily="18" charset="0"/>
              </a:rPr>
              <a:t>Diseño y construcción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sp>
        <p:nvSpPr>
          <p:cNvPr id="7" name="CuadroTexto 6">
            <a:extLst>
              <a:ext uri="{FF2B5EF4-FFF2-40B4-BE49-F238E27FC236}">
                <a16:creationId xmlns:a16="http://schemas.microsoft.com/office/drawing/2014/main" id="{FF6B06D8-18AB-D70A-F847-CCADDFE53AF0}"/>
              </a:ext>
            </a:extLst>
          </p:cNvPr>
          <p:cNvSpPr txBox="1"/>
          <p:nvPr/>
        </p:nvSpPr>
        <p:spPr>
          <a:xfrm>
            <a:off x="5675215" y="910998"/>
            <a:ext cx="2337499" cy="461665"/>
          </a:xfrm>
          <a:prstGeom prst="rect">
            <a:avLst/>
          </a:prstGeom>
          <a:noFill/>
          <a:effectLst>
            <a:outerShdw blurRad="50800" dist="38100" dir="5400000" algn="t" rotWithShape="0">
              <a:prstClr val="black">
                <a:alpha val="40000"/>
              </a:prstClr>
            </a:outerShdw>
          </a:effectLst>
        </p:spPr>
        <p:txBody>
          <a:bodyPr wrap="none" rtlCol="0">
            <a:spAutoFit/>
          </a:bodyPr>
          <a:lstStyle/>
          <a:p>
            <a:pPr algn="ctr"/>
            <a:r>
              <a:rPr lang="es-ES" sz="2400" b="1" dirty="0"/>
              <a:t>Flujo de líquidos</a:t>
            </a:r>
            <a:endParaRPr lang="en-US" sz="2400" b="1" dirty="0"/>
          </a:p>
        </p:txBody>
      </p:sp>
      <mc:AlternateContent xmlns:mc="http://schemas.openxmlformats.org/markup-compatibility/2006" xmlns:a14="http://schemas.microsoft.com/office/drawing/2010/main">
        <mc:Choice Requires="a14">
          <p:sp>
            <p:nvSpPr>
              <p:cNvPr id="10" name="CuadroTexto 9">
                <a:extLst>
                  <a:ext uri="{FF2B5EF4-FFF2-40B4-BE49-F238E27FC236}">
                    <a16:creationId xmlns:a16="http://schemas.microsoft.com/office/drawing/2014/main" id="{7DB851D4-A7BD-CBC7-0399-5F1487BDFB51}"/>
                  </a:ext>
                </a:extLst>
              </p:cNvPr>
              <p:cNvSpPr txBox="1"/>
              <p:nvPr/>
            </p:nvSpPr>
            <p:spPr>
              <a:xfrm>
                <a:off x="9340791" y="2722487"/>
                <a:ext cx="2468105" cy="327334"/>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US" sz="1400" i="1" smtClean="0">
                              <a:solidFill>
                                <a:srgbClr val="836967"/>
                              </a:solidFill>
                              <a:latin typeface="Cambria Math" panose="02040503050406030204" pitchFamily="18" charset="0"/>
                            </a:rPr>
                          </m:ctrlPr>
                        </m:sSubPr>
                        <m:e>
                          <m:r>
                            <a:rPr lang="en-US" sz="1400" i="1">
                              <a:latin typeface="Cambria Math" panose="02040503050406030204" pitchFamily="18" charset="0"/>
                            </a:rPr>
                            <m:t>𝜈</m:t>
                          </m:r>
                        </m:e>
                        <m:sub>
                          <m:r>
                            <a:rPr lang="en-US" sz="1400" i="1">
                              <a:latin typeface="Cambria Math" panose="02040503050406030204" pitchFamily="18" charset="0"/>
                            </a:rPr>
                            <m:t>𝐸</m:t>
                          </m:r>
                          <m:sSub>
                            <m:sSubPr>
                              <m:ctrlPr>
                                <a:rPr lang="en-US" sz="1400" i="1">
                                  <a:solidFill>
                                    <a:srgbClr val="836967"/>
                                  </a:solidFill>
                                  <a:latin typeface="Cambria Math" panose="02040503050406030204" pitchFamily="18" charset="0"/>
                                </a:rPr>
                              </m:ctrlPr>
                            </m:sSubPr>
                            <m:e>
                              <m:r>
                                <a:rPr lang="en-US" sz="1400" i="1">
                                  <a:latin typeface="Cambria Math" panose="02040503050406030204" pitchFamily="18" charset="0"/>
                                </a:rPr>
                                <m:t>𝑉</m:t>
                              </m:r>
                            </m:e>
                            <m:sub>
                              <m:r>
                                <a:rPr lang="en-US" sz="1400" i="1">
                                  <a:latin typeface="Cambria Math" panose="02040503050406030204" pitchFamily="18" charset="0"/>
                                </a:rPr>
                                <m:t>𝑚𝑎𝑥</m:t>
                              </m:r>
                            </m:sub>
                          </m:sSub>
                        </m:sub>
                      </m:sSub>
                      <m:r>
                        <a:rPr lang="en-US" sz="1400" i="0">
                          <a:latin typeface="Cambria Math" panose="02040503050406030204" pitchFamily="18" charset="0"/>
                        </a:rPr>
                        <m:t>=20 </m:t>
                      </m:r>
                      <m:d>
                        <m:dPr>
                          <m:begChr m:val="["/>
                          <m:endChr m:val="]"/>
                          <m:ctrlPr>
                            <a:rPr lang="en-US" sz="1400" i="1">
                              <a:solidFill>
                                <a:srgbClr val="836967"/>
                              </a:solidFill>
                              <a:latin typeface="Cambria Math" panose="02040503050406030204" pitchFamily="18" charset="0"/>
                            </a:rPr>
                          </m:ctrlPr>
                        </m:dPr>
                        <m:e>
                          <m:r>
                            <a:rPr lang="en-US" sz="1400" i="1">
                              <a:latin typeface="Cambria Math" panose="02040503050406030204" pitchFamily="18" charset="0"/>
                            </a:rPr>
                            <m:t>𝑆𝑡𝑜𝑘𝑒𝑠</m:t>
                          </m:r>
                        </m:e>
                      </m:d>
                    </m:oMath>
                  </m:oMathPara>
                </a14:m>
                <a:endParaRPr lang="en-US" sz="1400" dirty="0"/>
              </a:p>
            </p:txBody>
          </p:sp>
        </mc:Choice>
        <mc:Fallback xmlns="">
          <p:sp>
            <p:nvSpPr>
              <p:cNvPr id="10" name="CuadroTexto 9">
                <a:extLst>
                  <a:ext uri="{FF2B5EF4-FFF2-40B4-BE49-F238E27FC236}">
                    <a16:creationId xmlns:a16="http://schemas.microsoft.com/office/drawing/2014/main" id="{7DB851D4-A7BD-CBC7-0399-5F1487BDFB51}"/>
                  </a:ext>
                </a:extLst>
              </p:cNvPr>
              <p:cNvSpPr txBox="1">
                <a:spLocks noRot="1" noChangeAspect="1" noMove="1" noResize="1" noEditPoints="1" noAdjustHandles="1" noChangeArrowheads="1" noChangeShapeType="1" noTextEdit="1"/>
              </p:cNvSpPr>
              <p:nvPr/>
            </p:nvSpPr>
            <p:spPr>
              <a:xfrm>
                <a:off x="9340791" y="2722487"/>
                <a:ext cx="2468105" cy="327334"/>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CuadroTexto 18">
                <a:extLst>
                  <a:ext uri="{FF2B5EF4-FFF2-40B4-BE49-F238E27FC236}">
                    <a16:creationId xmlns:a16="http://schemas.microsoft.com/office/drawing/2014/main" id="{D2CD950B-91FF-3E8C-2856-35AB8C3C1186}"/>
                  </a:ext>
                </a:extLst>
              </p:cNvPr>
              <p:cNvSpPr txBox="1"/>
              <p:nvPr/>
            </p:nvSpPr>
            <p:spPr>
              <a:xfrm>
                <a:off x="1800726" y="5054623"/>
                <a:ext cx="4295274" cy="578363"/>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US" sz="1400" i="1" smtClean="0">
                              <a:solidFill>
                                <a:srgbClr val="836967"/>
                              </a:solidFill>
                              <a:latin typeface="Cambria Math" panose="02040503050406030204" pitchFamily="18" charset="0"/>
                            </a:rPr>
                          </m:ctrlPr>
                        </m:sSubPr>
                        <m:e>
                          <m:r>
                            <a:rPr lang="en-US" sz="1400" i="1">
                              <a:latin typeface="Cambria Math" panose="02040503050406030204" pitchFamily="18" charset="0"/>
                            </a:rPr>
                            <m:t>𝜈</m:t>
                          </m:r>
                        </m:e>
                        <m:sub>
                          <m:r>
                            <a:rPr lang="en-US" sz="1400" i="1">
                              <a:latin typeface="Cambria Math" panose="02040503050406030204" pitchFamily="18" charset="0"/>
                            </a:rPr>
                            <m:t>𝐴𝑀</m:t>
                          </m:r>
                          <m:r>
                            <a:rPr lang="en-US" sz="1400" i="0">
                              <a:latin typeface="Cambria Math" panose="02040503050406030204" pitchFamily="18" charset="0"/>
                            </a:rPr>
                            <m:t>223</m:t>
                          </m:r>
                        </m:sub>
                      </m:sSub>
                      <m:r>
                        <a:rPr lang="en-US" sz="1400" i="0">
                          <a:latin typeface="Cambria Math" panose="02040503050406030204" pitchFamily="18" charset="0"/>
                        </a:rPr>
                        <m:t>=</m:t>
                      </m:r>
                      <m:f>
                        <m:fPr>
                          <m:ctrlPr>
                            <a:rPr lang="en-US" sz="1400" i="1">
                              <a:solidFill>
                                <a:srgbClr val="836967"/>
                              </a:solidFill>
                              <a:latin typeface="Cambria Math" panose="02040503050406030204" pitchFamily="18" charset="0"/>
                            </a:rPr>
                          </m:ctrlPr>
                        </m:fPr>
                        <m:num>
                          <m:sSub>
                            <m:sSubPr>
                              <m:ctrlPr>
                                <a:rPr lang="en-US" sz="1400" i="1">
                                  <a:solidFill>
                                    <a:srgbClr val="836967"/>
                                  </a:solidFill>
                                  <a:latin typeface="Cambria Math" panose="02040503050406030204" pitchFamily="18" charset="0"/>
                                </a:rPr>
                              </m:ctrlPr>
                            </m:sSubPr>
                            <m:e>
                              <m:r>
                                <a:rPr lang="en-US" sz="1400" i="1">
                                  <a:latin typeface="Cambria Math" panose="02040503050406030204" pitchFamily="18" charset="0"/>
                                </a:rPr>
                                <m:t>𝜇</m:t>
                              </m:r>
                            </m:e>
                            <m:sub>
                              <m:r>
                                <a:rPr lang="en-US" sz="1400" i="1">
                                  <a:latin typeface="Cambria Math" panose="02040503050406030204" pitchFamily="18" charset="0"/>
                                </a:rPr>
                                <m:t>𝐴𝑀</m:t>
                              </m:r>
                              <m:r>
                                <a:rPr lang="en-US" sz="1400" i="0">
                                  <a:latin typeface="Cambria Math" panose="02040503050406030204" pitchFamily="18" charset="0"/>
                                </a:rPr>
                                <m:t>223</m:t>
                              </m:r>
                            </m:sub>
                          </m:sSub>
                        </m:num>
                        <m:den>
                          <m:sSub>
                            <m:sSubPr>
                              <m:ctrlPr>
                                <a:rPr lang="en-US" sz="1400" i="1">
                                  <a:solidFill>
                                    <a:srgbClr val="836967"/>
                                  </a:solidFill>
                                  <a:latin typeface="Cambria Math" panose="02040503050406030204" pitchFamily="18" charset="0"/>
                                </a:rPr>
                              </m:ctrlPr>
                            </m:sSubPr>
                            <m:e>
                              <m:r>
                                <a:rPr lang="en-US" sz="1400" i="1">
                                  <a:latin typeface="Cambria Math" panose="02040503050406030204" pitchFamily="18" charset="0"/>
                                </a:rPr>
                                <m:t>𝜌</m:t>
                              </m:r>
                            </m:e>
                            <m:sub>
                              <m:r>
                                <a:rPr lang="en-US" sz="1400" i="1">
                                  <a:latin typeface="Cambria Math" panose="02040503050406030204" pitchFamily="18" charset="0"/>
                                </a:rPr>
                                <m:t>𝐴𝑀</m:t>
                              </m:r>
                              <m:r>
                                <a:rPr lang="en-US" sz="1400" i="0">
                                  <a:latin typeface="Cambria Math" panose="02040503050406030204" pitchFamily="18" charset="0"/>
                                </a:rPr>
                                <m:t>223</m:t>
                              </m:r>
                            </m:sub>
                          </m:sSub>
                        </m:den>
                      </m:f>
                      <m:r>
                        <a:rPr lang="en-US" sz="1400" i="0">
                          <a:latin typeface="Cambria Math" panose="02040503050406030204" pitchFamily="18" charset="0"/>
                        </a:rPr>
                        <m:t>=</m:t>
                      </m:r>
                      <m:f>
                        <m:fPr>
                          <m:ctrlPr>
                            <a:rPr lang="en-US" sz="1400" i="1">
                              <a:solidFill>
                                <a:srgbClr val="836967"/>
                              </a:solidFill>
                              <a:latin typeface="Cambria Math" panose="02040503050406030204" pitchFamily="18" charset="0"/>
                            </a:rPr>
                          </m:ctrlPr>
                        </m:fPr>
                        <m:num>
                          <m:r>
                            <a:rPr lang="en-US" sz="1400" i="0">
                              <a:latin typeface="Cambria Math" panose="02040503050406030204" pitchFamily="18" charset="0"/>
                            </a:rPr>
                            <m:t>700∙10</m:t>
                          </m:r>
                        </m:num>
                        <m:den>
                          <m:r>
                            <a:rPr lang="en-US" sz="1400" i="0">
                              <a:latin typeface="Cambria Math" panose="02040503050406030204" pitchFamily="18" charset="0"/>
                            </a:rPr>
                            <m:t>860</m:t>
                          </m:r>
                        </m:den>
                      </m:f>
                      <m:d>
                        <m:dPr>
                          <m:begChr m:val="["/>
                          <m:endChr m:val="]"/>
                          <m:ctrlPr>
                            <a:rPr lang="en-US" sz="1400" i="1">
                              <a:solidFill>
                                <a:srgbClr val="836967"/>
                              </a:solidFill>
                              <a:latin typeface="Cambria Math" panose="02040503050406030204" pitchFamily="18" charset="0"/>
                            </a:rPr>
                          </m:ctrlPr>
                        </m:dPr>
                        <m:e>
                          <m:f>
                            <m:fPr>
                              <m:ctrlPr>
                                <a:rPr lang="en-US" sz="1400" i="1">
                                  <a:solidFill>
                                    <a:srgbClr val="836967"/>
                                  </a:solidFill>
                                  <a:latin typeface="Cambria Math" panose="02040503050406030204" pitchFamily="18" charset="0"/>
                                </a:rPr>
                              </m:ctrlPr>
                            </m:fPr>
                            <m:num>
                              <m:r>
                                <a:rPr lang="en-US" sz="1400" i="1">
                                  <a:latin typeface="Cambria Math" panose="02040503050406030204" pitchFamily="18" charset="0"/>
                                </a:rPr>
                                <m:t>𝑐</m:t>
                              </m:r>
                              <m:sSup>
                                <m:sSupPr>
                                  <m:ctrlPr>
                                    <a:rPr lang="en-US" sz="1400" i="1">
                                      <a:solidFill>
                                        <a:srgbClr val="836967"/>
                                      </a:solidFill>
                                      <a:latin typeface="Cambria Math" panose="02040503050406030204" pitchFamily="18" charset="0"/>
                                    </a:rPr>
                                  </m:ctrlPr>
                                </m:sSupPr>
                                <m:e>
                                  <m:r>
                                    <a:rPr lang="en-US" sz="1400" i="1">
                                      <a:latin typeface="Cambria Math" panose="02040503050406030204" pitchFamily="18" charset="0"/>
                                    </a:rPr>
                                    <m:t>𝑚</m:t>
                                  </m:r>
                                </m:e>
                                <m:sup>
                                  <m:r>
                                    <a:rPr lang="en-US" sz="1400" i="0">
                                      <a:latin typeface="Cambria Math" panose="02040503050406030204" pitchFamily="18" charset="0"/>
                                    </a:rPr>
                                    <m:t>2</m:t>
                                  </m:r>
                                </m:sup>
                              </m:sSup>
                            </m:num>
                            <m:den>
                              <m:r>
                                <a:rPr lang="en-US" sz="1400" i="1">
                                  <a:latin typeface="Cambria Math" panose="02040503050406030204" pitchFamily="18" charset="0"/>
                                </a:rPr>
                                <m:t>𝑠</m:t>
                              </m:r>
                            </m:den>
                          </m:f>
                        </m:e>
                      </m:d>
                      <m:r>
                        <a:rPr lang="en-US" sz="1400" i="0">
                          <a:latin typeface="Cambria Math" panose="02040503050406030204" pitchFamily="18" charset="0"/>
                        </a:rPr>
                        <m:t>=8.14 </m:t>
                      </m:r>
                      <m:d>
                        <m:dPr>
                          <m:begChr m:val="["/>
                          <m:endChr m:val="]"/>
                          <m:ctrlPr>
                            <a:rPr lang="en-US" sz="1400" i="1">
                              <a:solidFill>
                                <a:srgbClr val="836967"/>
                              </a:solidFill>
                              <a:latin typeface="Cambria Math" panose="02040503050406030204" pitchFamily="18" charset="0"/>
                            </a:rPr>
                          </m:ctrlPr>
                        </m:dPr>
                        <m:e>
                          <m:r>
                            <a:rPr lang="en-US" sz="1400" i="1">
                              <a:latin typeface="Cambria Math" panose="02040503050406030204" pitchFamily="18" charset="0"/>
                            </a:rPr>
                            <m:t>𝑆𝑡𝑜𝑘𝑒𝑠</m:t>
                          </m:r>
                        </m:e>
                      </m:d>
                    </m:oMath>
                  </m:oMathPara>
                </a14:m>
                <a:endParaRPr lang="en-US" sz="1400" dirty="0"/>
              </a:p>
            </p:txBody>
          </p:sp>
        </mc:Choice>
        <mc:Fallback xmlns="">
          <p:sp>
            <p:nvSpPr>
              <p:cNvPr id="19" name="CuadroTexto 18">
                <a:extLst>
                  <a:ext uri="{FF2B5EF4-FFF2-40B4-BE49-F238E27FC236}">
                    <a16:creationId xmlns:a16="http://schemas.microsoft.com/office/drawing/2014/main" id="{D2CD950B-91FF-3E8C-2856-35AB8C3C1186}"/>
                  </a:ext>
                </a:extLst>
              </p:cNvPr>
              <p:cNvSpPr txBox="1">
                <a:spLocks noRot="1" noChangeAspect="1" noMove="1" noResize="1" noEditPoints="1" noAdjustHandles="1" noChangeArrowheads="1" noChangeShapeType="1" noTextEdit="1"/>
              </p:cNvSpPr>
              <p:nvPr/>
            </p:nvSpPr>
            <p:spPr>
              <a:xfrm>
                <a:off x="1800726" y="5054623"/>
                <a:ext cx="4295274" cy="578363"/>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CuadroTexto 20">
                <a:extLst>
                  <a:ext uri="{FF2B5EF4-FFF2-40B4-BE49-F238E27FC236}">
                    <a16:creationId xmlns:a16="http://schemas.microsoft.com/office/drawing/2014/main" id="{7F343709-2F6B-DC08-D049-44400A4D5BB4}"/>
                  </a:ext>
                </a:extLst>
              </p:cNvPr>
              <p:cNvSpPr txBox="1"/>
              <p:nvPr/>
            </p:nvSpPr>
            <p:spPr>
              <a:xfrm>
                <a:off x="2057333" y="2198163"/>
                <a:ext cx="2795616" cy="307777"/>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US" sz="1400" i="1" smtClean="0">
                              <a:solidFill>
                                <a:srgbClr val="836967"/>
                              </a:solidFill>
                              <a:latin typeface="Cambria Math" panose="02040503050406030204" pitchFamily="18" charset="0"/>
                            </a:rPr>
                          </m:ctrlPr>
                        </m:sSubPr>
                        <m:e>
                          <m:r>
                            <a:rPr lang="en-US" sz="1400" i="1">
                              <a:latin typeface="Cambria Math" panose="02040503050406030204" pitchFamily="18" charset="0"/>
                            </a:rPr>
                            <m:t>𝜇</m:t>
                          </m:r>
                        </m:e>
                        <m:sub>
                          <m:r>
                            <a:rPr lang="en-US" sz="1400" i="1">
                              <a:latin typeface="Cambria Math" panose="02040503050406030204" pitchFamily="18" charset="0"/>
                            </a:rPr>
                            <m:t>𝐴𝑀</m:t>
                          </m:r>
                          <m:r>
                            <a:rPr lang="en-US" sz="1400" i="0">
                              <a:latin typeface="Cambria Math" panose="02040503050406030204" pitchFamily="18" charset="0"/>
                            </a:rPr>
                            <m:t>223</m:t>
                          </m:r>
                        </m:sub>
                      </m:sSub>
                      <m:r>
                        <a:rPr lang="en-US" sz="1400" i="0">
                          <a:latin typeface="Cambria Math" panose="02040503050406030204" pitchFamily="18" charset="0"/>
                        </a:rPr>
                        <m:t>=700</m:t>
                      </m:r>
                      <m:d>
                        <m:dPr>
                          <m:begChr m:val="["/>
                          <m:endChr m:val="]"/>
                          <m:ctrlPr>
                            <a:rPr lang="en-US" sz="1400" i="1">
                              <a:solidFill>
                                <a:srgbClr val="836967"/>
                              </a:solidFill>
                              <a:latin typeface="Cambria Math" panose="02040503050406030204" pitchFamily="18" charset="0"/>
                            </a:rPr>
                          </m:ctrlPr>
                        </m:dPr>
                        <m:e>
                          <m:r>
                            <a:rPr lang="en-US" sz="1400" i="1">
                              <a:latin typeface="Cambria Math" panose="02040503050406030204" pitchFamily="18" charset="0"/>
                            </a:rPr>
                            <m:t>𝑐𝑃</m:t>
                          </m:r>
                        </m:e>
                      </m:d>
                    </m:oMath>
                  </m:oMathPara>
                </a14:m>
                <a:endParaRPr lang="en-US" sz="1400" dirty="0"/>
              </a:p>
            </p:txBody>
          </p:sp>
        </mc:Choice>
        <mc:Fallback xmlns="">
          <p:sp>
            <p:nvSpPr>
              <p:cNvPr id="21" name="CuadroTexto 20">
                <a:extLst>
                  <a:ext uri="{FF2B5EF4-FFF2-40B4-BE49-F238E27FC236}">
                    <a16:creationId xmlns:a16="http://schemas.microsoft.com/office/drawing/2014/main" id="{7F343709-2F6B-DC08-D049-44400A4D5BB4}"/>
                  </a:ext>
                </a:extLst>
              </p:cNvPr>
              <p:cNvSpPr txBox="1">
                <a:spLocks noRot="1" noChangeAspect="1" noMove="1" noResize="1" noEditPoints="1" noAdjustHandles="1" noChangeArrowheads="1" noChangeShapeType="1" noTextEdit="1"/>
              </p:cNvSpPr>
              <p:nvPr/>
            </p:nvSpPr>
            <p:spPr>
              <a:xfrm>
                <a:off x="2057333" y="2198163"/>
                <a:ext cx="2795616" cy="307777"/>
              </a:xfrm>
              <a:prstGeom prst="rect">
                <a:avLst/>
              </a:prstGeom>
              <a:blipFill>
                <a:blip r:embed="rId4"/>
                <a:stretch>
                  <a:fillRect b="-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CuadroTexto 22">
                <a:extLst>
                  <a:ext uri="{FF2B5EF4-FFF2-40B4-BE49-F238E27FC236}">
                    <a16:creationId xmlns:a16="http://schemas.microsoft.com/office/drawing/2014/main" id="{E39B62AB-659B-88F4-729D-87EDF850B607}"/>
                  </a:ext>
                </a:extLst>
              </p:cNvPr>
              <p:cNvSpPr txBox="1"/>
              <p:nvPr/>
            </p:nvSpPr>
            <p:spPr>
              <a:xfrm>
                <a:off x="1777616" y="5703175"/>
                <a:ext cx="4295274" cy="578363"/>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US" sz="1400" i="1" smtClean="0">
                              <a:solidFill>
                                <a:srgbClr val="836967"/>
                              </a:solidFill>
                              <a:latin typeface="Cambria Math" panose="02040503050406030204" pitchFamily="18" charset="0"/>
                            </a:rPr>
                          </m:ctrlPr>
                        </m:sSubPr>
                        <m:e>
                          <m:r>
                            <a:rPr lang="en-US" sz="1400" i="1">
                              <a:latin typeface="Cambria Math" panose="02040503050406030204" pitchFamily="18" charset="0"/>
                            </a:rPr>
                            <m:t>𝜈</m:t>
                          </m:r>
                        </m:e>
                        <m:sub>
                          <m:r>
                            <a:rPr lang="en-US" sz="1400" i="1">
                              <a:latin typeface="Cambria Math" panose="02040503050406030204" pitchFamily="18" charset="0"/>
                            </a:rPr>
                            <m:t>𝑆𝐺</m:t>
                          </m:r>
                          <m:r>
                            <a:rPr lang="en-US" sz="1400" i="0">
                              <a:latin typeface="Cambria Math" panose="02040503050406030204" pitchFamily="18" charset="0"/>
                            </a:rPr>
                            <m:t>606</m:t>
                          </m:r>
                        </m:sub>
                      </m:sSub>
                      <m:r>
                        <a:rPr lang="en-US" sz="1400" i="0">
                          <a:latin typeface="Cambria Math" panose="02040503050406030204" pitchFamily="18" charset="0"/>
                        </a:rPr>
                        <m:t>=</m:t>
                      </m:r>
                      <m:f>
                        <m:fPr>
                          <m:ctrlPr>
                            <a:rPr lang="en-US" sz="1400" i="1">
                              <a:solidFill>
                                <a:srgbClr val="836967"/>
                              </a:solidFill>
                              <a:latin typeface="Cambria Math" panose="02040503050406030204" pitchFamily="18" charset="0"/>
                            </a:rPr>
                          </m:ctrlPr>
                        </m:fPr>
                        <m:num>
                          <m:sSub>
                            <m:sSubPr>
                              <m:ctrlPr>
                                <a:rPr lang="en-US" sz="1400" i="1">
                                  <a:solidFill>
                                    <a:srgbClr val="836967"/>
                                  </a:solidFill>
                                  <a:latin typeface="Cambria Math" panose="02040503050406030204" pitchFamily="18" charset="0"/>
                                </a:rPr>
                              </m:ctrlPr>
                            </m:sSubPr>
                            <m:e>
                              <m:r>
                                <a:rPr lang="en-US" sz="1400" i="1">
                                  <a:latin typeface="Cambria Math" panose="02040503050406030204" pitchFamily="18" charset="0"/>
                                </a:rPr>
                                <m:t>𝜇</m:t>
                              </m:r>
                            </m:e>
                            <m:sub>
                              <m:r>
                                <a:rPr lang="en-US" sz="1400" i="1">
                                  <a:latin typeface="Cambria Math" panose="02040503050406030204" pitchFamily="18" charset="0"/>
                                </a:rPr>
                                <m:t>𝑆𝐺</m:t>
                              </m:r>
                              <m:r>
                                <a:rPr lang="en-US" sz="1400" i="0">
                                  <a:latin typeface="Cambria Math" panose="02040503050406030204" pitchFamily="18" charset="0"/>
                                </a:rPr>
                                <m:t>606</m:t>
                              </m:r>
                            </m:sub>
                          </m:sSub>
                        </m:num>
                        <m:den>
                          <m:sSub>
                            <m:sSubPr>
                              <m:ctrlPr>
                                <a:rPr lang="en-US" sz="1400" i="1">
                                  <a:solidFill>
                                    <a:srgbClr val="836967"/>
                                  </a:solidFill>
                                  <a:latin typeface="Cambria Math" panose="02040503050406030204" pitchFamily="18" charset="0"/>
                                </a:rPr>
                              </m:ctrlPr>
                            </m:sSubPr>
                            <m:e>
                              <m:r>
                                <a:rPr lang="en-US" sz="1400" i="1">
                                  <a:latin typeface="Cambria Math" panose="02040503050406030204" pitchFamily="18" charset="0"/>
                                </a:rPr>
                                <m:t>𝜌</m:t>
                              </m:r>
                            </m:e>
                            <m:sub>
                              <m:r>
                                <a:rPr lang="en-US" sz="1400" i="1">
                                  <a:latin typeface="Cambria Math" panose="02040503050406030204" pitchFamily="18" charset="0"/>
                                </a:rPr>
                                <m:t>𝑆𝐺</m:t>
                              </m:r>
                              <m:r>
                                <a:rPr lang="en-US" sz="1400" i="0">
                                  <a:latin typeface="Cambria Math" panose="02040503050406030204" pitchFamily="18" charset="0"/>
                                </a:rPr>
                                <m:t>606</m:t>
                              </m:r>
                            </m:sub>
                          </m:sSub>
                        </m:den>
                      </m:f>
                      <m:r>
                        <a:rPr lang="en-US" sz="1400" i="0">
                          <a:latin typeface="Cambria Math" panose="02040503050406030204" pitchFamily="18" charset="0"/>
                        </a:rPr>
                        <m:t>=</m:t>
                      </m:r>
                      <m:f>
                        <m:fPr>
                          <m:ctrlPr>
                            <a:rPr lang="en-US" sz="1400" i="1">
                              <a:solidFill>
                                <a:srgbClr val="836967"/>
                              </a:solidFill>
                              <a:latin typeface="Cambria Math" panose="02040503050406030204" pitchFamily="18" charset="0"/>
                            </a:rPr>
                          </m:ctrlPr>
                        </m:fPr>
                        <m:num>
                          <m:r>
                            <a:rPr lang="en-US" sz="1400" i="0">
                              <a:latin typeface="Cambria Math" panose="02040503050406030204" pitchFamily="18" charset="0"/>
                            </a:rPr>
                            <m:t>159∙10</m:t>
                          </m:r>
                        </m:num>
                        <m:den>
                          <m:r>
                            <a:rPr lang="en-US" sz="1400" i="0">
                              <a:latin typeface="Cambria Math" panose="02040503050406030204" pitchFamily="18" charset="0"/>
                            </a:rPr>
                            <m:t>1100</m:t>
                          </m:r>
                        </m:den>
                      </m:f>
                      <m:d>
                        <m:dPr>
                          <m:begChr m:val="["/>
                          <m:endChr m:val="]"/>
                          <m:ctrlPr>
                            <a:rPr lang="en-US" sz="1400" i="1">
                              <a:solidFill>
                                <a:srgbClr val="836967"/>
                              </a:solidFill>
                              <a:latin typeface="Cambria Math" panose="02040503050406030204" pitchFamily="18" charset="0"/>
                            </a:rPr>
                          </m:ctrlPr>
                        </m:dPr>
                        <m:e>
                          <m:f>
                            <m:fPr>
                              <m:ctrlPr>
                                <a:rPr lang="en-US" sz="1400" i="1">
                                  <a:solidFill>
                                    <a:srgbClr val="836967"/>
                                  </a:solidFill>
                                  <a:latin typeface="Cambria Math" panose="02040503050406030204" pitchFamily="18" charset="0"/>
                                </a:rPr>
                              </m:ctrlPr>
                            </m:fPr>
                            <m:num>
                              <m:r>
                                <a:rPr lang="en-US" sz="1400" i="1">
                                  <a:latin typeface="Cambria Math" panose="02040503050406030204" pitchFamily="18" charset="0"/>
                                </a:rPr>
                                <m:t>𝑐</m:t>
                              </m:r>
                              <m:sSup>
                                <m:sSupPr>
                                  <m:ctrlPr>
                                    <a:rPr lang="en-US" sz="1400" i="1">
                                      <a:solidFill>
                                        <a:srgbClr val="836967"/>
                                      </a:solidFill>
                                      <a:latin typeface="Cambria Math" panose="02040503050406030204" pitchFamily="18" charset="0"/>
                                    </a:rPr>
                                  </m:ctrlPr>
                                </m:sSupPr>
                                <m:e>
                                  <m:r>
                                    <a:rPr lang="en-US" sz="1400" i="1">
                                      <a:latin typeface="Cambria Math" panose="02040503050406030204" pitchFamily="18" charset="0"/>
                                    </a:rPr>
                                    <m:t>𝑚</m:t>
                                  </m:r>
                                </m:e>
                                <m:sup>
                                  <m:r>
                                    <a:rPr lang="en-US" sz="1400" i="0">
                                      <a:latin typeface="Cambria Math" panose="02040503050406030204" pitchFamily="18" charset="0"/>
                                    </a:rPr>
                                    <m:t>2</m:t>
                                  </m:r>
                                </m:sup>
                              </m:sSup>
                            </m:num>
                            <m:den>
                              <m:r>
                                <a:rPr lang="en-US" sz="1400" i="1">
                                  <a:latin typeface="Cambria Math" panose="02040503050406030204" pitchFamily="18" charset="0"/>
                                </a:rPr>
                                <m:t>𝑠</m:t>
                              </m:r>
                            </m:den>
                          </m:f>
                        </m:e>
                      </m:d>
                      <m:r>
                        <a:rPr lang="en-US" sz="1400" i="0">
                          <a:latin typeface="Cambria Math" panose="02040503050406030204" pitchFamily="18" charset="0"/>
                        </a:rPr>
                        <m:t>=1.45 </m:t>
                      </m:r>
                      <m:d>
                        <m:dPr>
                          <m:begChr m:val="["/>
                          <m:endChr m:val="]"/>
                          <m:ctrlPr>
                            <a:rPr lang="en-US" sz="1400" i="1">
                              <a:solidFill>
                                <a:srgbClr val="836967"/>
                              </a:solidFill>
                              <a:latin typeface="Cambria Math" panose="02040503050406030204" pitchFamily="18" charset="0"/>
                            </a:rPr>
                          </m:ctrlPr>
                        </m:dPr>
                        <m:e>
                          <m:r>
                            <a:rPr lang="en-US" sz="1400" i="1">
                              <a:latin typeface="Cambria Math" panose="02040503050406030204" pitchFamily="18" charset="0"/>
                            </a:rPr>
                            <m:t>𝑆𝑡𝑜𝑘𝑒𝑠</m:t>
                          </m:r>
                        </m:e>
                      </m:d>
                    </m:oMath>
                  </m:oMathPara>
                </a14:m>
                <a:endParaRPr lang="en-US" sz="1400" dirty="0"/>
              </a:p>
            </p:txBody>
          </p:sp>
        </mc:Choice>
        <mc:Fallback xmlns="">
          <p:sp>
            <p:nvSpPr>
              <p:cNvPr id="23" name="CuadroTexto 22">
                <a:extLst>
                  <a:ext uri="{FF2B5EF4-FFF2-40B4-BE49-F238E27FC236}">
                    <a16:creationId xmlns:a16="http://schemas.microsoft.com/office/drawing/2014/main" id="{E39B62AB-659B-88F4-729D-87EDF850B607}"/>
                  </a:ext>
                </a:extLst>
              </p:cNvPr>
              <p:cNvSpPr txBox="1">
                <a:spLocks noRot="1" noChangeAspect="1" noMove="1" noResize="1" noEditPoints="1" noAdjustHandles="1" noChangeArrowheads="1" noChangeShapeType="1" noTextEdit="1"/>
              </p:cNvSpPr>
              <p:nvPr/>
            </p:nvSpPr>
            <p:spPr>
              <a:xfrm>
                <a:off x="1777616" y="5703175"/>
                <a:ext cx="4295274" cy="578363"/>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CuadroTexto 24">
                <a:extLst>
                  <a:ext uri="{FF2B5EF4-FFF2-40B4-BE49-F238E27FC236}">
                    <a16:creationId xmlns:a16="http://schemas.microsoft.com/office/drawing/2014/main" id="{7D2FD900-B316-C268-43A7-262B49D35A2F}"/>
                  </a:ext>
                </a:extLst>
              </p:cNvPr>
              <p:cNvSpPr txBox="1"/>
              <p:nvPr/>
            </p:nvSpPr>
            <p:spPr>
              <a:xfrm>
                <a:off x="2057332" y="2556226"/>
                <a:ext cx="2763517" cy="307777"/>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US" sz="1400" i="1" smtClean="0">
                              <a:solidFill>
                                <a:srgbClr val="836967"/>
                              </a:solidFill>
                              <a:latin typeface="Cambria Math" panose="02040503050406030204" pitchFamily="18" charset="0"/>
                            </a:rPr>
                          </m:ctrlPr>
                        </m:sSubPr>
                        <m:e>
                          <m:r>
                            <a:rPr lang="en-US" sz="1400" i="1">
                              <a:latin typeface="Cambria Math" panose="02040503050406030204" pitchFamily="18" charset="0"/>
                            </a:rPr>
                            <m:t>𝜇</m:t>
                          </m:r>
                        </m:e>
                        <m:sub>
                          <m:r>
                            <a:rPr lang="en-US" sz="1400" i="1">
                              <a:latin typeface="Cambria Math" panose="02040503050406030204" pitchFamily="18" charset="0"/>
                            </a:rPr>
                            <m:t>𝑆𝐺</m:t>
                          </m:r>
                          <m:r>
                            <a:rPr lang="en-US" sz="1400" i="0">
                              <a:latin typeface="Cambria Math" panose="02040503050406030204" pitchFamily="18" charset="0"/>
                            </a:rPr>
                            <m:t>606</m:t>
                          </m:r>
                        </m:sub>
                      </m:sSub>
                      <m:r>
                        <a:rPr lang="en-US" sz="1400" i="0">
                          <a:latin typeface="Cambria Math" panose="02040503050406030204" pitchFamily="18" charset="0"/>
                        </a:rPr>
                        <m:t>=159</m:t>
                      </m:r>
                      <m:d>
                        <m:dPr>
                          <m:begChr m:val="["/>
                          <m:endChr m:val="]"/>
                          <m:ctrlPr>
                            <a:rPr lang="en-US" sz="1400" i="1">
                              <a:solidFill>
                                <a:srgbClr val="836967"/>
                              </a:solidFill>
                              <a:latin typeface="Cambria Math" panose="02040503050406030204" pitchFamily="18" charset="0"/>
                            </a:rPr>
                          </m:ctrlPr>
                        </m:dPr>
                        <m:e>
                          <m:r>
                            <a:rPr lang="en-US" sz="1400" i="1">
                              <a:latin typeface="Cambria Math" panose="02040503050406030204" pitchFamily="18" charset="0"/>
                            </a:rPr>
                            <m:t>𝑐𝑃</m:t>
                          </m:r>
                        </m:e>
                      </m:d>
                    </m:oMath>
                  </m:oMathPara>
                </a14:m>
                <a:endParaRPr lang="en-US" sz="1400" dirty="0"/>
              </a:p>
            </p:txBody>
          </p:sp>
        </mc:Choice>
        <mc:Fallback xmlns="">
          <p:sp>
            <p:nvSpPr>
              <p:cNvPr id="25" name="CuadroTexto 24">
                <a:extLst>
                  <a:ext uri="{FF2B5EF4-FFF2-40B4-BE49-F238E27FC236}">
                    <a16:creationId xmlns:a16="http://schemas.microsoft.com/office/drawing/2014/main" id="{7D2FD900-B316-C268-43A7-262B49D35A2F}"/>
                  </a:ext>
                </a:extLst>
              </p:cNvPr>
              <p:cNvSpPr txBox="1">
                <a:spLocks noRot="1" noChangeAspect="1" noMove="1" noResize="1" noEditPoints="1" noAdjustHandles="1" noChangeArrowheads="1" noChangeShapeType="1" noTextEdit="1"/>
              </p:cNvSpPr>
              <p:nvPr/>
            </p:nvSpPr>
            <p:spPr>
              <a:xfrm>
                <a:off x="2057332" y="2556226"/>
                <a:ext cx="2763517" cy="307777"/>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CuadroTexto 26">
                <a:extLst>
                  <a:ext uri="{FF2B5EF4-FFF2-40B4-BE49-F238E27FC236}">
                    <a16:creationId xmlns:a16="http://schemas.microsoft.com/office/drawing/2014/main" id="{99156832-FC12-4826-A9F2-120DA19C2584}"/>
                  </a:ext>
                </a:extLst>
              </p:cNvPr>
              <p:cNvSpPr txBox="1"/>
              <p:nvPr/>
            </p:nvSpPr>
            <p:spPr>
              <a:xfrm>
                <a:off x="2047409" y="3067009"/>
                <a:ext cx="2795616" cy="571760"/>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US" sz="1400" i="1" smtClean="0">
                              <a:solidFill>
                                <a:srgbClr val="836967"/>
                              </a:solidFill>
                              <a:latin typeface="Cambria Math" panose="02040503050406030204" pitchFamily="18" charset="0"/>
                            </a:rPr>
                          </m:ctrlPr>
                        </m:sSubPr>
                        <m:e>
                          <m:r>
                            <a:rPr lang="en-US" sz="1400" i="1">
                              <a:latin typeface="Cambria Math" panose="02040503050406030204" pitchFamily="18" charset="0"/>
                            </a:rPr>
                            <m:t>𝜌</m:t>
                          </m:r>
                        </m:e>
                        <m:sub>
                          <m:r>
                            <a:rPr lang="en-US" sz="1400" i="1">
                              <a:latin typeface="Cambria Math" panose="02040503050406030204" pitchFamily="18" charset="0"/>
                            </a:rPr>
                            <m:t>𝐴𝑀</m:t>
                          </m:r>
                          <m:r>
                            <a:rPr lang="en-US" sz="1400" i="0">
                              <a:latin typeface="Cambria Math" panose="02040503050406030204" pitchFamily="18" charset="0"/>
                            </a:rPr>
                            <m:t>223</m:t>
                          </m:r>
                        </m:sub>
                      </m:sSub>
                      <m:r>
                        <a:rPr lang="en-US" sz="1400" i="0">
                          <a:latin typeface="Cambria Math" panose="02040503050406030204" pitchFamily="18" charset="0"/>
                        </a:rPr>
                        <m:t>=0.86</m:t>
                      </m:r>
                      <m:d>
                        <m:dPr>
                          <m:begChr m:val="["/>
                          <m:endChr m:val="]"/>
                          <m:ctrlPr>
                            <a:rPr lang="en-US" sz="1400" i="1">
                              <a:solidFill>
                                <a:srgbClr val="836967"/>
                              </a:solidFill>
                              <a:latin typeface="Cambria Math" panose="02040503050406030204" pitchFamily="18" charset="0"/>
                            </a:rPr>
                          </m:ctrlPr>
                        </m:dPr>
                        <m:e>
                          <m:f>
                            <m:fPr>
                              <m:ctrlPr>
                                <a:rPr lang="en-US" sz="1400" i="1">
                                  <a:solidFill>
                                    <a:srgbClr val="836967"/>
                                  </a:solidFill>
                                  <a:latin typeface="Cambria Math" panose="02040503050406030204" pitchFamily="18" charset="0"/>
                                </a:rPr>
                              </m:ctrlPr>
                            </m:fPr>
                            <m:num>
                              <m:r>
                                <a:rPr lang="en-US" sz="1400" i="1">
                                  <a:latin typeface="Cambria Math" panose="02040503050406030204" pitchFamily="18" charset="0"/>
                                </a:rPr>
                                <m:t>𝑘𝑔</m:t>
                              </m:r>
                            </m:num>
                            <m:den>
                              <m:r>
                                <a:rPr lang="en-US" sz="1400" i="1">
                                  <a:latin typeface="Cambria Math" panose="02040503050406030204" pitchFamily="18" charset="0"/>
                                </a:rPr>
                                <m:t>𝐿</m:t>
                              </m:r>
                            </m:den>
                          </m:f>
                        </m:e>
                      </m:d>
                      <m:r>
                        <a:rPr lang="en-US" sz="1400" i="0">
                          <a:latin typeface="Cambria Math" panose="02040503050406030204" pitchFamily="18" charset="0"/>
                        </a:rPr>
                        <m:t>=860.0</m:t>
                      </m:r>
                      <m:d>
                        <m:dPr>
                          <m:begChr m:val="["/>
                          <m:endChr m:val="]"/>
                          <m:ctrlPr>
                            <a:rPr lang="en-US" sz="1400" i="1">
                              <a:solidFill>
                                <a:srgbClr val="836967"/>
                              </a:solidFill>
                              <a:latin typeface="Cambria Math" panose="02040503050406030204" pitchFamily="18" charset="0"/>
                            </a:rPr>
                          </m:ctrlPr>
                        </m:dPr>
                        <m:e>
                          <m:f>
                            <m:fPr>
                              <m:ctrlPr>
                                <a:rPr lang="en-US" sz="1400" i="1">
                                  <a:solidFill>
                                    <a:srgbClr val="836967"/>
                                  </a:solidFill>
                                  <a:latin typeface="Cambria Math" panose="02040503050406030204" pitchFamily="18" charset="0"/>
                                </a:rPr>
                              </m:ctrlPr>
                            </m:fPr>
                            <m:num>
                              <m:r>
                                <a:rPr lang="en-US" sz="1400" i="1">
                                  <a:latin typeface="Cambria Math" panose="02040503050406030204" pitchFamily="18" charset="0"/>
                                </a:rPr>
                                <m:t>𝑘𝑔</m:t>
                              </m:r>
                            </m:num>
                            <m:den>
                              <m:sSup>
                                <m:sSupPr>
                                  <m:ctrlPr>
                                    <a:rPr lang="en-US" sz="1400" i="1">
                                      <a:solidFill>
                                        <a:srgbClr val="836967"/>
                                      </a:solidFill>
                                      <a:latin typeface="Cambria Math" panose="02040503050406030204" pitchFamily="18" charset="0"/>
                                    </a:rPr>
                                  </m:ctrlPr>
                                </m:sSupPr>
                                <m:e>
                                  <m:r>
                                    <a:rPr lang="en-US" sz="1400" i="1">
                                      <a:latin typeface="Cambria Math" panose="02040503050406030204" pitchFamily="18" charset="0"/>
                                    </a:rPr>
                                    <m:t>𝑚</m:t>
                                  </m:r>
                                </m:e>
                                <m:sup>
                                  <m:r>
                                    <a:rPr lang="en-US" sz="1400" i="0">
                                      <a:latin typeface="Cambria Math" panose="02040503050406030204" pitchFamily="18" charset="0"/>
                                    </a:rPr>
                                    <m:t>3</m:t>
                                  </m:r>
                                </m:sup>
                              </m:sSup>
                            </m:den>
                          </m:f>
                        </m:e>
                      </m:d>
                    </m:oMath>
                  </m:oMathPara>
                </a14:m>
                <a:endParaRPr lang="en-US" sz="1400" dirty="0"/>
              </a:p>
            </p:txBody>
          </p:sp>
        </mc:Choice>
        <mc:Fallback xmlns="">
          <p:sp>
            <p:nvSpPr>
              <p:cNvPr id="27" name="CuadroTexto 26">
                <a:extLst>
                  <a:ext uri="{FF2B5EF4-FFF2-40B4-BE49-F238E27FC236}">
                    <a16:creationId xmlns:a16="http://schemas.microsoft.com/office/drawing/2014/main" id="{99156832-FC12-4826-A9F2-120DA19C2584}"/>
                  </a:ext>
                </a:extLst>
              </p:cNvPr>
              <p:cNvSpPr txBox="1">
                <a:spLocks noRot="1" noChangeAspect="1" noMove="1" noResize="1" noEditPoints="1" noAdjustHandles="1" noChangeArrowheads="1" noChangeShapeType="1" noTextEdit="1"/>
              </p:cNvSpPr>
              <p:nvPr/>
            </p:nvSpPr>
            <p:spPr>
              <a:xfrm>
                <a:off x="2047409" y="3067009"/>
                <a:ext cx="2795616" cy="571760"/>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CuadroTexto 28">
                <a:extLst>
                  <a:ext uri="{FF2B5EF4-FFF2-40B4-BE49-F238E27FC236}">
                    <a16:creationId xmlns:a16="http://schemas.microsoft.com/office/drawing/2014/main" id="{A181D680-B5FD-90B1-E729-7C6CB3D8122F}"/>
                  </a:ext>
                </a:extLst>
              </p:cNvPr>
              <p:cNvSpPr txBox="1"/>
              <p:nvPr/>
            </p:nvSpPr>
            <p:spPr>
              <a:xfrm>
                <a:off x="2070733" y="3651546"/>
                <a:ext cx="2795616" cy="571760"/>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US" sz="1400" i="1" smtClean="0">
                              <a:solidFill>
                                <a:srgbClr val="836967"/>
                              </a:solidFill>
                              <a:latin typeface="Cambria Math" panose="02040503050406030204" pitchFamily="18" charset="0"/>
                            </a:rPr>
                          </m:ctrlPr>
                        </m:sSubPr>
                        <m:e>
                          <m:r>
                            <a:rPr lang="en-US" sz="1400" i="1">
                              <a:latin typeface="Cambria Math" panose="02040503050406030204" pitchFamily="18" charset="0"/>
                            </a:rPr>
                            <m:t>𝜌</m:t>
                          </m:r>
                        </m:e>
                        <m:sub>
                          <m:r>
                            <a:rPr lang="en-US" sz="1400" i="1">
                              <a:latin typeface="Cambria Math" panose="02040503050406030204" pitchFamily="18" charset="0"/>
                            </a:rPr>
                            <m:t>𝑆𝐺</m:t>
                          </m:r>
                          <m:r>
                            <a:rPr lang="en-US" sz="1400" i="0">
                              <a:latin typeface="Cambria Math" panose="02040503050406030204" pitchFamily="18" charset="0"/>
                            </a:rPr>
                            <m:t>606</m:t>
                          </m:r>
                        </m:sub>
                      </m:sSub>
                      <m:r>
                        <a:rPr lang="en-US" sz="1400" i="0">
                          <a:latin typeface="Cambria Math" panose="02040503050406030204" pitchFamily="18" charset="0"/>
                        </a:rPr>
                        <m:t>=1.11</m:t>
                      </m:r>
                      <m:d>
                        <m:dPr>
                          <m:begChr m:val="["/>
                          <m:endChr m:val="]"/>
                          <m:ctrlPr>
                            <a:rPr lang="en-US" sz="1400" i="1">
                              <a:solidFill>
                                <a:srgbClr val="836967"/>
                              </a:solidFill>
                              <a:latin typeface="Cambria Math" panose="02040503050406030204" pitchFamily="18" charset="0"/>
                            </a:rPr>
                          </m:ctrlPr>
                        </m:dPr>
                        <m:e>
                          <m:f>
                            <m:fPr>
                              <m:ctrlPr>
                                <a:rPr lang="en-US" sz="1400" i="1">
                                  <a:solidFill>
                                    <a:srgbClr val="836967"/>
                                  </a:solidFill>
                                  <a:latin typeface="Cambria Math" panose="02040503050406030204" pitchFamily="18" charset="0"/>
                                </a:rPr>
                              </m:ctrlPr>
                            </m:fPr>
                            <m:num>
                              <m:r>
                                <a:rPr lang="en-US" sz="1400" i="1">
                                  <a:latin typeface="Cambria Math" panose="02040503050406030204" pitchFamily="18" charset="0"/>
                                </a:rPr>
                                <m:t>𝑘𝑔</m:t>
                              </m:r>
                            </m:num>
                            <m:den>
                              <m:r>
                                <a:rPr lang="en-US" sz="1400" i="1">
                                  <a:latin typeface="Cambria Math" panose="02040503050406030204" pitchFamily="18" charset="0"/>
                                </a:rPr>
                                <m:t>𝐿</m:t>
                              </m:r>
                            </m:den>
                          </m:f>
                        </m:e>
                      </m:d>
                      <m:r>
                        <a:rPr lang="en-US" sz="1400" i="0">
                          <a:latin typeface="Cambria Math" panose="02040503050406030204" pitchFamily="18" charset="0"/>
                        </a:rPr>
                        <m:t>=1110.0</m:t>
                      </m:r>
                      <m:d>
                        <m:dPr>
                          <m:begChr m:val="["/>
                          <m:endChr m:val="]"/>
                          <m:ctrlPr>
                            <a:rPr lang="en-US" sz="1400" i="1">
                              <a:solidFill>
                                <a:srgbClr val="836967"/>
                              </a:solidFill>
                              <a:latin typeface="Cambria Math" panose="02040503050406030204" pitchFamily="18" charset="0"/>
                            </a:rPr>
                          </m:ctrlPr>
                        </m:dPr>
                        <m:e>
                          <m:f>
                            <m:fPr>
                              <m:ctrlPr>
                                <a:rPr lang="en-US" sz="1400" i="1">
                                  <a:solidFill>
                                    <a:srgbClr val="836967"/>
                                  </a:solidFill>
                                  <a:latin typeface="Cambria Math" panose="02040503050406030204" pitchFamily="18" charset="0"/>
                                </a:rPr>
                              </m:ctrlPr>
                            </m:fPr>
                            <m:num>
                              <m:r>
                                <a:rPr lang="en-US" sz="1400" i="1">
                                  <a:latin typeface="Cambria Math" panose="02040503050406030204" pitchFamily="18" charset="0"/>
                                </a:rPr>
                                <m:t>𝑘𝑔</m:t>
                              </m:r>
                            </m:num>
                            <m:den>
                              <m:sSup>
                                <m:sSupPr>
                                  <m:ctrlPr>
                                    <a:rPr lang="en-US" sz="1400" i="1">
                                      <a:solidFill>
                                        <a:srgbClr val="836967"/>
                                      </a:solidFill>
                                      <a:latin typeface="Cambria Math" panose="02040503050406030204" pitchFamily="18" charset="0"/>
                                    </a:rPr>
                                  </m:ctrlPr>
                                </m:sSupPr>
                                <m:e>
                                  <m:r>
                                    <a:rPr lang="en-US" sz="1400" i="1">
                                      <a:latin typeface="Cambria Math" panose="02040503050406030204" pitchFamily="18" charset="0"/>
                                    </a:rPr>
                                    <m:t>𝑚</m:t>
                                  </m:r>
                                </m:e>
                                <m:sup>
                                  <m:r>
                                    <a:rPr lang="en-US" sz="1400" i="0">
                                      <a:latin typeface="Cambria Math" panose="02040503050406030204" pitchFamily="18" charset="0"/>
                                    </a:rPr>
                                    <m:t>3</m:t>
                                  </m:r>
                                </m:sup>
                              </m:sSup>
                            </m:den>
                          </m:f>
                        </m:e>
                      </m:d>
                    </m:oMath>
                  </m:oMathPara>
                </a14:m>
                <a:endParaRPr lang="en-US" sz="1400" dirty="0"/>
              </a:p>
            </p:txBody>
          </p:sp>
        </mc:Choice>
        <mc:Fallback xmlns="">
          <p:sp>
            <p:nvSpPr>
              <p:cNvPr id="29" name="CuadroTexto 28">
                <a:extLst>
                  <a:ext uri="{FF2B5EF4-FFF2-40B4-BE49-F238E27FC236}">
                    <a16:creationId xmlns:a16="http://schemas.microsoft.com/office/drawing/2014/main" id="{A181D680-B5FD-90B1-E729-7C6CB3D8122F}"/>
                  </a:ext>
                </a:extLst>
              </p:cNvPr>
              <p:cNvSpPr txBox="1">
                <a:spLocks noRot="1" noChangeAspect="1" noMove="1" noResize="1" noEditPoints="1" noAdjustHandles="1" noChangeArrowheads="1" noChangeShapeType="1" noTextEdit="1"/>
              </p:cNvSpPr>
              <p:nvPr/>
            </p:nvSpPr>
            <p:spPr>
              <a:xfrm>
                <a:off x="2070733" y="3651546"/>
                <a:ext cx="2795616" cy="571760"/>
              </a:xfrm>
              <a:prstGeom prst="rect">
                <a:avLst/>
              </a:prstGeom>
              <a:blipFill>
                <a:blip r:embed="rId8"/>
                <a:stretch>
                  <a:fillRect/>
                </a:stretch>
              </a:blipFill>
            </p:spPr>
            <p:txBody>
              <a:bodyPr/>
              <a:lstStyle/>
              <a:p>
                <a:r>
                  <a:rPr lang="en-US">
                    <a:noFill/>
                  </a:rPr>
                  <a:t> </a:t>
                </a:r>
              </a:p>
            </p:txBody>
          </p:sp>
        </mc:Fallback>
      </mc:AlternateContent>
      <p:pic>
        <p:nvPicPr>
          <p:cNvPr id="30" name="Imagen 29">
            <a:extLst>
              <a:ext uri="{FF2B5EF4-FFF2-40B4-BE49-F238E27FC236}">
                <a16:creationId xmlns:a16="http://schemas.microsoft.com/office/drawing/2014/main" id="{95F1DD85-B6A5-DE74-7893-74D0E8D2B3AF}"/>
              </a:ext>
            </a:extLst>
          </p:cNvPr>
          <p:cNvPicPr>
            <a:picLocks noChangeAspect="1"/>
          </p:cNvPicPr>
          <p:nvPr/>
        </p:nvPicPr>
        <p:blipFill>
          <a:blip r:embed="rId9"/>
          <a:stretch>
            <a:fillRect/>
          </a:stretch>
        </p:blipFill>
        <p:spPr>
          <a:xfrm>
            <a:off x="6493709" y="1519893"/>
            <a:ext cx="1809750" cy="2333625"/>
          </a:xfrm>
          <a:prstGeom prst="rect">
            <a:avLst/>
          </a:prstGeom>
        </p:spPr>
      </p:pic>
      <p:graphicFrame>
        <p:nvGraphicFramePr>
          <p:cNvPr id="31" name="Tabla 30">
            <a:extLst>
              <a:ext uri="{FF2B5EF4-FFF2-40B4-BE49-F238E27FC236}">
                <a16:creationId xmlns:a16="http://schemas.microsoft.com/office/drawing/2014/main" id="{0124C3F7-9FB3-51E8-0D0A-3B958F58FB54}"/>
              </a:ext>
            </a:extLst>
          </p:cNvPr>
          <p:cNvGraphicFramePr>
            <a:graphicFrameLocks noGrp="1"/>
          </p:cNvGraphicFramePr>
          <p:nvPr>
            <p:extLst>
              <p:ext uri="{D42A27DB-BD31-4B8C-83A1-F6EECF244321}">
                <p14:modId xmlns:p14="http://schemas.microsoft.com/office/powerpoint/2010/main" val="1977473718"/>
              </p:ext>
            </p:extLst>
          </p:nvPr>
        </p:nvGraphicFramePr>
        <p:xfrm>
          <a:off x="6271318" y="4000748"/>
          <a:ext cx="5226856" cy="2570040"/>
        </p:xfrm>
        <a:graphic>
          <a:graphicData uri="http://schemas.openxmlformats.org/drawingml/2006/table">
            <a:tbl>
              <a:tblPr firstRow="1" firstCol="1" bandRow="1">
                <a:tableStyleId>{0E3FDE45-AF77-4B5C-9715-49D594BDF05E}</a:tableStyleId>
              </a:tblPr>
              <a:tblGrid>
                <a:gridCol w="2974206">
                  <a:extLst>
                    <a:ext uri="{9D8B030D-6E8A-4147-A177-3AD203B41FA5}">
                      <a16:colId xmlns:a16="http://schemas.microsoft.com/office/drawing/2014/main" val="2678807604"/>
                    </a:ext>
                  </a:extLst>
                </a:gridCol>
                <a:gridCol w="2252650">
                  <a:extLst>
                    <a:ext uri="{9D8B030D-6E8A-4147-A177-3AD203B41FA5}">
                      <a16:colId xmlns:a16="http://schemas.microsoft.com/office/drawing/2014/main" val="3239032640"/>
                    </a:ext>
                  </a:extLst>
                </a:gridCol>
              </a:tblGrid>
              <a:tr h="0">
                <a:tc>
                  <a:txBody>
                    <a:bodyPr/>
                    <a:lstStyle/>
                    <a:p>
                      <a:pPr marL="0" marR="0">
                        <a:lnSpc>
                          <a:spcPct val="150000"/>
                        </a:lnSpc>
                        <a:spcBef>
                          <a:spcPts val="0"/>
                        </a:spcBef>
                        <a:spcAft>
                          <a:spcPts val="0"/>
                        </a:spcAft>
                      </a:pPr>
                      <a:r>
                        <a:rPr lang="es-ES" sz="1400">
                          <a:effectLst/>
                        </a:rPr>
                        <a:t>Descripción</a:t>
                      </a:r>
                      <a:endParaRPr lang="en-US"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s-ES" sz="1400">
                          <a:effectLst/>
                        </a:rPr>
                        <a:t>Valor o característica</a:t>
                      </a:r>
                      <a:endParaRPr lang="en-US"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06078721"/>
                  </a:ext>
                </a:extLst>
              </a:tr>
              <a:tr h="0">
                <a:tc>
                  <a:txBody>
                    <a:bodyPr/>
                    <a:lstStyle/>
                    <a:p>
                      <a:pPr marL="0" marR="0">
                        <a:lnSpc>
                          <a:spcPct val="150000"/>
                        </a:lnSpc>
                        <a:spcBef>
                          <a:spcPts val="0"/>
                        </a:spcBef>
                        <a:spcAft>
                          <a:spcPts val="0"/>
                        </a:spcAft>
                      </a:pPr>
                      <a:r>
                        <a:rPr lang="es-ES" sz="1400" dirty="0">
                          <a:effectLst/>
                        </a:rPr>
                        <a:t>Alimentación</a:t>
                      </a:r>
                      <a:endPar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s-ES" sz="1400" dirty="0">
                          <a:effectLst/>
                        </a:rPr>
                        <a:t>110 VAC</a:t>
                      </a:r>
                      <a:endPar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506114"/>
                  </a:ext>
                </a:extLst>
              </a:tr>
              <a:tr h="0">
                <a:tc>
                  <a:txBody>
                    <a:bodyPr/>
                    <a:lstStyle/>
                    <a:p>
                      <a:pPr marL="0" marR="0">
                        <a:lnSpc>
                          <a:spcPct val="150000"/>
                        </a:lnSpc>
                        <a:spcBef>
                          <a:spcPts val="0"/>
                        </a:spcBef>
                        <a:spcAft>
                          <a:spcPts val="0"/>
                        </a:spcAft>
                      </a:pPr>
                      <a:r>
                        <a:rPr lang="es-ES" sz="1400" dirty="0">
                          <a:effectLst/>
                        </a:rPr>
                        <a:t>Material del cuerpo</a:t>
                      </a:r>
                      <a:endPar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s-ES" sz="1400" dirty="0">
                          <a:effectLst/>
                        </a:rPr>
                        <a:t>Latón</a:t>
                      </a:r>
                      <a:endPar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35214866"/>
                  </a:ext>
                </a:extLst>
              </a:tr>
              <a:tr h="0">
                <a:tc>
                  <a:txBody>
                    <a:bodyPr/>
                    <a:lstStyle/>
                    <a:p>
                      <a:pPr marL="0" marR="0">
                        <a:lnSpc>
                          <a:spcPct val="150000"/>
                        </a:lnSpc>
                        <a:spcBef>
                          <a:spcPts val="0"/>
                        </a:spcBef>
                        <a:spcAft>
                          <a:spcPts val="0"/>
                        </a:spcAft>
                      </a:pPr>
                      <a:r>
                        <a:rPr lang="es-ES" sz="1400">
                          <a:effectLst/>
                        </a:rPr>
                        <a:t>Diámetro de rosca</a:t>
                      </a:r>
                      <a:endParaRPr lang="en-US"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n-US" sz="1400" dirty="0">
                          <a:effectLst/>
                        </a:rPr>
                        <a:t>1’’ NPT Hembra</a:t>
                      </a:r>
                      <a:endPar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15712584"/>
                  </a:ext>
                </a:extLst>
              </a:tr>
              <a:tr h="0">
                <a:tc>
                  <a:txBody>
                    <a:bodyPr/>
                    <a:lstStyle/>
                    <a:p>
                      <a:pPr marL="0" marR="0">
                        <a:lnSpc>
                          <a:spcPct val="150000"/>
                        </a:lnSpc>
                        <a:spcBef>
                          <a:spcPts val="0"/>
                        </a:spcBef>
                        <a:spcAft>
                          <a:spcPts val="0"/>
                        </a:spcAft>
                      </a:pPr>
                      <a:r>
                        <a:rPr lang="es-ES" sz="1400" dirty="0">
                          <a:effectLst/>
                        </a:rPr>
                        <a:t>Presión máxima</a:t>
                      </a:r>
                      <a:endPar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s-ES" sz="1400" dirty="0">
                          <a:effectLst/>
                        </a:rPr>
                        <a:t>11 [bar]</a:t>
                      </a:r>
                      <a:endPar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14980206"/>
                  </a:ext>
                </a:extLst>
              </a:tr>
              <a:tr h="0">
                <a:tc>
                  <a:txBody>
                    <a:bodyPr/>
                    <a:lstStyle/>
                    <a:p>
                      <a:pPr marL="0" marR="0">
                        <a:lnSpc>
                          <a:spcPct val="150000"/>
                        </a:lnSpc>
                        <a:spcBef>
                          <a:spcPts val="0"/>
                        </a:spcBef>
                        <a:spcAft>
                          <a:spcPts val="0"/>
                        </a:spcAft>
                      </a:pPr>
                      <a:r>
                        <a:rPr lang="es-ES" sz="1400" dirty="0">
                          <a:effectLst/>
                        </a:rPr>
                        <a:t>Temperatura de funcionamiento</a:t>
                      </a:r>
                      <a:endPar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s-ES" sz="1400" dirty="0">
                          <a:effectLst/>
                        </a:rPr>
                        <a:t>-5 a 80 [ºC]</a:t>
                      </a:r>
                      <a:endPar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73753709"/>
                  </a:ext>
                </a:extLst>
              </a:tr>
              <a:tr h="0">
                <a:tc>
                  <a:txBody>
                    <a:bodyPr/>
                    <a:lstStyle/>
                    <a:p>
                      <a:pPr marL="0" marR="0">
                        <a:lnSpc>
                          <a:spcPct val="150000"/>
                        </a:lnSpc>
                        <a:spcBef>
                          <a:spcPts val="0"/>
                        </a:spcBef>
                        <a:spcAft>
                          <a:spcPts val="0"/>
                        </a:spcAft>
                      </a:pPr>
                      <a:r>
                        <a:rPr lang="es-ES" sz="1400" dirty="0">
                          <a:effectLst/>
                        </a:rPr>
                        <a:t>Viscosidad cinemática del fluido</a:t>
                      </a:r>
                      <a:endPar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s-ES" sz="1400" dirty="0">
                          <a:effectLst/>
                        </a:rPr>
                        <a:t>20 [</a:t>
                      </a:r>
                      <a:r>
                        <a:rPr lang="es-ES" sz="1400" dirty="0" err="1">
                          <a:effectLst/>
                        </a:rPr>
                        <a:t>St</a:t>
                      </a:r>
                      <a:r>
                        <a:rPr lang="es-ES" sz="1400" dirty="0">
                          <a:effectLst/>
                        </a:rPr>
                        <a:t>]</a:t>
                      </a:r>
                      <a:endPar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48119215"/>
                  </a:ext>
                </a:extLst>
              </a:tr>
              <a:tr h="0">
                <a:tc>
                  <a:txBody>
                    <a:bodyPr/>
                    <a:lstStyle/>
                    <a:p>
                      <a:pPr marL="0" marR="0">
                        <a:lnSpc>
                          <a:spcPct val="150000"/>
                        </a:lnSpc>
                        <a:spcBef>
                          <a:spcPts val="0"/>
                        </a:spcBef>
                        <a:spcAft>
                          <a:spcPts val="0"/>
                        </a:spcAft>
                      </a:pPr>
                      <a:r>
                        <a:rPr lang="es-ES" sz="1400" dirty="0">
                          <a:effectLst/>
                        </a:rPr>
                        <a:t>Coeficiente de flujo de válvula (Cv)</a:t>
                      </a:r>
                      <a:endPar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s-ES" sz="1400" dirty="0">
                          <a:effectLst/>
                        </a:rPr>
                        <a:t>12</a:t>
                      </a:r>
                      <a:endPar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54067205"/>
                  </a:ext>
                </a:extLst>
              </a:tr>
              <a:tr h="0">
                <a:tc>
                  <a:txBody>
                    <a:bodyPr/>
                    <a:lstStyle/>
                    <a:p>
                      <a:pPr marL="0" marR="0">
                        <a:lnSpc>
                          <a:spcPct val="150000"/>
                        </a:lnSpc>
                        <a:spcBef>
                          <a:spcPts val="0"/>
                        </a:spcBef>
                        <a:spcAft>
                          <a:spcPts val="0"/>
                        </a:spcAft>
                      </a:pPr>
                      <a:r>
                        <a:rPr lang="es-ES" sz="1400">
                          <a:effectLst/>
                        </a:rPr>
                        <a:t>Orificio</a:t>
                      </a:r>
                      <a:endParaRPr lang="en-US"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s-ES" sz="1400" dirty="0">
                          <a:effectLst/>
                        </a:rPr>
                        <a:t>25 [mm]</a:t>
                      </a:r>
                      <a:endPar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35730418"/>
                  </a:ext>
                </a:extLst>
              </a:tr>
            </a:tbl>
          </a:graphicData>
        </a:graphic>
      </p:graphicFrame>
      <p:sp>
        <p:nvSpPr>
          <p:cNvPr id="32" name="Rectángulo: esquinas redondeadas 31">
            <a:extLst>
              <a:ext uri="{FF2B5EF4-FFF2-40B4-BE49-F238E27FC236}">
                <a16:creationId xmlns:a16="http://schemas.microsoft.com/office/drawing/2014/main" id="{5D46CAD2-F697-B2AF-15DB-1B7EBF566D91}"/>
              </a:ext>
            </a:extLst>
          </p:cNvPr>
          <p:cNvSpPr/>
          <p:nvPr/>
        </p:nvSpPr>
        <p:spPr>
          <a:xfrm>
            <a:off x="1832825" y="1531094"/>
            <a:ext cx="3020124" cy="2823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t>Datos</a:t>
            </a:r>
            <a:endParaRPr lang="en-US" sz="1600" b="1" dirty="0"/>
          </a:p>
        </p:txBody>
      </p:sp>
      <p:sp>
        <p:nvSpPr>
          <p:cNvPr id="33" name="Rectángulo: esquinas redondeadas 32">
            <a:extLst>
              <a:ext uri="{FF2B5EF4-FFF2-40B4-BE49-F238E27FC236}">
                <a16:creationId xmlns:a16="http://schemas.microsoft.com/office/drawing/2014/main" id="{3B57BD1E-386F-07CA-F076-3E4E8B0CF5C9}"/>
              </a:ext>
            </a:extLst>
          </p:cNvPr>
          <p:cNvSpPr/>
          <p:nvPr/>
        </p:nvSpPr>
        <p:spPr>
          <a:xfrm>
            <a:off x="1800726" y="4353024"/>
            <a:ext cx="3020124" cy="2823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t>Cálculos</a:t>
            </a:r>
            <a:endParaRPr lang="en-US" sz="1600" b="1" dirty="0"/>
          </a:p>
        </p:txBody>
      </p:sp>
      <p:sp>
        <p:nvSpPr>
          <p:cNvPr id="34" name="CuadroTexto 33">
            <a:extLst>
              <a:ext uri="{FF2B5EF4-FFF2-40B4-BE49-F238E27FC236}">
                <a16:creationId xmlns:a16="http://schemas.microsoft.com/office/drawing/2014/main" id="{E2E367FF-E030-CE3A-ACE0-643F7C159549}"/>
              </a:ext>
            </a:extLst>
          </p:cNvPr>
          <p:cNvSpPr txBox="1"/>
          <p:nvPr/>
        </p:nvSpPr>
        <p:spPr>
          <a:xfrm>
            <a:off x="1832824" y="1923933"/>
            <a:ext cx="2389500" cy="307777"/>
          </a:xfrm>
          <a:prstGeom prst="rect">
            <a:avLst/>
          </a:prstGeom>
          <a:noFill/>
        </p:spPr>
        <p:txBody>
          <a:bodyPr wrap="none" rtlCol="0">
            <a:spAutoFit/>
          </a:bodyPr>
          <a:lstStyle/>
          <a:p>
            <a:r>
              <a:rPr lang="es-ES" sz="1400" b="1" dirty="0">
                <a:effectLst>
                  <a:outerShdw blurRad="38100" dist="38100" dir="2700000" algn="tl">
                    <a:srgbClr val="000000">
                      <a:alpha val="43137"/>
                    </a:srgbClr>
                  </a:outerShdw>
                </a:effectLst>
              </a:rPr>
              <a:t>Viscosidad absoluta a 25 [ºC]</a:t>
            </a:r>
            <a:endParaRPr lang="en-US" sz="1400" b="1" dirty="0">
              <a:effectLst>
                <a:outerShdw blurRad="38100" dist="38100" dir="2700000" algn="tl">
                  <a:srgbClr val="000000">
                    <a:alpha val="43137"/>
                  </a:srgbClr>
                </a:outerShdw>
              </a:effectLst>
            </a:endParaRPr>
          </a:p>
        </p:txBody>
      </p:sp>
      <p:sp>
        <p:nvSpPr>
          <p:cNvPr id="35" name="CuadroTexto 34">
            <a:extLst>
              <a:ext uri="{FF2B5EF4-FFF2-40B4-BE49-F238E27FC236}">
                <a16:creationId xmlns:a16="http://schemas.microsoft.com/office/drawing/2014/main" id="{CC13F4C2-EFFC-2213-A43D-E10A7154E719}"/>
              </a:ext>
            </a:extLst>
          </p:cNvPr>
          <p:cNvSpPr txBox="1"/>
          <p:nvPr/>
        </p:nvSpPr>
        <p:spPr>
          <a:xfrm>
            <a:off x="1873119" y="2896153"/>
            <a:ext cx="910827" cy="307777"/>
          </a:xfrm>
          <a:prstGeom prst="rect">
            <a:avLst/>
          </a:prstGeom>
          <a:noFill/>
        </p:spPr>
        <p:txBody>
          <a:bodyPr wrap="none" rtlCol="0">
            <a:spAutoFit/>
          </a:bodyPr>
          <a:lstStyle/>
          <a:p>
            <a:r>
              <a:rPr lang="es-ES" sz="1400" b="1" dirty="0">
                <a:effectLst>
                  <a:outerShdw blurRad="38100" dist="38100" dir="2700000" algn="tl">
                    <a:srgbClr val="000000">
                      <a:alpha val="43137"/>
                    </a:srgbClr>
                  </a:outerShdw>
                </a:effectLst>
              </a:rPr>
              <a:t>Densidad</a:t>
            </a:r>
            <a:endParaRPr lang="en-US" sz="1400" b="1" dirty="0">
              <a:effectLst>
                <a:outerShdw blurRad="38100" dist="38100" dir="2700000" algn="tl">
                  <a:srgbClr val="000000">
                    <a:alpha val="43137"/>
                  </a:srgbClr>
                </a:outerShdw>
              </a:effectLst>
            </a:endParaRPr>
          </a:p>
        </p:txBody>
      </p:sp>
      <p:sp>
        <p:nvSpPr>
          <p:cNvPr id="36" name="CuadroTexto 35">
            <a:extLst>
              <a:ext uri="{FF2B5EF4-FFF2-40B4-BE49-F238E27FC236}">
                <a16:creationId xmlns:a16="http://schemas.microsoft.com/office/drawing/2014/main" id="{A21C591D-1AC2-772C-E449-74013F8BEFDE}"/>
              </a:ext>
            </a:extLst>
          </p:cNvPr>
          <p:cNvSpPr txBox="1"/>
          <p:nvPr/>
        </p:nvSpPr>
        <p:spPr>
          <a:xfrm>
            <a:off x="1775014" y="4725910"/>
            <a:ext cx="1750800" cy="307777"/>
          </a:xfrm>
          <a:prstGeom prst="rect">
            <a:avLst/>
          </a:prstGeom>
          <a:noFill/>
        </p:spPr>
        <p:txBody>
          <a:bodyPr wrap="none" rtlCol="0">
            <a:spAutoFit/>
          </a:bodyPr>
          <a:lstStyle/>
          <a:p>
            <a:r>
              <a:rPr lang="es-ES" sz="1400" b="1" dirty="0">
                <a:effectLst>
                  <a:outerShdw blurRad="38100" dist="38100" dir="2700000" algn="tl">
                    <a:srgbClr val="000000">
                      <a:alpha val="43137"/>
                    </a:srgbClr>
                  </a:outerShdw>
                </a:effectLst>
              </a:rPr>
              <a:t>Viscosidad dinámica</a:t>
            </a:r>
            <a:endParaRPr lang="en-US" sz="1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542356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6EFCC8-7060-490D-9AC9-2C56B57D66BD}"/>
              </a:ext>
            </a:extLst>
          </p:cNvPr>
          <p:cNvSpPr>
            <a:spLocks noGrp="1"/>
          </p:cNvSpPr>
          <p:nvPr>
            <p:ph type="title"/>
          </p:nvPr>
        </p:nvSpPr>
        <p:spPr>
          <a:xfrm>
            <a:off x="1800726" y="2869"/>
            <a:ext cx="10086474" cy="1346897"/>
          </a:xfrm>
        </p:spPr>
        <p:txBody>
          <a:bodyPr/>
          <a:lstStyle/>
          <a:p>
            <a:r>
              <a:rPr lang="es-MX" dirty="0"/>
              <a:t>Selección de electroválvulas</a:t>
            </a:r>
          </a:p>
        </p:txBody>
      </p:sp>
      <p:sp>
        <p:nvSpPr>
          <p:cNvPr id="17" name="Marcador de contenido 2">
            <a:extLst>
              <a:ext uri="{FF2B5EF4-FFF2-40B4-BE49-F238E27FC236}">
                <a16:creationId xmlns:a16="http://schemas.microsoft.com/office/drawing/2014/main" id="{9DB82045-2AD6-4634-8397-860ECA0524B4}"/>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u="sng" dirty="0">
                <a:solidFill>
                  <a:prstClr val="white"/>
                </a:solidFill>
                <a:cs typeface="Times New Roman" panose="02020603050405020304" pitchFamily="18" charset="0"/>
              </a:rPr>
              <a:t>Diseño y construcción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sp>
        <p:nvSpPr>
          <p:cNvPr id="7" name="CuadroTexto 6">
            <a:extLst>
              <a:ext uri="{FF2B5EF4-FFF2-40B4-BE49-F238E27FC236}">
                <a16:creationId xmlns:a16="http://schemas.microsoft.com/office/drawing/2014/main" id="{FF6B06D8-18AB-D70A-F847-CCADDFE53AF0}"/>
              </a:ext>
            </a:extLst>
          </p:cNvPr>
          <p:cNvSpPr txBox="1"/>
          <p:nvPr/>
        </p:nvSpPr>
        <p:spPr>
          <a:xfrm>
            <a:off x="5110961" y="910998"/>
            <a:ext cx="3466013" cy="461665"/>
          </a:xfrm>
          <a:prstGeom prst="rect">
            <a:avLst/>
          </a:prstGeom>
          <a:noFill/>
          <a:effectLst>
            <a:outerShdw blurRad="50800" dist="38100" dir="5400000" algn="t" rotWithShape="0">
              <a:prstClr val="black">
                <a:alpha val="40000"/>
              </a:prstClr>
            </a:outerShdw>
          </a:effectLst>
        </p:spPr>
        <p:txBody>
          <a:bodyPr wrap="none" rtlCol="0">
            <a:spAutoFit/>
          </a:bodyPr>
          <a:lstStyle/>
          <a:p>
            <a:pPr algn="ctr"/>
            <a:r>
              <a:rPr lang="es-ES" sz="2400" b="1" dirty="0"/>
              <a:t>Flujo de aire comprimido</a:t>
            </a:r>
            <a:endParaRPr lang="en-US" sz="2400" b="1" dirty="0"/>
          </a:p>
        </p:txBody>
      </p:sp>
      <p:sp>
        <p:nvSpPr>
          <p:cNvPr id="32" name="Rectángulo: esquinas redondeadas 31">
            <a:extLst>
              <a:ext uri="{FF2B5EF4-FFF2-40B4-BE49-F238E27FC236}">
                <a16:creationId xmlns:a16="http://schemas.microsoft.com/office/drawing/2014/main" id="{5D46CAD2-F697-B2AF-15DB-1B7EBF566D91}"/>
              </a:ext>
            </a:extLst>
          </p:cNvPr>
          <p:cNvSpPr/>
          <p:nvPr/>
        </p:nvSpPr>
        <p:spPr>
          <a:xfrm>
            <a:off x="1832825" y="1531094"/>
            <a:ext cx="1933262" cy="2823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t>Datos</a:t>
            </a:r>
            <a:endParaRPr lang="en-US" sz="1600" b="1" dirty="0"/>
          </a:p>
        </p:txBody>
      </p:sp>
      <p:pic>
        <p:nvPicPr>
          <p:cNvPr id="3" name="Imagen 2">
            <a:extLst>
              <a:ext uri="{FF2B5EF4-FFF2-40B4-BE49-F238E27FC236}">
                <a16:creationId xmlns:a16="http://schemas.microsoft.com/office/drawing/2014/main" id="{91779EE2-6D31-E621-9A06-D58F58D4774D}"/>
              </a:ext>
            </a:extLst>
          </p:cNvPr>
          <p:cNvPicPr>
            <a:picLocks noChangeAspect="1"/>
          </p:cNvPicPr>
          <p:nvPr/>
        </p:nvPicPr>
        <p:blipFill>
          <a:blip r:embed="rId2"/>
          <a:stretch>
            <a:fillRect/>
          </a:stretch>
        </p:blipFill>
        <p:spPr>
          <a:xfrm>
            <a:off x="4951853" y="2757475"/>
            <a:ext cx="1142715" cy="1372845"/>
          </a:xfrm>
          <a:prstGeom prst="rect">
            <a:avLst/>
          </a:prstGeom>
        </p:spPr>
      </p:pic>
      <mc:AlternateContent xmlns:mc="http://schemas.openxmlformats.org/markup-compatibility/2006" xmlns:a14="http://schemas.microsoft.com/office/drawing/2010/main">
        <mc:Choice Requires="a14">
          <p:sp>
            <p:nvSpPr>
              <p:cNvPr id="8" name="CuadroTexto 7">
                <a:extLst>
                  <a:ext uri="{FF2B5EF4-FFF2-40B4-BE49-F238E27FC236}">
                    <a16:creationId xmlns:a16="http://schemas.microsoft.com/office/drawing/2014/main" id="{5FD89E59-7C54-5402-49C5-4EC00B7D9D0F}"/>
                  </a:ext>
                </a:extLst>
              </p:cNvPr>
              <p:cNvSpPr txBox="1"/>
              <p:nvPr/>
            </p:nvSpPr>
            <p:spPr>
              <a:xfrm>
                <a:off x="1832825" y="2207007"/>
                <a:ext cx="1933262" cy="508985"/>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en-US" sz="1200" i="1" smtClean="0">
                          <a:latin typeface="Cambria Math" panose="02040503050406030204" pitchFamily="18" charset="0"/>
                        </a:rPr>
                        <m:t>𝐴𝐶𝐹𝑀</m:t>
                      </m:r>
                      <m:r>
                        <a:rPr lang="en-US" sz="1200" i="0">
                          <a:latin typeface="Cambria Math" panose="02040503050406030204" pitchFamily="18" charset="0"/>
                        </a:rPr>
                        <m:t>=5</m:t>
                      </m:r>
                      <m:d>
                        <m:dPr>
                          <m:begChr m:val="["/>
                          <m:endChr m:val="]"/>
                          <m:ctrlPr>
                            <a:rPr lang="en-US" sz="1200" i="1">
                              <a:solidFill>
                                <a:srgbClr val="836967"/>
                              </a:solidFill>
                              <a:latin typeface="Cambria Math" panose="02040503050406030204" pitchFamily="18" charset="0"/>
                            </a:rPr>
                          </m:ctrlPr>
                        </m:dPr>
                        <m:e>
                          <m:f>
                            <m:fPr>
                              <m:ctrlPr>
                                <a:rPr lang="en-US" sz="1200" i="1">
                                  <a:solidFill>
                                    <a:srgbClr val="836967"/>
                                  </a:solidFill>
                                  <a:latin typeface="Cambria Math" panose="02040503050406030204" pitchFamily="18" charset="0"/>
                                </a:rPr>
                              </m:ctrlPr>
                            </m:fPr>
                            <m:num>
                              <m:r>
                                <a:rPr lang="en-US" sz="1200" i="1">
                                  <a:latin typeface="Cambria Math" panose="02040503050406030204" pitchFamily="18" charset="0"/>
                                </a:rPr>
                                <m:t>𝑓</m:t>
                              </m:r>
                              <m:sSup>
                                <m:sSupPr>
                                  <m:ctrlPr>
                                    <a:rPr lang="en-US" sz="1200" i="1">
                                      <a:solidFill>
                                        <a:srgbClr val="836967"/>
                                      </a:solidFill>
                                      <a:latin typeface="Cambria Math" panose="02040503050406030204" pitchFamily="18" charset="0"/>
                                    </a:rPr>
                                  </m:ctrlPr>
                                </m:sSupPr>
                                <m:e>
                                  <m:r>
                                    <a:rPr lang="en-US" sz="1200" i="1">
                                      <a:latin typeface="Cambria Math" panose="02040503050406030204" pitchFamily="18" charset="0"/>
                                    </a:rPr>
                                    <m:t>𝑡</m:t>
                                  </m:r>
                                </m:e>
                                <m:sup>
                                  <m:r>
                                    <a:rPr lang="en-US" sz="1200" i="0">
                                      <a:latin typeface="Cambria Math" panose="02040503050406030204" pitchFamily="18" charset="0"/>
                                    </a:rPr>
                                    <m:t>3</m:t>
                                  </m:r>
                                </m:sup>
                              </m:sSup>
                            </m:num>
                            <m:den>
                              <m:r>
                                <a:rPr lang="en-US" sz="1200" i="1">
                                  <a:latin typeface="Cambria Math" panose="02040503050406030204" pitchFamily="18" charset="0"/>
                                </a:rPr>
                                <m:t>𝑚𝑖𝑛</m:t>
                              </m:r>
                            </m:den>
                          </m:f>
                        </m:e>
                      </m:d>
                    </m:oMath>
                  </m:oMathPara>
                </a14:m>
                <a:endParaRPr lang="en-US" sz="1200" dirty="0"/>
              </a:p>
            </p:txBody>
          </p:sp>
        </mc:Choice>
        <mc:Fallback xmlns="">
          <p:sp>
            <p:nvSpPr>
              <p:cNvPr id="8" name="CuadroTexto 7">
                <a:extLst>
                  <a:ext uri="{FF2B5EF4-FFF2-40B4-BE49-F238E27FC236}">
                    <a16:creationId xmlns:a16="http://schemas.microsoft.com/office/drawing/2014/main" id="{5FD89E59-7C54-5402-49C5-4EC00B7D9D0F}"/>
                  </a:ext>
                </a:extLst>
              </p:cNvPr>
              <p:cNvSpPr txBox="1">
                <a:spLocks noRot="1" noChangeAspect="1" noMove="1" noResize="1" noEditPoints="1" noAdjustHandles="1" noChangeArrowheads="1" noChangeShapeType="1" noTextEdit="1"/>
              </p:cNvSpPr>
              <p:nvPr/>
            </p:nvSpPr>
            <p:spPr>
              <a:xfrm>
                <a:off x="1832825" y="2207007"/>
                <a:ext cx="1933262" cy="508985"/>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CuadroTexto 10">
                <a:extLst>
                  <a:ext uri="{FF2B5EF4-FFF2-40B4-BE49-F238E27FC236}">
                    <a16:creationId xmlns:a16="http://schemas.microsoft.com/office/drawing/2014/main" id="{5B1F87FD-C9AB-00A0-5ECA-503FAF4AA94D}"/>
                  </a:ext>
                </a:extLst>
              </p:cNvPr>
              <p:cNvSpPr txBox="1"/>
              <p:nvPr/>
            </p:nvSpPr>
            <p:spPr>
              <a:xfrm>
                <a:off x="1800726" y="3084958"/>
                <a:ext cx="1933262" cy="292068"/>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US" sz="1200" i="1" smtClean="0">
                              <a:solidFill>
                                <a:schemeClr val="tx1"/>
                              </a:solidFill>
                              <a:latin typeface="Cambria Math" panose="02040503050406030204" pitchFamily="18" charset="0"/>
                            </a:rPr>
                          </m:ctrlPr>
                        </m:sSubPr>
                        <m:e>
                          <m:r>
                            <a:rPr lang="en-US" sz="1200" i="1">
                              <a:solidFill>
                                <a:schemeClr val="tx1"/>
                              </a:solidFill>
                              <a:latin typeface="Cambria Math" panose="02040503050406030204" pitchFamily="18" charset="0"/>
                            </a:rPr>
                            <m:t>𝑃</m:t>
                          </m:r>
                        </m:e>
                        <m:sub>
                          <m:r>
                            <a:rPr lang="en-US" sz="1200" i="1">
                              <a:solidFill>
                                <a:schemeClr val="tx1"/>
                              </a:solidFill>
                              <a:latin typeface="Cambria Math" panose="02040503050406030204" pitchFamily="18" charset="0"/>
                            </a:rPr>
                            <m:t>𝑔</m:t>
                          </m:r>
                        </m:sub>
                      </m:sSub>
                      <m:r>
                        <a:rPr lang="en-US" sz="1200" i="0">
                          <a:solidFill>
                            <a:schemeClr val="tx1"/>
                          </a:solidFill>
                          <a:latin typeface="Cambria Math" panose="02040503050406030204" pitchFamily="18" charset="0"/>
                        </a:rPr>
                        <m:t>=90</m:t>
                      </m:r>
                      <m:d>
                        <m:dPr>
                          <m:begChr m:val="["/>
                          <m:endChr m:val="]"/>
                          <m:ctrlPr>
                            <a:rPr lang="en-US" sz="1200" i="1">
                              <a:solidFill>
                                <a:schemeClr val="tx1"/>
                              </a:solidFill>
                              <a:latin typeface="Cambria Math" panose="02040503050406030204" pitchFamily="18" charset="0"/>
                            </a:rPr>
                          </m:ctrlPr>
                        </m:dPr>
                        <m:e>
                          <m:r>
                            <a:rPr lang="es-ES" sz="1200" b="0" i="1" smtClean="0">
                              <a:solidFill>
                                <a:schemeClr val="tx1"/>
                              </a:solidFill>
                              <a:latin typeface="Cambria Math" panose="02040503050406030204" pitchFamily="18" charset="0"/>
                            </a:rPr>
                            <m:t>𝑝𝑠𝑖</m:t>
                          </m:r>
                        </m:e>
                      </m:d>
                    </m:oMath>
                  </m:oMathPara>
                </a14:m>
                <a:endParaRPr lang="en-US" sz="1200" dirty="0">
                  <a:solidFill>
                    <a:schemeClr val="tx1"/>
                  </a:solidFill>
                </a:endParaRPr>
              </a:p>
            </p:txBody>
          </p:sp>
        </mc:Choice>
        <mc:Fallback xmlns="">
          <p:sp>
            <p:nvSpPr>
              <p:cNvPr id="11" name="CuadroTexto 10">
                <a:extLst>
                  <a:ext uri="{FF2B5EF4-FFF2-40B4-BE49-F238E27FC236}">
                    <a16:creationId xmlns:a16="http://schemas.microsoft.com/office/drawing/2014/main" id="{5B1F87FD-C9AB-00A0-5ECA-503FAF4AA94D}"/>
                  </a:ext>
                </a:extLst>
              </p:cNvPr>
              <p:cNvSpPr txBox="1">
                <a:spLocks noRot="1" noChangeAspect="1" noMove="1" noResize="1" noEditPoints="1" noAdjustHandles="1" noChangeArrowheads="1" noChangeShapeType="1" noTextEdit="1"/>
              </p:cNvSpPr>
              <p:nvPr/>
            </p:nvSpPr>
            <p:spPr>
              <a:xfrm>
                <a:off x="1800726" y="3084958"/>
                <a:ext cx="1933262" cy="292068"/>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CuadroTexto 12">
                <a:extLst>
                  <a:ext uri="{FF2B5EF4-FFF2-40B4-BE49-F238E27FC236}">
                    <a16:creationId xmlns:a16="http://schemas.microsoft.com/office/drawing/2014/main" id="{33FF1DC0-11B8-ED67-B792-586628E96231}"/>
                  </a:ext>
                </a:extLst>
              </p:cNvPr>
              <p:cNvSpPr txBox="1"/>
              <p:nvPr/>
            </p:nvSpPr>
            <p:spPr>
              <a:xfrm>
                <a:off x="1832824" y="3749564"/>
                <a:ext cx="1933263" cy="292068"/>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836967"/>
                              </a:solidFill>
                              <a:latin typeface="Cambria Math" panose="02040503050406030204" pitchFamily="18" charset="0"/>
                            </a:rPr>
                          </m:ctrlPr>
                        </m:sSubPr>
                        <m:e>
                          <m:r>
                            <a:rPr lang="en-US" sz="1200" i="1">
                              <a:latin typeface="Cambria Math" panose="02040503050406030204" pitchFamily="18" charset="0"/>
                            </a:rPr>
                            <m:t>𝑇</m:t>
                          </m:r>
                        </m:e>
                        <m:sub>
                          <m:r>
                            <a:rPr lang="en-US" sz="1200" i="1">
                              <a:latin typeface="Cambria Math" panose="02040503050406030204" pitchFamily="18" charset="0"/>
                            </a:rPr>
                            <m:t>𝑔</m:t>
                          </m:r>
                        </m:sub>
                      </m:sSub>
                      <m:r>
                        <a:rPr lang="en-US" sz="1200" i="0">
                          <a:latin typeface="Cambria Math" panose="02040503050406030204" pitchFamily="18" charset="0"/>
                        </a:rPr>
                        <m:t>=20</m:t>
                      </m:r>
                      <m:d>
                        <m:dPr>
                          <m:begChr m:val="["/>
                          <m:endChr m:val="]"/>
                          <m:ctrlPr>
                            <a:rPr lang="en-US" sz="1200" i="1">
                              <a:solidFill>
                                <a:srgbClr val="836967"/>
                              </a:solidFill>
                              <a:latin typeface="Cambria Math" panose="02040503050406030204" pitchFamily="18" charset="0"/>
                            </a:rPr>
                          </m:ctrlPr>
                        </m:dPr>
                        <m:e>
                          <m:r>
                            <a:rPr lang="en-US" sz="1200" i="0">
                              <a:latin typeface="Cambria Math" panose="02040503050406030204" pitchFamily="18" charset="0"/>
                            </a:rPr>
                            <m:t>℃</m:t>
                          </m:r>
                        </m:e>
                      </m:d>
                      <m:r>
                        <a:rPr lang="en-US" sz="1200" i="0">
                          <a:latin typeface="Cambria Math" panose="02040503050406030204" pitchFamily="18" charset="0"/>
                        </a:rPr>
                        <m:t>=68</m:t>
                      </m:r>
                      <m:d>
                        <m:dPr>
                          <m:begChr m:val="["/>
                          <m:endChr m:val="]"/>
                          <m:ctrlPr>
                            <a:rPr lang="en-US" sz="1200" i="1">
                              <a:solidFill>
                                <a:srgbClr val="836967"/>
                              </a:solidFill>
                              <a:latin typeface="Cambria Math" panose="02040503050406030204" pitchFamily="18" charset="0"/>
                            </a:rPr>
                          </m:ctrlPr>
                        </m:dPr>
                        <m:e>
                          <m:r>
                            <a:rPr lang="en-US" sz="1200" i="0">
                              <a:latin typeface="Cambria Math" panose="02040503050406030204" pitchFamily="18" charset="0"/>
                            </a:rPr>
                            <m:t>℉</m:t>
                          </m:r>
                        </m:e>
                      </m:d>
                    </m:oMath>
                  </m:oMathPara>
                </a14:m>
                <a:endParaRPr lang="en-US" sz="1200" dirty="0"/>
              </a:p>
            </p:txBody>
          </p:sp>
        </mc:Choice>
        <mc:Fallback xmlns="">
          <p:sp>
            <p:nvSpPr>
              <p:cNvPr id="13" name="CuadroTexto 12">
                <a:extLst>
                  <a:ext uri="{FF2B5EF4-FFF2-40B4-BE49-F238E27FC236}">
                    <a16:creationId xmlns:a16="http://schemas.microsoft.com/office/drawing/2014/main" id="{33FF1DC0-11B8-ED67-B792-586628E96231}"/>
                  </a:ext>
                </a:extLst>
              </p:cNvPr>
              <p:cNvSpPr txBox="1">
                <a:spLocks noRot="1" noChangeAspect="1" noMove="1" noResize="1" noEditPoints="1" noAdjustHandles="1" noChangeArrowheads="1" noChangeShapeType="1" noTextEdit="1"/>
              </p:cNvSpPr>
              <p:nvPr/>
            </p:nvSpPr>
            <p:spPr>
              <a:xfrm>
                <a:off x="1832824" y="3749564"/>
                <a:ext cx="1933263" cy="292068"/>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CuadroTexto 14">
                <a:extLst>
                  <a:ext uri="{FF2B5EF4-FFF2-40B4-BE49-F238E27FC236}">
                    <a16:creationId xmlns:a16="http://schemas.microsoft.com/office/drawing/2014/main" id="{DBAF6478-A5EE-9181-D3B4-80415AD1D02D}"/>
                  </a:ext>
                </a:extLst>
              </p:cNvPr>
              <p:cNvSpPr txBox="1"/>
              <p:nvPr/>
            </p:nvSpPr>
            <p:spPr>
              <a:xfrm>
                <a:off x="3997021" y="2229583"/>
                <a:ext cx="3309934" cy="510974"/>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en-US" sz="1200" i="1" smtClean="0">
                          <a:latin typeface="Cambria Math" panose="02040503050406030204" pitchFamily="18" charset="0"/>
                        </a:rPr>
                        <m:t>𝑆𝐶𝐹𝑀</m:t>
                      </m:r>
                      <m:r>
                        <a:rPr lang="en-US" sz="1200" i="0">
                          <a:latin typeface="Cambria Math" panose="02040503050406030204" pitchFamily="18" charset="0"/>
                        </a:rPr>
                        <m:t>=5∙</m:t>
                      </m:r>
                      <m:d>
                        <m:dPr>
                          <m:ctrlPr>
                            <a:rPr lang="en-US" sz="1200" i="1">
                              <a:solidFill>
                                <a:srgbClr val="836967"/>
                              </a:solidFill>
                              <a:latin typeface="Cambria Math" panose="02040503050406030204" pitchFamily="18" charset="0"/>
                            </a:rPr>
                          </m:ctrlPr>
                        </m:dPr>
                        <m:e>
                          <m:f>
                            <m:fPr>
                              <m:ctrlPr>
                                <a:rPr lang="en-US" sz="1200" i="1">
                                  <a:solidFill>
                                    <a:srgbClr val="836967"/>
                                  </a:solidFill>
                                  <a:latin typeface="Cambria Math" panose="02040503050406030204" pitchFamily="18" charset="0"/>
                                </a:rPr>
                              </m:ctrlPr>
                            </m:fPr>
                            <m:num>
                              <m:r>
                                <a:rPr lang="en-US" sz="1200" i="0">
                                  <a:latin typeface="Cambria Math" panose="02040503050406030204" pitchFamily="18" charset="0"/>
                                </a:rPr>
                                <m:t>90</m:t>
                              </m:r>
                            </m:num>
                            <m:den>
                              <m:r>
                                <a:rPr lang="en-US" sz="1200" i="0">
                                  <a:latin typeface="Cambria Math" panose="02040503050406030204" pitchFamily="18" charset="0"/>
                                </a:rPr>
                                <m:t>14.7</m:t>
                              </m:r>
                            </m:den>
                          </m:f>
                        </m:e>
                      </m:d>
                      <m:r>
                        <a:rPr lang="en-US" sz="1200" i="0">
                          <a:latin typeface="Cambria Math" panose="02040503050406030204" pitchFamily="18" charset="0"/>
                        </a:rPr>
                        <m:t>∙</m:t>
                      </m:r>
                      <m:d>
                        <m:dPr>
                          <m:ctrlPr>
                            <a:rPr lang="en-US" sz="1200" i="1">
                              <a:solidFill>
                                <a:srgbClr val="836967"/>
                              </a:solidFill>
                              <a:latin typeface="Cambria Math" panose="02040503050406030204" pitchFamily="18" charset="0"/>
                            </a:rPr>
                          </m:ctrlPr>
                        </m:dPr>
                        <m:e>
                          <m:f>
                            <m:fPr>
                              <m:ctrlPr>
                                <a:rPr lang="en-US" sz="1200" i="1">
                                  <a:solidFill>
                                    <a:srgbClr val="836967"/>
                                  </a:solidFill>
                                  <a:latin typeface="Cambria Math" panose="02040503050406030204" pitchFamily="18" charset="0"/>
                                </a:rPr>
                              </m:ctrlPr>
                            </m:fPr>
                            <m:num>
                              <m:r>
                                <a:rPr lang="en-US" sz="1200" i="0">
                                  <a:latin typeface="Cambria Math" panose="02040503050406030204" pitchFamily="18" charset="0"/>
                                </a:rPr>
                                <m:t>519</m:t>
                              </m:r>
                            </m:num>
                            <m:den>
                              <m:r>
                                <a:rPr lang="en-US" sz="1200" i="0">
                                  <a:latin typeface="Cambria Math" panose="02040503050406030204" pitchFamily="18" charset="0"/>
                                </a:rPr>
                                <m:t>460+68</m:t>
                              </m:r>
                            </m:den>
                          </m:f>
                        </m:e>
                      </m:d>
                      <m:r>
                        <a:rPr lang="en-US" sz="1200" i="0">
                          <a:latin typeface="Cambria Math" panose="02040503050406030204" pitchFamily="18" charset="0"/>
                        </a:rPr>
                        <m:t>=30.11</m:t>
                      </m:r>
                      <m:d>
                        <m:dPr>
                          <m:begChr m:val="["/>
                          <m:endChr m:val="]"/>
                          <m:ctrlPr>
                            <a:rPr lang="en-US" sz="1200" i="1">
                              <a:solidFill>
                                <a:srgbClr val="836967"/>
                              </a:solidFill>
                              <a:latin typeface="Cambria Math" panose="02040503050406030204" pitchFamily="18" charset="0"/>
                            </a:rPr>
                          </m:ctrlPr>
                        </m:dPr>
                        <m:e>
                          <m:f>
                            <m:fPr>
                              <m:ctrlPr>
                                <a:rPr lang="en-US" sz="1200" i="1">
                                  <a:solidFill>
                                    <a:srgbClr val="836967"/>
                                  </a:solidFill>
                                  <a:latin typeface="Cambria Math" panose="02040503050406030204" pitchFamily="18" charset="0"/>
                                </a:rPr>
                              </m:ctrlPr>
                            </m:fPr>
                            <m:num>
                              <m:r>
                                <a:rPr lang="en-US" sz="1200" i="1">
                                  <a:latin typeface="Cambria Math" panose="02040503050406030204" pitchFamily="18" charset="0"/>
                                </a:rPr>
                                <m:t>𝑓</m:t>
                              </m:r>
                              <m:sSup>
                                <m:sSupPr>
                                  <m:ctrlPr>
                                    <a:rPr lang="en-US" sz="1200" i="1">
                                      <a:solidFill>
                                        <a:srgbClr val="836967"/>
                                      </a:solidFill>
                                      <a:latin typeface="Cambria Math" panose="02040503050406030204" pitchFamily="18" charset="0"/>
                                    </a:rPr>
                                  </m:ctrlPr>
                                </m:sSupPr>
                                <m:e>
                                  <m:r>
                                    <a:rPr lang="en-US" sz="1200" i="1">
                                      <a:latin typeface="Cambria Math" panose="02040503050406030204" pitchFamily="18" charset="0"/>
                                    </a:rPr>
                                    <m:t>𝑡</m:t>
                                  </m:r>
                                </m:e>
                                <m:sup>
                                  <m:r>
                                    <a:rPr lang="en-US" sz="1200" i="0">
                                      <a:latin typeface="Cambria Math" panose="02040503050406030204" pitchFamily="18" charset="0"/>
                                    </a:rPr>
                                    <m:t>3</m:t>
                                  </m:r>
                                </m:sup>
                              </m:sSup>
                            </m:num>
                            <m:den>
                              <m:r>
                                <a:rPr lang="en-US" sz="1200" i="1">
                                  <a:latin typeface="Cambria Math" panose="02040503050406030204" pitchFamily="18" charset="0"/>
                                </a:rPr>
                                <m:t>𝑚𝑖𝑛</m:t>
                              </m:r>
                            </m:den>
                          </m:f>
                        </m:e>
                      </m:d>
                    </m:oMath>
                  </m:oMathPara>
                </a14:m>
                <a:endParaRPr lang="en-US" sz="1200" dirty="0"/>
              </a:p>
            </p:txBody>
          </p:sp>
        </mc:Choice>
        <mc:Fallback xmlns="">
          <p:sp>
            <p:nvSpPr>
              <p:cNvPr id="15" name="CuadroTexto 14">
                <a:extLst>
                  <a:ext uri="{FF2B5EF4-FFF2-40B4-BE49-F238E27FC236}">
                    <a16:creationId xmlns:a16="http://schemas.microsoft.com/office/drawing/2014/main" id="{DBAF6478-A5EE-9181-D3B4-80415AD1D02D}"/>
                  </a:ext>
                </a:extLst>
              </p:cNvPr>
              <p:cNvSpPr txBox="1">
                <a:spLocks noRot="1" noChangeAspect="1" noMove="1" noResize="1" noEditPoints="1" noAdjustHandles="1" noChangeArrowheads="1" noChangeShapeType="1" noTextEdit="1"/>
              </p:cNvSpPr>
              <p:nvPr/>
            </p:nvSpPr>
            <p:spPr>
              <a:xfrm>
                <a:off x="3997021" y="2229583"/>
                <a:ext cx="3309934" cy="510974"/>
              </a:xfrm>
              <a:prstGeom prst="rect">
                <a:avLst/>
              </a:prstGeom>
              <a:blipFill>
                <a:blip r:embed="rId6"/>
                <a:stretch>
                  <a:fillRect/>
                </a:stretch>
              </a:blipFill>
            </p:spPr>
            <p:txBody>
              <a:bodyPr/>
              <a:lstStyle/>
              <a:p>
                <a:r>
                  <a:rPr lang="en-US">
                    <a:noFill/>
                  </a:rPr>
                  <a:t> </a:t>
                </a:r>
              </a:p>
            </p:txBody>
          </p:sp>
        </mc:Fallback>
      </mc:AlternateContent>
      <p:graphicFrame>
        <p:nvGraphicFramePr>
          <p:cNvPr id="16" name="Tabla 15">
            <a:extLst>
              <a:ext uri="{FF2B5EF4-FFF2-40B4-BE49-F238E27FC236}">
                <a16:creationId xmlns:a16="http://schemas.microsoft.com/office/drawing/2014/main" id="{F2238732-1D22-5FD1-9288-44730D5432EC}"/>
              </a:ext>
            </a:extLst>
          </p:cNvPr>
          <p:cNvGraphicFramePr>
            <a:graphicFrameLocks noGrp="1"/>
          </p:cNvGraphicFramePr>
          <p:nvPr>
            <p:extLst>
              <p:ext uri="{D42A27DB-BD31-4B8C-83A1-F6EECF244321}">
                <p14:modId xmlns:p14="http://schemas.microsoft.com/office/powerpoint/2010/main" val="131321528"/>
              </p:ext>
            </p:extLst>
          </p:nvPr>
        </p:nvGraphicFramePr>
        <p:xfrm>
          <a:off x="1832824" y="4267669"/>
          <a:ext cx="5474131" cy="2284480"/>
        </p:xfrm>
        <a:graphic>
          <a:graphicData uri="http://schemas.openxmlformats.org/drawingml/2006/table">
            <a:tbl>
              <a:tblPr firstRow="1" firstCol="1" bandRow="1">
                <a:tableStyleId>{0E3FDE45-AF77-4B5C-9715-49D594BDF05E}</a:tableStyleId>
              </a:tblPr>
              <a:tblGrid>
                <a:gridCol w="3246281">
                  <a:extLst>
                    <a:ext uri="{9D8B030D-6E8A-4147-A177-3AD203B41FA5}">
                      <a16:colId xmlns:a16="http://schemas.microsoft.com/office/drawing/2014/main" val="939922584"/>
                    </a:ext>
                  </a:extLst>
                </a:gridCol>
                <a:gridCol w="2227850">
                  <a:extLst>
                    <a:ext uri="{9D8B030D-6E8A-4147-A177-3AD203B41FA5}">
                      <a16:colId xmlns:a16="http://schemas.microsoft.com/office/drawing/2014/main" val="1817933652"/>
                    </a:ext>
                  </a:extLst>
                </a:gridCol>
              </a:tblGrid>
              <a:tr h="0">
                <a:tc>
                  <a:txBody>
                    <a:bodyPr/>
                    <a:lstStyle/>
                    <a:p>
                      <a:pPr marL="0" marR="0">
                        <a:lnSpc>
                          <a:spcPct val="150000"/>
                        </a:lnSpc>
                        <a:spcBef>
                          <a:spcPts val="0"/>
                        </a:spcBef>
                        <a:spcAft>
                          <a:spcPts val="0"/>
                        </a:spcAft>
                      </a:pPr>
                      <a:r>
                        <a:rPr lang="es-ES" sz="1400" dirty="0">
                          <a:effectLst/>
                        </a:rPr>
                        <a:t>Descripción</a:t>
                      </a:r>
                      <a:endPar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s-ES" sz="1400">
                          <a:effectLst/>
                        </a:rPr>
                        <a:t>Valor o característica</a:t>
                      </a:r>
                      <a:endParaRPr lang="en-US"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96684812"/>
                  </a:ext>
                </a:extLst>
              </a:tr>
              <a:tr h="0">
                <a:tc>
                  <a:txBody>
                    <a:bodyPr/>
                    <a:lstStyle/>
                    <a:p>
                      <a:pPr marL="0" marR="0">
                        <a:lnSpc>
                          <a:spcPct val="150000"/>
                        </a:lnSpc>
                        <a:spcBef>
                          <a:spcPts val="0"/>
                        </a:spcBef>
                        <a:spcAft>
                          <a:spcPts val="0"/>
                        </a:spcAft>
                      </a:pPr>
                      <a:r>
                        <a:rPr lang="es-ES" sz="1400" dirty="0">
                          <a:effectLst/>
                        </a:rPr>
                        <a:t>Alimentación</a:t>
                      </a:r>
                      <a:endPar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s-ES" sz="1400" dirty="0">
                          <a:effectLst/>
                        </a:rPr>
                        <a:t>110 VAC / 60 Hz</a:t>
                      </a:r>
                      <a:endPar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08034051"/>
                  </a:ext>
                </a:extLst>
              </a:tr>
              <a:tr h="0">
                <a:tc>
                  <a:txBody>
                    <a:bodyPr/>
                    <a:lstStyle/>
                    <a:p>
                      <a:pPr marL="0" marR="0">
                        <a:lnSpc>
                          <a:spcPct val="150000"/>
                        </a:lnSpc>
                        <a:spcBef>
                          <a:spcPts val="0"/>
                        </a:spcBef>
                        <a:spcAft>
                          <a:spcPts val="0"/>
                        </a:spcAft>
                      </a:pPr>
                      <a:r>
                        <a:rPr lang="es-ES" sz="1400" dirty="0">
                          <a:effectLst/>
                        </a:rPr>
                        <a:t>Material del cuerpo</a:t>
                      </a:r>
                      <a:endPar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s-ES" sz="1400" dirty="0">
                          <a:effectLst/>
                        </a:rPr>
                        <a:t>Latón</a:t>
                      </a:r>
                      <a:endPar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32229628"/>
                  </a:ext>
                </a:extLst>
              </a:tr>
              <a:tr h="0">
                <a:tc>
                  <a:txBody>
                    <a:bodyPr/>
                    <a:lstStyle/>
                    <a:p>
                      <a:pPr marL="0" marR="0">
                        <a:lnSpc>
                          <a:spcPct val="150000"/>
                        </a:lnSpc>
                        <a:spcBef>
                          <a:spcPts val="0"/>
                        </a:spcBef>
                        <a:spcAft>
                          <a:spcPts val="0"/>
                        </a:spcAft>
                      </a:pPr>
                      <a:r>
                        <a:rPr lang="es-ES" sz="1400">
                          <a:effectLst/>
                        </a:rPr>
                        <a:t>Diámetro de rosca</a:t>
                      </a:r>
                      <a:endParaRPr lang="en-US"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n-US" sz="1400" dirty="0">
                          <a:effectLst/>
                        </a:rPr>
                        <a:t>1/2’’ NPT Hembra</a:t>
                      </a:r>
                      <a:endPar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15214316"/>
                  </a:ext>
                </a:extLst>
              </a:tr>
              <a:tr h="0">
                <a:tc>
                  <a:txBody>
                    <a:bodyPr/>
                    <a:lstStyle/>
                    <a:p>
                      <a:pPr marL="0" marR="0">
                        <a:lnSpc>
                          <a:spcPct val="150000"/>
                        </a:lnSpc>
                        <a:spcBef>
                          <a:spcPts val="0"/>
                        </a:spcBef>
                        <a:spcAft>
                          <a:spcPts val="0"/>
                        </a:spcAft>
                      </a:pPr>
                      <a:r>
                        <a:rPr lang="es-ES" sz="1400" dirty="0">
                          <a:effectLst/>
                        </a:rPr>
                        <a:t>Presión máxima</a:t>
                      </a:r>
                      <a:endPar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s-ES" sz="1400">
                          <a:effectLst/>
                        </a:rPr>
                        <a:t>11 [bar]</a:t>
                      </a:r>
                      <a:endParaRPr lang="en-US"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10841058"/>
                  </a:ext>
                </a:extLst>
              </a:tr>
              <a:tr h="0">
                <a:tc>
                  <a:txBody>
                    <a:bodyPr/>
                    <a:lstStyle/>
                    <a:p>
                      <a:pPr marL="0" marR="0">
                        <a:lnSpc>
                          <a:spcPct val="150000"/>
                        </a:lnSpc>
                        <a:spcBef>
                          <a:spcPts val="0"/>
                        </a:spcBef>
                        <a:spcAft>
                          <a:spcPts val="0"/>
                        </a:spcAft>
                      </a:pPr>
                      <a:r>
                        <a:rPr lang="es-ES" sz="1400" dirty="0">
                          <a:effectLst/>
                        </a:rPr>
                        <a:t>Temperatura de funcionamiento</a:t>
                      </a:r>
                      <a:endPar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s-ES" sz="1400" dirty="0">
                          <a:effectLst/>
                        </a:rPr>
                        <a:t>-5 a 80 [ºC]</a:t>
                      </a:r>
                      <a:endPar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04380127"/>
                  </a:ext>
                </a:extLst>
              </a:tr>
              <a:tr h="0">
                <a:tc>
                  <a:txBody>
                    <a:bodyPr/>
                    <a:lstStyle/>
                    <a:p>
                      <a:pPr marL="0" marR="0">
                        <a:lnSpc>
                          <a:spcPct val="150000"/>
                        </a:lnSpc>
                        <a:spcBef>
                          <a:spcPts val="0"/>
                        </a:spcBef>
                        <a:spcAft>
                          <a:spcPts val="0"/>
                        </a:spcAft>
                      </a:pPr>
                      <a:r>
                        <a:rPr lang="es-ES" sz="1400" dirty="0">
                          <a:effectLst/>
                        </a:rPr>
                        <a:t>Coeficiente de flujo de válvula (Cv)</a:t>
                      </a:r>
                      <a:endPar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s-ES" sz="1400" dirty="0">
                          <a:effectLst/>
                        </a:rPr>
                        <a:t>1.75</a:t>
                      </a:r>
                      <a:endPar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35581146"/>
                  </a:ext>
                </a:extLst>
              </a:tr>
              <a:tr h="0">
                <a:tc>
                  <a:txBody>
                    <a:bodyPr/>
                    <a:lstStyle/>
                    <a:p>
                      <a:pPr marL="0" marR="0">
                        <a:lnSpc>
                          <a:spcPct val="150000"/>
                        </a:lnSpc>
                        <a:spcBef>
                          <a:spcPts val="0"/>
                        </a:spcBef>
                        <a:spcAft>
                          <a:spcPts val="0"/>
                        </a:spcAft>
                      </a:pPr>
                      <a:r>
                        <a:rPr lang="es-ES" sz="1400" dirty="0">
                          <a:effectLst/>
                        </a:rPr>
                        <a:t>Orificio</a:t>
                      </a:r>
                      <a:endPar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s-ES" sz="1400" dirty="0">
                          <a:effectLst/>
                        </a:rPr>
                        <a:t>13 [mm]</a:t>
                      </a:r>
                      <a:endPar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78398945"/>
                  </a:ext>
                </a:extLst>
              </a:tr>
            </a:tbl>
          </a:graphicData>
        </a:graphic>
      </p:graphicFrame>
      <p:sp>
        <p:nvSpPr>
          <p:cNvPr id="18" name="CuadroTexto 17">
            <a:extLst>
              <a:ext uri="{FF2B5EF4-FFF2-40B4-BE49-F238E27FC236}">
                <a16:creationId xmlns:a16="http://schemas.microsoft.com/office/drawing/2014/main" id="{18AA5ACE-5E2F-680A-B42D-8FFAE87F1ABE}"/>
              </a:ext>
            </a:extLst>
          </p:cNvPr>
          <p:cNvSpPr txBox="1"/>
          <p:nvPr/>
        </p:nvSpPr>
        <p:spPr>
          <a:xfrm>
            <a:off x="1832824" y="1923933"/>
            <a:ext cx="1045479" cy="307777"/>
          </a:xfrm>
          <a:prstGeom prst="rect">
            <a:avLst/>
          </a:prstGeom>
          <a:noFill/>
        </p:spPr>
        <p:txBody>
          <a:bodyPr wrap="none" rtlCol="0">
            <a:spAutoFit/>
          </a:bodyPr>
          <a:lstStyle/>
          <a:p>
            <a:r>
              <a:rPr lang="es-ES" sz="1400" b="1" dirty="0">
                <a:effectLst>
                  <a:outerShdw blurRad="38100" dist="38100" dir="2700000" algn="tl">
                    <a:srgbClr val="000000">
                      <a:alpha val="43137"/>
                    </a:srgbClr>
                  </a:outerShdw>
                </a:effectLst>
              </a:rPr>
              <a:t>Caudal real</a:t>
            </a:r>
            <a:endParaRPr lang="en-US" sz="1400" b="1" dirty="0">
              <a:effectLst>
                <a:outerShdw blurRad="38100" dist="38100" dir="2700000" algn="tl">
                  <a:srgbClr val="000000">
                    <a:alpha val="43137"/>
                  </a:srgbClr>
                </a:outerShdw>
              </a:effectLst>
            </a:endParaRPr>
          </a:p>
        </p:txBody>
      </p:sp>
      <p:sp>
        <p:nvSpPr>
          <p:cNvPr id="20" name="CuadroTexto 19">
            <a:extLst>
              <a:ext uri="{FF2B5EF4-FFF2-40B4-BE49-F238E27FC236}">
                <a16:creationId xmlns:a16="http://schemas.microsoft.com/office/drawing/2014/main" id="{FFBEBD8A-93BD-6484-50D7-AFF63CA900F2}"/>
              </a:ext>
            </a:extLst>
          </p:cNvPr>
          <p:cNvSpPr txBox="1"/>
          <p:nvPr/>
        </p:nvSpPr>
        <p:spPr>
          <a:xfrm>
            <a:off x="3975064" y="1921806"/>
            <a:ext cx="1471878" cy="307777"/>
          </a:xfrm>
          <a:prstGeom prst="rect">
            <a:avLst/>
          </a:prstGeom>
          <a:noFill/>
        </p:spPr>
        <p:txBody>
          <a:bodyPr wrap="none" rtlCol="0">
            <a:spAutoFit/>
          </a:bodyPr>
          <a:lstStyle/>
          <a:p>
            <a:r>
              <a:rPr lang="es-ES" sz="1400" b="1" dirty="0">
                <a:effectLst>
                  <a:outerShdw blurRad="38100" dist="38100" dir="2700000" algn="tl">
                    <a:srgbClr val="000000">
                      <a:alpha val="43137"/>
                    </a:srgbClr>
                  </a:outerShdw>
                </a:effectLst>
              </a:rPr>
              <a:t>Caudal estándar </a:t>
            </a:r>
            <a:endParaRPr lang="en-US" sz="1400" b="1" dirty="0">
              <a:effectLst>
                <a:outerShdw blurRad="38100" dist="38100" dir="2700000" algn="tl">
                  <a:srgbClr val="000000">
                    <a:alpha val="43137"/>
                  </a:srgbClr>
                </a:outerShdw>
              </a:effectLst>
            </a:endParaRPr>
          </a:p>
        </p:txBody>
      </p:sp>
      <p:grpSp>
        <p:nvGrpSpPr>
          <p:cNvPr id="38" name="Grupo 37">
            <a:extLst>
              <a:ext uri="{FF2B5EF4-FFF2-40B4-BE49-F238E27FC236}">
                <a16:creationId xmlns:a16="http://schemas.microsoft.com/office/drawing/2014/main" id="{803A90B6-E7A3-762A-8BB2-3AE0AFAF95F7}"/>
              </a:ext>
            </a:extLst>
          </p:cNvPr>
          <p:cNvGrpSpPr/>
          <p:nvPr/>
        </p:nvGrpSpPr>
        <p:grpSpPr>
          <a:xfrm>
            <a:off x="7537889" y="1813459"/>
            <a:ext cx="4131450" cy="4815706"/>
            <a:chOff x="8027526" y="2703873"/>
            <a:chExt cx="3664238" cy="4040939"/>
          </a:xfrm>
        </p:grpSpPr>
        <p:pic>
          <p:nvPicPr>
            <p:cNvPr id="4" name="Imagen 3">
              <a:extLst>
                <a:ext uri="{FF2B5EF4-FFF2-40B4-BE49-F238E27FC236}">
                  <a16:creationId xmlns:a16="http://schemas.microsoft.com/office/drawing/2014/main" id="{61214553-F877-A2E5-DCE8-66231441F116}"/>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l="7224" t="31250" b="2716"/>
            <a:stretch/>
          </p:blipFill>
          <p:spPr bwMode="auto">
            <a:xfrm>
              <a:off x="8335303" y="2703873"/>
              <a:ext cx="3137447" cy="3733162"/>
            </a:xfrm>
            <a:prstGeom prst="rect">
              <a:avLst/>
            </a:prstGeom>
            <a:noFill/>
          </p:spPr>
        </p:pic>
        <p:sp>
          <p:nvSpPr>
            <p:cNvPr id="26" name="CuadroTexto 25">
              <a:extLst>
                <a:ext uri="{FF2B5EF4-FFF2-40B4-BE49-F238E27FC236}">
                  <a16:creationId xmlns:a16="http://schemas.microsoft.com/office/drawing/2014/main" id="{7FC1BBA0-54AA-3752-B552-3F987EC834D4}"/>
                </a:ext>
              </a:extLst>
            </p:cNvPr>
            <p:cNvSpPr txBox="1"/>
            <p:nvPr/>
          </p:nvSpPr>
          <p:spPr>
            <a:xfrm rot="16200000">
              <a:off x="7526139" y="4198612"/>
              <a:ext cx="1310552" cy="307777"/>
            </a:xfrm>
            <a:prstGeom prst="rect">
              <a:avLst/>
            </a:prstGeom>
            <a:noFill/>
          </p:spPr>
          <p:txBody>
            <a:bodyPr wrap="none" rtlCol="0">
              <a:spAutoFit/>
            </a:bodyPr>
            <a:lstStyle/>
            <a:p>
              <a:r>
                <a:rPr lang="es-ES" sz="1400" b="1" dirty="0">
                  <a:effectLst>
                    <a:outerShdw blurRad="38100" dist="38100" dir="2700000" algn="tl">
                      <a:srgbClr val="000000">
                        <a:alpha val="43137"/>
                      </a:srgbClr>
                    </a:outerShdw>
                  </a:effectLst>
                </a:rPr>
                <a:t>Caudal (SCFM)</a:t>
              </a:r>
              <a:endParaRPr lang="en-US" sz="1400" b="1" dirty="0">
                <a:effectLst>
                  <a:outerShdw blurRad="38100" dist="38100" dir="2700000" algn="tl">
                    <a:srgbClr val="000000">
                      <a:alpha val="43137"/>
                    </a:srgbClr>
                  </a:outerShdw>
                </a:effectLst>
              </a:endParaRPr>
            </a:p>
          </p:txBody>
        </p:sp>
        <p:sp>
          <p:nvSpPr>
            <p:cNvPr id="28" name="CuadroTexto 27">
              <a:extLst>
                <a:ext uri="{FF2B5EF4-FFF2-40B4-BE49-F238E27FC236}">
                  <a16:creationId xmlns:a16="http://schemas.microsoft.com/office/drawing/2014/main" id="{579B2650-BE4A-B197-7D2F-695473EC8E65}"/>
                </a:ext>
              </a:extLst>
            </p:cNvPr>
            <p:cNvSpPr txBox="1"/>
            <p:nvPr/>
          </p:nvSpPr>
          <p:spPr>
            <a:xfrm>
              <a:off x="8966685" y="6437035"/>
              <a:ext cx="1689886" cy="307777"/>
            </a:xfrm>
            <a:prstGeom prst="rect">
              <a:avLst/>
            </a:prstGeom>
            <a:noFill/>
          </p:spPr>
          <p:txBody>
            <a:bodyPr wrap="none" rtlCol="0">
              <a:spAutoFit/>
            </a:bodyPr>
            <a:lstStyle/>
            <a:p>
              <a:r>
                <a:rPr lang="es-ES" sz="1400" b="1" dirty="0">
                  <a:effectLst>
                    <a:outerShdw blurRad="38100" dist="38100" dir="2700000" algn="tl">
                      <a:srgbClr val="000000">
                        <a:alpha val="43137"/>
                      </a:srgbClr>
                    </a:outerShdw>
                  </a:effectLst>
                </a:rPr>
                <a:t>Presión de aire (psi)</a:t>
              </a:r>
              <a:endParaRPr lang="en-US" sz="1400" b="1" dirty="0">
                <a:effectLst>
                  <a:outerShdw blurRad="38100" dist="38100" dir="2700000" algn="tl">
                    <a:srgbClr val="000000">
                      <a:alpha val="43137"/>
                    </a:srgbClr>
                  </a:outerShdw>
                </a:effectLst>
              </a:endParaRPr>
            </a:p>
          </p:txBody>
        </p:sp>
        <p:sp>
          <p:nvSpPr>
            <p:cNvPr id="37" name="CuadroTexto 36">
              <a:extLst>
                <a:ext uri="{FF2B5EF4-FFF2-40B4-BE49-F238E27FC236}">
                  <a16:creationId xmlns:a16="http://schemas.microsoft.com/office/drawing/2014/main" id="{9C56B1E9-5608-B8EF-8042-3C65CB087AFC}"/>
                </a:ext>
              </a:extLst>
            </p:cNvPr>
            <p:cNvSpPr txBox="1"/>
            <p:nvPr/>
          </p:nvSpPr>
          <p:spPr>
            <a:xfrm rot="5400000">
              <a:off x="11352665" y="4367249"/>
              <a:ext cx="370422" cy="307777"/>
            </a:xfrm>
            <a:prstGeom prst="rect">
              <a:avLst/>
            </a:prstGeom>
            <a:noFill/>
          </p:spPr>
          <p:txBody>
            <a:bodyPr wrap="none" rtlCol="0">
              <a:spAutoFit/>
            </a:bodyPr>
            <a:lstStyle/>
            <a:p>
              <a:r>
                <a:rPr lang="es-ES" sz="1400" b="1" dirty="0">
                  <a:effectLst>
                    <a:outerShdw blurRad="38100" dist="38100" dir="2700000" algn="tl">
                      <a:srgbClr val="000000">
                        <a:alpha val="43137"/>
                      </a:srgbClr>
                    </a:outerShdw>
                  </a:effectLst>
                </a:rPr>
                <a:t>Cv</a:t>
              </a:r>
              <a:endParaRPr lang="en-US" sz="1400" b="1" dirty="0">
                <a:effectLst>
                  <a:outerShdw blurRad="38100" dist="38100" dir="2700000" algn="tl">
                    <a:srgbClr val="000000">
                      <a:alpha val="43137"/>
                    </a:srgbClr>
                  </a:outerShdw>
                </a:effectLst>
              </a:endParaRPr>
            </a:p>
          </p:txBody>
        </p:sp>
      </p:grpSp>
      <p:sp>
        <p:nvSpPr>
          <p:cNvPr id="39" name="Rectángulo: esquinas redondeadas 38">
            <a:extLst>
              <a:ext uri="{FF2B5EF4-FFF2-40B4-BE49-F238E27FC236}">
                <a16:creationId xmlns:a16="http://schemas.microsoft.com/office/drawing/2014/main" id="{5892CF76-E849-CB81-C819-56D1735198F2}"/>
              </a:ext>
            </a:extLst>
          </p:cNvPr>
          <p:cNvSpPr/>
          <p:nvPr/>
        </p:nvSpPr>
        <p:spPr>
          <a:xfrm>
            <a:off x="3975064" y="1531094"/>
            <a:ext cx="1933262" cy="2823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t>Cálculos</a:t>
            </a:r>
            <a:endParaRPr lang="en-US" sz="1600" b="1" dirty="0"/>
          </a:p>
        </p:txBody>
      </p:sp>
      <p:sp>
        <p:nvSpPr>
          <p:cNvPr id="40" name="CuadroTexto 39">
            <a:extLst>
              <a:ext uri="{FF2B5EF4-FFF2-40B4-BE49-F238E27FC236}">
                <a16:creationId xmlns:a16="http://schemas.microsoft.com/office/drawing/2014/main" id="{AE0AE680-9A39-6BB2-E9B2-021F54EC3EE3}"/>
              </a:ext>
            </a:extLst>
          </p:cNvPr>
          <p:cNvSpPr txBox="1"/>
          <p:nvPr/>
        </p:nvSpPr>
        <p:spPr>
          <a:xfrm>
            <a:off x="1820575" y="2720218"/>
            <a:ext cx="1358064" cy="307777"/>
          </a:xfrm>
          <a:prstGeom prst="rect">
            <a:avLst/>
          </a:prstGeom>
          <a:noFill/>
        </p:spPr>
        <p:txBody>
          <a:bodyPr wrap="none" rtlCol="0">
            <a:spAutoFit/>
          </a:bodyPr>
          <a:lstStyle/>
          <a:p>
            <a:r>
              <a:rPr lang="es-ES" sz="1400" b="1" dirty="0">
                <a:effectLst>
                  <a:outerShdw blurRad="38100" dist="38100" dir="2700000" algn="tl">
                    <a:srgbClr val="000000">
                      <a:alpha val="43137"/>
                    </a:srgbClr>
                  </a:outerShdw>
                </a:effectLst>
              </a:rPr>
              <a:t>Presión del aire</a:t>
            </a:r>
            <a:endParaRPr lang="en-US" sz="1400" b="1" dirty="0">
              <a:effectLst>
                <a:outerShdw blurRad="38100" dist="38100" dir="2700000" algn="tl">
                  <a:srgbClr val="000000">
                    <a:alpha val="43137"/>
                  </a:srgbClr>
                </a:outerShdw>
              </a:effectLst>
            </a:endParaRPr>
          </a:p>
        </p:txBody>
      </p:sp>
      <p:sp>
        <p:nvSpPr>
          <p:cNvPr id="41" name="CuadroTexto 40">
            <a:extLst>
              <a:ext uri="{FF2B5EF4-FFF2-40B4-BE49-F238E27FC236}">
                <a16:creationId xmlns:a16="http://schemas.microsoft.com/office/drawing/2014/main" id="{741E7E15-C89B-742F-4D39-96ABD03DBB57}"/>
              </a:ext>
            </a:extLst>
          </p:cNvPr>
          <p:cNvSpPr txBox="1"/>
          <p:nvPr/>
        </p:nvSpPr>
        <p:spPr>
          <a:xfrm>
            <a:off x="1820575" y="3424142"/>
            <a:ext cx="1962204" cy="307777"/>
          </a:xfrm>
          <a:prstGeom prst="rect">
            <a:avLst/>
          </a:prstGeom>
          <a:noFill/>
        </p:spPr>
        <p:txBody>
          <a:bodyPr wrap="none" rtlCol="0">
            <a:spAutoFit/>
          </a:bodyPr>
          <a:lstStyle/>
          <a:p>
            <a:r>
              <a:rPr lang="es-ES" sz="1400" b="1" dirty="0">
                <a:effectLst>
                  <a:outerShdw blurRad="38100" dist="38100" dir="2700000" algn="tl">
                    <a:srgbClr val="000000">
                      <a:alpha val="43137"/>
                    </a:srgbClr>
                  </a:outerShdw>
                </a:effectLst>
              </a:rPr>
              <a:t>Temperatura ambiente</a:t>
            </a:r>
            <a:endParaRPr lang="en-US" sz="1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055754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6EFCC8-7060-490D-9AC9-2C56B57D66BD}"/>
              </a:ext>
            </a:extLst>
          </p:cNvPr>
          <p:cNvSpPr>
            <a:spLocks noGrp="1"/>
          </p:cNvSpPr>
          <p:nvPr>
            <p:ph type="title"/>
          </p:nvPr>
        </p:nvSpPr>
        <p:spPr>
          <a:xfrm>
            <a:off x="1800726" y="2869"/>
            <a:ext cx="10086474" cy="1346897"/>
          </a:xfrm>
        </p:spPr>
        <p:txBody>
          <a:bodyPr/>
          <a:lstStyle/>
          <a:p>
            <a:r>
              <a:rPr lang="es-MX" dirty="0"/>
              <a:t>Dimensionamiento de alimentación DC</a:t>
            </a:r>
          </a:p>
        </p:txBody>
      </p:sp>
      <p:sp>
        <p:nvSpPr>
          <p:cNvPr id="17" name="Marcador de contenido 2">
            <a:extLst>
              <a:ext uri="{FF2B5EF4-FFF2-40B4-BE49-F238E27FC236}">
                <a16:creationId xmlns:a16="http://schemas.microsoft.com/office/drawing/2014/main" id="{9DB82045-2AD6-4634-8397-860ECA0524B4}"/>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u="sng" dirty="0">
                <a:solidFill>
                  <a:prstClr val="white"/>
                </a:solidFill>
                <a:cs typeface="Times New Roman" panose="02020603050405020304" pitchFamily="18" charset="0"/>
              </a:rPr>
              <a:t>Diseño y construcción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mc:AlternateContent xmlns:mc="http://schemas.openxmlformats.org/markup-compatibility/2006" xmlns:a14="http://schemas.microsoft.com/office/drawing/2010/main">
        <mc:Choice Requires="a14">
          <p:sp>
            <p:nvSpPr>
              <p:cNvPr id="5" name="CuadroTexto 4">
                <a:extLst>
                  <a:ext uri="{FF2B5EF4-FFF2-40B4-BE49-F238E27FC236}">
                    <a16:creationId xmlns:a16="http://schemas.microsoft.com/office/drawing/2014/main" id="{1A94146B-76B2-5ECE-7CF8-0096C34E6C7C}"/>
                  </a:ext>
                </a:extLst>
              </p:cNvPr>
              <p:cNvSpPr txBox="1"/>
              <p:nvPr/>
            </p:nvSpPr>
            <p:spPr>
              <a:xfrm>
                <a:off x="1846554" y="2162373"/>
                <a:ext cx="3006396" cy="538032"/>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US" sz="1400" i="1" smtClean="0">
                              <a:solidFill>
                                <a:srgbClr val="836967"/>
                              </a:solidFill>
                              <a:latin typeface="Cambria Math" panose="02040503050406030204" pitchFamily="18" charset="0"/>
                            </a:rPr>
                          </m:ctrlPr>
                        </m:sSubPr>
                        <m:e>
                          <m:r>
                            <a:rPr lang="en-US" sz="1400" i="1">
                              <a:latin typeface="Cambria Math" panose="02040503050406030204" pitchFamily="18" charset="0"/>
                            </a:rPr>
                            <m:t>𝐼</m:t>
                          </m:r>
                        </m:e>
                        <m:sub>
                          <m:r>
                            <a:rPr lang="en-US" sz="1400" i="1">
                              <a:latin typeface="Cambria Math" panose="02040503050406030204" pitchFamily="18" charset="0"/>
                            </a:rPr>
                            <m:t>𝐿𝑆</m:t>
                          </m:r>
                          <m:r>
                            <a:rPr lang="en-US" sz="1400" i="0">
                              <a:latin typeface="Cambria Math" panose="02040503050406030204" pitchFamily="18" charset="0"/>
                            </a:rPr>
                            <m:t>1</m:t>
                          </m:r>
                        </m:sub>
                      </m:sSub>
                      <m:r>
                        <a:rPr lang="en-US" sz="1400" i="0">
                          <a:latin typeface="Cambria Math" panose="02040503050406030204" pitchFamily="18" charset="0"/>
                        </a:rPr>
                        <m:t>=</m:t>
                      </m:r>
                      <m:f>
                        <m:fPr>
                          <m:ctrlPr>
                            <a:rPr lang="en-US" sz="1400" i="1">
                              <a:solidFill>
                                <a:srgbClr val="836967"/>
                              </a:solidFill>
                              <a:latin typeface="Cambria Math" panose="02040503050406030204" pitchFamily="18" charset="0"/>
                            </a:rPr>
                          </m:ctrlPr>
                        </m:fPr>
                        <m:num>
                          <m:sSub>
                            <m:sSubPr>
                              <m:ctrlPr>
                                <a:rPr lang="en-US" sz="1400" i="1">
                                  <a:solidFill>
                                    <a:srgbClr val="836967"/>
                                  </a:solidFill>
                                  <a:latin typeface="Cambria Math" panose="02040503050406030204" pitchFamily="18" charset="0"/>
                                </a:rPr>
                              </m:ctrlPr>
                            </m:sSubPr>
                            <m:e>
                              <m:r>
                                <a:rPr lang="en-US" sz="1400" i="1">
                                  <a:latin typeface="Cambria Math" panose="02040503050406030204" pitchFamily="18" charset="0"/>
                                </a:rPr>
                                <m:t>𝑃</m:t>
                              </m:r>
                            </m:e>
                            <m:sub>
                              <m:r>
                                <a:rPr lang="en-US" sz="1400" i="1">
                                  <a:latin typeface="Cambria Math" panose="02040503050406030204" pitchFamily="18" charset="0"/>
                                </a:rPr>
                                <m:t>𝐿𝑆</m:t>
                              </m:r>
                            </m:sub>
                          </m:sSub>
                        </m:num>
                        <m:den>
                          <m:sSub>
                            <m:sSubPr>
                              <m:ctrlPr>
                                <a:rPr lang="en-US" sz="1400" i="1">
                                  <a:solidFill>
                                    <a:srgbClr val="836967"/>
                                  </a:solidFill>
                                  <a:latin typeface="Cambria Math" panose="02040503050406030204" pitchFamily="18" charset="0"/>
                                </a:rPr>
                              </m:ctrlPr>
                            </m:sSubPr>
                            <m:e>
                              <m:r>
                                <a:rPr lang="en-US" sz="1400" i="1">
                                  <a:latin typeface="Cambria Math" panose="02040503050406030204" pitchFamily="18" charset="0"/>
                                </a:rPr>
                                <m:t>𝑉</m:t>
                              </m:r>
                            </m:e>
                            <m:sub>
                              <m:r>
                                <a:rPr lang="en-US" sz="1400" i="1">
                                  <a:latin typeface="Cambria Math" panose="02040503050406030204" pitchFamily="18" charset="0"/>
                                </a:rPr>
                                <m:t>𝐿𝑆</m:t>
                              </m:r>
                            </m:sub>
                          </m:sSub>
                        </m:den>
                      </m:f>
                      <m:r>
                        <a:rPr lang="en-US" sz="1400" i="0">
                          <a:latin typeface="Cambria Math" panose="02040503050406030204" pitchFamily="18" charset="0"/>
                        </a:rPr>
                        <m:t>=</m:t>
                      </m:r>
                      <m:f>
                        <m:fPr>
                          <m:ctrlPr>
                            <a:rPr lang="en-US" sz="1400" i="1">
                              <a:solidFill>
                                <a:srgbClr val="836967"/>
                              </a:solidFill>
                              <a:latin typeface="Cambria Math" panose="02040503050406030204" pitchFamily="18" charset="0"/>
                            </a:rPr>
                          </m:ctrlPr>
                        </m:fPr>
                        <m:num>
                          <m:r>
                            <a:rPr lang="en-US" sz="1400" i="0">
                              <a:latin typeface="Cambria Math" panose="02040503050406030204" pitchFamily="18" charset="0"/>
                            </a:rPr>
                            <m:t>0.5</m:t>
                          </m:r>
                        </m:num>
                        <m:den>
                          <m:r>
                            <a:rPr lang="en-US" sz="1400" i="0">
                              <a:latin typeface="Cambria Math" panose="02040503050406030204" pitchFamily="18" charset="0"/>
                            </a:rPr>
                            <m:t>24</m:t>
                          </m:r>
                        </m:den>
                      </m:f>
                      <m:r>
                        <a:rPr lang="en-US" sz="1400" i="0">
                          <a:latin typeface="Cambria Math" panose="02040503050406030204" pitchFamily="18" charset="0"/>
                        </a:rPr>
                        <m:t>=20.83 </m:t>
                      </m:r>
                      <m:d>
                        <m:dPr>
                          <m:begChr m:val="["/>
                          <m:endChr m:val="]"/>
                          <m:ctrlPr>
                            <a:rPr lang="en-US" sz="1400" i="1">
                              <a:solidFill>
                                <a:srgbClr val="836967"/>
                              </a:solidFill>
                              <a:latin typeface="Cambria Math" panose="02040503050406030204" pitchFamily="18" charset="0"/>
                            </a:rPr>
                          </m:ctrlPr>
                        </m:dPr>
                        <m:e>
                          <m:r>
                            <a:rPr lang="en-US" sz="1400" i="1">
                              <a:latin typeface="Cambria Math" panose="02040503050406030204" pitchFamily="18" charset="0"/>
                            </a:rPr>
                            <m:t>𝑚𝐴</m:t>
                          </m:r>
                        </m:e>
                      </m:d>
                    </m:oMath>
                  </m:oMathPara>
                </a14:m>
                <a:endParaRPr lang="en-US" sz="1400" dirty="0"/>
              </a:p>
            </p:txBody>
          </p:sp>
        </mc:Choice>
        <mc:Fallback xmlns="">
          <p:sp>
            <p:nvSpPr>
              <p:cNvPr id="5" name="CuadroTexto 4">
                <a:extLst>
                  <a:ext uri="{FF2B5EF4-FFF2-40B4-BE49-F238E27FC236}">
                    <a16:creationId xmlns:a16="http://schemas.microsoft.com/office/drawing/2014/main" id="{1A94146B-76B2-5ECE-7CF8-0096C34E6C7C}"/>
                  </a:ext>
                </a:extLst>
              </p:cNvPr>
              <p:cNvSpPr txBox="1">
                <a:spLocks noRot="1" noChangeAspect="1" noMove="1" noResize="1" noEditPoints="1" noAdjustHandles="1" noChangeArrowheads="1" noChangeShapeType="1" noTextEdit="1"/>
              </p:cNvSpPr>
              <p:nvPr/>
            </p:nvSpPr>
            <p:spPr>
              <a:xfrm>
                <a:off x="1846554" y="2162373"/>
                <a:ext cx="3006396" cy="538032"/>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CuadroTexto 6">
                <a:extLst>
                  <a:ext uri="{FF2B5EF4-FFF2-40B4-BE49-F238E27FC236}">
                    <a16:creationId xmlns:a16="http://schemas.microsoft.com/office/drawing/2014/main" id="{4B2BE5C3-8A6E-EA3C-E677-9200F773297A}"/>
                  </a:ext>
                </a:extLst>
              </p:cNvPr>
              <p:cNvSpPr txBox="1"/>
              <p:nvPr/>
            </p:nvSpPr>
            <p:spPr>
              <a:xfrm>
                <a:off x="1846553" y="2683697"/>
                <a:ext cx="2978835" cy="315156"/>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US" sz="1400" i="1" smtClean="0">
                              <a:solidFill>
                                <a:srgbClr val="836967"/>
                              </a:solidFill>
                              <a:latin typeface="Cambria Math" panose="02040503050406030204" pitchFamily="18" charset="0"/>
                            </a:rPr>
                          </m:ctrlPr>
                        </m:sSubPr>
                        <m:e>
                          <m:r>
                            <a:rPr lang="en-US" sz="1400" i="1">
                              <a:latin typeface="Cambria Math" panose="02040503050406030204" pitchFamily="18" charset="0"/>
                            </a:rPr>
                            <m:t>𝐼</m:t>
                          </m:r>
                        </m:e>
                        <m:sub>
                          <m:r>
                            <a:rPr lang="en-US" sz="1400" i="1">
                              <a:latin typeface="Cambria Math" panose="02040503050406030204" pitchFamily="18" charset="0"/>
                            </a:rPr>
                            <m:t>𝐿𝑆</m:t>
                          </m:r>
                          <m:r>
                            <a:rPr lang="en-US" sz="1400" i="0">
                              <a:latin typeface="Cambria Math" panose="02040503050406030204" pitchFamily="18" charset="0"/>
                            </a:rPr>
                            <m:t>2</m:t>
                          </m:r>
                        </m:sub>
                      </m:sSub>
                      <m:r>
                        <a:rPr lang="en-US" sz="1400" i="0">
                          <a:latin typeface="Cambria Math" panose="02040503050406030204" pitchFamily="18" charset="0"/>
                        </a:rPr>
                        <m:t>=35</m:t>
                      </m:r>
                      <m:d>
                        <m:dPr>
                          <m:begChr m:val="["/>
                          <m:endChr m:val="]"/>
                          <m:ctrlPr>
                            <a:rPr lang="en-US" sz="1400" i="1">
                              <a:solidFill>
                                <a:srgbClr val="836967"/>
                              </a:solidFill>
                              <a:latin typeface="Cambria Math" panose="02040503050406030204" pitchFamily="18" charset="0"/>
                            </a:rPr>
                          </m:ctrlPr>
                        </m:dPr>
                        <m:e>
                          <m:r>
                            <a:rPr lang="en-US" sz="1400" i="1">
                              <a:latin typeface="Cambria Math" panose="02040503050406030204" pitchFamily="18" charset="0"/>
                            </a:rPr>
                            <m:t>𝑚𝐴</m:t>
                          </m:r>
                        </m:e>
                      </m:d>
                    </m:oMath>
                  </m:oMathPara>
                </a14:m>
                <a:endParaRPr lang="en-US" sz="1400" dirty="0"/>
              </a:p>
            </p:txBody>
          </p:sp>
        </mc:Choice>
        <mc:Fallback xmlns="">
          <p:sp>
            <p:nvSpPr>
              <p:cNvPr id="7" name="CuadroTexto 6">
                <a:extLst>
                  <a:ext uri="{FF2B5EF4-FFF2-40B4-BE49-F238E27FC236}">
                    <a16:creationId xmlns:a16="http://schemas.microsoft.com/office/drawing/2014/main" id="{4B2BE5C3-8A6E-EA3C-E677-9200F773297A}"/>
                  </a:ext>
                </a:extLst>
              </p:cNvPr>
              <p:cNvSpPr txBox="1">
                <a:spLocks noRot="1" noChangeAspect="1" noMove="1" noResize="1" noEditPoints="1" noAdjustHandles="1" noChangeArrowheads="1" noChangeShapeType="1" noTextEdit="1"/>
              </p:cNvSpPr>
              <p:nvPr/>
            </p:nvSpPr>
            <p:spPr>
              <a:xfrm>
                <a:off x="1846553" y="2683697"/>
                <a:ext cx="2978835" cy="315156"/>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CuadroTexto 8">
                <a:extLst>
                  <a:ext uri="{FF2B5EF4-FFF2-40B4-BE49-F238E27FC236}">
                    <a16:creationId xmlns:a16="http://schemas.microsoft.com/office/drawing/2014/main" id="{1461B5BE-B9E0-5B44-102A-56EA5D9BC560}"/>
                  </a:ext>
                </a:extLst>
              </p:cNvPr>
              <p:cNvSpPr txBox="1"/>
              <p:nvPr/>
            </p:nvSpPr>
            <p:spPr>
              <a:xfrm>
                <a:off x="1846553" y="4546442"/>
                <a:ext cx="2091475" cy="307777"/>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US" sz="1400" i="1" smtClean="0">
                              <a:solidFill>
                                <a:srgbClr val="836967"/>
                              </a:solidFill>
                              <a:latin typeface="Cambria Math" panose="02040503050406030204" pitchFamily="18" charset="0"/>
                            </a:rPr>
                          </m:ctrlPr>
                        </m:sSubPr>
                        <m:e>
                          <m:r>
                            <a:rPr lang="en-US" sz="1400" i="1">
                              <a:latin typeface="Cambria Math" panose="02040503050406030204" pitchFamily="18" charset="0"/>
                            </a:rPr>
                            <m:t>𝐼</m:t>
                          </m:r>
                        </m:e>
                        <m:sub>
                          <m:r>
                            <a:rPr lang="en-US" sz="1400" i="1">
                              <a:latin typeface="Cambria Math" panose="02040503050406030204" pitchFamily="18" charset="0"/>
                            </a:rPr>
                            <m:t>𝑉𝑃</m:t>
                          </m:r>
                        </m:sub>
                      </m:sSub>
                      <m:r>
                        <a:rPr lang="en-US" sz="1400" i="0">
                          <a:latin typeface="Cambria Math" panose="02040503050406030204" pitchFamily="18" charset="0"/>
                        </a:rPr>
                        <m:t>=600 </m:t>
                      </m:r>
                      <m:d>
                        <m:dPr>
                          <m:begChr m:val="["/>
                          <m:endChr m:val="]"/>
                          <m:ctrlPr>
                            <a:rPr lang="en-US" sz="1400" i="1">
                              <a:solidFill>
                                <a:srgbClr val="836967"/>
                              </a:solidFill>
                              <a:latin typeface="Cambria Math" panose="02040503050406030204" pitchFamily="18" charset="0"/>
                            </a:rPr>
                          </m:ctrlPr>
                        </m:dPr>
                        <m:e>
                          <m:r>
                            <a:rPr lang="en-US" sz="1400" i="1">
                              <a:latin typeface="Cambria Math" panose="02040503050406030204" pitchFamily="18" charset="0"/>
                            </a:rPr>
                            <m:t>𝑚𝐴</m:t>
                          </m:r>
                        </m:e>
                      </m:d>
                    </m:oMath>
                  </m:oMathPara>
                </a14:m>
                <a:endParaRPr lang="en-US" sz="1400" dirty="0"/>
              </a:p>
            </p:txBody>
          </p:sp>
        </mc:Choice>
        <mc:Fallback xmlns="">
          <p:sp>
            <p:nvSpPr>
              <p:cNvPr id="9" name="CuadroTexto 8">
                <a:extLst>
                  <a:ext uri="{FF2B5EF4-FFF2-40B4-BE49-F238E27FC236}">
                    <a16:creationId xmlns:a16="http://schemas.microsoft.com/office/drawing/2014/main" id="{1461B5BE-B9E0-5B44-102A-56EA5D9BC560}"/>
                  </a:ext>
                </a:extLst>
              </p:cNvPr>
              <p:cNvSpPr txBox="1">
                <a:spLocks noRot="1" noChangeAspect="1" noMove="1" noResize="1" noEditPoints="1" noAdjustHandles="1" noChangeArrowheads="1" noChangeShapeType="1" noTextEdit="1"/>
              </p:cNvSpPr>
              <p:nvPr/>
            </p:nvSpPr>
            <p:spPr>
              <a:xfrm>
                <a:off x="1846553" y="4546442"/>
                <a:ext cx="2091475" cy="307777"/>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CuadroTexto 10">
                <a:extLst>
                  <a:ext uri="{FF2B5EF4-FFF2-40B4-BE49-F238E27FC236}">
                    <a16:creationId xmlns:a16="http://schemas.microsoft.com/office/drawing/2014/main" id="{1546A3C1-06F5-2DDB-9957-539CECBDE149}"/>
                  </a:ext>
                </a:extLst>
              </p:cNvPr>
              <p:cNvSpPr txBox="1"/>
              <p:nvPr/>
            </p:nvSpPr>
            <p:spPr>
              <a:xfrm>
                <a:off x="1846553" y="3918796"/>
                <a:ext cx="2978835" cy="307777"/>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US" sz="1400" i="1" smtClean="0">
                              <a:solidFill>
                                <a:srgbClr val="836967"/>
                              </a:solidFill>
                              <a:latin typeface="Cambria Math" panose="02040503050406030204" pitchFamily="18" charset="0"/>
                            </a:rPr>
                          </m:ctrlPr>
                        </m:sSubPr>
                        <m:e>
                          <m:r>
                            <a:rPr lang="en-US" sz="1400" i="1">
                              <a:latin typeface="Cambria Math" panose="02040503050406030204" pitchFamily="18" charset="0"/>
                            </a:rPr>
                            <m:t>𝐼</m:t>
                          </m:r>
                        </m:e>
                        <m:sub>
                          <m:r>
                            <a:rPr lang="en-US" sz="1400" i="1">
                              <a:latin typeface="Cambria Math" panose="02040503050406030204" pitchFamily="18" charset="0"/>
                            </a:rPr>
                            <m:t>𝐻𝑀𝐼</m:t>
                          </m:r>
                        </m:sub>
                      </m:sSub>
                      <m:r>
                        <a:rPr lang="en-US" sz="1400" i="0">
                          <a:latin typeface="Cambria Math" panose="02040503050406030204" pitchFamily="18" charset="0"/>
                        </a:rPr>
                        <m:t>=125 </m:t>
                      </m:r>
                      <m:d>
                        <m:dPr>
                          <m:begChr m:val="["/>
                          <m:endChr m:val="]"/>
                          <m:ctrlPr>
                            <a:rPr lang="en-US" sz="1400" i="1">
                              <a:solidFill>
                                <a:srgbClr val="836967"/>
                              </a:solidFill>
                              <a:latin typeface="Cambria Math" panose="02040503050406030204" pitchFamily="18" charset="0"/>
                            </a:rPr>
                          </m:ctrlPr>
                        </m:dPr>
                        <m:e>
                          <m:r>
                            <a:rPr lang="en-US" sz="1400" i="1">
                              <a:latin typeface="Cambria Math" panose="02040503050406030204" pitchFamily="18" charset="0"/>
                            </a:rPr>
                            <m:t>𝑚𝐴</m:t>
                          </m:r>
                        </m:e>
                      </m:d>
                    </m:oMath>
                  </m:oMathPara>
                </a14:m>
                <a:endParaRPr lang="en-US" sz="1400" dirty="0"/>
              </a:p>
            </p:txBody>
          </p:sp>
        </mc:Choice>
        <mc:Fallback xmlns="">
          <p:sp>
            <p:nvSpPr>
              <p:cNvPr id="11" name="CuadroTexto 10">
                <a:extLst>
                  <a:ext uri="{FF2B5EF4-FFF2-40B4-BE49-F238E27FC236}">
                    <a16:creationId xmlns:a16="http://schemas.microsoft.com/office/drawing/2014/main" id="{1546A3C1-06F5-2DDB-9957-539CECBDE149}"/>
                  </a:ext>
                </a:extLst>
              </p:cNvPr>
              <p:cNvSpPr txBox="1">
                <a:spLocks noRot="1" noChangeAspect="1" noMove="1" noResize="1" noEditPoints="1" noAdjustHandles="1" noChangeArrowheads="1" noChangeShapeType="1" noTextEdit="1"/>
              </p:cNvSpPr>
              <p:nvPr/>
            </p:nvSpPr>
            <p:spPr>
              <a:xfrm>
                <a:off x="1846553" y="3918796"/>
                <a:ext cx="2978835" cy="307777"/>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CuadroTexto 12">
                <a:extLst>
                  <a:ext uri="{FF2B5EF4-FFF2-40B4-BE49-F238E27FC236}">
                    <a16:creationId xmlns:a16="http://schemas.microsoft.com/office/drawing/2014/main" id="{4BD9F3B9-FBE6-280D-0D19-909C3AECEE47}"/>
                  </a:ext>
                </a:extLst>
              </p:cNvPr>
              <p:cNvSpPr txBox="1"/>
              <p:nvPr/>
            </p:nvSpPr>
            <p:spPr>
              <a:xfrm>
                <a:off x="1846553" y="3253741"/>
                <a:ext cx="2978835" cy="305076"/>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US" sz="1400" i="1" smtClean="0">
                              <a:solidFill>
                                <a:srgbClr val="836967"/>
                              </a:solidFill>
                              <a:latin typeface="Cambria Math" panose="02040503050406030204" pitchFamily="18" charset="0"/>
                            </a:rPr>
                          </m:ctrlPr>
                        </m:sSubPr>
                        <m:e>
                          <m:r>
                            <a:rPr lang="en-US" sz="1400" i="1">
                              <a:latin typeface="Cambria Math" panose="02040503050406030204" pitchFamily="18" charset="0"/>
                            </a:rPr>
                            <m:t>𝐼</m:t>
                          </m:r>
                        </m:e>
                        <m:sub>
                          <m:r>
                            <a:rPr lang="en-US" sz="1400" i="1">
                              <a:latin typeface="Cambria Math" panose="02040503050406030204" pitchFamily="18" charset="0"/>
                            </a:rPr>
                            <m:t>𝑀</m:t>
                          </m:r>
                        </m:sub>
                      </m:sSub>
                      <m:r>
                        <a:rPr lang="en-US" sz="1400" i="0">
                          <a:latin typeface="Cambria Math" panose="02040503050406030204" pitchFamily="18" charset="0"/>
                        </a:rPr>
                        <m:t>=840 </m:t>
                      </m:r>
                      <m:d>
                        <m:dPr>
                          <m:begChr m:val="["/>
                          <m:endChr m:val="]"/>
                          <m:ctrlPr>
                            <a:rPr lang="en-US" sz="1400" i="1">
                              <a:solidFill>
                                <a:srgbClr val="836967"/>
                              </a:solidFill>
                              <a:latin typeface="Cambria Math" panose="02040503050406030204" pitchFamily="18" charset="0"/>
                            </a:rPr>
                          </m:ctrlPr>
                        </m:dPr>
                        <m:e>
                          <m:r>
                            <a:rPr lang="en-US" sz="1400" i="1">
                              <a:latin typeface="Cambria Math" panose="02040503050406030204" pitchFamily="18" charset="0"/>
                            </a:rPr>
                            <m:t>𝑚𝐴</m:t>
                          </m:r>
                        </m:e>
                      </m:d>
                    </m:oMath>
                  </m:oMathPara>
                </a14:m>
                <a:endParaRPr lang="en-US" sz="1400" dirty="0"/>
              </a:p>
            </p:txBody>
          </p:sp>
        </mc:Choice>
        <mc:Fallback xmlns="">
          <p:sp>
            <p:nvSpPr>
              <p:cNvPr id="13" name="CuadroTexto 12">
                <a:extLst>
                  <a:ext uri="{FF2B5EF4-FFF2-40B4-BE49-F238E27FC236}">
                    <a16:creationId xmlns:a16="http://schemas.microsoft.com/office/drawing/2014/main" id="{4BD9F3B9-FBE6-280D-0D19-909C3AECEE47}"/>
                  </a:ext>
                </a:extLst>
              </p:cNvPr>
              <p:cNvSpPr txBox="1">
                <a:spLocks noRot="1" noChangeAspect="1" noMove="1" noResize="1" noEditPoints="1" noAdjustHandles="1" noChangeArrowheads="1" noChangeShapeType="1" noTextEdit="1"/>
              </p:cNvSpPr>
              <p:nvPr/>
            </p:nvSpPr>
            <p:spPr>
              <a:xfrm>
                <a:off x="1846553" y="3253741"/>
                <a:ext cx="2978835" cy="305076"/>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CuadroTexto 14">
                <a:extLst>
                  <a:ext uri="{FF2B5EF4-FFF2-40B4-BE49-F238E27FC236}">
                    <a16:creationId xmlns:a16="http://schemas.microsoft.com/office/drawing/2014/main" id="{AA8EC2C6-18C8-B1E3-16DB-7143403FC08E}"/>
                  </a:ext>
                </a:extLst>
              </p:cNvPr>
              <p:cNvSpPr txBox="1"/>
              <p:nvPr/>
            </p:nvSpPr>
            <p:spPr>
              <a:xfrm>
                <a:off x="1846553" y="5668887"/>
                <a:ext cx="3902539" cy="307777"/>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US" sz="1400" i="1" smtClean="0">
                              <a:solidFill>
                                <a:srgbClr val="836967"/>
                              </a:solidFill>
                              <a:latin typeface="Cambria Math" panose="02040503050406030204" pitchFamily="18" charset="0"/>
                            </a:rPr>
                          </m:ctrlPr>
                        </m:sSubPr>
                        <m:e>
                          <m:r>
                            <a:rPr lang="en-US" sz="1400" i="1">
                              <a:latin typeface="Cambria Math" panose="02040503050406030204" pitchFamily="18" charset="0"/>
                            </a:rPr>
                            <m:t>𝐼</m:t>
                          </m:r>
                        </m:e>
                        <m:sub>
                          <m:r>
                            <a:rPr lang="en-US" sz="1400" i="1">
                              <a:latin typeface="Cambria Math" panose="02040503050406030204" pitchFamily="18" charset="0"/>
                            </a:rPr>
                            <m:t>𝑆𝑇</m:t>
                          </m:r>
                        </m:sub>
                      </m:sSub>
                      <m:r>
                        <a:rPr lang="en-US" sz="1400" i="0">
                          <a:latin typeface="Cambria Math" panose="02040503050406030204" pitchFamily="18" charset="0"/>
                        </a:rPr>
                        <m:t>=1.25∙</m:t>
                      </m:r>
                      <m:d>
                        <m:dPr>
                          <m:ctrlPr>
                            <a:rPr lang="en-US" sz="1400" i="1">
                              <a:solidFill>
                                <a:srgbClr val="836967"/>
                              </a:solidFill>
                              <a:latin typeface="Cambria Math" panose="02040503050406030204" pitchFamily="18" charset="0"/>
                            </a:rPr>
                          </m:ctrlPr>
                        </m:dPr>
                        <m:e>
                          <m:sSub>
                            <m:sSubPr>
                              <m:ctrlPr>
                                <a:rPr lang="en-US" sz="1400" i="1">
                                  <a:solidFill>
                                    <a:srgbClr val="836967"/>
                                  </a:solidFill>
                                  <a:latin typeface="Cambria Math" panose="02040503050406030204" pitchFamily="18" charset="0"/>
                                </a:rPr>
                              </m:ctrlPr>
                            </m:sSubPr>
                            <m:e>
                              <m:r>
                                <a:rPr lang="en-US" sz="1400" i="1">
                                  <a:latin typeface="Cambria Math" panose="02040503050406030204" pitchFamily="18" charset="0"/>
                                </a:rPr>
                                <m:t>𝐼</m:t>
                              </m:r>
                            </m:e>
                            <m:sub>
                              <m:r>
                                <a:rPr lang="en-US" sz="1400" i="1">
                                  <a:latin typeface="Cambria Math" panose="02040503050406030204" pitchFamily="18" charset="0"/>
                                </a:rPr>
                                <m:t>𝑉𝑃</m:t>
                              </m:r>
                            </m:sub>
                          </m:sSub>
                          <m:r>
                            <a:rPr lang="en-US" sz="1400" i="0">
                              <a:latin typeface="Cambria Math" panose="02040503050406030204" pitchFamily="18" charset="0"/>
                            </a:rPr>
                            <m:t>+2∙</m:t>
                          </m:r>
                          <m:sSub>
                            <m:sSubPr>
                              <m:ctrlPr>
                                <a:rPr lang="en-US" sz="1400" i="1">
                                  <a:solidFill>
                                    <a:srgbClr val="836967"/>
                                  </a:solidFill>
                                  <a:latin typeface="Cambria Math" panose="02040503050406030204" pitchFamily="18" charset="0"/>
                                </a:rPr>
                              </m:ctrlPr>
                            </m:sSubPr>
                            <m:e>
                              <m:r>
                                <a:rPr lang="en-US" sz="1400" i="1">
                                  <a:latin typeface="Cambria Math" panose="02040503050406030204" pitchFamily="18" charset="0"/>
                                </a:rPr>
                                <m:t>𝐼</m:t>
                              </m:r>
                            </m:e>
                            <m:sub>
                              <m:r>
                                <a:rPr lang="en-US" sz="1400" i="1">
                                  <a:latin typeface="Cambria Math" panose="02040503050406030204" pitchFamily="18" charset="0"/>
                                </a:rPr>
                                <m:t>𝐿𝑆</m:t>
                              </m:r>
                              <m:r>
                                <a:rPr lang="en-US" sz="1400" i="0">
                                  <a:latin typeface="Cambria Math" panose="02040503050406030204" pitchFamily="18" charset="0"/>
                                </a:rPr>
                                <m:t>1</m:t>
                              </m:r>
                            </m:sub>
                          </m:sSub>
                          <m:r>
                            <a:rPr lang="en-US" sz="1400" i="0">
                              <a:latin typeface="Cambria Math" panose="02040503050406030204" pitchFamily="18" charset="0"/>
                            </a:rPr>
                            <m:t>+2∙</m:t>
                          </m:r>
                          <m:sSub>
                            <m:sSubPr>
                              <m:ctrlPr>
                                <a:rPr lang="en-US" sz="1400" i="1">
                                  <a:solidFill>
                                    <a:srgbClr val="836967"/>
                                  </a:solidFill>
                                  <a:latin typeface="Cambria Math" panose="02040503050406030204" pitchFamily="18" charset="0"/>
                                </a:rPr>
                              </m:ctrlPr>
                            </m:sSubPr>
                            <m:e>
                              <m:r>
                                <a:rPr lang="en-US" sz="1400" i="1">
                                  <a:latin typeface="Cambria Math" panose="02040503050406030204" pitchFamily="18" charset="0"/>
                                </a:rPr>
                                <m:t>𝐼</m:t>
                              </m:r>
                            </m:e>
                            <m:sub>
                              <m:r>
                                <a:rPr lang="en-US" sz="1400" i="1">
                                  <a:latin typeface="Cambria Math" panose="02040503050406030204" pitchFamily="18" charset="0"/>
                                </a:rPr>
                                <m:t>𝐿𝑆</m:t>
                              </m:r>
                              <m:r>
                                <a:rPr lang="en-US" sz="1400" i="0">
                                  <a:latin typeface="Cambria Math" panose="02040503050406030204" pitchFamily="18" charset="0"/>
                                </a:rPr>
                                <m:t>2</m:t>
                              </m:r>
                            </m:sub>
                          </m:sSub>
                          <m:r>
                            <a:rPr lang="en-US" sz="1400" i="0">
                              <a:latin typeface="Cambria Math" panose="02040503050406030204" pitchFamily="18" charset="0"/>
                            </a:rPr>
                            <m:t>+</m:t>
                          </m:r>
                          <m:sSub>
                            <m:sSubPr>
                              <m:ctrlPr>
                                <a:rPr lang="en-US" sz="1400" i="1">
                                  <a:solidFill>
                                    <a:srgbClr val="836967"/>
                                  </a:solidFill>
                                  <a:latin typeface="Cambria Math" panose="02040503050406030204" pitchFamily="18" charset="0"/>
                                </a:rPr>
                              </m:ctrlPr>
                            </m:sSubPr>
                            <m:e>
                              <m:r>
                                <a:rPr lang="en-US" sz="1400" i="1">
                                  <a:latin typeface="Cambria Math" panose="02040503050406030204" pitchFamily="18" charset="0"/>
                                </a:rPr>
                                <m:t>𝐼</m:t>
                              </m:r>
                            </m:e>
                            <m:sub>
                              <m:r>
                                <a:rPr lang="en-US" sz="1400" i="1">
                                  <a:latin typeface="Cambria Math" panose="02040503050406030204" pitchFamily="18" charset="0"/>
                                </a:rPr>
                                <m:t>𝐻𝑀𝐼</m:t>
                              </m:r>
                            </m:sub>
                          </m:sSub>
                          <m:r>
                            <a:rPr lang="en-US" sz="1400" i="0">
                              <a:latin typeface="Cambria Math" panose="02040503050406030204" pitchFamily="18" charset="0"/>
                            </a:rPr>
                            <m:t>+</m:t>
                          </m:r>
                          <m:sSub>
                            <m:sSubPr>
                              <m:ctrlPr>
                                <a:rPr lang="en-US" sz="1400" i="1">
                                  <a:solidFill>
                                    <a:srgbClr val="836967"/>
                                  </a:solidFill>
                                  <a:latin typeface="Cambria Math" panose="02040503050406030204" pitchFamily="18" charset="0"/>
                                </a:rPr>
                              </m:ctrlPr>
                            </m:sSubPr>
                            <m:e>
                              <m:r>
                                <a:rPr lang="en-US" sz="1400" i="1">
                                  <a:latin typeface="Cambria Math" panose="02040503050406030204" pitchFamily="18" charset="0"/>
                                </a:rPr>
                                <m:t>𝐼</m:t>
                              </m:r>
                            </m:e>
                            <m:sub>
                              <m:r>
                                <a:rPr lang="en-US" sz="1400" i="1">
                                  <a:latin typeface="Cambria Math" panose="02040503050406030204" pitchFamily="18" charset="0"/>
                                </a:rPr>
                                <m:t>𝑀</m:t>
                              </m:r>
                            </m:sub>
                          </m:sSub>
                        </m:e>
                      </m:d>
                    </m:oMath>
                  </m:oMathPara>
                </a14:m>
                <a:endParaRPr lang="en-US" sz="1400" dirty="0"/>
              </a:p>
            </p:txBody>
          </p:sp>
        </mc:Choice>
        <mc:Fallback xmlns="">
          <p:sp>
            <p:nvSpPr>
              <p:cNvPr id="15" name="CuadroTexto 14">
                <a:extLst>
                  <a:ext uri="{FF2B5EF4-FFF2-40B4-BE49-F238E27FC236}">
                    <a16:creationId xmlns:a16="http://schemas.microsoft.com/office/drawing/2014/main" id="{AA8EC2C6-18C8-B1E3-16DB-7143403FC08E}"/>
                  </a:ext>
                </a:extLst>
              </p:cNvPr>
              <p:cNvSpPr txBox="1">
                <a:spLocks noRot="1" noChangeAspect="1" noMove="1" noResize="1" noEditPoints="1" noAdjustHandles="1" noChangeArrowheads="1" noChangeShapeType="1" noTextEdit="1"/>
              </p:cNvSpPr>
              <p:nvPr/>
            </p:nvSpPr>
            <p:spPr>
              <a:xfrm>
                <a:off x="1846553" y="5668887"/>
                <a:ext cx="3902539" cy="307777"/>
              </a:xfrm>
              <a:prstGeom prst="rect">
                <a:avLst/>
              </a:prstGeom>
              <a:blipFill>
                <a:blip r:embed="rId7"/>
                <a:stretch>
                  <a:fillRect/>
                </a:stretch>
              </a:blipFill>
            </p:spPr>
            <p:txBody>
              <a:bodyPr/>
              <a:lstStyle/>
              <a:p>
                <a:r>
                  <a:rPr lang="en-US">
                    <a:noFill/>
                  </a:rPr>
                  <a:t> </a:t>
                </a:r>
              </a:p>
            </p:txBody>
          </p:sp>
        </mc:Fallback>
      </mc:AlternateContent>
      <p:graphicFrame>
        <p:nvGraphicFramePr>
          <p:cNvPr id="16" name="Tabla 15">
            <a:extLst>
              <a:ext uri="{FF2B5EF4-FFF2-40B4-BE49-F238E27FC236}">
                <a16:creationId xmlns:a16="http://schemas.microsoft.com/office/drawing/2014/main" id="{7817D29A-F4B9-8A26-3647-6ED5B923B84F}"/>
              </a:ext>
            </a:extLst>
          </p:cNvPr>
          <p:cNvGraphicFramePr>
            <a:graphicFrameLocks noGrp="1"/>
          </p:cNvGraphicFramePr>
          <p:nvPr>
            <p:extLst>
              <p:ext uri="{D42A27DB-BD31-4B8C-83A1-F6EECF244321}">
                <p14:modId xmlns:p14="http://schemas.microsoft.com/office/powerpoint/2010/main" val="3948256653"/>
              </p:ext>
            </p:extLst>
          </p:nvPr>
        </p:nvGraphicFramePr>
        <p:xfrm>
          <a:off x="6111371" y="4528680"/>
          <a:ext cx="4848514" cy="1998920"/>
        </p:xfrm>
        <a:graphic>
          <a:graphicData uri="http://schemas.openxmlformats.org/drawingml/2006/table">
            <a:tbl>
              <a:tblPr firstRow="1" firstCol="1" bandRow="1">
                <a:tableStyleId>{0E3FDE45-AF77-4B5C-9715-49D594BDF05E}</a:tableStyleId>
              </a:tblPr>
              <a:tblGrid>
                <a:gridCol w="2381829">
                  <a:extLst>
                    <a:ext uri="{9D8B030D-6E8A-4147-A177-3AD203B41FA5}">
                      <a16:colId xmlns:a16="http://schemas.microsoft.com/office/drawing/2014/main" val="1201801681"/>
                    </a:ext>
                  </a:extLst>
                </a:gridCol>
                <a:gridCol w="2466685">
                  <a:extLst>
                    <a:ext uri="{9D8B030D-6E8A-4147-A177-3AD203B41FA5}">
                      <a16:colId xmlns:a16="http://schemas.microsoft.com/office/drawing/2014/main" val="4192351297"/>
                    </a:ext>
                  </a:extLst>
                </a:gridCol>
              </a:tblGrid>
              <a:tr h="0">
                <a:tc>
                  <a:txBody>
                    <a:bodyPr/>
                    <a:lstStyle/>
                    <a:p>
                      <a:pPr marL="0" marR="0">
                        <a:lnSpc>
                          <a:spcPct val="150000"/>
                        </a:lnSpc>
                        <a:spcBef>
                          <a:spcPts val="0"/>
                        </a:spcBef>
                        <a:spcAft>
                          <a:spcPts val="0"/>
                        </a:spcAft>
                      </a:pPr>
                      <a:r>
                        <a:rPr lang="es-ES" sz="1400">
                          <a:effectLst/>
                        </a:rPr>
                        <a:t>Descripción</a:t>
                      </a:r>
                      <a:endParaRPr lang="en-US"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s-ES" sz="1400">
                          <a:effectLst/>
                        </a:rPr>
                        <a:t>Valor o característica</a:t>
                      </a:r>
                      <a:endParaRPr lang="en-US"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19063203"/>
                  </a:ext>
                </a:extLst>
              </a:tr>
              <a:tr h="0">
                <a:tc>
                  <a:txBody>
                    <a:bodyPr/>
                    <a:lstStyle/>
                    <a:p>
                      <a:pPr marL="0" marR="0">
                        <a:lnSpc>
                          <a:spcPct val="150000"/>
                        </a:lnSpc>
                        <a:spcBef>
                          <a:spcPts val="0"/>
                        </a:spcBef>
                        <a:spcAft>
                          <a:spcPts val="0"/>
                        </a:spcAft>
                      </a:pPr>
                      <a:r>
                        <a:rPr lang="es-ES" sz="1400">
                          <a:effectLst/>
                        </a:rPr>
                        <a:t>Potencia</a:t>
                      </a:r>
                      <a:endParaRPr lang="en-US"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n-US" sz="1400" dirty="0">
                          <a:effectLst/>
                        </a:rPr>
                        <a:t>120W</a:t>
                      </a:r>
                      <a:endPar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28531067"/>
                  </a:ext>
                </a:extLst>
              </a:tr>
              <a:tr h="0">
                <a:tc>
                  <a:txBody>
                    <a:bodyPr/>
                    <a:lstStyle/>
                    <a:p>
                      <a:pPr marL="0" marR="0">
                        <a:lnSpc>
                          <a:spcPct val="150000"/>
                        </a:lnSpc>
                        <a:spcBef>
                          <a:spcPts val="0"/>
                        </a:spcBef>
                        <a:spcAft>
                          <a:spcPts val="0"/>
                        </a:spcAft>
                      </a:pPr>
                      <a:r>
                        <a:rPr lang="es-ES" sz="1400" dirty="0">
                          <a:effectLst/>
                        </a:rPr>
                        <a:t>Voltaje</a:t>
                      </a:r>
                      <a:endPar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n-US" sz="1400">
                          <a:effectLst/>
                        </a:rPr>
                        <a:t>24VDC</a:t>
                      </a:r>
                      <a:endParaRPr lang="en-US"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44969372"/>
                  </a:ext>
                </a:extLst>
              </a:tr>
              <a:tr h="0">
                <a:tc>
                  <a:txBody>
                    <a:bodyPr/>
                    <a:lstStyle/>
                    <a:p>
                      <a:pPr marL="0" marR="0">
                        <a:lnSpc>
                          <a:spcPct val="150000"/>
                        </a:lnSpc>
                        <a:spcBef>
                          <a:spcPts val="0"/>
                        </a:spcBef>
                        <a:spcAft>
                          <a:spcPts val="0"/>
                        </a:spcAft>
                      </a:pPr>
                      <a:r>
                        <a:rPr lang="es-ES" sz="1400" dirty="0">
                          <a:effectLst/>
                        </a:rPr>
                        <a:t>Corriente de salida</a:t>
                      </a:r>
                      <a:endPar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n-US" sz="1400">
                          <a:effectLst/>
                        </a:rPr>
                        <a:t>5 A</a:t>
                      </a:r>
                      <a:endParaRPr lang="en-US"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37883704"/>
                  </a:ext>
                </a:extLst>
              </a:tr>
              <a:tr h="0">
                <a:tc>
                  <a:txBody>
                    <a:bodyPr/>
                    <a:lstStyle/>
                    <a:p>
                      <a:pPr marL="0" marR="0">
                        <a:lnSpc>
                          <a:spcPct val="150000"/>
                        </a:lnSpc>
                        <a:spcBef>
                          <a:spcPts val="0"/>
                        </a:spcBef>
                        <a:spcAft>
                          <a:spcPts val="0"/>
                        </a:spcAft>
                      </a:pPr>
                      <a:r>
                        <a:rPr lang="es-ES" sz="1400" dirty="0">
                          <a:effectLst/>
                        </a:rPr>
                        <a:t>Alimentación 100-240vac</a:t>
                      </a:r>
                      <a:endPar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n-US" sz="1400">
                          <a:effectLst/>
                        </a:rPr>
                        <a:t>100-240VAC</a:t>
                      </a:r>
                      <a:endParaRPr lang="en-US"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31314196"/>
                  </a:ext>
                </a:extLst>
              </a:tr>
              <a:tr h="0">
                <a:tc>
                  <a:txBody>
                    <a:bodyPr/>
                    <a:lstStyle/>
                    <a:p>
                      <a:pPr marL="0" marR="0">
                        <a:lnSpc>
                          <a:spcPct val="150000"/>
                        </a:lnSpc>
                        <a:spcBef>
                          <a:spcPts val="0"/>
                        </a:spcBef>
                        <a:spcAft>
                          <a:spcPts val="0"/>
                        </a:spcAft>
                      </a:pPr>
                      <a:r>
                        <a:rPr lang="es-ES" sz="1400" dirty="0">
                          <a:effectLst/>
                        </a:rPr>
                        <a:t>Protección </a:t>
                      </a:r>
                      <a:endPar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s-ES" sz="1400">
                          <a:effectLst/>
                        </a:rPr>
                        <a:t>Cortocircuito</a:t>
                      </a:r>
                      <a:r>
                        <a:rPr lang="en-US" sz="1400">
                          <a:effectLst/>
                        </a:rPr>
                        <a:t> y </a:t>
                      </a:r>
                      <a:r>
                        <a:rPr lang="es-ES" sz="1400">
                          <a:effectLst/>
                        </a:rPr>
                        <a:t>sobrecarga</a:t>
                      </a:r>
                      <a:endParaRPr lang="en-US"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93264454"/>
                  </a:ext>
                </a:extLst>
              </a:tr>
              <a:tr h="0">
                <a:tc>
                  <a:txBody>
                    <a:bodyPr/>
                    <a:lstStyle/>
                    <a:p>
                      <a:pPr marL="0" marR="0">
                        <a:lnSpc>
                          <a:spcPct val="150000"/>
                        </a:lnSpc>
                        <a:spcBef>
                          <a:spcPts val="0"/>
                        </a:spcBef>
                        <a:spcAft>
                          <a:spcPts val="0"/>
                        </a:spcAft>
                      </a:pPr>
                      <a:r>
                        <a:rPr lang="es-ES" sz="1400" dirty="0">
                          <a:effectLst/>
                        </a:rPr>
                        <a:t>Montaje</a:t>
                      </a:r>
                      <a:endPar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n-US" sz="1400" dirty="0">
                          <a:effectLst/>
                        </a:rPr>
                        <a:t>Riel DIN</a:t>
                      </a:r>
                      <a:endPar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90234746"/>
                  </a:ext>
                </a:extLst>
              </a:tr>
            </a:tbl>
          </a:graphicData>
        </a:graphic>
      </p:graphicFrame>
      <p:pic>
        <p:nvPicPr>
          <p:cNvPr id="4097" name="Imagen 726086235">
            <a:extLst>
              <a:ext uri="{FF2B5EF4-FFF2-40B4-BE49-F238E27FC236}">
                <a16:creationId xmlns:a16="http://schemas.microsoft.com/office/drawing/2014/main" id="{561C79EF-CA07-ECF0-7BC8-577014D82B1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79160" y="1502781"/>
            <a:ext cx="1644104" cy="2792869"/>
          </a:xfrm>
          <a:prstGeom prst="rect">
            <a:avLst/>
          </a:prstGeom>
          <a:noFill/>
          <a:extLst>
            <a:ext uri="{909E8E84-426E-40DD-AFC4-6F175D3DCCD1}">
              <a14:hiddenFill xmlns:a14="http://schemas.microsoft.com/office/drawing/2010/main">
                <a:solidFill>
                  <a:srgbClr val="FFFFFF"/>
                </a:solidFill>
              </a14:hiddenFill>
            </a:ext>
          </a:extLst>
        </p:spPr>
      </p:pic>
      <p:sp>
        <p:nvSpPr>
          <p:cNvPr id="18" name="Rectángulo: esquinas redondeadas 17">
            <a:extLst>
              <a:ext uri="{FF2B5EF4-FFF2-40B4-BE49-F238E27FC236}">
                <a16:creationId xmlns:a16="http://schemas.microsoft.com/office/drawing/2014/main" id="{35B48E3C-298F-6916-BA3B-F39D6869EB2D}"/>
              </a:ext>
            </a:extLst>
          </p:cNvPr>
          <p:cNvSpPr/>
          <p:nvPr/>
        </p:nvSpPr>
        <p:spPr>
          <a:xfrm>
            <a:off x="1832825" y="1531094"/>
            <a:ext cx="3020124" cy="2823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t>Datos</a:t>
            </a:r>
            <a:endParaRPr lang="en-US" sz="1600" b="1" dirty="0"/>
          </a:p>
        </p:txBody>
      </p:sp>
      <p:sp>
        <p:nvSpPr>
          <p:cNvPr id="19" name="Rectángulo: esquinas redondeadas 18">
            <a:extLst>
              <a:ext uri="{FF2B5EF4-FFF2-40B4-BE49-F238E27FC236}">
                <a16:creationId xmlns:a16="http://schemas.microsoft.com/office/drawing/2014/main" id="{BCE82CD8-3799-9CEA-FAF2-FFE08DBC94AF}"/>
              </a:ext>
            </a:extLst>
          </p:cNvPr>
          <p:cNvSpPr/>
          <p:nvPr/>
        </p:nvSpPr>
        <p:spPr>
          <a:xfrm>
            <a:off x="1805265" y="4940832"/>
            <a:ext cx="3020124" cy="2823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t>Cálculos</a:t>
            </a:r>
            <a:endParaRPr lang="en-US" sz="1600" b="1" dirty="0"/>
          </a:p>
        </p:txBody>
      </p:sp>
      <p:sp>
        <p:nvSpPr>
          <p:cNvPr id="20" name="CuadroTexto 19">
            <a:extLst>
              <a:ext uri="{FF2B5EF4-FFF2-40B4-BE49-F238E27FC236}">
                <a16:creationId xmlns:a16="http://schemas.microsoft.com/office/drawing/2014/main" id="{45AD3144-F423-CA90-69BC-C7E7B79CB501}"/>
              </a:ext>
            </a:extLst>
          </p:cNvPr>
          <p:cNvSpPr txBox="1"/>
          <p:nvPr/>
        </p:nvSpPr>
        <p:spPr>
          <a:xfrm>
            <a:off x="5111768" y="910998"/>
            <a:ext cx="3464410" cy="461665"/>
          </a:xfrm>
          <a:prstGeom prst="rect">
            <a:avLst/>
          </a:prstGeom>
          <a:noFill/>
          <a:effectLst>
            <a:outerShdw blurRad="50800" dist="38100" dir="5400000" algn="t" rotWithShape="0">
              <a:prstClr val="black">
                <a:alpha val="40000"/>
              </a:prstClr>
            </a:outerShdw>
          </a:effectLst>
        </p:spPr>
        <p:txBody>
          <a:bodyPr wrap="none" rtlCol="0">
            <a:spAutoFit/>
          </a:bodyPr>
          <a:lstStyle/>
          <a:p>
            <a:pPr algn="ctr"/>
            <a:r>
              <a:rPr lang="es-ES" sz="2400" b="1" dirty="0"/>
              <a:t>Dispositivos electrónicos</a:t>
            </a:r>
            <a:endParaRPr lang="en-US" sz="2400" b="1" dirty="0"/>
          </a:p>
        </p:txBody>
      </p:sp>
      <p:sp>
        <p:nvSpPr>
          <p:cNvPr id="21" name="CuadroTexto 20">
            <a:extLst>
              <a:ext uri="{FF2B5EF4-FFF2-40B4-BE49-F238E27FC236}">
                <a16:creationId xmlns:a16="http://schemas.microsoft.com/office/drawing/2014/main" id="{95D06889-6C11-A950-35FA-0E00F58A7331}"/>
              </a:ext>
            </a:extLst>
          </p:cNvPr>
          <p:cNvSpPr txBox="1"/>
          <p:nvPr/>
        </p:nvSpPr>
        <p:spPr>
          <a:xfrm>
            <a:off x="1832824" y="1923933"/>
            <a:ext cx="2480166" cy="307777"/>
          </a:xfrm>
          <a:prstGeom prst="rect">
            <a:avLst/>
          </a:prstGeom>
          <a:noFill/>
        </p:spPr>
        <p:txBody>
          <a:bodyPr wrap="none" rtlCol="0">
            <a:spAutoFit/>
          </a:bodyPr>
          <a:lstStyle/>
          <a:p>
            <a:r>
              <a:rPr lang="es-ES" sz="1400" b="1" dirty="0">
                <a:effectLst>
                  <a:outerShdw blurRad="38100" dist="38100" dir="2700000" algn="tl">
                    <a:srgbClr val="000000">
                      <a:alpha val="43137"/>
                    </a:srgbClr>
                  </a:outerShdw>
                </a:effectLst>
              </a:rPr>
              <a:t>Consumo de sensores de nivel</a:t>
            </a:r>
            <a:endParaRPr lang="en-US" sz="1400" b="1" dirty="0">
              <a:effectLst>
                <a:outerShdw blurRad="38100" dist="38100" dir="2700000" algn="tl">
                  <a:srgbClr val="000000">
                    <a:alpha val="43137"/>
                  </a:srgbClr>
                </a:outerShdw>
              </a:effectLst>
            </a:endParaRPr>
          </a:p>
        </p:txBody>
      </p:sp>
      <p:sp>
        <p:nvSpPr>
          <p:cNvPr id="22" name="CuadroTexto 21">
            <a:extLst>
              <a:ext uri="{FF2B5EF4-FFF2-40B4-BE49-F238E27FC236}">
                <a16:creationId xmlns:a16="http://schemas.microsoft.com/office/drawing/2014/main" id="{C46AE4FD-811D-1BEA-51E1-EC3C6F537370}"/>
              </a:ext>
            </a:extLst>
          </p:cNvPr>
          <p:cNvSpPr txBox="1"/>
          <p:nvPr/>
        </p:nvSpPr>
        <p:spPr>
          <a:xfrm>
            <a:off x="1832824" y="2991408"/>
            <a:ext cx="2312877" cy="307777"/>
          </a:xfrm>
          <a:prstGeom prst="rect">
            <a:avLst/>
          </a:prstGeom>
          <a:noFill/>
        </p:spPr>
        <p:txBody>
          <a:bodyPr wrap="none" rtlCol="0">
            <a:spAutoFit/>
          </a:bodyPr>
          <a:lstStyle/>
          <a:p>
            <a:r>
              <a:rPr lang="es-ES" sz="1400" b="1" dirty="0">
                <a:effectLst>
                  <a:outerShdw blurRad="38100" dist="38100" dir="2700000" algn="tl">
                    <a:srgbClr val="000000">
                      <a:alpha val="43137"/>
                    </a:srgbClr>
                  </a:outerShdw>
                </a:effectLst>
              </a:rPr>
              <a:t>Consumo en PLC y módulos</a:t>
            </a:r>
            <a:endParaRPr lang="en-US" sz="1400" b="1" dirty="0">
              <a:effectLst>
                <a:outerShdw blurRad="38100" dist="38100" dir="2700000" algn="tl">
                  <a:srgbClr val="000000">
                    <a:alpha val="43137"/>
                  </a:srgbClr>
                </a:outerShdw>
              </a:effectLst>
            </a:endParaRPr>
          </a:p>
        </p:txBody>
      </p:sp>
      <p:sp>
        <p:nvSpPr>
          <p:cNvPr id="23" name="CuadroTexto 22">
            <a:extLst>
              <a:ext uri="{FF2B5EF4-FFF2-40B4-BE49-F238E27FC236}">
                <a16:creationId xmlns:a16="http://schemas.microsoft.com/office/drawing/2014/main" id="{67CBDE0C-08B5-02EF-96E8-CE93B4C56301}"/>
              </a:ext>
            </a:extLst>
          </p:cNvPr>
          <p:cNvSpPr txBox="1"/>
          <p:nvPr/>
        </p:nvSpPr>
        <p:spPr>
          <a:xfrm>
            <a:off x="1832824" y="3614678"/>
            <a:ext cx="2209259" cy="307777"/>
          </a:xfrm>
          <a:prstGeom prst="rect">
            <a:avLst/>
          </a:prstGeom>
          <a:noFill/>
        </p:spPr>
        <p:txBody>
          <a:bodyPr wrap="none" rtlCol="0">
            <a:spAutoFit/>
          </a:bodyPr>
          <a:lstStyle/>
          <a:p>
            <a:r>
              <a:rPr lang="es-ES" sz="1400" b="1" dirty="0">
                <a:effectLst>
                  <a:outerShdw blurRad="38100" dist="38100" dir="2700000" algn="tl">
                    <a:srgbClr val="000000">
                      <a:alpha val="43137"/>
                    </a:srgbClr>
                  </a:outerShdw>
                </a:effectLst>
              </a:rPr>
              <a:t>Consumo de pantalla HMI</a:t>
            </a:r>
            <a:endParaRPr lang="en-US" sz="1400" b="1" dirty="0">
              <a:effectLst>
                <a:outerShdw blurRad="38100" dist="38100" dir="2700000" algn="tl">
                  <a:srgbClr val="000000">
                    <a:alpha val="43137"/>
                  </a:srgbClr>
                </a:outerShdw>
              </a:effectLst>
            </a:endParaRPr>
          </a:p>
        </p:txBody>
      </p:sp>
      <p:sp>
        <p:nvSpPr>
          <p:cNvPr id="24" name="CuadroTexto 23">
            <a:extLst>
              <a:ext uri="{FF2B5EF4-FFF2-40B4-BE49-F238E27FC236}">
                <a16:creationId xmlns:a16="http://schemas.microsoft.com/office/drawing/2014/main" id="{6A96799F-EB4E-A734-A70F-586F70C36E54}"/>
              </a:ext>
            </a:extLst>
          </p:cNvPr>
          <p:cNvSpPr txBox="1"/>
          <p:nvPr/>
        </p:nvSpPr>
        <p:spPr>
          <a:xfrm>
            <a:off x="1846553" y="4220903"/>
            <a:ext cx="2746265" cy="307777"/>
          </a:xfrm>
          <a:prstGeom prst="rect">
            <a:avLst/>
          </a:prstGeom>
          <a:noFill/>
        </p:spPr>
        <p:txBody>
          <a:bodyPr wrap="none" rtlCol="0">
            <a:spAutoFit/>
          </a:bodyPr>
          <a:lstStyle/>
          <a:p>
            <a:r>
              <a:rPr lang="es-ES" sz="1400" b="1" dirty="0">
                <a:effectLst>
                  <a:outerShdw blurRad="38100" dist="38100" dir="2700000" algn="tl">
                    <a:srgbClr val="000000">
                      <a:alpha val="43137"/>
                    </a:srgbClr>
                  </a:outerShdw>
                </a:effectLst>
              </a:rPr>
              <a:t>Consumo de válvula proporcional</a:t>
            </a:r>
            <a:endParaRPr lang="en-US" sz="1400" b="1" dirty="0">
              <a:effectLst>
                <a:outerShdw blurRad="38100" dist="38100" dir="2700000" algn="tl">
                  <a:srgbClr val="000000">
                    <a:alpha val="43137"/>
                  </a:srgbClr>
                </a:outerShdw>
              </a:effectLst>
            </a:endParaRPr>
          </a:p>
        </p:txBody>
      </p:sp>
      <p:sp>
        <p:nvSpPr>
          <p:cNvPr id="25" name="CuadroTexto 24">
            <a:extLst>
              <a:ext uri="{FF2B5EF4-FFF2-40B4-BE49-F238E27FC236}">
                <a16:creationId xmlns:a16="http://schemas.microsoft.com/office/drawing/2014/main" id="{B1CF1BAE-ADA5-669B-62C4-F86D104870B9}"/>
              </a:ext>
            </a:extLst>
          </p:cNvPr>
          <p:cNvSpPr txBox="1"/>
          <p:nvPr/>
        </p:nvSpPr>
        <p:spPr>
          <a:xfrm>
            <a:off x="1846553" y="5319100"/>
            <a:ext cx="1358064" cy="307777"/>
          </a:xfrm>
          <a:prstGeom prst="rect">
            <a:avLst/>
          </a:prstGeom>
          <a:noFill/>
        </p:spPr>
        <p:txBody>
          <a:bodyPr wrap="none" rtlCol="0">
            <a:spAutoFit/>
          </a:bodyPr>
          <a:lstStyle/>
          <a:p>
            <a:r>
              <a:rPr lang="es-ES" sz="1400" b="1" dirty="0">
                <a:effectLst>
                  <a:outerShdw blurRad="38100" dist="38100" dir="2700000" algn="tl">
                    <a:srgbClr val="000000">
                      <a:alpha val="43137"/>
                    </a:srgbClr>
                  </a:outerShdw>
                </a:effectLst>
              </a:rPr>
              <a:t>Consumo total</a:t>
            </a:r>
            <a:endParaRPr lang="en-US" sz="1400" b="1" dirty="0">
              <a:effectLst>
                <a:outerShdw blurRad="38100" dist="38100" dir="2700000" algn="tl">
                  <a:srgbClr val="000000">
                    <a:alpha val="43137"/>
                  </a:srgbClr>
                </a:outerShdw>
              </a:effectLst>
            </a:endParaRPr>
          </a:p>
        </p:txBody>
      </p:sp>
      <mc:AlternateContent xmlns:mc="http://schemas.openxmlformats.org/markup-compatibility/2006" xmlns:a14="http://schemas.microsoft.com/office/drawing/2010/main">
        <mc:Choice Requires="a14">
          <p:sp>
            <p:nvSpPr>
              <p:cNvPr id="27" name="CuadroTexto 26">
                <a:extLst>
                  <a:ext uri="{FF2B5EF4-FFF2-40B4-BE49-F238E27FC236}">
                    <a16:creationId xmlns:a16="http://schemas.microsoft.com/office/drawing/2014/main" id="{4B86B690-E826-3895-7DB4-359D987952AF}"/>
                  </a:ext>
                </a:extLst>
              </p:cNvPr>
              <p:cNvSpPr txBox="1"/>
              <p:nvPr/>
            </p:nvSpPr>
            <p:spPr>
              <a:xfrm>
                <a:off x="1846553" y="6097668"/>
                <a:ext cx="2978835" cy="307777"/>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US" sz="1400" i="1">
                              <a:solidFill>
                                <a:srgbClr val="836967"/>
                              </a:solidFill>
                              <a:latin typeface="Cambria Math" panose="02040503050406030204" pitchFamily="18" charset="0"/>
                            </a:rPr>
                          </m:ctrlPr>
                        </m:sSubPr>
                        <m:e>
                          <m:r>
                            <a:rPr lang="en-US" sz="1400" i="1">
                              <a:latin typeface="Cambria Math" panose="02040503050406030204" pitchFamily="18" charset="0"/>
                            </a:rPr>
                            <m:t>𝐼</m:t>
                          </m:r>
                        </m:e>
                        <m:sub>
                          <m:r>
                            <a:rPr lang="en-US" sz="1400" i="1">
                              <a:latin typeface="Cambria Math" panose="02040503050406030204" pitchFamily="18" charset="0"/>
                            </a:rPr>
                            <m:t>𝑆𝑇</m:t>
                          </m:r>
                        </m:sub>
                      </m:sSub>
                      <m:r>
                        <a:rPr lang="en-US" sz="1400" i="0" smtClean="0">
                          <a:latin typeface="Cambria Math" panose="02040503050406030204" pitchFamily="18" charset="0"/>
                        </a:rPr>
                        <m:t>=2088.33 </m:t>
                      </m:r>
                      <m:d>
                        <m:dPr>
                          <m:begChr m:val="["/>
                          <m:endChr m:val="]"/>
                          <m:ctrlPr>
                            <a:rPr lang="en-US" sz="1400" i="1">
                              <a:latin typeface="Cambria Math" panose="02040503050406030204" pitchFamily="18" charset="0"/>
                            </a:rPr>
                          </m:ctrlPr>
                        </m:dPr>
                        <m:e>
                          <m:r>
                            <a:rPr lang="en-US" sz="1400" i="1">
                              <a:latin typeface="Cambria Math" panose="02040503050406030204" pitchFamily="18" charset="0"/>
                            </a:rPr>
                            <m:t>𝑚𝐴</m:t>
                          </m:r>
                        </m:e>
                      </m:d>
                    </m:oMath>
                  </m:oMathPara>
                </a14:m>
                <a:endParaRPr lang="en-US" sz="1400" dirty="0"/>
              </a:p>
            </p:txBody>
          </p:sp>
        </mc:Choice>
        <mc:Fallback xmlns="">
          <p:sp>
            <p:nvSpPr>
              <p:cNvPr id="27" name="CuadroTexto 26">
                <a:extLst>
                  <a:ext uri="{FF2B5EF4-FFF2-40B4-BE49-F238E27FC236}">
                    <a16:creationId xmlns:a16="http://schemas.microsoft.com/office/drawing/2014/main" id="{4B86B690-E826-3895-7DB4-359D987952AF}"/>
                  </a:ext>
                </a:extLst>
              </p:cNvPr>
              <p:cNvSpPr txBox="1">
                <a:spLocks noRot="1" noChangeAspect="1" noMove="1" noResize="1" noEditPoints="1" noAdjustHandles="1" noChangeArrowheads="1" noChangeShapeType="1" noTextEdit="1"/>
              </p:cNvSpPr>
              <p:nvPr/>
            </p:nvSpPr>
            <p:spPr>
              <a:xfrm>
                <a:off x="1846553" y="6097668"/>
                <a:ext cx="2978835" cy="307777"/>
              </a:xfrm>
              <a:prstGeom prst="rect">
                <a:avLst/>
              </a:prstGeom>
              <a:blipFill>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803369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6EFCC8-7060-490D-9AC9-2C56B57D66BD}"/>
              </a:ext>
            </a:extLst>
          </p:cNvPr>
          <p:cNvSpPr>
            <a:spLocks noGrp="1"/>
          </p:cNvSpPr>
          <p:nvPr>
            <p:ph type="title"/>
          </p:nvPr>
        </p:nvSpPr>
        <p:spPr>
          <a:xfrm>
            <a:off x="1800726" y="2869"/>
            <a:ext cx="10086474" cy="1346897"/>
          </a:xfrm>
        </p:spPr>
        <p:txBody>
          <a:bodyPr/>
          <a:lstStyle/>
          <a:p>
            <a:r>
              <a:rPr lang="es-MX" dirty="0"/>
              <a:t>Dimensionamiento de cables</a:t>
            </a:r>
          </a:p>
        </p:txBody>
      </p:sp>
      <p:sp>
        <p:nvSpPr>
          <p:cNvPr id="17" name="Marcador de contenido 2">
            <a:extLst>
              <a:ext uri="{FF2B5EF4-FFF2-40B4-BE49-F238E27FC236}">
                <a16:creationId xmlns:a16="http://schemas.microsoft.com/office/drawing/2014/main" id="{9DB82045-2AD6-4634-8397-860ECA0524B4}"/>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u="sng" dirty="0">
                <a:solidFill>
                  <a:prstClr val="white"/>
                </a:solidFill>
                <a:cs typeface="Times New Roman" panose="02020603050405020304" pitchFamily="18" charset="0"/>
              </a:rPr>
              <a:t>Diseño y construcción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sp>
        <p:nvSpPr>
          <p:cNvPr id="7" name="CuadroTexto 6">
            <a:extLst>
              <a:ext uri="{FF2B5EF4-FFF2-40B4-BE49-F238E27FC236}">
                <a16:creationId xmlns:a16="http://schemas.microsoft.com/office/drawing/2014/main" id="{FF6B06D8-18AB-D70A-F847-CCADDFE53AF0}"/>
              </a:ext>
            </a:extLst>
          </p:cNvPr>
          <p:cNvSpPr txBox="1"/>
          <p:nvPr/>
        </p:nvSpPr>
        <p:spPr>
          <a:xfrm>
            <a:off x="5248019" y="910998"/>
            <a:ext cx="3191899" cy="461665"/>
          </a:xfrm>
          <a:prstGeom prst="rect">
            <a:avLst/>
          </a:prstGeom>
          <a:noFill/>
          <a:effectLst>
            <a:outerShdw blurRad="50800" dist="38100" dir="5400000" algn="t" rotWithShape="0">
              <a:prstClr val="black">
                <a:alpha val="40000"/>
              </a:prstClr>
            </a:outerShdw>
          </a:effectLst>
        </p:spPr>
        <p:txBody>
          <a:bodyPr wrap="none" rtlCol="0">
            <a:spAutoFit/>
          </a:bodyPr>
          <a:lstStyle/>
          <a:p>
            <a:pPr algn="ctr"/>
            <a:r>
              <a:rPr lang="es-ES" sz="2400" b="1" dirty="0"/>
              <a:t>Conductores eléctricos</a:t>
            </a:r>
            <a:endParaRPr lang="en-US" sz="2400" b="1" dirty="0"/>
          </a:p>
        </p:txBody>
      </p:sp>
      <mc:AlternateContent xmlns:mc="http://schemas.openxmlformats.org/markup-compatibility/2006" xmlns:a14="http://schemas.microsoft.com/office/drawing/2010/main">
        <mc:Choice Requires="a14">
          <p:sp>
            <p:nvSpPr>
              <p:cNvPr id="4" name="CuadroTexto 3">
                <a:extLst>
                  <a:ext uri="{FF2B5EF4-FFF2-40B4-BE49-F238E27FC236}">
                    <a16:creationId xmlns:a16="http://schemas.microsoft.com/office/drawing/2014/main" id="{5F8BE85E-AB32-51C9-704D-DAEA794BA320}"/>
                  </a:ext>
                </a:extLst>
              </p:cNvPr>
              <p:cNvSpPr txBox="1"/>
              <p:nvPr/>
            </p:nvSpPr>
            <p:spPr>
              <a:xfrm>
                <a:off x="1840214" y="3877347"/>
                <a:ext cx="3320716" cy="307777"/>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en-US" sz="1400" smtClean="0">
                          <a:latin typeface="Cambria Math" panose="02040503050406030204" pitchFamily="18" charset="0"/>
                        </a:rPr>
                        <m:t>∆</m:t>
                      </m:r>
                      <m:r>
                        <a:rPr lang="en-US" sz="1400" i="1">
                          <a:latin typeface="Cambria Math" panose="02040503050406030204" pitchFamily="18" charset="0"/>
                        </a:rPr>
                        <m:t>𝑉</m:t>
                      </m:r>
                      <m:r>
                        <a:rPr lang="en-US" sz="1400" i="0">
                          <a:latin typeface="Cambria Math" panose="02040503050406030204" pitchFamily="18" charset="0"/>
                        </a:rPr>
                        <m:t>=0.005∗</m:t>
                      </m:r>
                      <m:sSub>
                        <m:sSubPr>
                          <m:ctrlPr>
                            <a:rPr lang="en-US" sz="1400" i="1">
                              <a:solidFill>
                                <a:srgbClr val="836967"/>
                              </a:solidFill>
                              <a:latin typeface="Cambria Math" panose="02040503050406030204" pitchFamily="18" charset="0"/>
                            </a:rPr>
                          </m:ctrlPr>
                        </m:sSubPr>
                        <m:e>
                          <m:r>
                            <a:rPr lang="en-US" sz="1400" i="1">
                              <a:latin typeface="Cambria Math" panose="02040503050406030204" pitchFamily="18" charset="0"/>
                            </a:rPr>
                            <m:t>𝑉</m:t>
                          </m:r>
                        </m:e>
                        <m:sub>
                          <m:r>
                            <a:rPr lang="en-US" sz="1400" i="1">
                              <a:latin typeface="Cambria Math" panose="02040503050406030204" pitchFamily="18" charset="0"/>
                            </a:rPr>
                            <m:t>𝑛</m:t>
                          </m:r>
                        </m:sub>
                      </m:sSub>
                    </m:oMath>
                  </m:oMathPara>
                </a14:m>
                <a:endParaRPr lang="en-US" sz="1400" dirty="0"/>
              </a:p>
            </p:txBody>
          </p:sp>
        </mc:Choice>
        <mc:Fallback xmlns="">
          <p:sp>
            <p:nvSpPr>
              <p:cNvPr id="4" name="CuadroTexto 3">
                <a:extLst>
                  <a:ext uri="{FF2B5EF4-FFF2-40B4-BE49-F238E27FC236}">
                    <a16:creationId xmlns:a16="http://schemas.microsoft.com/office/drawing/2014/main" id="{5F8BE85E-AB32-51C9-704D-DAEA794BA320}"/>
                  </a:ext>
                </a:extLst>
              </p:cNvPr>
              <p:cNvSpPr txBox="1">
                <a:spLocks noRot="1" noChangeAspect="1" noMove="1" noResize="1" noEditPoints="1" noAdjustHandles="1" noChangeArrowheads="1" noChangeShapeType="1" noTextEdit="1"/>
              </p:cNvSpPr>
              <p:nvPr/>
            </p:nvSpPr>
            <p:spPr>
              <a:xfrm>
                <a:off x="1840214" y="3877347"/>
                <a:ext cx="3320716" cy="307777"/>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CuadroTexto 5">
                <a:extLst>
                  <a:ext uri="{FF2B5EF4-FFF2-40B4-BE49-F238E27FC236}">
                    <a16:creationId xmlns:a16="http://schemas.microsoft.com/office/drawing/2014/main" id="{9A489BBA-E941-7449-37A9-E4FBE6CC0594}"/>
                  </a:ext>
                </a:extLst>
              </p:cNvPr>
              <p:cNvSpPr txBox="1"/>
              <p:nvPr/>
            </p:nvSpPr>
            <p:spPr>
              <a:xfrm>
                <a:off x="1842448" y="5491210"/>
                <a:ext cx="1490136" cy="307777"/>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en-US" sz="1400" smtClean="0">
                          <a:latin typeface="Cambria Math" panose="02040503050406030204" pitchFamily="18" charset="0"/>
                        </a:rPr>
                        <m:t>∆</m:t>
                      </m:r>
                      <m:sSub>
                        <m:sSubPr>
                          <m:ctrlPr>
                            <a:rPr lang="en-US" sz="1400" i="1">
                              <a:solidFill>
                                <a:srgbClr val="836967"/>
                              </a:solidFill>
                              <a:latin typeface="Cambria Math" panose="02040503050406030204" pitchFamily="18" charset="0"/>
                            </a:rPr>
                          </m:ctrlPr>
                        </m:sSubPr>
                        <m:e>
                          <m:r>
                            <a:rPr lang="en-US" sz="1400" i="1">
                              <a:latin typeface="Cambria Math" panose="02040503050406030204" pitchFamily="18" charset="0"/>
                            </a:rPr>
                            <m:t>𝑉</m:t>
                          </m:r>
                        </m:e>
                        <m:sub>
                          <m:r>
                            <a:rPr lang="en-US" sz="1400" i="1">
                              <a:latin typeface="Cambria Math" panose="02040503050406030204" pitchFamily="18" charset="0"/>
                            </a:rPr>
                            <m:t>𝑃𝐿𝐶</m:t>
                          </m:r>
                        </m:sub>
                      </m:sSub>
                      <m:r>
                        <a:rPr lang="en-US" sz="1400" i="0">
                          <a:latin typeface="Cambria Math" panose="02040503050406030204" pitchFamily="18" charset="0"/>
                        </a:rPr>
                        <m:t>=0.64 </m:t>
                      </m:r>
                      <m:d>
                        <m:dPr>
                          <m:begChr m:val="["/>
                          <m:endChr m:val="]"/>
                          <m:ctrlPr>
                            <a:rPr lang="en-US" sz="1400" i="1">
                              <a:solidFill>
                                <a:srgbClr val="836967"/>
                              </a:solidFill>
                              <a:latin typeface="Cambria Math" panose="02040503050406030204" pitchFamily="18" charset="0"/>
                            </a:rPr>
                          </m:ctrlPr>
                        </m:dPr>
                        <m:e>
                          <m:r>
                            <a:rPr lang="en-US" sz="1400" i="1">
                              <a:latin typeface="Cambria Math" panose="02040503050406030204" pitchFamily="18" charset="0"/>
                            </a:rPr>
                            <m:t>𝑉</m:t>
                          </m:r>
                        </m:e>
                      </m:d>
                    </m:oMath>
                  </m:oMathPara>
                </a14:m>
                <a:endParaRPr lang="en-US" sz="1400" dirty="0"/>
              </a:p>
            </p:txBody>
          </p:sp>
        </mc:Choice>
        <mc:Fallback xmlns="">
          <p:sp>
            <p:nvSpPr>
              <p:cNvPr id="6" name="CuadroTexto 5">
                <a:extLst>
                  <a:ext uri="{FF2B5EF4-FFF2-40B4-BE49-F238E27FC236}">
                    <a16:creationId xmlns:a16="http://schemas.microsoft.com/office/drawing/2014/main" id="{9A489BBA-E941-7449-37A9-E4FBE6CC0594}"/>
                  </a:ext>
                </a:extLst>
              </p:cNvPr>
              <p:cNvSpPr txBox="1">
                <a:spLocks noRot="1" noChangeAspect="1" noMove="1" noResize="1" noEditPoints="1" noAdjustHandles="1" noChangeArrowheads="1" noChangeShapeType="1" noTextEdit="1"/>
              </p:cNvSpPr>
              <p:nvPr/>
            </p:nvSpPr>
            <p:spPr>
              <a:xfrm>
                <a:off x="1842448" y="5491210"/>
                <a:ext cx="1490136" cy="307777"/>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CuadroTexto 8">
                <a:extLst>
                  <a:ext uri="{FF2B5EF4-FFF2-40B4-BE49-F238E27FC236}">
                    <a16:creationId xmlns:a16="http://schemas.microsoft.com/office/drawing/2014/main" id="{082DBF6F-289C-617F-DA11-5786084111E8}"/>
                  </a:ext>
                </a:extLst>
              </p:cNvPr>
              <p:cNvSpPr txBox="1"/>
              <p:nvPr/>
            </p:nvSpPr>
            <p:spPr>
              <a:xfrm>
                <a:off x="1848489" y="5835275"/>
                <a:ext cx="1468054" cy="307777"/>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en-US" sz="1400" smtClean="0">
                          <a:latin typeface="Cambria Math" panose="02040503050406030204" pitchFamily="18" charset="0"/>
                        </a:rPr>
                        <m:t>∆</m:t>
                      </m:r>
                      <m:sSub>
                        <m:sSubPr>
                          <m:ctrlPr>
                            <a:rPr lang="en-US" sz="1400" i="1">
                              <a:solidFill>
                                <a:srgbClr val="836967"/>
                              </a:solidFill>
                              <a:latin typeface="Cambria Math" panose="02040503050406030204" pitchFamily="18" charset="0"/>
                            </a:rPr>
                          </m:ctrlPr>
                        </m:sSubPr>
                        <m:e>
                          <m:r>
                            <a:rPr lang="en-US" sz="1400" i="1">
                              <a:latin typeface="Cambria Math" panose="02040503050406030204" pitchFamily="18" charset="0"/>
                            </a:rPr>
                            <m:t>𝑉</m:t>
                          </m:r>
                        </m:e>
                        <m:sub>
                          <m:r>
                            <a:rPr lang="en-US" sz="1400" i="1">
                              <a:latin typeface="Cambria Math" panose="02040503050406030204" pitchFamily="18" charset="0"/>
                            </a:rPr>
                            <m:t>𝑀</m:t>
                          </m:r>
                        </m:sub>
                      </m:sSub>
                      <m:r>
                        <a:rPr lang="en-US" sz="1400" i="0">
                          <a:latin typeface="Cambria Math" panose="02040503050406030204" pitchFamily="18" charset="0"/>
                        </a:rPr>
                        <m:t>=0.12 </m:t>
                      </m:r>
                      <m:d>
                        <m:dPr>
                          <m:begChr m:val="["/>
                          <m:endChr m:val="]"/>
                          <m:ctrlPr>
                            <a:rPr lang="en-US" sz="1400" i="1">
                              <a:solidFill>
                                <a:srgbClr val="836967"/>
                              </a:solidFill>
                              <a:latin typeface="Cambria Math" panose="02040503050406030204" pitchFamily="18" charset="0"/>
                            </a:rPr>
                          </m:ctrlPr>
                        </m:dPr>
                        <m:e>
                          <m:r>
                            <a:rPr lang="en-US" sz="1400" i="1">
                              <a:latin typeface="Cambria Math" panose="02040503050406030204" pitchFamily="18" charset="0"/>
                            </a:rPr>
                            <m:t>𝑉</m:t>
                          </m:r>
                        </m:e>
                      </m:d>
                    </m:oMath>
                  </m:oMathPara>
                </a14:m>
                <a:endParaRPr lang="en-US" sz="1400" dirty="0"/>
              </a:p>
            </p:txBody>
          </p:sp>
        </mc:Choice>
        <mc:Fallback xmlns="">
          <p:sp>
            <p:nvSpPr>
              <p:cNvPr id="9" name="CuadroTexto 8">
                <a:extLst>
                  <a:ext uri="{FF2B5EF4-FFF2-40B4-BE49-F238E27FC236}">
                    <a16:creationId xmlns:a16="http://schemas.microsoft.com/office/drawing/2014/main" id="{082DBF6F-289C-617F-DA11-5786084111E8}"/>
                  </a:ext>
                </a:extLst>
              </p:cNvPr>
              <p:cNvSpPr txBox="1">
                <a:spLocks noRot="1" noChangeAspect="1" noMove="1" noResize="1" noEditPoints="1" noAdjustHandles="1" noChangeArrowheads="1" noChangeShapeType="1" noTextEdit="1"/>
              </p:cNvSpPr>
              <p:nvPr/>
            </p:nvSpPr>
            <p:spPr>
              <a:xfrm>
                <a:off x="1848489" y="5835275"/>
                <a:ext cx="1468054" cy="307777"/>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CuadroTexto 10">
                <a:extLst>
                  <a:ext uri="{FF2B5EF4-FFF2-40B4-BE49-F238E27FC236}">
                    <a16:creationId xmlns:a16="http://schemas.microsoft.com/office/drawing/2014/main" id="{4E121F87-1FA6-CBC9-193C-DB7371D9159E}"/>
                  </a:ext>
                </a:extLst>
              </p:cNvPr>
              <p:cNvSpPr txBox="1"/>
              <p:nvPr/>
            </p:nvSpPr>
            <p:spPr>
              <a:xfrm>
                <a:off x="3349502" y="5443330"/>
                <a:ext cx="1715612" cy="327590"/>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US" sz="1400" i="1" smtClean="0">
                              <a:solidFill>
                                <a:srgbClr val="836967"/>
                              </a:solidFill>
                              <a:latin typeface="Cambria Math" panose="02040503050406030204" pitchFamily="18" charset="0"/>
                            </a:rPr>
                          </m:ctrlPr>
                        </m:sSubPr>
                        <m:e>
                          <m:r>
                            <a:rPr lang="en-US" sz="1400" i="1">
                              <a:latin typeface="Cambria Math" panose="02040503050406030204" pitchFamily="18" charset="0"/>
                            </a:rPr>
                            <m:t>𝐼</m:t>
                          </m:r>
                        </m:e>
                        <m:sub>
                          <m:sSub>
                            <m:sSubPr>
                              <m:ctrlPr>
                                <a:rPr lang="en-US" sz="1400" i="1">
                                  <a:solidFill>
                                    <a:srgbClr val="836967"/>
                                  </a:solidFill>
                                  <a:latin typeface="Cambria Math" panose="02040503050406030204" pitchFamily="18" charset="0"/>
                                </a:rPr>
                              </m:ctrlPr>
                            </m:sSubPr>
                            <m:e>
                              <m:r>
                                <a:rPr lang="en-US" sz="1400" i="1">
                                  <a:latin typeface="Cambria Math" panose="02040503050406030204" pitchFamily="18" charset="0"/>
                                </a:rPr>
                                <m:t>𝑤</m:t>
                              </m:r>
                            </m:e>
                            <m:sub>
                              <m:r>
                                <a:rPr lang="en-US" sz="1400" i="1">
                                  <a:latin typeface="Cambria Math" panose="02040503050406030204" pitchFamily="18" charset="0"/>
                                </a:rPr>
                                <m:t>𝑃𝐿𝐶</m:t>
                              </m:r>
                            </m:sub>
                          </m:sSub>
                        </m:sub>
                      </m:sSub>
                      <m:r>
                        <a:rPr lang="en-US" sz="1400" i="0">
                          <a:latin typeface="Cambria Math" panose="02040503050406030204" pitchFamily="18" charset="0"/>
                        </a:rPr>
                        <m:t>=2570 </m:t>
                      </m:r>
                      <m:d>
                        <m:dPr>
                          <m:begChr m:val="["/>
                          <m:endChr m:val="]"/>
                          <m:ctrlPr>
                            <a:rPr lang="en-US" sz="1400" i="1">
                              <a:solidFill>
                                <a:srgbClr val="836967"/>
                              </a:solidFill>
                              <a:latin typeface="Cambria Math" panose="02040503050406030204" pitchFamily="18" charset="0"/>
                            </a:rPr>
                          </m:ctrlPr>
                        </m:dPr>
                        <m:e>
                          <m:r>
                            <a:rPr lang="en-US" sz="1400" i="1">
                              <a:latin typeface="Cambria Math" panose="02040503050406030204" pitchFamily="18" charset="0"/>
                            </a:rPr>
                            <m:t>𝑚𝐴</m:t>
                          </m:r>
                        </m:e>
                      </m:d>
                    </m:oMath>
                  </m:oMathPara>
                </a14:m>
                <a:endParaRPr lang="en-US" sz="1400" dirty="0"/>
              </a:p>
            </p:txBody>
          </p:sp>
        </mc:Choice>
        <mc:Fallback xmlns="">
          <p:sp>
            <p:nvSpPr>
              <p:cNvPr id="11" name="CuadroTexto 10">
                <a:extLst>
                  <a:ext uri="{FF2B5EF4-FFF2-40B4-BE49-F238E27FC236}">
                    <a16:creationId xmlns:a16="http://schemas.microsoft.com/office/drawing/2014/main" id="{4E121F87-1FA6-CBC9-193C-DB7371D9159E}"/>
                  </a:ext>
                </a:extLst>
              </p:cNvPr>
              <p:cNvSpPr txBox="1">
                <a:spLocks noRot="1" noChangeAspect="1" noMove="1" noResize="1" noEditPoints="1" noAdjustHandles="1" noChangeArrowheads="1" noChangeShapeType="1" noTextEdit="1"/>
              </p:cNvSpPr>
              <p:nvPr/>
            </p:nvSpPr>
            <p:spPr>
              <a:xfrm>
                <a:off x="3349502" y="5443330"/>
                <a:ext cx="1715612" cy="32759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CuadroTexto 17">
                <a:extLst>
                  <a:ext uri="{FF2B5EF4-FFF2-40B4-BE49-F238E27FC236}">
                    <a16:creationId xmlns:a16="http://schemas.microsoft.com/office/drawing/2014/main" id="{A7DBB472-AEA0-A245-54E1-D28E361075E3}"/>
                  </a:ext>
                </a:extLst>
              </p:cNvPr>
              <p:cNvSpPr txBox="1"/>
              <p:nvPr/>
            </p:nvSpPr>
            <p:spPr>
              <a:xfrm>
                <a:off x="3365543" y="5826043"/>
                <a:ext cx="1715613" cy="326243"/>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US" sz="1400" i="1" smtClean="0">
                              <a:solidFill>
                                <a:srgbClr val="836967"/>
                              </a:solidFill>
                              <a:latin typeface="Cambria Math" panose="02040503050406030204" pitchFamily="18" charset="0"/>
                            </a:rPr>
                          </m:ctrlPr>
                        </m:sSubPr>
                        <m:e>
                          <m:r>
                            <a:rPr lang="en-US" sz="1400" i="1">
                              <a:latin typeface="Cambria Math" panose="02040503050406030204" pitchFamily="18" charset="0"/>
                            </a:rPr>
                            <m:t>𝐼</m:t>
                          </m:r>
                        </m:e>
                        <m:sub>
                          <m:sSub>
                            <m:sSubPr>
                              <m:ctrlPr>
                                <a:rPr lang="en-US" sz="1400" i="1">
                                  <a:solidFill>
                                    <a:srgbClr val="836967"/>
                                  </a:solidFill>
                                  <a:latin typeface="Cambria Math" panose="02040503050406030204" pitchFamily="18" charset="0"/>
                                </a:rPr>
                              </m:ctrlPr>
                            </m:sSubPr>
                            <m:e>
                              <m:r>
                                <a:rPr lang="en-US" sz="1400" i="1">
                                  <a:latin typeface="Cambria Math" panose="02040503050406030204" pitchFamily="18" charset="0"/>
                                </a:rPr>
                                <m:t>𝑤</m:t>
                              </m:r>
                            </m:e>
                            <m:sub>
                              <m:r>
                                <a:rPr lang="en-US" sz="1400" i="1">
                                  <a:latin typeface="Cambria Math" panose="02040503050406030204" pitchFamily="18" charset="0"/>
                                </a:rPr>
                                <m:t>𝑀</m:t>
                              </m:r>
                            </m:sub>
                          </m:sSub>
                        </m:sub>
                      </m:sSub>
                      <m:r>
                        <a:rPr lang="en-US" sz="1400" i="0">
                          <a:latin typeface="Cambria Math" panose="02040503050406030204" pitchFamily="18" charset="0"/>
                        </a:rPr>
                        <m:t>=562.3 </m:t>
                      </m:r>
                      <m:d>
                        <m:dPr>
                          <m:begChr m:val="["/>
                          <m:endChr m:val="]"/>
                          <m:ctrlPr>
                            <a:rPr lang="en-US" sz="1400" i="1">
                              <a:solidFill>
                                <a:srgbClr val="836967"/>
                              </a:solidFill>
                              <a:latin typeface="Cambria Math" panose="02040503050406030204" pitchFamily="18" charset="0"/>
                            </a:rPr>
                          </m:ctrlPr>
                        </m:dPr>
                        <m:e>
                          <m:r>
                            <a:rPr lang="en-US" sz="1400" i="1">
                              <a:latin typeface="Cambria Math" panose="02040503050406030204" pitchFamily="18" charset="0"/>
                            </a:rPr>
                            <m:t>𝑚𝐴</m:t>
                          </m:r>
                        </m:e>
                      </m:d>
                    </m:oMath>
                  </m:oMathPara>
                </a14:m>
                <a:endParaRPr lang="en-US" sz="1400" dirty="0"/>
              </a:p>
            </p:txBody>
          </p:sp>
        </mc:Choice>
        <mc:Fallback xmlns="">
          <p:sp>
            <p:nvSpPr>
              <p:cNvPr id="18" name="CuadroTexto 17">
                <a:extLst>
                  <a:ext uri="{FF2B5EF4-FFF2-40B4-BE49-F238E27FC236}">
                    <a16:creationId xmlns:a16="http://schemas.microsoft.com/office/drawing/2014/main" id="{A7DBB472-AEA0-A245-54E1-D28E361075E3}"/>
                  </a:ext>
                </a:extLst>
              </p:cNvPr>
              <p:cNvSpPr txBox="1">
                <a:spLocks noRot="1" noChangeAspect="1" noMove="1" noResize="1" noEditPoints="1" noAdjustHandles="1" noChangeArrowheads="1" noChangeShapeType="1" noTextEdit="1"/>
              </p:cNvSpPr>
              <p:nvPr/>
            </p:nvSpPr>
            <p:spPr>
              <a:xfrm>
                <a:off x="3365543" y="5826043"/>
                <a:ext cx="1715613" cy="326243"/>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CuadroTexto 19">
                <a:extLst>
                  <a:ext uri="{FF2B5EF4-FFF2-40B4-BE49-F238E27FC236}">
                    <a16:creationId xmlns:a16="http://schemas.microsoft.com/office/drawing/2014/main" id="{B6742EDA-E8A3-E9B9-E043-E479E1E2A8B8}"/>
                  </a:ext>
                </a:extLst>
              </p:cNvPr>
              <p:cNvSpPr txBox="1"/>
              <p:nvPr/>
            </p:nvSpPr>
            <p:spPr>
              <a:xfrm>
                <a:off x="3364668" y="6200377"/>
                <a:ext cx="1715612" cy="307777"/>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US" sz="1400" i="1" smtClean="0">
                              <a:solidFill>
                                <a:schemeClr val="tx1"/>
                              </a:solidFill>
                              <a:latin typeface="Cambria Math" panose="02040503050406030204" pitchFamily="18" charset="0"/>
                            </a:rPr>
                          </m:ctrlPr>
                        </m:sSubPr>
                        <m:e>
                          <m:r>
                            <a:rPr lang="en-US" sz="1400" b="0" i="1">
                              <a:solidFill>
                                <a:schemeClr val="tx1"/>
                              </a:solidFill>
                              <a:latin typeface="Cambria Math" panose="02040503050406030204" pitchFamily="18" charset="0"/>
                            </a:rPr>
                            <m:t>𝐼</m:t>
                          </m:r>
                        </m:e>
                        <m:sub>
                          <m:r>
                            <a:rPr lang="en-US" sz="1400" b="0" i="1">
                              <a:solidFill>
                                <a:schemeClr val="tx1"/>
                              </a:solidFill>
                              <a:latin typeface="Cambria Math" panose="02040503050406030204" pitchFamily="18" charset="0"/>
                            </a:rPr>
                            <m:t>𝐸𝑉</m:t>
                          </m:r>
                        </m:sub>
                      </m:sSub>
                      <m:r>
                        <a:rPr lang="en-US" sz="1400" b="0" i="0">
                          <a:solidFill>
                            <a:schemeClr val="tx1"/>
                          </a:solidFill>
                          <a:latin typeface="Cambria Math" panose="02040503050406030204" pitchFamily="18" charset="0"/>
                        </a:rPr>
                        <m:t>=</m:t>
                      </m:r>
                      <m:r>
                        <a:rPr lang="es-ES" sz="1400" b="0" i="1" smtClean="0">
                          <a:solidFill>
                            <a:schemeClr val="tx1"/>
                          </a:solidFill>
                          <a:latin typeface="Cambria Math" panose="02040503050406030204" pitchFamily="18" charset="0"/>
                        </a:rPr>
                        <m:t>88.19</m:t>
                      </m:r>
                      <m:d>
                        <m:dPr>
                          <m:begChr m:val="["/>
                          <m:endChr m:val="]"/>
                          <m:ctrlPr>
                            <a:rPr lang="en-US" sz="1400" i="1">
                              <a:solidFill>
                                <a:schemeClr val="tx1"/>
                              </a:solidFill>
                              <a:latin typeface="Cambria Math" panose="02040503050406030204" pitchFamily="18" charset="0"/>
                            </a:rPr>
                          </m:ctrlPr>
                        </m:dPr>
                        <m:e>
                          <m:r>
                            <a:rPr lang="es-ES" sz="1400" b="0" i="1" smtClean="0">
                              <a:solidFill>
                                <a:schemeClr val="tx1"/>
                              </a:solidFill>
                              <a:latin typeface="Cambria Math" panose="02040503050406030204" pitchFamily="18" charset="0"/>
                            </a:rPr>
                            <m:t>𝑚</m:t>
                          </m:r>
                          <m:r>
                            <a:rPr lang="en-US" sz="1400" b="0" i="1">
                              <a:solidFill>
                                <a:schemeClr val="tx1"/>
                              </a:solidFill>
                              <a:latin typeface="Cambria Math" panose="02040503050406030204" pitchFamily="18" charset="0"/>
                            </a:rPr>
                            <m:t>𝐴</m:t>
                          </m:r>
                        </m:e>
                      </m:d>
                    </m:oMath>
                  </m:oMathPara>
                </a14:m>
                <a:endParaRPr lang="en-US" sz="1400" dirty="0">
                  <a:solidFill>
                    <a:schemeClr val="tx1"/>
                  </a:solidFill>
                </a:endParaRPr>
              </a:p>
            </p:txBody>
          </p:sp>
        </mc:Choice>
        <mc:Fallback xmlns="">
          <p:sp>
            <p:nvSpPr>
              <p:cNvPr id="20" name="CuadroTexto 19">
                <a:extLst>
                  <a:ext uri="{FF2B5EF4-FFF2-40B4-BE49-F238E27FC236}">
                    <a16:creationId xmlns:a16="http://schemas.microsoft.com/office/drawing/2014/main" id="{B6742EDA-E8A3-E9B9-E043-E479E1E2A8B8}"/>
                  </a:ext>
                </a:extLst>
              </p:cNvPr>
              <p:cNvSpPr txBox="1">
                <a:spLocks noRot="1" noChangeAspect="1" noMove="1" noResize="1" noEditPoints="1" noAdjustHandles="1" noChangeArrowheads="1" noChangeShapeType="1" noTextEdit="1"/>
              </p:cNvSpPr>
              <p:nvPr/>
            </p:nvSpPr>
            <p:spPr>
              <a:xfrm>
                <a:off x="3364668" y="6200377"/>
                <a:ext cx="1715612" cy="307777"/>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CuadroTexto 21">
                <a:extLst>
                  <a:ext uri="{FF2B5EF4-FFF2-40B4-BE49-F238E27FC236}">
                    <a16:creationId xmlns:a16="http://schemas.microsoft.com/office/drawing/2014/main" id="{EB09648D-1EF6-D56D-0F79-3F5C9CEA1A8C}"/>
                  </a:ext>
                </a:extLst>
              </p:cNvPr>
              <p:cNvSpPr txBox="1"/>
              <p:nvPr/>
            </p:nvSpPr>
            <p:spPr>
              <a:xfrm>
                <a:off x="1870288" y="4517037"/>
                <a:ext cx="2037241" cy="497059"/>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US" sz="1400" i="1" smtClean="0">
                              <a:solidFill>
                                <a:srgbClr val="836967"/>
                              </a:solidFill>
                              <a:latin typeface="Cambria Math" panose="02040503050406030204" pitchFamily="18" charset="0"/>
                            </a:rPr>
                          </m:ctrlPr>
                        </m:sSubPr>
                        <m:e>
                          <m:r>
                            <a:rPr lang="en-US" sz="1400" i="1">
                              <a:latin typeface="Cambria Math" panose="02040503050406030204" pitchFamily="18" charset="0"/>
                            </a:rPr>
                            <m:t>𝑆</m:t>
                          </m:r>
                        </m:e>
                        <m:sub>
                          <m:r>
                            <a:rPr lang="en-US" sz="1400" i="1">
                              <a:latin typeface="Cambria Math" panose="02040503050406030204" pitchFamily="18" charset="0"/>
                            </a:rPr>
                            <m:t>𝑤</m:t>
                          </m:r>
                        </m:sub>
                      </m:sSub>
                      <m:r>
                        <a:rPr lang="en-US" sz="1400" i="0">
                          <a:latin typeface="Cambria Math" panose="02040503050406030204" pitchFamily="18" charset="0"/>
                        </a:rPr>
                        <m:t>=</m:t>
                      </m:r>
                      <m:f>
                        <m:fPr>
                          <m:ctrlPr>
                            <a:rPr lang="en-US" sz="1400" i="1">
                              <a:solidFill>
                                <a:srgbClr val="836967"/>
                              </a:solidFill>
                              <a:latin typeface="Cambria Math" panose="02040503050406030204" pitchFamily="18" charset="0"/>
                            </a:rPr>
                          </m:ctrlPr>
                        </m:fPr>
                        <m:num>
                          <m:r>
                            <a:rPr lang="en-US" sz="1400" i="0">
                              <a:latin typeface="Cambria Math" panose="02040503050406030204" pitchFamily="18" charset="0"/>
                            </a:rPr>
                            <m:t>2∙</m:t>
                          </m:r>
                          <m:sSub>
                            <m:sSubPr>
                              <m:ctrlPr>
                                <a:rPr lang="en-US" sz="1400" i="1">
                                  <a:solidFill>
                                    <a:srgbClr val="836967"/>
                                  </a:solidFill>
                                  <a:latin typeface="Cambria Math" panose="02040503050406030204" pitchFamily="18" charset="0"/>
                                </a:rPr>
                              </m:ctrlPr>
                            </m:sSubPr>
                            <m:e>
                              <m:r>
                                <a:rPr lang="en-US" sz="1400" i="1">
                                  <a:latin typeface="Cambria Math" panose="02040503050406030204" pitchFamily="18" charset="0"/>
                                </a:rPr>
                                <m:t>𝜌</m:t>
                              </m:r>
                            </m:e>
                            <m:sub>
                              <m:r>
                                <a:rPr lang="en-US" sz="1400" i="1">
                                  <a:latin typeface="Cambria Math" panose="02040503050406030204" pitchFamily="18" charset="0"/>
                                </a:rPr>
                                <m:t>𝑐𝑜𝑏𝑟𝑒</m:t>
                              </m:r>
                            </m:sub>
                          </m:sSub>
                          <m:r>
                            <a:rPr lang="en-US" sz="1400" i="0">
                              <a:latin typeface="Cambria Math" panose="02040503050406030204" pitchFamily="18" charset="0"/>
                            </a:rPr>
                            <m:t>∙</m:t>
                          </m:r>
                          <m:sSub>
                            <m:sSubPr>
                              <m:ctrlPr>
                                <a:rPr lang="en-US" sz="1400" i="1">
                                  <a:solidFill>
                                    <a:srgbClr val="836967"/>
                                  </a:solidFill>
                                  <a:latin typeface="Cambria Math" panose="02040503050406030204" pitchFamily="18" charset="0"/>
                                </a:rPr>
                              </m:ctrlPr>
                            </m:sSubPr>
                            <m:e>
                              <m:r>
                                <a:rPr lang="en-US" sz="1400" i="1">
                                  <a:latin typeface="Cambria Math" panose="02040503050406030204" pitchFamily="18" charset="0"/>
                                </a:rPr>
                                <m:t>𝐿</m:t>
                              </m:r>
                            </m:e>
                            <m:sub>
                              <m:r>
                                <a:rPr lang="en-US" sz="1400" i="1">
                                  <a:latin typeface="Cambria Math" panose="02040503050406030204" pitchFamily="18" charset="0"/>
                                </a:rPr>
                                <m:t>𝑤</m:t>
                              </m:r>
                            </m:sub>
                          </m:sSub>
                          <m:r>
                            <a:rPr lang="en-US" sz="1400" i="0">
                              <a:latin typeface="Cambria Math" panose="02040503050406030204" pitchFamily="18" charset="0"/>
                            </a:rPr>
                            <m:t>∙</m:t>
                          </m:r>
                          <m:r>
                            <a:rPr lang="en-US" sz="1400" i="1">
                              <a:latin typeface="Cambria Math" panose="02040503050406030204" pitchFamily="18" charset="0"/>
                            </a:rPr>
                            <m:t>𝐼</m:t>
                          </m:r>
                        </m:num>
                        <m:den>
                          <m:r>
                            <a:rPr lang="en-US" sz="1400" i="0">
                              <a:latin typeface="Cambria Math" panose="02040503050406030204" pitchFamily="18" charset="0"/>
                            </a:rPr>
                            <m:t>∆</m:t>
                          </m:r>
                          <m:r>
                            <a:rPr lang="en-US" sz="1400" i="1">
                              <a:latin typeface="Cambria Math" panose="02040503050406030204" pitchFamily="18" charset="0"/>
                            </a:rPr>
                            <m:t>𝑉</m:t>
                          </m:r>
                        </m:den>
                      </m:f>
                    </m:oMath>
                  </m:oMathPara>
                </a14:m>
                <a:endParaRPr lang="en-US" sz="1400" dirty="0"/>
              </a:p>
            </p:txBody>
          </p:sp>
        </mc:Choice>
        <mc:Fallback xmlns="">
          <p:sp>
            <p:nvSpPr>
              <p:cNvPr id="22" name="CuadroTexto 21">
                <a:extLst>
                  <a:ext uri="{FF2B5EF4-FFF2-40B4-BE49-F238E27FC236}">
                    <a16:creationId xmlns:a16="http://schemas.microsoft.com/office/drawing/2014/main" id="{EB09648D-1EF6-D56D-0F79-3F5C9CEA1A8C}"/>
                  </a:ext>
                </a:extLst>
              </p:cNvPr>
              <p:cNvSpPr txBox="1">
                <a:spLocks noRot="1" noChangeAspect="1" noMove="1" noResize="1" noEditPoints="1" noAdjustHandles="1" noChangeArrowheads="1" noChangeShapeType="1" noTextEdit="1"/>
              </p:cNvSpPr>
              <p:nvPr/>
            </p:nvSpPr>
            <p:spPr>
              <a:xfrm>
                <a:off x="1870288" y="4517037"/>
                <a:ext cx="2037241" cy="497059"/>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CuadroTexto 23">
                <a:extLst>
                  <a:ext uri="{FF2B5EF4-FFF2-40B4-BE49-F238E27FC236}">
                    <a16:creationId xmlns:a16="http://schemas.microsoft.com/office/drawing/2014/main" id="{EE32E9AA-27EA-1465-C46D-5964768D853A}"/>
                  </a:ext>
                </a:extLst>
              </p:cNvPr>
              <p:cNvSpPr txBox="1"/>
              <p:nvPr/>
            </p:nvSpPr>
            <p:spPr>
              <a:xfrm>
                <a:off x="5883472" y="2108968"/>
                <a:ext cx="2037241" cy="342466"/>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US" sz="1400" b="1" i="1" smtClean="0">
                              <a:solidFill>
                                <a:srgbClr val="836967"/>
                              </a:solidFill>
                              <a:latin typeface="Cambria Math" panose="02040503050406030204" pitchFamily="18" charset="0"/>
                            </a:rPr>
                          </m:ctrlPr>
                        </m:sSubPr>
                        <m:e>
                          <m:r>
                            <a:rPr lang="en-US" sz="1400" b="1" i="1">
                              <a:latin typeface="Cambria Math" panose="02040503050406030204" pitchFamily="18" charset="0"/>
                            </a:rPr>
                            <m:t>𝑺</m:t>
                          </m:r>
                        </m:e>
                        <m:sub>
                          <m:sSub>
                            <m:sSubPr>
                              <m:ctrlPr>
                                <a:rPr lang="en-US" sz="1400" b="1" i="1">
                                  <a:solidFill>
                                    <a:srgbClr val="836967"/>
                                  </a:solidFill>
                                  <a:latin typeface="Cambria Math" panose="02040503050406030204" pitchFamily="18" charset="0"/>
                                </a:rPr>
                              </m:ctrlPr>
                            </m:sSubPr>
                            <m:e>
                              <m:r>
                                <a:rPr lang="en-US" sz="1400" b="1" i="1">
                                  <a:latin typeface="Cambria Math" panose="02040503050406030204" pitchFamily="18" charset="0"/>
                                </a:rPr>
                                <m:t>𝑾</m:t>
                              </m:r>
                            </m:e>
                            <m:sub>
                              <m:r>
                                <a:rPr lang="en-US" sz="1400" b="1" i="1">
                                  <a:latin typeface="Cambria Math" panose="02040503050406030204" pitchFamily="18" charset="0"/>
                                </a:rPr>
                                <m:t>𝑷𝑳𝑪</m:t>
                              </m:r>
                            </m:sub>
                          </m:sSub>
                        </m:sub>
                      </m:sSub>
                      <m:r>
                        <a:rPr lang="en-US" sz="1400" b="1" i="0">
                          <a:latin typeface="Cambria Math" panose="02040503050406030204" pitchFamily="18" charset="0"/>
                        </a:rPr>
                        <m:t>=</m:t>
                      </m:r>
                      <m:r>
                        <a:rPr lang="en-US" sz="1400" b="1" i="0">
                          <a:latin typeface="Cambria Math" panose="02040503050406030204" pitchFamily="18" charset="0"/>
                        </a:rPr>
                        <m:t>𝟎</m:t>
                      </m:r>
                      <m:r>
                        <a:rPr lang="en-US" sz="1400" b="1" i="0">
                          <a:latin typeface="Cambria Math" panose="02040503050406030204" pitchFamily="18" charset="0"/>
                        </a:rPr>
                        <m:t>.</m:t>
                      </m:r>
                      <m:r>
                        <a:rPr lang="en-US" sz="1400" b="1" i="0">
                          <a:latin typeface="Cambria Math" panose="02040503050406030204" pitchFamily="18" charset="0"/>
                        </a:rPr>
                        <m:t>𝟕𝟐</m:t>
                      </m:r>
                      <m:r>
                        <a:rPr lang="en-US" sz="1400" b="1" i="0">
                          <a:latin typeface="Cambria Math" panose="02040503050406030204" pitchFamily="18" charset="0"/>
                        </a:rPr>
                        <m:t> </m:t>
                      </m:r>
                      <m:d>
                        <m:dPr>
                          <m:begChr m:val="["/>
                          <m:endChr m:val="]"/>
                          <m:ctrlPr>
                            <a:rPr lang="en-US" sz="1400" b="1" i="1">
                              <a:solidFill>
                                <a:srgbClr val="836967"/>
                              </a:solidFill>
                              <a:latin typeface="Cambria Math" panose="02040503050406030204" pitchFamily="18" charset="0"/>
                            </a:rPr>
                          </m:ctrlPr>
                        </m:dPr>
                        <m:e>
                          <m:r>
                            <a:rPr lang="en-US" sz="1400" b="1" i="1">
                              <a:latin typeface="Cambria Math" panose="02040503050406030204" pitchFamily="18" charset="0"/>
                            </a:rPr>
                            <m:t>𝒎</m:t>
                          </m:r>
                          <m:sSup>
                            <m:sSupPr>
                              <m:ctrlPr>
                                <a:rPr lang="en-US" sz="1400" b="1" i="1">
                                  <a:solidFill>
                                    <a:srgbClr val="836967"/>
                                  </a:solidFill>
                                  <a:latin typeface="Cambria Math" panose="02040503050406030204" pitchFamily="18" charset="0"/>
                                </a:rPr>
                              </m:ctrlPr>
                            </m:sSupPr>
                            <m:e>
                              <m:r>
                                <a:rPr lang="en-US" sz="1400" b="1" i="1">
                                  <a:latin typeface="Cambria Math" panose="02040503050406030204" pitchFamily="18" charset="0"/>
                                </a:rPr>
                                <m:t>𝒎</m:t>
                              </m:r>
                            </m:e>
                            <m:sup>
                              <m:r>
                                <a:rPr lang="en-US" sz="1400" b="1" i="0">
                                  <a:latin typeface="Cambria Math" panose="02040503050406030204" pitchFamily="18" charset="0"/>
                                </a:rPr>
                                <m:t>𝟐</m:t>
                              </m:r>
                            </m:sup>
                          </m:sSup>
                        </m:e>
                      </m:d>
                    </m:oMath>
                  </m:oMathPara>
                </a14:m>
                <a:endParaRPr lang="en-US" sz="1400" b="1" dirty="0"/>
              </a:p>
            </p:txBody>
          </p:sp>
        </mc:Choice>
        <mc:Fallback xmlns="">
          <p:sp>
            <p:nvSpPr>
              <p:cNvPr id="24" name="CuadroTexto 23">
                <a:extLst>
                  <a:ext uri="{FF2B5EF4-FFF2-40B4-BE49-F238E27FC236}">
                    <a16:creationId xmlns:a16="http://schemas.microsoft.com/office/drawing/2014/main" id="{EE32E9AA-27EA-1465-C46D-5964768D853A}"/>
                  </a:ext>
                </a:extLst>
              </p:cNvPr>
              <p:cNvSpPr txBox="1">
                <a:spLocks noRot="1" noChangeAspect="1" noMove="1" noResize="1" noEditPoints="1" noAdjustHandles="1" noChangeArrowheads="1" noChangeShapeType="1" noTextEdit="1"/>
              </p:cNvSpPr>
              <p:nvPr/>
            </p:nvSpPr>
            <p:spPr>
              <a:xfrm>
                <a:off x="5883472" y="2108968"/>
                <a:ext cx="2037241" cy="342466"/>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CuadroTexto 25">
                <a:extLst>
                  <a:ext uri="{FF2B5EF4-FFF2-40B4-BE49-F238E27FC236}">
                    <a16:creationId xmlns:a16="http://schemas.microsoft.com/office/drawing/2014/main" id="{640C94EB-30CC-86F2-3A3A-10DC01B3C3F5}"/>
                  </a:ext>
                </a:extLst>
              </p:cNvPr>
              <p:cNvSpPr txBox="1"/>
              <p:nvPr/>
            </p:nvSpPr>
            <p:spPr>
              <a:xfrm>
                <a:off x="5872058" y="2866684"/>
                <a:ext cx="2048655" cy="330475"/>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US" sz="1400" i="1" smtClean="0">
                              <a:solidFill>
                                <a:srgbClr val="836967"/>
                              </a:solidFill>
                              <a:latin typeface="Cambria Math" panose="02040503050406030204" pitchFamily="18" charset="0"/>
                            </a:rPr>
                          </m:ctrlPr>
                        </m:sSubPr>
                        <m:e>
                          <m:r>
                            <a:rPr lang="en-US" sz="1400" i="1">
                              <a:latin typeface="Cambria Math" panose="02040503050406030204" pitchFamily="18" charset="0"/>
                            </a:rPr>
                            <m:t>𝑆</m:t>
                          </m:r>
                        </m:e>
                        <m:sub>
                          <m:sSub>
                            <m:sSubPr>
                              <m:ctrlPr>
                                <a:rPr lang="en-US" sz="1400" i="1">
                                  <a:solidFill>
                                    <a:srgbClr val="836967"/>
                                  </a:solidFill>
                                  <a:latin typeface="Cambria Math" panose="02040503050406030204" pitchFamily="18" charset="0"/>
                                </a:rPr>
                              </m:ctrlPr>
                            </m:sSubPr>
                            <m:e>
                              <m:r>
                                <a:rPr lang="en-US" sz="1400" i="1">
                                  <a:latin typeface="Cambria Math" panose="02040503050406030204" pitchFamily="18" charset="0"/>
                                </a:rPr>
                                <m:t>𝑊</m:t>
                              </m:r>
                            </m:e>
                            <m:sub>
                              <m:r>
                                <a:rPr lang="en-US" sz="1400" i="1">
                                  <a:latin typeface="Cambria Math" panose="02040503050406030204" pitchFamily="18" charset="0"/>
                                </a:rPr>
                                <m:t>𝐸𝑉</m:t>
                              </m:r>
                            </m:sub>
                          </m:sSub>
                        </m:sub>
                      </m:sSub>
                      <m:r>
                        <a:rPr lang="en-US" sz="1400" i="0">
                          <a:latin typeface="Cambria Math" panose="02040503050406030204" pitchFamily="18" charset="0"/>
                        </a:rPr>
                        <m:t>=0.05 </m:t>
                      </m:r>
                      <m:d>
                        <m:dPr>
                          <m:begChr m:val="["/>
                          <m:endChr m:val="]"/>
                          <m:ctrlPr>
                            <a:rPr lang="en-US" sz="1400" i="1">
                              <a:solidFill>
                                <a:srgbClr val="836967"/>
                              </a:solidFill>
                              <a:latin typeface="Cambria Math" panose="02040503050406030204" pitchFamily="18" charset="0"/>
                            </a:rPr>
                          </m:ctrlPr>
                        </m:dPr>
                        <m:e>
                          <m:r>
                            <a:rPr lang="en-US" sz="1400" i="1">
                              <a:latin typeface="Cambria Math" panose="02040503050406030204" pitchFamily="18" charset="0"/>
                            </a:rPr>
                            <m:t>𝑚</m:t>
                          </m:r>
                          <m:sSup>
                            <m:sSupPr>
                              <m:ctrlPr>
                                <a:rPr lang="en-US" sz="1400" i="1">
                                  <a:solidFill>
                                    <a:srgbClr val="836967"/>
                                  </a:solidFill>
                                  <a:latin typeface="Cambria Math" panose="02040503050406030204" pitchFamily="18" charset="0"/>
                                </a:rPr>
                              </m:ctrlPr>
                            </m:sSupPr>
                            <m:e>
                              <m:r>
                                <a:rPr lang="en-US" sz="1400" i="1">
                                  <a:latin typeface="Cambria Math" panose="02040503050406030204" pitchFamily="18" charset="0"/>
                                </a:rPr>
                                <m:t>𝑚</m:t>
                              </m:r>
                            </m:e>
                            <m:sup>
                              <m:r>
                                <a:rPr lang="en-US" sz="1400" i="0">
                                  <a:latin typeface="Cambria Math" panose="02040503050406030204" pitchFamily="18" charset="0"/>
                                </a:rPr>
                                <m:t>2</m:t>
                              </m:r>
                            </m:sup>
                          </m:sSup>
                        </m:e>
                      </m:d>
                    </m:oMath>
                  </m:oMathPara>
                </a14:m>
                <a:endParaRPr lang="en-US" sz="1400" dirty="0"/>
              </a:p>
            </p:txBody>
          </p:sp>
        </mc:Choice>
        <mc:Fallback xmlns="">
          <p:sp>
            <p:nvSpPr>
              <p:cNvPr id="26" name="CuadroTexto 25">
                <a:extLst>
                  <a:ext uri="{FF2B5EF4-FFF2-40B4-BE49-F238E27FC236}">
                    <a16:creationId xmlns:a16="http://schemas.microsoft.com/office/drawing/2014/main" id="{640C94EB-30CC-86F2-3A3A-10DC01B3C3F5}"/>
                  </a:ext>
                </a:extLst>
              </p:cNvPr>
              <p:cNvSpPr txBox="1">
                <a:spLocks noRot="1" noChangeAspect="1" noMove="1" noResize="1" noEditPoints="1" noAdjustHandles="1" noChangeArrowheads="1" noChangeShapeType="1" noTextEdit="1"/>
              </p:cNvSpPr>
              <p:nvPr/>
            </p:nvSpPr>
            <p:spPr>
              <a:xfrm>
                <a:off x="5872058" y="2866684"/>
                <a:ext cx="2048655" cy="330475"/>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CuadroTexto 27">
                <a:extLst>
                  <a:ext uri="{FF2B5EF4-FFF2-40B4-BE49-F238E27FC236}">
                    <a16:creationId xmlns:a16="http://schemas.microsoft.com/office/drawing/2014/main" id="{4D867BE4-BF97-8250-C6FD-892D84C6664A}"/>
                  </a:ext>
                </a:extLst>
              </p:cNvPr>
              <p:cNvSpPr txBox="1"/>
              <p:nvPr/>
            </p:nvSpPr>
            <p:spPr>
              <a:xfrm>
                <a:off x="5883472" y="2497966"/>
                <a:ext cx="2037241" cy="330475"/>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US" sz="1400" i="1" smtClean="0">
                              <a:solidFill>
                                <a:srgbClr val="836967"/>
                              </a:solidFill>
                              <a:latin typeface="Cambria Math" panose="02040503050406030204" pitchFamily="18" charset="0"/>
                            </a:rPr>
                          </m:ctrlPr>
                        </m:sSubPr>
                        <m:e>
                          <m:r>
                            <a:rPr lang="en-US" sz="1400" i="1">
                              <a:latin typeface="Cambria Math" panose="02040503050406030204" pitchFamily="18" charset="0"/>
                            </a:rPr>
                            <m:t>𝑆</m:t>
                          </m:r>
                        </m:e>
                        <m:sub>
                          <m:sSub>
                            <m:sSubPr>
                              <m:ctrlPr>
                                <a:rPr lang="en-US" sz="1400" i="1">
                                  <a:solidFill>
                                    <a:srgbClr val="836967"/>
                                  </a:solidFill>
                                  <a:latin typeface="Cambria Math" panose="02040503050406030204" pitchFamily="18" charset="0"/>
                                </a:rPr>
                              </m:ctrlPr>
                            </m:sSubPr>
                            <m:e>
                              <m:r>
                                <a:rPr lang="en-US" sz="1400" i="1">
                                  <a:latin typeface="Cambria Math" panose="02040503050406030204" pitchFamily="18" charset="0"/>
                                </a:rPr>
                                <m:t>𝑊</m:t>
                              </m:r>
                            </m:e>
                            <m:sub>
                              <m:r>
                                <a:rPr lang="es-ES" sz="1400" b="0" i="1" smtClean="0">
                                  <a:latin typeface="Cambria Math" panose="02040503050406030204" pitchFamily="18" charset="0"/>
                                </a:rPr>
                                <m:t>𝑀</m:t>
                              </m:r>
                            </m:sub>
                          </m:sSub>
                        </m:sub>
                      </m:sSub>
                      <m:r>
                        <a:rPr lang="en-US" sz="1400" i="0">
                          <a:latin typeface="Cambria Math" panose="02040503050406030204" pitchFamily="18" charset="0"/>
                        </a:rPr>
                        <m:t>=0.71 </m:t>
                      </m:r>
                      <m:d>
                        <m:dPr>
                          <m:begChr m:val="["/>
                          <m:endChr m:val="]"/>
                          <m:ctrlPr>
                            <a:rPr lang="en-US" sz="1400" i="1">
                              <a:solidFill>
                                <a:srgbClr val="836967"/>
                              </a:solidFill>
                              <a:latin typeface="Cambria Math" panose="02040503050406030204" pitchFamily="18" charset="0"/>
                            </a:rPr>
                          </m:ctrlPr>
                        </m:dPr>
                        <m:e>
                          <m:r>
                            <a:rPr lang="en-US" sz="1400" i="1">
                              <a:latin typeface="Cambria Math" panose="02040503050406030204" pitchFamily="18" charset="0"/>
                            </a:rPr>
                            <m:t>𝑚</m:t>
                          </m:r>
                          <m:sSup>
                            <m:sSupPr>
                              <m:ctrlPr>
                                <a:rPr lang="en-US" sz="1400" i="1">
                                  <a:solidFill>
                                    <a:srgbClr val="836967"/>
                                  </a:solidFill>
                                  <a:latin typeface="Cambria Math" panose="02040503050406030204" pitchFamily="18" charset="0"/>
                                </a:rPr>
                              </m:ctrlPr>
                            </m:sSupPr>
                            <m:e>
                              <m:r>
                                <a:rPr lang="en-US" sz="1400" i="1">
                                  <a:latin typeface="Cambria Math" panose="02040503050406030204" pitchFamily="18" charset="0"/>
                                </a:rPr>
                                <m:t>𝑚</m:t>
                              </m:r>
                            </m:e>
                            <m:sup>
                              <m:r>
                                <a:rPr lang="en-US" sz="1400" i="0">
                                  <a:latin typeface="Cambria Math" panose="02040503050406030204" pitchFamily="18" charset="0"/>
                                </a:rPr>
                                <m:t>2</m:t>
                              </m:r>
                            </m:sup>
                          </m:sSup>
                        </m:e>
                      </m:d>
                    </m:oMath>
                  </m:oMathPara>
                </a14:m>
                <a:endParaRPr lang="en-US" sz="1400" dirty="0"/>
              </a:p>
            </p:txBody>
          </p:sp>
        </mc:Choice>
        <mc:Fallback xmlns="">
          <p:sp>
            <p:nvSpPr>
              <p:cNvPr id="28" name="CuadroTexto 27">
                <a:extLst>
                  <a:ext uri="{FF2B5EF4-FFF2-40B4-BE49-F238E27FC236}">
                    <a16:creationId xmlns:a16="http://schemas.microsoft.com/office/drawing/2014/main" id="{4D867BE4-BF97-8250-C6FD-892D84C6664A}"/>
                  </a:ext>
                </a:extLst>
              </p:cNvPr>
              <p:cNvSpPr txBox="1">
                <a:spLocks noRot="1" noChangeAspect="1" noMove="1" noResize="1" noEditPoints="1" noAdjustHandles="1" noChangeArrowheads="1" noChangeShapeType="1" noTextEdit="1"/>
              </p:cNvSpPr>
              <p:nvPr/>
            </p:nvSpPr>
            <p:spPr>
              <a:xfrm>
                <a:off x="5883472" y="2497966"/>
                <a:ext cx="2037241" cy="330475"/>
              </a:xfrm>
              <a:prstGeom prst="rect">
                <a:avLst/>
              </a:prstGeom>
              <a:blipFill>
                <a:blip r:embed="rId11"/>
                <a:stretch>
                  <a:fillRect/>
                </a:stretch>
              </a:blipFill>
            </p:spPr>
            <p:txBody>
              <a:bodyPr/>
              <a:lstStyle/>
              <a:p>
                <a:r>
                  <a:rPr lang="en-US">
                    <a:noFill/>
                  </a:rPr>
                  <a:t> </a:t>
                </a:r>
              </a:p>
            </p:txBody>
          </p:sp>
        </mc:Fallback>
      </mc:AlternateContent>
      <p:graphicFrame>
        <p:nvGraphicFramePr>
          <p:cNvPr id="29" name="Tabla 28">
            <a:extLst>
              <a:ext uri="{FF2B5EF4-FFF2-40B4-BE49-F238E27FC236}">
                <a16:creationId xmlns:a16="http://schemas.microsoft.com/office/drawing/2014/main" id="{C652DE0C-7546-D3C3-C40A-B159D92CE57A}"/>
              </a:ext>
            </a:extLst>
          </p:cNvPr>
          <p:cNvGraphicFramePr>
            <a:graphicFrameLocks noGrp="1"/>
          </p:cNvGraphicFramePr>
          <p:nvPr>
            <p:extLst>
              <p:ext uri="{D42A27DB-BD31-4B8C-83A1-F6EECF244321}">
                <p14:modId xmlns:p14="http://schemas.microsoft.com/office/powerpoint/2010/main" val="2166606087"/>
              </p:ext>
            </p:extLst>
          </p:nvPr>
        </p:nvGraphicFramePr>
        <p:xfrm>
          <a:off x="5193451" y="3658433"/>
          <a:ext cx="6296418" cy="2924560"/>
        </p:xfrm>
        <a:graphic>
          <a:graphicData uri="http://schemas.openxmlformats.org/drawingml/2006/table">
            <a:tbl>
              <a:tblPr firstRow="1" firstCol="1" bandRow="1">
                <a:tableStyleId>{0E3FDE45-AF77-4B5C-9715-49D594BDF05E}</a:tableStyleId>
              </a:tblPr>
              <a:tblGrid>
                <a:gridCol w="3001473">
                  <a:extLst>
                    <a:ext uri="{9D8B030D-6E8A-4147-A177-3AD203B41FA5}">
                      <a16:colId xmlns:a16="http://schemas.microsoft.com/office/drawing/2014/main" val="3485429365"/>
                    </a:ext>
                  </a:extLst>
                </a:gridCol>
                <a:gridCol w="1632284">
                  <a:extLst>
                    <a:ext uri="{9D8B030D-6E8A-4147-A177-3AD203B41FA5}">
                      <a16:colId xmlns:a16="http://schemas.microsoft.com/office/drawing/2014/main" val="3240978864"/>
                    </a:ext>
                  </a:extLst>
                </a:gridCol>
                <a:gridCol w="1662661">
                  <a:extLst>
                    <a:ext uri="{9D8B030D-6E8A-4147-A177-3AD203B41FA5}">
                      <a16:colId xmlns:a16="http://schemas.microsoft.com/office/drawing/2014/main" val="1607550786"/>
                    </a:ext>
                  </a:extLst>
                </a:gridCol>
              </a:tblGrid>
              <a:tr h="0">
                <a:tc>
                  <a:txBody>
                    <a:bodyPr/>
                    <a:lstStyle/>
                    <a:p>
                      <a:pPr marL="0" marR="0">
                        <a:lnSpc>
                          <a:spcPct val="200000"/>
                        </a:lnSpc>
                        <a:spcBef>
                          <a:spcPts val="0"/>
                        </a:spcBef>
                        <a:spcAft>
                          <a:spcPts val="0"/>
                        </a:spcAft>
                      </a:pPr>
                      <a:r>
                        <a:rPr lang="es-ES" sz="1400" dirty="0">
                          <a:effectLst/>
                        </a:rPr>
                        <a:t>Característica</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s-ES" sz="1400" dirty="0">
                          <a:effectLst/>
                        </a:rPr>
                        <a:t>PLC y módulos</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s-ES" sz="1400">
                          <a:effectLst/>
                        </a:rPr>
                        <a:t>Electroválvulas</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97182627"/>
                  </a:ext>
                </a:extLst>
              </a:tr>
              <a:tr h="0">
                <a:tc>
                  <a:txBody>
                    <a:bodyPr/>
                    <a:lstStyle/>
                    <a:p>
                      <a:pPr marL="0" marR="0">
                        <a:lnSpc>
                          <a:spcPct val="200000"/>
                        </a:lnSpc>
                        <a:spcBef>
                          <a:spcPts val="0"/>
                        </a:spcBef>
                        <a:spcAft>
                          <a:spcPts val="0"/>
                        </a:spcAft>
                      </a:pPr>
                      <a:r>
                        <a:rPr lang="es-ES" sz="1400">
                          <a:effectLst/>
                        </a:rPr>
                        <a:t>Tipo</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s-ES" sz="1400">
                          <a:effectLst/>
                        </a:rPr>
                        <a:t>TFFN </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s-ES" sz="1400" dirty="0">
                          <a:effectLst/>
                        </a:rPr>
                        <a:t>TC-THHN/THWN</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61068375"/>
                  </a:ext>
                </a:extLst>
              </a:tr>
              <a:tr h="0">
                <a:tc>
                  <a:txBody>
                    <a:bodyPr/>
                    <a:lstStyle/>
                    <a:p>
                      <a:pPr marL="0" marR="0">
                        <a:lnSpc>
                          <a:spcPct val="200000"/>
                        </a:lnSpc>
                        <a:spcBef>
                          <a:spcPts val="0"/>
                        </a:spcBef>
                        <a:spcAft>
                          <a:spcPts val="0"/>
                        </a:spcAft>
                      </a:pPr>
                      <a:r>
                        <a:rPr lang="es-ES" sz="1400" dirty="0">
                          <a:effectLst/>
                        </a:rPr>
                        <a:t>Calibre AWG</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s-ES" sz="1400" dirty="0">
                          <a:effectLst/>
                        </a:rPr>
                        <a:t>18</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s-ES" sz="1400">
                          <a:effectLst/>
                        </a:rPr>
                        <a:t>18</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9012438"/>
                  </a:ext>
                </a:extLst>
              </a:tr>
              <a:tr h="0">
                <a:tc>
                  <a:txBody>
                    <a:bodyPr/>
                    <a:lstStyle/>
                    <a:p>
                      <a:pPr marL="0" marR="0">
                        <a:lnSpc>
                          <a:spcPct val="200000"/>
                        </a:lnSpc>
                        <a:spcBef>
                          <a:spcPts val="0"/>
                        </a:spcBef>
                        <a:spcAft>
                          <a:spcPts val="0"/>
                        </a:spcAft>
                      </a:pPr>
                      <a:r>
                        <a:rPr lang="es-ES" sz="1400">
                          <a:effectLst/>
                        </a:rPr>
                        <a:t>Número de conductores</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s-ES" sz="1400">
                          <a:effectLst/>
                        </a:rPr>
                        <a:t>1</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s-ES" sz="1400">
                          <a:effectLst/>
                        </a:rPr>
                        <a:t>2</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49656159"/>
                  </a:ext>
                </a:extLst>
              </a:tr>
              <a:tr h="0">
                <a:tc>
                  <a:txBody>
                    <a:bodyPr/>
                    <a:lstStyle/>
                    <a:p>
                      <a:pPr marL="0" marR="0">
                        <a:lnSpc>
                          <a:spcPct val="200000"/>
                        </a:lnSpc>
                        <a:spcBef>
                          <a:spcPts val="0"/>
                        </a:spcBef>
                        <a:spcAft>
                          <a:spcPts val="0"/>
                        </a:spcAft>
                      </a:pPr>
                      <a:r>
                        <a:rPr lang="es-ES" sz="1400">
                          <a:effectLst/>
                        </a:rPr>
                        <a:t>Color</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s-ES" sz="1400">
                          <a:effectLst/>
                        </a:rPr>
                        <a:t>Azul</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s-ES" sz="1400" dirty="0">
                          <a:effectLst/>
                        </a:rPr>
                        <a:t>Blanco/Negro </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90173384"/>
                  </a:ext>
                </a:extLst>
              </a:tr>
              <a:tr h="0">
                <a:tc>
                  <a:txBody>
                    <a:bodyPr/>
                    <a:lstStyle/>
                    <a:p>
                      <a:pPr marL="0" marR="0">
                        <a:lnSpc>
                          <a:spcPct val="200000"/>
                        </a:lnSpc>
                        <a:spcBef>
                          <a:spcPts val="0"/>
                        </a:spcBef>
                        <a:spcAft>
                          <a:spcPts val="0"/>
                        </a:spcAft>
                      </a:pPr>
                      <a:r>
                        <a:rPr lang="es-ES" sz="1400">
                          <a:effectLst/>
                        </a:rPr>
                        <a:t>Voltaje máximo [V]</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s-ES" sz="1400" dirty="0">
                          <a:effectLst/>
                        </a:rPr>
                        <a:t>600</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s-ES" sz="1400" dirty="0">
                          <a:effectLst/>
                        </a:rPr>
                        <a:t>600</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11968695"/>
                  </a:ext>
                </a:extLst>
              </a:tr>
              <a:tr h="0">
                <a:tc>
                  <a:txBody>
                    <a:bodyPr/>
                    <a:lstStyle/>
                    <a:p>
                      <a:pPr marL="0" marR="0">
                        <a:lnSpc>
                          <a:spcPct val="200000"/>
                        </a:lnSpc>
                        <a:spcBef>
                          <a:spcPts val="0"/>
                        </a:spcBef>
                        <a:spcAft>
                          <a:spcPts val="0"/>
                        </a:spcAft>
                      </a:pPr>
                      <a:r>
                        <a:rPr lang="es-ES" sz="1400">
                          <a:effectLst/>
                        </a:rPr>
                        <a:t>Corriente máxima [A]</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s-ES" sz="1400" dirty="0">
                          <a:effectLst/>
                        </a:rPr>
                        <a:t>6</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s-ES" sz="1400" dirty="0">
                          <a:effectLst/>
                        </a:rPr>
                        <a:t>10</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71489192"/>
                  </a:ext>
                </a:extLst>
              </a:tr>
              <a:tr h="0">
                <a:tc>
                  <a:txBody>
                    <a:bodyPr/>
                    <a:lstStyle/>
                    <a:p>
                      <a:pPr marL="0" marR="0">
                        <a:lnSpc>
                          <a:spcPct val="200000"/>
                        </a:lnSpc>
                        <a:spcBef>
                          <a:spcPts val="0"/>
                        </a:spcBef>
                        <a:spcAft>
                          <a:spcPts val="0"/>
                        </a:spcAft>
                      </a:pPr>
                      <a:r>
                        <a:rPr lang="es-ES" sz="1400" dirty="0">
                          <a:effectLst/>
                        </a:rPr>
                        <a:t>Temperatura máxima [ºC]</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s-ES" sz="1400" dirty="0">
                          <a:effectLst/>
                        </a:rPr>
                        <a:t>90</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200000"/>
                        </a:lnSpc>
                        <a:spcBef>
                          <a:spcPts val="0"/>
                        </a:spcBef>
                        <a:spcAft>
                          <a:spcPts val="0"/>
                        </a:spcAft>
                      </a:pPr>
                      <a:r>
                        <a:rPr lang="es-ES" sz="1400" dirty="0">
                          <a:effectLst/>
                        </a:rPr>
                        <a:t>90</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43911254"/>
                  </a:ext>
                </a:extLst>
              </a:tr>
            </a:tbl>
          </a:graphicData>
        </a:graphic>
      </p:graphicFrame>
      <p:sp>
        <p:nvSpPr>
          <p:cNvPr id="30" name="Rectángulo: esquinas redondeadas 29">
            <a:extLst>
              <a:ext uri="{FF2B5EF4-FFF2-40B4-BE49-F238E27FC236}">
                <a16:creationId xmlns:a16="http://schemas.microsoft.com/office/drawing/2014/main" id="{C07A3C25-F64C-06A2-7B0B-58DAF15C71F7}"/>
              </a:ext>
            </a:extLst>
          </p:cNvPr>
          <p:cNvSpPr/>
          <p:nvPr/>
        </p:nvSpPr>
        <p:spPr>
          <a:xfrm>
            <a:off x="1832825" y="1531094"/>
            <a:ext cx="3020124" cy="2823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t>Datos</a:t>
            </a:r>
            <a:endParaRPr lang="en-US" sz="1600" b="1" dirty="0"/>
          </a:p>
        </p:txBody>
      </p:sp>
      <mc:AlternateContent xmlns:mc="http://schemas.openxmlformats.org/markup-compatibility/2006" xmlns:a14="http://schemas.microsoft.com/office/drawing/2010/main">
        <mc:Choice Requires="a14">
          <p:sp>
            <p:nvSpPr>
              <p:cNvPr id="32" name="CuadroTexto 31">
                <a:extLst>
                  <a:ext uri="{FF2B5EF4-FFF2-40B4-BE49-F238E27FC236}">
                    <a16:creationId xmlns:a16="http://schemas.microsoft.com/office/drawing/2014/main" id="{2AF3F7C3-CE73-3F98-BD8A-6C513187DAB0}"/>
                  </a:ext>
                </a:extLst>
              </p:cNvPr>
              <p:cNvSpPr txBox="1"/>
              <p:nvPr/>
            </p:nvSpPr>
            <p:spPr>
              <a:xfrm>
                <a:off x="1828169" y="2193486"/>
                <a:ext cx="2037241" cy="307777"/>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US" sz="1400" i="1" smtClean="0">
                              <a:solidFill>
                                <a:srgbClr val="836967"/>
                              </a:solidFill>
                              <a:latin typeface="Cambria Math" panose="02040503050406030204" pitchFamily="18" charset="0"/>
                            </a:rPr>
                          </m:ctrlPr>
                        </m:sSubPr>
                        <m:e>
                          <m:r>
                            <a:rPr lang="en-US" sz="1400" i="1">
                              <a:latin typeface="Cambria Math" panose="02040503050406030204" pitchFamily="18" charset="0"/>
                            </a:rPr>
                            <m:t>𝑉</m:t>
                          </m:r>
                        </m:e>
                        <m:sub>
                          <m:r>
                            <a:rPr lang="en-US" sz="1400" i="1">
                              <a:latin typeface="Cambria Math" panose="02040503050406030204" pitchFamily="18" charset="0"/>
                            </a:rPr>
                            <m:t>𝑛</m:t>
                          </m:r>
                        </m:sub>
                      </m:sSub>
                      <m:r>
                        <a:rPr lang="es-ES" sz="1400" b="0" i="1" smtClean="0">
                          <a:latin typeface="Cambria Math" panose="02040503050406030204" pitchFamily="18" charset="0"/>
                        </a:rPr>
                        <m:t>=127 </m:t>
                      </m:r>
                      <m:d>
                        <m:dPr>
                          <m:begChr m:val="["/>
                          <m:endChr m:val="]"/>
                          <m:ctrlPr>
                            <a:rPr lang="es-ES" sz="1400" b="0" i="1" smtClean="0">
                              <a:latin typeface="Cambria Math" panose="02040503050406030204" pitchFamily="18" charset="0"/>
                            </a:rPr>
                          </m:ctrlPr>
                        </m:dPr>
                        <m:e>
                          <m:r>
                            <a:rPr lang="es-ES" sz="1400" b="0" i="1" smtClean="0">
                              <a:latin typeface="Cambria Math" panose="02040503050406030204" pitchFamily="18" charset="0"/>
                            </a:rPr>
                            <m:t>𝑉</m:t>
                          </m:r>
                        </m:e>
                      </m:d>
                    </m:oMath>
                  </m:oMathPara>
                </a14:m>
                <a:endParaRPr lang="en-US" sz="1400" dirty="0"/>
              </a:p>
            </p:txBody>
          </p:sp>
        </mc:Choice>
        <mc:Fallback xmlns="">
          <p:sp>
            <p:nvSpPr>
              <p:cNvPr id="32" name="CuadroTexto 31">
                <a:extLst>
                  <a:ext uri="{FF2B5EF4-FFF2-40B4-BE49-F238E27FC236}">
                    <a16:creationId xmlns:a16="http://schemas.microsoft.com/office/drawing/2014/main" id="{2AF3F7C3-CE73-3F98-BD8A-6C513187DAB0}"/>
                  </a:ext>
                </a:extLst>
              </p:cNvPr>
              <p:cNvSpPr txBox="1">
                <a:spLocks noRot="1" noChangeAspect="1" noMove="1" noResize="1" noEditPoints="1" noAdjustHandles="1" noChangeArrowheads="1" noChangeShapeType="1" noTextEdit="1"/>
              </p:cNvSpPr>
              <p:nvPr/>
            </p:nvSpPr>
            <p:spPr>
              <a:xfrm>
                <a:off x="1828169" y="2193486"/>
                <a:ext cx="2037241" cy="307777"/>
              </a:xfrm>
              <a:prstGeom prst="rect">
                <a:avLst/>
              </a:prstGeom>
              <a:blipFill>
                <a:blip r:embed="rId12"/>
                <a:stretch>
                  <a:fillRect/>
                </a:stretch>
              </a:blipFill>
            </p:spPr>
            <p:txBody>
              <a:bodyPr/>
              <a:lstStyle/>
              <a:p>
                <a:r>
                  <a:rPr lang="en-US">
                    <a:noFill/>
                  </a:rPr>
                  <a:t> </a:t>
                </a:r>
              </a:p>
            </p:txBody>
          </p:sp>
        </mc:Fallback>
      </mc:AlternateContent>
      <p:sp>
        <p:nvSpPr>
          <p:cNvPr id="33" name="CuadroTexto 32">
            <a:extLst>
              <a:ext uri="{FF2B5EF4-FFF2-40B4-BE49-F238E27FC236}">
                <a16:creationId xmlns:a16="http://schemas.microsoft.com/office/drawing/2014/main" id="{9A7CFE33-72B7-0754-33BA-01D7669774A2}"/>
              </a:ext>
            </a:extLst>
          </p:cNvPr>
          <p:cNvSpPr txBox="1"/>
          <p:nvPr/>
        </p:nvSpPr>
        <p:spPr>
          <a:xfrm>
            <a:off x="1832824" y="1923933"/>
            <a:ext cx="1650516" cy="307777"/>
          </a:xfrm>
          <a:prstGeom prst="rect">
            <a:avLst/>
          </a:prstGeom>
          <a:noFill/>
        </p:spPr>
        <p:txBody>
          <a:bodyPr wrap="none" rtlCol="0">
            <a:spAutoFit/>
          </a:bodyPr>
          <a:lstStyle/>
          <a:p>
            <a:r>
              <a:rPr lang="es-ES" sz="1400" b="1" dirty="0">
                <a:effectLst>
                  <a:outerShdw blurRad="38100" dist="38100" dir="2700000" algn="tl">
                    <a:srgbClr val="000000">
                      <a:alpha val="43137"/>
                    </a:srgbClr>
                  </a:outerShdw>
                </a:effectLst>
              </a:rPr>
              <a:t>Voltaje nominal AC</a:t>
            </a:r>
            <a:endParaRPr lang="en-US" sz="1400" b="1" dirty="0">
              <a:effectLst>
                <a:outerShdw blurRad="38100" dist="38100" dir="2700000" algn="tl">
                  <a:srgbClr val="000000">
                    <a:alpha val="43137"/>
                  </a:srgbClr>
                </a:outerShdw>
              </a:effectLst>
            </a:endParaRPr>
          </a:p>
        </p:txBody>
      </p:sp>
      <mc:AlternateContent xmlns:mc="http://schemas.openxmlformats.org/markup-compatibility/2006" xmlns:a14="http://schemas.microsoft.com/office/drawing/2010/main">
        <mc:Choice Requires="a14">
          <p:sp>
            <p:nvSpPr>
              <p:cNvPr id="34" name="CuadroTexto 33">
                <a:extLst>
                  <a:ext uri="{FF2B5EF4-FFF2-40B4-BE49-F238E27FC236}">
                    <a16:creationId xmlns:a16="http://schemas.microsoft.com/office/drawing/2014/main" id="{C230A37C-28FF-B189-B4BD-3B2C53F4C2DB}"/>
                  </a:ext>
                </a:extLst>
              </p:cNvPr>
              <p:cNvSpPr txBox="1"/>
              <p:nvPr/>
            </p:nvSpPr>
            <p:spPr>
              <a:xfrm>
                <a:off x="1835559" y="2796645"/>
                <a:ext cx="2037241" cy="307777"/>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US" sz="1400" i="1" smtClean="0">
                              <a:solidFill>
                                <a:srgbClr val="836967"/>
                              </a:solidFill>
                              <a:latin typeface="Cambria Math" panose="02040503050406030204" pitchFamily="18" charset="0"/>
                            </a:rPr>
                          </m:ctrlPr>
                        </m:sSubPr>
                        <m:e>
                          <m:r>
                            <a:rPr lang="en-US" sz="1400" i="1">
                              <a:latin typeface="Cambria Math" panose="02040503050406030204" pitchFamily="18" charset="0"/>
                            </a:rPr>
                            <m:t>𝑉</m:t>
                          </m:r>
                        </m:e>
                        <m:sub>
                          <m:r>
                            <a:rPr lang="es-ES" sz="1400" b="0" i="1" smtClean="0">
                              <a:latin typeface="Cambria Math" panose="02040503050406030204" pitchFamily="18" charset="0"/>
                            </a:rPr>
                            <m:t>𝑠</m:t>
                          </m:r>
                        </m:sub>
                      </m:sSub>
                      <m:r>
                        <a:rPr lang="es-ES" sz="1400" b="0" i="1" smtClean="0">
                          <a:latin typeface="Cambria Math" panose="02040503050406030204" pitchFamily="18" charset="0"/>
                        </a:rPr>
                        <m:t>=24 </m:t>
                      </m:r>
                      <m:d>
                        <m:dPr>
                          <m:begChr m:val="["/>
                          <m:endChr m:val="]"/>
                          <m:ctrlPr>
                            <a:rPr lang="es-ES" sz="1400" b="0" i="1" smtClean="0">
                              <a:latin typeface="Cambria Math" panose="02040503050406030204" pitchFamily="18" charset="0"/>
                            </a:rPr>
                          </m:ctrlPr>
                        </m:dPr>
                        <m:e>
                          <m:r>
                            <a:rPr lang="es-ES" sz="1400" b="0" i="1" smtClean="0">
                              <a:latin typeface="Cambria Math" panose="02040503050406030204" pitchFamily="18" charset="0"/>
                            </a:rPr>
                            <m:t>𝑉</m:t>
                          </m:r>
                        </m:e>
                      </m:d>
                    </m:oMath>
                  </m:oMathPara>
                </a14:m>
                <a:endParaRPr lang="en-US" sz="1400" dirty="0"/>
              </a:p>
            </p:txBody>
          </p:sp>
        </mc:Choice>
        <mc:Fallback xmlns="">
          <p:sp>
            <p:nvSpPr>
              <p:cNvPr id="34" name="CuadroTexto 33">
                <a:extLst>
                  <a:ext uri="{FF2B5EF4-FFF2-40B4-BE49-F238E27FC236}">
                    <a16:creationId xmlns:a16="http://schemas.microsoft.com/office/drawing/2014/main" id="{C230A37C-28FF-B189-B4BD-3B2C53F4C2DB}"/>
                  </a:ext>
                </a:extLst>
              </p:cNvPr>
              <p:cNvSpPr txBox="1">
                <a:spLocks noRot="1" noChangeAspect="1" noMove="1" noResize="1" noEditPoints="1" noAdjustHandles="1" noChangeArrowheads="1" noChangeShapeType="1" noTextEdit="1"/>
              </p:cNvSpPr>
              <p:nvPr/>
            </p:nvSpPr>
            <p:spPr>
              <a:xfrm>
                <a:off x="1835559" y="2796645"/>
                <a:ext cx="2037241" cy="307777"/>
              </a:xfrm>
              <a:prstGeom prst="rect">
                <a:avLst/>
              </a:prstGeom>
              <a:blipFill>
                <a:blip r:embed="rId13"/>
                <a:stretch>
                  <a:fillRect/>
                </a:stretch>
              </a:blipFill>
            </p:spPr>
            <p:txBody>
              <a:bodyPr/>
              <a:lstStyle/>
              <a:p>
                <a:r>
                  <a:rPr lang="en-US">
                    <a:noFill/>
                  </a:rPr>
                  <a:t> </a:t>
                </a:r>
              </a:p>
            </p:txBody>
          </p:sp>
        </mc:Fallback>
      </mc:AlternateContent>
      <p:sp>
        <p:nvSpPr>
          <p:cNvPr id="35" name="CuadroTexto 34">
            <a:extLst>
              <a:ext uri="{FF2B5EF4-FFF2-40B4-BE49-F238E27FC236}">
                <a16:creationId xmlns:a16="http://schemas.microsoft.com/office/drawing/2014/main" id="{6D4BA8FD-93EB-245A-4A6F-546B0F6C5BB3}"/>
              </a:ext>
            </a:extLst>
          </p:cNvPr>
          <p:cNvSpPr txBox="1"/>
          <p:nvPr/>
        </p:nvSpPr>
        <p:spPr>
          <a:xfrm>
            <a:off x="1840214" y="2527092"/>
            <a:ext cx="1977529" cy="307777"/>
          </a:xfrm>
          <a:prstGeom prst="rect">
            <a:avLst/>
          </a:prstGeom>
          <a:noFill/>
        </p:spPr>
        <p:txBody>
          <a:bodyPr wrap="none" rtlCol="0">
            <a:spAutoFit/>
          </a:bodyPr>
          <a:lstStyle/>
          <a:p>
            <a:r>
              <a:rPr lang="es-ES" sz="1400" b="1" dirty="0">
                <a:effectLst>
                  <a:outerShdw blurRad="38100" dist="38100" dir="2700000" algn="tl">
                    <a:srgbClr val="000000">
                      <a:alpha val="43137"/>
                    </a:srgbClr>
                  </a:outerShdw>
                </a:effectLst>
              </a:rPr>
              <a:t>Voltaje de la fuente  DC</a:t>
            </a:r>
            <a:endParaRPr lang="en-US" sz="1400" b="1" dirty="0">
              <a:effectLst>
                <a:outerShdw blurRad="38100" dist="38100" dir="2700000" algn="tl">
                  <a:srgbClr val="000000">
                    <a:alpha val="43137"/>
                  </a:srgbClr>
                </a:outerShdw>
              </a:effectLst>
            </a:endParaRPr>
          </a:p>
        </p:txBody>
      </p:sp>
      <p:sp>
        <p:nvSpPr>
          <p:cNvPr id="36" name="Rectángulo: esquinas redondeadas 35">
            <a:extLst>
              <a:ext uri="{FF2B5EF4-FFF2-40B4-BE49-F238E27FC236}">
                <a16:creationId xmlns:a16="http://schemas.microsoft.com/office/drawing/2014/main" id="{D4C07211-735B-1CC6-0816-5324D7F16B01}"/>
              </a:ext>
            </a:extLst>
          </p:cNvPr>
          <p:cNvSpPr/>
          <p:nvPr/>
        </p:nvSpPr>
        <p:spPr>
          <a:xfrm>
            <a:off x="1826391" y="3161906"/>
            <a:ext cx="3020124" cy="2823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t>Cálculos</a:t>
            </a:r>
            <a:endParaRPr lang="en-US" sz="1600" b="1" dirty="0"/>
          </a:p>
        </p:txBody>
      </p:sp>
      <p:sp>
        <p:nvSpPr>
          <p:cNvPr id="37" name="CuadroTexto 36">
            <a:extLst>
              <a:ext uri="{FF2B5EF4-FFF2-40B4-BE49-F238E27FC236}">
                <a16:creationId xmlns:a16="http://schemas.microsoft.com/office/drawing/2014/main" id="{E9055E73-8F30-19E1-6987-23229671ABFB}"/>
              </a:ext>
            </a:extLst>
          </p:cNvPr>
          <p:cNvSpPr txBox="1"/>
          <p:nvPr/>
        </p:nvSpPr>
        <p:spPr>
          <a:xfrm>
            <a:off x="1832824" y="3563851"/>
            <a:ext cx="1497526" cy="307777"/>
          </a:xfrm>
          <a:prstGeom prst="rect">
            <a:avLst/>
          </a:prstGeom>
          <a:noFill/>
        </p:spPr>
        <p:txBody>
          <a:bodyPr wrap="none" rtlCol="0">
            <a:spAutoFit/>
          </a:bodyPr>
          <a:lstStyle/>
          <a:p>
            <a:r>
              <a:rPr lang="es-ES" sz="1400" b="1" dirty="0">
                <a:effectLst>
                  <a:outerShdw blurRad="38100" dist="38100" dir="2700000" algn="tl">
                    <a:srgbClr val="000000">
                      <a:alpha val="43137"/>
                    </a:srgbClr>
                  </a:outerShdw>
                </a:effectLst>
              </a:rPr>
              <a:t>Caída de tensión </a:t>
            </a:r>
            <a:endParaRPr lang="en-US" sz="1400" b="1" dirty="0">
              <a:effectLst>
                <a:outerShdw blurRad="38100" dist="38100" dir="2700000" algn="tl">
                  <a:srgbClr val="000000">
                    <a:alpha val="43137"/>
                  </a:srgbClr>
                </a:outerShdw>
              </a:effectLst>
            </a:endParaRPr>
          </a:p>
        </p:txBody>
      </p:sp>
      <p:sp>
        <p:nvSpPr>
          <p:cNvPr id="38" name="CuadroTexto 37">
            <a:extLst>
              <a:ext uri="{FF2B5EF4-FFF2-40B4-BE49-F238E27FC236}">
                <a16:creationId xmlns:a16="http://schemas.microsoft.com/office/drawing/2014/main" id="{A7AA4D32-F000-2570-1C40-C216F5B6DBA3}"/>
              </a:ext>
            </a:extLst>
          </p:cNvPr>
          <p:cNvSpPr txBox="1"/>
          <p:nvPr/>
        </p:nvSpPr>
        <p:spPr>
          <a:xfrm>
            <a:off x="1826126" y="4216629"/>
            <a:ext cx="2759666" cy="307777"/>
          </a:xfrm>
          <a:prstGeom prst="rect">
            <a:avLst/>
          </a:prstGeom>
          <a:noFill/>
        </p:spPr>
        <p:txBody>
          <a:bodyPr wrap="none" rtlCol="0">
            <a:spAutoFit/>
          </a:bodyPr>
          <a:lstStyle/>
          <a:p>
            <a:r>
              <a:rPr lang="es-ES" sz="1400" b="1" dirty="0">
                <a:effectLst>
                  <a:outerShdw blurRad="38100" dist="38100" dir="2700000" algn="tl">
                    <a:srgbClr val="000000">
                      <a:alpha val="43137"/>
                    </a:srgbClr>
                  </a:outerShdw>
                </a:effectLst>
              </a:rPr>
              <a:t>Sección transversal del conductor</a:t>
            </a:r>
            <a:endParaRPr lang="en-US" sz="1400" b="1" dirty="0">
              <a:effectLst>
                <a:outerShdw blurRad="38100" dist="38100" dir="2700000" algn="tl">
                  <a:srgbClr val="000000">
                    <a:alpha val="43137"/>
                  </a:srgbClr>
                </a:outerShdw>
              </a:effectLst>
            </a:endParaRPr>
          </a:p>
        </p:txBody>
      </p:sp>
      <p:sp>
        <p:nvSpPr>
          <p:cNvPr id="42" name="Rectángulo: esquinas redondeadas 41">
            <a:extLst>
              <a:ext uri="{FF2B5EF4-FFF2-40B4-BE49-F238E27FC236}">
                <a16:creationId xmlns:a16="http://schemas.microsoft.com/office/drawing/2014/main" id="{5546C93D-DD38-20A1-F15A-921D915453DA}"/>
              </a:ext>
            </a:extLst>
          </p:cNvPr>
          <p:cNvSpPr/>
          <p:nvPr/>
        </p:nvSpPr>
        <p:spPr>
          <a:xfrm>
            <a:off x="5193450" y="1528081"/>
            <a:ext cx="3020124" cy="3028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t>Secciones mínimas de cables</a:t>
            </a:r>
            <a:endParaRPr lang="en-US" sz="1600" b="1" dirty="0"/>
          </a:p>
        </p:txBody>
      </p:sp>
      <mc:AlternateContent xmlns:mc="http://schemas.openxmlformats.org/markup-compatibility/2006" xmlns:a14="http://schemas.microsoft.com/office/drawing/2010/main">
        <mc:Choice Requires="a14">
          <p:sp>
            <p:nvSpPr>
              <p:cNvPr id="43" name="CuadroTexto 42">
                <a:extLst>
                  <a:ext uri="{FF2B5EF4-FFF2-40B4-BE49-F238E27FC236}">
                    <a16:creationId xmlns:a16="http://schemas.microsoft.com/office/drawing/2014/main" id="{EAF2C5BF-9249-9557-6FBA-FD571DB06BB8}"/>
                  </a:ext>
                </a:extLst>
              </p:cNvPr>
              <p:cNvSpPr txBox="1"/>
              <p:nvPr/>
            </p:nvSpPr>
            <p:spPr>
              <a:xfrm>
                <a:off x="1849015" y="6203064"/>
                <a:ext cx="1490136" cy="307777"/>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en-US" sz="1400" smtClean="0">
                          <a:latin typeface="Cambria Math" panose="02040503050406030204" pitchFamily="18" charset="0"/>
                        </a:rPr>
                        <m:t>∆</m:t>
                      </m:r>
                      <m:sSub>
                        <m:sSubPr>
                          <m:ctrlPr>
                            <a:rPr lang="en-US" sz="1400" i="1">
                              <a:solidFill>
                                <a:srgbClr val="836967"/>
                              </a:solidFill>
                              <a:latin typeface="Cambria Math" panose="02040503050406030204" pitchFamily="18" charset="0"/>
                            </a:rPr>
                          </m:ctrlPr>
                        </m:sSubPr>
                        <m:e>
                          <m:r>
                            <a:rPr lang="en-US" sz="1400" i="1">
                              <a:latin typeface="Cambria Math" panose="02040503050406030204" pitchFamily="18" charset="0"/>
                            </a:rPr>
                            <m:t>𝑉</m:t>
                          </m:r>
                        </m:e>
                        <m:sub>
                          <m:r>
                            <a:rPr lang="es-ES" sz="1400" b="0" i="1" smtClean="0">
                              <a:latin typeface="Cambria Math" panose="02040503050406030204" pitchFamily="18" charset="0"/>
                            </a:rPr>
                            <m:t>𝐸𝑉</m:t>
                          </m:r>
                        </m:sub>
                      </m:sSub>
                      <m:r>
                        <a:rPr lang="en-US" sz="1400" i="0">
                          <a:latin typeface="Cambria Math" panose="02040503050406030204" pitchFamily="18" charset="0"/>
                        </a:rPr>
                        <m:t>=0.64 </m:t>
                      </m:r>
                      <m:d>
                        <m:dPr>
                          <m:begChr m:val="["/>
                          <m:endChr m:val="]"/>
                          <m:ctrlPr>
                            <a:rPr lang="en-US" sz="1400" i="1">
                              <a:solidFill>
                                <a:srgbClr val="836967"/>
                              </a:solidFill>
                              <a:latin typeface="Cambria Math" panose="02040503050406030204" pitchFamily="18" charset="0"/>
                            </a:rPr>
                          </m:ctrlPr>
                        </m:dPr>
                        <m:e>
                          <m:r>
                            <a:rPr lang="en-US" sz="1400" i="1">
                              <a:latin typeface="Cambria Math" panose="02040503050406030204" pitchFamily="18" charset="0"/>
                            </a:rPr>
                            <m:t>𝑉</m:t>
                          </m:r>
                        </m:e>
                      </m:d>
                    </m:oMath>
                  </m:oMathPara>
                </a14:m>
                <a:endParaRPr lang="en-US" sz="1400" dirty="0"/>
              </a:p>
            </p:txBody>
          </p:sp>
        </mc:Choice>
        <mc:Fallback xmlns="">
          <p:sp>
            <p:nvSpPr>
              <p:cNvPr id="43" name="CuadroTexto 42">
                <a:extLst>
                  <a:ext uri="{FF2B5EF4-FFF2-40B4-BE49-F238E27FC236}">
                    <a16:creationId xmlns:a16="http://schemas.microsoft.com/office/drawing/2014/main" id="{EAF2C5BF-9249-9557-6FBA-FD571DB06BB8}"/>
                  </a:ext>
                </a:extLst>
              </p:cNvPr>
              <p:cNvSpPr txBox="1">
                <a:spLocks noRot="1" noChangeAspect="1" noMove="1" noResize="1" noEditPoints="1" noAdjustHandles="1" noChangeArrowheads="1" noChangeShapeType="1" noTextEdit="1"/>
              </p:cNvSpPr>
              <p:nvPr/>
            </p:nvSpPr>
            <p:spPr>
              <a:xfrm>
                <a:off x="1849015" y="6203064"/>
                <a:ext cx="1490136" cy="307777"/>
              </a:xfrm>
              <a:prstGeom prst="rect">
                <a:avLst/>
              </a:prstGeom>
              <a:blipFill>
                <a:blip r:embed="rId14"/>
                <a:stretch>
                  <a:fillRect/>
                </a:stretch>
              </a:blipFill>
            </p:spPr>
            <p:txBody>
              <a:bodyPr/>
              <a:lstStyle/>
              <a:p>
                <a:r>
                  <a:rPr lang="en-US">
                    <a:noFill/>
                  </a:rPr>
                  <a:t> </a:t>
                </a:r>
              </a:p>
            </p:txBody>
          </p:sp>
        </mc:Fallback>
      </mc:AlternateContent>
      <p:sp>
        <p:nvSpPr>
          <p:cNvPr id="44" name="Rectángulo: esquinas redondeadas 43">
            <a:extLst>
              <a:ext uri="{FF2B5EF4-FFF2-40B4-BE49-F238E27FC236}">
                <a16:creationId xmlns:a16="http://schemas.microsoft.com/office/drawing/2014/main" id="{F3DB16CC-CA5D-4726-221A-C2EBF466049F}"/>
              </a:ext>
            </a:extLst>
          </p:cNvPr>
          <p:cNvSpPr/>
          <p:nvPr/>
        </p:nvSpPr>
        <p:spPr>
          <a:xfrm>
            <a:off x="1817594" y="5038214"/>
            <a:ext cx="3020124" cy="2823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t>Valores calculados</a:t>
            </a:r>
            <a:endParaRPr lang="en-US" sz="1600" b="1" dirty="0"/>
          </a:p>
        </p:txBody>
      </p:sp>
      <mc:AlternateContent xmlns:mc="http://schemas.openxmlformats.org/markup-compatibility/2006" xmlns:a14="http://schemas.microsoft.com/office/drawing/2010/main">
        <mc:Choice Requires="a14">
          <p:sp>
            <p:nvSpPr>
              <p:cNvPr id="45" name="CuadroTexto 44">
                <a:extLst>
                  <a:ext uri="{FF2B5EF4-FFF2-40B4-BE49-F238E27FC236}">
                    <a16:creationId xmlns:a16="http://schemas.microsoft.com/office/drawing/2014/main" id="{116A015D-01F8-23B0-28C7-5C677A02EA13}"/>
                  </a:ext>
                </a:extLst>
              </p:cNvPr>
              <p:cNvSpPr txBox="1"/>
              <p:nvPr/>
            </p:nvSpPr>
            <p:spPr>
              <a:xfrm>
                <a:off x="8912774" y="2067333"/>
                <a:ext cx="2159523" cy="335476"/>
              </a:xfrm>
              <a:prstGeom prst="rect">
                <a:avLst/>
              </a:prstGeom>
              <a:noFill/>
            </p:spPr>
            <p:txBody>
              <a:bodyPr wrap="square">
                <a:spAutoFit/>
              </a:bodyPr>
              <a:lstStyle/>
              <a:p>
                <a:pPr/>
                <a14:m>
                  <m:oMathPara xmlns:m="http://schemas.openxmlformats.org/officeDocument/2006/math">
                    <m:oMathParaPr>
                      <m:jc m:val="center"/>
                    </m:oMathParaPr>
                    <m:oMath xmlns:m="http://schemas.openxmlformats.org/officeDocument/2006/math">
                      <m:r>
                        <a:rPr lang="es-ES" sz="1400" b="1" i="1" smtClean="0">
                          <a:solidFill>
                            <a:schemeClr val="tx1"/>
                          </a:solidFill>
                          <a:latin typeface="Cambria Math" panose="02040503050406030204" pitchFamily="18" charset="0"/>
                        </a:rPr>
                        <m:t>𝟏𝟖</m:t>
                      </m:r>
                      <m:r>
                        <a:rPr lang="es-ES" sz="1400" b="1" i="1" smtClean="0">
                          <a:solidFill>
                            <a:schemeClr val="tx1"/>
                          </a:solidFill>
                          <a:latin typeface="Cambria Math" panose="02040503050406030204" pitchFamily="18" charset="0"/>
                        </a:rPr>
                        <m:t> </m:t>
                      </m:r>
                      <m:r>
                        <a:rPr lang="es-ES" sz="1400" b="1" i="1" smtClean="0">
                          <a:solidFill>
                            <a:schemeClr val="tx1"/>
                          </a:solidFill>
                          <a:latin typeface="Cambria Math" panose="02040503050406030204" pitchFamily="18" charset="0"/>
                        </a:rPr>
                        <m:t>𝑨𝑾𝑮</m:t>
                      </m:r>
                      <m:r>
                        <a:rPr lang="en-US" sz="1400" b="1" i="0">
                          <a:solidFill>
                            <a:schemeClr val="tx1"/>
                          </a:solidFill>
                          <a:latin typeface="Cambria Math" panose="02040503050406030204" pitchFamily="18" charset="0"/>
                        </a:rPr>
                        <m:t>=</m:t>
                      </m:r>
                      <m:r>
                        <a:rPr lang="en-US" sz="1400" b="1" i="0">
                          <a:solidFill>
                            <a:schemeClr val="tx1"/>
                          </a:solidFill>
                          <a:latin typeface="Cambria Math" panose="02040503050406030204" pitchFamily="18" charset="0"/>
                        </a:rPr>
                        <m:t>𝟎</m:t>
                      </m:r>
                      <m:r>
                        <a:rPr lang="en-US" sz="1400" b="1" i="0">
                          <a:solidFill>
                            <a:schemeClr val="tx1"/>
                          </a:solidFill>
                          <a:latin typeface="Cambria Math" panose="02040503050406030204" pitchFamily="18" charset="0"/>
                        </a:rPr>
                        <m:t>.</m:t>
                      </m:r>
                      <m:r>
                        <a:rPr lang="es-ES" sz="1400" b="1" i="0" smtClean="0">
                          <a:solidFill>
                            <a:schemeClr val="tx1"/>
                          </a:solidFill>
                          <a:latin typeface="Cambria Math" panose="02040503050406030204" pitchFamily="18" charset="0"/>
                        </a:rPr>
                        <m:t>𝟖𝟐𝟑</m:t>
                      </m:r>
                      <m:r>
                        <a:rPr lang="en-US" sz="1400" b="1" i="0">
                          <a:solidFill>
                            <a:schemeClr val="tx1"/>
                          </a:solidFill>
                          <a:latin typeface="Cambria Math" panose="02040503050406030204" pitchFamily="18" charset="0"/>
                        </a:rPr>
                        <m:t> </m:t>
                      </m:r>
                      <m:d>
                        <m:dPr>
                          <m:begChr m:val="["/>
                          <m:endChr m:val="]"/>
                          <m:ctrlPr>
                            <a:rPr lang="en-US" sz="1400" b="1" i="1">
                              <a:solidFill>
                                <a:schemeClr val="tx1"/>
                              </a:solidFill>
                              <a:latin typeface="Cambria Math" panose="02040503050406030204" pitchFamily="18" charset="0"/>
                            </a:rPr>
                          </m:ctrlPr>
                        </m:dPr>
                        <m:e>
                          <m:r>
                            <a:rPr lang="en-US" sz="1400" b="1" i="1">
                              <a:solidFill>
                                <a:schemeClr val="tx1"/>
                              </a:solidFill>
                              <a:latin typeface="Cambria Math" panose="02040503050406030204" pitchFamily="18" charset="0"/>
                            </a:rPr>
                            <m:t>𝒎</m:t>
                          </m:r>
                          <m:sSup>
                            <m:sSupPr>
                              <m:ctrlPr>
                                <a:rPr lang="en-US" sz="1400" b="1" i="1">
                                  <a:solidFill>
                                    <a:schemeClr val="tx1"/>
                                  </a:solidFill>
                                  <a:latin typeface="Cambria Math" panose="02040503050406030204" pitchFamily="18" charset="0"/>
                                </a:rPr>
                              </m:ctrlPr>
                            </m:sSupPr>
                            <m:e>
                              <m:r>
                                <a:rPr lang="en-US" sz="1400" b="1" i="1">
                                  <a:solidFill>
                                    <a:schemeClr val="tx1"/>
                                  </a:solidFill>
                                  <a:latin typeface="Cambria Math" panose="02040503050406030204" pitchFamily="18" charset="0"/>
                                </a:rPr>
                                <m:t>𝒎</m:t>
                              </m:r>
                            </m:e>
                            <m:sup>
                              <m:r>
                                <a:rPr lang="en-US" sz="1400" b="1" i="0">
                                  <a:solidFill>
                                    <a:schemeClr val="tx1"/>
                                  </a:solidFill>
                                  <a:latin typeface="Cambria Math" panose="02040503050406030204" pitchFamily="18" charset="0"/>
                                </a:rPr>
                                <m:t>𝟐</m:t>
                              </m:r>
                            </m:sup>
                          </m:sSup>
                        </m:e>
                      </m:d>
                    </m:oMath>
                  </m:oMathPara>
                </a14:m>
                <a:endParaRPr lang="en-US" sz="1400" b="1" dirty="0">
                  <a:solidFill>
                    <a:schemeClr val="tx1"/>
                  </a:solidFill>
                </a:endParaRPr>
              </a:p>
            </p:txBody>
          </p:sp>
        </mc:Choice>
        <mc:Fallback xmlns="">
          <p:sp>
            <p:nvSpPr>
              <p:cNvPr id="45" name="CuadroTexto 44">
                <a:extLst>
                  <a:ext uri="{FF2B5EF4-FFF2-40B4-BE49-F238E27FC236}">
                    <a16:creationId xmlns:a16="http://schemas.microsoft.com/office/drawing/2014/main" id="{116A015D-01F8-23B0-28C7-5C677A02EA13}"/>
                  </a:ext>
                </a:extLst>
              </p:cNvPr>
              <p:cNvSpPr txBox="1">
                <a:spLocks noRot="1" noChangeAspect="1" noMove="1" noResize="1" noEditPoints="1" noAdjustHandles="1" noChangeArrowheads="1" noChangeShapeType="1" noTextEdit="1"/>
              </p:cNvSpPr>
              <p:nvPr/>
            </p:nvSpPr>
            <p:spPr>
              <a:xfrm>
                <a:off x="8912774" y="2067333"/>
                <a:ext cx="2159523" cy="335476"/>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CuadroTexto 45">
                <a:extLst>
                  <a:ext uri="{FF2B5EF4-FFF2-40B4-BE49-F238E27FC236}">
                    <a16:creationId xmlns:a16="http://schemas.microsoft.com/office/drawing/2014/main" id="{6EBE553B-16C0-9D77-AB8C-3AB019C98E62}"/>
                  </a:ext>
                </a:extLst>
              </p:cNvPr>
              <p:cNvSpPr txBox="1"/>
              <p:nvPr/>
            </p:nvSpPr>
            <p:spPr>
              <a:xfrm>
                <a:off x="8912773" y="2441942"/>
                <a:ext cx="2159523" cy="307777"/>
              </a:xfrm>
              <a:prstGeom prst="rect">
                <a:avLst/>
              </a:prstGeom>
              <a:noFill/>
            </p:spPr>
            <p:txBody>
              <a:bodyPr wrap="square">
                <a:spAutoFit/>
              </a:bodyPr>
              <a:lstStyle/>
              <a:p>
                <a:pPr/>
                <a14:m>
                  <m:oMathPara xmlns:m="http://schemas.openxmlformats.org/officeDocument/2006/math">
                    <m:oMathParaPr>
                      <m:jc m:val="center"/>
                    </m:oMathParaPr>
                    <m:oMath xmlns:m="http://schemas.openxmlformats.org/officeDocument/2006/math">
                      <m:r>
                        <a:rPr lang="es-ES" sz="1400" b="0" i="1" smtClean="0">
                          <a:solidFill>
                            <a:schemeClr val="tx1"/>
                          </a:solidFill>
                          <a:latin typeface="Cambria Math" panose="02040503050406030204" pitchFamily="18" charset="0"/>
                        </a:rPr>
                        <m:t>19 </m:t>
                      </m:r>
                      <m:r>
                        <a:rPr lang="es-ES" sz="1400" b="0" i="1" smtClean="0">
                          <a:solidFill>
                            <a:schemeClr val="tx1"/>
                          </a:solidFill>
                          <a:latin typeface="Cambria Math" panose="02040503050406030204" pitchFamily="18" charset="0"/>
                        </a:rPr>
                        <m:t>𝐴𝑊𝐺</m:t>
                      </m:r>
                      <m:r>
                        <a:rPr lang="en-US" sz="1400" i="0">
                          <a:solidFill>
                            <a:schemeClr val="tx1"/>
                          </a:solidFill>
                          <a:latin typeface="Cambria Math" panose="02040503050406030204" pitchFamily="18" charset="0"/>
                        </a:rPr>
                        <m:t>=0.</m:t>
                      </m:r>
                      <m:r>
                        <a:rPr lang="es-ES" sz="1400" b="0" i="0" smtClean="0">
                          <a:solidFill>
                            <a:schemeClr val="tx1"/>
                          </a:solidFill>
                          <a:latin typeface="Cambria Math" panose="02040503050406030204" pitchFamily="18" charset="0"/>
                        </a:rPr>
                        <m:t>653</m:t>
                      </m:r>
                      <m:r>
                        <a:rPr lang="en-US" sz="1400" i="0">
                          <a:solidFill>
                            <a:schemeClr val="tx1"/>
                          </a:solidFill>
                          <a:latin typeface="Cambria Math" panose="02040503050406030204" pitchFamily="18" charset="0"/>
                        </a:rPr>
                        <m:t> </m:t>
                      </m:r>
                      <m:d>
                        <m:dPr>
                          <m:begChr m:val="["/>
                          <m:endChr m:val="]"/>
                          <m:ctrlPr>
                            <a:rPr lang="en-US" sz="1400" i="1">
                              <a:solidFill>
                                <a:schemeClr val="tx1"/>
                              </a:solidFill>
                              <a:latin typeface="Cambria Math" panose="02040503050406030204" pitchFamily="18" charset="0"/>
                            </a:rPr>
                          </m:ctrlPr>
                        </m:dPr>
                        <m:e>
                          <m:r>
                            <a:rPr lang="en-US" sz="1400" i="1">
                              <a:solidFill>
                                <a:schemeClr val="tx1"/>
                              </a:solidFill>
                              <a:latin typeface="Cambria Math" panose="02040503050406030204" pitchFamily="18" charset="0"/>
                            </a:rPr>
                            <m:t>𝑚</m:t>
                          </m:r>
                          <m:sSup>
                            <m:sSupPr>
                              <m:ctrlPr>
                                <a:rPr lang="en-US" sz="1400" i="1">
                                  <a:solidFill>
                                    <a:schemeClr val="tx1"/>
                                  </a:solidFill>
                                  <a:latin typeface="Cambria Math" panose="02040503050406030204" pitchFamily="18" charset="0"/>
                                </a:rPr>
                              </m:ctrlPr>
                            </m:sSupPr>
                            <m:e>
                              <m:r>
                                <a:rPr lang="en-US" sz="1400" i="1">
                                  <a:solidFill>
                                    <a:schemeClr val="tx1"/>
                                  </a:solidFill>
                                  <a:latin typeface="Cambria Math" panose="02040503050406030204" pitchFamily="18" charset="0"/>
                                </a:rPr>
                                <m:t>𝑚</m:t>
                              </m:r>
                            </m:e>
                            <m:sup>
                              <m:r>
                                <a:rPr lang="en-US" sz="1400" i="0">
                                  <a:solidFill>
                                    <a:schemeClr val="tx1"/>
                                  </a:solidFill>
                                  <a:latin typeface="Cambria Math" panose="02040503050406030204" pitchFamily="18" charset="0"/>
                                </a:rPr>
                                <m:t>2</m:t>
                              </m:r>
                            </m:sup>
                          </m:sSup>
                        </m:e>
                      </m:d>
                    </m:oMath>
                  </m:oMathPara>
                </a14:m>
                <a:endParaRPr lang="en-US" sz="1400" dirty="0">
                  <a:solidFill>
                    <a:schemeClr val="tx1"/>
                  </a:solidFill>
                </a:endParaRPr>
              </a:p>
            </p:txBody>
          </p:sp>
        </mc:Choice>
        <mc:Fallback xmlns="">
          <p:sp>
            <p:nvSpPr>
              <p:cNvPr id="46" name="CuadroTexto 45">
                <a:extLst>
                  <a:ext uri="{FF2B5EF4-FFF2-40B4-BE49-F238E27FC236}">
                    <a16:creationId xmlns:a16="http://schemas.microsoft.com/office/drawing/2014/main" id="{6EBE553B-16C0-9D77-AB8C-3AB019C98E62}"/>
                  </a:ext>
                </a:extLst>
              </p:cNvPr>
              <p:cNvSpPr txBox="1">
                <a:spLocks noRot="1" noChangeAspect="1" noMove="1" noResize="1" noEditPoints="1" noAdjustHandles="1" noChangeArrowheads="1" noChangeShapeType="1" noTextEdit="1"/>
              </p:cNvSpPr>
              <p:nvPr/>
            </p:nvSpPr>
            <p:spPr>
              <a:xfrm>
                <a:off x="8912773" y="2441942"/>
                <a:ext cx="2159523" cy="307777"/>
              </a:xfrm>
              <a:prstGeom prst="rect">
                <a:avLst/>
              </a:prstGeom>
              <a:blipFill>
                <a:blip r:embed="rId16"/>
                <a:stretch>
                  <a:fillRect/>
                </a:stretch>
              </a:blipFill>
            </p:spPr>
            <p:txBody>
              <a:bodyPr/>
              <a:lstStyle/>
              <a:p>
                <a:r>
                  <a:rPr lang="en-US">
                    <a:noFill/>
                  </a:rPr>
                  <a:t> </a:t>
                </a:r>
              </a:p>
            </p:txBody>
          </p:sp>
        </mc:Fallback>
      </mc:AlternateContent>
      <p:pic>
        <p:nvPicPr>
          <p:cNvPr id="48" name="Imagen 47">
            <a:extLst>
              <a:ext uri="{FF2B5EF4-FFF2-40B4-BE49-F238E27FC236}">
                <a16:creationId xmlns:a16="http://schemas.microsoft.com/office/drawing/2014/main" id="{44329465-6CF1-3003-1EC4-97CB3097646A}"/>
              </a:ext>
            </a:extLst>
          </p:cNvPr>
          <p:cNvPicPr>
            <a:picLocks noChangeAspect="1"/>
          </p:cNvPicPr>
          <p:nvPr/>
        </p:nvPicPr>
        <p:blipFill rotWithShape="1">
          <a:blip r:embed="rId17"/>
          <a:srcRect b="25690"/>
          <a:stretch/>
        </p:blipFill>
        <p:spPr>
          <a:xfrm flipH="1" flipV="1">
            <a:off x="8258082" y="3046514"/>
            <a:ext cx="1575140" cy="236134"/>
          </a:xfrm>
          <a:prstGeom prst="rect">
            <a:avLst/>
          </a:prstGeom>
        </p:spPr>
      </p:pic>
      <p:pic>
        <p:nvPicPr>
          <p:cNvPr id="50" name="Imagen 49">
            <a:extLst>
              <a:ext uri="{FF2B5EF4-FFF2-40B4-BE49-F238E27FC236}">
                <a16:creationId xmlns:a16="http://schemas.microsoft.com/office/drawing/2014/main" id="{7FDDA2B5-FBD4-0DFB-345C-63B290376A75}"/>
              </a:ext>
            </a:extLst>
          </p:cNvPr>
          <p:cNvPicPr>
            <a:picLocks noChangeAspect="1"/>
          </p:cNvPicPr>
          <p:nvPr/>
        </p:nvPicPr>
        <p:blipFill>
          <a:blip r:embed="rId18"/>
          <a:stretch>
            <a:fillRect/>
          </a:stretch>
        </p:blipFill>
        <p:spPr>
          <a:xfrm flipH="1">
            <a:off x="9992536" y="2912699"/>
            <a:ext cx="1609623" cy="419432"/>
          </a:xfrm>
          <a:prstGeom prst="rect">
            <a:avLst/>
          </a:prstGeom>
        </p:spPr>
      </p:pic>
      <p:sp>
        <p:nvSpPr>
          <p:cNvPr id="51" name="Rectángulo: esquinas redondeadas 50">
            <a:extLst>
              <a:ext uri="{FF2B5EF4-FFF2-40B4-BE49-F238E27FC236}">
                <a16:creationId xmlns:a16="http://schemas.microsoft.com/office/drawing/2014/main" id="{A803B11B-D1E4-A24E-2BD4-CDEA779DFBA4}"/>
              </a:ext>
            </a:extLst>
          </p:cNvPr>
          <p:cNvSpPr/>
          <p:nvPr/>
        </p:nvSpPr>
        <p:spPr>
          <a:xfrm>
            <a:off x="8482474" y="1517063"/>
            <a:ext cx="3020124" cy="3098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t>Calibres de cables normalizados</a:t>
            </a:r>
            <a:endParaRPr lang="en-US" sz="1600" b="1" dirty="0"/>
          </a:p>
        </p:txBody>
      </p:sp>
    </p:spTree>
    <p:extLst>
      <p:ext uri="{BB962C8B-B14F-4D97-AF65-F5344CB8AC3E}">
        <p14:creationId xmlns:p14="http://schemas.microsoft.com/office/powerpoint/2010/main" val="28941091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6EFCC8-7060-490D-9AC9-2C56B57D66BD}"/>
              </a:ext>
            </a:extLst>
          </p:cNvPr>
          <p:cNvSpPr>
            <a:spLocks noGrp="1"/>
          </p:cNvSpPr>
          <p:nvPr>
            <p:ph type="title"/>
          </p:nvPr>
        </p:nvSpPr>
        <p:spPr>
          <a:xfrm>
            <a:off x="1800726" y="2869"/>
            <a:ext cx="10086474" cy="1346897"/>
          </a:xfrm>
        </p:spPr>
        <p:txBody>
          <a:bodyPr/>
          <a:lstStyle/>
          <a:p>
            <a:r>
              <a:rPr lang="es-MX" dirty="0"/>
              <a:t>Dimensionamiento de relés</a:t>
            </a:r>
          </a:p>
        </p:txBody>
      </p:sp>
      <p:sp>
        <p:nvSpPr>
          <p:cNvPr id="17" name="Marcador de contenido 2">
            <a:extLst>
              <a:ext uri="{FF2B5EF4-FFF2-40B4-BE49-F238E27FC236}">
                <a16:creationId xmlns:a16="http://schemas.microsoft.com/office/drawing/2014/main" id="{9DB82045-2AD6-4634-8397-860ECA0524B4}"/>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u="sng" dirty="0">
                <a:solidFill>
                  <a:prstClr val="white"/>
                </a:solidFill>
                <a:cs typeface="Times New Roman" panose="02020603050405020304" pitchFamily="18" charset="0"/>
              </a:rPr>
              <a:t>Diseño y construcción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sp>
        <p:nvSpPr>
          <p:cNvPr id="7" name="CuadroTexto 6">
            <a:extLst>
              <a:ext uri="{FF2B5EF4-FFF2-40B4-BE49-F238E27FC236}">
                <a16:creationId xmlns:a16="http://schemas.microsoft.com/office/drawing/2014/main" id="{FF6B06D8-18AB-D70A-F847-CCADDFE53AF0}"/>
              </a:ext>
            </a:extLst>
          </p:cNvPr>
          <p:cNvSpPr txBox="1"/>
          <p:nvPr/>
        </p:nvSpPr>
        <p:spPr>
          <a:xfrm>
            <a:off x="4588222" y="910998"/>
            <a:ext cx="4511491" cy="461665"/>
          </a:xfrm>
          <a:prstGeom prst="rect">
            <a:avLst/>
          </a:prstGeom>
          <a:noFill/>
          <a:effectLst>
            <a:outerShdw blurRad="50800" dist="38100" dir="5400000" algn="t" rotWithShape="0">
              <a:prstClr val="black">
                <a:alpha val="40000"/>
              </a:prstClr>
            </a:outerShdw>
          </a:effectLst>
        </p:spPr>
        <p:txBody>
          <a:bodyPr wrap="none" rtlCol="0">
            <a:spAutoFit/>
          </a:bodyPr>
          <a:lstStyle/>
          <a:p>
            <a:pPr algn="ctr"/>
            <a:r>
              <a:rPr lang="es-ES" sz="2400" b="1" dirty="0"/>
              <a:t>Protección de circuitos eléctricos</a:t>
            </a:r>
            <a:endParaRPr lang="en-US" sz="2400" b="1" dirty="0"/>
          </a:p>
        </p:txBody>
      </p:sp>
      <p:sp>
        <p:nvSpPr>
          <p:cNvPr id="3" name="Rectángulo: esquinas redondeadas 2">
            <a:extLst>
              <a:ext uri="{FF2B5EF4-FFF2-40B4-BE49-F238E27FC236}">
                <a16:creationId xmlns:a16="http://schemas.microsoft.com/office/drawing/2014/main" id="{82A813B1-64C8-6326-B1F2-DF42D7B8E2DA}"/>
              </a:ext>
            </a:extLst>
          </p:cNvPr>
          <p:cNvSpPr/>
          <p:nvPr/>
        </p:nvSpPr>
        <p:spPr>
          <a:xfrm>
            <a:off x="1832825" y="1531094"/>
            <a:ext cx="3020124" cy="2823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t>Datos y requerimientos</a:t>
            </a:r>
            <a:endParaRPr lang="en-US" sz="1600" b="1" dirty="0"/>
          </a:p>
        </p:txBody>
      </p:sp>
      <mc:AlternateContent xmlns:mc="http://schemas.openxmlformats.org/markup-compatibility/2006" xmlns:a14="http://schemas.microsoft.com/office/drawing/2010/main">
        <mc:Choice Requires="a14">
          <p:sp>
            <p:nvSpPr>
              <p:cNvPr id="4" name="CuadroTexto 3">
                <a:extLst>
                  <a:ext uri="{FF2B5EF4-FFF2-40B4-BE49-F238E27FC236}">
                    <a16:creationId xmlns:a16="http://schemas.microsoft.com/office/drawing/2014/main" id="{3F428402-9D64-3995-4A92-56B02366EF56}"/>
                  </a:ext>
                </a:extLst>
              </p:cNvPr>
              <p:cNvSpPr txBox="1"/>
              <p:nvPr/>
            </p:nvSpPr>
            <p:spPr>
              <a:xfrm>
                <a:off x="1840214" y="2245513"/>
                <a:ext cx="2037241" cy="307777"/>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es-ES" sz="1400" i="1" smtClean="0">
                          <a:latin typeface="Cambria Math" panose="02040503050406030204" pitchFamily="18" charset="0"/>
                        </a:rPr>
                        <m:t>5</m:t>
                      </m:r>
                      <m:r>
                        <a:rPr lang="es-ES" sz="1400" b="0" i="1" smtClean="0">
                          <a:latin typeface="Cambria Math" panose="02040503050406030204" pitchFamily="18" charset="0"/>
                        </a:rPr>
                        <m:t>.6 </m:t>
                      </m:r>
                      <m:d>
                        <m:dPr>
                          <m:begChr m:val="["/>
                          <m:endChr m:val="]"/>
                          <m:ctrlPr>
                            <a:rPr lang="es-ES" sz="1400" b="0" i="1" smtClean="0">
                              <a:latin typeface="Cambria Math" panose="02040503050406030204" pitchFamily="18" charset="0"/>
                            </a:rPr>
                          </m:ctrlPr>
                        </m:dPr>
                        <m:e>
                          <m:r>
                            <a:rPr lang="es-ES" sz="1400" b="0" i="1" smtClean="0">
                              <a:latin typeface="Cambria Math" panose="02040503050406030204" pitchFamily="18" charset="0"/>
                            </a:rPr>
                            <m:t>𝐴</m:t>
                          </m:r>
                        </m:e>
                      </m:d>
                    </m:oMath>
                  </m:oMathPara>
                </a14:m>
                <a:endParaRPr lang="en-US" sz="1400" dirty="0"/>
              </a:p>
            </p:txBody>
          </p:sp>
        </mc:Choice>
        <mc:Fallback xmlns="">
          <p:sp>
            <p:nvSpPr>
              <p:cNvPr id="4" name="CuadroTexto 3">
                <a:extLst>
                  <a:ext uri="{FF2B5EF4-FFF2-40B4-BE49-F238E27FC236}">
                    <a16:creationId xmlns:a16="http://schemas.microsoft.com/office/drawing/2014/main" id="{3F428402-9D64-3995-4A92-56B02366EF56}"/>
                  </a:ext>
                </a:extLst>
              </p:cNvPr>
              <p:cNvSpPr txBox="1">
                <a:spLocks noRot="1" noChangeAspect="1" noMove="1" noResize="1" noEditPoints="1" noAdjustHandles="1" noChangeArrowheads="1" noChangeShapeType="1" noTextEdit="1"/>
              </p:cNvSpPr>
              <p:nvPr/>
            </p:nvSpPr>
            <p:spPr>
              <a:xfrm>
                <a:off x="1840214" y="2245513"/>
                <a:ext cx="2037241" cy="307777"/>
              </a:xfrm>
              <a:prstGeom prst="rect">
                <a:avLst/>
              </a:prstGeom>
              <a:blipFill>
                <a:blip r:embed="rId2"/>
                <a:stretch>
                  <a:fillRect/>
                </a:stretch>
              </a:blipFill>
            </p:spPr>
            <p:txBody>
              <a:bodyPr/>
              <a:lstStyle/>
              <a:p>
                <a:r>
                  <a:rPr lang="en-US">
                    <a:noFill/>
                  </a:rPr>
                  <a:t> </a:t>
                </a:r>
              </a:p>
            </p:txBody>
          </p:sp>
        </mc:Fallback>
      </mc:AlternateContent>
      <p:sp>
        <p:nvSpPr>
          <p:cNvPr id="5" name="CuadroTexto 4">
            <a:extLst>
              <a:ext uri="{FF2B5EF4-FFF2-40B4-BE49-F238E27FC236}">
                <a16:creationId xmlns:a16="http://schemas.microsoft.com/office/drawing/2014/main" id="{2B5C09AB-B537-B13A-D6BF-7664C45FBC38}"/>
              </a:ext>
            </a:extLst>
          </p:cNvPr>
          <p:cNvSpPr txBox="1"/>
          <p:nvPr/>
        </p:nvSpPr>
        <p:spPr>
          <a:xfrm>
            <a:off x="1835559" y="1943679"/>
            <a:ext cx="3192605" cy="307777"/>
          </a:xfrm>
          <a:prstGeom prst="rect">
            <a:avLst/>
          </a:prstGeom>
          <a:noFill/>
        </p:spPr>
        <p:txBody>
          <a:bodyPr wrap="none" rtlCol="0">
            <a:spAutoFit/>
          </a:bodyPr>
          <a:lstStyle/>
          <a:p>
            <a:r>
              <a:rPr lang="es-ES" sz="1400" b="1" dirty="0">
                <a:effectLst>
                  <a:outerShdw blurRad="38100" dist="38100" dir="2700000" algn="tl">
                    <a:srgbClr val="000000">
                      <a:alpha val="43137"/>
                    </a:srgbClr>
                  </a:outerShdw>
                </a:effectLst>
              </a:rPr>
              <a:t>80% ampacidad del conductor 18 AWG</a:t>
            </a:r>
            <a:endParaRPr lang="en-US" sz="1400" b="1" dirty="0">
              <a:effectLst>
                <a:outerShdw blurRad="38100" dist="38100" dir="2700000" algn="tl">
                  <a:srgbClr val="000000">
                    <a:alpha val="43137"/>
                  </a:srgbClr>
                </a:outerShdw>
              </a:effectLst>
            </a:endParaRPr>
          </a:p>
        </p:txBody>
      </p:sp>
      <mc:AlternateContent xmlns:mc="http://schemas.openxmlformats.org/markup-compatibility/2006" xmlns:a14="http://schemas.microsoft.com/office/drawing/2010/main">
        <mc:Choice Requires="a14">
          <p:sp>
            <p:nvSpPr>
              <p:cNvPr id="6" name="CuadroTexto 5">
                <a:extLst>
                  <a:ext uri="{FF2B5EF4-FFF2-40B4-BE49-F238E27FC236}">
                    <a16:creationId xmlns:a16="http://schemas.microsoft.com/office/drawing/2014/main" id="{1472013B-1EC0-C01C-9D87-5CA43273019F}"/>
                  </a:ext>
                </a:extLst>
              </p:cNvPr>
              <p:cNvSpPr txBox="1"/>
              <p:nvPr/>
            </p:nvSpPr>
            <p:spPr>
              <a:xfrm>
                <a:off x="1835559" y="2844459"/>
                <a:ext cx="2037241" cy="307777"/>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US" sz="1400" i="1" smtClean="0">
                              <a:solidFill>
                                <a:srgbClr val="836967"/>
                              </a:solidFill>
                              <a:latin typeface="Cambria Math" panose="02040503050406030204" pitchFamily="18" charset="0"/>
                            </a:rPr>
                          </m:ctrlPr>
                        </m:sSubPr>
                        <m:e>
                          <m:r>
                            <a:rPr lang="en-US" sz="1400" i="1">
                              <a:latin typeface="Cambria Math" panose="02040503050406030204" pitchFamily="18" charset="0"/>
                            </a:rPr>
                            <m:t>𝑉</m:t>
                          </m:r>
                        </m:e>
                        <m:sub>
                          <m:r>
                            <a:rPr lang="es-ES" sz="1400" b="0" i="1" smtClean="0">
                              <a:latin typeface="Cambria Math" panose="02040503050406030204" pitchFamily="18" charset="0"/>
                            </a:rPr>
                            <m:t>𝑛</m:t>
                          </m:r>
                        </m:sub>
                      </m:sSub>
                      <m:r>
                        <a:rPr lang="es-ES" sz="1400" b="0" i="1" smtClean="0">
                          <a:latin typeface="Cambria Math" panose="02040503050406030204" pitchFamily="18" charset="0"/>
                        </a:rPr>
                        <m:t>=127 </m:t>
                      </m:r>
                      <m:d>
                        <m:dPr>
                          <m:begChr m:val="["/>
                          <m:endChr m:val="]"/>
                          <m:ctrlPr>
                            <a:rPr lang="es-ES" sz="1400" b="0" i="1" smtClean="0">
                              <a:latin typeface="Cambria Math" panose="02040503050406030204" pitchFamily="18" charset="0"/>
                            </a:rPr>
                          </m:ctrlPr>
                        </m:dPr>
                        <m:e>
                          <m:r>
                            <a:rPr lang="es-ES" sz="1400" b="0" i="1" smtClean="0">
                              <a:latin typeface="Cambria Math" panose="02040503050406030204" pitchFamily="18" charset="0"/>
                            </a:rPr>
                            <m:t>𝑉</m:t>
                          </m:r>
                        </m:e>
                      </m:d>
                    </m:oMath>
                  </m:oMathPara>
                </a14:m>
                <a:endParaRPr lang="en-US" sz="1400" dirty="0"/>
              </a:p>
            </p:txBody>
          </p:sp>
        </mc:Choice>
        <mc:Fallback xmlns="">
          <p:sp>
            <p:nvSpPr>
              <p:cNvPr id="6" name="CuadroTexto 5">
                <a:extLst>
                  <a:ext uri="{FF2B5EF4-FFF2-40B4-BE49-F238E27FC236}">
                    <a16:creationId xmlns:a16="http://schemas.microsoft.com/office/drawing/2014/main" id="{1472013B-1EC0-C01C-9D87-5CA43273019F}"/>
                  </a:ext>
                </a:extLst>
              </p:cNvPr>
              <p:cNvSpPr txBox="1">
                <a:spLocks noRot="1" noChangeAspect="1" noMove="1" noResize="1" noEditPoints="1" noAdjustHandles="1" noChangeArrowheads="1" noChangeShapeType="1" noTextEdit="1"/>
              </p:cNvSpPr>
              <p:nvPr/>
            </p:nvSpPr>
            <p:spPr>
              <a:xfrm>
                <a:off x="1835559" y="2844459"/>
                <a:ext cx="2037241" cy="307777"/>
              </a:xfrm>
              <a:prstGeom prst="rect">
                <a:avLst/>
              </a:prstGeom>
              <a:blipFill>
                <a:blip r:embed="rId3"/>
                <a:stretch>
                  <a:fillRect/>
                </a:stretch>
              </a:blipFill>
            </p:spPr>
            <p:txBody>
              <a:bodyPr/>
              <a:lstStyle/>
              <a:p>
                <a:r>
                  <a:rPr lang="en-US">
                    <a:noFill/>
                  </a:rPr>
                  <a:t> </a:t>
                </a:r>
              </a:p>
            </p:txBody>
          </p:sp>
        </mc:Fallback>
      </mc:AlternateContent>
      <p:sp>
        <p:nvSpPr>
          <p:cNvPr id="8" name="CuadroTexto 7">
            <a:extLst>
              <a:ext uri="{FF2B5EF4-FFF2-40B4-BE49-F238E27FC236}">
                <a16:creationId xmlns:a16="http://schemas.microsoft.com/office/drawing/2014/main" id="{CE095858-E971-E49F-26BF-76585769CB70}"/>
              </a:ext>
            </a:extLst>
          </p:cNvPr>
          <p:cNvSpPr txBox="1"/>
          <p:nvPr/>
        </p:nvSpPr>
        <p:spPr>
          <a:xfrm>
            <a:off x="1835559" y="2543134"/>
            <a:ext cx="1650516" cy="307777"/>
          </a:xfrm>
          <a:prstGeom prst="rect">
            <a:avLst/>
          </a:prstGeom>
          <a:noFill/>
        </p:spPr>
        <p:txBody>
          <a:bodyPr wrap="none" rtlCol="0">
            <a:spAutoFit/>
          </a:bodyPr>
          <a:lstStyle/>
          <a:p>
            <a:r>
              <a:rPr lang="es-ES" sz="1400" b="1" dirty="0">
                <a:effectLst>
                  <a:outerShdw blurRad="38100" dist="38100" dir="2700000" algn="tl">
                    <a:srgbClr val="000000">
                      <a:alpha val="43137"/>
                    </a:srgbClr>
                  </a:outerShdw>
                </a:effectLst>
              </a:rPr>
              <a:t>Voltaje nominal AC</a:t>
            </a:r>
            <a:endParaRPr lang="en-US" sz="1400" b="1" dirty="0">
              <a:effectLst>
                <a:outerShdw blurRad="38100" dist="38100" dir="2700000" algn="tl">
                  <a:srgbClr val="000000">
                    <a:alpha val="43137"/>
                  </a:srgbClr>
                </a:outerShdw>
              </a:effectLst>
            </a:endParaRPr>
          </a:p>
        </p:txBody>
      </p:sp>
      <p:sp>
        <p:nvSpPr>
          <p:cNvPr id="9" name="CuadroTexto 8">
            <a:extLst>
              <a:ext uri="{FF2B5EF4-FFF2-40B4-BE49-F238E27FC236}">
                <a16:creationId xmlns:a16="http://schemas.microsoft.com/office/drawing/2014/main" id="{F3BC0A88-2347-8EF7-DFF8-76E3236D57C9}"/>
              </a:ext>
            </a:extLst>
          </p:cNvPr>
          <p:cNvSpPr txBox="1"/>
          <p:nvPr/>
        </p:nvSpPr>
        <p:spPr>
          <a:xfrm>
            <a:off x="1840214" y="3162335"/>
            <a:ext cx="3010761" cy="307777"/>
          </a:xfrm>
          <a:prstGeom prst="rect">
            <a:avLst/>
          </a:prstGeom>
          <a:noFill/>
        </p:spPr>
        <p:txBody>
          <a:bodyPr wrap="none" rtlCol="0">
            <a:spAutoFit/>
          </a:bodyPr>
          <a:lstStyle/>
          <a:p>
            <a:r>
              <a:rPr lang="es-ES" sz="1400" b="1" dirty="0">
                <a:effectLst>
                  <a:outerShdw blurRad="38100" dist="38100" dir="2700000" algn="tl">
                    <a:srgbClr val="000000">
                      <a:alpha val="43137"/>
                    </a:srgbClr>
                  </a:outerShdw>
                </a:effectLst>
              </a:rPr>
              <a:t>Cantidad y tipo de contactos por relé</a:t>
            </a:r>
            <a:endParaRPr lang="en-US" sz="1400" b="1" dirty="0">
              <a:effectLst>
                <a:outerShdw blurRad="38100" dist="38100" dir="2700000" algn="tl">
                  <a:srgbClr val="000000">
                    <a:alpha val="43137"/>
                  </a:srgbClr>
                </a:outerShdw>
              </a:effectLst>
            </a:endParaRPr>
          </a:p>
        </p:txBody>
      </p:sp>
      <p:sp>
        <p:nvSpPr>
          <p:cNvPr id="10" name="CuadroTexto 9">
            <a:extLst>
              <a:ext uri="{FF2B5EF4-FFF2-40B4-BE49-F238E27FC236}">
                <a16:creationId xmlns:a16="http://schemas.microsoft.com/office/drawing/2014/main" id="{95CFBF33-A302-496F-9677-54650ABBACBB}"/>
              </a:ext>
            </a:extLst>
          </p:cNvPr>
          <p:cNvSpPr txBox="1"/>
          <p:nvPr/>
        </p:nvSpPr>
        <p:spPr>
          <a:xfrm>
            <a:off x="1841688" y="4035745"/>
            <a:ext cx="2037241" cy="307777"/>
          </a:xfrm>
          <a:prstGeom prst="rect">
            <a:avLst/>
          </a:prstGeom>
          <a:noFill/>
        </p:spPr>
        <p:txBody>
          <a:bodyPr wrap="square">
            <a:spAutoFit/>
          </a:bodyPr>
          <a:lstStyle/>
          <a:p>
            <a:r>
              <a:rPr lang="es-ES" sz="1400" dirty="0"/>
              <a:t>Riel DIN</a:t>
            </a:r>
            <a:endParaRPr lang="en-US" sz="1400" dirty="0"/>
          </a:p>
        </p:txBody>
      </p:sp>
      <p:sp>
        <p:nvSpPr>
          <p:cNvPr id="11" name="CuadroTexto 10">
            <a:extLst>
              <a:ext uri="{FF2B5EF4-FFF2-40B4-BE49-F238E27FC236}">
                <a16:creationId xmlns:a16="http://schemas.microsoft.com/office/drawing/2014/main" id="{BF00997F-E82B-7884-2E98-8DC7CD9C7124}"/>
              </a:ext>
            </a:extLst>
          </p:cNvPr>
          <p:cNvSpPr txBox="1"/>
          <p:nvPr/>
        </p:nvSpPr>
        <p:spPr>
          <a:xfrm>
            <a:off x="1800726" y="3758025"/>
            <a:ext cx="830677" cy="307777"/>
          </a:xfrm>
          <a:prstGeom prst="rect">
            <a:avLst/>
          </a:prstGeom>
          <a:noFill/>
        </p:spPr>
        <p:txBody>
          <a:bodyPr wrap="none" rtlCol="0">
            <a:spAutoFit/>
          </a:bodyPr>
          <a:lstStyle/>
          <a:p>
            <a:r>
              <a:rPr lang="es-ES" sz="1400" b="1" dirty="0">
                <a:effectLst>
                  <a:outerShdw blurRad="38100" dist="38100" dir="2700000" algn="tl">
                    <a:srgbClr val="000000">
                      <a:alpha val="43137"/>
                    </a:srgbClr>
                  </a:outerShdw>
                </a:effectLst>
              </a:rPr>
              <a:t>Montaje</a:t>
            </a:r>
            <a:endParaRPr lang="en-US" sz="1400" b="1" dirty="0">
              <a:effectLst>
                <a:outerShdw blurRad="38100" dist="38100" dir="2700000" algn="tl">
                  <a:srgbClr val="000000">
                    <a:alpha val="43137"/>
                  </a:srgbClr>
                </a:outerShdw>
              </a:effectLst>
            </a:endParaRPr>
          </a:p>
        </p:txBody>
      </p:sp>
      <mc:AlternateContent xmlns:mc="http://schemas.openxmlformats.org/markup-compatibility/2006" xmlns:a14="http://schemas.microsoft.com/office/drawing/2010/main">
        <mc:Choice Requires="a14">
          <p:sp>
            <p:nvSpPr>
              <p:cNvPr id="12" name="CuadroTexto 11">
                <a:extLst>
                  <a:ext uri="{FF2B5EF4-FFF2-40B4-BE49-F238E27FC236}">
                    <a16:creationId xmlns:a16="http://schemas.microsoft.com/office/drawing/2014/main" id="{F984B9F9-0F9E-79F3-E8C4-84A9F7CF7781}"/>
                  </a:ext>
                </a:extLst>
              </p:cNvPr>
              <p:cNvSpPr txBox="1"/>
              <p:nvPr/>
            </p:nvSpPr>
            <p:spPr>
              <a:xfrm>
                <a:off x="1835559" y="3466888"/>
                <a:ext cx="2760054" cy="307777"/>
              </a:xfrm>
              <a:prstGeom prst="rect">
                <a:avLst/>
              </a:prstGeom>
              <a:noFill/>
            </p:spPr>
            <p:txBody>
              <a:bodyPr wrap="square">
                <a:spAutoFit/>
              </a:bodyPr>
              <a:lstStyle/>
              <a:p>
                <a14:m>
                  <m:oMath xmlns:m="http://schemas.openxmlformats.org/officeDocument/2006/math">
                    <m:r>
                      <a:rPr lang="es-ES" sz="1400" i="1" smtClean="0">
                        <a:solidFill>
                          <a:schemeClr val="tx1"/>
                        </a:solidFill>
                        <a:latin typeface="Cambria Math" panose="02040503050406030204" pitchFamily="18" charset="0"/>
                      </a:rPr>
                      <m:t>1</m:t>
                    </m:r>
                  </m:oMath>
                </a14:m>
                <a:r>
                  <a:rPr lang="en-US" sz="1400" dirty="0">
                    <a:solidFill>
                      <a:schemeClr val="tx1"/>
                    </a:solidFill>
                  </a:rPr>
                  <a:t> </a:t>
                </a:r>
                <a:r>
                  <a:rPr lang="es-ES" sz="1400" dirty="0">
                    <a:solidFill>
                      <a:schemeClr val="tx1"/>
                    </a:solidFill>
                  </a:rPr>
                  <a:t>contacto normalmente abierto</a:t>
                </a:r>
              </a:p>
            </p:txBody>
          </p:sp>
        </mc:Choice>
        <mc:Fallback xmlns="">
          <p:sp>
            <p:nvSpPr>
              <p:cNvPr id="12" name="CuadroTexto 11">
                <a:extLst>
                  <a:ext uri="{FF2B5EF4-FFF2-40B4-BE49-F238E27FC236}">
                    <a16:creationId xmlns:a16="http://schemas.microsoft.com/office/drawing/2014/main" id="{F984B9F9-0F9E-79F3-E8C4-84A9F7CF7781}"/>
                  </a:ext>
                </a:extLst>
              </p:cNvPr>
              <p:cNvSpPr txBox="1">
                <a:spLocks noRot="1" noChangeAspect="1" noMove="1" noResize="1" noEditPoints="1" noAdjustHandles="1" noChangeArrowheads="1" noChangeShapeType="1" noTextEdit="1"/>
              </p:cNvSpPr>
              <p:nvPr/>
            </p:nvSpPr>
            <p:spPr>
              <a:xfrm>
                <a:off x="1835559" y="3466888"/>
                <a:ext cx="2760054" cy="307777"/>
              </a:xfrm>
              <a:prstGeom prst="rect">
                <a:avLst/>
              </a:prstGeom>
              <a:blipFill>
                <a:blip r:embed="rId4"/>
                <a:stretch>
                  <a:fillRect t="-4000" b="-20000"/>
                </a:stretch>
              </a:blipFill>
            </p:spPr>
            <p:txBody>
              <a:bodyPr/>
              <a:lstStyle/>
              <a:p>
                <a:r>
                  <a:rPr lang="en-US">
                    <a:noFill/>
                  </a:rPr>
                  <a:t> </a:t>
                </a:r>
              </a:p>
            </p:txBody>
          </p:sp>
        </mc:Fallback>
      </mc:AlternateContent>
      <p:sp>
        <p:nvSpPr>
          <p:cNvPr id="13" name="CuadroTexto 12">
            <a:extLst>
              <a:ext uri="{FF2B5EF4-FFF2-40B4-BE49-F238E27FC236}">
                <a16:creationId xmlns:a16="http://schemas.microsoft.com/office/drawing/2014/main" id="{092CE07D-73D5-1084-E81E-0AC06B573FA5}"/>
              </a:ext>
            </a:extLst>
          </p:cNvPr>
          <p:cNvSpPr txBox="1"/>
          <p:nvPr/>
        </p:nvSpPr>
        <p:spPr>
          <a:xfrm>
            <a:off x="1800726" y="4318971"/>
            <a:ext cx="1181734" cy="307777"/>
          </a:xfrm>
          <a:prstGeom prst="rect">
            <a:avLst/>
          </a:prstGeom>
          <a:noFill/>
        </p:spPr>
        <p:txBody>
          <a:bodyPr wrap="none" rtlCol="0">
            <a:spAutoFit/>
          </a:bodyPr>
          <a:lstStyle/>
          <a:p>
            <a:r>
              <a:rPr lang="es-ES" sz="1400" b="1" dirty="0">
                <a:effectLst>
                  <a:outerShdw blurRad="38100" dist="38100" dir="2700000" algn="tl">
                    <a:srgbClr val="000000">
                      <a:alpha val="43137"/>
                    </a:srgbClr>
                  </a:outerShdw>
                </a:effectLst>
              </a:rPr>
              <a:t>Dimensiones</a:t>
            </a:r>
            <a:endParaRPr lang="en-US" sz="1400" b="1" dirty="0">
              <a:effectLst>
                <a:outerShdw blurRad="38100" dist="38100" dir="2700000" algn="tl">
                  <a:srgbClr val="000000">
                    <a:alpha val="43137"/>
                  </a:srgbClr>
                </a:outerShdw>
              </a:effectLst>
            </a:endParaRPr>
          </a:p>
        </p:txBody>
      </p:sp>
      <p:sp>
        <p:nvSpPr>
          <p:cNvPr id="14" name="CuadroTexto 13">
            <a:extLst>
              <a:ext uri="{FF2B5EF4-FFF2-40B4-BE49-F238E27FC236}">
                <a16:creationId xmlns:a16="http://schemas.microsoft.com/office/drawing/2014/main" id="{72B8B6B8-4F8B-883A-D317-544464A86C2B}"/>
              </a:ext>
            </a:extLst>
          </p:cNvPr>
          <p:cNvSpPr txBox="1"/>
          <p:nvPr/>
        </p:nvSpPr>
        <p:spPr>
          <a:xfrm>
            <a:off x="1832825" y="4586155"/>
            <a:ext cx="2037241" cy="307777"/>
          </a:xfrm>
          <a:prstGeom prst="rect">
            <a:avLst/>
          </a:prstGeom>
          <a:noFill/>
        </p:spPr>
        <p:txBody>
          <a:bodyPr wrap="square">
            <a:spAutoFit/>
          </a:bodyPr>
          <a:lstStyle/>
          <a:p>
            <a:r>
              <a:rPr lang="es-ES" sz="1400" dirty="0"/>
              <a:t>Compactas</a:t>
            </a:r>
            <a:endParaRPr lang="en-US" sz="1400" dirty="0"/>
          </a:p>
        </p:txBody>
      </p:sp>
      <p:graphicFrame>
        <p:nvGraphicFramePr>
          <p:cNvPr id="15" name="Tabla 14">
            <a:extLst>
              <a:ext uri="{FF2B5EF4-FFF2-40B4-BE49-F238E27FC236}">
                <a16:creationId xmlns:a16="http://schemas.microsoft.com/office/drawing/2014/main" id="{0E8515AE-C2D1-211C-9F5F-BC57B8424CD7}"/>
              </a:ext>
            </a:extLst>
          </p:cNvPr>
          <p:cNvGraphicFramePr>
            <a:graphicFrameLocks noGrp="1"/>
          </p:cNvGraphicFramePr>
          <p:nvPr>
            <p:extLst>
              <p:ext uri="{D42A27DB-BD31-4B8C-83A1-F6EECF244321}">
                <p14:modId xmlns:p14="http://schemas.microsoft.com/office/powerpoint/2010/main" val="2516072805"/>
              </p:ext>
            </p:extLst>
          </p:nvPr>
        </p:nvGraphicFramePr>
        <p:xfrm>
          <a:off x="5566612" y="3517256"/>
          <a:ext cx="5914686" cy="2941442"/>
        </p:xfrm>
        <a:graphic>
          <a:graphicData uri="http://schemas.openxmlformats.org/drawingml/2006/table">
            <a:tbl>
              <a:tblPr firstRow="1" firstCol="1" bandRow="1">
                <a:tableStyleId>{0E3FDE45-AF77-4B5C-9715-49D594BDF05E}</a:tableStyleId>
              </a:tblPr>
              <a:tblGrid>
                <a:gridCol w="2977435">
                  <a:extLst>
                    <a:ext uri="{9D8B030D-6E8A-4147-A177-3AD203B41FA5}">
                      <a16:colId xmlns:a16="http://schemas.microsoft.com/office/drawing/2014/main" val="698638563"/>
                    </a:ext>
                  </a:extLst>
                </a:gridCol>
                <a:gridCol w="2937251">
                  <a:extLst>
                    <a:ext uri="{9D8B030D-6E8A-4147-A177-3AD203B41FA5}">
                      <a16:colId xmlns:a16="http://schemas.microsoft.com/office/drawing/2014/main" val="923861372"/>
                    </a:ext>
                  </a:extLst>
                </a:gridCol>
              </a:tblGrid>
              <a:tr h="202213">
                <a:tc>
                  <a:txBody>
                    <a:bodyPr/>
                    <a:lstStyle/>
                    <a:p>
                      <a:pPr marL="0" marR="0">
                        <a:lnSpc>
                          <a:spcPct val="100000"/>
                        </a:lnSpc>
                        <a:spcBef>
                          <a:spcPts val="0"/>
                        </a:spcBef>
                        <a:spcAft>
                          <a:spcPts val="0"/>
                        </a:spcAft>
                      </a:pPr>
                      <a:r>
                        <a:rPr lang="es-ES" sz="1400" dirty="0">
                          <a:effectLst/>
                        </a:rPr>
                        <a:t>Descripción</a:t>
                      </a:r>
                      <a:endPar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8267" marR="48267" marT="0" marB="0" anchor="ctr"/>
                </a:tc>
                <a:tc>
                  <a:txBody>
                    <a:bodyPr/>
                    <a:lstStyle/>
                    <a:p>
                      <a:pPr marL="0" marR="0">
                        <a:lnSpc>
                          <a:spcPct val="100000"/>
                        </a:lnSpc>
                        <a:spcBef>
                          <a:spcPts val="0"/>
                        </a:spcBef>
                        <a:spcAft>
                          <a:spcPts val="0"/>
                        </a:spcAft>
                      </a:pPr>
                      <a:r>
                        <a:rPr lang="es-ES" sz="1400" dirty="0">
                          <a:effectLst/>
                        </a:rPr>
                        <a:t>Valor o característica</a:t>
                      </a:r>
                      <a:endPar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8267" marR="48267" marT="0" marB="0" anchor="ctr"/>
                </a:tc>
                <a:extLst>
                  <a:ext uri="{0D108BD9-81ED-4DB2-BD59-A6C34878D82A}">
                    <a16:rowId xmlns:a16="http://schemas.microsoft.com/office/drawing/2014/main" val="45290927"/>
                  </a:ext>
                </a:extLst>
              </a:tr>
              <a:tr h="219118">
                <a:tc>
                  <a:txBody>
                    <a:bodyPr/>
                    <a:lstStyle/>
                    <a:p>
                      <a:pPr marL="0" marR="0">
                        <a:lnSpc>
                          <a:spcPct val="100000"/>
                        </a:lnSpc>
                        <a:spcBef>
                          <a:spcPts val="0"/>
                        </a:spcBef>
                        <a:spcAft>
                          <a:spcPts val="0"/>
                        </a:spcAft>
                      </a:pPr>
                      <a:r>
                        <a:rPr lang="es-ES" sz="1400" dirty="0">
                          <a:effectLst/>
                        </a:rPr>
                        <a:t>Voltaje de entrada (V</a:t>
                      </a:r>
                      <a:r>
                        <a:rPr lang="es-ES" sz="1400" baseline="-25000" dirty="0">
                          <a:effectLst/>
                        </a:rPr>
                        <a:t>N</a:t>
                      </a:r>
                      <a:r>
                        <a:rPr lang="es-ES" sz="1400" dirty="0">
                          <a:effectLst/>
                        </a:rPr>
                        <a:t>)</a:t>
                      </a:r>
                      <a:endPar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8267" marR="48267" marT="0" marB="0" anchor="ctr"/>
                </a:tc>
                <a:tc>
                  <a:txBody>
                    <a:bodyPr/>
                    <a:lstStyle/>
                    <a:p>
                      <a:pPr marL="0" marR="0">
                        <a:lnSpc>
                          <a:spcPct val="100000"/>
                        </a:lnSpc>
                        <a:spcBef>
                          <a:spcPts val="0"/>
                        </a:spcBef>
                        <a:spcAft>
                          <a:spcPts val="0"/>
                        </a:spcAft>
                      </a:pPr>
                      <a:r>
                        <a:rPr lang="en-US" sz="1400" dirty="0">
                          <a:effectLst/>
                        </a:rPr>
                        <a:t>115V, 230V (AC)</a:t>
                      </a:r>
                      <a:endPar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8267" marR="48267" marT="0" marB="0" anchor="ctr"/>
                </a:tc>
                <a:extLst>
                  <a:ext uri="{0D108BD9-81ED-4DB2-BD59-A6C34878D82A}">
                    <a16:rowId xmlns:a16="http://schemas.microsoft.com/office/drawing/2014/main" val="2060054987"/>
                  </a:ext>
                </a:extLst>
              </a:tr>
              <a:tr h="219118">
                <a:tc>
                  <a:txBody>
                    <a:bodyPr/>
                    <a:lstStyle/>
                    <a:p>
                      <a:pPr marL="0" marR="0">
                        <a:lnSpc>
                          <a:spcPct val="100000"/>
                        </a:lnSpc>
                        <a:spcBef>
                          <a:spcPts val="0"/>
                        </a:spcBef>
                        <a:spcAft>
                          <a:spcPts val="0"/>
                        </a:spcAft>
                      </a:pPr>
                      <a:r>
                        <a:rPr lang="es-ES" sz="1400" dirty="0">
                          <a:effectLst/>
                        </a:rPr>
                        <a:t>Corriente de conmutación máximo</a:t>
                      </a:r>
                      <a:endPar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8267" marR="48267" marT="0" marB="0" anchor="ctr"/>
                </a:tc>
                <a:tc>
                  <a:txBody>
                    <a:bodyPr/>
                    <a:lstStyle/>
                    <a:p>
                      <a:pPr marL="0" marR="0">
                        <a:lnSpc>
                          <a:spcPct val="100000"/>
                        </a:lnSpc>
                        <a:spcBef>
                          <a:spcPts val="0"/>
                        </a:spcBef>
                        <a:spcAft>
                          <a:spcPts val="0"/>
                        </a:spcAft>
                      </a:pPr>
                      <a:r>
                        <a:rPr lang="es-ES" sz="1400" dirty="0">
                          <a:effectLst/>
                        </a:rPr>
                        <a:t>6 A</a:t>
                      </a:r>
                      <a:endPar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8267" marR="48267" marT="0" marB="0" anchor="ctr"/>
                </a:tc>
                <a:extLst>
                  <a:ext uri="{0D108BD9-81ED-4DB2-BD59-A6C34878D82A}">
                    <a16:rowId xmlns:a16="http://schemas.microsoft.com/office/drawing/2014/main" val="2262951384"/>
                  </a:ext>
                </a:extLst>
              </a:tr>
              <a:tr h="202213">
                <a:tc>
                  <a:txBody>
                    <a:bodyPr/>
                    <a:lstStyle/>
                    <a:p>
                      <a:pPr marL="0" marR="0">
                        <a:lnSpc>
                          <a:spcPct val="100000"/>
                        </a:lnSpc>
                        <a:spcBef>
                          <a:spcPts val="0"/>
                        </a:spcBef>
                        <a:spcAft>
                          <a:spcPts val="0"/>
                        </a:spcAft>
                      </a:pPr>
                      <a:r>
                        <a:rPr lang="es-ES" sz="1400" dirty="0">
                          <a:effectLst/>
                        </a:rPr>
                        <a:t>Vida útil mecánica</a:t>
                      </a:r>
                      <a:endPar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8267" marR="48267" marT="0" marB="0" anchor="ctr"/>
                </a:tc>
                <a:tc>
                  <a:txBody>
                    <a:bodyPr/>
                    <a:lstStyle/>
                    <a:p>
                      <a:pPr marL="0" marR="0">
                        <a:lnSpc>
                          <a:spcPct val="100000"/>
                        </a:lnSpc>
                        <a:spcBef>
                          <a:spcPts val="0"/>
                        </a:spcBef>
                        <a:spcAft>
                          <a:spcPts val="0"/>
                        </a:spcAft>
                      </a:pPr>
                      <a:r>
                        <a:rPr lang="es-ES" sz="1400" dirty="0">
                          <a:effectLst/>
                        </a:rPr>
                        <a:t>1 x 10</a:t>
                      </a:r>
                      <a:r>
                        <a:rPr lang="es-ES" sz="1400" baseline="30000" dirty="0">
                          <a:effectLst/>
                        </a:rPr>
                        <a:t>7</a:t>
                      </a:r>
                      <a:r>
                        <a:rPr lang="es-ES" sz="1400" dirty="0">
                          <a:effectLst/>
                        </a:rPr>
                        <a:t> operaciones </a:t>
                      </a:r>
                      <a:endPar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8267" marR="48267" marT="0" marB="0" anchor="ctr"/>
                </a:tc>
                <a:extLst>
                  <a:ext uri="{0D108BD9-81ED-4DB2-BD59-A6C34878D82A}">
                    <a16:rowId xmlns:a16="http://schemas.microsoft.com/office/drawing/2014/main" val="1365837812"/>
                  </a:ext>
                </a:extLst>
              </a:tr>
              <a:tr h="346574">
                <a:tc>
                  <a:txBody>
                    <a:bodyPr/>
                    <a:lstStyle/>
                    <a:p>
                      <a:pPr marL="0" marR="0">
                        <a:lnSpc>
                          <a:spcPct val="100000"/>
                        </a:lnSpc>
                        <a:spcBef>
                          <a:spcPts val="0"/>
                        </a:spcBef>
                        <a:spcAft>
                          <a:spcPts val="0"/>
                        </a:spcAft>
                      </a:pPr>
                      <a:r>
                        <a:rPr lang="es-ES" sz="1400" dirty="0">
                          <a:effectLst/>
                        </a:rPr>
                        <a:t>Vida útil eléctrica</a:t>
                      </a:r>
                      <a:endPar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8267" marR="48267" marT="0" marB="0" anchor="ctr"/>
                </a:tc>
                <a:tc>
                  <a:txBody>
                    <a:bodyPr/>
                    <a:lstStyle/>
                    <a:p>
                      <a:pPr marL="0" marR="0">
                        <a:lnSpc>
                          <a:spcPct val="100000"/>
                        </a:lnSpc>
                        <a:spcBef>
                          <a:spcPts val="0"/>
                        </a:spcBef>
                        <a:spcAft>
                          <a:spcPts val="0"/>
                        </a:spcAft>
                      </a:pPr>
                      <a:r>
                        <a:rPr lang="es-ES" sz="1400" dirty="0">
                          <a:effectLst/>
                        </a:rPr>
                        <a:t>(NA) 3 x 10</a:t>
                      </a:r>
                      <a:r>
                        <a:rPr lang="es-ES" sz="1400" baseline="30000" dirty="0">
                          <a:effectLst/>
                        </a:rPr>
                        <a:t>4</a:t>
                      </a:r>
                      <a:r>
                        <a:rPr lang="es-ES" sz="1400" dirty="0">
                          <a:effectLst/>
                        </a:rPr>
                        <a:t> operaciones a 85 ºC</a:t>
                      </a:r>
                      <a:endParaRPr lang="en-US" sz="1400" dirty="0">
                        <a:effectLst/>
                      </a:endParaRPr>
                    </a:p>
                  </a:txBody>
                  <a:tcPr marL="48267" marR="48267" marT="0" marB="0" anchor="ctr"/>
                </a:tc>
                <a:extLst>
                  <a:ext uri="{0D108BD9-81ED-4DB2-BD59-A6C34878D82A}">
                    <a16:rowId xmlns:a16="http://schemas.microsoft.com/office/drawing/2014/main" val="3637442525"/>
                  </a:ext>
                </a:extLst>
              </a:tr>
              <a:tr h="219118">
                <a:tc>
                  <a:txBody>
                    <a:bodyPr/>
                    <a:lstStyle/>
                    <a:p>
                      <a:pPr marL="0" marR="0">
                        <a:lnSpc>
                          <a:spcPct val="100000"/>
                        </a:lnSpc>
                        <a:spcBef>
                          <a:spcPts val="0"/>
                        </a:spcBef>
                        <a:spcAft>
                          <a:spcPts val="0"/>
                        </a:spcAft>
                      </a:pPr>
                      <a:r>
                        <a:rPr lang="es-ES" sz="1400" dirty="0">
                          <a:effectLst/>
                        </a:rPr>
                        <a:t>Tiempo de operación</a:t>
                      </a:r>
                      <a:endPar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8267" marR="48267" marT="0" marB="0" anchor="ctr"/>
                </a:tc>
                <a:tc>
                  <a:txBody>
                    <a:bodyPr/>
                    <a:lstStyle/>
                    <a:p>
                      <a:pPr marL="0" marR="0">
                        <a:lnSpc>
                          <a:spcPct val="100000"/>
                        </a:lnSpc>
                        <a:spcBef>
                          <a:spcPts val="0"/>
                        </a:spcBef>
                        <a:spcAft>
                          <a:spcPts val="0"/>
                        </a:spcAft>
                      </a:pPr>
                      <a:r>
                        <a:rPr lang="es-ES" sz="1400" dirty="0">
                          <a:effectLst/>
                        </a:rPr>
                        <a:t>10 ms máx.</a:t>
                      </a:r>
                      <a:endPar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8267" marR="48267" marT="0" marB="0" anchor="ctr"/>
                </a:tc>
                <a:extLst>
                  <a:ext uri="{0D108BD9-81ED-4DB2-BD59-A6C34878D82A}">
                    <a16:rowId xmlns:a16="http://schemas.microsoft.com/office/drawing/2014/main" val="3985246043"/>
                  </a:ext>
                </a:extLst>
              </a:tr>
              <a:tr h="219118">
                <a:tc>
                  <a:txBody>
                    <a:bodyPr/>
                    <a:lstStyle/>
                    <a:p>
                      <a:pPr marL="0" marR="0">
                        <a:lnSpc>
                          <a:spcPct val="100000"/>
                        </a:lnSpc>
                        <a:spcBef>
                          <a:spcPts val="0"/>
                        </a:spcBef>
                        <a:spcAft>
                          <a:spcPts val="0"/>
                        </a:spcAft>
                      </a:pPr>
                      <a:r>
                        <a:rPr lang="es-ES" sz="1400" dirty="0">
                          <a:effectLst/>
                        </a:rPr>
                        <a:t>Tiempo de liberación</a:t>
                      </a:r>
                      <a:endPar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8267" marR="48267" marT="0" marB="0" anchor="ctr"/>
                </a:tc>
                <a:tc>
                  <a:txBody>
                    <a:bodyPr/>
                    <a:lstStyle/>
                    <a:p>
                      <a:pPr marL="0" marR="0">
                        <a:lnSpc>
                          <a:spcPct val="100000"/>
                        </a:lnSpc>
                        <a:spcBef>
                          <a:spcPts val="0"/>
                        </a:spcBef>
                        <a:spcAft>
                          <a:spcPts val="0"/>
                        </a:spcAft>
                      </a:pPr>
                      <a:r>
                        <a:rPr lang="es-ES" sz="1400" dirty="0">
                          <a:effectLst/>
                        </a:rPr>
                        <a:t>5 ms máx.</a:t>
                      </a:r>
                      <a:endPar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8267" marR="48267" marT="0" marB="0" anchor="ctr"/>
                </a:tc>
                <a:extLst>
                  <a:ext uri="{0D108BD9-81ED-4DB2-BD59-A6C34878D82A}">
                    <a16:rowId xmlns:a16="http://schemas.microsoft.com/office/drawing/2014/main" val="1429905384"/>
                  </a:ext>
                </a:extLst>
              </a:tr>
              <a:tr h="202213">
                <a:tc>
                  <a:txBody>
                    <a:bodyPr/>
                    <a:lstStyle/>
                    <a:p>
                      <a:pPr marL="0" marR="0">
                        <a:lnSpc>
                          <a:spcPct val="100000"/>
                        </a:lnSpc>
                        <a:spcBef>
                          <a:spcPts val="0"/>
                        </a:spcBef>
                        <a:spcAft>
                          <a:spcPts val="0"/>
                        </a:spcAft>
                      </a:pPr>
                      <a:r>
                        <a:rPr lang="es-ES" sz="1400" dirty="0">
                          <a:effectLst/>
                        </a:rPr>
                        <a:t>Humedad</a:t>
                      </a:r>
                      <a:endPar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8267" marR="48267" marT="0" marB="0" anchor="ctr"/>
                </a:tc>
                <a:tc>
                  <a:txBody>
                    <a:bodyPr/>
                    <a:lstStyle/>
                    <a:p>
                      <a:pPr marL="0" marR="0">
                        <a:lnSpc>
                          <a:spcPct val="100000"/>
                        </a:lnSpc>
                        <a:spcBef>
                          <a:spcPts val="0"/>
                        </a:spcBef>
                        <a:spcAft>
                          <a:spcPts val="0"/>
                        </a:spcAft>
                      </a:pPr>
                      <a:r>
                        <a:rPr lang="es-ES" sz="1400" dirty="0">
                          <a:effectLst/>
                        </a:rPr>
                        <a:t>5 % hasta 85 % </a:t>
                      </a:r>
                      <a:endPar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8267" marR="48267" marT="0" marB="0" anchor="ctr"/>
                </a:tc>
                <a:extLst>
                  <a:ext uri="{0D108BD9-81ED-4DB2-BD59-A6C34878D82A}">
                    <a16:rowId xmlns:a16="http://schemas.microsoft.com/office/drawing/2014/main" val="178138424"/>
                  </a:ext>
                </a:extLst>
              </a:tr>
              <a:tr h="219118">
                <a:tc>
                  <a:txBody>
                    <a:bodyPr/>
                    <a:lstStyle/>
                    <a:p>
                      <a:pPr marL="0" marR="0">
                        <a:lnSpc>
                          <a:spcPct val="100000"/>
                        </a:lnSpc>
                        <a:spcBef>
                          <a:spcPts val="0"/>
                        </a:spcBef>
                        <a:spcAft>
                          <a:spcPts val="0"/>
                        </a:spcAft>
                      </a:pPr>
                      <a:r>
                        <a:rPr lang="es-ES" sz="1400" dirty="0">
                          <a:effectLst/>
                        </a:rPr>
                        <a:t>Temperatura de operación</a:t>
                      </a:r>
                      <a:endPar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8267" marR="48267" marT="0" marB="0" anchor="ctr"/>
                </a:tc>
                <a:tc>
                  <a:txBody>
                    <a:bodyPr/>
                    <a:lstStyle/>
                    <a:p>
                      <a:pPr marL="0" marR="0">
                        <a:lnSpc>
                          <a:spcPct val="100000"/>
                        </a:lnSpc>
                        <a:spcBef>
                          <a:spcPts val="0"/>
                        </a:spcBef>
                        <a:spcAft>
                          <a:spcPts val="0"/>
                        </a:spcAft>
                      </a:pPr>
                      <a:r>
                        <a:rPr lang="es-ES" sz="1400" dirty="0">
                          <a:effectLst/>
                        </a:rPr>
                        <a:t>-40 ºC hasta 85 ºC</a:t>
                      </a:r>
                      <a:endPar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8267" marR="48267" marT="0" marB="0" anchor="ctr"/>
                </a:tc>
                <a:extLst>
                  <a:ext uri="{0D108BD9-81ED-4DB2-BD59-A6C34878D82A}">
                    <a16:rowId xmlns:a16="http://schemas.microsoft.com/office/drawing/2014/main" val="1895962188"/>
                  </a:ext>
                </a:extLst>
              </a:tr>
              <a:tr h="202213">
                <a:tc>
                  <a:txBody>
                    <a:bodyPr/>
                    <a:lstStyle/>
                    <a:p>
                      <a:pPr marL="0" marR="0">
                        <a:lnSpc>
                          <a:spcPct val="100000"/>
                        </a:lnSpc>
                        <a:spcBef>
                          <a:spcPts val="0"/>
                        </a:spcBef>
                        <a:spcAft>
                          <a:spcPts val="0"/>
                        </a:spcAft>
                      </a:pPr>
                      <a:r>
                        <a:rPr lang="es-ES" sz="1400" dirty="0">
                          <a:effectLst/>
                        </a:rPr>
                        <a:t>Voltaje de operación</a:t>
                      </a:r>
                      <a:endPar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8267" marR="48267" marT="0" marB="0" anchor="ctr"/>
                </a:tc>
                <a:tc>
                  <a:txBody>
                    <a:bodyPr/>
                    <a:lstStyle/>
                    <a:p>
                      <a:pPr marL="0" marR="0">
                        <a:lnSpc>
                          <a:spcPct val="100000"/>
                        </a:lnSpc>
                        <a:spcBef>
                          <a:spcPts val="0"/>
                        </a:spcBef>
                        <a:spcAft>
                          <a:spcPts val="0"/>
                        </a:spcAft>
                      </a:pPr>
                      <a:r>
                        <a:rPr lang="es-ES" sz="1400" dirty="0">
                          <a:effectLst/>
                        </a:rPr>
                        <a:t>0.8 x V</a:t>
                      </a:r>
                      <a:r>
                        <a:rPr lang="es-ES" sz="1400" baseline="-25000" dirty="0">
                          <a:effectLst/>
                        </a:rPr>
                        <a:t>N</a:t>
                      </a:r>
                      <a:endPar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8267" marR="48267" marT="0" marB="0" anchor="ctr"/>
                </a:tc>
                <a:extLst>
                  <a:ext uri="{0D108BD9-81ED-4DB2-BD59-A6C34878D82A}">
                    <a16:rowId xmlns:a16="http://schemas.microsoft.com/office/drawing/2014/main" val="1332611608"/>
                  </a:ext>
                </a:extLst>
              </a:tr>
              <a:tr h="202213">
                <a:tc>
                  <a:txBody>
                    <a:bodyPr/>
                    <a:lstStyle/>
                    <a:p>
                      <a:pPr marL="0" marR="0">
                        <a:lnSpc>
                          <a:spcPct val="100000"/>
                        </a:lnSpc>
                        <a:spcBef>
                          <a:spcPts val="0"/>
                        </a:spcBef>
                        <a:spcAft>
                          <a:spcPts val="0"/>
                        </a:spcAft>
                      </a:pPr>
                      <a:r>
                        <a:rPr lang="es-ES" sz="1400">
                          <a:effectLst/>
                        </a:rPr>
                        <a:t>Voltaje de liberación</a:t>
                      </a:r>
                      <a:endParaRPr lang="en-US"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8267" marR="48267" marT="0" marB="0" anchor="ctr"/>
                </a:tc>
                <a:tc>
                  <a:txBody>
                    <a:bodyPr/>
                    <a:lstStyle/>
                    <a:p>
                      <a:pPr marL="0" marR="0">
                        <a:lnSpc>
                          <a:spcPct val="100000"/>
                        </a:lnSpc>
                        <a:spcBef>
                          <a:spcPts val="0"/>
                        </a:spcBef>
                        <a:spcAft>
                          <a:spcPts val="0"/>
                        </a:spcAft>
                      </a:pPr>
                      <a:r>
                        <a:rPr lang="es-ES" sz="1400" dirty="0">
                          <a:effectLst/>
                        </a:rPr>
                        <a:t>0.2 x V</a:t>
                      </a:r>
                      <a:r>
                        <a:rPr lang="es-ES" sz="1400" baseline="-25000" dirty="0">
                          <a:effectLst/>
                        </a:rPr>
                        <a:t>N</a:t>
                      </a:r>
                      <a:endPar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8267" marR="48267" marT="0" marB="0" anchor="ctr"/>
                </a:tc>
                <a:extLst>
                  <a:ext uri="{0D108BD9-81ED-4DB2-BD59-A6C34878D82A}">
                    <a16:rowId xmlns:a16="http://schemas.microsoft.com/office/drawing/2014/main" val="3093986403"/>
                  </a:ext>
                </a:extLst>
              </a:tr>
              <a:tr h="219118">
                <a:tc>
                  <a:txBody>
                    <a:bodyPr/>
                    <a:lstStyle/>
                    <a:p>
                      <a:pPr marL="0" marR="0">
                        <a:lnSpc>
                          <a:spcPct val="100000"/>
                        </a:lnSpc>
                        <a:spcBef>
                          <a:spcPts val="0"/>
                        </a:spcBef>
                        <a:spcAft>
                          <a:spcPts val="0"/>
                        </a:spcAft>
                      </a:pPr>
                      <a:r>
                        <a:rPr lang="es-ES" sz="1400">
                          <a:effectLst/>
                        </a:rPr>
                        <a:t>Calibre máximo del cable</a:t>
                      </a:r>
                      <a:endParaRPr lang="en-US"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8267" marR="48267" marT="0" marB="0" anchor="ctr"/>
                </a:tc>
                <a:tc>
                  <a:txBody>
                    <a:bodyPr/>
                    <a:lstStyle/>
                    <a:p>
                      <a:pPr marL="0" marR="0">
                        <a:lnSpc>
                          <a:spcPct val="100000"/>
                        </a:lnSpc>
                        <a:spcBef>
                          <a:spcPts val="0"/>
                        </a:spcBef>
                        <a:spcAft>
                          <a:spcPts val="0"/>
                        </a:spcAft>
                      </a:pPr>
                      <a:r>
                        <a:rPr lang="es-ES" sz="1400" dirty="0">
                          <a:effectLst/>
                        </a:rPr>
                        <a:t>2.5 mm</a:t>
                      </a:r>
                      <a:r>
                        <a:rPr lang="es-ES" sz="1400" baseline="30000" dirty="0">
                          <a:effectLst/>
                        </a:rPr>
                        <a:t>2</a:t>
                      </a:r>
                      <a:endPar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8267" marR="48267" marT="0" marB="0" anchor="ctr"/>
                </a:tc>
                <a:extLst>
                  <a:ext uri="{0D108BD9-81ED-4DB2-BD59-A6C34878D82A}">
                    <a16:rowId xmlns:a16="http://schemas.microsoft.com/office/drawing/2014/main" val="1746885051"/>
                  </a:ext>
                </a:extLst>
              </a:tr>
              <a:tr h="202213">
                <a:tc>
                  <a:txBody>
                    <a:bodyPr/>
                    <a:lstStyle/>
                    <a:p>
                      <a:pPr marL="0" marR="0">
                        <a:lnSpc>
                          <a:spcPct val="100000"/>
                        </a:lnSpc>
                        <a:spcBef>
                          <a:spcPts val="0"/>
                        </a:spcBef>
                        <a:spcAft>
                          <a:spcPts val="0"/>
                        </a:spcAft>
                      </a:pPr>
                      <a:r>
                        <a:rPr lang="es-ES" sz="1400">
                          <a:effectLst/>
                        </a:rPr>
                        <a:t>Indicador de relé</a:t>
                      </a:r>
                      <a:endParaRPr lang="en-US"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8267" marR="48267" marT="0" marB="0" anchor="ctr"/>
                </a:tc>
                <a:tc>
                  <a:txBody>
                    <a:bodyPr/>
                    <a:lstStyle/>
                    <a:p>
                      <a:pPr marL="0" marR="0">
                        <a:lnSpc>
                          <a:spcPct val="100000"/>
                        </a:lnSpc>
                        <a:spcBef>
                          <a:spcPts val="0"/>
                        </a:spcBef>
                        <a:spcAft>
                          <a:spcPts val="0"/>
                        </a:spcAft>
                      </a:pPr>
                      <a:r>
                        <a:rPr lang="es-ES" sz="1400" dirty="0">
                          <a:effectLst/>
                        </a:rPr>
                        <a:t>LED verde</a:t>
                      </a:r>
                      <a:endPar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8267" marR="48267" marT="0" marB="0" anchor="ctr"/>
                </a:tc>
                <a:extLst>
                  <a:ext uri="{0D108BD9-81ED-4DB2-BD59-A6C34878D82A}">
                    <a16:rowId xmlns:a16="http://schemas.microsoft.com/office/drawing/2014/main" val="1191443951"/>
                  </a:ext>
                </a:extLst>
              </a:tr>
            </a:tbl>
          </a:graphicData>
        </a:graphic>
      </p:graphicFrame>
      <p:pic>
        <p:nvPicPr>
          <p:cNvPr id="7170" name="Imagen 60">
            <a:extLst>
              <a:ext uri="{FF2B5EF4-FFF2-40B4-BE49-F238E27FC236}">
                <a16:creationId xmlns:a16="http://schemas.microsoft.com/office/drawing/2014/main" id="{6A468E7B-AC18-33A8-29C5-871C3E2C3E6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 b="3497"/>
          <a:stretch/>
        </p:blipFill>
        <p:spPr bwMode="auto">
          <a:xfrm>
            <a:off x="9300430" y="1533042"/>
            <a:ext cx="1721317" cy="1807703"/>
          </a:xfrm>
          <a:prstGeom prst="rect">
            <a:avLst/>
          </a:prstGeom>
          <a:noFill/>
          <a:extLst>
            <a:ext uri="{909E8E84-426E-40DD-AFC4-6F175D3DCCD1}">
              <a14:hiddenFill xmlns:a14="http://schemas.microsoft.com/office/drawing/2010/main">
                <a:solidFill>
                  <a:srgbClr val="FFFFFF"/>
                </a:solidFill>
              </a14:hiddenFill>
            </a:ext>
          </a:extLst>
        </p:spPr>
      </p:pic>
      <p:pic>
        <p:nvPicPr>
          <p:cNvPr id="7169" name="Imagen 726086214">
            <a:extLst>
              <a:ext uri="{FF2B5EF4-FFF2-40B4-BE49-F238E27FC236}">
                <a16:creationId xmlns:a16="http://schemas.microsoft.com/office/drawing/2014/main" id="{BD3D1F4F-901D-7B0C-46FB-16A28BAF6CF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60245"/>
          <a:stretch/>
        </p:blipFill>
        <p:spPr bwMode="auto">
          <a:xfrm>
            <a:off x="6041483" y="1676088"/>
            <a:ext cx="2245628" cy="179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97651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contenido 2">
            <a:extLst>
              <a:ext uri="{FF2B5EF4-FFF2-40B4-BE49-F238E27FC236}">
                <a16:creationId xmlns:a16="http://schemas.microsoft.com/office/drawing/2014/main" id="{FA0AFC5C-334A-4876-80EB-68CBCE992C80}"/>
              </a:ext>
            </a:extLst>
          </p:cNvPr>
          <p:cNvSpPr txBox="1">
            <a:spLocks/>
          </p:cNvSpPr>
          <p:nvPr/>
        </p:nvSpPr>
        <p:spPr>
          <a:xfrm>
            <a:off x="6239"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dirty="0">
                <a:solidFill>
                  <a:prstClr val="white"/>
                </a:solidFill>
                <a:cs typeface="Times New Roman" panose="02020603050405020304" pitchFamily="18" charset="0"/>
              </a:rPr>
              <a:t>Diseño y construcción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sp>
        <p:nvSpPr>
          <p:cNvPr id="5" name="Título 4">
            <a:extLst>
              <a:ext uri="{FF2B5EF4-FFF2-40B4-BE49-F238E27FC236}">
                <a16:creationId xmlns:a16="http://schemas.microsoft.com/office/drawing/2014/main" id="{80B93CED-C34E-4824-8A89-E703FE06C189}"/>
              </a:ext>
            </a:extLst>
          </p:cNvPr>
          <p:cNvSpPr>
            <a:spLocks noGrp="1"/>
          </p:cNvSpPr>
          <p:nvPr>
            <p:ph type="title"/>
          </p:nvPr>
        </p:nvSpPr>
        <p:spPr>
          <a:xfrm>
            <a:off x="2346161" y="2874"/>
            <a:ext cx="9072706" cy="1346897"/>
          </a:xfrm>
        </p:spPr>
        <p:txBody>
          <a:bodyPr/>
          <a:lstStyle/>
          <a:p>
            <a:r>
              <a:rPr lang="es-MX" dirty="0"/>
              <a:t>Empresa Zatotek S.A. Pinturas Wesco</a:t>
            </a:r>
          </a:p>
        </p:txBody>
      </p:sp>
      <p:pic>
        <p:nvPicPr>
          <p:cNvPr id="3074" name="Picture 2" descr="WESCO">
            <a:extLst>
              <a:ext uri="{FF2B5EF4-FFF2-40B4-BE49-F238E27FC236}">
                <a16:creationId xmlns:a16="http://schemas.microsoft.com/office/drawing/2014/main" id="{00E1EFA9-2897-EBCF-E6A9-A2A7A90E79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2004" y="1349771"/>
            <a:ext cx="4387482" cy="956334"/>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a:extLst>
              <a:ext uri="{FF2B5EF4-FFF2-40B4-BE49-F238E27FC236}">
                <a16:creationId xmlns:a16="http://schemas.microsoft.com/office/drawing/2014/main" id="{73D7FE7A-6298-368E-A521-EDAC95AE07F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82812" y="2696668"/>
            <a:ext cx="5621655" cy="3337560"/>
          </a:xfrm>
          <a:prstGeom prst="rect">
            <a:avLst/>
          </a:prstGeom>
          <a:noFill/>
        </p:spPr>
      </p:pic>
    </p:spTree>
    <p:extLst>
      <p:ext uri="{BB962C8B-B14F-4D97-AF65-F5344CB8AC3E}">
        <p14:creationId xmlns:p14="http://schemas.microsoft.com/office/powerpoint/2010/main" val="15141964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6EFCC8-7060-490D-9AC9-2C56B57D66BD}"/>
              </a:ext>
            </a:extLst>
          </p:cNvPr>
          <p:cNvSpPr>
            <a:spLocks noGrp="1"/>
          </p:cNvSpPr>
          <p:nvPr>
            <p:ph type="title"/>
          </p:nvPr>
        </p:nvSpPr>
        <p:spPr>
          <a:xfrm>
            <a:off x="1800726" y="2869"/>
            <a:ext cx="10086474" cy="1346897"/>
          </a:xfrm>
        </p:spPr>
        <p:txBody>
          <a:bodyPr/>
          <a:lstStyle/>
          <a:p>
            <a:r>
              <a:rPr lang="es-MX" dirty="0"/>
              <a:t>Selección de switch ethernet</a:t>
            </a:r>
          </a:p>
        </p:txBody>
      </p:sp>
      <p:sp>
        <p:nvSpPr>
          <p:cNvPr id="17" name="Marcador de contenido 2">
            <a:extLst>
              <a:ext uri="{FF2B5EF4-FFF2-40B4-BE49-F238E27FC236}">
                <a16:creationId xmlns:a16="http://schemas.microsoft.com/office/drawing/2014/main" id="{9DB82045-2AD6-4634-8397-860ECA0524B4}"/>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u="sng" dirty="0">
                <a:solidFill>
                  <a:prstClr val="white"/>
                </a:solidFill>
                <a:cs typeface="Times New Roman" panose="02020603050405020304" pitchFamily="18" charset="0"/>
              </a:rPr>
              <a:t>Diseño y construcción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sp>
        <p:nvSpPr>
          <p:cNvPr id="7" name="CuadroTexto 6">
            <a:extLst>
              <a:ext uri="{FF2B5EF4-FFF2-40B4-BE49-F238E27FC236}">
                <a16:creationId xmlns:a16="http://schemas.microsoft.com/office/drawing/2014/main" id="{FF6B06D8-18AB-D70A-F847-CCADDFE53AF0}"/>
              </a:ext>
            </a:extLst>
          </p:cNvPr>
          <p:cNvSpPr txBox="1"/>
          <p:nvPr/>
        </p:nvSpPr>
        <p:spPr>
          <a:xfrm>
            <a:off x="5739944" y="910998"/>
            <a:ext cx="2208041" cy="461665"/>
          </a:xfrm>
          <a:prstGeom prst="rect">
            <a:avLst/>
          </a:prstGeom>
          <a:noFill/>
          <a:effectLst>
            <a:outerShdw blurRad="50800" dist="38100" dir="5400000" algn="t" rotWithShape="0">
              <a:prstClr val="black">
                <a:alpha val="40000"/>
              </a:prstClr>
            </a:outerShdw>
          </a:effectLst>
        </p:spPr>
        <p:txBody>
          <a:bodyPr wrap="none" rtlCol="0">
            <a:spAutoFit/>
          </a:bodyPr>
          <a:lstStyle/>
          <a:p>
            <a:pPr algn="ctr"/>
            <a:r>
              <a:rPr lang="es-ES" sz="2400" b="1" dirty="0"/>
              <a:t>Redes ethernet</a:t>
            </a:r>
            <a:endParaRPr lang="en-US" sz="2400" b="1" dirty="0"/>
          </a:p>
        </p:txBody>
      </p:sp>
      <p:sp>
        <p:nvSpPr>
          <p:cNvPr id="3" name="Rectángulo: esquinas redondeadas 2">
            <a:extLst>
              <a:ext uri="{FF2B5EF4-FFF2-40B4-BE49-F238E27FC236}">
                <a16:creationId xmlns:a16="http://schemas.microsoft.com/office/drawing/2014/main" id="{BE9C6B54-3177-8995-D5D3-E88DBA0072F3}"/>
              </a:ext>
            </a:extLst>
          </p:cNvPr>
          <p:cNvSpPr/>
          <p:nvPr/>
        </p:nvSpPr>
        <p:spPr>
          <a:xfrm>
            <a:off x="1832825" y="1531094"/>
            <a:ext cx="3020124" cy="2823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t>Datos y requerimientos</a:t>
            </a:r>
            <a:endParaRPr lang="en-US" sz="1600" b="1" dirty="0"/>
          </a:p>
        </p:txBody>
      </p:sp>
      <p:sp>
        <p:nvSpPr>
          <p:cNvPr id="4" name="CuadroTexto 3">
            <a:extLst>
              <a:ext uri="{FF2B5EF4-FFF2-40B4-BE49-F238E27FC236}">
                <a16:creationId xmlns:a16="http://schemas.microsoft.com/office/drawing/2014/main" id="{EE1C5FA0-AABF-1C88-8C54-EE10DBCB5BCC}"/>
              </a:ext>
            </a:extLst>
          </p:cNvPr>
          <p:cNvSpPr txBox="1"/>
          <p:nvPr/>
        </p:nvSpPr>
        <p:spPr>
          <a:xfrm>
            <a:off x="1832824" y="1923933"/>
            <a:ext cx="1851789" cy="307777"/>
          </a:xfrm>
          <a:prstGeom prst="rect">
            <a:avLst/>
          </a:prstGeom>
          <a:noFill/>
        </p:spPr>
        <p:txBody>
          <a:bodyPr wrap="none" rtlCol="0">
            <a:spAutoFit/>
          </a:bodyPr>
          <a:lstStyle/>
          <a:p>
            <a:r>
              <a:rPr lang="es-ES" sz="1400" b="1" dirty="0">
                <a:effectLst>
                  <a:outerShdw blurRad="38100" dist="38100" dir="2700000" algn="tl">
                    <a:srgbClr val="000000">
                      <a:alpha val="43137"/>
                    </a:srgbClr>
                  </a:outerShdw>
                </a:effectLst>
              </a:rPr>
              <a:t>Dispositivos de la red</a:t>
            </a:r>
            <a:endParaRPr lang="en-US" sz="1400" b="1" dirty="0">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7D25CF69-5D4A-FCA0-4703-CE5DC849B088}"/>
              </a:ext>
            </a:extLst>
          </p:cNvPr>
          <p:cNvSpPr txBox="1"/>
          <p:nvPr/>
        </p:nvSpPr>
        <p:spPr>
          <a:xfrm>
            <a:off x="1832824" y="2231710"/>
            <a:ext cx="2760054" cy="1674754"/>
          </a:xfrm>
          <a:prstGeom prst="rect">
            <a:avLst/>
          </a:prstGeom>
          <a:noFill/>
        </p:spPr>
        <p:txBody>
          <a:bodyPr wrap="square">
            <a:spAutoFit/>
          </a:bodyPr>
          <a:lstStyle/>
          <a:p>
            <a:pPr>
              <a:lnSpc>
                <a:spcPct val="150000"/>
              </a:lnSpc>
            </a:pPr>
            <a:r>
              <a:rPr lang="es-ES" sz="1400" dirty="0"/>
              <a:t>1 </a:t>
            </a:r>
            <a:r>
              <a:rPr lang="es-ES" sz="1400" dirty="0">
                <a:solidFill>
                  <a:schemeClr val="tx1"/>
                </a:solidFill>
              </a:rPr>
              <a:t>PLC CPU 1215C Siemens</a:t>
            </a:r>
          </a:p>
          <a:p>
            <a:pPr>
              <a:lnSpc>
                <a:spcPct val="150000"/>
              </a:lnSpc>
            </a:pPr>
            <a:r>
              <a:rPr lang="es-ES" sz="1400" dirty="0"/>
              <a:t>1 HMI SIMATIC Siemens</a:t>
            </a:r>
          </a:p>
          <a:p>
            <a:pPr>
              <a:lnSpc>
                <a:spcPct val="150000"/>
              </a:lnSpc>
            </a:pPr>
            <a:r>
              <a:rPr lang="es-ES" sz="1400" dirty="0">
                <a:solidFill>
                  <a:schemeClr val="tx1"/>
                </a:solidFill>
              </a:rPr>
              <a:t>1 PC de mantenimiento</a:t>
            </a:r>
            <a:br>
              <a:rPr lang="es-ES" sz="1400" dirty="0">
                <a:solidFill>
                  <a:schemeClr val="tx1"/>
                </a:solidFill>
              </a:rPr>
            </a:br>
            <a:r>
              <a:rPr lang="es-ES" sz="1400" dirty="0">
                <a:solidFill>
                  <a:schemeClr val="tx1"/>
                </a:solidFill>
              </a:rPr>
              <a:t>1 PC de administrador</a:t>
            </a:r>
            <a:br>
              <a:rPr lang="es-ES" sz="1400" dirty="0">
                <a:solidFill>
                  <a:schemeClr val="tx1"/>
                </a:solidFill>
              </a:rPr>
            </a:br>
            <a:r>
              <a:rPr lang="es-ES" sz="1400" dirty="0">
                <a:solidFill>
                  <a:schemeClr val="tx1"/>
                </a:solidFill>
              </a:rPr>
              <a:t>1 PC </a:t>
            </a:r>
            <a:r>
              <a:rPr lang="es-ES" sz="1400" dirty="0"/>
              <a:t>sistema SCADA</a:t>
            </a:r>
            <a:endParaRPr lang="es-ES" sz="1400" dirty="0">
              <a:solidFill>
                <a:schemeClr val="tx1"/>
              </a:solidFill>
            </a:endParaRPr>
          </a:p>
        </p:txBody>
      </p:sp>
      <p:graphicFrame>
        <p:nvGraphicFramePr>
          <p:cNvPr id="6" name="Tabla 5">
            <a:extLst>
              <a:ext uri="{FF2B5EF4-FFF2-40B4-BE49-F238E27FC236}">
                <a16:creationId xmlns:a16="http://schemas.microsoft.com/office/drawing/2014/main" id="{7A6F2291-EEFC-EC39-7FC0-237E7EA0D53D}"/>
              </a:ext>
            </a:extLst>
          </p:cNvPr>
          <p:cNvGraphicFramePr>
            <a:graphicFrameLocks noGrp="1"/>
          </p:cNvGraphicFramePr>
          <p:nvPr>
            <p:extLst>
              <p:ext uri="{D42A27DB-BD31-4B8C-83A1-F6EECF244321}">
                <p14:modId xmlns:p14="http://schemas.microsoft.com/office/powerpoint/2010/main" val="2326041782"/>
              </p:ext>
            </p:extLst>
          </p:nvPr>
        </p:nvGraphicFramePr>
        <p:xfrm>
          <a:off x="5859874" y="3531038"/>
          <a:ext cx="5697576" cy="2855600"/>
        </p:xfrm>
        <a:graphic>
          <a:graphicData uri="http://schemas.openxmlformats.org/drawingml/2006/table">
            <a:tbl>
              <a:tblPr firstRow="1" firstCol="1" bandRow="1">
                <a:tableStyleId>{0E3FDE45-AF77-4B5C-9715-49D594BDF05E}</a:tableStyleId>
              </a:tblPr>
              <a:tblGrid>
                <a:gridCol w="2681661">
                  <a:extLst>
                    <a:ext uri="{9D8B030D-6E8A-4147-A177-3AD203B41FA5}">
                      <a16:colId xmlns:a16="http://schemas.microsoft.com/office/drawing/2014/main" val="1936072269"/>
                    </a:ext>
                  </a:extLst>
                </a:gridCol>
                <a:gridCol w="3015915">
                  <a:extLst>
                    <a:ext uri="{9D8B030D-6E8A-4147-A177-3AD203B41FA5}">
                      <a16:colId xmlns:a16="http://schemas.microsoft.com/office/drawing/2014/main" val="2802753709"/>
                    </a:ext>
                  </a:extLst>
                </a:gridCol>
              </a:tblGrid>
              <a:tr h="0">
                <a:tc>
                  <a:txBody>
                    <a:bodyPr/>
                    <a:lstStyle/>
                    <a:p>
                      <a:pPr marL="0" marR="0">
                        <a:lnSpc>
                          <a:spcPct val="150000"/>
                        </a:lnSpc>
                        <a:spcBef>
                          <a:spcPts val="0"/>
                        </a:spcBef>
                        <a:spcAft>
                          <a:spcPts val="0"/>
                        </a:spcAft>
                      </a:pPr>
                      <a:r>
                        <a:rPr lang="es-ES" sz="1400">
                          <a:effectLst/>
                        </a:rPr>
                        <a:t>Característica</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s-ES" sz="1400">
                          <a:effectLst/>
                        </a:rPr>
                        <a:t>PLC y módulos</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99830443"/>
                  </a:ext>
                </a:extLst>
              </a:tr>
              <a:tr h="0">
                <a:tc>
                  <a:txBody>
                    <a:bodyPr/>
                    <a:lstStyle/>
                    <a:p>
                      <a:pPr marL="0" marR="0">
                        <a:lnSpc>
                          <a:spcPct val="150000"/>
                        </a:lnSpc>
                        <a:spcBef>
                          <a:spcPts val="0"/>
                        </a:spcBef>
                        <a:spcAft>
                          <a:spcPts val="0"/>
                        </a:spcAft>
                      </a:pPr>
                      <a:r>
                        <a:rPr lang="es-ES" sz="1400">
                          <a:effectLst/>
                        </a:rPr>
                        <a:t>Alimentación externa</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s-ES" sz="1400">
                          <a:effectLst/>
                        </a:rPr>
                        <a:t>100-240VAC, 50/60 Hz</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39600135"/>
                  </a:ext>
                </a:extLst>
              </a:tr>
              <a:tr h="0">
                <a:tc>
                  <a:txBody>
                    <a:bodyPr/>
                    <a:lstStyle/>
                    <a:p>
                      <a:pPr marL="0" marR="0">
                        <a:lnSpc>
                          <a:spcPct val="150000"/>
                        </a:lnSpc>
                        <a:spcBef>
                          <a:spcPts val="0"/>
                        </a:spcBef>
                        <a:spcAft>
                          <a:spcPts val="0"/>
                        </a:spcAft>
                      </a:pPr>
                      <a:r>
                        <a:rPr lang="es-ES" sz="1400">
                          <a:effectLst/>
                        </a:rPr>
                        <a:t>Fuente de alimentación</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s-ES" sz="1400">
                          <a:effectLst/>
                        </a:rPr>
                        <a:t>Adaptador de 9 VDC / 0.6 A</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53916762"/>
                  </a:ext>
                </a:extLst>
              </a:tr>
              <a:tr h="0">
                <a:tc>
                  <a:txBody>
                    <a:bodyPr/>
                    <a:lstStyle/>
                    <a:p>
                      <a:pPr marL="0" marR="0">
                        <a:lnSpc>
                          <a:spcPct val="150000"/>
                        </a:lnSpc>
                        <a:spcBef>
                          <a:spcPts val="0"/>
                        </a:spcBef>
                        <a:spcAft>
                          <a:spcPts val="0"/>
                        </a:spcAft>
                      </a:pPr>
                      <a:r>
                        <a:rPr lang="es-ES" sz="1400">
                          <a:effectLst/>
                        </a:rPr>
                        <a:t>Marca</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s-ES" sz="1400">
                          <a:effectLst/>
                        </a:rPr>
                        <a:t>Tp-link</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63725879"/>
                  </a:ext>
                </a:extLst>
              </a:tr>
              <a:tr h="0">
                <a:tc>
                  <a:txBody>
                    <a:bodyPr/>
                    <a:lstStyle/>
                    <a:p>
                      <a:pPr marL="0" marR="0">
                        <a:lnSpc>
                          <a:spcPct val="150000"/>
                        </a:lnSpc>
                        <a:spcBef>
                          <a:spcPts val="0"/>
                        </a:spcBef>
                        <a:spcAft>
                          <a:spcPts val="0"/>
                        </a:spcAft>
                      </a:pPr>
                      <a:r>
                        <a:rPr lang="es-ES" sz="1400">
                          <a:effectLst/>
                        </a:rPr>
                        <a:t>Consumo de potencia</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s-ES" sz="1400">
                          <a:effectLst/>
                        </a:rPr>
                        <a:t>2.05 W</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81955478"/>
                  </a:ext>
                </a:extLst>
              </a:tr>
              <a:tr h="0">
                <a:tc>
                  <a:txBody>
                    <a:bodyPr/>
                    <a:lstStyle/>
                    <a:p>
                      <a:pPr marL="0" marR="0">
                        <a:lnSpc>
                          <a:spcPct val="150000"/>
                        </a:lnSpc>
                        <a:spcBef>
                          <a:spcPts val="0"/>
                        </a:spcBef>
                        <a:spcAft>
                          <a:spcPts val="0"/>
                        </a:spcAft>
                      </a:pPr>
                      <a:r>
                        <a:rPr lang="es-ES" sz="1400">
                          <a:effectLst/>
                        </a:rPr>
                        <a:t>Interfaz</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s-ES" sz="1400">
                          <a:effectLst/>
                        </a:rPr>
                        <a:t>8 puertos</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08667831"/>
                  </a:ext>
                </a:extLst>
              </a:tr>
              <a:tr h="0">
                <a:tc>
                  <a:txBody>
                    <a:bodyPr/>
                    <a:lstStyle/>
                    <a:p>
                      <a:pPr marL="0" marR="0">
                        <a:lnSpc>
                          <a:spcPct val="150000"/>
                        </a:lnSpc>
                        <a:spcBef>
                          <a:spcPts val="0"/>
                        </a:spcBef>
                        <a:spcAft>
                          <a:spcPts val="0"/>
                        </a:spcAft>
                      </a:pPr>
                      <a:r>
                        <a:rPr lang="es-ES" sz="1400">
                          <a:effectLst/>
                        </a:rPr>
                        <a:t>Tamaño del búfer</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s-ES" sz="1400">
                          <a:effectLst/>
                        </a:rPr>
                        <a:t>2 Mb</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36798330"/>
                  </a:ext>
                </a:extLst>
              </a:tr>
              <a:tr h="0">
                <a:tc>
                  <a:txBody>
                    <a:bodyPr/>
                    <a:lstStyle/>
                    <a:p>
                      <a:pPr marL="0" marR="0">
                        <a:lnSpc>
                          <a:spcPct val="150000"/>
                        </a:lnSpc>
                        <a:spcBef>
                          <a:spcPts val="0"/>
                        </a:spcBef>
                        <a:spcAft>
                          <a:spcPts val="0"/>
                        </a:spcAft>
                      </a:pPr>
                      <a:r>
                        <a:rPr lang="es-ES" sz="1400">
                          <a:effectLst/>
                        </a:rPr>
                        <a:t>Tasa de transferencia</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s-ES" sz="1400">
                          <a:effectLst/>
                        </a:rPr>
                        <a:t>10/100 Mbps</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93894284"/>
                  </a:ext>
                </a:extLst>
              </a:tr>
              <a:tr h="0">
                <a:tc>
                  <a:txBody>
                    <a:bodyPr/>
                    <a:lstStyle/>
                    <a:p>
                      <a:pPr marL="0" marR="0">
                        <a:lnSpc>
                          <a:spcPct val="150000"/>
                        </a:lnSpc>
                        <a:spcBef>
                          <a:spcPts val="0"/>
                        </a:spcBef>
                        <a:spcAft>
                          <a:spcPts val="0"/>
                        </a:spcAft>
                      </a:pPr>
                      <a:r>
                        <a:rPr lang="es-ES" sz="1400">
                          <a:effectLst/>
                        </a:rPr>
                        <a:t>Estándares y protocolos</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s-ES" sz="1400" dirty="0">
                          <a:effectLst/>
                        </a:rPr>
                        <a:t>IEEE 802.3, CSMA/CD</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40976986"/>
                  </a:ext>
                </a:extLst>
              </a:tr>
              <a:tr h="0">
                <a:tc>
                  <a:txBody>
                    <a:bodyPr/>
                    <a:lstStyle/>
                    <a:p>
                      <a:pPr marL="0" marR="0">
                        <a:lnSpc>
                          <a:spcPct val="150000"/>
                        </a:lnSpc>
                        <a:spcBef>
                          <a:spcPts val="0"/>
                        </a:spcBef>
                        <a:spcAft>
                          <a:spcPts val="0"/>
                        </a:spcAft>
                      </a:pPr>
                      <a:r>
                        <a:rPr lang="es-ES" sz="1400">
                          <a:effectLst/>
                        </a:rPr>
                        <a:t>Temperatura de operación</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s-ES" sz="1400" dirty="0">
                          <a:effectLst/>
                        </a:rPr>
                        <a:t>0 a 40 [ºC]</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90766187"/>
                  </a:ext>
                </a:extLst>
              </a:tr>
            </a:tbl>
          </a:graphicData>
        </a:graphic>
      </p:graphicFrame>
      <p:pic>
        <p:nvPicPr>
          <p:cNvPr id="8193" name="Imagen 55">
            <a:extLst>
              <a:ext uri="{FF2B5EF4-FFF2-40B4-BE49-F238E27FC236}">
                <a16:creationId xmlns:a16="http://schemas.microsoft.com/office/drawing/2014/main" id="{C8CCDD78-B2F3-98E7-5D40-ED6D602B08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28635" y="1502781"/>
            <a:ext cx="2760053" cy="179691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8" name="CuadroTexto 7">
                <a:extLst>
                  <a:ext uri="{FF2B5EF4-FFF2-40B4-BE49-F238E27FC236}">
                    <a16:creationId xmlns:a16="http://schemas.microsoft.com/office/drawing/2014/main" id="{1508EADA-5589-3CD8-C83D-DD3E1E3B92DF}"/>
                  </a:ext>
                </a:extLst>
              </p:cNvPr>
              <p:cNvSpPr txBox="1"/>
              <p:nvPr/>
            </p:nvSpPr>
            <p:spPr>
              <a:xfrm>
                <a:off x="1832824" y="4239329"/>
                <a:ext cx="2037241" cy="307777"/>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US" sz="1400" i="1" smtClean="0">
                              <a:solidFill>
                                <a:srgbClr val="836967"/>
                              </a:solidFill>
                              <a:latin typeface="Cambria Math" panose="02040503050406030204" pitchFamily="18" charset="0"/>
                            </a:rPr>
                          </m:ctrlPr>
                        </m:sSubPr>
                        <m:e>
                          <m:r>
                            <a:rPr lang="en-US" sz="1400" i="1">
                              <a:latin typeface="Cambria Math" panose="02040503050406030204" pitchFamily="18" charset="0"/>
                            </a:rPr>
                            <m:t>𝑉</m:t>
                          </m:r>
                        </m:e>
                        <m:sub>
                          <m:r>
                            <a:rPr lang="es-ES" sz="1400" b="0" i="1" smtClean="0">
                              <a:latin typeface="Cambria Math" panose="02040503050406030204" pitchFamily="18" charset="0"/>
                            </a:rPr>
                            <m:t>𝑛</m:t>
                          </m:r>
                        </m:sub>
                      </m:sSub>
                      <m:r>
                        <a:rPr lang="es-ES" sz="1400" b="0" i="1" smtClean="0">
                          <a:latin typeface="Cambria Math" panose="02040503050406030204" pitchFamily="18" charset="0"/>
                        </a:rPr>
                        <m:t>=127 </m:t>
                      </m:r>
                      <m:d>
                        <m:dPr>
                          <m:begChr m:val="["/>
                          <m:endChr m:val="]"/>
                          <m:ctrlPr>
                            <a:rPr lang="es-ES" sz="1400" b="0" i="1" smtClean="0">
                              <a:latin typeface="Cambria Math" panose="02040503050406030204" pitchFamily="18" charset="0"/>
                            </a:rPr>
                          </m:ctrlPr>
                        </m:dPr>
                        <m:e>
                          <m:r>
                            <a:rPr lang="es-ES" sz="1400" b="0" i="1" smtClean="0">
                              <a:latin typeface="Cambria Math" panose="02040503050406030204" pitchFamily="18" charset="0"/>
                            </a:rPr>
                            <m:t>𝑉</m:t>
                          </m:r>
                        </m:e>
                      </m:d>
                    </m:oMath>
                  </m:oMathPara>
                </a14:m>
                <a:endParaRPr lang="en-US" sz="1400" dirty="0"/>
              </a:p>
            </p:txBody>
          </p:sp>
        </mc:Choice>
        <mc:Fallback xmlns="">
          <p:sp>
            <p:nvSpPr>
              <p:cNvPr id="8" name="CuadroTexto 7">
                <a:extLst>
                  <a:ext uri="{FF2B5EF4-FFF2-40B4-BE49-F238E27FC236}">
                    <a16:creationId xmlns:a16="http://schemas.microsoft.com/office/drawing/2014/main" id="{1508EADA-5589-3CD8-C83D-DD3E1E3B92DF}"/>
                  </a:ext>
                </a:extLst>
              </p:cNvPr>
              <p:cNvSpPr txBox="1">
                <a:spLocks noRot="1" noChangeAspect="1" noMove="1" noResize="1" noEditPoints="1" noAdjustHandles="1" noChangeArrowheads="1" noChangeShapeType="1" noTextEdit="1"/>
              </p:cNvSpPr>
              <p:nvPr/>
            </p:nvSpPr>
            <p:spPr>
              <a:xfrm>
                <a:off x="1832824" y="4239329"/>
                <a:ext cx="2037241" cy="307777"/>
              </a:xfrm>
              <a:prstGeom prst="rect">
                <a:avLst/>
              </a:prstGeom>
              <a:blipFill>
                <a:blip r:embed="rId3"/>
                <a:stretch>
                  <a:fillRect/>
                </a:stretch>
              </a:blipFill>
            </p:spPr>
            <p:txBody>
              <a:bodyPr/>
              <a:lstStyle/>
              <a:p>
                <a:r>
                  <a:rPr lang="en-US">
                    <a:noFill/>
                  </a:rPr>
                  <a:t> </a:t>
                </a:r>
              </a:p>
            </p:txBody>
          </p:sp>
        </mc:Fallback>
      </mc:AlternateContent>
      <p:sp>
        <p:nvSpPr>
          <p:cNvPr id="9" name="CuadroTexto 8">
            <a:extLst>
              <a:ext uri="{FF2B5EF4-FFF2-40B4-BE49-F238E27FC236}">
                <a16:creationId xmlns:a16="http://schemas.microsoft.com/office/drawing/2014/main" id="{FCA2EB1F-1597-91F9-29BE-3B0AF2D25AAB}"/>
              </a:ext>
            </a:extLst>
          </p:cNvPr>
          <p:cNvSpPr txBox="1"/>
          <p:nvPr/>
        </p:nvSpPr>
        <p:spPr>
          <a:xfrm>
            <a:off x="1832824" y="3938004"/>
            <a:ext cx="1650516" cy="307777"/>
          </a:xfrm>
          <a:prstGeom prst="rect">
            <a:avLst/>
          </a:prstGeom>
          <a:noFill/>
        </p:spPr>
        <p:txBody>
          <a:bodyPr wrap="none" rtlCol="0">
            <a:spAutoFit/>
          </a:bodyPr>
          <a:lstStyle/>
          <a:p>
            <a:r>
              <a:rPr lang="es-ES" sz="1400" b="1" dirty="0">
                <a:effectLst>
                  <a:outerShdw blurRad="38100" dist="38100" dir="2700000" algn="tl">
                    <a:srgbClr val="000000">
                      <a:alpha val="43137"/>
                    </a:srgbClr>
                  </a:outerShdw>
                </a:effectLst>
              </a:rPr>
              <a:t>Voltaje nominal AC</a:t>
            </a:r>
            <a:endParaRPr lang="en-US" sz="1400" b="1" dirty="0">
              <a:effectLst>
                <a:outerShdw blurRad="38100" dist="38100" dir="2700000" algn="tl">
                  <a:srgbClr val="000000">
                    <a:alpha val="43137"/>
                  </a:srgbClr>
                </a:outerShdw>
              </a:effectLst>
            </a:endParaRPr>
          </a:p>
        </p:txBody>
      </p:sp>
      <p:sp>
        <p:nvSpPr>
          <p:cNvPr id="10" name="CuadroTexto 9">
            <a:extLst>
              <a:ext uri="{FF2B5EF4-FFF2-40B4-BE49-F238E27FC236}">
                <a16:creationId xmlns:a16="http://schemas.microsoft.com/office/drawing/2014/main" id="{F5A19648-7686-BF37-B0D0-69E15DC94137}"/>
              </a:ext>
            </a:extLst>
          </p:cNvPr>
          <p:cNvSpPr txBox="1"/>
          <p:nvPr/>
        </p:nvSpPr>
        <p:spPr>
          <a:xfrm>
            <a:off x="1832824" y="4903910"/>
            <a:ext cx="2402292" cy="705258"/>
          </a:xfrm>
          <a:prstGeom prst="rect">
            <a:avLst/>
          </a:prstGeom>
          <a:noFill/>
        </p:spPr>
        <p:txBody>
          <a:bodyPr wrap="square">
            <a:spAutoFit/>
          </a:bodyPr>
          <a:lstStyle/>
          <a:p>
            <a:pPr>
              <a:lnSpc>
                <a:spcPct val="150000"/>
              </a:lnSpc>
            </a:pPr>
            <a:r>
              <a:rPr lang="es-ES" sz="1400" dirty="0"/>
              <a:t>Dispositivos Siemens y PC</a:t>
            </a:r>
          </a:p>
          <a:p>
            <a:pPr>
              <a:lnSpc>
                <a:spcPct val="150000"/>
              </a:lnSpc>
            </a:pPr>
            <a:r>
              <a:rPr lang="es-ES" sz="1400" dirty="0"/>
              <a:t>10 / 100 [Mbps]</a:t>
            </a:r>
            <a:endParaRPr lang="en-US" sz="1400" dirty="0"/>
          </a:p>
        </p:txBody>
      </p:sp>
      <p:sp>
        <p:nvSpPr>
          <p:cNvPr id="11" name="CuadroTexto 10">
            <a:extLst>
              <a:ext uri="{FF2B5EF4-FFF2-40B4-BE49-F238E27FC236}">
                <a16:creationId xmlns:a16="http://schemas.microsoft.com/office/drawing/2014/main" id="{837621C3-60AD-F343-7A42-AF4C7C4EBA66}"/>
              </a:ext>
            </a:extLst>
          </p:cNvPr>
          <p:cNvSpPr txBox="1"/>
          <p:nvPr/>
        </p:nvSpPr>
        <p:spPr>
          <a:xfrm>
            <a:off x="1832824" y="4602585"/>
            <a:ext cx="1854675" cy="307777"/>
          </a:xfrm>
          <a:prstGeom prst="rect">
            <a:avLst/>
          </a:prstGeom>
          <a:noFill/>
        </p:spPr>
        <p:txBody>
          <a:bodyPr wrap="none" rtlCol="0">
            <a:spAutoFit/>
          </a:bodyPr>
          <a:lstStyle/>
          <a:p>
            <a:r>
              <a:rPr lang="es-ES" sz="1400" b="1" dirty="0">
                <a:effectLst>
                  <a:outerShdw blurRad="38100" dist="38100" dir="2700000" algn="tl">
                    <a:srgbClr val="000000">
                      <a:alpha val="43137"/>
                    </a:srgbClr>
                  </a:outerShdw>
                </a:effectLst>
              </a:rPr>
              <a:t>Tasa de transferencia</a:t>
            </a:r>
            <a:endParaRPr lang="en-US" sz="1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4826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6EFCC8-7060-490D-9AC9-2C56B57D66BD}"/>
              </a:ext>
            </a:extLst>
          </p:cNvPr>
          <p:cNvSpPr>
            <a:spLocks noGrp="1"/>
          </p:cNvSpPr>
          <p:nvPr>
            <p:ph type="title"/>
          </p:nvPr>
        </p:nvSpPr>
        <p:spPr>
          <a:xfrm>
            <a:off x="1800726" y="2869"/>
            <a:ext cx="10086474" cy="1346897"/>
          </a:xfrm>
        </p:spPr>
        <p:txBody>
          <a:bodyPr/>
          <a:lstStyle/>
          <a:p>
            <a:r>
              <a:rPr lang="es-MX" dirty="0"/>
              <a:t>Selección del interruptor principal</a:t>
            </a:r>
          </a:p>
        </p:txBody>
      </p:sp>
      <p:sp>
        <p:nvSpPr>
          <p:cNvPr id="17" name="Marcador de contenido 2">
            <a:extLst>
              <a:ext uri="{FF2B5EF4-FFF2-40B4-BE49-F238E27FC236}">
                <a16:creationId xmlns:a16="http://schemas.microsoft.com/office/drawing/2014/main" id="{9DB82045-2AD6-4634-8397-860ECA0524B4}"/>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u="sng" dirty="0">
                <a:solidFill>
                  <a:prstClr val="white"/>
                </a:solidFill>
                <a:cs typeface="Times New Roman" panose="02020603050405020304" pitchFamily="18" charset="0"/>
              </a:rPr>
              <a:t>Diseño y construcción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sp>
        <p:nvSpPr>
          <p:cNvPr id="7" name="CuadroTexto 6">
            <a:extLst>
              <a:ext uri="{FF2B5EF4-FFF2-40B4-BE49-F238E27FC236}">
                <a16:creationId xmlns:a16="http://schemas.microsoft.com/office/drawing/2014/main" id="{FF6B06D8-18AB-D70A-F847-CCADDFE53AF0}"/>
              </a:ext>
            </a:extLst>
          </p:cNvPr>
          <p:cNvSpPr txBox="1"/>
          <p:nvPr/>
        </p:nvSpPr>
        <p:spPr>
          <a:xfrm>
            <a:off x="4588219" y="910998"/>
            <a:ext cx="4511492" cy="461665"/>
          </a:xfrm>
          <a:prstGeom prst="rect">
            <a:avLst/>
          </a:prstGeom>
          <a:noFill/>
          <a:effectLst>
            <a:outerShdw blurRad="50800" dist="38100" dir="5400000" algn="t" rotWithShape="0">
              <a:prstClr val="black">
                <a:alpha val="40000"/>
              </a:prstClr>
            </a:outerShdw>
          </a:effectLst>
        </p:spPr>
        <p:txBody>
          <a:bodyPr wrap="none" rtlCol="0">
            <a:spAutoFit/>
          </a:bodyPr>
          <a:lstStyle/>
          <a:p>
            <a:pPr algn="ctr"/>
            <a:r>
              <a:rPr lang="es-ES" sz="2400" b="1" dirty="0"/>
              <a:t>Protección de circuitos eléctricos</a:t>
            </a:r>
            <a:endParaRPr lang="en-US" sz="2400" b="1" dirty="0"/>
          </a:p>
        </p:txBody>
      </p:sp>
      <p:graphicFrame>
        <p:nvGraphicFramePr>
          <p:cNvPr id="3" name="Tabla 2">
            <a:extLst>
              <a:ext uri="{FF2B5EF4-FFF2-40B4-BE49-F238E27FC236}">
                <a16:creationId xmlns:a16="http://schemas.microsoft.com/office/drawing/2014/main" id="{93A153BE-06C5-F5B7-06F3-DB9B47F6CB1D}"/>
              </a:ext>
            </a:extLst>
          </p:cNvPr>
          <p:cNvGraphicFramePr>
            <a:graphicFrameLocks noGrp="1"/>
          </p:cNvGraphicFramePr>
          <p:nvPr>
            <p:extLst>
              <p:ext uri="{D42A27DB-BD31-4B8C-83A1-F6EECF244321}">
                <p14:modId xmlns:p14="http://schemas.microsoft.com/office/powerpoint/2010/main" val="4200929665"/>
              </p:ext>
            </p:extLst>
          </p:nvPr>
        </p:nvGraphicFramePr>
        <p:xfrm>
          <a:off x="6198813" y="4373930"/>
          <a:ext cx="5225979" cy="2284480"/>
        </p:xfrm>
        <a:graphic>
          <a:graphicData uri="http://schemas.openxmlformats.org/drawingml/2006/table">
            <a:tbl>
              <a:tblPr firstRow="1" firstCol="1" bandRow="1">
                <a:tableStyleId>{0E3FDE45-AF77-4B5C-9715-49D594BDF05E}</a:tableStyleId>
              </a:tblPr>
              <a:tblGrid>
                <a:gridCol w="2165299">
                  <a:extLst>
                    <a:ext uri="{9D8B030D-6E8A-4147-A177-3AD203B41FA5}">
                      <a16:colId xmlns:a16="http://schemas.microsoft.com/office/drawing/2014/main" val="2188906141"/>
                    </a:ext>
                  </a:extLst>
                </a:gridCol>
                <a:gridCol w="3060680">
                  <a:extLst>
                    <a:ext uri="{9D8B030D-6E8A-4147-A177-3AD203B41FA5}">
                      <a16:colId xmlns:a16="http://schemas.microsoft.com/office/drawing/2014/main" val="2174189789"/>
                    </a:ext>
                  </a:extLst>
                </a:gridCol>
              </a:tblGrid>
              <a:tr h="0">
                <a:tc>
                  <a:txBody>
                    <a:bodyPr/>
                    <a:lstStyle/>
                    <a:p>
                      <a:pPr marL="0" marR="0">
                        <a:lnSpc>
                          <a:spcPct val="150000"/>
                        </a:lnSpc>
                        <a:spcBef>
                          <a:spcPts val="0"/>
                        </a:spcBef>
                        <a:spcAft>
                          <a:spcPts val="0"/>
                        </a:spcAft>
                      </a:pPr>
                      <a:r>
                        <a:rPr lang="es-ES" sz="1400">
                          <a:effectLst/>
                        </a:rPr>
                        <a:t>Requerimientos</a:t>
                      </a:r>
                      <a:endParaRPr lang="en-US"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s-ES" sz="1400" dirty="0">
                          <a:effectLst/>
                        </a:rPr>
                        <a:t>Valor o característica</a:t>
                      </a:r>
                      <a:endPar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99512808"/>
                  </a:ext>
                </a:extLst>
              </a:tr>
              <a:tr h="0">
                <a:tc>
                  <a:txBody>
                    <a:bodyPr/>
                    <a:lstStyle/>
                    <a:p>
                      <a:pPr marL="0" marR="0">
                        <a:lnSpc>
                          <a:spcPct val="150000"/>
                        </a:lnSpc>
                        <a:spcBef>
                          <a:spcPts val="0"/>
                        </a:spcBef>
                        <a:spcAft>
                          <a:spcPts val="0"/>
                        </a:spcAft>
                      </a:pPr>
                      <a:r>
                        <a:rPr lang="es-ES" sz="1400">
                          <a:effectLst/>
                        </a:rPr>
                        <a:t>Alimentación </a:t>
                      </a:r>
                      <a:endParaRPr lang="en-US"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s-ES" sz="1400" dirty="0">
                          <a:effectLst/>
                        </a:rPr>
                        <a:t>100 a 230 VAC 5</a:t>
                      </a:r>
                      <a:r>
                        <a:rPr lang="en-US" sz="1400" dirty="0">
                          <a:effectLst/>
                        </a:rPr>
                        <a:t>0/60 Hz</a:t>
                      </a:r>
                      <a:endPar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02609114"/>
                  </a:ext>
                </a:extLst>
              </a:tr>
              <a:tr h="0">
                <a:tc>
                  <a:txBody>
                    <a:bodyPr/>
                    <a:lstStyle/>
                    <a:p>
                      <a:pPr marL="0" marR="0">
                        <a:lnSpc>
                          <a:spcPct val="150000"/>
                        </a:lnSpc>
                        <a:spcBef>
                          <a:spcPts val="0"/>
                        </a:spcBef>
                        <a:spcAft>
                          <a:spcPts val="0"/>
                        </a:spcAft>
                      </a:pPr>
                      <a:r>
                        <a:rPr lang="es-ES" sz="1400">
                          <a:effectLst/>
                        </a:rPr>
                        <a:t>Tipo de contacto</a:t>
                      </a:r>
                      <a:endParaRPr lang="en-US"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s-ES" sz="1400" dirty="0">
                          <a:effectLst/>
                        </a:rPr>
                        <a:t>Normalmente </a:t>
                      </a:r>
                      <a:r>
                        <a:rPr lang="en-US" sz="1400" dirty="0" err="1">
                          <a:effectLst/>
                        </a:rPr>
                        <a:t>abierto</a:t>
                      </a:r>
                      <a:r>
                        <a:rPr lang="en-US" sz="1400" dirty="0">
                          <a:effectLst/>
                        </a:rPr>
                        <a:t> (NA)</a:t>
                      </a:r>
                      <a:endPar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74536648"/>
                  </a:ext>
                </a:extLst>
              </a:tr>
              <a:tr h="0">
                <a:tc>
                  <a:txBody>
                    <a:bodyPr/>
                    <a:lstStyle/>
                    <a:p>
                      <a:pPr marL="0" marR="0">
                        <a:lnSpc>
                          <a:spcPct val="150000"/>
                        </a:lnSpc>
                        <a:spcBef>
                          <a:spcPts val="0"/>
                        </a:spcBef>
                        <a:spcAft>
                          <a:spcPts val="0"/>
                        </a:spcAft>
                      </a:pPr>
                      <a:r>
                        <a:rPr lang="es-ES" sz="1400">
                          <a:effectLst/>
                        </a:rPr>
                        <a:t>Montaje</a:t>
                      </a:r>
                      <a:endParaRPr lang="en-US"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n-US" sz="1400" dirty="0">
                          <a:effectLst/>
                        </a:rPr>
                        <a:t>Riel DIN, </a:t>
                      </a:r>
                      <a:r>
                        <a:rPr lang="en-US" sz="1400" dirty="0" err="1">
                          <a:effectLst/>
                        </a:rPr>
                        <a:t>fijo</a:t>
                      </a:r>
                      <a:endPar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32366596"/>
                  </a:ext>
                </a:extLst>
              </a:tr>
              <a:tr h="0">
                <a:tc>
                  <a:txBody>
                    <a:bodyPr/>
                    <a:lstStyle/>
                    <a:p>
                      <a:pPr marL="0" marR="0">
                        <a:lnSpc>
                          <a:spcPct val="150000"/>
                        </a:lnSpc>
                        <a:spcBef>
                          <a:spcPts val="0"/>
                        </a:spcBef>
                        <a:spcAft>
                          <a:spcPts val="0"/>
                        </a:spcAft>
                      </a:pPr>
                      <a:r>
                        <a:rPr lang="es-ES" sz="1400">
                          <a:effectLst/>
                        </a:rPr>
                        <a:t>Corriente nominal</a:t>
                      </a:r>
                      <a:endParaRPr lang="en-US"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s-ES" sz="1400" dirty="0">
                          <a:effectLst/>
                        </a:rPr>
                        <a:t>6A</a:t>
                      </a:r>
                      <a:endPar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33831056"/>
                  </a:ext>
                </a:extLst>
              </a:tr>
              <a:tr h="0">
                <a:tc>
                  <a:txBody>
                    <a:bodyPr/>
                    <a:lstStyle/>
                    <a:p>
                      <a:pPr marL="0" marR="0">
                        <a:lnSpc>
                          <a:spcPct val="150000"/>
                        </a:lnSpc>
                        <a:spcBef>
                          <a:spcPts val="0"/>
                        </a:spcBef>
                        <a:spcAft>
                          <a:spcPts val="0"/>
                        </a:spcAft>
                      </a:pPr>
                      <a:r>
                        <a:rPr lang="es-ES" sz="1400" dirty="0">
                          <a:effectLst/>
                        </a:rPr>
                        <a:t>Normas</a:t>
                      </a:r>
                      <a:endPar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s-ES" sz="1400" dirty="0">
                          <a:effectLst/>
                        </a:rPr>
                        <a:t>EN 60898-1</a:t>
                      </a:r>
                      <a:r>
                        <a:rPr lang="en-US" sz="1400" dirty="0">
                          <a:effectLst/>
                        </a:rPr>
                        <a:t>, </a:t>
                      </a:r>
                      <a:r>
                        <a:rPr lang="es-ES" sz="1400" dirty="0">
                          <a:effectLst/>
                        </a:rPr>
                        <a:t>EN 60947-2</a:t>
                      </a:r>
                      <a:r>
                        <a:rPr lang="en-US" sz="1400" dirty="0">
                          <a:effectLst/>
                        </a:rPr>
                        <a:t>, </a:t>
                      </a:r>
                      <a:r>
                        <a:rPr lang="es-ES" sz="1400" dirty="0">
                          <a:effectLst/>
                        </a:rPr>
                        <a:t>IEC 60898-1</a:t>
                      </a:r>
                      <a:endPar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02375171"/>
                  </a:ext>
                </a:extLst>
              </a:tr>
              <a:tr h="0">
                <a:tc>
                  <a:txBody>
                    <a:bodyPr/>
                    <a:lstStyle/>
                    <a:p>
                      <a:pPr marL="0" marR="0">
                        <a:lnSpc>
                          <a:spcPct val="150000"/>
                        </a:lnSpc>
                        <a:spcBef>
                          <a:spcPts val="0"/>
                        </a:spcBef>
                        <a:spcAft>
                          <a:spcPts val="0"/>
                        </a:spcAft>
                      </a:pPr>
                      <a:r>
                        <a:rPr lang="es-ES" sz="1400">
                          <a:effectLst/>
                        </a:rPr>
                        <a:t>Grado de protección</a:t>
                      </a:r>
                      <a:endParaRPr lang="en-US"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s-ES" sz="1400">
                          <a:effectLst/>
                        </a:rPr>
                        <a:t>IP20 </a:t>
                      </a:r>
                      <a:endParaRPr lang="en-US"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17527286"/>
                  </a:ext>
                </a:extLst>
              </a:tr>
              <a:tr h="0">
                <a:tc>
                  <a:txBody>
                    <a:bodyPr/>
                    <a:lstStyle/>
                    <a:p>
                      <a:pPr marL="0" marR="0">
                        <a:lnSpc>
                          <a:spcPct val="150000"/>
                        </a:lnSpc>
                        <a:spcBef>
                          <a:spcPts val="0"/>
                        </a:spcBef>
                        <a:spcAft>
                          <a:spcPts val="0"/>
                        </a:spcAft>
                      </a:pPr>
                      <a:r>
                        <a:rPr lang="es-ES" sz="1400" dirty="0">
                          <a:effectLst/>
                        </a:rPr>
                        <a:t>C</a:t>
                      </a:r>
                      <a:r>
                        <a:rPr lang="en-US" sz="1400" dirty="0">
                          <a:effectLst/>
                        </a:rPr>
                        <a:t>lase de </a:t>
                      </a:r>
                      <a:r>
                        <a:rPr lang="es-ES" sz="1400" noProof="0" dirty="0">
                          <a:effectLst/>
                        </a:rPr>
                        <a:t>limitación</a:t>
                      </a:r>
                      <a:endParaRPr lang="es-ES" sz="1400" noProof="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s-ES" sz="1400" dirty="0">
                          <a:effectLst/>
                        </a:rPr>
                        <a:t>3</a:t>
                      </a:r>
                      <a:r>
                        <a:rPr lang="en-US" sz="1400" dirty="0">
                          <a:effectLst/>
                        </a:rPr>
                        <a:t> </a:t>
                      </a:r>
                      <a:r>
                        <a:rPr lang="en-US" sz="1400" dirty="0" err="1">
                          <a:effectLst/>
                        </a:rPr>
                        <a:t>según</a:t>
                      </a:r>
                      <a:r>
                        <a:rPr lang="en-US" sz="1400" dirty="0">
                          <a:effectLst/>
                        </a:rPr>
                        <a:t> EN 60898-1 / IEC 60947-2</a:t>
                      </a:r>
                      <a:endPar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34546982"/>
                  </a:ext>
                </a:extLst>
              </a:tr>
            </a:tbl>
          </a:graphicData>
        </a:graphic>
      </p:graphicFrame>
      <p:pic>
        <p:nvPicPr>
          <p:cNvPr id="9217" name="Imagen 54">
            <a:extLst>
              <a:ext uri="{FF2B5EF4-FFF2-40B4-BE49-F238E27FC236}">
                <a16:creationId xmlns:a16="http://schemas.microsoft.com/office/drawing/2014/main" id="{5AB542ED-F5BC-CD75-72FF-4DC9D05717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86092" y="2009808"/>
            <a:ext cx="895350" cy="2076450"/>
          </a:xfrm>
          <a:prstGeom prst="rect">
            <a:avLst/>
          </a:prstGeom>
          <a:noFill/>
          <a:extLst>
            <a:ext uri="{909E8E84-426E-40DD-AFC4-6F175D3DCCD1}">
              <a14:hiddenFill xmlns:a14="http://schemas.microsoft.com/office/drawing/2010/main">
                <a:solidFill>
                  <a:srgbClr val="FFFFFF"/>
                </a:solidFill>
              </a14:hiddenFill>
            </a:ext>
          </a:extLst>
        </p:spPr>
      </p:pic>
      <p:sp>
        <p:nvSpPr>
          <p:cNvPr id="11" name="Rectángulo: esquinas redondeadas 10">
            <a:extLst>
              <a:ext uri="{FF2B5EF4-FFF2-40B4-BE49-F238E27FC236}">
                <a16:creationId xmlns:a16="http://schemas.microsoft.com/office/drawing/2014/main" id="{28F33F2C-C242-2158-0CE7-4B72C944DE14}"/>
              </a:ext>
            </a:extLst>
          </p:cNvPr>
          <p:cNvSpPr/>
          <p:nvPr/>
        </p:nvSpPr>
        <p:spPr>
          <a:xfrm>
            <a:off x="1832825" y="1531094"/>
            <a:ext cx="3020124" cy="2823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t>Datos</a:t>
            </a:r>
            <a:endParaRPr lang="en-US" sz="1600" b="1" dirty="0"/>
          </a:p>
        </p:txBody>
      </p:sp>
      <mc:AlternateContent xmlns:mc="http://schemas.openxmlformats.org/markup-compatibility/2006" xmlns:a14="http://schemas.microsoft.com/office/drawing/2010/main">
        <mc:Choice Requires="a14">
          <p:sp>
            <p:nvSpPr>
              <p:cNvPr id="12" name="CuadroTexto 11">
                <a:extLst>
                  <a:ext uri="{FF2B5EF4-FFF2-40B4-BE49-F238E27FC236}">
                    <a16:creationId xmlns:a16="http://schemas.microsoft.com/office/drawing/2014/main" id="{034C9B97-89E9-1C4F-A113-5E1C867856A7}"/>
                  </a:ext>
                </a:extLst>
              </p:cNvPr>
              <p:cNvSpPr txBox="1"/>
              <p:nvPr/>
            </p:nvSpPr>
            <p:spPr>
              <a:xfrm>
                <a:off x="1828169" y="2193486"/>
                <a:ext cx="2037241" cy="307777"/>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US" sz="1400" i="1" smtClean="0">
                              <a:solidFill>
                                <a:srgbClr val="836967"/>
                              </a:solidFill>
                              <a:latin typeface="Cambria Math" panose="02040503050406030204" pitchFamily="18" charset="0"/>
                            </a:rPr>
                          </m:ctrlPr>
                        </m:sSubPr>
                        <m:e>
                          <m:r>
                            <a:rPr lang="en-US" sz="1400" i="1">
                              <a:latin typeface="Cambria Math" panose="02040503050406030204" pitchFamily="18" charset="0"/>
                            </a:rPr>
                            <m:t>𝑉</m:t>
                          </m:r>
                        </m:e>
                        <m:sub>
                          <m:r>
                            <a:rPr lang="en-US" sz="1400" i="1">
                              <a:latin typeface="Cambria Math" panose="02040503050406030204" pitchFamily="18" charset="0"/>
                            </a:rPr>
                            <m:t>𝑛</m:t>
                          </m:r>
                        </m:sub>
                      </m:sSub>
                      <m:r>
                        <a:rPr lang="es-ES" sz="1400" b="0" i="1" smtClean="0">
                          <a:latin typeface="Cambria Math" panose="02040503050406030204" pitchFamily="18" charset="0"/>
                        </a:rPr>
                        <m:t>=127 </m:t>
                      </m:r>
                      <m:d>
                        <m:dPr>
                          <m:begChr m:val="["/>
                          <m:endChr m:val="]"/>
                          <m:ctrlPr>
                            <a:rPr lang="es-ES" sz="1400" b="0" i="1" smtClean="0">
                              <a:latin typeface="Cambria Math" panose="02040503050406030204" pitchFamily="18" charset="0"/>
                            </a:rPr>
                          </m:ctrlPr>
                        </m:dPr>
                        <m:e>
                          <m:r>
                            <a:rPr lang="es-ES" sz="1400" b="0" i="1" smtClean="0">
                              <a:latin typeface="Cambria Math" panose="02040503050406030204" pitchFamily="18" charset="0"/>
                            </a:rPr>
                            <m:t>𝑉</m:t>
                          </m:r>
                        </m:e>
                      </m:d>
                    </m:oMath>
                  </m:oMathPara>
                </a14:m>
                <a:endParaRPr lang="en-US" sz="1400" dirty="0"/>
              </a:p>
            </p:txBody>
          </p:sp>
        </mc:Choice>
        <mc:Fallback xmlns="">
          <p:sp>
            <p:nvSpPr>
              <p:cNvPr id="12" name="CuadroTexto 11">
                <a:extLst>
                  <a:ext uri="{FF2B5EF4-FFF2-40B4-BE49-F238E27FC236}">
                    <a16:creationId xmlns:a16="http://schemas.microsoft.com/office/drawing/2014/main" id="{034C9B97-89E9-1C4F-A113-5E1C867856A7}"/>
                  </a:ext>
                </a:extLst>
              </p:cNvPr>
              <p:cNvSpPr txBox="1">
                <a:spLocks noRot="1" noChangeAspect="1" noMove="1" noResize="1" noEditPoints="1" noAdjustHandles="1" noChangeArrowheads="1" noChangeShapeType="1" noTextEdit="1"/>
              </p:cNvSpPr>
              <p:nvPr/>
            </p:nvSpPr>
            <p:spPr>
              <a:xfrm>
                <a:off x="1828169" y="2193486"/>
                <a:ext cx="2037241" cy="307777"/>
              </a:xfrm>
              <a:prstGeom prst="rect">
                <a:avLst/>
              </a:prstGeom>
              <a:blipFill>
                <a:blip r:embed="rId3"/>
                <a:stretch>
                  <a:fillRect/>
                </a:stretch>
              </a:blipFill>
            </p:spPr>
            <p:txBody>
              <a:bodyPr/>
              <a:lstStyle/>
              <a:p>
                <a:r>
                  <a:rPr lang="en-US">
                    <a:noFill/>
                  </a:rPr>
                  <a:t> </a:t>
                </a:r>
              </a:p>
            </p:txBody>
          </p:sp>
        </mc:Fallback>
      </mc:AlternateContent>
      <p:sp>
        <p:nvSpPr>
          <p:cNvPr id="15" name="CuadroTexto 14">
            <a:extLst>
              <a:ext uri="{FF2B5EF4-FFF2-40B4-BE49-F238E27FC236}">
                <a16:creationId xmlns:a16="http://schemas.microsoft.com/office/drawing/2014/main" id="{EB491117-32D1-B953-AF6F-E4613864D129}"/>
              </a:ext>
            </a:extLst>
          </p:cNvPr>
          <p:cNvSpPr txBox="1"/>
          <p:nvPr/>
        </p:nvSpPr>
        <p:spPr>
          <a:xfrm>
            <a:off x="1840214" y="2751680"/>
            <a:ext cx="1522596" cy="307777"/>
          </a:xfrm>
          <a:prstGeom prst="rect">
            <a:avLst/>
          </a:prstGeom>
          <a:noFill/>
        </p:spPr>
        <p:txBody>
          <a:bodyPr wrap="none" rtlCol="0">
            <a:spAutoFit/>
          </a:bodyPr>
          <a:lstStyle/>
          <a:p>
            <a:r>
              <a:rPr lang="es-ES" sz="1400" b="1" dirty="0">
                <a:effectLst>
                  <a:outerShdw blurRad="38100" dist="38100" dir="2700000" algn="tl">
                    <a:srgbClr val="000000">
                      <a:alpha val="43137"/>
                    </a:srgbClr>
                  </a:outerShdw>
                </a:effectLst>
              </a:rPr>
              <a:t>Consumo del PLC</a:t>
            </a:r>
            <a:endParaRPr lang="en-US" sz="1400" b="1" dirty="0">
              <a:effectLst>
                <a:outerShdw blurRad="38100" dist="38100" dir="2700000" algn="tl">
                  <a:srgbClr val="000000">
                    <a:alpha val="43137"/>
                  </a:srgbClr>
                </a:outerShdw>
              </a:effectLst>
            </a:endParaRPr>
          </a:p>
        </p:txBody>
      </p:sp>
      <p:sp>
        <p:nvSpPr>
          <p:cNvPr id="16" name="Rectángulo: esquinas redondeadas 15">
            <a:extLst>
              <a:ext uri="{FF2B5EF4-FFF2-40B4-BE49-F238E27FC236}">
                <a16:creationId xmlns:a16="http://schemas.microsoft.com/office/drawing/2014/main" id="{981F5D22-C90B-2DA4-1358-648FE065C940}"/>
              </a:ext>
            </a:extLst>
          </p:cNvPr>
          <p:cNvSpPr/>
          <p:nvPr/>
        </p:nvSpPr>
        <p:spPr>
          <a:xfrm>
            <a:off x="1826125" y="5751823"/>
            <a:ext cx="3020124" cy="2823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t>Cálculos</a:t>
            </a:r>
            <a:endParaRPr lang="en-US" sz="1600" b="1" dirty="0"/>
          </a:p>
        </p:txBody>
      </p:sp>
      <p:sp>
        <p:nvSpPr>
          <p:cNvPr id="21" name="Rectángulo: esquinas redondeadas 20">
            <a:extLst>
              <a:ext uri="{FF2B5EF4-FFF2-40B4-BE49-F238E27FC236}">
                <a16:creationId xmlns:a16="http://schemas.microsoft.com/office/drawing/2014/main" id="{0CAD8DC0-0ADE-4B35-6518-5D73E512C2FB}"/>
              </a:ext>
            </a:extLst>
          </p:cNvPr>
          <p:cNvSpPr/>
          <p:nvPr/>
        </p:nvSpPr>
        <p:spPr>
          <a:xfrm>
            <a:off x="5447681" y="1530941"/>
            <a:ext cx="3020124" cy="2823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t>Valores calculados</a:t>
            </a:r>
            <a:endParaRPr lang="en-US" sz="1600" b="1" dirty="0"/>
          </a:p>
        </p:txBody>
      </p:sp>
      <mc:AlternateContent xmlns:mc="http://schemas.openxmlformats.org/markup-compatibility/2006" xmlns:a14="http://schemas.microsoft.com/office/drawing/2010/main">
        <mc:Choice Requires="a14">
          <p:sp>
            <p:nvSpPr>
              <p:cNvPr id="23" name="CuadroTexto 22">
                <a:extLst>
                  <a:ext uri="{FF2B5EF4-FFF2-40B4-BE49-F238E27FC236}">
                    <a16:creationId xmlns:a16="http://schemas.microsoft.com/office/drawing/2014/main" id="{B7BBE01E-46C3-5CBA-DA81-D2364B0CC14E}"/>
                  </a:ext>
                </a:extLst>
              </p:cNvPr>
              <p:cNvSpPr txBox="1"/>
              <p:nvPr/>
            </p:nvSpPr>
            <p:spPr>
              <a:xfrm>
                <a:off x="1826126" y="3048033"/>
                <a:ext cx="2711116" cy="307777"/>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US" sz="1400" i="1" smtClean="0">
                              <a:solidFill>
                                <a:srgbClr val="836967"/>
                              </a:solidFill>
                              <a:latin typeface="Cambria Math" panose="02040503050406030204" pitchFamily="18" charset="0"/>
                            </a:rPr>
                          </m:ctrlPr>
                        </m:sSubPr>
                        <m:e>
                          <m:r>
                            <a:rPr lang="en-US" sz="1400" i="1">
                              <a:latin typeface="Cambria Math" panose="02040503050406030204" pitchFamily="18" charset="0"/>
                            </a:rPr>
                            <m:t>𝐼</m:t>
                          </m:r>
                        </m:e>
                        <m:sub>
                          <m:r>
                            <a:rPr lang="en-US" sz="1400" i="1">
                              <a:latin typeface="Cambria Math" panose="02040503050406030204" pitchFamily="18" charset="0"/>
                            </a:rPr>
                            <m:t>𝑃𝐿𝐶</m:t>
                          </m:r>
                        </m:sub>
                      </m:sSub>
                      <m:r>
                        <a:rPr lang="en-US" sz="1400" i="0">
                          <a:latin typeface="Cambria Math" panose="02040503050406030204" pitchFamily="18" charset="0"/>
                        </a:rPr>
                        <m:t>=2000 </m:t>
                      </m:r>
                      <m:d>
                        <m:dPr>
                          <m:begChr m:val="["/>
                          <m:endChr m:val="]"/>
                          <m:ctrlPr>
                            <a:rPr lang="en-US" sz="1400" i="1">
                              <a:solidFill>
                                <a:srgbClr val="836967"/>
                              </a:solidFill>
                              <a:latin typeface="Cambria Math" panose="02040503050406030204" pitchFamily="18" charset="0"/>
                            </a:rPr>
                          </m:ctrlPr>
                        </m:dPr>
                        <m:e>
                          <m:r>
                            <a:rPr lang="en-US" sz="1400" i="1">
                              <a:latin typeface="Cambria Math" panose="02040503050406030204" pitchFamily="18" charset="0"/>
                            </a:rPr>
                            <m:t>𝑚𝐴</m:t>
                          </m:r>
                        </m:e>
                      </m:d>
                    </m:oMath>
                  </m:oMathPara>
                </a14:m>
                <a:endParaRPr lang="en-US" sz="1400" dirty="0"/>
              </a:p>
            </p:txBody>
          </p:sp>
        </mc:Choice>
        <mc:Fallback xmlns="">
          <p:sp>
            <p:nvSpPr>
              <p:cNvPr id="23" name="CuadroTexto 22">
                <a:extLst>
                  <a:ext uri="{FF2B5EF4-FFF2-40B4-BE49-F238E27FC236}">
                    <a16:creationId xmlns:a16="http://schemas.microsoft.com/office/drawing/2014/main" id="{B7BBE01E-46C3-5CBA-DA81-D2364B0CC14E}"/>
                  </a:ext>
                </a:extLst>
              </p:cNvPr>
              <p:cNvSpPr txBox="1">
                <a:spLocks noRot="1" noChangeAspect="1" noMove="1" noResize="1" noEditPoints="1" noAdjustHandles="1" noChangeArrowheads="1" noChangeShapeType="1" noTextEdit="1"/>
              </p:cNvSpPr>
              <p:nvPr/>
            </p:nvSpPr>
            <p:spPr>
              <a:xfrm>
                <a:off x="1826126" y="3048033"/>
                <a:ext cx="2711116" cy="307777"/>
              </a:xfrm>
              <a:prstGeom prst="rect">
                <a:avLst/>
              </a:prstGeom>
              <a:blipFill>
                <a:blip r:embed="rId4"/>
                <a:stretch>
                  <a:fillRect/>
                </a:stretch>
              </a:blipFill>
            </p:spPr>
            <p:txBody>
              <a:bodyPr/>
              <a:lstStyle/>
              <a:p>
                <a:r>
                  <a:rPr lang="en-US">
                    <a:noFill/>
                  </a:rPr>
                  <a:t> </a:t>
                </a:r>
              </a:p>
            </p:txBody>
          </p:sp>
        </mc:Fallback>
      </mc:AlternateContent>
      <p:sp>
        <p:nvSpPr>
          <p:cNvPr id="24" name="CuadroTexto 23">
            <a:extLst>
              <a:ext uri="{FF2B5EF4-FFF2-40B4-BE49-F238E27FC236}">
                <a16:creationId xmlns:a16="http://schemas.microsoft.com/office/drawing/2014/main" id="{96225078-B420-BDE3-4F68-D2F945394937}"/>
              </a:ext>
            </a:extLst>
          </p:cNvPr>
          <p:cNvSpPr txBox="1"/>
          <p:nvPr/>
        </p:nvSpPr>
        <p:spPr>
          <a:xfrm>
            <a:off x="1817594" y="1892926"/>
            <a:ext cx="1650516" cy="307777"/>
          </a:xfrm>
          <a:prstGeom prst="rect">
            <a:avLst/>
          </a:prstGeom>
          <a:noFill/>
        </p:spPr>
        <p:txBody>
          <a:bodyPr wrap="none" rtlCol="0">
            <a:spAutoFit/>
          </a:bodyPr>
          <a:lstStyle/>
          <a:p>
            <a:r>
              <a:rPr lang="es-ES" sz="1400" b="1" dirty="0">
                <a:effectLst>
                  <a:outerShdw blurRad="38100" dist="38100" dir="2700000" algn="tl">
                    <a:srgbClr val="000000">
                      <a:alpha val="43137"/>
                    </a:srgbClr>
                  </a:outerShdw>
                </a:effectLst>
              </a:rPr>
              <a:t>Voltaje nominal AC</a:t>
            </a:r>
            <a:endParaRPr lang="en-US" sz="1400" b="1" dirty="0">
              <a:effectLst>
                <a:outerShdw blurRad="38100" dist="38100" dir="2700000" algn="tl">
                  <a:srgbClr val="000000">
                    <a:alpha val="43137"/>
                  </a:srgbClr>
                </a:outerShdw>
              </a:effectLst>
            </a:endParaRPr>
          </a:p>
        </p:txBody>
      </p:sp>
      <p:sp>
        <p:nvSpPr>
          <p:cNvPr id="27" name="CuadroTexto 26">
            <a:extLst>
              <a:ext uri="{FF2B5EF4-FFF2-40B4-BE49-F238E27FC236}">
                <a16:creationId xmlns:a16="http://schemas.microsoft.com/office/drawing/2014/main" id="{08E8E539-56C2-01CF-C35A-E753B1181F96}"/>
              </a:ext>
            </a:extLst>
          </p:cNvPr>
          <p:cNvSpPr txBox="1"/>
          <p:nvPr/>
        </p:nvSpPr>
        <p:spPr>
          <a:xfrm>
            <a:off x="1831589" y="3337027"/>
            <a:ext cx="2667140" cy="307777"/>
          </a:xfrm>
          <a:prstGeom prst="rect">
            <a:avLst/>
          </a:prstGeom>
          <a:noFill/>
        </p:spPr>
        <p:txBody>
          <a:bodyPr wrap="none" rtlCol="0">
            <a:spAutoFit/>
          </a:bodyPr>
          <a:lstStyle/>
          <a:p>
            <a:r>
              <a:rPr lang="es-ES" sz="1400" b="1" dirty="0">
                <a:effectLst>
                  <a:outerShdw blurRad="38100" dist="38100" dir="2700000" algn="tl">
                    <a:srgbClr val="000000">
                      <a:alpha val="43137"/>
                    </a:srgbClr>
                  </a:outerShdw>
                </a:effectLst>
              </a:rPr>
              <a:t>Consumo de los módulos de PLC</a:t>
            </a:r>
            <a:endParaRPr lang="en-US" sz="1400" b="1" dirty="0">
              <a:effectLst>
                <a:outerShdw blurRad="38100" dist="38100" dir="2700000" algn="tl">
                  <a:srgbClr val="000000">
                    <a:alpha val="43137"/>
                  </a:srgbClr>
                </a:outerShdw>
              </a:effectLst>
            </a:endParaRPr>
          </a:p>
        </p:txBody>
      </p:sp>
      <mc:AlternateContent xmlns:mc="http://schemas.openxmlformats.org/markup-compatibility/2006" xmlns:a14="http://schemas.microsoft.com/office/drawing/2010/main">
        <mc:Choice Requires="a14">
          <p:sp>
            <p:nvSpPr>
              <p:cNvPr id="29" name="CuadroTexto 28">
                <a:extLst>
                  <a:ext uri="{FF2B5EF4-FFF2-40B4-BE49-F238E27FC236}">
                    <a16:creationId xmlns:a16="http://schemas.microsoft.com/office/drawing/2014/main" id="{7F87A79B-708C-3028-27EE-689047C000AB}"/>
                  </a:ext>
                </a:extLst>
              </p:cNvPr>
              <p:cNvSpPr txBox="1"/>
              <p:nvPr/>
            </p:nvSpPr>
            <p:spPr>
              <a:xfrm>
                <a:off x="1817594" y="4206301"/>
                <a:ext cx="1497526" cy="318989"/>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US" sz="1400" i="1" smtClean="0">
                              <a:solidFill>
                                <a:srgbClr val="836967"/>
                              </a:solidFill>
                              <a:latin typeface="Cambria Math" panose="02040503050406030204" pitchFamily="18" charset="0"/>
                            </a:rPr>
                          </m:ctrlPr>
                        </m:sSubPr>
                        <m:e>
                          <m:r>
                            <a:rPr lang="en-US" sz="1400" i="1">
                              <a:latin typeface="Cambria Math" panose="02040503050406030204" pitchFamily="18" charset="0"/>
                            </a:rPr>
                            <m:t>𝐼</m:t>
                          </m:r>
                        </m:e>
                        <m:sub>
                          <m:r>
                            <a:rPr lang="en-US" sz="1400" i="1">
                              <a:latin typeface="Cambria Math" panose="02040503050406030204" pitchFamily="18" charset="0"/>
                            </a:rPr>
                            <m:t>𝐻𝑀𝐼</m:t>
                          </m:r>
                        </m:sub>
                      </m:sSub>
                      <m:r>
                        <a:rPr lang="en-US" sz="1400" i="0">
                          <a:latin typeface="Cambria Math" panose="02040503050406030204" pitchFamily="18" charset="0"/>
                        </a:rPr>
                        <m:t>=125 </m:t>
                      </m:r>
                      <m:d>
                        <m:dPr>
                          <m:begChr m:val="["/>
                          <m:endChr m:val="]"/>
                          <m:ctrlPr>
                            <a:rPr lang="en-US" sz="1400" i="1">
                              <a:solidFill>
                                <a:srgbClr val="836967"/>
                              </a:solidFill>
                              <a:latin typeface="Cambria Math" panose="02040503050406030204" pitchFamily="18" charset="0"/>
                            </a:rPr>
                          </m:ctrlPr>
                        </m:dPr>
                        <m:e>
                          <m:r>
                            <a:rPr lang="en-US" sz="1400" i="1">
                              <a:latin typeface="Cambria Math" panose="02040503050406030204" pitchFamily="18" charset="0"/>
                            </a:rPr>
                            <m:t>𝑚𝐴</m:t>
                          </m:r>
                        </m:e>
                      </m:d>
                    </m:oMath>
                  </m:oMathPara>
                </a14:m>
                <a:endParaRPr lang="en-US" sz="1400" dirty="0"/>
              </a:p>
            </p:txBody>
          </p:sp>
        </mc:Choice>
        <mc:Fallback xmlns="">
          <p:sp>
            <p:nvSpPr>
              <p:cNvPr id="29" name="CuadroTexto 28">
                <a:extLst>
                  <a:ext uri="{FF2B5EF4-FFF2-40B4-BE49-F238E27FC236}">
                    <a16:creationId xmlns:a16="http://schemas.microsoft.com/office/drawing/2014/main" id="{7F87A79B-708C-3028-27EE-689047C000AB}"/>
                  </a:ext>
                </a:extLst>
              </p:cNvPr>
              <p:cNvSpPr txBox="1">
                <a:spLocks noRot="1" noChangeAspect="1" noMove="1" noResize="1" noEditPoints="1" noAdjustHandles="1" noChangeArrowheads="1" noChangeShapeType="1" noTextEdit="1"/>
              </p:cNvSpPr>
              <p:nvPr/>
            </p:nvSpPr>
            <p:spPr>
              <a:xfrm>
                <a:off x="1817594" y="4206301"/>
                <a:ext cx="1497526" cy="318989"/>
              </a:xfrm>
              <a:prstGeom prst="rect">
                <a:avLst/>
              </a:prstGeom>
              <a:blipFill>
                <a:blip r:embed="rId5"/>
                <a:stretch>
                  <a:fillRect/>
                </a:stretch>
              </a:blipFill>
            </p:spPr>
            <p:txBody>
              <a:bodyPr/>
              <a:lstStyle/>
              <a:p>
                <a:r>
                  <a:rPr lang="en-US">
                    <a:noFill/>
                  </a:rPr>
                  <a:t> </a:t>
                </a:r>
              </a:p>
            </p:txBody>
          </p:sp>
        </mc:Fallback>
      </mc:AlternateContent>
      <p:sp>
        <p:nvSpPr>
          <p:cNvPr id="30" name="CuadroTexto 29">
            <a:extLst>
              <a:ext uri="{FF2B5EF4-FFF2-40B4-BE49-F238E27FC236}">
                <a16:creationId xmlns:a16="http://schemas.microsoft.com/office/drawing/2014/main" id="{5BE0C354-609D-52AF-2C59-7279FAA38384}"/>
              </a:ext>
            </a:extLst>
          </p:cNvPr>
          <p:cNvSpPr txBox="1"/>
          <p:nvPr/>
        </p:nvSpPr>
        <p:spPr>
          <a:xfrm>
            <a:off x="1826126" y="3906238"/>
            <a:ext cx="2347117" cy="307777"/>
          </a:xfrm>
          <a:prstGeom prst="rect">
            <a:avLst/>
          </a:prstGeom>
          <a:noFill/>
        </p:spPr>
        <p:txBody>
          <a:bodyPr wrap="none" rtlCol="0">
            <a:spAutoFit/>
          </a:bodyPr>
          <a:lstStyle/>
          <a:p>
            <a:r>
              <a:rPr lang="es-ES" sz="1400" b="1" dirty="0">
                <a:effectLst>
                  <a:outerShdw blurRad="38100" dist="38100" dir="2700000" algn="tl">
                    <a:srgbClr val="000000">
                      <a:alpha val="43137"/>
                    </a:srgbClr>
                  </a:outerShdw>
                </a:effectLst>
              </a:rPr>
              <a:t>Consumo de la pantalla HMI</a:t>
            </a:r>
            <a:endParaRPr lang="en-US" sz="1400" b="1" dirty="0">
              <a:effectLst>
                <a:outerShdw blurRad="38100" dist="38100" dir="2700000" algn="tl">
                  <a:srgbClr val="000000">
                    <a:alpha val="43137"/>
                  </a:srgbClr>
                </a:outerShdw>
              </a:effectLst>
            </a:endParaRPr>
          </a:p>
        </p:txBody>
      </p:sp>
      <p:sp>
        <p:nvSpPr>
          <p:cNvPr id="31" name="CuadroTexto 30">
            <a:extLst>
              <a:ext uri="{FF2B5EF4-FFF2-40B4-BE49-F238E27FC236}">
                <a16:creationId xmlns:a16="http://schemas.microsoft.com/office/drawing/2014/main" id="{625ECAA0-E5A2-644B-1F21-9BE861E40E4B}"/>
              </a:ext>
            </a:extLst>
          </p:cNvPr>
          <p:cNvSpPr txBox="1"/>
          <p:nvPr/>
        </p:nvSpPr>
        <p:spPr>
          <a:xfrm>
            <a:off x="1826125" y="4514078"/>
            <a:ext cx="2904962" cy="307777"/>
          </a:xfrm>
          <a:prstGeom prst="rect">
            <a:avLst/>
          </a:prstGeom>
          <a:noFill/>
        </p:spPr>
        <p:txBody>
          <a:bodyPr wrap="none" rtlCol="0">
            <a:spAutoFit/>
          </a:bodyPr>
          <a:lstStyle/>
          <a:p>
            <a:r>
              <a:rPr lang="es-ES" sz="1400" b="1" dirty="0">
                <a:effectLst>
                  <a:outerShdw blurRad="38100" dist="38100" dir="2700000" algn="tl">
                    <a:srgbClr val="000000">
                      <a:alpha val="43137"/>
                    </a:srgbClr>
                  </a:outerShdw>
                </a:effectLst>
              </a:rPr>
              <a:t>Consumo de switch de red ethernet</a:t>
            </a:r>
            <a:endParaRPr lang="en-US" sz="1400" b="1" dirty="0">
              <a:effectLst>
                <a:outerShdw blurRad="38100" dist="38100" dir="2700000" algn="tl">
                  <a:srgbClr val="000000">
                    <a:alpha val="43137"/>
                  </a:srgbClr>
                </a:outerShdw>
              </a:effectLst>
            </a:endParaRPr>
          </a:p>
        </p:txBody>
      </p:sp>
      <mc:AlternateContent xmlns:mc="http://schemas.openxmlformats.org/markup-compatibility/2006" xmlns:a14="http://schemas.microsoft.com/office/drawing/2010/main">
        <mc:Choice Requires="a14">
          <p:sp>
            <p:nvSpPr>
              <p:cNvPr id="33" name="CuadroTexto 32">
                <a:extLst>
                  <a:ext uri="{FF2B5EF4-FFF2-40B4-BE49-F238E27FC236}">
                    <a16:creationId xmlns:a16="http://schemas.microsoft.com/office/drawing/2014/main" id="{6DD72415-E4DC-5E1A-95D2-FF4D00268E46}"/>
                  </a:ext>
                </a:extLst>
              </p:cNvPr>
              <p:cNvSpPr txBox="1"/>
              <p:nvPr/>
            </p:nvSpPr>
            <p:spPr>
              <a:xfrm>
                <a:off x="1840214" y="4826824"/>
                <a:ext cx="1627896" cy="307777"/>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US" sz="1400" i="1" smtClean="0">
                              <a:solidFill>
                                <a:srgbClr val="836967"/>
                              </a:solidFill>
                              <a:latin typeface="Cambria Math" panose="02040503050406030204" pitchFamily="18" charset="0"/>
                            </a:rPr>
                          </m:ctrlPr>
                        </m:sSubPr>
                        <m:e>
                          <m:r>
                            <a:rPr lang="en-US" sz="1400" i="1">
                              <a:latin typeface="Cambria Math" panose="02040503050406030204" pitchFamily="18" charset="0"/>
                            </a:rPr>
                            <m:t>𝐼</m:t>
                          </m:r>
                        </m:e>
                        <m:sub>
                          <m:r>
                            <a:rPr lang="en-US" sz="1400" i="1">
                              <a:latin typeface="Cambria Math" panose="02040503050406030204" pitchFamily="18" charset="0"/>
                            </a:rPr>
                            <m:t>𝑆𝑤𝑖𝑡𝑐h</m:t>
                          </m:r>
                        </m:sub>
                      </m:sSub>
                      <m:r>
                        <a:rPr lang="en-US" sz="1400" i="0">
                          <a:latin typeface="Cambria Math" panose="02040503050406030204" pitchFamily="18" charset="0"/>
                        </a:rPr>
                        <m:t>=600 </m:t>
                      </m:r>
                      <m:d>
                        <m:dPr>
                          <m:begChr m:val="["/>
                          <m:endChr m:val="]"/>
                          <m:ctrlPr>
                            <a:rPr lang="en-US" sz="1400" i="1">
                              <a:solidFill>
                                <a:srgbClr val="836967"/>
                              </a:solidFill>
                              <a:latin typeface="Cambria Math" panose="02040503050406030204" pitchFamily="18" charset="0"/>
                            </a:rPr>
                          </m:ctrlPr>
                        </m:dPr>
                        <m:e>
                          <m:r>
                            <a:rPr lang="en-US" sz="1400" i="1">
                              <a:latin typeface="Cambria Math" panose="02040503050406030204" pitchFamily="18" charset="0"/>
                            </a:rPr>
                            <m:t>𝑚𝐴</m:t>
                          </m:r>
                        </m:e>
                      </m:d>
                    </m:oMath>
                  </m:oMathPara>
                </a14:m>
                <a:endParaRPr lang="en-US" sz="1400" dirty="0"/>
              </a:p>
            </p:txBody>
          </p:sp>
        </mc:Choice>
        <mc:Fallback xmlns="">
          <p:sp>
            <p:nvSpPr>
              <p:cNvPr id="33" name="CuadroTexto 32">
                <a:extLst>
                  <a:ext uri="{FF2B5EF4-FFF2-40B4-BE49-F238E27FC236}">
                    <a16:creationId xmlns:a16="http://schemas.microsoft.com/office/drawing/2014/main" id="{6DD72415-E4DC-5E1A-95D2-FF4D00268E46}"/>
                  </a:ext>
                </a:extLst>
              </p:cNvPr>
              <p:cNvSpPr txBox="1">
                <a:spLocks noRot="1" noChangeAspect="1" noMove="1" noResize="1" noEditPoints="1" noAdjustHandles="1" noChangeArrowheads="1" noChangeShapeType="1" noTextEdit="1"/>
              </p:cNvSpPr>
              <p:nvPr/>
            </p:nvSpPr>
            <p:spPr>
              <a:xfrm>
                <a:off x="1840214" y="4826824"/>
                <a:ext cx="1627896" cy="307777"/>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CuadroTexto 34">
                <a:extLst>
                  <a:ext uri="{FF2B5EF4-FFF2-40B4-BE49-F238E27FC236}">
                    <a16:creationId xmlns:a16="http://schemas.microsoft.com/office/drawing/2014/main" id="{2D6C9E68-D96C-796A-7C03-810153697D8D}"/>
                  </a:ext>
                </a:extLst>
              </p:cNvPr>
              <p:cNvSpPr txBox="1"/>
              <p:nvPr/>
            </p:nvSpPr>
            <p:spPr>
              <a:xfrm>
                <a:off x="1836523" y="6350633"/>
                <a:ext cx="3890438" cy="307777"/>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US" sz="1400" i="1" smtClean="0">
                              <a:solidFill>
                                <a:srgbClr val="836967"/>
                              </a:solidFill>
                              <a:latin typeface="Cambria Math" panose="02040503050406030204" pitchFamily="18" charset="0"/>
                            </a:rPr>
                          </m:ctrlPr>
                        </m:sSubPr>
                        <m:e>
                          <m:r>
                            <a:rPr lang="en-US" sz="1400" i="1">
                              <a:latin typeface="Cambria Math" panose="02040503050406030204" pitchFamily="18" charset="0"/>
                            </a:rPr>
                            <m:t>𝐼</m:t>
                          </m:r>
                        </m:e>
                        <m:sub>
                          <m:r>
                            <a:rPr lang="en-US" sz="1400" i="1">
                              <a:latin typeface="Cambria Math" panose="02040503050406030204" pitchFamily="18" charset="0"/>
                            </a:rPr>
                            <m:t>𝑇</m:t>
                          </m:r>
                        </m:sub>
                      </m:sSub>
                      <m:r>
                        <a:rPr lang="en-US" sz="1400" i="0">
                          <a:latin typeface="Cambria Math" panose="02040503050406030204" pitchFamily="18" charset="0"/>
                        </a:rPr>
                        <m:t>=</m:t>
                      </m:r>
                      <m:sSub>
                        <m:sSubPr>
                          <m:ctrlPr>
                            <a:rPr lang="en-US" sz="1400" i="1">
                              <a:solidFill>
                                <a:srgbClr val="836967"/>
                              </a:solidFill>
                              <a:latin typeface="Cambria Math" panose="02040503050406030204" pitchFamily="18" charset="0"/>
                            </a:rPr>
                          </m:ctrlPr>
                        </m:sSubPr>
                        <m:e>
                          <m:r>
                            <a:rPr lang="en-US" sz="1400" i="1">
                              <a:latin typeface="Cambria Math" panose="02040503050406030204" pitchFamily="18" charset="0"/>
                            </a:rPr>
                            <m:t>𝐼</m:t>
                          </m:r>
                        </m:e>
                        <m:sub>
                          <m:r>
                            <a:rPr lang="en-US" sz="1400" i="1">
                              <a:latin typeface="Cambria Math" panose="02040503050406030204" pitchFamily="18" charset="0"/>
                            </a:rPr>
                            <m:t>𝑃𝐿𝐶</m:t>
                          </m:r>
                        </m:sub>
                      </m:sSub>
                      <m:r>
                        <a:rPr lang="en-US" sz="1400" i="0">
                          <a:latin typeface="Cambria Math" panose="02040503050406030204" pitchFamily="18" charset="0"/>
                        </a:rPr>
                        <m:t>+</m:t>
                      </m:r>
                      <m:sSub>
                        <m:sSubPr>
                          <m:ctrlPr>
                            <a:rPr lang="en-US" sz="1400" i="1">
                              <a:solidFill>
                                <a:srgbClr val="836967"/>
                              </a:solidFill>
                              <a:latin typeface="Cambria Math" panose="02040503050406030204" pitchFamily="18" charset="0"/>
                            </a:rPr>
                          </m:ctrlPr>
                        </m:sSubPr>
                        <m:e>
                          <m:r>
                            <a:rPr lang="en-US" sz="1400" i="1">
                              <a:latin typeface="Cambria Math" panose="02040503050406030204" pitchFamily="18" charset="0"/>
                            </a:rPr>
                            <m:t>𝐼</m:t>
                          </m:r>
                        </m:e>
                        <m:sub>
                          <m:r>
                            <a:rPr lang="en-US" sz="1400" i="1">
                              <a:latin typeface="Cambria Math" panose="02040503050406030204" pitchFamily="18" charset="0"/>
                            </a:rPr>
                            <m:t>𝑀𝑜𝑑𝑢𝑙𝑜𝑠</m:t>
                          </m:r>
                        </m:sub>
                      </m:sSub>
                      <m:r>
                        <a:rPr lang="en-US" sz="1400" i="0">
                          <a:latin typeface="Cambria Math" panose="02040503050406030204" pitchFamily="18" charset="0"/>
                        </a:rPr>
                        <m:t>+</m:t>
                      </m:r>
                      <m:sSub>
                        <m:sSubPr>
                          <m:ctrlPr>
                            <a:rPr lang="en-US" sz="1400" i="1">
                              <a:solidFill>
                                <a:srgbClr val="836967"/>
                              </a:solidFill>
                              <a:latin typeface="Cambria Math" panose="02040503050406030204" pitchFamily="18" charset="0"/>
                            </a:rPr>
                          </m:ctrlPr>
                        </m:sSubPr>
                        <m:e>
                          <m:r>
                            <a:rPr lang="en-US" sz="1400" i="1">
                              <a:latin typeface="Cambria Math" panose="02040503050406030204" pitchFamily="18" charset="0"/>
                            </a:rPr>
                            <m:t>𝐼</m:t>
                          </m:r>
                        </m:e>
                        <m:sub>
                          <m:r>
                            <a:rPr lang="en-US" sz="1400" i="1">
                              <a:latin typeface="Cambria Math" panose="02040503050406030204" pitchFamily="18" charset="0"/>
                            </a:rPr>
                            <m:t>𝐹𝑢𝑒𝑛𝑡𝑒</m:t>
                          </m:r>
                        </m:sub>
                      </m:sSub>
                      <m:r>
                        <a:rPr lang="en-US" sz="1400" i="0">
                          <a:latin typeface="Cambria Math" panose="02040503050406030204" pitchFamily="18" charset="0"/>
                        </a:rPr>
                        <m:t>+</m:t>
                      </m:r>
                      <m:sSub>
                        <m:sSubPr>
                          <m:ctrlPr>
                            <a:rPr lang="en-US" sz="1400" i="1">
                              <a:solidFill>
                                <a:srgbClr val="836967"/>
                              </a:solidFill>
                              <a:latin typeface="Cambria Math" panose="02040503050406030204" pitchFamily="18" charset="0"/>
                            </a:rPr>
                          </m:ctrlPr>
                        </m:sSubPr>
                        <m:e>
                          <m:r>
                            <a:rPr lang="en-US" sz="1400" i="1">
                              <a:latin typeface="Cambria Math" panose="02040503050406030204" pitchFamily="18" charset="0"/>
                            </a:rPr>
                            <m:t>𝐼</m:t>
                          </m:r>
                        </m:e>
                        <m:sub>
                          <m:r>
                            <a:rPr lang="en-US" sz="1400" i="1">
                              <a:latin typeface="Cambria Math" panose="02040503050406030204" pitchFamily="18" charset="0"/>
                            </a:rPr>
                            <m:t>𝑆𝑤𝑖𝑡𝑐h</m:t>
                          </m:r>
                        </m:sub>
                      </m:sSub>
                      <m:r>
                        <a:rPr lang="en-US" sz="1400" i="0">
                          <a:latin typeface="Cambria Math" panose="02040503050406030204" pitchFamily="18" charset="0"/>
                        </a:rPr>
                        <m:t>+</m:t>
                      </m:r>
                      <m:sSub>
                        <m:sSubPr>
                          <m:ctrlPr>
                            <a:rPr lang="en-US" sz="1400" i="1">
                              <a:solidFill>
                                <a:srgbClr val="836967"/>
                              </a:solidFill>
                              <a:latin typeface="Cambria Math" panose="02040503050406030204" pitchFamily="18" charset="0"/>
                            </a:rPr>
                          </m:ctrlPr>
                        </m:sSubPr>
                        <m:e>
                          <m:r>
                            <a:rPr lang="en-US" sz="1400" i="1">
                              <a:latin typeface="Cambria Math" panose="02040503050406030204" pitchFamily="18" charset="0"/>
                            </a:rPr>
                            <m:t>𝐼</m:t>
                          </m:r>
                        </m:e>
                        <m:sub>
                          <m:r>
                            <a:rPr lang="en-US" sz="1400" i="1">
                              <a:latin typeface="Cambria Math" panose="02040503050406030204" pitchFamily="18" charset="0"/>
                            </a:rPr>
                            <m:t>𝐻𝑀𝐼</m:t>
                          </m:r>
                        </m:sub>
                      </m:sSub>
                    </m:oMath>
                  </m:oMathPara>
                </a14:m>
                <a:endParaRPr lang="en-US" sz="1400" dirty="0"/>
              </a:p>
            </p:txBody>
          </p:sp>
        </mc:Choice>
        <mc:Fallback xmlns="">
          <p:sp>
            <p:nvSpPr>
              <p:cNvPr id="35" name="CuadroTexto 34">
                <a:extLst>
                  <a:ext uri="{FF2B5EF4-FFF2-40B4-BE49-F238E27FC236}">
                    <a16:creationId xmlns:a16="http://schemas.microsoft.com/office/drawing/2014/main" id="{2D6C9E68-D96C-796A-7C03-810153697D8D}"/>
                  </a:ext>
                </a:extLst>
              </p:cNvPr>
              <p:cNvSpPr txBox="1">
                <a:spLocks noRot="1" noChangeAspect="1" noMove="1" noResize="1" noEditPoints="1" noAdjustHandles="1" noChangeArrowheads="1" noChangeShapeType="1" noTextEdit="1"/>
              </p:cNvSpPr>
              <p:nvPr/>
            </p:nvSpPr>
            <p:spPr>
              <a:xfrm>
                <a:off x="1836523" y="6350633"/>
                <a:ext cx="3890438" cy="307777"/>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CuadroTexto 36">
                <a:extLst>
                  <a:ext uri="{FF2B5EF4-FFF2-40B4-BE49-F238E27FC236}">
                    <a16:creationId xmlns:a16="http://schemas.microsoft.com/office/drawing/2014/main" id="{6D9682AB-4F95-9ADC-4913-4AD11701FC0D}"/>
                  </a:ext>
                </a:extLst>
              </p:cNvPr>
              <p:cNvSpPr txBox="1"/>
              <p:nvPr/>
            </p:nvSpPr>
            <p:spPr>
              <a:xfrm>
                <a:off x="1858233" y="3627194"/>
                <a:ext cx="2988016" cy="317673"/>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US" sz="1400" i="1" smtClean="0">
                              <a:solidFill>
                                <a:srgbClr val="836967"/>
                              </a:solidFill>
                              <a:latin typeface="Cambria Math" panose="02040503050406030204" pitchFamily="18" charset="0"/>
                            </a:rPr>
                          </m:ctrlPr>
                        </m:sSubPr>
                        <m:e>
                          <m:r>
                            <a:rPr lang="en-US" sz="1400" i="1">
                              <a:latin typeface="Cambria Math" panose="02040503050406030204" pitchFamily="18" charset="0"/>
                            </a:rPr>
                            <m:t>𝐼</m:t>
                          </m:r>
                        </m:e>
                        <m:sub>
                          <m:r>
                            <a:rPr lang="en-US" sz="1400" i="1">
                              <a:latin typeface="Cambria Math" panose="02040503050406030204" pitchFamily="18" charset="0"/>
                            </a:rPr>
                            <m:t>𝑀𝑜𝑑𝑢𝑙𝑜𝑠</m:t>
                          </m:r>
                        </m:sub>
                      </m:sSub>
                      <m:r>
                        <a:rPr lang="en-US" sz="1400" i="0">
                          <a:latin typeface="Cambria Math" panose="02040503050406030204" pitchFamily="18" charset="0"/>
                        </a:rPr>
                        <m:t>=1960 </m:t>
                      </m:r>
                      <m:d>
                        <m:dPr>
                          <m:begChr m:val="["/>
                          <m:endChr m:val="]"/>
                          <m:ctrlPr>
                            <a:rPr lang="en-US" sz="1400" i="1">
                              <a:solidFill>
                                <a:srgbClr val="836967"/>
                              </a:solidFill>
                              <a:latin typeface="Cambria Math" panose="02040503050406030204" pitchFamily="18" charset="0"/>
                            </a:rPr>
                          </m:ctrlPr>
                        </m:dPr>
                        <m:e>
                          <m:r>
                            <a:rPr lang="en-US" sz="1400" i="1">
                              <a:latin typeface="Cambria Math" panose="02040503050406030204" pitchFamily="18" charset="0"/>
                            </a:rPr>
                            <m:t>𝑚𝐴</m:t>
                          </m:r>
                        </m:e>
                      </m:d>
                    </m:oMath>
                  </m:oMathPara>
                </a14:m>
                <a:endParaRPr lang="en-US" dirty="0"/>
              </a:p>
            </p:txBody>
          </p:sp>
        </mc:Choice>
        <mc:Fallback xmlns="">
          <p:sp>
            <p:nvSpPr>
              <p:cNvPr id="37" name="CuadroTexto 36">
                <a:extLst>
                  <a:ext uri="{FF2B5EF4-FFF2-40B4-BE49-F238E27FC236}">
                    <a16:creationId xmlns:a16="http://schemas.microsoft.com/office/drawing/2014/main" id="{6D9682AB-4F95-9ADC-4913-4AD11701FC0D}"/>
                  </a:ext>
                </a:extLst>
              </p:cNvPr>
              <p:cNvSpPr txBox="1">
                <a:spLocks noRot="1" noChangeAspect="1" noMove="1" noResize="1" noEditPoints="1" noAdjustHandles="1" noChangeArrowheads="1" noChangeShapeType="1" noTextEdit="1"/>
              </p:cNvSpPr>
              <p:nvPr/>
            </p:nvSpPr>
            <p:spPr>
              <a:xfrm>
                <a:off x="1858233" y="3627194"/>
                <a:ext cx="2988016" cy="317673"/>
              </a:xfrm>
              <a:prstGeom prst="rect">
                <a:avLst/>
              </a:prstGeom>
              <a:blipFill>
                <a:blip r:embed="rId8"/>
                <a:stretch>
                  <a:fillRect/>
                </a:stretch>
              </a:blipFill>
            </p:spPr>
            <p:txBody>
              <a:bodyPr/>
              <a:lstStyle/>
              <a:p>
                <a:r>
                  <a:rPr lang="en-US">
                    <a:noFill/>
                  </a:rPr>
                  <a:t> </a:t>
                </a:r>
              </a:p>
            </p:txBody>
          </p:sp>
        </mc:Fallback>
      </mc:AlternateContent>
      <p:sp>
        <p:nvSpPr>
          <p:cNvPr id="38" name="CuadroTexto 37">
            <a:extLst>
              <a:ext uri="{FF2B5EF4-FFF2-40B4-BE49-F238E27FC236}">
                <a16:creationId xmlns:a16="http://schemas.microsoft.com/office/drawing/2014/main" id="{800B12E8-BF48-37AA-01A8-DCB0E8407E25}"/>
              </a:ext>
            </a:extLst>
          </p:cNvPr>
          <p:cNvSpPr txBox="1"/>
          <p:nvPr/>
        </p:nvSpPr>
        <p:spPr>
          <a:xfrm>
            <a:off x="1838547" y="5147109"/>
            <a:ext cx="2122697" cy="307777"/>
          </a:xfrm>
          <a:prstGeom prst="rect">
            <a:avLst/>
          </a:prstGeom>
          <a:noFill/>
        </p:spPr>
        <p:txBody>
          <a:bodyPr wrap="none" rtlCol="0">
            <a:spAutoFit/>
          </a:bodyPr>
          <a:lstStyle/>
          <a:p>
            <a:r>
              <a:rPr lang="es-ES" sz="1400" b="1" dirty="0">
                <a:effectLst>
                  <a:outerShdw blurRad="38100" dist="38100" dir="2700000" algn="tl">
                    <a:srgbClr val="000000">
                      <a:alpha val="43137"/>
                    </a:srgbClr>
                  </a:outerShdw>
                </a:effectLst>
              </a:rPr>
              <a:t>Consumo de la fuente DC</a:t>
            </a:r>
            <a:endParaRPr lang="en-US" sz="1400" b="1" dirty="0">
              <a:effectLst>
                <a:outerShdw blurRad="38100" dist="38100" dir="2700000" algn="tl">
                  <a:srgbClr val="000000">
                    <a:alpha val="43137"/>
                  </a:srgbClr>
                </a:outerShdw>
              </a:effectLst>
            </a:endParaRPr>
          </a:p>
        </p:txBody>
      </p:sp>
      <mc:AlternateContent xmlns:mc="http://schemas.openxmlformats.org/markup-compatibility/2006" xmlns:a14="http://schemas.microsoft.com/office/drawing/2010/main">
        <mc:Choice Requires="a14">
          <p:sp>
            <p:nvSpPr>
              <p:cNvPr id="39" name="CuadroTexto 38">
                <a:extLst>
                  <a:ext uri="{FF2B5EF4-FFF2-40B4-BE49-F238E27FC236}">
                    <a16:creationId xmlns:a16="http://schemas.microsoft.com/office/drawing/2014/main" id="{1B1D0B61-CF55-0C9F-DF3D-C0CD545A8153}"/>
                  </a:ext>
                </a:extLst>
              </p:cNvPr>
              <p:cNvSpPr txBox="1"/>
              <p:nvPr/>
            </p:nvSpPr>
            <p:spPr>
              <a:xfrm>
                <a:off x="1852636" y="5443813"/>
                <a:ext cx="2012774" cy="307777"/>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US" sz="1400" i="1" smtClean="0">
                              <a:solidFill>
                                <a:srgbClr val="836967"/>
                              </a:solidFill>
                              <a:latin typeface="Cambria Math" panose="02040503050406030204" pitchFamily="18" charset="0"/>
                            </a:rPr>
                          </m:ctrlPr>
                        </m:sSubPr>
                        <m:e>
                          <m:r>
                            <a:rPr lang="en-US" sz="1400" i="1">
                              <a:latin typeface="Cambria Math" panose="02040503050406030204" pitchFamily="18" charset="0"/>
                            </a:rPr>
                            <m:t>𝐼</m:t>
                          </m:r>
                        </m:e>
                        <m:sub>
                          <m:r>
                            <a:rPr lang="es-ES" sz="1400" b="0" i="1" smtClean="0">
                              <a:latin typeface="Cambria Math" panose="02040503050406030204" pitchFamily="18" charset="0"/>
                            </a:rPr>
                            <m:t>𝐹𝑢𝑒𝑛𝑡𝑒</m:t>
                          </m:r>
                        </m:sub>
                      </m:sSub>
                      <m:r>
                        <a:rPr lang="en-US" sz="1400" i="0">
                          <a:latin typeface="Cambria Math" panose="02040503050406030204" pitchFamily="18" charset="0"/>
                        </a:rPr>
                        <m:t>=</m:t>
                      </m:r>
                      <m:r>
                        <a:rPr lang="es-ES" sz="1400" b="0" i="0" smtClean="0">
                          <a:latin typeface="Cambria Math" panose="02040503050406030204" pitchFamily="18" charset="0"/>
                        </a:rPr>
                        <m:t>50</m:t>
                      </m:r>
                      <m:r>
                        <a:rPr lang="en-US" sz="1400" i="0">
                          <a:latin typeface="Cambria Math" panose="02040503050406030204" pitchFamily="18" charset="0"/>
                        </a:rPr>
                        <m:t>00 </m:t>
                      </m:r>
                      <m:d>
                        <m:dPr>
                          <m:begChr m:val="["/>
                          <m:endChr m:val="]"/>
                          <m:ctrlPr>
                            <a:rPr lang="en-US" sz="1400" i="1">
                              <a:solidFill>
                                <a:srgbClr val="836967"/>
                              </a:solidFill>
                              <a:latin typeface="Cambria Math" panose="02040503050406030204" pitchFamily="18" charset="0"/>
                            </a:rPr>
                          </m:ctrlPr>
                        </m:dPr>
                        <m:e>
                          <m:r>
                            <a:rPr lang="en-US" sz="1400" i="1">
                              <a:latin typeface="Cambria Math" panose="02040503050406030204" pitchFamily="18" charset="0"/>
                            </a:rPr>
                            <m:t>𝑚𝐴</m:t>
                          </m:r>
                        </m:e>
                      </m:d>
                    </m:oMath>
                  </m:oMathPara>
                </a14:m>
                <a:endParaRPr lang="en-US" sz="1400" dirty="0"/>
              </a:p>
            </p:txBody>
          </p:sp>
        </mc:Choice>
        <mc:Fallback xmlns="">
          <p:sp>
            <p:nvSpPr>
              <p:cNvPr id="39" name="CuadroTexto 38">
                <a:extLst>
                  <a:ext uri="{FF2B5EF4-FFF2-40B4-BE49-F238E27FC236}">
                    <a16:creationId xmlns:a16="http://schemas.microsoft.com/office/drawing/2014/main" id="{1B1D0B61-CF55-0C9F-DF3D-C0CD545A8153}"/>
                  </a:ext>
                </a:extLst>
              </p:cNvPr>
              <p:cNvSpPr txBox="1">
                <a:spLocks noRot="1" noChangeAspect="1" noMove="1" noResize="1" noEditPoints="1" noAdjustHandles="1" noChangeArrowheads="1" noChangeShapeType="1" noTextEdit="1"/>
              </p:cNvSpPr>
              <p:nvPr/>
            </p:nvSpPr>
            <p:spPr>
              <a:xfrm>
                <a:off x="1852636" y="5443813"/>
                <a:ext cx="2012774" cy="307777"/>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CuadroTexto 39">
                <a:extLst>
                  <a:ext uri="{FF2B5EF4-FFF2-40B4-BE49-F238E27FC236}">
                    <a16:creationId xmlns:a16="http://schemas.microsoft.com/office/drawing/2014/main" id="{C9265367-D5B9-D412-059C-4C241EB52AB9}"/>
                  </a:ext>
                </a:extLst>
              </p:cNvPr>
              <p:cNvSpPr txBox="1"/>
              <p:nvPr/>
            </p:nvSpPr>
            <p:spPr>
              <a:xfrm>
                <a:off x="5415586" y="1957813"/>
                <a:ext cx="1550203" cy="307777"/>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US" sz="1400" i="1" smtClean="0">
                              <a:solidFill>
                                <a:srgbClr val="836967"/>
                              </a:solidFill>
                              <a:latin typeface="Cambria Math" panose="02040503050406030204" pitchFamily="18" charset="0"/>
                            </a:rPr>
                          </m:ctrlPr>
                        </m:sSubPr>
                        <m:e>
                          <m:r>
                            <a:rPr lang="en-US" sz="1400" i="1">
                              <a:latin typeface="Cambria Math" panose="02040503050406030204" pitchFamily="18" charset="0"/>
                            </a:rPr>
                            <m:t>𝐼</m:t>
                          </m:r>
                        </m:e>
                        <m:sub>
                          <m:r>
                            <a:rPr lang="en-US" sz="1400" i="1">
                              <a:latin typeface="Cambria Math" panose="02040503050406030204" pitchFamily="18" charset="0"/>
                            </a:rPr>
                            <m:t>𝑇</m:t>
                          </m:r>
                        </m:sub>
                      </m:sSub>
                      <m:r>
                        <a:rPr lang="en-US" sz="1400" i="0">
                          <a:latin typeface="Cambria Math" panose="02040503050406030204" pitchFamily="18" charset="0"/>
                        </a:rPr>
                        <m:t>=9865 </m:t>
                      </m:r>
                      <m:d>
                        <m:dPr>
                          <m:begChr m:val="["/>
                          <m:endChr m:val="]"/>
                          <m:ctrlPr>
                            <a:rPr lang="en-US" sz="1400" i="1">
                              <a:solidFill>
                                <a:srgbClr val="836967"/>
                              </a:solidFill>
                              <a:latin typeface="Cambria Math" panose="02040503050406030204" pitchFamily="18" charset="0"/>
                            </a:rPr>
                          </m:ctrlPr>
                        </m:dPr>
                        <m:e>
                          <m:r>
                            <a:rPr lang="en-US" sz="1400" i="1">
                              <a:latin typeface="Cambria Math" panose="02040503050406030204" pitchFamily="18" charset="0"/>
                            </a:rPr>
                            <m:t>𝑚𝐴</m:t>
                          </m:r>
                        </m:e>
                      </m:d>
                    </m:oMath>
                  </m:oMathPara>
                </a14:m>
                <a:endParaRPr lang="en-US" sz="1400" dirty="0"/>
              </a:p>
            </p:txBody>
          </p:sp>
        </mc:Choice>
        <mc:Fallback xmlns="">
          <p:sp>
            <p:nvSpPr>
              <p:cNvPr id="40" name="CuadroTexto 39">
                <a:extLst>
                  <a:ext uri="{FF2B5EF4-FFF2-40B4-BE49-F238E27FC236}">
                    <a16:creationId xmlns:a16="http://schemas.microsoft.com/office/drawing/2014/main" id="{C9265367-D5B9-D412-059C-4C241EB52AB9}"/>
                  </a:ext>
                </a:extLst>
              </p:cNvPr>
              <p:cNvSpPr txBox="1">
                <a:spLocks noRot="1" noChangeAspect="1" noMove="1" noResize="1" noEditPoints="1" noAdjustHandles="1" noChangeArrowheads="1" noChangeShapeType="1" noTextEdit="1"/>
              </p:cNvSpPr>
              <p:nvPr/>
            </p:nvSpPr>
            <p:spPr>
              <a:xfrm>
                <a:off x="5415586" y="1957813"/>
                <a:ext cx="1550203" cy="307777"/>
              </a:xfrm>
              <a:prstGeom prst="rect">
                <a:avLst/>
              </a:prstGeom>
              <a:blipFill>
                <a:blip r:embed="rId10"/>
                <a:stretch>
                  <a:fillRect/>
                </a:stretch>
              </a:blipFill>
            </p:spPr>
            <p:txBody>
              <a:bodyPr/>
              <a:lstStyle/>
              <a:p>
                <a:r>
                  <a:rPr lang="en-US">
                    <a:noFill/>
                  </a:rPr>
                  <a:t> </a:t>
                </a:r>
              </a:p>
            </p:txBody>
          </p:sp>
        </mc:Fallback>
      </mc:AlternateContent>
      <p:sp>
        <p:nvSpPr>
          <p:cNvPr id="41" name="CuadroTexto 40">
            <a:extLst>
              <a:ext uri="{FF2B5EF4-FFF2-40B4-BE49-F238E27FC236}">
                <a16:creationId xmlns:a16="http://schemas.microsoft.com/office/drawing/2014/main" id="{AB5A440E-5615-2634-5AE0-6C601D7C11DF}"/>
              </a:ext>
            </a:extLst>
          </p:cNvPr>
          <p:cNvSpPr txBox="1"/>
          <p:nvPr/>
        </p:nvSpPr>
        <p:spPr>
          <a:xfrm>
            <a:off x="1817594" y="6083712"/>
            <a:ext cx="1321196" cy="307777"/>
          </a:xfrm>
          <a:prstGeom prst="rect">
            <a:avLst/>
          </a:prstGeom>
          <a:noFill/>
        </p:spPr>
        <p:txBody>
          <a:bodyPr wrap="none" rtlCol="0">
            <a:spAutoFit/>
          </a:bodyPr>
          <a:lstStyle/>
          <a:p>
            <a:r>
              <a:rPr lang="es-ES" sz="1400" b="1" dirty="0">
                <a:effectLst>
                  <a:outerShdw blurRad="38100" dist="38100" dir="2700000" algn="tl">
                    <a:srgbClr val="000000">
                      <a:alpha val="43137"/>
                    </a:srgbClr>
                  </a:outerShdw>
                </a:effectLst>
              </a:rPr>
              <a:t>Consumo total</a:t>
            </a:r>
            <a:endParaRPr lang="en-US" sz="1400" b="1" dirty="0">
              <a:effectLst>
                <a:outerShdw blurRad="38100" dist="38100" dir="2700000" algn="tl">
                  <a:srgbClr val="000000">
                    <a:alpha val="43137"/>
                  </a:srgbClr>
                </a:outerShdw>
              </a:effectLst>
            </a:endParaRPr>
          </a:p>
        </p:txBody>
      </p:sp>
      <p:sp>
        <p:nvSpPr>
          <p:cNvPr id="42" name="CuadroTexto 41">
            <a:extLst>
              <a:ext uri="{FF2B5EF4-FFF2-40B4-BE49-F238E27FC236}">
                <a16:creationId xmlns:a16="http://schemas.microsoft.com/office/drawing/2014/main" id="{7B7F1CDE-FE67-49A5-8B39-0081675B10D2}"/>
              </a:ext>
            </a:extLst>
          </p:cNvPr>
          <p:cNvSpPr txBox="1"/>
          <p:nvPr/>
        </p:nvSpPr>
        <p:spPr>
          <a:xfrm>
            <a:off x="5415586" y="2307745"/>
            <a:ext cx="1566454" cy="307777"/>
          </a:xfrm>
          <a:prstGeom prst="rect">
            <a:avLst/>
          </a:prstGeom>
          <a:noFill/>
        </p:spPr>
        <p:txBody>
          <a:bodyPr wrap="none" rtlCol="0">
            <a:spAutoFit/>
          </a:bodyPr>
          <a:lstStyle/>
          <a:p>
            <a:r>
              <a:rPr lang="es-ES" sz="1400" b="1" dirty="0">
                <a:effectLst>
                  <a:outerShdw blurRad="38100" dist="38100" dir="2700000" algn="tl">
                    <a:srgbClr val="000000">
                      <a:alpha val="43137"/>
                    </a:srgbClr>
                  </a:outerShdw>
                </a:effectLst>
              </a:rPr>
              <a:t>Consumo por fase</a:t>
            </a:r>
            <a:endParaRPr lang="en-US" sz="1400" b="1" dirty="0">
              <a:effectLst>
                <a:outerShdw blurRad="38100" dist="38100" dir="2700000" algn="tl">
                  <a:srgbClr val="000000">
                    <a:alpha val="43137"/>
                  </a:srgbClr>
                </a:outerShdw>
              </a:effectLst>
            </a:endParaRPr>
          </a:p>
        </p:txBody>
      </p:sp>
      <mc:AlternateContent xmlns:mc="http://schemas.openxmlformats.org/markup-compatibility/2006" xmlns:a14="http://schemas.microsoft.com/office/drawing/2010/main">
        <mc:Choice Requires="a14">
          <p:sp>
            <p:nvSpPr>
              <p:cNvPr id="44" name="CuadroTexto 43">
                <a:extLst>
                  <a:ext uri="{FF2B5EF4-FFF2-40B4-BE49-F238E27FC236}">
                    <a16:creationId xmlns:a16="http://schemas.microsoft.com/office/drawing/2014/main" id="{80FB7B46-BE55-18AB-2F42-430C04B03D2D}"/>
                  </a:ext>
                </a:extLst>
              </p:cNvPr>
              <p:cNvSpPr txBox="1"/>
              <p:nvPr/>
            </p:nvSpPr>
            <p:spPr>
              <a:xfrm>
                <a:off x="5415586" y="2596861"/>
                <a:ext cx="4129467" cy="307777"/>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US" sz="1400" i="1" smtClean="0">
                              <a:solidFill>
                                <a:srgbClr val="836967"/>
                              </a:solidFill>
                              <a:latin typeface="Cambria Math" panose="02040503050406030204" pitchFamily="18" charset="0"/>
                            </a:rPr>
                          </m:ctrlPr>
                        </m:sSubPr>
                        <m:e>
                          <m:r>
                            <a:rPr lang="en-US" sz="1400" i="1">
                              <a:latin typeface="Cambria Math" panose="02040503050406030204" pitchFamily="18" charset="0"/>
                            </a:rPr>
                            <m:t>𝐼</m:t>
                          </m:r>
                        </m:e>
                        <m:sub>
                          <m:r>
                            <a:rPr lang="en-US" sz="1400" i="0">
                              <a:latin typeface="Cambria Math" panose="02040503050406030204" pitchFamily="18" charset="0"/>
                            </a:rPr>
                            <m:t>1</m:t>
                          </m:r>
                          <m:r>
                            <a:rPr lang="en-US" sz="1400" i="1">
                              <a:latin typeface="Cambria Math" panose="02040503050406030204" pitchFamily="18" charset="0"/>
                            </a:rPr>
                            <m:t>𝐹</m:t>
                          </m:r>
                        </m:sub>
                      </m:sSub>
                      <m:r>
                        <a:rPr lang="en-US" sz="1400" i="0">
                          <a:latin typeface="Cambria Math" panose="02040503050406030204" pitchFamily="18" charset="0"/>
                        </a:rPr>
                        <m:t>=</m:t>
                      </m:r>
                      <m:sSub>
                        <m:sSubPr>
                          <m:ctrlPr>
                            <a:rPr lang="en-US" sz="1400" i="1">
                              <a:solidFill>
                                <a:srgbClr val="836967"/>
                              </a:solidFill>
                              <a:latin typeface="Cambria Math" panose="02040503050406030204" pitchFamily="18" charset="0"/>
                            </a:rPr>
                          </m:ctrlPr>
                        </m:sSubPr>
                        <m:e>
                          <m:r>
                            <a:rPr lang="en-US" sz="1400" i="1">
                              <a:latin typeface="Cambria Math" panose="02040503050406030204" pitchFamily="18" charset="0"/>
                            </a:rPr>
                            <m:t>𝐼</m:t>
                          </m:r>
                        </m:e>
                        <m:sub>
                          <m:r>
                            <a:rPr lang="en-US" sz="1400" i="1">
                              <a:latin typeface="Cambria Math" panose="02040503050406030204" pitchFamily="18" charset="0"/>
                            </a:rPr>
                            <m:t>𝑃𝐿𝐶</m:t>
                          </m:r>
                        </m:sub>
                      </m:sSub>
                      <m:r>
                        <a:rPr lang="en-US" sz="1400" i="0">
                          <a:latin typeface="Cambria Math" panose="02040503050406030204" pitchFamily="18" charset="0"/>
                        </a:rPr>
                        <m:t>+</m:t>
                      </m:r>
                      <m:sSub>
                        <m:sSubPr>
                          <m:ctrlPr>
                            <a:rPr lang="en-US" sz="1400" i="1">
                              <a:solidFill>
                                <a:srgbClr val="836967"/>
                              </a:solidFill>
                              <a:latin typeface="Cambria Math" panose="02040503050406030204" pitchFamily="18" charset="0"/>
                            </a:rPr>
                          </m:ctrlPr>
                        </m:sSubPr>
                        <m:e>
                          <m:r>
                            <a:rPr lang="en-US" sz="1400" i="1">
                              <a:latin typeface="Cambria Math" panose="02040503050406030204" pitchFamily="18" charset="0"/>
                            </a:rPr>
                            <m:t>𝐼</m:t>
                          </m:r>
                        </m:e>
                        <m:sub>
                          <m:r>
                            <a:rPr lang="en-US" sz="1400" i="1">
                              <a:latin typeface="Cambria Math" panose="02040503050406030204" pitchFamily="18" charset="0"/>
                            </a:rPr>
                            <m:t>𝑀𝑜𝑑𝑢𝑙𝑜𝑠</m:t>
                          </m:r>
                        </m:sub>
                      </m:sSub>
                      <m:r>
                        <a:rPr lang="en-US" sz="1400" i="0">
                          <a:latin typeface="Cambria Math" panose="02040503050406030204" pitchFamily="18" charset="0"/>
                        </a:rPr>
                        <m:t>+</m:t>
                      </m:r>
                      <m:sSub>
                        <m:sSubPr>
                          <m:ctrlPr>
                            <a:rPr lang="en-US" sz="1400" i="1">
                              <a:solidFill>
                                <a:srgbClr val="836967"/>
                              </a:solidFill>
                              <a:latin typeface="Cambria Math" panose="02040503050406030204" pitchFamily="18" charset="0"/>
                            </a:rPr>
                          </m:ctrlPr>
                        </m:sSubPr>
                        <m:e>
                          <m:r>
                            <a:rPr lang="en-US" sz="1400" i="1">
                              <a:latin typeface="Cambria Math" panose="02040503050406030204" pitchFamily="18" charset="0"/>
                            </a:rPr>
                            <m:t>𝐼</m:t>
                          </m:r>
                        </m:e>
                        <m:sub>
                          <m:r>
                            <a:rPr lang="en-US" sz="1400" i="1">
                              <a:latin typeface="Cambria Math" panose="02040503050406030204" pitchFamily="18" charset="0"/>
                            </a:rPr>
                            <m:t>𝑆𝑤𝑖𝑡𝑐h</m:t>
                          </m:r>
                        </m:sub>
                      </m:sSub>
                      <m:r>
                        <a:rPr lang="en-US" sz="1400" i="0">
                          <a:latin typeface="Cambria Math" panose="02040503050406030204" pitchFamily="18" charset="0"/>
                        </a:rPr>
                        <m:t>+</m:t>
                      </m:r>
                      <m:sSub>
                        <m:sSubPr>
                          <m:ctrlPr>
                            <a:rPr lang="en-US" sz="1400" i="1">
                              <a:solidFill>
                                <a:srgbClr val="836967"/>
                              </a:solidFill>
                              <a:latin typeface="Cambria Math" panose="02040503050406030204" pitchFamily="18" charset="0"/>
                            </a:rPr>
                          </m:ctrlPr>
                        </m:sSubPr>
                        <m:e>
                          <m:r>
                            <a:rPr lang="en-US" sz="1400" i="1">
                              <a:latin typeface="Cambria Math" panose="02040503050406030204" pitchFamily="18" charset="0"/>
                            </a:rPr>
                            <m:t>𝐼</m:t>
                          </m:r>
                        </m:e>
                        <m:sub>
                          <m:r>
                            <a:rPr lang="en-US" sz="1400" i="1">
                              <a:latin typeface="Cambria Math" panose="02040503050406030204" pitchFamily="18" charset="0"/>
                            </a:rPr>
                            <m:t>𝐻𝑀𝐼</m:t>
                          </m:r>
                        </m:sub>
                      </m:sSub>
                      <m:r>
                        <a:rPr lang="en-US" sz="1400" i="0">
                          <a:latin typeface="Cambria Math" panose="02040503050406030204" pitchFamily="18" charset="0"/>
                        </a:rPr>
                        <m:t>=4685 </m:t>
                      </m:r>
                      <m:d>
                        <m:dPr>
                          <m:begChr m:val="["/>
                          <m:endChr m:val="]"/>
                          <m:ctrlPr>
                            <a:rPr lang="en-US" sz="1400" i="1">
                              <a:solidFill>
                                <a:srgbClr val="836967"/>
                              </a:solidFill>
                              <a:latin typeface="Cambria Math" panose="02040503050406030204" pitchFamily="18" charset="0"/>
                            </a:rPr>
                          </m:ctrlPr>
                        </m:dPr>
                        <m:e>
                          <m:r>
                            <a:rPr lang="en-US" sz="1400" i="1">
                              <a:latin typeface="Cambria Math" panose="02040503050406030204" pitchFamily="18" charset="0"/>
                            </a:rPr>
                            <m:t>𝑚𝐴</m:t>
                          </m:r>
                        </m:e>
                      </m:d>
                    </m:oMath>
                  </m:oMathPara>
                </a14:m>
                <a:endParaRPr lang="en-US" sz="1400" dirty="0"/>
              </a:p>
            </p:txBody>
          </p:sp>
        </mc:Choice>
        <mc:Fallback xmlns="">
          <p:sp>
            <p:nvSpPr>
              <p:cNvPr id="44" name="CuadroTexto 43">
                <a:extLst>
                  <a:ext uri="{FF2B5EF4-FFF2-40B4-BE49-F238E27FC236}">
                    <a16:creationId xmlns:a16="http://schemas.microsoft.com/office/drawing/2014/main" id="{80FB7B46-BE55-18AB-2F42-430C04B03D2D}"/>
                  </a:ext>
                </a:extLst>
              </p:cNvPr>
              <p:cNvSpPr txBox="1">
                <a:spLocks noRot="1" noChangeAspect="1" noMove="1" noResize="1" noEditPoints="1" noAdjustHandles="1" noChangeArrowheads="1" noChangeShapeType="1" noTextEdit="1"/>
              </p:cNvSpPr>
              <p:nvPr/>
            </p:nvSpPr>
            <p:spPr>
              <a:xfrm>
                <a:off x="5415586" y="2596861"/>
                <a:ext cx="4129467" cy="307777"/>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CuadroTexto 45">
                <a:extLst>
                  <a:ext uri="{FF2B5EF4-FFF2-40B4-BE49-F238E27FC236}">
                    <a16:creationId xmlns:a16="http://schemas.microsoft.com/office/drawing/2014/main" id="{0B44ECDE-A09D-DF7B-A7C4-1E7B7120ECD2}"/>
                  </a:ext>
                </a:extLst>
              </p:cNvPr>
              <p:cNvSpPr txBox="1"/>
              <p:nvPr/>
            </p:nvSpPr>
            <p:spPr>
              <a:xfrm>
                <a:off x="5415586" y="2917673"/>
                <a:ext cx="1995867" cy="276081"/>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US" sz="1200" i="1" smtClean="0">
                              <a:solidFill>
                                <a:srgbClr val="836967"/>
                              </a:solidFill>
                              <a:latin typeface="Cambria Math" panose="02040503050406030204" pitchFamily="18" charset="0"/>
                            </a:rPr>
                          </m:ctrlPr>
                        </m:sSubPr>
                        <m:e>
                          <m:r>
                            <a:rPr lang="en-US" sz="1200" i="1">
                              <a:latin typeface="Cambria Math" panose="02040503050406030204" pitchFamily="18" charset="0"/>
                            </a:rPr>
                            <m:t>𝐼</m:t>
                          </m:r>
                        </m:e>
                        <m:sub>
                          <m:r>
                            <a:rPr lang="en-US" sz="1200" i="0">
                              <a:latin typeface="Cambria Math" panose="02040503050406030204" pitchFamily="18" charset="0"/>
                            </a:rPr>
                            <m:t>2</m:t>
                          </m:r>
                          <m:r>
                            <a:rPr lang="en-US" sz="1200" i="1">
                              <a:latin typeface="Cambria Math" panose="02040503050406030204" pitchFamily="18" charset="0"/>
                            </a:rPr>
                            <m:t>𝐹</m:t>
                          </m:r>
                        </m:sub>
                      </m:sSub>
                      <m:r>
                        <a:rPr lang="en-US" sz="1200" i="0">
                          <a:latin typeface="Cambria Math" panose="02040503050406030204" pitchFamily="18" charset="0"/>
                        </a:rPr>
                        <m:t>=</m:t>
                      </m:r>
                      <m:sSub>
                        <m:sSubPr>
                          <m:ctrlPr>
                            <a:rPr lang="en-US" sz="1200" i="1">
                              <a:solidFill>
                                <a:srgbClr val="836967"/>
                              </a:solidFill>
                              <a:latin typeface="Cambria Math" panose="02040503050406030204" pitchFamily="18" charset="0"/>
                            </a:rPr>
                          </m:ctrlPr>
                        </m:sSubPr>
                        <m:e>
                          <m:r>
                            <a:rPr lang="en-US" sz="1200" i="1">
                              <a:latin typeface="Cambria Math" panose="02040503050406030204" pitchFamily="18" charset="0"/>
                            </a:rPr>
                            <m:t>𝐼</m:t>
                          </m:r>
                        </m:e>
                        <m:sub>
                          <m:r>
                            <a:rPr lang="en-US" sz="1200" i="1">
                              <a:latin typeface="Cambria Math" panose="02040503050406030204" pitchFamily="18" charset="0"/>
                            </a:rPr>
                            <m:t>𝐹𝑢𝑒𝑛𝑡𝑒</m:t>
                          </m:r>
                        </m:sub>
                      </m:sSub>
                      <m:r>
                        <a:rPr lang="en-US" sz="1200" i="0">
                          <a:latin typeface="Cambria Math" panose="02040503050406030204" pitchFamily="18" charset="0"/>
                        </a:rPr>
                        <m:t>=5000 </m:t>
                      </m:r>
                      <m:d>
                        <m:dPr>
                          <m:begChr m:val="["/>
                          <m:endChr m:val="]"/>
                          <m:ctrlPr>
                            <a:rPr lang="en-US" sz="1200" i="1">
                              <a:solidFill>
                                <a:srgbClr val="836967"/>
                              </a:solidFill>
                              <a:latin typeface="Cambria Math" panose="02040503050406030204" pitchFamily="18" charset="0"/>
                            </a:rPr>
                          </m:ctrlPr>
                        </m:dPr>
                        <m:e>
                          <m:r>
                            <a:rPr lang="en-US" sz="1200" i="1">
                              <a:latin typeface="Cambria Math" panose="02040503050406030204" pitchFamily="18" charset="0"/>
                            </a:rPr>
                            <m:t>𝑚𝐴</m:t>
                          </m:r>
                        </m:e>
                      </m:d>
                    </m:oMath>
                  </m:oMathPara>
                </a14:m>
                <a:endParaRPr lang="en-US" sz="1200" dirty="0"/>
              </a:p>
            </p:txBody>
          </p:sp>
        </mc:Choice>
        <mc:Fallback xmlns="">
          <p:sp>
            <p:nvSpPr>
              <p:cNvPr id="46" name="CuadroTexto 45">
                <a:extLst>
                  <a:ext uri="{FF2B5EF4-FFF2-40B4-BE49-F238E27FC236}">
                    <a16:creationId xmlns:a16="http://schemas.microsoft.com/office/drawing/2014/main" id="{0B44ECDE-A09D-DF7B-A7C4-1E7B7120ECD2}"/>
                  </a:ext>
                </a:extLst>
              </p:cNvPr>
              <p:cNvSpPr txBox="1">
                <a:spLocks noRot="1" noChangeAspect="1" noMove="1" noResize="1" noEditPoints="1" noAdjustHandles="1" noChangeArrowheads="1" noChangeShapeType="1" noTextEdit="1"/>
              </p:cNvSpPr>
              <p:nvPr/>
            </p:nvSpPr>
            <p:spPr>
              <a:xfrm>
                <a:off x="5415586" y="2917673"/>
                <a:ext cx="1995867" cy="276081"/>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CuadroTexto 47">
                <a:extLst>
                  <a:ext uri="{FF2B5EF4-FFF2-40B4-BE49-F238E27FC236}">
                    <a16:creationId xmlns:a16="http://schemas.microsoft.com/office/drawing/2014/main" id="{6BE1A9AF-0255-5EB9-C03A-8401352039B0}"/>
                  </a:ext>
                </a:extLst>
              </p:cNvPr>
              <p:cNvSpPr txBox="1"/>
              <p:nvPr/>
            </p:nvSpPr>
            <p:spPr>
              <a:xfrm>
                <a:off x="1826125" y="2462285"/>
                <a:ext cx="2280406" cy="327334"/>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US" sz="1400" i="1" smtClean="0">
                              <a:solidFill>
                                <a:srgbClr val="836967"/>
                              </a:solidFill>
                              <a:latin typeface="Cambria Math" panose="02040503050406030204" pitchFamily="18" charset="0"/>
                            </a:rPr>
                          </m:ctrlPr>
                        </m:sSubPr>
                        <m:e>
                          <m:r>
                            <a:rPr lang="en-US" sz="1400" i="1">
                              <a:latin typeface="Cambria Math" panose="02040503050406030204" pitchFamily="18" charset="0"/>
                            </a:rPr>
                            <m:t>𝐼</m:t>
                          </m:r>
                        </m:e>
                        <m:sub>
                          <m:sSub>
                            <m:sSubPr>
                              <m:ctrlPr>
                                <a:rPr lang="en-US" sz="1400" i="1">
                                  <a:solidFill>
                                    <a:srgbClr val="836967"/>
                                  </a:solidFill>
                                  <a:latin typeface="Cambria Math" panose="02040503050406030204" pitchFamily="18" charset="0"/>
                                </a:rPr>
                              </m:ctrlPr>
                            </m:sSubPr>
                            <m:e>
                              <m:r>
                                <a:rPr lang="en-US" sz="1400" i="1">
                                  <a:latin typeface="Cambria Math" panose="02040503050406030204" pitchFamily="18" charset="0"/>
                                </a:rPr>
                                <m:t>𝑃</m:t>
                              </m:r>
                            </m:e>
                            <m:sub>
                              <m:r>
                                <a:rPr lang="en-US" sz="1400" i="1">
                                  <a:latin typeface="Cambria Math" panose="02040503050406030204" pitchFamily="18" charset="0"/>
                                </a:rPr>
                                <m:t>𝑚𝑎𝑥</m:t>
                              </m:r>
                            </m:sub>
                          </m:sSub>
                        </m:sub>
                      </m:sSub>
                      <m:r>
                        <a:rPr lang="en-US" sz="1400" i="0">
                          <a:latin typeface="Cambria Math" panose="02040503050406030204" pitchFamily="18" charset="0"/>
                        </a:rPr>
                        <m:t>=7∗0.8=5.6</m:t>
                      </m:r>
                      <m:d>
                        <m:dPr>
                          <m:begChr m:val="["/>
                          <m:endChr m:val="]"/>
                          <m:ctrlPr>
                            <a:rPr lang="en-US" sz="1400" i="1">
                              <a:latin typeface="Cambria Math" panose="02040503050406030204" pitchFamily="18" charset="0"/>
                            </a:rPr>
                          </m:ctrlPr>
                        </m:dPr>
                        <m:e>
                          <m:r>
                            <a:rPr lang="en-US" sz="1400" i="1">
                              <a:latin typeface="Cambria Math" panose="02040503050406030204" pitchFamily="18" charset="0"/>
                            </a:rPr>
                            <m:t>𝐴</m:t>
                          </m:r>
                        </m:e>
                      </m:d>
                    </m:oMath>
                  </m:oMathPara>
                </a14:m>
                <a:endParaRPr lang="en-US" sz="1400" dirty="0"/>
              </a:p>
            </p:txBody>
          </p:sp>
        </mc:Choice>
        <mc:Fallback xmlns="">
          <p:sp>
            <p:nvSpPr>
              <p:cNvPr id="48" name="CuadroTexto 47">
                <a:extLst>
                  <a:ext uri="{FF2B5EF4-FFF2-40B4-BE49-F238E27FC236}">
                    <a16:creationId xmlns:a16="http://schemas.microsoft.com/office/drawing/2014/main" id="{6BE1A9AF-0255-5EB9-C03A-8401352039B0}"/>
                  </a:ext>
                </a:extLst>
              </p:cNvPr>
              <p:cNvSpPr txBox="1">
                <a:spLocks noRot="1" noChangeAspect="1" noMove="1" noResize="1" noEditPoints="1" noAdjustHandles="1" noChangeArrowheads="1" noChangeShapeType="1" noTextEdit="1"/>
              </p:cNvSpPr>
              <p:nvPr/>
            </p:nvSpPr>
            <p:spPr>
              <a:xfrm>
                <a:off x="1826125" y="2462285"/>
                <a:ext cx="2280406" cy="327334"/>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CuadroTexto 49">
                <a:extLst>
                  <a:ext uri="{FF2B5EF4-FFF2-40B4-BE49-F238E27FC236}">
                    <a16:creationId xmlns:a16="http://schemas.microsoft.com/office/drawing/2014/main" id="{7B790B2D-F47C-672E-855F-65C79C8AF41F}"/>
                  </a:ext>
                </a:extLst>
              </p:cNvPr>
              <p:cNvSpPr txBox="1"/>
              <p:nvPr/>
            </p:nvSpPr>
            <p:spPr>
              <a:xfrm>
                <a:off x="5447675" y="3535404"/>
                <a:ext cx="2427345" cy="326243"/>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US" sz="1400" i="1" smtClean="0">
                              <a:solidFill>
                                <a:srgbClr val="836967"/>
                              </a:solidFill>
                              <a:latin typeface="Cambria Math" panose="02040503050406030204" pitchFamily="18" charset="0"/>
                            </a:rPr>
                          </m:ctrlPr>
                        </m:sSubPr>
                        <m:e>
                          <m:r>
                            <a:rPr lang="en-US" sz="1400" i="1">
                              <a:latin typeface="Cambria Math" panose="02040503050406030204" pitchFamily="18" charset="0"/>
                            </a:rPr>
                            <m:t>𝐼</m:t>
                          </m:r>
                        </m:e>
                        <m:sub>
                          <m:sSub>
                            <m:sSubPr>
                              <m:ctrlPr>
                                <a:rPr lang="en-US" sz="1400" i="1">
                                  <a:solidFill>
                                    <a:srgbClr val="836967"/>
                                  </a:solidFill>
                                  <a:latin typeface="Cambria Math" panose="02040503050406030204" pitchFamily="18" charset="0"/>
                                </a:rPr>
                              </m:ctrlPr>
                            </m:sSubPr>
                            <m:e>
                              <m:r>
                                <a:rPr lang="en-US" sz="1400" i="1">
                                  <a:latin typeface="Cambria Math" panose="02040503050406030204" pitchFamily="18" charset="0"/>
                                </a:rPr>
                                <m:t>𝐵</m:t>
                              </m:r>
                            </m:e>
                            <m:sub>
                              <m:r>
                                <a:rPr lang="en-US" sz="1400" i="0">
                                  <a:latin typeface="Cambria Math" panose="02040503050406030204" pitchFamily="18" charset="0"/>
                                </a:rPr>
                                <m:t>1</m:t>
                              </m:r>
                            </m:sub>
                          </m:sSub>
                        </m:sub>
                      </m:sSub>
                      <m:r>
                        <a:rPr lang="en-US" sz="1400" i="0">
                          <a:latin typeface="Cambria Math" panose="02040503050406030204" pitchFamily="18" charset="0"/>
                        </a:rPr>
                        <m:t>=</m:t>
                      </m:r>
                      <m:sSub>
                        <m:sSubPr>
                          <m:ctrlPr>
                            <a:rPr lang="en-US" sz="1400" i="1">
                              <a:solidFill>
                                <a:srgbClr val="836967"/>
                              </a:solidFill>
                              <a:latin typeface="Cambria Math" panose="02040503050406030204" pitchFamily="18" charset="0"/>
                            </a:rPr>
                          </m:ctrlPr>
                        </m:sSubPr>
                        <m:e>
                          <m:r>
                            <a:rPr lang="en-US" sz="1400" i="1">
                              <a:latin typeface="Cambria Math" panose="02040503050406030204" pitchFamily="18" charset="0"/>
                            </a:rPr>
                            <m:t>𝐼</m:t>
                          </m:r>
                        </m:e>
                        <m:sub>
                          <m:r>
                            <a:rPr lang="en-US" sz="1400" i="0">
                              <a:latin typeface="Cambria Math" panose="02040503050406030204" pitchFamily="18" charset="0"/>
                            </a:rPr>
                            <m:t>1</m:t>
                          </m:r>
                          <m:r>
                            <a:rPr lang="en-US" sz="1400" i="1">
                              <a:latin typeface="Cambria Math" panose="02040503050406030204" pitchFamily="18" charset="0"/>
                            </a:rPr>
                            <m:t>𝐹</m:t>
                          </m:r>
                        </m:sub>
                      </m:sSub>
                      <m:r>
                        <a:rPr lang="en-US" sz="1400" i="0">
                          <a:latin typeface="Cambria Math" panose="02040503050406030204" pitchFamily="18" charset="0"/>
                        </a:rPr>
                        <m:t>∗1.25=5.86</m:t>
                      </m:r>
                      <m:d>
                        <m:dPr>
                          <m:begChr m:val="["/>
                          <m:endChr m:val="]"/>
                          <m:ctrlPr>
                            <a:rPr lang="en-US" sz="1400" i="1">
                              <a:latin typeface="Cambria Math" panose="02040503050406030204" pitchFamily="18" charset="0"/>
                            </a:rPr>
                          </m:ctrlPr>
                        </m:dPr>
                        <m:e>
                          <m:r>
                            <a:rPr lang="en-US" sz="1400" i="1">
                              <a:latin typeface="Cambria Math" panose="02040503050406030204" pitchFamily="18" charset="0"/>
                            </a:rPr>
                            <m:t>𝐴</m:t>
                          </m:r>
                        </m:e>
                      </m:d>
                    </m:oMath>
                  </m:oMathPara>
                </a14:m>
                <a:endParaRPr lang="en-US" sz="1400" dirty="0"/>
              </a:p>
            </p:txBody>
          </p:sp>
        </mc:Choice>
        <mc:Fallback xmlns="">
          <p:sp>
            <p:nvSpPr>
              <p:cNvPr id="50" name="CuadroTexto 49">
                <a:extLst>
                  <a:ext uri="{FF2B5EF4-FFF2-40B4-BE49-F238E27FC236}">
                    <a16:creationId xmlns:a16="http://schemas.microsoft.com/office/drawing/2014/main" id="{7B790B2D-F47C-672E-855F-65C79C8AF41F}"/>
                  </a:ext>
                </a:extLst>
              </p:cNvPr>
              <p:cNvSpPr txBox="1">
                <a:spLocks noRot="1" noChangeAspect="1" noMove="1" noResize="1" noEditPoints="1" noAdjustHandles="1" noChangeArrowheads="1" noChangeShapeType="1" noTextEdit="1"/>
              </p:cNvSpPr>
              <p:nvPr/>
            </p:nvSpPr>
            <p:spPr>
              <a:xfrm>
                <a:off x="5447675" y="3535404"/>
                <a:ext cx="2427345" cy="326243"/>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CuadroTexto 51">
                <a:extLst>
                  <a:ext uri="{FF2B5EF4-FFF2-40B4-BE49-F238E27FC236}">
                    <a16:creationId xmlns:a16="http://schemas.microsoft.com/office/drawing/2014/main" id="{277BE0CB-F606-F8BC-6F17-A5FF25CB25B3}"/>
                  </a:ext>
                </a:extLst>
              </p:cNvPr>
              <p:cNvSpPr txBox="1"/>
              <p:nvPr/>
            </p:nvSpPr>
            <p:spPr>
              <a:xfrm>
                <a:off x="5431627" y="3838752"/>
                <a:ext cx="2459440" cy="326243"/>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US" sz="1400" i="1" smtClean="0">
                              <a:solidFill>
                                <a:srgbClr val="836967"/>
                              </a:solidFill>
                              <a:latin typeface="Cambria Math" panose="02040503050406030204" pitchFamily="18" charset="0"/>
                            </a:rPr>
                          </m:ctrlPr>
                        </m:sSubPr>
                        <m:e>
                          <m:r>
                            <a:rPr lang="en-US" sz="1400" i="1">
                              <a:latin typeface="Cambria Math" panose="02040503050406030204" pitchFamily="18" charset="0"/>
                            </a:rPr>
                            <m:t>𝐼</m:t>
                          </m:r>
                        </m:e>
                        <m:sub>
                          <m:sSub>
                            <m:sSubPr>
                              <m:ctrlPr>
                                <a:rPr lang="en-US" sz="1400" i="1">
                                  <a:solidFill>
                                    <a:srgbClr val="836967"/>
                                  </a:solidFill>
                                  <a:latin typeface="Cambria Math" panose="02040503050406030204" pitchFamily="18" charset="0"/>
                                </a:rPr>
                              </m:ctrlPr>
                            </m:sSubPr>
                            <m:e>
                              <m:r>
                                <a:rPr lang="en-US" sz="1400" i="1">
                                  <a:latin typeface="Cambria Math" panose="02040503050406030204" pitchFamily="18" charset="0"/>
                                </a:rPr>
                                <m:t>𝐵</m:t>
                              </m:r>
                            </m:e>
                            <m:sub>
                              <m:r>
                                <a:rPr lang="en-US" sz="1400" i="0">
                                  <a:latin typeface="Cambria Math" panose="02040503050406030204" pitchFamily="18" charset="0"/>
                                </a:rPr>
                                <m:t>2</m:t>
                              </m:r>
                            </m:sub>
                          </m:sSub>
                        </m:sub>
                      </m:sSub>
                      <m:r>
                        <a:rPr lang="en-US" sz="1400" i="0">
                          <a:latin typeface="Cambria Math" panose="02040503050406030204" pitchFamily="18" charset="0"/>
                        </a:rPr>
                        <m:t>=</m:t>
                      </m:r>
                      <m:sSub>
                        <m:sSubPr>
                          <m:ctrlPr>
                            <a:rPr lang="en-US" sz="1400" i="1">
                              <a:solidFill>
                                <a:srgbClr val="836967"/>
                              </a:solidFill>
                              <a:latin typeface="Cambria Math" panose="02040503050406030204" pitchFamily="18" charset="0"/>
                            </a:rPr>
                          </m:ctrlPr>
                        </m:sSubPr>
                        <m:e>
                          <m:r>
                            <a:rPr lang="en-US" sz="1400" i="1">
                              <a:latin typeface="Cambria Math" panose="02040503050406030204" pitchFamily="18" charset="0"/>
                            </a:rPr>
                            <m:t>𝐼</m:t>
                          </m:r>
                        </m:e>
                        <m:sub>
                          <m:r>
                            <a:rPr lang="en-US" sz="1400" i="0">
                              <a:latin typeface="Cambria Math" panose="02040503050406030204" pitchFamily="18" charset="0"/>
                            </a:rPr>
                            <m:t>2</m:t>
                          </m:r>
                          <m:r>
                            <a:rPr lang="en-US" sz="1400" i="1">
                              <a:latin typeface="Cambria Math" panose="02040503050406030204" pitchFamily="18" charset="0"/>
                            </a:rPr>
                            <m:t>𝐹</m:t>
                          </m:r>
                        </m:sub>
                      </m:sSub>
                      <m:r>
                        <a:rPr lang="en-US" sz="1400" i="0">
                          <a:latin typeface="Cambria Math" panose="02040503050406030204" pitchFamily="18" charset="0"/>
                        </a:rPr>
                        <m:t>∗1.25=6.25</m:t>
                      </m:r>
                      <m:d>
                        <m:dPr>
                          <m:begChr m:val="["/>
                          <m:endChr m:val="]"/>
                          <m:ctrlPr>
                            <a:rPr lang="en-US" sz="1400" i="1">
                              <a:latin typeface="Cambria Math" panose="02040503050406030204" pitchFamily="18" charset="0"/>
                            </a:rPr>
                          </m:ctrlPr>
                        </m:dPr>
                        <m:e>
                          <m:r>
                            <a:rPr lang="en-US" sz="1400" i="1">
                              <a:latin typeface="Cambria Math" panose="02040503050406030204" pitchFamily="18" charset="0"/>
                            </a:rPr>
                            <m:t>𝐴</m:t>
                          </m:r>
                        </m:e>
                      </m:d>
                    </m:oMath>
                  </m:oMathPara>
                </a14:m>
                <a:endParaRPr lang="en-US" sz="1400" dirty="0"/>
              </a:p>
            </p:txBody>
          </p:sp>
        </mc:Choice>
        <mc:Fallback xmlns="">
          <p:sp>
            <p:nvSpPr>
              <p:cNvPr id="52" name="CuadroTexto 51">
                <a:extLst>
                  <a:ext uri="{FF2B5EF4-FFF2-40B4-BE49-F238E27FC236}">
                    <a16:creationId xmlns:a16="http://schemas.microsoft.com/office/drawing/2014/main" id="{277BE0CB-F606-F8BC-6F17-A5FF25CB25B3}"/>
                  </a:ext>
                </a:extLst>
              </p:cNvPr>
              <p:cNvSpPr txBox="1">
                <a:spLocks noRot="1" noChangeAspect="1" noMove="1" noResize="1" noEditPoints="1" noAdjustHandles="1" noChangeArrowheads="1" noChangeShapeType="1" noTextEdit="1"/>
              </p:cNvSpPr>
              <p:nvPr/>
            </p:nvSpPr>
            <p:spPr>
              <a:xfrm>
                <a:off x="5431627" y="3838752"/>
                <a:ext cx="2459440" cy="326243"/>
              </a:xfrm>
              <a:prstGeom prst="rect">
                <a:avLst/>
              </a:prstGeom>
              <a:blipFill>
                <a:blip r:embed="rId15"/>
                <a:stretch>
                  <a:fillRect/>
                </a:stretch>
              </a:blipFill>
            </p:spPr>
            <p:txBody>
              <a:bodyPr/>
              <a:lstStyle/>
              <a:p>
                <a:r>
                  <a:rPr lang="en-US">
                    <a:noFill/>
                  </a:rPr>
                  <a:t> </a:t>
                </a:r>
              </a:p>
            </p:txBody>
          </p:sp>
        </mc:Fallback>
      </mc:AlternateContent>
      <p:sp>
        <p:nvSpPr>
          <p:cNvPr id="53" name="CuadroTexto 52">
            <a:extLst>
              <a:ext uri="{FF2B5EF4-FFF2-40B4-BE49-F238E27FC236}">
                <a16:creationId xmlns:a16="http://schemas.microsoft.com/office/drawing/2014/main" id="{9FE9F954-76D1-E2E4-8D2D-422B9CD79E0A}"/>
              </a:ext>
            </a:extLst>
          </p:cNvPr>
          <p:cNvSpPr txBox="1"/>
          <p:nvPr/>
        </p:nvSpPr>
        <p:spPr>
          <a:xfrm>
            <a:off x="5415586" y="3197878"/>
            <a:ext cx="3059107" cy="307777"/>
          </a:xfrm>
          <a:prstGeom prst="rect">
            <a:avLst/>
          </a:prstGeom>
          <a:noFill/>
        </p:spPr>
        <p:txBody>
          <a:bodyPr wrap="none" rtlCol="0">
            <a:spAutoFit/>
          </a:bodyPr>
          <a:lstStyle/>
          <a:p>
            <a:r>
              <a:rPr lang="es-ES" sz="1400" b="1" dirty="0">
                <a:effectLst>
                  <a:outerShdw blurRad="38100" dist="38100" dir="2700000" algn="tl">
                    <a:srgbClr val="000000">
                      <a:alpha val="43137"/>
                    </a:srgbClr>
                  </a:outerShdw>
                </a:effectLst>
              </a:rPr>
              <a:t>Corriente para la selección de breaker</a:t>
            </a:r>
            <a:endParaRPr lang="en-US" sz="1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784245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6EFCC8-7060-490D-9AC9-2C56B57D66BD}"/>
              </a:ext>
            </a:extLst>
          </p:cNvPr>
          <p:cNvSpPr>
            <a:spLocks noGrp="1"/>
          </p:cNvSpPr>
          <p:nvPr>
            <p:ph type="title"/>
          </p:nvPr>
        </p:nvSpPr>
        <p:spPr>
          <a:xfrm>
            <a:off x="1800726" y="2869"/>
            <a:ext cx="10086474" cy="1346897"/>
          </a:xfrm>
        </p:spPr>
        <p:txBody>
          <a:bodyPr/>
          <a:lstStyle/>
          <a:p>
            <a:r>
              <a:rPr lang="es-MX" dirty="0"/>
              <a:t>Dimensionamiento de tablero de control</a:t>
            </a:r>
          </a:p>
        </p:txBody>
      </p:sp>
      <p:sp>
        <p:nvSpPr>
          <p:cNvPr id="17" name="Marcador de contenido 2">
            <a:extLst>
              <a:ext uri="{FF2B5EF4-FFF2-40B4-BE49-F238E27FC236}">
                <a16:creationId xmlns:a16="http://schemas.microsoft.com/office/drawing/2014/main" id="{9DB82045-2AD6-4634-8397-860ECA0524B4}"/>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u="sng" dirty="0">
                <a:solidFill>
                  <a:prstClr val="white"/>
                </a:solidFill>
                <a:cs typeface="Times New Roman" panose="02020603050405020304" pitchFamily="18" charset="0"/>
              </a:rPr>
              <a:t>Diseño y construcción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sp>
        <p:nvSpPr>
          <p:cNvPr id="7" name="CuadroTexto 6">
            <a:extLst>
              <a:ext uri="{FF2B5EF4-FFF2-40B4-BE49-F238E27FC236}">
                <a16:creationId xmlns:a16="http://schemas.microsoft.com/office/drawing/2014/main" id="{FF6B06D8-18AB-D70A-F847-CCADDFE53AF0}"/>
              </a:ext>
            </a:extLst>
          </p:cNvPr>
          <p:cNvSpPr txBox="1"/>
          <p:nvPr/>
        </p:nvSpPr>
        <p:spPr>
          <a:xfrm>
            <a:off x="4803179" y="910998"/>
            <a:ext cx="4081567" cy="461665"/>
          </a:xfrm>
          <a:prstGeom prst="rect">
            <a:avLst/>
          </a:prstGeom>
          <a:noFill/>
          <a:effectLst>
            <a:outerShdw blurRad="50800" dist="38100" dir="5400000" algn="t" rotWithShape="0">
              <a:prstClr val="black">
                <a:alpha val="40000"/>
              </a:prstClr>
            </a:outerShdw>
          </a:effectLst>
        </p:spPr>
        <p:txBody>
          <a:bodyPr wrap="none" rtlCol="0">
            <a:spAutoFit/>
          </a:bodyPr>
          <a:lstStyle/>
          <a:p>
            <a:pPr algn="ctr"/>
            <a:r>
              <a:rPr lang="es-ES" sz="2400" b="1" dirty="0"/>
              <a:t>Control de circuitos eléctricos</a:t>
            </a:r>
            <a:endParaRPr lang="en-US" sz="2400" b="1" dirty="0"/>
          </a:p>
        </p:txBody>
      </p:sp>
      <p:pic>
        <p:nvPicPr>
          <p:cNvPr id="3" name="Imagen 2">
            <a:extLst>
              <a:ext uri="{FF2B5EF4-FFF2-40B4-BE49-F238E27FC236}">
                <a16:creationId xmlns:a16="http://schemas.microsoft.com/office/drawing/2014/main" id="{72283720-7168-29FE-B03E-5CE5557C4015}"/>
              </a:ext>
            </a:extLst>
          </p:cNvPr>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794551" y="1680440"/>
            <a:ext cx="5884775" cy="3998857"/>
          </a:xfrm>
          <a:prstGeom prst="rect">
            <a:avLst/>
          </a:prstGeom>
          <a:noFill/>
        </p:spPr>
      </p:pic>
      <p:graphicFrame>
        <p:nvGraphicFramePr>
          <p:cNvPr id="4" name="Tabla 3">
            <a:extLst>
              <a:ext uri="{FF2B5EF4-FFF2-40B4-BE49-F238E27FC236}">
                <a16:creationId xmlns:a16="http://schemas.microsoft.com/office/drawing/2014/main" id="{CDE0535F-5347-DC0C-79EF-2D1F3242B82A}"/>
              </a:ext>
            </a:extLst>
          </p:cNvPr>
          <p:cNvGraphicFramePr>
            <a:graphicFrameLocks noGrp="1"/>
          </p:cNvGraphicFramePr>
          <p:nvPr>
            <p:extLst>
              <p:ext uri="{D42A27DB-BD31-4B8C-83A1-F6EECF244321}">
                <p14:modId xmlns:p14="http://schemas.microsoft.com/office/powerpoint/2010/main" val="39013738"/>
              </p:ext>
            </p:extLst>
          </p:nvPr>
        </p:nvGraphicFramePr>
        <p:xfrm>
          <a:off x="7886055" y="1525396"/>
          <a:ext cx="3808639" cy="4515231"/>
        </p:xfrm>
        <a:graphic>
          <a:graphicData uri="http://schemas.openxmlformats.org/drawingml/2006/table">
            <a:tbl>
              <a:tblPr firstRow="1" firstCol="1" bandRow="1">
                <a:tableStyleId>{0E3FDE45-AF77-4B5C-9715-49D594BDF05E}</a:tableStyleId>
              </a:tblPr>
              <a:tblGrid>
                <a:gridCol w="493603">
                  <a:extLst>
                    <a:ext uri="{9D8B030D-6E8A-4147-A177-3AD203B41FA5}">
                      <a16:colId xmlns:a16="http://schemas.microsoft.com/office/drawing/2014/main" val="2995054037"/>
                    </a:ext>
                  </a:extLst>
                </a:gridCol>
                <a:gridCol w="2603297">
                  <a:extLst>
                    <a:ext uri="{9D8B030D-6E8A-4147-A177-3AD203B41FA5}">
                      <a16:colId xmlns:a16="http://schemas.microsoft.com/office/drawing/2014/main" val="1949002717"/>
                    </a:ext>
                  </a:extLst>
                </a:gridCol>
                <a:gridCol w="711739">
                  <a:extLst>
                    <a:ext uri="{9D8B030D-6E8A-4147-A177-3AD203B41FA5}">
                      <a16:colId xmlns:a16="http://schemas.microsoft.com/office/drawing/2014/main" val="3117511997"/>
                    </a:ext>
                  </a:extLst>
                </a:gridCol>
              </a:tblGrid>
              <a:tr h="0">
                <a:tc>
                  <a:txBody>
                    <a:bodyPr/>
                    <a:lstStyle/>
                    <a:p>
                      <a:pPr marL="0" marR="0" algn="ctr">
                        <a:lnSpc>
                          <a:spcPct val="150000"/>
                        </a:lnSpc>
                        <a:spcBef>
                          <a:spcPts val="0"/>
                        </a:spcBef>
                        <a:spcAft>
                          <a:spcPts val="0"/>
                        </a:spcAft>
                      </a:pPr>
                      <a:r>
                        <a:rPr lang="es-ES" sz="1100">
                          <a:effectLst/>
                        </a:rPr>
                        <a:t>Item</a:t>
                      </a:r>
                      <a:endParaRPr lang="en-US"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s-ES" sz="1100" dirty="0">
                          <a:effectLst/>
                        </a:rPr>
                        <a:t>Valor o característica</a:t>
                      </a:r>
                      <a:endParaRPr lang="en-US"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s-ES" sz="1100">
                          <a:effectLst/>
                        </a:rPr>
                        <a:t>Cantidad</a:t>
                      </a:r>
                      <a:endParaRPr lang="en-US"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06639065"/>
                  </a:ext>
                </a:extLst>
              </a:tr>
              <a:tr h="0">
                <a:tc>
                  <a:txBody>
                    <a:bodyPr/>
                    <a:lstStyle/>
                    <a:p>
                      <a:pPr marL="0" marR="0" algn="ctr">
                        <a:lnSpc>
                          <a:spcPct val="150000"/>
                        </a:lnSpc>
                        <a:spcBef>
                          <a:spcPts val="0"/>
                        </a:spcBef>
                        <a:spcAft>
                          <a:spcPts val="0"/>
                        </a:spcAft>
                      </a:pPr>
                      <a:r>
                        <a:rPr lang="es-ES" sz="1100">
                          <a:effectLst/>
                        </a:rPr>
                        <a:t>0</a:t>
                      </a:r>
                      <a:endParaRPr lang="en-US"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s-ES" sz="1100">
                          <a:effectLst/>
                        </a:rPr>
                        <a:t>Interruptor principal</a:t>
                      </a:r>
                      <a:endParaRPr lang="en-US"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s-ES" sz="1100">
                          <a:effectLst/>
                        </a:rPr>
                        <a:t>1</a:t>
                      </a:r>
                      <a:endParaRPr lang="en-US"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08211810"/>
                  </a:ext>
                </a:extLst>
              </a:tr>
              <a:tr h="0">
                <a:tc>
                  <a:txBody>
                    <a:bodyPr/>
                    <a:lstStyle/>
                    <a:p>
                      <a:pPr marL="0" marR="0" algn="ctr">
                        <a:lnSpc>
                          <a:spcPct val="150000"/>
                        </a:lnSpc>
                        <a:spcBef>
                          <a:spcPts val="0"/>
                        </a:spcBef>
                        <a:spcAft>
                          <a:spcPts val="0"/>
                        </a:spcAft>
                      </a:pPr>
                      <a:r>
                        <a:rPr lang="es-ES" sz="1100">
                          <a:effectLst/>
                        </a:rPr>
                        <a:t>1</a:t>
                      </a:r>
                      <a:endParaRPr lang="en-US"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s-ES" sz="1100">
                          <a:effectLst/>
                        </a:rPr>
                        <a:t>Pantalla HMI</a:t>
                      </a:r>
                      <a:endParaRPr lang="en-US"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s-ES" sz="1100">
                          <a:effectLst/>
                        </a:rPr>
                        <a:t>1</a:t>
                      </a:r>
                      <a:endParaRPr lang="en-US"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352772321"/>
                  </a:ext>
                </a:extLst>
              </a:tr>
              <a:tr h="0">
                <a:tc>
                  <a:txBody>
                    <a:bodyPr/>
                    <a:lstStyle/>
                    <a:p>
                      <a:pPr marL="0" marR="0" algn="ctr">
                        <a:lnSpc>
                          <a:spcPct val="150000"/>
                        </a:lnSpc>
                        <a:spcBef>
                          <a:spcPts val="0"/>
                        </a:spcBef>
                        <a:spcAft>
                          <a:spcPts val="0"/>
                        </a:spcAft>
                      </a:pPr>
                      <a:r>
                        <a:rPr lang="es-ES" sz="1100">
                          <a:effectLst/>
                        </a:rPr>
                        <a:t>2</a:t>
                      </a:r>
                      <a:endParaRPr lang="en-US"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s-ES" sz="1100">
                          <a:effectLst/>
                        </a:rPr>
                        <a:t>Indicador de encendido</a:t>
                      </a:r>
                      <a:endParaRPr lang="en-US"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s-ES" sz="1100">
                          <a:effectLst/>
                        </a:rPr>
                        <a:t>1</a:t>
                      </a:r>
                      <a:endParaRPr lang="en-US"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669272423"/>
                  </a:ext>
                </a:extLst>
              </a:tr>
              <a:tr h="0">
                <a:tc>
                  <a:txBody>
                    <a:bodyPr/>
                    <a:lstStyle/>
                    <a:p>
                      <a:pPr marL="0" marR="0" algn="ctr">
                        <a:lnSpc>
                          <a:spcPct val="150000"/>
                        </a:lnSpc>
                        <a:spcBef>
                          <a:spcPts val="0"/>
                        </a:spcBef>
                        <a:spcAft>
                          <a:spcPts val="0"/>
                        </a:spcAft>
                      </a:pPr>
                      <a:r>
                        <a:rPr lang="es-ES" sz="1100">
                          <a:effectLst/>
                        </a:rPr>
                        <a:t>3</a:t>
                      </a:r>
                      <a:endParaRPr lang="en-US"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s-ES" sz="1100">
                          <a:effectLst/>
                        </a:rPr>
                        <a:t>Indicador de paro o detención</a:t>
                      </a:r>
                      <a:endParaRPr lang="en-US"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s-ES" sz="1100">
                          <a:effectLst/>
                        </a:rPr>
                        <a:t>1</a:t>
                      </a:r>
                      <a:endParaRPr lang="en-US"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270408944"/>
                  </a:ext>
                </a:extLst>
              </a:tr>
              <a:tr h="0">
                <a:tc>
                  <a:txBody>
                    <a:bodyPr/>
                    <a:lstStyle/>
                    <a:p>
                      <a:pPr marL="0" marR="0" algn="ctr">
                        <a:lnSpc>
                          <a:spcPct val="150000"/>
                        </a:lnSpc>
                        <a:spcBef>
                          <a:spcPts val="0"/>
                        </a:spcBef>
                        <a:spcAft>
                          <a:spcPts val="0"/>
                        </a:spcAft>
                      </a:pPr>
                      <a:r>
                        <a:rPr lang="es-ES" sz="1100">
                          <a:effectLst/>
                        </a:rPr>
                        <a:t>4</a:t>
                      </a:r>
                      <a:endParaRPr lang="en-US"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s-ES" sz="1100" dirty="0">
                          <a:effectLst/>
                        </a:rPr>
                        <a:t>Indicador de dosificación</a:t>
                      </a:r>
                      <a:endParaRPr lang="en-US"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s-ES" sz="1100">
                          <a:effectLst/>
                        </a:rPr>
                        <a:t>1</a:t>
                      </a:r>
                      <a:endParaRPr lang="en-US"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431597018"/>
                  </a:ext>
                </a:extLst>
              </a:tr>
              <a:tr h="0">
                <a:tc>
                  <a:txBody>
                    <a:bodyPr/>
                    <a:lstStyle/>
                    <a:p>
                      <a:pPr marL="0" marR="0" algn="ctr">
                        <a:lnSpc>
                          <a:spcPct val="150000"/>
                        </a:lnSpc>
                        <a:spcBef>
                          <a:spcPts val="0"/>
                        </a:spcBef>
                        <a:spcAft>
                          <a:spcPts val="0"/>
                        </a:spcAft>
                      </a:pPr>
                      <a:r>
                        <a:rPr lang="es-ES" sz="1100">
                          <a:effectLst/>
                        </a:rPr>
                        <a:t>5</a:t>
                      </a:r>
                      <a:endParaRPr lang="en-US"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s-ES" sz="1100">
                          <a:effectLst/>
                        </a:rPr>
                        <a:t>Indicador de alimentación</a:t>
                      </a:r>
                      <a:endParaRPr lang="en-US"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s-ES" sz="1100">
                          <a:effectLst/>
                        </a:rPr>
                        <a:t>1</a:t>
                      </a:r>
                      <a:endParaRPr lang="en-US"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45313465"/>
                  </a:ext>
                </a:extLst>
              </a:tr>
              <a:tr h="0">
                <a:tc>
                  <a:txBody>
                    <a:bodyPr/>
                    <a:lstStyle/>
                    <a:p>
                      <a:pPr marL="0" marR="0" algn="ctr">
                        <a:lnSpc>
                          <a:spcPct val="150000"/>
                        </a:lnSpc>
                        <a:spcBef>
                          <a:spcPts val="0"/>
                        </a:spcBef>
                        <a:spcAft>
                          <a:spcPts val="0"/>
                        </a:spcAft>
                      </a:pPr>
                      <a:r>
                        <a:rPr lang="es-ES" sz="1100">
                          <a:effectLst/>
                        </a:rPr>
                        <a:t>6</a:t>
                      </a:r>
                      <a:endParaRPr lang="en-US"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s-ES" sz="1100">
                          <a:effectLst/>
                        </a:rPr>
                        <a:t>Indicador de recirculación</a:t>
                      </a:r>
                      <a:endParaRPr lang="en-US"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s-ES" sz="1100">
                          <a:effectLst/>
                        </a:rPr>
                        <a:t>1</a:t>
                      </a:r>
                      <a:endParaRPr lang="en-US"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288843836"/>
                  </a:ext>
                </a:extLst>
              </a:tr>
              <a:tr h="0">
                <a:tc>
                  <a:txBody>
                    <a:bodyPr/>
                    <a:lstStyle/>
                    <a:p>
                      <a:pPr marL="0" marR="0" algn="ctr">
                        <a:lnSpc>
                          <a:spcPct val="150000"/>
                        </a:lnSpc>
                        <a:spcBef>
                          <a:spcPts val="0"/>
                        </a:spcBef>
                        <a:spcAft>
                          <a:spcPts val="0"/>
                        </a:spcAft>
                      </a:pPr>
                      <a:r>
                        <a:rPr lang="es-ES" sz="1100">
                          <a:effectLst/>
                        </a:rPr>
                        <a:t>7</a:t>
                      </a:r>
                      <a:endParaRPr lang="en-US"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s-ES" sz="1100">
                          <a:effectLst/>
                        </a:rPr>
                        <a:t>Indicador de limpieza</a:t>
                      </a:r>
                      <a:endParaRPr lang="en-US"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s-ES" sz="1100">
                          <a:effectLst/>
                        </a:rPr>
                        <a:t>1</a:t>
                      </a:r>
                      <a:endParaRPr lang="en-US"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227427551"/>
                  </a:ext>
                </a:extLst>
              </a:tr>
              <a:tr h="0">
                <a:tc>
                  <a:txBody>
                    <a:bodyPr/>
                    <a:lstStyle/>
                    <a:p>
                      <a:pPr marL="0" marR="0" algn="ctr">
                        <a:lnSpc>
                          <a:spcPct val="150000"/>
                        </a:lnSpc>
                        <a:spcBef>
                          <a:spcPts val="0"/>
                        </a:spcBef>
                        <a:spcAft>
                          <a:spcPts val="0"/>
                        </a:spcAft>
                      </a:pPr>
                      <a:r>
                        <a:rPr lang="es-ES" sz="1100">
                          <a:effectLst/>
                        </a:rPr>
                        <a:t>8</a:t>
                      </a:r>
                      <a:endParaRPr lang="en-US"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s-ES" sz="1100" dirty="0">
                          <a:effectLst/>
                        </a:rPr>
                        <a:t>Pulsador de paro de emergencia</a:t>
                      </a:r>
                      <a:endParaRPr lang="en-US"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s-ES" sz="1100">
                          <a:effectLst/>
                        </a:rPr>
                        <a:t>1</a:t>
                      </a:r>
                      <a:endParaRPr lang="en-US"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314293732"/>
                  </a:ext>
                </a:extLst>
              </a:tr>
              <a:tr h="0">
                <a:tc>
                  <a:txBody>
                    <a:bodyPr/>
                    <a:lstStyle/>
                    <a:p>
                      <a:pPr marL="0" marR="0" algn="ctr">
                        <a:lnSpc>
                          <a:spcPct val="150000"/>
                        </a:lnSpc>
                        <a:spcBef>
                          <a:spcPts val="0"/>
                        </a:spcBef>
                        <a:spcAft>
                          <a:spcPts val="0"/>
                        </a:spcAft>
                      </a:pPr>
                      <a:r>
                        <a:rPr lang="es-ES" sz="1100">
                          <a:effectLst/>
                        </a:rPr>
                        <a:t>9</a:t>
                      </a:r>
                      <a:endParaRPr lang="en-US"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s-ES" sz="1100" dirty="0">
                          <a:effectLst/>
                        </a:rPr>
                        <a:t>Breaker de 6 A</a:t>
                      </a:r>
                      <a:endParaRPr lang="en-US"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s-ES" sz="1100" dirty="0">
                          <a:effectLst/>
                        </a:rPr>
                        <a:t>3</a:t>
                      </a:r>
                      <a:endParaRPr lang="en-US"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40786786"/>
                  </a:ext>
                </a:extLst>
              </a:tr>
              <a:tr h="0">
                <a:tc>
                  <a:txBody>
                    <a:bodyPr/>
                    <a:lstStyle/>
                    <a:p>
                      <a:pPr marL="0" marR="0" algn="ctr">
                        <a:lnSpc>
                          <a:spcPct val="150000"/>
                        </a:lnSpc>
                        <a:spcBef>
                          <a:spcPts val="0"/>
                        </a:spcBef>
                        <a:spcAft>
                          <a:spcPts val="0"/>
                        </a:spcAft>
                      </a:pPr>
                      <a:r>
                        <a:rPr lang="es-ES" sz="1100">
                          <a:effectLst/>
                        </a:rPr>
                        <a:t>10</a:t>
                      </a:r>
                      <a:endParaRPr lang="en-US"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s-ES" sz="1100" dirty="0">
                          <a:effectLst/>
                        </a:rPr>
                        <a:t>Repartidor de cables</a:t>
                      </a:r>
                      <a:endParaRPr lang="en-US"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s-ES" sz="1100" dirty="0">
                          <a:effectLst/>
                        </a:rPr>
                        <a:t>2</a:t>
                      </a:r>
                      <a:endParaRPr lang="en-US"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75145975"/>
                  </a:ext>
                </a:extLst>
              </a:tr>
              <a:tr h="0">
                <a:tc>
                  <a:txBody>
                    <a:bodyPr/>
                    <a:lstStyle/>
                    <a:p>
                      <a:pPr marL="0" marR="0" algn="ctr">
                        <a:lnSpc>
                          <a:spcPct val="150000"/>
                        </a:lnSpc>
                        <a:spcBef>
                          <a:spcPts val="0"/>
                        </a:spcBef>
                        <a:spcAft>
                          <a:spcPts val="0"/>
                        </a:spcAft>
                      </a:pPr>
                      <a:r>
                        <a:rPr lang="es-ES" sz="1100">
                          <a:effectLst/>
                        </a:rPr>
                        <a:t>11</a:t>
                      </a:r>
                      <a:endParaRPr lang="en-US"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s-ES" sz="1100">
                          <a:effectLst/>
                        </a:rPr>
                        <a:t>Fuente de alimentación de 24 VDC</a:t>
                      </a:r>
                      <a:endParaRPr lang="en-US"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s-ES" sz="1100">
                          <a:effectLst/>
                        </a:rPr>
                        <a:t>1</a:t>
                      </a:r>
                      <a:endParaRPr lang="en-US"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082075343"/>
                  </a:ext>
                </a:extLst>
              </a:tr>
              <a:tr h="0">
                <a:tc>
                  <a:txBody>
                    <a:bodyPr/>
                    <a:lstStyle/>
                    <a:p>
                      <a:pPr marL="0" marR="0" algn="ctr">
                        <a:lnSpc>
                          <a:spcPct val="150000"/>
                        </a:lnSpc>
                        <a:spcBef>
                          <a:spcPts val="0"/>
                        </a:spcBef>
                        <a:spcAft>
                          <a:spcPts val="0"/>
                        </a:spcAft>
                      </a:pPr>
                      <a:r>
                        <a:rPr lang="es-ES" sz="1100">
                          <a:effectLst/>
                        </a:rPr>
                        <a:t>12</a:t>
                      </a:r>
                      <a:endParaRPr lang="en-US"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s-ES" sz="1100">
                          <a:effectLst/>
                        </a:rPr>
                        <a:t>Módulo de comunicación RS232 CM1241</a:t>
                      </a:r>
                      <a:endParaRPr lang="en-US"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s-ES" sz="1100">
                          <a:effectLst/>
                        </a:rPr>
                        <a:t>1</a:t>
                      </a:r>
                      <a:endParaRPr lang="en-US"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857230179"/>
                  </a:ext>
                </a:extLst>
              </a:tr>
              <a:tr h="0">
                <a:tc>
                  <a:txBody>
                    <a:bodyPr/>
                    <a:lstStyle/>
                    <a:p>
                      <a:pPr marL="0" marR="0" algn="ctr">
                        <a:lnSpc>
                          <a:spcPct val="150000"/>
                        </a:lnSpc>
                        <a:spcBef>
                          <a:spcPts val="0"/>
                        </a:spcBef>
                        <a:spcAft>
                          <a:spcPts val="0"/>
                        </a:spcAft>
                      </a:pPr>
                      <a:r>
                        <a:rPr lang="es-ES" sz="1100">
                          <a:effectLst/>
                        </a:rPr>
                        <a:t>13</a:t>
                      </a:r>
                      <a:endParaRPr lang="en-US"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n-US" sz="1100">
                          <a:effectLst/>
                        </a:rPr>
                        <a:t>CPU 1215C AC/DC/</a:t>
                      </a:r>
                      <a:r>
                        <a:rPr lang="es-ES" sz="1100">
                          <a:effectLst/>
                        </a:rPr>
                        <a:t>Relé</a:t>
                      </a:r>
                      <a:endParaRPr lang="en-US"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n-US" sz="1100">
                          <a:effectLst/>
                        </a:rPr>
                        <a:t>1</a:t>
                      </a:r>
                      <a:endParaRPr lang="en-US"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082020726"/>
                  </a:ext>
                </a:extLst>
              </a:tr>
              <a:tr h="0">
                <a:tc>
                  <a:txBody>
                    <a:bodyPr/>
                    <a:lstStyle/>
                    <a:p>
                      <a:pPr marL="0" marR="0" algn="ctr">
                        <a:lnSpc>
                          <a:spcPct val="150000"/>
                        </a:lnSpc>
                        <a:spcBef>
                          <a:spcPts val="0"/>
                        </a:spcBef>
                        <a:spcAft>
                          <a:spcPts val="0"/>
                        </a:spcAft>
                      </a:pPr>
                      <a:r>
                        <a:rPr lang="es-ES" sz="1100">
                          <a:effectLst/>
                        </a:rPr>
                        <a:t>14</a:t>
                      </a:r>
                      <a:endParaRPr lang="en-US"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s-ES" sz="1100">
                          <a:effectLst/>
                        </a:rPr>
                        <a:t>Módulo de entradas analógicas SM1223</a:t>
                      </a:r>
                      <a:endParaRPr lang="en-US"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s-ES" sz="1100">
                          <a:effectLst/>
                        </a:rPr>
                        <a:t>1</a:t>
                      </a:r>
                      <a:endParaRPr lang="en-US"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95917903"/>
                  </a:ext>
                </a:extLst>
              </a:tr>
              <a:tr h="0">
                <a:tc>
                  <a:txBody>
                    <a:bodyPr/>
                    <a:lstStyle/>
                    <a:p>
                      <a:pPr marL="0" marR="0" algn="ctr">
                        <a:lnSpc>
                          <a:spcPct val="150000"/>
                        </a:lnSpc>
                        <a:spcBef>
                          <a:spcPts val="0"/>
                        </a:spcBef>
                        <a:spcAft>
                          <a:spcPts val="0"/>
                        </a:spcAft>
                      </a:pPr>
                      <a:r>
                        <a:rPr lang="es-ES" sz="1100">
                          <a:effectLst/>
                        </a:rPr>
                        <a:t>15</a:t>
                      </a:r>
                      <a:endParaRPr lang="en-US"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s-ES" sz="1100">
                          <a:effectLst/>
                        </a:rPr>
                        <a:t>Módulo de salidas digitales tipo relé SM1223</a:t>
                      </a:r>
                      <a:endParaRPr lang="en-US"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s-ES" sz="1100">
                          <a:effectLst/>
                        </a:rPr>
                        <a:t>2</a:t>
                      </a:r>
                      <a:endParaRPr lang="en-US"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855989877"/>
                  </a:ext>
                </a:extLst>
              </a:tr>
              <a:tr h="0">
                <a:tc>
                  <a:txBody>
                    <a:bodyPr/>
                    <a:lstStyle/>
                    <a:p>
                      <a:pPr marL="0" marR="0" algn="ctr">
                        <a:lnSpc>
                          <a:spcPct val="150000"/>
                        </a:lnSpc>
                        <a:spcBef>
                          <a:spcPts val="0"/>
                        </a:spcBef>
                        <a:spcAft>
                          <a:spcPts val="0"/>
                        </a:spcAft>
                      </a:pPr>
                      <a:r>
                        <a:rPr lang="es-ES" sz="1100">
                          <a:effectLst/>
                        </a:rPr>
                        <a:t>16</a:t>
                      </a:r>
                      <a:endParaRPr lang="en-US"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s-ES" sz="1100">
                          <a:effectLst/>
                        </a:rPr>
                        <a:t>Relés de interfaz de 6 A 100 a 230 VAC</a:t>
                      </a:r>
                      <a:endParaRPr lang="en-US"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s-ES" sz="1100">
                          <a:effectLst/>
                        </a:rPr>
                        <a:t>17</a:t>
                      </a:r>
                      <a:endParaRPr lang="en-US"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508969481"/>
                  </a:ext>
                </a:extLst>
              </a:tr>
              <a:tr h="0">
                <a:tc>
                  <a:txBody>
                    <a:bodyPr/>
                    <a:lstStyle/>
                    <a:p>
                      <a:pPr marL="0" marR="0" algn="ctr">
                        <a:lnSpc>
                          <a:spcPct val="150000"/>
                        </a:lnSpc>
                        <a:spcBef>
                          <a:spcPts val="0"/>
                        </a:spcBef>
                        <a:spcAft>
                          <a:spcPts val="0"/>
                        </a:spcAft>
                      </a:pPr>
                      <a:r>
                        <a:rPr lang="es-ES" sz="1100">
                          <a:effectLst/>
                        </a:rPr>
                        <a:t>17</a:t>
                      </a:r>
                      <a:endParaRPr lang="en-US" sz="11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s-ES" sz="1100" dirty="0">
                          <a:effectLst/>
                        </a:rPr>
                        <a:t>Borneras para riel DIN</a:t>
                      </a:r>
                      <a:endParaRPr lang="en-US"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s-ES" sz="1100" dirty="0">
                          <a:effectLst/>
                        </a:rPr>
                        <a:t>60</a:t>
                      </a:r>
                      <a:endParaRPr lang="en-US" sz="11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72074982"/>
                  </a:ext>
                </a:extLst>
              </a:tr>
            </a:tbl>
          </a:graphicData>
        </a:graphic>
      </p:graphicFrame>
      <p:sp>
        <p:nvSpPr>
          <p:cNvPr id="6" name="CuadroTexto 5">
            <a:extLst>
              <a:ext uri="{FF2B5EF4-FFF2-40B4-BE49-F238E27FC236}">
                <a16:creationId xmlns:a16="http://schemas.microsoft.com/office/drawing/2014/main" id="{0D1587E2-B712-F045-24A3-76431FE7CCF8}"/>
              </a:ext>
            </a:extLst>
          </p:cNvPr>
          <p:cNvSpPr txBox="1"/>
          <p:nvPr/>
        </p:nvSpPr>
        <p:spPr>
          <a:xfrm>
            <a:off x="1800726" y="6117192"/>
            <a:ext cx="2894104" cy="307777"/>
          </a:xfrm>
          <a:prstGeom prst="rect">
            <a:avLst/>
          </a:prstGeom>
          <a:noFill/>
        </p:spPr>
        <p:txBody>
          <a:bodyPr wrap="square">
            <a:spAutoFit/>
          </a:bodyPr>
          <a:lstStyle/>
          <a:p>
            <a:r>
              <a:rPr lang="es-ES" sz="1400" dirty="0">
                <a:effectLst/>
                <a:ea typeface="Calibri" panose="020F0502020204030204" pitchFamily="34" charset="0"/>
                <a:cs typeface="Times New Roman" panose="02020603050405020304" pitchFamily="18" charset="0"/>
              </a:rPr>
              <a:t>800 [mm] x 600 [mm] x 250 [mm]</a:t>
            </a:r>
            <a:endParaRPr lang="en-US" sz="1400" dirty="0"/>
          </a:p>
        </p:txBody>
      </p:sp>
      <p:sp>
        <p:nvSpPr>
          <p:cNvPr id="8" name="CuadroTexto 7">
            <a:extLst>
              <a:ext uri="{FF2B5EF4-FFF2-40B4-BE49-F238E27FC236}">
                <a16:creationId xmlns:a16="http://schemas.microsoft.com/office/drawing/2014/main" id="{E58CAA9C-C75A-CE05-CA8A-C50A101224D6}"/>
              </a:ext>
            </a:extLst>
          </p:cNvPr>
          <p:cNvSpPr txBox="1"/>
          <p:nvPr/>
        </p:nvSpPr>
        <p:spPr>
          <a:xfrm>
            <a:off x="1800726" y="5809415"/>
            <a:ext cx="2177199" cy="307777"/>
          </a:xfrm>
          <a:prstGeom prst="rect">
            <a:avLst/>
          </a:prstGeom>
          <a:noFill/>
        </p:spPr>
        <p:txBody>
          <a:bodyPr wrap="none" rtlCol="0">
            <a:spAutoFit/>
          </a:bodyPr>
          <a:lstStyle/>
          <a:p>
            <a:r>
              <a:rPr lang="es-ES" sz="1400" b="1" dirty="0">
                <a:effectLst>
                  <a:outerShdw blurRad="38100" dist="38100" dir="2700000" algn="tl">
                    <a:srgbClr val="000000">
                      <a:alpha val="43137"/>
                    </a:srgbClr>
                  </a:outerShdw>
                </a:effectLst>
              </a:rPr>
              <a:t>Dimensiones del gabinete</a:t>
            </a:r>
            <a:endParaRPr lang="en-US" sz="1400" b="1" dirty="0">
              <a:effectLst>
                <a:outerShdw blurRad="38100" dist="38100" dir="2700000" algn="tl">
                  <a:srgbClr val="000000">
                    <a:alpha val="43137"/>
                  </a:srgbClr>
                </a:outerShdw>
              </a:effectLst>
            </a:endParaRPr>
          </a:p>
        </p:txBody>
      </p:sp>
      <p:sp>
        <p:nvSpPr>
          <p:cNvPr id="10" name="CuadroTexto 9">
            <a:extLst>
              <a:ext uri="{FF2B5EF4-FFF2-40B4-BE49-F238E27FC236}">
                <a16:creationId xmlns:a16="http://schemas.microsoft.com/office/drawing/2014/main" id="{10D6845F-A750-FFF0-6126-A82DC6F3F0CD}"/>
              </a:ext>
            </a:extLst>
          </p:cNvPr>
          <p:cNvSpPr txBox="1"/>
          <p:nvPr/>
        </p:nvSpPr>
        <p:spPr>
          <a:xfrm>
            <a:off x="4803179" y="5806761"/>
            <a:ext cx="1545744" cy="307777"/>
          </a:xfrm>
          <a:prstGeom prst="rect">
            <a:avLst/>
          </a:prstGeom>
          <a:noFill/>
        </p:spPr>
        <p:txBody>
          <a:bodyPr wrap="none" rtlCol="0">
            <a:spAutoFit/>
          </a:bodyPr>
          <a:lstStyle/>
          <a:p>
            <a:r>
              <a:rPr lang="es-ES" sz="1400" b="1" dirty="0">
                <a:effectLst>
                  <a:outerShdw blurRad="38100" dist="38100" dir="2700000" algn="tl">
                    <a:srgbClr val="000000">
                      <a:alpha val="43137"/>
                    </a:srgbClr>
                  </a:outerShdw>
                </a:effectLst>
              </a:rPr>
              <a:t>Peso del gabinete</a:t>
            </a:r>
            <a:endParaRPr lang="en-US" sz="1400" b="1" dirty="0">
              <a:effectLst>
                <a:outerShdw blurRad="38100" dist="38100" dir="2700000" algn="tl">
                  <a:srgbClr val="000000">
                    <a:alpha val="43137"/>
                  </a:srgbClr>
                </a:outerShdw>
              </a:effectLst>
            </a:endParaRPr>
          </a:p>
        </p:txBody>
      </p:sp>
      <p:sp>
        <p:nvSpPr>
          <p:cNvPr id="11" name="CuadroTexto 10">
            <a:extLst>
              <a:ext uri="{FF2B5EF4-FFF2-40B4-BE49-F238E27FC236}">
                <a16:creationId xmlns:a16="http://schemas.microsoft.com/office/drawing/2014/main" id="{FCB4C12F-D2B2-3123-7049-9A5987FA990F}"/>
              </a:ext>
            </a:extLst>
          </p:cNvPr>
          <p:cNvSpPr txBox="1"/>
          <p:nvPr/>
        </p:nvSpPr>
        <p:spPr>
          <a:xfrm>
            <a:off x="4843391" y="6117192"/>
            <a:ext cx="2894104" cy="307777"/>
          </a:xfrm>
          <a:prstGeom prst="rect">
            <a:avLst/>
          </a:prstGeom>
          <a:noFill/>
        </p:spPr>
        <p:txBody>
          <a:bodyPr wrap="square">
            <a:spAutoFit/>
          </a:bodyPr>
          <a:lstStyle/>
          <a:p>
            <a:r>
              <a:rPr lang="es-ES" sz="1400" dirty="0">
                <a:effectLst/>
                <a:ea typeface="Calibri" panose="020F0502020204030204" pitchFamily="34" charset="0"/>
                <a:cs typeface="Times New Roman" panose="02020603050405020304" pitchFamily="18" charset="0"/>
              </a:rPr>
              <a:t>25.2 [kg] </a:t>
            </a:r>
            <a:endParaRPr lang="en-US" sz="1400" dirty="0"/>
          </a:p>
        </p:txBody>
      </p:sp>
    </p:spTree>
    <p:extLst>
      <p:ext uri="{BB962C8B-B14F-4D97-AF65-F5344CB8AC3E}">
        <p14:creationId xmlns:p14="http://schemas.microsoft.com/office/powerpoint/2010/main" val="25092480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6EFCC8-7060-490D-9AC9-2C56B57D66BD}"/>
              </a:ext>
            </a:extLst>
          </p:cNvPr>
          <p:cNvSpPr>
            <a:spLocks noGrp="1"/>
          </p:cNvSpPr>
          <p:nvPr>
            <p:ph type="title"/>
          </p:nvPr>
        </p:nvSpPr>
        <p:spPr>
          <a:xfrm>
            <a:off x="1800726" y="2869"/>
            <a:ext cx="10086474" cy="1346897"/>
          </a:xfrm>
        </p:spPr>
        <p:txBody>
          <a:bodyPr/>
          <a:lstStyle/>
          <a:p>
            <a:r>
              <a:rPr lang="es-MX" dirty="0"/>
              <a:t>Diseño del sistema de control</a:t>
            </a:r>
          </a:p>
        </p:txBody>
      </p:sp>
      <p:sp>
        <p:nvSpPr>
          <p:cNvPr id="17" name="Marcador de contenido 2">
            <a:extLst>
              <a:ext uri="{FF2B5EF4-FFF2-40B4-BE49-F238E27FC236}">
                <a16:creationId xmlns:a16="http://schemas.microsoft.com/office/drawing/2014/main" id="{9DB82045-2AD6-4634-8397-860ECA0524B4}"/>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u="sng" dirty="0">
                <a:solidFill>
                  <a:prstClr val="white"/>
                </a:solidFill>
                <a:cs typeface="Times New Roman" panose="02020603050405020304" pitchFamily="18" charset="0"/>
              </a:rPr>
              <a:t>Diseño y construcción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sp>
        <p:nvSpPr>
          <p:cNvPr id="7" name="CuadroTexto 6">
            <a:extLst>
              <a:ext uri="{FF2B5EF4-FFF2-40B4-BE49-F238E27FC236}">
                <a16:creationId xmlns:a16="http://schemas.microsoft.com/office/drawing/2014/main" id="{FF6B06D8-18AB-D70A-F847-CCADDFE53AF0}"/>
              </a:ext>
            </a:extLst>
          </p:cNvPr>
          <p:cNvSpPr txBox="1"/>
          <p:nvPr/>
        </p:nvSpPr>
        <p:spPr>
          <a:xfrm>
            <a:off x="3736391" y="910998"/>
            <a:ext cx="6215163" cy="461665"/>
          </a:xfrm>
          <a:prstGeom prst="rect">
            <a:avLst/>
          </a:prstGeom>
          <a:noFill/>
          <a:effectLst>
            <a:outerShdw blurRad="50800" dist="38100" dir="5400000" algn="t" rotWithShape="0">
              <a:prstClr val="black">
                <a:alpha val="40000"/>
              </a:prstClr>
            </a:outerShdw>
          </a:effectLst>
        </p:spPr>
        <p:txBody>
          <a:bodyPr wrap="none" rtlCol="0">
            <a:spAutoFit/>
          </a:bodyPr>
          <a:lstStyle/>
          <a:p>
            <a:pPr algn="ctr"/>
            <a:r>
              <a:rPr lang="es-ES" sz="2400" b="1" dirty="0"/>
              <a:t>Control por lógica difusa (</a:t>
            </a:r>
            <a:r>
              <a:rPr lang="en-US" sz="2400" b="1" dirty="0"/>
              <a:t>Fuzzy</a:t>
            </a:r>
            <a:r>
              <a:rPr lang="es-ES" sz="2400" b="1" dirty="0"/>
              <a:t> </a:t>
            </a:r>
            <a:r>
              <a:rPr lang="en-US" sz="2400" b="1" dirty="0"/>
              <a:t>Logic</a:t>
            </a:r>
            <a:r>
              <a:rPr lang="es-ES" sz="2400" b="1" dirty="0"/>
              <a:t> Control)</a:t>
            </a:r>
            <a:endParaRPr lang="en-US" sz="2400" b="1" dirty="0"/>
          </a:p>
        </p:txBody>
      </p:sp>
      <p:pic>
        <p:nvPicPr>
          <p:cNvPr id="3" name="Imagen 2">
            <a:extLst>
              <a:ext uri="{FF2B5EF4-FFF2-40B4-BE49-F238E27FC236}">
                <a16:creationId xmlns:a16="http://schemas.microsoft.com/office/drawing/2014/main" id="{09F35158-25A0-A7A1-6270-DC3570470D2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57353" y="2048727"/>
            <a:ext cx="6543175" cy="1785784"/>
          </a:xfrm>
          <a:prstGeom prst="rect">
            <a:avLst/>
          </a:prstGeom>
          <a:noFill/>
        </p:spPr>
      </p:pic>
      <p:sp>
        <p:nvSpPr>
          <p:cNvPr id="5" name="Rectángulo: esquinas redondeadas 4">
            <a:extLst>
              <a:ext uri="{FF2B5EF4-FFF2-40B4-BE49-F238E27FC236}">
                <a16:creationId xmlns:a16="http://schemas.microsoft.com/office/drawing/2014/main" id="{94D38DD6-D302-E77E-5DEC-7B3981767C8D}"/>
              </a:ext>
            </a:extLst>
          </p:cNvPr>
          <p:cNvSpPr/>
          <p:nvPr/>
        </p:nvSpPr>
        <p:spPr>
          <a:xfrm>
            <a:off x="1832825" y="1531094"/>
            <a:ext cx="3020124" cy="2823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t>Datos</a:t>
            </a:r>
            <a:endParaRPr lang="en-US" sz="1600" b="1" dirty="0"/>
          </a:p>
        </p:txBody>
      </p:sp>
      <p:sp>
        <p:nvSpPr>
          <p:cNvPr id="6" name="Rectángulo: esquinas redondeadas 5">
            <a:extLst>
              <a:ext uri="{FF2B5EF4-FFF2-40B4-BE49-F238E27FC236}">
                <a16:creationId xmlns:a16="http://schemas.microsoft.com/office/drawing/2014/main" id="{24FF5B64-EEBE-7CFC-271B-C46BB04DD8FD}"/>
              </a:ext>
            </a:extLst>
          </p:cNvPr>
          <p:cNvSpPr/>
          <p:nvPr/>
        </p:nvSpPr>
        <p:spPr>
          <a:xfrm>
            <a:off x="1826391" y="3598641"/>
            <a:ext cx="3020124" cy="2823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t>Entrada al controlador </a:t>
            </a:r>
            <a:endParaRPr lang="en-US" sz="1600" b="1" dirty="0"/>
          </a:p>
        </p:txBody>
      </p:sp>
      <p:sp>
        <p:nvSpPr>
          <p:cNvPr id="8" name="Rectángulo: esquinas redondeadas 7">
            <a:extLst>
              <a:ext uri="{FF2B5EF4-FFF2-40B4-BE49-F238E27FC236}">
                <a16:creationId xmlns:a16="http://schemas.microsoft.com/office/drawing/2014/main" id="{A9939DD9-049F-2071-08B8-B5038B45E913}"/>
              </a:ext>
            </a:extLst>
          </p:cNvPr>
          <p:cNvSpPr/>
          <p:nvPr/>
        </p:nvSpPr>
        <p:spPr>
          <a:xfrm>
            <a:off x="1817594" y="4775681"/>
            <a:ext cx="3020124" cy="2823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t>Salida del controlador</a:t>
            </a:r>
            <a:endParaRPr lang="en-US" sz="1600" b="1" dirty="0"/>
          </a:p>
        </p:txBody>
      </p:sp>
      <mc:AlternateContent xmlns:mc="http://schemas.openxmlformats.org/markup-compatibility/2006" xmlns:a14="http://schemas.microsoft.com/office/drawing/2010/main">
        <mc:Choice Requires="a14">
          <p:sp>
            <p:nvSpPr>
              <p:cNvPr id="10" name="CuadroTexto 9">
                <a:extLst>
                  <a:ext uri="{FF2B5EF4-FFF2-40B4-BE49-F238E27FC236}">
                    <a16:creationId xmlns:a16="http://schemas.microsoft.com/office/drawing/2014/main" id="{1A47F58F-A205-36DA-232B-32FD7ED2FADD}"/>
                  </a:ext>
                </a:extLst>
              </p:cNvPr>
              <p:cNvSpPr txBox="1"/>
              <p:nvPr/>
            </p:nvSpPr>
            <p:spPr>
              <a:xfrm>
                <a:off x="1817594" y="4239811"/>
                <a:ext cx="1890215" cy="307777"/>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en-US" sz="1400" i="1" smtClean="0">
                          <a:latin typeface="Cambria Math" panose="02040503050406030204" pitchFamily="18" charset="0"/>
                        </a:rPr>
                        <m:t>𝑒</m:t>
                      </m:r>
                      <m:d>
                        <m:dPr>
                          <m:ctrlPr>
                            <a:rPr lang="en-US" sz="1400" i="1">
                              <a:solidFill>
                                <a:srgbClr val="836967"/>
                              </a:solidFill>
                              <a:latin typeface="Cambria Math" panose="02040503050406030204" pitchFamily="18" charset="0"/>
                            </a:rPr>
                          </m:ctrlPr>
                        </m:dPr>
                        <m:e>
                          <m:r>
                            <a:rPr lang="en-US" sz="1400" i="1">
                              <a:latin typeface="Cambria Math" panose="02040503050406030204" pitchFamily="18" charset="0"/>
                            </a:rPr>
                            <m:t>𝑡</m:t>
                          </m:r>
                        </m:e>
                      </m:d>
                      <m:r>
                        <a:rPr lang="en-US" sz="1400" i="0">
                          <a:latin typeface="Cambria Math" panose="02040503050406030204" pitchFamily="18" charset="0"/>
                        </a:rPr>
                        <m:t>=</m:t>
                      </m:r>
                      <m:sSub>
                        <m:sSubPr>
                          <m:ctrlPr>
                            <a:rPr lang="en-US" sz="1400" i="1">
                              <a:solidFill>
                                <a:srgbClr val="836967"/>
                              </a:solidFill>
                              <a:latin typeface="Cambria Math" panose="02040503050406030204" pitchFamily="18" charset="0"/>
                            </a:rPr>
                          </m:ctrlPr>
                        </m:sSubPr>
                        <m:e>
                          <m:r>
                            <a:rPr lang="en-US" sz="1400" i="1">
                              <a:latin typeface="Cambria Math" panose="02040503050406030204" pitchFamily="18" charset="0"/>
                            </a:rPr>
                            <m:t>𝑚</m:t>
                          </m:r>
                        </m:e>
                        <m:sub>
                          <m:r>
                            <a:rPr lang="en-US" sz="1400" i="1">
                              <a:latin typeface="Cambria Math" panose="02040503050406030204" pitchFamily="18" charset="0"/>
                            </a:rPr>
                            <m:t>𝑖</m:t>
                          </m:r>
                        </m:sub>
                      </m:sSub>
                      <m:d>
                        <m:dPr>
                          <m:ctrlPr>
                            <a:rPr lang="en-US" sz="1400" i="1">
                              <a:solidFill>
                                <a:srgbClr val="836967"/>
                              </a:solidFill>
                              <a:latin typeface="Cambria Math" panose="02040503050406030204" pitchFamily="18" charset="0"/>
                            </a:rPr>
                          </m:ctrlPr>
                        </m:dPr>
                        <m:e>
                          <m:r>
                            <a:rPr lang="en-US" sz="1400" i="1">
                              <a:latin typeface="Cambria Math" panose="02040503050406030204" pitchFamily="18" charset="0"/>
                            </a:rPr>
                            <m:t>𝑡</m:t>
                          </m:r>
                        </m:e>
                      </m:d>
                      <m:r>
                        <a:rPr lang="en-US" sz="1400" i="0">
                          <a:latin typeface="Cambria Math" panose="02040503050406030204" pitchFamily="18" charset="0"/>
                        </a:rPr>
                        <m:t>−</m:t>
                      </m:r>
                      <m:sSub>
                        <m:sSubPr>
                          <m:ctrlPr>
                            <a:rPr lang="en-US" sz="1400" i="1">
                              <a:solidFill>
                                <a:srgbClr val="836967"/>
                              </a:solidFill>
                              <a:latin typeface="Cambria Math" panose="02040503050406030204" pitchFamily="18" charset="0"/>
                            </a:rPr>
                          </m:ctrlPr>
                        </m:sSubPr>
                        <m:e>
                          <m:r>
                            <a:rPr lang="en-US" sz="1400" i="1">
                              <a:latin typeface="Cambria Math" panose="02040503050406030204" pitchFamily="18" charset="0"/>
                            </a:rPr>
                            <m:t>𝑚</m:t>
                          </m:r>
                        </m:e>
                        <m:sub>
                          <m:r>
                            <a:rPr lang="en-US" sz="1400" i="1">
                              <a:latin typeface="Cambria Math" panose="02040503050406030204" pitchFamily="18" charset="0"/>
                            </a:rPr>
                            <m:t>𝑜</m:t>
                          </m:r>
                        </m:sub>
                      </m:sSub>
                      <m:d>
                        <m:dPr>
                          <m:ctrlPr>
                            <a:rPr lang="en-US" sz="1400" i="1">
                              <a:solidFill>
                                <a:srgbClr val="836967"/>
                              </a:solidFill>
                              <a:latin typeface="Cambria Math" panose="02040503050406030204" pitchFamily="18" charset="0"/>
                            </a:rPr>
                          </m:ctrlPr>
                        </m:dPr>
                        <m:e>
                          <m:r>
                            <a:rPr lang="en-US" sz="1400" i="1">
                              <a:latin typeface="Cambria Math" panose="02040503050406030204" pitchFamily="18" charset="0"/>
                            </a:rPr>
                            <m:t>𝑡</m:t>
                          </m:r>
                        </m:e>
                      </m:d>
                    </m:oMath>
                  </m:oMathPara>
                </a14:m>
                <a:endParaRPr lang="en-US" sz="1400" dirty="0"/>
              </a:p>
            </p:txBody>
          </p:sp>
        </mc:Choice>
        <mc:Fallback xmlns="">
          <p:sp>
            <p:nvSpPr>
              <p:cNvPr id="10" name="CuadroTexto 9">
                <a:extLst>
                  <a:ext uri="{FF2B5EF4-FFF2-40B4-BE49-F238E27FC236}">
                    <a16:creationId xmlns:a16="http://schemas.microsoft.com/office/drawing/2014/main" id="{1A47F58F-A205-36DA-232B-32FD7ED2FADD}"/>
                  </a:ext>
                </a:extLst>
              </p:cNvPr>
              <p:cNvSpPr txBox="1">
                <a:spLocks noRot="1" noChangeAspect="1" noMove="1" noResize="1" noEditPoints="1" noAdjustHandles="1" noChangeArrowheads="1" noChangeShapeType="1" noTextEdit="1"/>
              </p:cNvSpPr>
              <p:nvPr/>
            </p:nvSpPr>
            <p:spPr>
              <a:xfrm>
                <a:off x="1817594" y="4239811"/>
                <a:ext cx="1890215" cy="307777"/>
              </a:xfrm>
              <a:prstGeom prst="rect">
                <a:avLst/>
              </a:prstGeom>
              <a:blipFill>
                <a:blip r:embed="rId3"/>
                <a:stretch>
                  <a:fillRect/>
                </a:stretch>
              </a:blipFill>
            </p:spPr>
            <p:txBody>
              <a:bodyPr/>
              <a:lstStyle/>
              <a:p>
                <a:r>
                  <a:rPr lang="en-US">
                    <a:noFill/>
                  </a:rPr>
                  <a:t> </a:t>
                </a:r>
              </a:p>
            </p:txBody>
          </p:sp>
        </mc:Fallback>
      </mc:AlternateContent>
      <p:sp>
        <p:nvSpPr>
          <p:cNvPr id="11" name="CuadroTexto 10">
            <a:extLst>
              <a:ext uri="{FF2B5EF4-FFF2-40B4-BE49-F238E27FC236}">
                <a16:creationId xmlns:a16="http://schemas.microsoft.com/office/drawing/2014/main" id="{9D4DE9F0-255F-F381-B5AB-4837BBD633CF}"/>
              </a:ext>
            </a:extLst>
          </p:cNvPr>
          <p:cNvSpPr txBox="1"/>
          <p:nvPr/>
        </p:nvSpPr>
        <p:spPr>
          <a:xfrm>
            <a:off x="1832825" y="1930111"/>
            <a:ext cx="3004893" cy="523220"/>
          </a:xfrm>
          <a:prstGeom prst="rect">
            <a:avLst/>
          </a:prstGeom>
          <a:noFill/>
        </p:spPr>
        <p:txBody>
          <a:bodyPr wrap="square" rtlCol="0">
            <a:spAutoFit/>
          </a:bodyPr>
          <a:lstStyle/>
          <a:p>
            <a:r>
              <a:rPr lang="es-ES" sz="1400" b="1" u="sng" dirty="0">
                <a:effectLst>
                  <a:outerShdw blurRad="38100" dist="38100" dir="2700000" algn="tl">
                    <a:srgbClr val="000000">
                      <a:alpha val="43137"/>
                    </a:srgbClr>
                  </a:outerShdw>
                </a:effectLst>
              </a:rPr>
              <a:t>Variable de entrada del sistema</a:t>
            </a:r>
          </a:p>
          <a:p>
            <a:r>
              <a:rPr lang="es-ES" sz="1400" b="1" dirty="0">
                <a:effectLst>
                  <a:outerShdw blurRad="38100" dist="38100" dir="2700000" algn="tl">
                    <a:srgbClr val="000000">
                      <a:alpha val="43137"/>
                    </a:srgbClr>
                  </a:outerShdw>
                </a:effectLst>
              </a:rPr>
              <a:t>Masa objetivo </a:t>
            </a:r>
            <a:endParaRPr lang="en-US" sz="1400" b="1" dirty="0">
              <a:effectLst>
                <a:outerShdw blurRad="38100" dist="38100" dir="2700000" algn="tl">
                  <a:srgbClr val="000000">
                    <a:alpha val="43137"/>
                  </a:srgbClr>
                </a:outerShdw>
              </a:effectLst>
            </a:endParaRPr>
          </a:p>
        </p:txBody>
      </p:sp>
      <p:sp>
        <p:nvSpPr>
          <p:cNvPr id="12" name="CuadroTexto 11">
            <a:extLst>
              <a:ext uri="{FF2B5EF4-FFF2-40B4-BE49-F238E27FC236}">
                <a16:creationId xmlns:a16="http://schemas.microsoft.com/office/drawing/2014/main" id="{510486D6-1186-7624-18B5-09524480BF89}"/>
              </a:ext>
            </a:extLst>
          </p:cNvPr>
          <p:cNvSpPr txBox="1"/>
          <p:nvPr/>
        </p:nvSpPr>
        <p:spPr>
          <a:xfrm>
            <a:off x="1835842" y="2739129"/>
            <a:ext cx="3017107" cy="523220"/>
          </a:xfrm>
          <a:prstGeom prst="rect">
            <a:avLst/>
          </a:prstGeom>
          <a:noFill/>
        </p:spPr>
        <p:txBody>
          <a:bodyPr wrap="square" rtlCol="0">
            <a:spAutoFit/>
          </a:bodyPr>
          <a:lstStyle/>
          <a:p>
            <a:r>
              <a:rPr lang="es-ES" sz="1400" b="1" u="sng" dirty="0">
                <a:effectLst>
                  <a:outerShdw blurRad="38100" dist="38100" dir="2700000" algn="tl">
                    <a:srgbClr val="000000">
                      <a:alpha val="43137"/>
                    </a:srgbClr>
                  </a:outerShdw>
                </a:effectLst>
              </a:rPr>
              <a:t>Variable de salida del sistema</a:t>
            </a:r>
          </a:p>
          <a:p>
            <a:r>
              <a:rPr lang="es-ES" sz="1400" b="1" dirty="0">
                <a:effectLst>
                  <a:outerShdw blurRad="38100" dist="38100" dir="2700000" algn="tl">
                    <a:srgbClr val="000000">
                      <a:alpha val="43137"/>
                    </a:srgbClr>
                  </a:outerShdw>
                </a:effectLst>
              </a:rPr>
              <a:t>Masa medida</a:t>
            </a:r>
            <a:endParaRPr lang="en-US" sz="1400" b="1" dirty="0">
              <a:effectLst>
                <a:outerShdw blurRad="38100" dist="38100" dir="2700000" algn="tl">
                  <a:srgbClr val="000000">
                    <a:alpha val="43137"/>
                  </a:srgbClr>
                </a:outerShdw>
              </a:effectLst>
            </a:endParaRPr>
          </a:p>
        </p:txBody>
      </p:sp>
      <mc:AlternateContent xmlns:mc="http://schemas.openxmlformats.org/markup-compatibility/2006" xmlns:a14="http://schemas.microsoft.com/office/drawing/2010/main">
        <mc:Choice Requires="a14">
          <p:sp>
            <p:nvSpPr>
              <p:cNvPr id="15" name="CuadroTexto 14">
                <a:extLst>
                  <a:ext uri="{FF2B5EF4-FFF2-40B4-BE49-F238E27FC236}">
                    <a16:creationId xmlns:a16="http://schemas.microsoft.com/office/drawing/2014/main" id="{ECFA4B4C-9295-0D86-6806-3076E9AC9860}"/>
                  </a:ext>
                </a:extLst>
              </p:cNvPr>
              <p:cNvSpPr txBox="1"/>
              <p:nvPr/>
            </p:nvSpPr>
            <p:spPr>
              <a:xfrm>
                <a:off x="1832825" y="2415312"/>
                <a:ext cx="1890215" cy="307777"/>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US" sz="1400" i="1">
                              <a:solidFill>
                                <a:srgbClr val="836967"/>
                              </a:solidFill>
                              <a:latin typeface="Cambria Math" panose="02040503050406030204" pitchFamily="18" charset="0"/>
                            </a:rPr>
                          </m:ctrlPr>
                        </m:sSubPr>
                        <m:e>
                          <m:r>
                            <a:rPr lang="en-US" sz="1400" i="1">
                              <a:latin typeface="Cambria Math" panose="02040503050406030204" pitchFamily="18" charset="0"/>
                            </a:rPr>
                            <m:t>𝑚</m:t>
                          </m:r>
                        </m:e>
                        <m:sub>
                          <m:r>
                            <a:rPr lang="en-US" sz="1400" i="1">
                              <a:latin typeface="Cambria Math" panose="02040503050406030204" pitchFamily="18" charset="0"/>
                            </a:rPr>
                            <m:t>𝑖</m:t>
                          </m:r>
                        </m:sub>
                      </m:sSub>
                      <m:d>
                        <m:dPr>
                          <m:ctrlPr>
                            <a:rPr lang="en-US" sz="1400" i="1">
                              <a:solidFill>
                                <a:srgbClr val="836967"/>
                              </a:solidFill>
                              <a:latin typeface="Cambria Math" panose="02040503050406030204" pitchFamily="18" charset="0"/>
                            </a:rPr>
                          </m:ctrlPr>
                        </m:dPr>
                        <m:e>
                          <m:r>
                            <a:rPr lang="en-US" sz="1400" i="1">
                              <a:latin typeface="Cambria Math" panose="02040503050406030204" pitchFamily="18" charset="0"/>
                            </a:rPr>
                            <m:t>𝑡</m:t>
                          </m:r>
                        </m:e>
                      </m:d>
                    </m:oMath>
                  </m:oMathPara>
                </a14:m>
                <a:endParaRPr lang="en-US" sz="1400" dirty="0"/>
              </a:p>
            </p:txBody>
          </p:sp>
        </mc:Choice>
        <mc:Fallback xmlns="">
          <p:sp>
            <p:nvSpPr>
              <p:cNvPr id="15" name="CuadroTexto 14">
                <a:extLst>
                  <a:ext uri="{FF2B5EF4-FFF2-40B4-BE49-F238E27FC236}">
                    <a16:creationId xmlns:a16="http://schemas.microsoft.com/office/drawing/2014/main" id="{ECFA4B4C-9295-0D86-6806-3076E9AC9860}"/>
                  </a:ext>
                </a:extLst>
              </p:cNvPr>
              <p:cNvSpPr txBox="1">
                <a:spLocks noRot="1" noChangeAspect="1" noMove="1" noResize="1" noEditPoints="1" noAdjustHandles="1" noChangeArrowheads="1" noChangeShapeType="1" noTextEdit="1"/>
              </p:cNvSpPr>
              <p:nvPr/>
            </p:nvSpPr>
            <p:spPr>
              <a:xfrm>
                <a:off x="1832825" y="2415312"/>
                <a:ext cx="1890215" cy="307777"/>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CuadroTexto 15">
                <a:extLst>
                  <a:ext uri="{FF2B5EF4-FFF2-40B4-BE49-F238E27FC236}">
                    <a16:creationId xmlns:a16="http://schemas.microsoft.com/office/drawing/2014/main" id="{8912B9E9-9E3B-4C3F-10E6-B99811DB6F05}"/>
                  </a:ext>
                </a:extLst>
              </p:cNvPr>
              <p:cNvSpPr txBox="1"/>
              <p:nvPr/>
            </p:nvSpPr>
            <p:spPr>
              <a:xfrm>
                <a:off x="1832825" y="3226555"/>
                <a:ext cx="1890215" cy="307777"/>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US" sz="1400" i="1">
                              <a:solidFill>
                                <a:srgbClr val="836967"/>
                              </a:solidFill>
                              <a:latin typeface="Cambria Math" panose="02040503050406030204" pitchFamily="18" charset="0"/>
                            </a:rPr>
                          </m:ctrlPr>
                        </m:sSubPr>
                        <m:e>
                          <m:r>
                            <a:rPr lang="en-US" sz="1400" i="1">
                              <a:latin typeface="Cambria Math" panose="02040503050406030204" pitchFamily="18" charset="0"/>
                            </a:rPr>
                            <m:t>𝑚</m:t>
                          </m:r>
                        </m:e>
                        <m:sub>
                          <m:r>
                            <a:rPr lang="en-US" sz="1400" i="1">
                              <a:latin typeface="Cambria Math" panose="02040503050406030204" pitchFamily="18" charset="0"/>
                            </a:rPr>
                            <m:t>𝑜</m:t>
                          </m:r>
                        </m:sub>
                      </m:sSub>
                      <m:d>
                        <m:dPr>
                          <m:ctrlPr>
                            <a:rPr lang="en-US" sz="1400" i="1">
                              <a:solidFill>
                                <a:srgbClr val="836967"/>
                              </a:solidFill>
                              <a:latin typeface="Cambria Math" panose="02040503050406030204" pitchFamily="18" charset="0"/>
                            </a:rPr>
                          </m:ctrlPr>
                        </m:dPr>
                        <m:e>
                          <m:r>
                            <a:rPr lang="en-US" sz="1400" i="1">
                              <a:latin typeface="Cambria Math" panose="02040503050406030204" pitchFamily="18" charset="0"/>
                            </a:rPr>
                            <m:t>𝑡</m:t>
                          </m:r>
                        </m:e>
                      </m:d>
                    </m:oMath>
                  </m:oMathPara>
                </a14:m>
                <a:endParaRPr lang="en-US" sz="1400" dirty="0"/>
              </a:p>
            </p:txBody>
          </p:sp>
        </mc:Choice>
        <mc:Fallback xmlns="">
          <p:sp>
            <p:nvSpPr>
              <p:cNvPr id="16" name="CuadroTexto 15">
                <a:extLst>
                  <a:ext uri="{FF2B5EF4-FFF2-40B4-BE49-F238E27FC236}">
                    <a16:creationId xmlns:a16="http://schemas.microsoft.com/office/drawing/2014/main" id="{8912B9E9-9E3B-4C3F-10E6-B99811DB6F05}"/>
                  </a:ext>
                </a:extLst>
              </p:cNvPr>
              <p:cNvSpPr txBox="1">
                <a:spLocks noRot="1" noChangeAspect="1" noMove="1" noResize="1" noEditPoints="1" noAdjustHandles="1" noChangeArrowheads="1" noChangeShapeType="1" noTextEdit="1"/>
              </p:cNvSpPr>
              <p:nvPr/>
            </p:nvSpPr>
            <p:spPr>
              <a:xfrm>
                <a:off x="1832825" y="3226555"/>
                <a:ext cx="1890215" cy="307777"/>
              </a:xfrm>
              <a:prstGeom prst="rect">
                <a:avLst/>
              </a:prstGeom>
              <a:blipFill>
                <a:blip r:embed="rId5"/>
                <a:stretch>
                  <a:fillRect/>
                </a:stretch>
              </a:blipFill>
            </p:spPr>
            <p:txBody>
              <a:bodyPr/>
              <a:lstStyle/>
              <a:p>
                <a:r>
                  <a:rPr lang="en-US">
                    <a:noFill/>
                  </a:rPr>
                  <a:t> </a:t>
                </a:r>
              </a:p>
            </p:txBody>
          </p:sp>
        </mc:Fallback>
      </mc:AlternateContent>
      <p:sp>
        <p:nvSpPr>
          <p:cNvPr id="19" name="CuadroTexto 18">
            <a:extLst>
              <a:ext uri="{FF2B5EF4-FFF2-40B4-BE49-F238E27FC236}">
                <a16:creationId xmlns:a16="http://schemas.microsoft.com/office/drawing/2014/main" id="{FDAC5CDA-9EDA-3C4A-8520-2F56CB312A18}"/>
              </a:ext>
            </a:extLst>
          </p:cNvPr>
          <p:cNvSpPr txBox="1"/>
          <p:nvPr/>
        </p:nvSpPr>
        <p:spPr>
          <a:xfrm>
            <a:off x="1826391" y="3904283"/>
            <a:ext cx="3068469" cy="307777"/>
          </a:xfrm>
          <a:prstGeom prst="rect">
            <a:avLst/>
          </a:prstGeom>
          <a:noFill/>
        </p:spPr>
        <p:txBody>
          <a:bodyPr wrap="none" rtlCol="0">
            <a:spAutoFit/>
          </a:bodyPr>
          <a:lstStyle/>
          <a:p>
            <a:r>
              <a:rPr lang="es-ES" sz="1400" b="1" dirty="0">
                <a:effectLst>
                  <a:outerShdw blurRad="38100" dist="38100" dir="2700000" algn="tl">
                    <a:srgbClr val="000000">
                      <a:alpha val="43137"/>
                    </a:srgbClr>
                  </a:outerShdw>
                </a:effectLst>
              </a:rPr>
              <a:t>Error entre la masa medida y objetivo</a:t>
            </a:r>
            <a:endParaRPr lang="en-US" sz="1400" b="1" dirty="0">
              <a:effectLst>
                <a:outerShdw blurRad="38100" dist="38100" dir="2700000" algn="tl">
                  <a:srgbClr val="000000">
                    <a:alpha val="43137"/>
                  </a:srgbClr>
                </a:outerShdw>
              </a:effectLst>
            </a:endParaRPr>
          </a:p>
        </p:txBody>
      </p:sp>
      <p:sp>
        <p:nvSpPr>
          <p:cNvPr id="20" name="CuadroTexto 19">
            <a:extLst>
              <a:ext uri="{FF2B5EF4-FFF2-40B4-BE49-F238E27FC236}">
                <a16:creationId xmlns:a16="http://schemas.microsoft.com/office/drawing/2014/main" id="{B6D8E535-6446-C763-33AC-E5EA76498F52}"/>
              </a:ext>
            </a:extLst>
          </p:cNvPr>
          <p:cNvSpPr txBox="1"/>
          <p:nvPr/>
        </p:nvSpPr>
        <p:spPr>
          <a:xfrm>
            <a:off x="1826392" y="5077413"/>
            <a:ext cx="3004894" cy="523220"/>
          </a:xfrm>
          <a:prstGeom prst="rect">
            <a:avLst/>
          </a:prstGeom>
          <a:noFill/>
        </p:spPr>
        <p:txBody>
          <a:bodyPr wrap="square" rtlCol="0">
            <a:spAutoFit/>
          </a:bodyPr>
          <a:lstStyle/>
          <a:p>
            <a:r>
              <a:rPr lang="es-ES" sz="1400" b="1" dirty="0">
                <a:effectLst>
                  <a:outerShdw blurRad="38100" dist="38100" dir="2700000" algn="tl">
                    <a:srgbClr val="000000">
                      <a:alpha val="43137"/>
                    </a:srgbClr>
                  </a:outerShdw>
                </a:effectLst>
              </a:rPr>
              <a:t>Porcentaje de apertura de válvula proporcional</a:t>
            </a:r>
            <a:endParaRPr lang="en-US" sz="1400" b="1" dirty="0">
              <a:effectLst>
                <a:outerShdw blurRad="38100" dist="38100" dir="2700000" algn="tl">
                  <a:srgbClr val="000000">
                    <a:alpha val="43137"/>
                  </a:srgbClr>
                </a:outerShdw>
              </a:effectLst>
            </a:endParaRPr>
          </a:p>
        </p:txBody>
      </p:sp>
      <mc:AlternateContent xmlns:mc="http://schemas.openxmlformats.org/markup-compatibility/2006" xmlns:a14="http://schemas.microsoft.com/office/drawing/2010/main">
        <mc:Choice Requires="a14">
          <p:sp>
            <p:nvSpPr>
              <p:cNvPr id="22" name="CuadroTexto 21">
                <a:extLst>
                  <a:ext uri="{FF2B5EF4-FFF2-40B4-BE49-F238E27FC236}">
                    <a16:creationId xmlns:a16="http://schemas.microsoft.com/office/drawing/2014/main" id="{AEEB1E54-503E-06CE-F371-58406FCD8B20}"/>
                  </a:ext>
                </a:extLst>
              </p:cNvPr>
              <p:cNvSpPr txBox="1"/>
              <p:nvPr/>
            </p:nvSpPr>
            <p:spPr>
              <a:xfrm>
                <a:off x="1832825" y="5603556"/>
                <a:ext cx="3004893" cy="307777"/>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US" sz="1400" i="1" smtClean="0">
                              <a:solidFill>
                                <a:srgbClr val="836967"/>
                              </a:solidFill>
                              <a:latin typeface="Cambria Math" panose="02040503050406030204" pitchFamily="18" charset="0"/>
                            </a:rPr>
                          </m:ctrlPr>
                        </m:sSubPr>
                        <m:e>
                          <m:r>
                            <a:rPr lang="en-US" sz="1400" i="1">
                              <a:latin typeface="Cambria Math" panose="02040503050406030204" pitchFamily="18" charset="0"/>
                            </a:rPr>
                            <m:t>𝑎</m:t>
                          </m:r>
                        </m:e>
                        <m:sub>
                          <m:r>
                            <a:rPr lang="en-US" sz="1400" i="1">
                              <a:latin typeface="Cambria Math" panose="02040503050406030204" pitchFamily="18" charset="0"/>
                            </a:rPr>
                            <m:t>𝑉𝑃</m:t>
                          </m:r>
                        </m:sub>
                      </m:sSub>
                      <m:d>
                        <m:dPr>
                          <m:ctrlPr>
                            <a:rPr lang="en-US" sz="1400" i="1">
                              <a:solidFill>
                                <a:srgbClr val="836967"/>
                              </a:solidFill>
                              <a:latin typeface="Cambria Math" panose="02040503050406030204" pitchFamily="18" charset="0"/>
                            </a:rPr>
                          </m:ctrlPr>
                        </m:dPr>
                        <m:e>
                          <m:r>
                            <a:rPr lang="en-US" sz="1400" i="1">
                              <a:latin typeface="Cambria Math" panose="02040503050406030204" pitchFamily="18" charset="0"/>
                            </a:rPr>
                            <m:t>𝑡</m:t>
                          </m:r>
                        </m:e>
                      </m:d>
                    </m:oMath>
                  </m:oMathPara>
                </a14:m>
                <a:endParaRPr lang="en-US" sz="1400" dirty="0"/>
              </a:p>
            </p:txBody>
          </p:sp>
        </mc:Choice>
        <mc:Fallback xmlns="">
          <p:sp>
            <p:nvSpPr>
              <p:cNvPr id="22" name="CuadroTexto 21">
                <a:extLst>
                  <a:ext uri="{FF2B5EF4-FFF2-40B4-BE49-F238E27FC236}">
                    <a16:creationId xmlns:a16="http://schemas.microsoft.com/office/drawing/2014/main" id="{AEEB1E54-503E-06CE-F371-58406FCD8B20}"/>
                  </a:ext>
                </a:extLst>
              </p:cNvPr>
              <p:cNvSpPr txBox="1">
                <a:spLocks noRot="1" noChangeAspect="1" noMove="1" noResize="1" noEditPoints="1" noAdjustHandles="1" noChangeArrowheads="1" noChangeShapeType="1" noTextEdit="1"/>
              </p:cNvSpPr>
              <p:nvPr/>
            </p:nvSpPr>
            <p:spPr>
              <a:xfrm>
                <a:off x="1832825" y="5603556"/>
                <a:ext cx="3004893" cy="307777"/>
              </a:xfrm>
              <a:prstGeom prst="rect">
                <a:avLst/>
              </a:prstGeom>
              <a:blipFill>
                <a:blip r:embed="rId6"/>
                <a:stretch>
                  <a:fillRect/>
                </a:stretch>
              </a:blipFill>
            </p:spPr>
            <p:txBody>
              <a:bodyPr/>
              <a:lstStyle/>
              <a:p>
                <a:r>
                  <a:rPr lang="en-US">
                    <a:noFill/>
                  </a:rPr>
                  <a:t> </a:t>
                </a:r>
              </a:p>
            </p:txBody>
          </p:sp>
        </mc:Fallback>
      </mc:AlternateContent>
      <p:pic>
        <p:nvPicPr>
          <p:cNvPr id="23" name="Imagen 22">
            <a:extLst>
              <a:ext uri="{FF2B5EF4-FFF2-40B4-BE49-F238E27FC236}">
                <a16:creationId xmlns:a16="http://schemas.microsoft.com/office/drawing/2014/main" id="{F1103AC5-1CBC-CAC5-5B89-8E128DF71010}"/>
              </a:ext>
            </a:extLst>
          </p:cNvPr>
          <p:cNvPicPr>
            <a:picLocks noChangeAspect="1"/>
          </p:cNvPicPr>
          <p:nvPr/>
        </p:nvPicPr>
        <p:blipFill>
          <a:blip r:embed="rId7"/>
          <a:stretch>
            <a:fillRect/>
          </a:stretch>
        </p:blipFill>
        <p:spPr>
          <a:xfrm>
            <a:off x="5462287" y="4588542"/>
            <a:ext cx="2938877" cy="1916681"/>
          </a:xfrm>
          <a:prstGeom prst="rect">
            <a:avLst/>
          </a:prstGeom>
        </p:spPr>
      </p:pic>
      <p:pic>
        <p:nvPicPr>
          <p:cNvPr id="24" name="Imagen 23">
            <a:extLst>
              <a:ext uri="{FF2B5EF4-FFF2-40B4-BE49-F238E27FC236}">
                <a16:creationId xmlns:a16="http://schemas.microsoft.com/office/drawing/2014/main" id="{3CB2E1CF-B31A-E7A5-42D6-1DB3B1EAA12F}"/>
              </a:ext>
            </a:extLst>
          </p:cNvPr>
          <p:cNvPicPr>
            <a:picLocks noChangeAspect="1"/>
          </p:cNvPicPr>
          <p:nvPr/>
        </p:nvPicPr>
        <p:blipFill>
          <a:blip r:embed="rId8"/>
          <a:stretch>
            <a:fillRect/>
          </a:stretch>
        </p:blipFill>
        <p:spPr>
          <a:xfrm>
            <a:off x="8550849" y="4680158"/>
            <a:ext cx="2883909" cy="1760744"/>
          </a:xfrm>
          <a:prstGeom prst="rect">
            <a:avLst/>
          </a:prstGeom>
        </p:spPr>
      </p:pic>
      <p:sp>
        <p:nvSpPr>
          <p:cNvPr id="25" name="Rectángulo: esquinas redondeadas 24">
            <a:extLst>
              <a:ext uri="{FF2B5EF4-FFF2-40B4-BE49-F238E27FC236}">
                <a16:creationId xmlns:a16="http://schemas.microsoft.com/office/drawing/2014/main" id="{5409C9B8-F630-52AF-A777-BB04EFFF1AD3}"/>
              </a:ext>
            </a:extLst>
          </p:cNvPr>
          <p:cNvSpPr/>
          <p:nvPr/>
        </p:nvSpPr>
        <p:spPr>
          <a:xfrm>
            <a:off x="6809214" y="3884667"/>
            <a:ext cx="3020124" cy="2823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t>Funciones de membresía</a:t>
            </a:r>
            <a:endParaRPr lang="en-US" sz="1600" b="1" dirty="0"/>
          </a:p>
        </p:txBody>
      </p:sp>
      <p:sp>
        <p:nvSpPr>
          <p:cNvPr id="26" name="CuadroTexto 25">
            <a:extLst>
              <a:ext uri="{FF2B5EF4-FFF2-40B4-BE49-F238E27FC236}">
                <a16:creationId xmlns:a16="http://schemas.microsoft.com/office/drawing/2014/main" id="{E805E313-0391-C085-443B-31C6C15C0141}"/>
              </a:ext>
            </a:extLst>
          </p:cNvPr>
          <p:cNvSpPr txBox="1"/>
          <p:nvPr/>
        </p:nvSpPr>
        <p:spPr>
          <a:xfrm>
            <a:off x="6600656" y="4294413"/>
            <a:ext cx="973152" cy="307777"/>
          </a:xfrm>
          <a:prstGeom prst="rect">
            <a:avLst/>
          </a:prstGeom>
          <a:noFill/>
        </p:spPr>
        <p:txBody>
          <a:bodyPr wrap="none" rtlCol="0">
            <a:spAutoFit/>
          </a:bodyPr>
          <a:lstStyle/>
          <a:p>
            <a:r>
              <a:rPr lang="es-ES" sz="1400" b="1" dirty="0">
                <a:effectLst>
                  <a:outerShdw blurRad="38100" dist="38100" dir="2700000" algn="tl">
                    <a:srgbClr val="000000">
                      <a:alpha val="43137"/>
                    </a:srgbClr>
                  </a:outerShdw>
                </a:effectLst>
              </a:rPr>
              <a:t>Triangular</a:t>
            </a:r>
            <a:endParaRPr lang="en-US" sz="1400" b="1" dirty="0">
              <a:effectLst>
                <a:outerShdw blurRad="38100" dist="38100" dir="2700000" algn="tl">
                  <a:srgbClr val="000000">
                    <a:alpha val="43137"/>
                  </a:srgbClr>
                </a:outerShdw>
              </a:effectLst>
            </a:endParaRPr>
          </a:p>
        </p:txBody>
      </p:sp>
      <p:sp>
        <p:nvSpPr>
          <p:cNvPr id="27" name="CuadroTexto 26">
            <a:extLst>
              <a:ext uri="{FF2B5EF4-FFF2-40B4-BE49-F238E27FC236}">
                <a16:creationId xmlns:a16="http://schemas.microsoft.com/office/drawing/2014/main" id="{94F973B2-94A1-F6A6-51FF-2D0BD2A06D22}"/>
              </a:ext>
            </a:extLst>
          </p:cNvPr>
          <p:cNvSpPr txBox="1"/>
          <p:nvPr/>
        </p:nvSpPr>
        <p:spPr>
          <a:xfrm>
            <a:off x="9586453" y="4293072"/>
            <a:ext cx="1086964" cy="307777"/>
          </a:xfrm>
          <a:prstGeom prst="rect">
            <a:avLst/>
          </a:prstGeom>
          <a:noFill/>
        </p:spPr>
        <p:txBody>
          <a:bodyPr wrap="none" rtlCol="0">
            <a:spAutoFit/>
          </a:bodyPr>
          <a:lstStyle/>
          <a:p>
            <a:r>
              <a:rPr lang="es-ES" sz="1400" b="1" dirty="0">
                <a:effectLst>
                  <a:outerShdw blurRad="38100" dist="38100" dir="2700000" algn="tl">
                    <a:srgbClr val="000000">
                      <a:alpha val="43137"/>
                    </a:srgbClr>
                  </a:outerShdw>
                </a:effectLst>
              </a:rPr>
              <a:t>Trapezoidal</a:t>
            </a:r>
            <a:endParaRPr lang="en-US" sz="1400" b="1" dirty="0">
              <a:effectLst>
                <a:outerShdw blurRad="38100" dist="38100" dir="2700000" algn="tl">
                  <a:srgbClr val="000000">
                    <a:alpha val="43137"/>
                  </a:srgbClr>
                </a:outerShdw>
              </a:effectLst>
            </a:endParaRPr>
          </a:p>
        </p:txBody>
      </p:sp>
      <p:sp>
        <p:nvSpPr>
          <p:cNvPr id="28" name="Rectángulo: esquinas redondeadas 27">
            <a:extLst>
              <a:ext uri="{FF2B5EF4-FFF2-40B4-BE49-F238E27FC236}">
                <a16:creationId xmlns:a16="http://schemas.microsoft.com/office/drawing/2014/main" id="{A9528464-B778-E9C9-4CB4-89459E03A6AC}"/>
              </a:ext>
            </a:extLst>
          </p:cNvPr>
          <p:cNvSpPr/>
          <p:nvPr/>
        </p:nvSpPr>
        <p:spPr>
          <a:xfrm>
            <a:off x="6809214" y="1585599"/>
            <a:ext cx="3020124" cy="2823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t>Diagrama de bloques</a:t>
            </a:r>
            <a:endParaRPr lang="en-US" sz="1600" b="1" dirty="0"/>
          </a:p>
        </p:txBody>
      </p:sp>
    </p:spTree>
    <p:extLst>
      <p:ext uri="{BB962C8B-B14F-4D97-AF65-F5344CB8AC3E}">
        <p14:creationId xmlns:p14="http://schemas.microsoft.com/office/powerpoint/2010/main" val="1512247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6EFCC8-7060-490D-9AC9-2C56B57D66BD}"/>
              </a:ext>
            </a:extLst>
          </p:cNvPr>
          <p:cNvSpPr>
            <a:spLocks noGrp="1"/>
          </p:cNvSpPr>
          <p:nvPr>
            <p:ph type="title"/>
          </p:nvPr>
        </p:nvSpPr>
        <p:spPr>
          <a:xfrm>
            <a:off x="1800726" y="2869"/>
            <a:ext cx="10086474" cy="1346897"/>
          </a:xfrm>
        </p:spPr>
        <p:txBody>
          <a:bodyPr/>
          <a:lstStyle/>
          <a:p>
            <a:r>
              <a:rPr lang="es-MX" dirty="0"/>
              <a:t>Diseño del sistema de control</a:t>
            </a:r>
          </a:p>
        </p:txBody>
      </p:sp>
      <p:sp>
        <p:nvSpPr>
          <p:cNvPr id="17" name="Marcador de contenido 2">
            <a:extLst>
              <a:ext uri="{FF2B5EF4-FFF2-40B4-BE49-F238E27FC236}">
                <a16:creationId xmlns:a16="http://schemas.microsoft.com/office/drawing/2014/main" id="{9DB82045-2AD6-4634-8397-860ECA0524B4}"/>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u="sng" dirty="0">
                <a:solidFill>
                  <a:prstClr val="white"/>
                </a:solidFill>
                <a:cs typeface="Times New Roman" panose="02020603050405020304" pitchFamily="18" charset="0"/>
              </a:rPr>
              <a:t>Diseño y construcción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sp>
        <p:nvSpPr>
          <p:cNvPr id="7" name="CuadroTexto 6">
            <a:extLst>
              <a:ext uri="{FF2B5EF4-FFF2-40B4-BE49-F238E27FC236}">
                <a16:creationId xmlns:a16="http://schemas.microsoft.com/office/drawing/2014/main" id="{FF6B06D8-18AB-D70A-F847-CCADDFE53AF0}"/>
              </a:ext>
            </a:extLst>
          </p:cNvPr>
          <p:cNvSpPr txBox="1"/>
          <p:nvPr/>
        </p:nvSpPr>
        <p:spPr>
          <a:xfrm>
            <a:off x="4405651" y="910998"/>
            <a:ext cx="4876656" cy="461665"/>
          </a:xfrm>
          <a:prstGeom prst="rect">
            <a:avLst/>
          </a:prstGeom>
          <a:noFill/>
          <a:effectLst>
            <a:outerShdw blurRad="50800" dist="38100" dir="5400000" algn="t" rotWithShape="0">
              <a:prstClr val="black">
                <a:alpha val="40000"/>
              </a:prstClr>
            </a:outerShdw>
          </a:effectLst>
        </p:spPr>
        <p:txBody>
          <a:bodyPr wrap="none" rtlCol="0">
            <a:spAutoFit/>
          </a:bodyPr>
          <a:lstStyle/>
          <a:p>
            <a:pPr algn="ctr"/>
            <a:r>
              <a:rPr lang="es-ES" sz="2400" b="1" dirty="0"/>
              <a:t>Variable de entrada del controlador</a:t>
            </a:r>
            <a:endParaRPr lang="en-US" sz="2400" b="1" dirty="0"/>
          </a:p>
        </p:txBody>
      </p:sp>
      <p:sp>
        <p:nvSpPr>
          <p:cNvPr id="5" name="Rectángulo: esquinas redondeadas 4">
            <a:extLst>
              <a:ext uri="{FF2B5EF4-FFF2-40B4-BE49-F238E27FC236}">
                <a16:creationId xmlns:a16="http://schemas.microsoft.com/office/drawing/2014/main" id="{94D38DD6-D302-E77E-5DEC-7B3981767C8D}"/>
              </a:ext>
            </a:extLst>
          </p:cNvPr>
          <p:cNvSpPr/>
          <p:nvPr/>
        </p:nvSpPr>
        <p:spPr>
          <a:xfrm>
            <a:off x="1832825" y="1531094"/>
            <a:ext cx="3020124" cy="2823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t>Universo de discurso</a:t>
            </a:r>
            <a:endParaRPr lang="en-US" sz="1600" b="1" dirty="0"/>
          </a:p>
        </p:txBody>
      </p:sp>
      <p:sp>
        <p:nvSpPr>
          <p:cNvPr id="6" name="Rectángulo: esquinas redondeadas 5">
            <a:extLst>
              <a:ext uri="{FF2B5EF4-FFF2-40B4-BE49-F238E27FC236}">
                <a16:creationId xmlns:a16="http://schemas.microsoft.com/office/drawing/2014/main" id="{24FF5B64-EEBE-7CFC-271B-C46BB04DD8FD}"/>
              </a:ext>
            </a:extLst>
          </p:cNvPr>
          <p:cNvSpPr/>
          <p:nvPr/>
        </p:nvSpPr>
        <p:spPr>
          <a:xfrm>
            <a:off x="1819177" y="2731932"/>
            <a:ext cx="3020124" cy="2823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t>Conjuntos difusos</a:t>
            </a:r>
            <a:endParaRPr lang="en-US" sz="1600" b="1" dirty="0"/>
          </a:p>
        </p:txBody>
      </p:sp>
      <p:sp>
        <p:nvSpPr>
          <p:cNvPr id="19" name="CuadroTexto 18">
            <a:extLst>
              <a:ext uri="{FF2B5EF4-FFF2-40B4-BE49-F238E27FC236}">
                <a16:creationId xmlns:a16="http://schemas.microsoft.com/office/drawing/2014/main" id="{FDAC5CDA-9EDA-3C4A-8520-2F56CB312A18}"/>
              </a:ext>
            </a:extLst>
          </p:cNvPr>
          <p:cNvSpPr txBox="1"/>
          <p:nvPr/>
        </p:nvSpPr>
        <p:spPr>
          <a:xfrm>
            <a:off x="1832825" y="1913966"/>
            <a:ext cx="3068469" cy="307777"/>
          </a:xfrm>
          <a:prstGeom prst="rect">
            <a:avLst/>
          </a:prstGeom>
          <a:noFill/>
        </p:spPr>
        <p:txBody>
          <a:bodyPr wrap="none" rtlCol="0">
            <a:spAutoFit/>
          </a:bodyPr>
          <a:lstStyle/>
          <a:p>
            <a:r>
              <a:rPr lang="es-ES" sz="1400" b="1" dirty="0">
                <a:effectLst>
                  <a:outerShdw blurRad="38100" dist="38100" dir="2700000" algn="tl">
                    <a:srgbClr val="000000">
                      <a:alpha val="43137"/>
                    </a:srgbClr>
                  </a:outerShdw>
                </a:effectLst>
              </a:rPr>
              <a:t>Error entre la masa medida y objetivo</a:t>
            </a:r>
            <a:endParaRPr lang="en-US" sz="1400" b="1" dirty="0">
              <a:effectLst>
                <a:outerShdw blurRad="38100" dist="38100" dir="2700000" algn="tl">
                  <a:srgbClr val="000000">
                    <a:alpha val="43137"/>
                  </a:srgbClr>
                </a:outerShdw>
              </a:effectLst>
            </a:endParaRPr>
          </a:p>
        </p:txBody>
      </p:sp>
      <mc:AlternateContent xmlns:mc="http://schemas.openxmlformats.org/markup-compatibility/2006" xmlns:a14="http://schemas.microsoft.com/office/drawing/2010/main">
        <mc:Choice Requires="a14">
          <p:sp>
            <p:nvSpPr>
              <p:cNvPr id="13" name="CuadroTexto 12">
                <a:extLst>
                  <a:ext uri="{FF2B5EF4-FFF2-40B4-BE49-F238E27FC236}">
                    <a16:creationId xmlns:a16="http://schemas.microsoft.com/office/drawing/2014/main" id="{FB8675BB-0DEF-2D83-174E-83534FDA2C6E}"/>
                  </a:ext>
                </a:extLst>
              </p:cNvPr>
              <p:cNvSpPr txBox="1"/>
              <p:nvPr/>
            </p:nvSpPr>
            <p:spPr>
              <a:xfrm>
                <a:off x="1832825" y="2224666"/>
                <a:ext cx="2647139" cy="307777"/>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US" sz="1400" i="1" smtClean="0">
                              <a:solidFill>
                                <a:srgbClr val="836967"/>
                              </a:solidFill>
                              <a:latin typeface="Cambria Math" panose="02040503050406030204" pitchFamily="18" charset="0"/>
                            </a:rPr>
                          </m:ctrlPr>
                        </m:sSubPr>
                        <m:e>
                          <m:r>
                            <a:rPr lang="en-US" sz="1400" i="1">
                              <a:latin typeface="Cambria Math" panose="02040503050406030204" pitchFamily="18" charset="0"/>
                            </a:rPr>
                            <m:t>𝑋</m:t>
                          </m:r>
                        </m:e>
                        <m:sub>
                          <m:r>
                            <a:rPr lang="en-US" sz="1400" i="1">
                              <a:latin typeface="Cambria Math" panose="02040503050406030204" pitchFamily="18" charset="0"/>
                            </a:rPr>
                            <m:t>𝑒</m:t>
                          </m:r>
                        </m:sub>
                      </m:sSub>
                      <m:r>
                        <a:rPr lang="en-US" sz="1400" i="0">
                          <a:latin typeface="Cambria Math" panose="02040503050406030204" pitchFamily="18" charset="0"/>
                        </a:rPr>
                        <m:t>=</m:t>
                      </m:r>
                      <m:d>
                        <m:dPr>
                          <m:begChr m:val="{"/>
                          <m:endChr m:val="}"/>
                          <m:ctrlPr>
                            <a:rPr lang="en-US" sz="1400" i="1">
                              <a:solidFill>
                                <a:srgbClr val="836967"/>
                              </a:solidFill>
                              <a:latin typeface="Cambria Math" panose="02040503050406030204" pitchFamily="18" charset="0"/>
                            </a:rPr>
                          </m:ctrlPr>
                        </m:dPr>
                        <m:e>
                          <m:r>
                            <a:rPr lang="en-US" sz="1400" i="0">
                              <a:latin typeface="Cambria Math" panose="02040503050406030204" pitchFamily="18" charset="0"/>
                            </a:rPr>
                            <m:t>0.0, …, 250.0</m:t>
                          </m:r>
                        </m:e>
                      </m:d>
                    </m:oMath>
                  </m:oMathPara>
                </a14:m>
                <a:endParaRPr lang="en-US" sz="1400" dirty="0"/>
              </a:p>
            </p:txBody>
          </p:sp>
        </mc:Choice>
        <mc:Fallback xmlns="">
          <p:sp>
            <p:nvSpPr>
              <p:cNvPr id="13" name="CuadroTexto 12">
                <a:extLst>
                  <a:ext uri="{FF2B5EF4-FFF2-40B4-BE49-F238E27FC236}">
                    <a16:creationId xmlns:a16="http://schemas.microsoft.com/office/drawing/2014/main" id="{FB8675BB-0DEF-2D83-174E-83534FDA2C6E}"/>
                  </a:ext>
                </a:extLst>
              </p:cNvPr>
              <p:cNvSpPr txBox="1">
                <a:spLocks noRot="1" noChangeAspect="1" noMove="1" noResize="1" noEditPoints="1" noAdjustHandles="1" noChangeArrowheads="1" noChangeShapeType="1" noTextEdit="1"/>
              </p:cNvSpPr>
              <p:nvPr/>
            </p:nvSpPr>
            <p:spPr>
              <a:xfrm>
                <a:off x="1832825" y="2224666"/>
                <a:ext cx="2647139" cy="307777"/>
              </a:xfrm>
              <a:prstGeom prst="rect">
                <a:avLst/>
              </a:prstGeom>
              <a:blipFill>
                <a:blip r:embed="rId2"/>
                <a:stretch>
                  <a:fillRect/>
                </a:stretch>
              </a:blipFill>
            </p:spPr>
            <p:txBody>
              <a:bodyPr/>
              <a:lstStyle/>
              <a:p>
                <a:r>
                  <a:rPr lang="en-US">
                    <a:noFill/>
                  </a:rPr>
                  <a:t> </a:t>
                </a:r>
              </a:p>
            </p:txBody>
          </p:sp>
        </mc:Fallback>
      </mc:AlternateContent>
      <p:pic>
        <p:nvPicPr>
          <p:cNvPr id="21" name="Imagen 20">
            <a:extLst>
              <a:ext uri="{FF2B5EF4-FFF2-40B4-BE49-F238E27FC236}">
                <a16:creationId xmlns:a16="http://schemas.microsoft.com/office/drawing/2014/main" id="{287FEB29-2D75-285B-68F8-D523B254AA34}"/>
              </a:ext>
            </a:extLst>
          </p:cNvPr>
          <p:cNvPicPr>
            <a:picLocks noChangeAspect="1"/>
          </p:cNvPicPr>
          <p:nvPr/>
        </p:nvPicPr>
        <p:blipFill rotWithShape="1">
          <a:blip r:embed="rId3"/>
          <a:srcRect r="48759" b="12381"/>
          <a:stretch/>
        </p:blipFill>
        <p:spPr>
          <a:xfrm>
            <a:off x="7712038" y="1901292"/>
            <a:ext cx="3391858" cy="2309945"/>
          </a:xfrm>
          <a:prstGeom prst="rect">
            <a:avLst/>
          </a:prstGeom>
        </p:spPr>
      </p:pic>
      <p:graphicFrame>
        <p:nvGraphicFramePr>
          <p:cNvPr id="23" name="Tabla 22">
            <a:extLst>
              <a:ext uri="{FF2B5EF4-FFF2-40B4-BE49-F238E27FC236}">
                <a16:creationId xmlns:a16="http://schemas.microsoft.com/office/drawing/2014/main" id="{4165BDAE-3E59-48C0-0D06-FF3E1240E563}"/>
              </a:ext>
            </a:extLst>
          </p:cNvPr>
          <p:cNvGraphicFramePr>
            <a:graphicFrameLocks noGrp="1"/>
          </p:cNvGraphicFramePr>
          <p:nvPr>
            <p:extLst>
              <p:ext uri="{D42A27DB-BD31-4B8C-83A1-F6EECF244321}">
                <p14:modId xmlns:p14="http://schemas.microsoft.com/office/powerpoint/2010/main" val="1950474066"/>
              </p:ext>
            </p:extLst>
          </p:nvPr>
        </p:nvGraphicFramePr>
        <p:xfrm>
          <a:off x="1800724" y="3364171"/>
          <a:ext cx="4982213" cy="2890080"/>
        </p:xfrm>
        <a:graphic>
          <a:graphicData uri="http://schemas.openxmlformats.org/drawingml/2006/table">
            <a:tbl>
              <a:tblPr firstRow="1" firstCol="1" bandRow="1">
                <a:tableStyleId>{0E3FDE45-AF77-4B5C-9715-49D594BDF05E}</a:tableStyleId>
              </a:tblPr>
              <a:tblGrid>
                <a:gridCol w="1527696">
                  <a:extLst>
                    <a:ext uri="{9D8B030D-6E8A-4147-A177-3AD203B41FA5}">
                      <a16:colId xmlns:a16="http://schemas.microsoft.com/office/drawing/2014/main" val="1398468339"/>
                    </a:ext>
                  </a:extLst>
                </a:gridCol>
                <a:gridCol w="1458879">
                  <a:extLst>
                    <a:ext uri="{9D8B030D-6E8A-4147-A177-3AD203B41FA5}">
                      <a16:colId xmlns:a16="http://schemas.microsoft.com/office/drawing/2014/main" val="4206306459"/>
                    </a:ext>
                  </a:extLst>
                </a:gridCol>
                <a:gridCol w="495469">
                  <a:extLst>
                    <a:ext uri="{9D8B030D-6E8A-4147-A177-3AD203B41FA5}">
                      <a16:colId xmlns:a16="http://schemas.microsoft.com/office/drawing/2014/main" val="2579929219"/>
                    </a:ext>
                  </a:extLst>
                </a:gridCol>
                <a:gridCol w="495469">
                  <a:extLst>
                    <a:ext uri="{9D8B030D-6E8A-4147-A177-3AD203B41FA5}">
                      <a16:colId xmlns:a16="http://schemas.microsoft.com/office/drawing/2014/main" val="1995027843"/>
                    </a:ext>
                  </a:extLst>
                </a:gridCol>
                <a:gridCol w="509231">
                  <a:extLst>
                    <a:ext uri="{9D8B030D-6E8A-4147-A177-3AD203B41FA5}">
                      <a16:colId xmlns:a16="http://schemas.microsoft.com/office/drawing/2014/main" val="571841039"/>
                    </a:ext>
                  </a:extLst>
                </a:gridCol>
                <a:gridCol w="495469">
                  <a:extLst>
                    <a:ext uri="{9D8B030D-6E8A-4147-A177-3AD203B41FA5}">
                      <a16:colId xmlns:a16="http://schemas.microsoft.com/office/drawing/2014/main" val="3170580998"/>
                    </a:ext>
                  </a:extLst>
                </a:gridCol>
              </a:tblGrid>
              <a:tr h="598450">
                <a:tc>
                  <a:txBody>
                    <a:bodyPr/>
                    <a:lstStyle/>
                    <a:p>
                      <a:pPr marL="0" marR="0" algn="ctr">
                        <a:lnSpc>
                          <a:spcPct val="150000"/>
                        </a:lnSpc>
                        <a:spcBef>
                          <a:spcPts val="0"/>
                        </a:spcBef>
                        <a:spcAft>
                          <a:spcPts val="0"/>
                        </a:spcAft>
                      </a:pPr>
                      <a:r>
                        <a:rPr lang="es-ES" sz="1400" dirty="0">
                          <a:effectLst/>
                        </a:rPr>
                        <a:t>Conjuntos de entrada</a:t>
                      </a:r>
                      <a:endPar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s-ES" sz="1400" dirty="0">
                          <a:effectLst/>
                        </a:rPr>
                        <a:t>Función de membresía</a:t>
                      </a:r>
                      <a:endPar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s-ES" sz="1400" dirty="0">
                          <a:effectLst/>
                        </a:rPr>
                        <a:t>a</a:t>
                      </a:r>
                      <a:endPar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s-ES" sz="1400">
                          <a:effectLst/>
                        </a:rPr>
                        <a:t>b</a:t>
                      </a:r>
                      <a:endParaRPr lang="en-US"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s-ES" sz="1400">
                          <a:effectLst/>
                        </a:rPr>
                        <a:t>c</a:t>
                      </a:r>
                      <a:endParaRPr lang="en-US"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s-ES" sz="1400">
                          <a:effectLst/>
                        </a:rPr>
                        <a:t>d</a:t>
                      </a:r>
                      <a:endParaRPr lang="en-US"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18782581"/>
                  </a:ext>
                </a:extLst>
              </a:tr>
              <a:tr h="282189">
                <a:tc>
                  <a:txBody>
                    <a:bodyPr/>
                    <a:lstStyle/>
                    <a:p>
                      <a:pPr marL="0" marR="0" algn="ctr">
                        <a:lnSpc>
                          <a:spcPct val="150000"/>
                        </a:lnSpc>
                        <a:spcBef>
                          <a:spcPts val="0"/>
                        </a:spcBef>
                        <a:spcAft>
                          <a:spcPts val="0"/>
                        </a:spcAft>
                      </a:pPr>
                      <a:r>
                        <a:rPr lang="es-ES" sz="1400">
                          <a:effectLst/>
                        </a:rPr>
                        <a:t>E0</a:t>
                      </a:r>
                      <a:endParaRPr lang="en-US"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s-ES" sz="1400" dirty="0">
                          <a:effectLst/>
                        </a:rPr>
                        <a:t>Trapezoidal</a:t>
                      </a:r>
                      <a:endPar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s-ES" sz="1400">
                          <a:effectLst/>
                        </a:rPr>
                        <a:t>0</a:t>
                      </a:r>
                      <a:endParaRPr lang="en-US"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s-ES" sz="1400">
                          <a:effectLst/>
                        </a:rPr>
                        <a:t>0</a:t>
                      </a:r>
                      <a:endParaRPr lang="en-US"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s-ES" sz="1400">
                          <a:effectLst/>
                        </a:rPr>
                        <a:t>1</a:t>
                      </a:r>
                      <a:endParaRPr lang="en-US"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s-ES" sz="1400" dirty="0">
                          <a:effectLst/>
                        </a:rPr>
                        <a:t>2</a:t>
                      </a:r>
                      <a:endPar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57388505"/>
                  </a:ext>
                </a:extLst>
              </a:tr>
              <a:tr h="282189">
                <a:tc>
                  <a:txBody>
                    <a:bodyPr/>
                    <a:lstStyle/>
                    <a:p>
                      <a:pPr marL="0" marR="0" algn="ctr">
                        <a:lnSpc>
                          <a:spcPct val="150000"/>
                        </a:lnSpc>
                        <a:spcBef>
                          <a:spcPts val="0"/>
                        </a:spcBef>
                        <a:spcAft>
                          <a:spcPts val="0"/>
                        </a:spcAft>
                      </a:pPr>
                      <a:r>
                        <a:rPr lang="es-ES" sz="1400">
                          <a:effectLst/>
                        </a:rPr>
                        <a:t>E1</a:t>
                      </a:r>
                      <a:endParaRPr lang="en-US"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s-ES" sz="1400">
                          <a:effectLst/>
                        </a:rPr>
                        <a:t>Triangular</a:t>
                      </a:r>
                      <a:endParaRPr lang="en-US"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s-ES" sz="1400" dirty="0">
                          <a:effectLst/>
                        </a:rPr>
                        <a:t>1</a:t>
                      </a:r>
                      <a:endPar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s-ES" sz="1400" dirty="0">
                          <a:effectLst/>
                        </a:rPr>
                        <a:t>2</a:t>
                      </a:r>
                      <a:endPar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s-ES" sz="1400" dirty="0">
                          <a:effectLst/>
                        </a:rPr>
                        <a:t>4</a:t>
                      </a:r>
                      <a:endPar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s-ES" sz="1400" dirty="0">
                          <a:effectLst/>
                        </a:rPr>
                        <a:t>-</a:t>
                      </a:r>
                      <a:endPar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12431110"/>
                  </a:ext>
                </a:extLst>
              </a:tr>
              <a:tr h="282189">
                <a:tc>
                  <a:txBody>
                    <a:bodyPr/>
                    <a:lstStyle/>
                    <a:p>
                      <a:pPr marL="0" marR="0" algn="ctr">
                        <a:lnSpc>
                          <a:spcPct val="150000"/>
                        </a:lnSpc>
                        <a:spcBef>
                          <a:spcPts val="0"/>
                        </a:spcBef>
                        <a:spcAft>
                          <a:spcPts val="0"/>
                        </a:spcAft>
                      </a:pPr>
                      <a:r>
                        <a:rPr lang="es-ES" sz="1400">
                          <a:effectLst/>
                        </a:rPr>
                        <a:t>E2</a:t>
                      </a:r>
                      <a:endParaRPr lang="en-US"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s-ES" sz="1400">
                          <a:effectLst/>
                        </a:rPr>
                        <a:t>Triangular</a:t>
                      </a:r>
                      <a:endParaRPr lang="en-US"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s-ES" sz="1400">
                          <a:effectLst/>
                        </a:rPr>
                        <a:t>2</a:t>
                      </a:r>
                      <a:endParaRPr lang="en-US"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s-ES" sz="1400" dirty="0">
                          <a:effectLst/>
                        </a:rPr>
                        <a:t>4</a:t>
                      </a:r>
                      <a:endPar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s-ES" sz="1400">
                          <a:effectLst/>
                        </a:rPr>
                        <a:t>8</a:t>
                      </a:r>
                      <a:endParaRPr lang="en-US"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s-ES" sz="1400" dirty="0">
                          <a:effectLst/>
                        </a:rPr>
                        <a:t>-</a:t>
                      </a:r>
                      <a:endPar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97852432"/>
                  </a:ext>
                </a:extLst>
              </a:tr>
              <a:tr h="282189">
                <a:tc>
                  <a:txBody>
                    <a:bodyPr/>
                    <a:lstStyle/>
                    <a:p>
                      <a:pPr marL="0" marR="0" algn="ctr">
                        <a:lnSpc>
                          <a:spcPct val="150000"/>
                        </a:lnSpc>
                        <a:spcBef>
                          <a:spcPts val="0"/>
                        </a:spcBef>
                        <a:spcAft>
                          <a:spcPts val="0"/>
                        </a:spcAft>
                      </a:pPr>
                      <a:r>
                        <a:rPr lang="es-ES" sz="1400">
                          <a:effectLst/>
                        </a:rPr>
                        <a:t>E3</a:t>
                      </a:r>
                      <a:endParaRPr lang="en-US"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s-ES" sz="1400">
                          <a:effectLst/>
                        </a:rPr>
                        <a:t>Triangular</a:t>
                      </a:r>
                      <a:endParaRPr lang="en-US"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s-ES" sz="1400">
                          <a:effectLst/>
                        </a:rPr>
                        <a:t>4</a:t>
                      </a:r>
                      <a:endParaRPr lang="en-US"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s-ES" sz="1400">
                          <a:effectLst/>
                        </a:rPr>
                        <a:t>8</a:t>
                      </a:r>
                      <a:endParaRPr lang="en-US"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s-ES" sz="1400">
                          <a:effectLst/>
                        </a:rPr>
                        <a:t>16</a:t>
                      </a:r>
                      <a:endParaRPr lang="en-US"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s-ES" sz="1400">
                          <a:effectLst/>
                        </a:rPr>
                        <a:t>-</a:t>
                      </a:r>
                      <a:endParaRPr lang="en-US"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15554656"/>
                  </a:ext>
                </a:extLst>
              </a:tr>
              <a:tr h="282189">
                <a:tc>
                  <a:txBody>
                    <a:bodyPr/>
                    <a:lstStyle/>
                    <a:p>
                      <a:pPr marL="0" marR="0" algn="ctr">
                        <a:lnSpc>
                          <a:spcPct val="150000"/>
                        </a:lnSpc>
                        <a:spcBef>
                          <a:spcPts val="0"/>
                        </a:spcBef>
                        <a:spcAft>
                          <a:spcPts val="0"/>
                        </a:spcAft>
                      </a:pPr>
                      <a:r>
                        <a:rPr lang="es-ES" sz="1400">
                          <a:effectLst/>
                        </a:rPr>
                        <a:t>E4</a:t>
                      </a:r>
                      <a:endParaRPr lang="en-US"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s-ES" sz="1400">
                          <a:effectLst/>
                        </a:rPr>
                        <a:t>Triangular</a:t>
                      </a:r>
                      <a:endParaRPr lang="en-US"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s-ES" sz="1400">
                          <a:effectLst/>
                        </a:rPr>
                        <a:t>8</a:t>
                      </a:r>
                      <a:endParaRPr lang="en-US"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s-ES" sz="1400">
                          <a:effectLst/>
                        </a:rPr>
                        <a:t>16</a:t>
                      </a:r>
                      <a:endParaRPr lang="en-US"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s-ES" sz="1400">
                          <a:effectLst/>
                        </a:rPr>
                        <a:t>32</a:t>
                      </a:r>
                      <a:endParaRPr lang="en-US"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s-ES" sz="1400">
                          <a:effectLst/>
                        </a:rPr>
                        <a:t>-</a:t>
                      </a:r>
                      <a:endParaRPr lang="en-US"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4792275"/>
                  </a:ext>
                </a:extLst>
              </a:tr>
              <a:tr h="282189">
                <a:tc>
                  <a:txBody>
                    <a:bodyPr/>
                    <a:lstStyle/>
                    <a:p>
                      <a:pPr marL="0" marR="0" algn="ctr">
                        <a:lnSpc>
                          <a:spcPct val="150000"/>
                        </a:lnSpc>
                        <a:spcBef>
                          <a:spcPts val="0"/>
                        </a:spcBef>
                        <a:spcAft>
                          <a:spcPts val="0"/>
                        </a:spcAft>
                      </a:pPr>
                      <a:r>
                        <a:rPr lang="es-ES" sz="1400">
                          <a:effectLst/>
                        </a:rPr>
                        <a:t>E5</a:t>
                      </a:r>
                      <a:endParaRPr lang="en-US"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s-ES" sz="1400">
                          <a:effectLst/>
                        </a:rPr>
                        <a:t>Triangular</a:t>
                      </a:r>
                      <a:endParaRPr lang="en-US"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s-ES" sz="1400">
                          <a:effectLst/>
                        </a:rPr>
                        <a:t>16</a:t>
                      </a:r>
                      <a:endParaRPr lang="en-US"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s-ES" sz="1400">
                          <a:effectLst/>
                        </a:rPr>
                        <a:t>32</a:t>
                      </a:r>
                      <a:endParaRPr lang="en-US"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s-ES" sz="1400">
                          <a:effectLst/>
                        </a:rPr>
                        <a:t>64</a:t>
                      </a:r>
                      <a:endParaRPr lang="en-US"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s-ES" sz="1400">
                          <a:effectLst/>
                        </a:rPr>
                        <a:t>-</a:t>
                      </a:r>
                      <a:endParaRPr lang="en-US"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90568059"/>
                  </a:ext>
                </a:extLst>
              </a:tr>
              <a:tr h="282189">
                <a:tc>
                  <a:txBody>
                    <a:bodyPr/>
                    <a:lstStyle/>
                    <a:p>
                      <a:pPr marL="0" marR="0" algn="ctr">
                        <a:lnSpc>
                          <a:spcPct val="150000"/>
                        </a:lnSpc>
                        <a:spcBef>
                          <a:spcPts val="0"/>
                        </a:spcBef>
                        <a:spcAft>
                          <a:spcPts val="0"/>
                        </a:spcAft>
                      </a:pPr>
                      <a:r>
                        <a:rPr lang="es-ES" sz="1400">
                          <a:effectLst/>
                        </a:rPr>
                        <a:t>E6</a:t>
                      </a:r>
                      <a:endParaRPr lang="en-US"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s-ES" sz="1400">
                          <a:effectLst/>
                        </a:rPr>
                        <a:t>Triangular</a:t>
                      </a:r>
                      <a:endParaRPr lang="en-US"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s-ES" sz="1400">
                          <a:effectLst/>
                        </a:rPr>
                        <a:t>32</a:t>
                      </a:r>
                      <a:endParaRPr lang="en-US"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s-ES" sz="1400">
                          <a:effectLst/>
                        </a:rPr>
                        <a:t>64</a:t>
                      </a:r>
                      <a:endParaRPr lang="en-US"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s-ES" sz="1400">
                          <a:effectLst/>
                        </a:rPr>
                        <a:t>128</a:t>
                      </a:r>
                      <a:endParaRPr lang="en-US"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s-ES" sz="1400">
                          <a:effectLst/>
                        </a:rPr>
                        <a:t>-</a:t>
                      </a:r>
                      <a:endParaRPr lang="en-US"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77828490"/>
                  </a:ext>
                </a:extLst>
              </a:tr>
              <a:tr h="282189">
                <a:tc>
                  <a:txBody>
                    <a:bodyPr/>
                    <a:lstStyle/>
                    <a:p>
                      <a:pPr marL="0" marR="0" algn="ctr">
                        <a:lnSpc>
                          <a:spcPct val="150000"/>
                        </a:lnSpc>
                        <a:spcBef>
                          <a:spcPts val="0"/>
                        </a:spcBef>
                        <a:spcAft>
                          <a:spcPts val="0"/>
                        </a:spcAft>
                      </a:pPr>
                      <a:r>
                        <a:rPr lang="es-ES" sz="1400" dirty="0">
                          <a:effectLst/>
                        </a:rPr>
                        <a:t>E7</a:t>
                      </a:r>
                      <a:endPar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s-ES" sz="1400" dirty="0">
                          <a:effectLst/>
                        </a:rPr>
                        <a:t>Trapezoidal</a:t>
                      </a:r>
                      <a:endPar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s-ES" sz="1400" dirty="0">
                          <a:effectLst/>
                        </a:rPr>
                        <a:t>64</a:t>
                      </a:r>
                      <a:endPar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s-ES" sz="1400" dirty="0">
                          <a:effectLst/>
                        </a:rPr>
                        <a:t>128</a:t>
                      </a:r>
                      <a:endPar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s-ES" sz="1400">
                          <a:effectLst/>
                        </a:rPr>
                        <a:t>250</a:t>
                      </a:r>
                      <a:endParaRPr lang="en-US"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s-ES" sz="1400" dirty="0">
                          <a:effectLst/>
                        </a:rPr>
                        <a:t>250</a:t>
                      </a:r>
                      <a:endPar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01561358"/>
                  </a:ext>
                </a:extLst>
              </a:tr>
            </a:tbl>
          </a:graphicData>
        </a:graphic>
      </p:graphicFrame>
      <p:pic>
        <p:nvPicPr>
          <p:cNvPr id="25" name="Imagen 24">
            <a:extLst>
              <a:ext uri="{FF2B5EF4-FFF2-40B4-BE49-F238E27FC236}">
                <a16:creationId xmlns:a16="http://schemas.microsoft.com/office/drawing/2014/main" id="{AEF3ABC8-2A29-A455-644E-15892498F545}"/>
              </a:ext>
            </a:extLst>
          </p:cNvPr>
          <p:cNvPicPr>
            <a:picLocks noChangeAspect="1"/>
          </p:cNvPicPr>
          <p:nvPr/>
        </p:nvPicPr>
        <p:blipFill rotWithShape="1">
          <a:blip r:embed="rId3"/>
          <a:srcRect l="51240" b="12381"/>
          <a:stretch/>
        </p:blipFill>
        <p:spPr>
          <a:xfrm>
            <a:off x="7794140" y="4299070"/>
            <a:ext cx="3227654" cy="2309945"/>
          </a:xfrm>
          <a:prstGeom prst="rect">
            <a:avLst/>
          </a:prstGeom>
        </p:spPr>
      </p:pic>
      <p:sp>
        <p:nvSpPr>
          <p:cNvPr id="26" name="Rectángulo: esquinas redondeadas 25">
            <a:extLst>
              <a:ext uri="{FF2B5EF4-FFF2-40B4-BE49-F238E27FC236}">
                <a16:creationId xmlns:a16="http://schemas.microsoft.com/office/drawing/2014/main" id="{89D0CA97-1748-4A43-A49E-401C23B52C59}"/>
              </a:ext>
            </a:extLst>
          </p:cNvPr>
          <p:cNvSpPr/>
          <p:nvPr/>
        </p:nvSpPr>
        <p:spPr>
          <a:xfrm>
            <a:off x="7590723" y="1531094"/>
            <a:ext cx="3634489" cy="2823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t>Gráfica de las funciones de membresía</a:t>
            </a:r>
            <a:endParaRPr lang="en-US" sz="1600" b="1" dirty="0"/>
          </a:p>
        </p:txBody>
      </p:sp>
    </p:spTree>
    <p:extLst>
      <p:ext uri="{BB962C8B-B14F-4D97-AF65-F5344CB8AC3E}">
        <p14:creationId xmlns:p14="http://schemas.microsoft.com/office/powerpoint/2010/main" val="19432764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6EFCC8-7060-490D-9AC9-2C56B57D66BD}"/>
              </a:ext>
            </a:extLst>
          </p:cNvPr>
          <p:cNvSpPr>
            <a:spLocks noGrp="1"/>
          </p:cNvSpPr>
          <p:nvPr>
            <p:ph type="title"/>
          </p:nvPr>
        </p:nvSpPr>
        <p:spPr>
          <a:xfrm>
            <a:off x="1800726" y="2869"/>
            <a:ext cx="10086474" cy="1346897"/>
          </a:xfrm>
        </p:spPr>
        <p:txBody>
          <a:bodyPr/>
          <a:lstStyle/>
          <a:p>
            <a:r>
              <a:rPr lang="es-MX" dirty="0"/>
              <a:t>Diseño del sistema de control</a:t>
            </a:r>
          </a:p>
        </p:txBody>
      </p:sp>
      <p:sp>
        <p:nvSpPr>
          <p:cNvPr id="17" name="Marcador de contenido 2">
            <a:extLst>
              <a:ext uri="{FF2B5EF4-FFF2-40B4-BE49-F238E27FC236}">
                <a16:creationId xmlns:a16="http://schemas.microsoft.com/office/drawing/2014/main" id="{9DB82045-2AD6-4634-8397-860ECA0524B4}"/>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u="sng" dirty="0">
                <a:solidFill>
                  <a:prstClr val="white"/>
                </a:solidFill>
                <a:cs typeface="Times New Roman" panose="02020603050405020304" pitchFamily="18" charset="0"/>
              </a:rPr>
              <a:t>Diseño y construcción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sp>
        <p:nvSpPr>
          <p:cNvPr id="7" name="CuadroTexto 6">
            <a:extLst>
              <a:ext uri="{FF2B5EF4-FFF2-40B4-BE49-F238E27FC236}">
                <a16:creationId xmlns:a16="http://schemas.microsoft.com/office/drawing/2014/main" id="{FF6B06D8-18AB-D70A-F847-CCADDFE53AF0}"/>
              </a:ext>
            </a:extLst>
          </p:cNvPr>
          <p:cNvSpPr txBox="1"/>
          <p:nvPr/>
        </p:nvSpPr>
        <p:spPr>
          <a:xfrm>
            <a:off x="4540303" y="910998"/>
            <a:ext cx="4607352" cy="461665"/>
          </a:xfrm>
          <a:prstGeom prst="rect">
            <a:avLst/>
          </a:prstGeom>
          <a:noFill/>
          <a:effectLst>
            <a:outerShdw blurRad="50800" dist="38100" dir="5400000" algn="t" rotWithShape="0">
              <a:prstClr val="black">
                <a:alpha val="40000"/>
              </a:prstClr>
            </a:outerShdw>
          </a:effectLst>
        </p:spPr>
        <p:txBody>
          <a:bodyPr wrap="none" rtlCol="0">
            <a:spAutoFit/>
          </a:bodyPr>
          <a:lstStyle/>
          <a:p>
            <a:pPr algn="ctr"/>
            <a:r>
              <a:rPr lang="es-ES" sz="2400" b="1" dirty="0"/>
              <a:t>Variable de salida del controlador</a:t>
            </a:r>
            <a:endParaRPr lang="en-US" sz="2400" b="1" dirty="0"/>
          </a:p>
        </p:txBody>
      </p:sp>
      <p:sp>
        <p:nvSpPr>
          <p:cNvPr id="5" name="Rectángulo: esquinas redondeadas 4">
            <a:extLst>
              <a:ext uri="{FF2B5EF4-FFF2-40B4-BE49-F238E27FC236}">
                <a16:creationId xmlns:a16="http://schemas.microsoft.com/office/drawing/2014/main" id="{94D38DD6-D302-E77E-5DEC-7B3981767C8D}"/>
              </a:ext>
            </a:extLst>
          </p:cNvPr>
          <p:cNvSpPr/>
          <p:nvPr/>
        </p:nvSpPr>
        <p:spPr>
          <a:xfrm>
            <a:off x="1832825" y="1531094"/>
            <a:ext cx="3020124" cy="2823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t>Universo de discurso</a:t>
            </a:r>
            <a:endParaRPr lang="en-US" sz="1600" b="1" dirty="0"/>
          </a:p>
        </p:txBody>
      </p:sp>
      <p:sp>
        <p:nvSpPr>
          <p:cNvPr id="6" name="Rectángulo: esquinas redondeadas 5">
            <a:extLst>
              <a:ext uri="{FF2B5EF4-FFF2-40B4-BE49-F238E27FC236}">
                <a16:creationId xmlns:a16="http://schemas.microsoft.com/office/drawing/2014/main" id="{24FF5B64-EEBE-7CFC-271B-C46BB04DD8FD}"/>
              </a:ext>
            </a:extLst>
          </p:cNvPr>
          <p:cNvSpPr/>
          <p:nvPr/>
        </p:nvSpPr>
        <p:spPr>
          <a:xfrm>
            <a:off x="1819177" y="2731932"/>
            <a:ext cx="3020124" cy="2823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t>Conjuntos difusos</a:t>
            </a:r>
            <a:endParaRPr lang="en-US" sz="1600" b="1" dirty="0"/>
          </a:p>
        </p:txBody>
      </p:sp>
      <p:sp>
        <p:nvSpPr>
          <p:cNvPr id="26" name="Rectángulo: esquinas redondeadas 25">
            <a:extLst>
              <a:ext uri="{FF2B5EF4-FFF2-40B4-BE49-F238E27FC236}">
                <a16:creationId xmlns:a16="http://schemas.microsoft.com/office/drawing/2014/main" id="{89D0CA97-1748-4A43-A49E-401C23B52C59}"/>
              </a:ext>
            </a:extLst>
          </p:cNvPr>
          <p:cNvSpPr/>
          <p:nvPr/>
        </p:nvSpPr>
        <p:spPr>
          <a:xfrm>
            <a:off x="7583968" y="1531093"/>
            <a:ext cx="3634489" cy="2823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t>Gráfica de las funciones de membresía</a:t>
            </a:r>
            <a:endParaRPr lang="en-US" sz="1600" b="1" dirty="0"/>
          </a:p>
        </p:txBody>
      </p:sp>
      <p:pic>
        <p:nvPicPr>
          <p:cNvPr id="3" name="Imagen 2">
            <a:extLst>
              <a:ext uri="{FF2B5EF4-FFF2-40B4-BE49-F238E27FC236}">
                <a16:creationId xmlns:a16="http://schemas.microsoft.com/office/drawing/2014/main" id="{165C7BAE-F20A-0694-F20B-57AD70789937}"/>
              </a:ext>
            </a:extLst>
          </p:cNvPr>
          <p:cNvPicPr>
            <a:picLocks noChangeAspect="1"/>
          </p:cNvPicPr>
          <p:nvPr/>
        </p:nvPicPr>
        <p:blipFill>
          <a:blip r:embed="rId2"/>
          <a:stretch>
            <a:fillRect/>
          </a:stretch>
        </p:blipFill>
        <p:spPr>
          <a:xfrm>
            <a:off x="7440014" y="2161263"/>
            <a:ext cx="3922395" cy="2647950"/>
          </a:xfrm>
          <a:prstGeom prst="rect">
            <a:avLst/>
          </a:prstGeom>
        </p:spPr>
      </p:pic>
      <p:graphicFrame>
        <p:nvGraphicFramePr>
          <p:cNvPr id="4" name="Tabla 3">
            <a:extLst>
              <a:ext uri="{FF2B5EF4-FFF2-40B4-BE49-F238E27FC236}">
                <a16:creationId xmlns:a16="http://schemas.microsoft.com/office/drawing/2014/main" id="{31858FFF-E2D3-8EFD-0F78-626B1F498CEA}"/>
              </a:ext>
            </a:extLst>
          </p:cNvPr>
          <p:cNvGraphicFramePr>
            <a:graphicFrameLocks noGrp="1"/>
          </p:cNvGraphicFramePr>
          <p:nvPr>
            <p:extLst>
              <p:ext uri="{D42A27DB-BD31-4B8C-83A1-F6EECF244321}">
                <p14:modId xmlns:p14="http://schemas.microsoft.com/office/powerpoint/2010/main" val="2202027182"/>
              </p:ext>
            </p:extLst>
          </p:nvPr>
        </p:nvGraphicFramePr>
        <p:xfrm>
          <a:off x="1800726" y="3364173"/>
          <a:ext cx="4971919" cy="2890080"/>
        </p:xfrm>
        <a:graphic>
          <a:graphicData uri="http://schemas.openxmlformats.org/drawingml/2006/table">
            <a:tbl>
              <a:tblPr firstRow="1" firstCol="1" bandRow="1">
                <a:tableStyleId>{0E3FDE45-AF77-4B5C-9715-49D594BDF05E}</a:tableStyleId>
              </a:tblPr>
              <a:tblGrid>
                <a:gridCol w="1466465">
                  <a:extLst>
                    <a:ext uri="{9D8B030D-6E8A-4147-A177-3AD203B41FA5}">
                      <a16:colId xmlns:a16="http://schemas.microsoft.com/office/drawing/2014/main" val="3046945288"/>
                    </a:ext>
                  </a:extLst>
                </a:gridCol>
                <a:gridCol w="1558128">
                  <a:extLst>
                    <a:ext uri="{9D8B030D-6E8A-4147-A177-3AD203B41FA5}">
                      <a16:colId xmlns:a16="http://schemas.microsoft.com/office/drawing/2014/main" val="3158387392"/>
                    </a:ext>
                  </a:extLst>
                </a:gridCol>
                <a:gridCol w="440786">
                  <a:extLst>
                    <a:ext uri="{9D8B030D-6E8A-4147-A177-3AD203B41FA5}">
                      <a16:colId xmlns:a16="http://schemas.microsoft.com/office/drawing/2014/main" val="57538815"/>
                    </a:ext>
                  </a:extLst>
                </a:gridCol>
                <a:gridCol w="502291">
                  <a:extLst>
                    <a:ext uri="{9D8B030D-6E8A-4147-A177-3AD203B41FA5}">
                      <a16:colId xmlns:a16="http://schemas.microsoft.com/office/drawing/2014/main" val="1367961347"/>
                    </a:ext>
                  </a:extLst>
                </a:gridCol>
                <a:gridCol w="593568">
                  <a:extLst>
                    <a:ext uri="{9D8B030D-6E8A-4147-A177-3AD203B41FA5}">
                      <a16:colId xmlns:a16="http://schemas.microsoft.com/office/drawing/2014/main" val="852386497"/>
                    </a:ext>
                  </a:extLst>
                </a:gridCol>
                <a:gridCol w="410681">
                  <a:extLst>
                    <a:ext uri="{9D8B030D-6E8A-4147-A177-3AD203B41FA5}">
                      <a16:colId xmlns:a16="http://schemas.microsoft.com/office/drawing/2014/main" val="703389821"/>
                    </a:ext>
                  </a:extLst>
                </a:gridCol>
              </a:tblGrid>
              <a:tr h="257493">
                <a:tc>
                  <a:txBody>
                    <a:bodyPr/>
                    <a:lstStyle/>
                    <a:p>
                      <a:pPr marL="0" marR="0" algn="ctr">
                        <a:lnSpc>
                          <a:spcPct val="150000"/>
                        </a:lnSpc>
                        <a:spcBef>
                          <a:spcPts val="0"/>
                        </a:spcBef>
                        <a:spcAft>
                          <a:spcPts val="0"/>
                        </a:spcAft>
                      </a:pPr>
                      <a:r>
                        <a:rPr lang="es-ES" sz="1400" dirty="0">
                          <a:effectLst/>
                        </a:rPr>
                        <a:t>Conjuntos de salida</a:t>
                      </a:r>
                      <a:endPar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s-ES" sz="1400">
                          <a:effectLst/>
                        </a:rPr>
                        <a:t>Función de membresía</a:t>
                      </a:r>
                      <a:endParaRPr lang="en-US"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s-ES" sz="1400">
                          <a:effectLst/>
                        </a:rPr>
                        <a:t>a</a:t>
                      </a:r>
                      <a:endParaRPr lang="en-US"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s-ES" sz="1400">
                          <a:effectLst/>
                        </a:rPr>
                        <a:t>b</a:t>
                      </a:r>
                      <a:endParaRPr lang="en-US"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s-ES" sz="1400">
                          <a:effectLst/>
                        </a:rPr>
                        <a:t>c</a:t>
                      </a:r>
                      <a:endParaRPr lang="en-US"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s-ES" sz="1400">
                          <a:effectLst/>
                        </a:rPr>
                        <a:t>d</a:t>
                      </a:r>
                      <a:endParaRPr lang="en-US"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64304463"/>
                  </a:ext>
                </a:extLst>
              </a:tr>
              <a:tr h="257493">
                <a:tc>
                  <a:txBody>
                    <a:bodyPr/>
                    <a:lstStyle/>
                    <a:p>
                      <a:pPr marL="0" marR="0" algn="ctr">
                        <a:lnSpc>
                          <a:spcPct val="150000"/>
                        </a:lnSpc>
                        <a:spcBef>
                          <a:spcPts val="0"/>
                        </a:spcBef>
                        <a:spcAft>
                          <a:spcPts val="0"/>
                        </a:spcAft>
                      </a:pPr>
                      <a:r>
                        <a:rPr lang="es-ES" sz="1400" dirty="0">
                          <a:effectLst/>
                        </a:rPr>
                        <a:t>AV0</a:t>
                      </a:r>
                      <a:endPar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s-ES" sz="1400">
                          <a:effectLst/>
                        </a:rPr>
                        <a:t>Trapezoidal</a:t>
                      </a:r>
                      <a:endParaRPr lang="en-US"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s-ES" sz="1400">
                          <a:effectLst/>
                        </a:rPr>
                        <a:t>3</a:t>
                      </a:r>
                      <a:endParaRPr lang="en-US"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s-ES" sz="1400">
                          <a:effectLst/>
                        </a:rPr>
                        <a:t>3</a:t>
                      </a:r>
                      <a:endParaRPr lang="en-US"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s-ES" sz="1400">
                          <a:effectLst/>
                        </a:rPr>
                        <a:t>20</a:t>
                      </a:r>
                      <a:endParaRPr lang="en-US"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s-ES" sz="1400">
                          <a:effectLst/>
                        </a:rPr>
                        <a:t>25</a:t>
                      </a:r>
                      <a:endParaRPr lang="en-US"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93631518"/>
                  </a:ext>
                </a:extLst>
              </a:tr>
              <a:tr h="257493">
                <a:tc>
                  <a:txBody>
                    <a:bodyPr/>
                    <a:lstStyle/>
                    <a:p>
                      <a:pPr marL="0" marR="0" algn="ctr">
                        <a:lnSpc>
                          <a:spcPct val="150000"/>
                        </a:lnSpc>
                        <a:spcBef>
                          <a:spcPts val="0"/>
                        </a:spcBef>
                        <a:spcAft>
                          <a:spcPts val="0"/>
                        </a:spcAft>
                      </a:pPr>
                      <a:r>
                        <a:rPr lang="es-ES" sz="1400">
                          <a:effectLst/>
                        </a:rPr>
                        <a:t>AV1</a:t>
                      </a:r>
                      <a:endParaRPr lang="en-US"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s-ES" sz="1400">
                          <a:effectLst/>
                        </a:rPr>
                        <a:t>Triangular</a:t>
                      </a:r>
                      <a:endParaRPr lang="en-US"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s-ES" sz="1400">
                          <a:effectLst/>
                        </a:rPr>
                        <a:t>20</a:t>
                      </a:r>
                      <a:endParaRPr lang="en-US"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s-ES" sz="1400">
                          <a:effectLst/>
                        </a:rPr>
                        <a:t>25</a:t>
                      </a:r>
                      <a:endParaRPr lang="en-US"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s-ES" sz="1400">
                          <a:effectLst/>
                        </a:rPr>
                        <a:t>30</a:t>
                      </a:r>
                      <a:endParaRPr lang="en-US"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s-ES" sz="1400">
                          <a:effectLst/>
                        </a:rPr>
                        <a:t>-</a:t>
                      </a:r>
                      <a:endParaRPr lang="en-US"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57459138"/>
                  </a:ext>
                </a:extLst>
              </a:tr>
              <a:tr h="257493">
                <a:tc>
                  <a:txBody>
                    <a:bodyPr/>
                    <a:lstStyle/>
                    <a:p>
                      <a:pPr marL="0" marR="0" algn="ctr">
                        <a:lnSpc>
                          <a:spcPct val="150000"/>
                        </a:lnSpc>
                        <a:spcBef>
                          <a:spcPts val="0"/>
                        </a:spcBef>
                        <a:spcAft>
                          <a:spcPts val="0"/>
                        </a:spcAft>
                      </a:pPr>
                      <a:r>
                        <a:rPr lang="es-ES" sz="1400">
                          <a:effectLst/>
                        </a:rPr>
                        <a:t>AV2</a:t>
                      </a:r>
                      <a:endParaRPr lang="en-US"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s-ES" sz="1400">
                          <a:effectLst/>
                        </a:rPr>
                        <a:t>Triangular</a:t>
                      </a:r>
                      <a:endParaRPr lang="en-US"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s-ES" sz="1400">
                          <a:effectLst/>
                        </a:rPr>
                        <a:t>25</a:t>
                      </a:r>
                      <a:endParaRPr lang="en-US"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s-ES" sz="1400">
                          <a:effectLst/>
                        </a:rPr>
                        <a:t>30</a:t>
                      </a:r>
                      <a:endParaRPr lang="en-US"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s-ES" sz="1400">
                          <a:effectLst/>
                        </a:rPr>
                        <a:t>35</a:t>
                      </a:r>
                      <a:endParaRPr lang="en-US"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s-ES" sz="1400">
                          <a:effectLst/>
                        </a:rPr>
                        <a:t>-</a:t>
                      </a:r>
                      <a:endParaRPr lang="en-US"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86773418"/>
                  </a:ext>
                </a:extLst>
              </a:tr>
              <a:tr h="257493">
                <a:tc>
                  <a:txBody>
                    <a:bodyPr/>
                    <a:lstStyle/>
                    <a:p>
                      <a:pPr marL="0" marR="0" algn="ctr">
                        <a:lnSpc>
                          <a:spcPct val="150000"/>
                        </a:lnSpc>
                        <a:spcBef>
                          <a:spcPts val="0"/>
                        </a:spcBef>
                        <a:spcAft>
                          <a:spcPts val="0"/>
                        </a:spcAft>
                      </a:pPr>
                      <a:r>
                        <a:rPr lang="es-ES" sz="1400" dirty="0">
                          <a:effectLst/>
                        </a:rPr>
                        <a:t>AV3</a:t>
                      </a:r>
                      <a:endPar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s-ES" sz="1400">
                          <a:effectLst/>
                        </a:rPr>
                        <a:t>Triangular</a:t>
                      </a:r>
                      <a:endParaRPr lang="en-US"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s-ES" sz="1400">
                          <a:effectLst/>
                        </a:rPr>
                        <a:t>30</a:t>
                      </a:r>
                      <a:endParaRPr lang="en-US"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s-ES" sz="1400">
                          <a:effectLst/>
                        </a:rPr>
                        <a:t>35</a:t>
                      </a:r>
                      <a:endParaRPr lang="en-US"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s-ES" sz="1400">
                          <a:effectLst/>
                        </a:rPr>
                        <a:t>40</a:t>
                      </a:r>
                      <a:endParaRPr lang="en-US"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s-ES" sz="1400">
                          <a:effectLst/>
                        </a:rPr>
                        <a:t>-</a:t>
                      </a:r>
                      <a:endParaRPr lang="en-US"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34254153"/>
                  </a:ext>
                </a:extLst>
              </a:tr>
              <a:tr h="257493">
                <a:tc>
                  <a:txBody>
                    <a:bodyPr/>
                    <a:lstStyle/>
                    <a:p>
                      <a:pPr marL="0" marR="0" algn="ctr">
                        <a:lnSpc>
                          <a:spcPct val="150000"/>
                        </a:lnSpc>
                        <a:spcBef>
                          <a:spcPts val="0"/>
                        </a:spcBef>
                        <a:spcAft>
                          <a:spcPts val="0"/>
                        </a:spcAft>
                      </a:pPr>
                      <a:r>
                        <a:rPr lang="es-ES" sz="1400">
                          <a:effectLst/>
                        </a:rPr>
                        <a:t>AV4</a:t>
                      </a:r>
                      <a:endParaRPr lang="en-US"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s-ES" sz="1400">
                          <a:effectLst/>
                        </a:rPr>
                        <a:t>Triangular</a:t>
                      </a:r>
                      <a:endParaRPr lang="en-US"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s-ES" sz="1400">
                          <a:effectLst/>
                        </a:rPr>
                        <a:t>35</a:t>
                      </a:r>
                      <a:endParaRPr lang="en-US"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s-ES" sz="1400">
                          <a:effectLst/>
                        </a:rPr>
                        <a:t>40</a:t>
                      </a:r>
                      <a:endParaRPr lang="en-US"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s-ES" sz="1400">
                          <a:effectLst/>
                        </a:rPr>
                        <a:t>45</a:t>
                      </a:r>
                      <a:endParaRPr lang="en-US"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s-ES" sz="1400">
                          <a:effectLst/>
                        </a:rPr>
                        <a:t>-</a:t>
                      </a:r>
                      <a:endParaRPr lang="en-US"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96858308"/>
                  </a:ext>
                </a:extLst>
              </a:tr>
              <a:tr h="257493">
                <a:tc>
                  <a:txBody>
                    <a:bodyPr/>
                    <a:lstStyle/>
                    <a:p>
                      <a:pPr marL="0" marR="0" algn="ctr">
                        <a:lnSpc>
                          <a:spcPct val="150000"/>
                        </a:lnSpc>
                        <a:spcBef>
                          <a:spcPts val="0"/>
                        </a:spcBef>
                        <a:spcAft>
                          <a:spcPts val="0"/>
                        </a:spcAft>
                      </a:pPr>
                      <a:r>
                        <a:rPr lang="es-ES" sz="1400">
                          <a:effectLst/>
                        </a:rPr>
                        <a:t>AV5</a:t>
                      </a:r>
                      <a:endParaRPr lang="en-US"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s-ES" sz="1400">
                          <a:effectLst/>
                        </a:rPr>
                        <a:t>Triangular</a:t>
                      </a:r>
                      <a:endParaRPr lang="en-US"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s-ES" sz="1400">
                          <a:effectLst/>
                        </a:rPr>
                        <a:t>40</a:t>
                      </a:r>
                      <a:endParaRPr lang="en-US"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s-ES" sz="1400">
                          <a:effectLst/>
                        </a:rPr>
                        <a:t>45</a:t>
                      </a:r>
                      <a:endParaRPr lang="en-US"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s-ES" sz="1400">
                          <a:effectLst/>
                        </a:rPr>
                        <a:t>50</a:t>
                      </a:r>
                      <a:endParaRPr lang="en-US"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s-ES" sz="1400">
                          <a:effectLst/>
                        </a:rPr>
                        <a:t>-</a:t>
                      </a:r>
                      <a:endParaRPr lang="en-US"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13304691"/>
                  </a:ext>
                </a:extLst>
              </a:tr>
              <a:tr h="257493">
                <a:tc>
                  <a:txBody>
                    <a:bodyPr/>
                    <a:lstStyle/>
                    <a:p>
                      <a:pPr marL="0" marR="0" algn="ctr">
                        <a:lnSpc>
                          <a:spcPct val="150000"/>
                        </a:lnSpc>
                        <a:spcBef>
                          <a:spcPts val="0"/>
                        </a:spcBef>
                        <a:spcAft>
                          <a:spcPts val="0"/>
                        </a:spcAft>
                      </a:pPr>
                      <a:r>
                        <a:rPr lang="es-ES" sz="1400">
                          <a:effectLst/>
                        </a:rPr>
                        <a:t>AV6</a:t>
                      </a:r>
                      <a:endParaRPr lang="en-US"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s-ES" sz="1400">
                          <a:effectLst/>
                        </a:rPr>
                        <a:t>Triangular</a:t>
                      </a:r>
                      <a:endParaRPr lang="en-US"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s-ES" sz="1400">
                          <a:effectLst/>
                        </a:rPr>
                        <a:t>45</a:t>
                      </a:r>
                      <a:endParaRPr lang="en-US"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s-ES" sz="1400">
                          <a:effectLst/>
                        </a:rPr>
                        <a:t>50</a:t>
                      </a:r>
                      <a:endParaRPr lang="en-US"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s-ES" sz="1400">
                          <a:effectLst/>
                        </a:rPr>
                        <a:t>55</a:t>
                      </a:r>
                      <a:endParaRPr lang="en-US"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s-ES" sz="1400">
                          <a:effectLst/>
                        </a:rPr>
                        <a:t>-</a:t>
                      </a:r>
                      <a:endParaRPr lang="en-US"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04374998"/>
                  </a:ext>
                </a:extLst>
              </a:tr>
              <a:tr h="257493">
                <a:tc>
                  <a:txBody>
                    <a:bodyPr/>
                    <a:lstStyle/>
                    <a:p>
                      <a:pPr marL="0" marR="0" algn="ctr">
                        <a:lnSpc>
                          <a:spcPct val="150000"/>
                        </a:lnSpc>
                        <a:spcBef>
                          <a:spcPts val="0"/>
                        </a:spcBef>
                        <a:spcAft>
                          <a:spcPts val="0"/>
                        </a:spcAft>
                      </a:pPr>
                      <a:r>
                        <a:rPr lang="es-ES" sz="1400">
                          <a:effectLst/>
                        </a:rPr>
                        <a:t>AV7</a:t>
                      </a:r>
                      <a:endParaRPr lang="en-US"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s-ES" sz="1400">
                          <a:effectLst/>
                        </a:rPr>
                        <a:t>Trapezoidal</a:t>
                      </a:r>
                      <a:endParaRPr lang="en-US"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s-ES" sz="1400">
                          <a:effectLst/>
                        </a:rPr>
                        <a:t>50</a:t>
                      </a:r>
                      <a:endParaRPr lang="en-US"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s-ES" sz="1400">
                          <a:effectLst/>
                        </a:rPr>
                        <a:t>55</a:t>
                      </a:r>
                      <a:endParaRPr lang="en-US"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s-ES" sz="1400">
                          <a:effectLst/>
                        </a:rPr>
                        <a:t>60</a:t>
                      </a:r>
                      <a:endParaRPr lang="en-US"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s-ES" sz="1400" dirty="0">
                          <a:effectLst/>
                        </a:rPr>
                        <a:t>60</a:t>
                      </a:r>
                      <a:endPar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17499137"/>
                  </a:ext>
                </a:extLst>
              </a:tr>
            </a:tbl>
          </a:graphicData>
        </a:graphic>
      </p:graphicFrame>
      <p:sp>
        <p:nvSpPr>
          <p:cNvPr id="8" name="CuadroTexto 7">
            <a:extLst>
              <a:ext uri="{FF2B5EF4-FFF2-40B4-BE49-F238E27FC236}">
                <a16:creationId xmlns:a16="http://schemas.microsoft.com/office/drawing/2014/main" id="{205754E9-FB7E-FDF6-F3E2-5EE12354B468}"/>
              </a:ext>
            </a:extLst>
          </p:cNvPr>
          <p:cNvSpPr txBox="1"/>
          <p:nvPr/>
        </p:nvSpPr>
        <p:spPr>
          <a:xfrm>
            <a:off x="1822921" y="1903201"/>
            <a:ext cx="3017107" cy="307777"/>
          </a:xfrm>
          <a:prstGeom prst="rect">
            <a:avLst/>
          </a:prstGeom>
          <a:noFill/>
        </p:spPr>
        <p:txBody>
          <a:bodyPr wrap="square" rtlCol="0">
            <a:spAutoFit/>
          </a:bodyPr>
          <a:lstStyle/>
          <a:p>
            <a:r>
              <a:rPr lang="es-ES" sz="1400" b="1" dirty="0">
                <a:effectLst>
                  <a:outerShdw blurRad="38100" dist="38100" dir="2700000" algn="tl">
                    <a:srgbClr val="000000">
                      <a:alpha val="43137"/>
                    </a:srgbClr>
                  </a:outerShdw>
                </a:effectLst>
              </a:rPr>
              <a:t>Porcentaje de apertura de VP</a:t>
            </a:r>
            <a:endParaRPr lang="en-US" sz="1400" b="1" dirty="0">
              <a:effectLst>
                <a:outerShdw blurRad="38100" dist="38100" dir="2700000" algn="tl">
                  <a:srgbClr val="000000">
                    <a:alpha val="43137"/>
                  </a:srgbClr>
                </a:outerShdw>
              </a:effectLst>
            </a:endParaRPr>
          </a:p>
        </p:txBody>
      </p:sp>
      <mc:AlternateContent xmlns:mc="http://schemas.openxmlformats.org/markup-compatibility/2006" xmlns:a14="http://schemas.microsoft.com/office/drawing/2010/main">
        <mc:Choice Requires="a14">
          <p:sp>
            <p:nvSpPr>
              <p:cNvPr id="9" name="CuadroTexto 8">
                <a:extLst>
                  <a:ext uri="{FF2B5EF4-FFF2-40B4-BE49-F238E27FC236}">
                    <a16:creationId xmlns:a16="http://schemas.microsoft.com/office/drawing/2014/main" id="{E5D84293-B378-897E-E6AD-61E7EB65CA18}"/>
                  </a:ext>
                </a:extLst>
              </p:cNvPr>
              <p:cNvSpPr txBox="1"/>
              <p:nvPr/>
            </p:nvSpPr>
            <p:spPr>
              <a:xfrm>
                <a:off x="1835894" y="2214635"/>
                <a:ext cx="2647139" cy="327462"/>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US" sz="1400" i="1" smtClean="0">
                              <a:solidFill>
                                <a:srgbClr val="836967"/>
                              </a:solidFill>
                              <a:latin typeface="Cambria Math" panose="02040503050406030204" pitchFamily="18" charset="0"/>
                            </a:rPr>
                          </m:ctrlPr>
                        </m:sSubPr>
                        <m:e>
                          <m:r>
                            <a:rPr lang="en-US" sz="1400" i="1">
                              <a:latin typeface="Cambria Math" panose="02040503050406030204" pitchFamily="18" charset="0"/>
                            </a:rPr>
                            <m:t>𝑋</m:t>
                          </m:r>
                        </m:e>
                        <m:sub>
                          <m:sSub>
                            <m:sSubPr>
                              <m:ctrlPr>
                                <a:rPr lang="en-US" sz="1400" i="1">
                                  <a:solidFill>
                                    <a:srgbClr val="836967"/>
                                  </a:solidFill>
                                  <a:latin typeface="Cambria Math" panose="02040503050406030204" pitchFamily="18" charset="0"/>
                                </a:rPr>
                              </m:ctrlPr>
                            </m:sSubPr>
                            <m:e>
                              <m:r>
                                <a:rPr lang="en-US" sz="1400" i="1">
                                  <a:latin typeface="Cambria Math" panose="02040503050406030204" pitchFamily="18" charset="0"/>
                                </a:rPr>
                                <m:t>𝑎</m:t>
                              </m:r>
                            </m:e>
                            <m:sub>
                              <m:r>
                                <a:rPr lang="en-US" sz="1400" i="1">
                                  <a:latin typeface="Cambria Math" panose="02040503050406030204" pitchFamily="18" charset="0"/>
                                </a:rPr>
                                <m:t>𝑉𝑃</m:t>
                              </m:r>
                            </m:sub>
                          </m:sSub>
                        </m:sub>
                      </m:sSub>
                      <m:r>
                        <a:rPr lang="en-US" sz="1400" i="0">
                          <a:latin typeface="Cambria Math" panose="02040503050406030204" pitchFamily="18" charset="0"/>
                        </a:rPr>
                        <m:t>=</m:t>
                      </m:r>
                      <m:d>
                        <m:dPr>
                          <m:begChr m:val="{"/>
                          <m:endChr m:val="}"/>
                          <m:ctrlPr>
                            <a:rPr lang="en-US" sz="1400" i="1">
                              <a:solidFill>
                                <a:srgbClr val="836967"/>
                              </a:solidFill>
                              <a:latin typeface="Cambria Math" panose="02040503050406030204" pitchFamily="18" charset="0"/>
                            </a:rPr>
                          </m:ctrlPr>
                        </m:dPr>
                        <m:e>
                          <m:r>
                            <a:rPr lang="en-US" sz="1400" i="0">
                              <a:latin typeface="Cambria Math" panose="02040503050406030204" pitchFamily="18" charset="0"/>
                            </a:rPr>
                            <m:t>3.0, …,60.0 </m:t>
                          </m:r>
                        </m:e>
                      </m:d>
                    </m:oMath>
                  </m:oMathPara>
                </a14:m>
                <a:endParaRPr lang="en-US" sz="1400" dirty="0"/>
              </a:p>
            </p:txBody>
          </p:sp>
        </mc:Choice>
        <mc:Fallback xmlns="">
          <p:sp>
            <p:nvSpPr>
              <p:cNvPr id="9" name="CuadroTexto 8">
                <a:extLst>
                  <a:ext uri="{FF2B5EF4-FFF2-40B4-BE49-F238E27FC236}">
                    <a16:creationId xmlns:a16="http://schemas.microsoft.com/office/drawing/2014/main" id="{E5D84293-B378-897E-E6AD-61E7EB65CA18}"/>
                  </a:ext>
                </a:extLst>
              </p:cNvPr>
              <p:cNvSpPr txBox="1">
                <a:spLocks noRot="1" noChangeAspect="1" noMove="1" noResize="1" noEditPoints="1" noAdjustHandles="1" noChangeArrowheads="1" noChangeShapeType="1" noTextEdit="1"/>
              </p:cNvSpPr>
              <p:nvPr/>
            </p:nvSpPr>
            <p:spPr>
              <a:xfrm>
                <a:off x="1835894" y="2214635"/>
                <a:ext cx="2647139" cy="327462"/>
              </a:xfrm>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8882687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6EFCC8-7060-490D-9AC9-2C56B57D66BD}"/>
              </a:ext>
            </a:extLst>
          </p:cNvPr>
          <p:cNvSpPr>
            <a:spLocks noGrp="1"/>
          </p:cNvSpPr>
          <p:nvPr>
            <p:ph type="title"/>
          </p:nvPr>
        </p:nvSpPr>
        <p:spPr>
          <a:xfrm>
            <a:off x="1800726" y="2869"/>
            <a:ext cx="10086474" cy="1346897"/>
          </a:xfrm>
        </p:spPr>
        <p:txBody>
          <a:bodyPr/>
          <a:lstStyle/>
          <a:p>
            <a:r>
              <a:rPr lang="es-MX" dirty="0"/>
              <a:t>Diseño del sistema de control</a:t>
            </a:r>
          </a:p>
        </p:txBody>
      </p:sp>
      <p:sp>
        <p:nvSpPr>
          <p:cNvPr id="17" name="Marcador de contenido 2">
            <a:extLst>
              <a:ext uri="{FF2B5EF4-FFF2-40B4-BE49-F238E27FC236}">
                <a16:creationId xmlns:a16="http://schemas.microsoft.com/office/drawing/2014/main" id="{9DB82045-2AD6-4634-8397-860ECA0524B4}"/>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u="sng" dirty="0">
                <a:solidFill>
                  <a:prstClr val="white"/>
                </a:solidFill>
                <a:cs typeface="Times New Roman" panose="02020603050405020304" pitchFamily="18" charset="0"/>
              </a:rPr>
              <a:t>Diseño y construcción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sp>
        <p:nvSpPr>
          <p:cNvPr id="7" name="CuadroTexto 6">
            <a:extLst>
              <a:ext uri="{FF2B5EF4-FFF2-40B4-BE49-F238E27FC236}">
                <a16:creationId xmlns:a16="http://schemas.microsoft.com/office/drawing/2014/main" id="{FF6B06D8-18AB-D70A-F847-CCADDFE53AF0}"/>
              </a:ext>
            </a:extLst>
          </p:cNvPr>
          <p:cNvSpPr txBox="1"/>
          <p:nvPr/>
        </p:nvSpPr>
        <p:spPr>
          <a:xfrm>
            <a:off x="5970176" y="910998"/>
            <a:ext cx="1747594" cy="461665"/>
          </a:xfrm>
          <a:prstGeom prst="rect">
            <a:avLst/>
          </a:prstGeom>
          <a:noFill/>
          <a:effectLst>
            <a:outerShdw blurRad="50800" dist="38100" dir="5400000" algn="t" rotWithShape="0">
              <a:prstClr val="black">
                <a:alpha val="40000"/>
              </a:prstClr>
            </a:outerShdw>
          </a:effectLst>
        </p:spPr>
        <p:txBody>
          <a:bodyPr wrap="none" rtlCol="0">
            <a:spAutoFit/>
          </a:bodyPr>
          <a:lstStyle/>
          <a:p>
            <a:pPr algn="ctr"/>
            <a:r>
              <a:rPr lang="es-ES" sz="2400" b="1" dirty="0"/>
              <a:t>Fusificación</a:t>
            </a:r>
            <a:endParaRPr lang="en-US" sz="2400" b="1" dirty="0"/>
          </a:p>
        </p:txBody>
      </p:sp>
      <p:sp>
        <p:nvSpPr>
          <p:cNvPr id="6" name="Rectángulo: esquinas redondeadas 5">
            <a:extLst>
              <a:ext uri="{FF2B5EF4-FFF2-40B4-BE49-F238E27FC236}">
                <a16:creationId xmlns:a16="http://schemas.microsoft.com/office/drawing/2014/main" id="{24FF5B64-EEBE-7CFC-271B-C46BB04DD8FD}"/>
              </a:ext>
            </a:extLst>
          </p:cNvPr>
          <p:cNvSpPr/>
          <p:nvPr/>
        </p:nvSpPr>
        <p:spPr>
          <a:xfrm>
            <a:off x="1826234" y="1527580"/>
            <a:ext cx="3020124" cy="2823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t>Valor instantáneo</a:t>
            </a:r>
            <a:endParaRPr lang="en-US" sz="1600" b="1" dirty="0"/>
          </a:p>
        </p:txBody>
      </p:sp>
      <mc:AlternateContent xmlns:mc="http://schemas.openxmlformats.org/markup-compatibility/2006" xmlns:a14="http://schemas.microsoft.com/office/drawing/2010/main">
        <mc:Choice Requires="a14">
          <p:sp>
            <p:nvSpPr>
              <p:cNvPr id="10" name="CuadroTexto 9">
                <a:extLst>
                  <a:ext uri="{FF2B5EF4-FFF2-40B4-BE49-F238E27FC236}">
                    <a16:creationId xmlns:a16="http://schemas.microsoft.com/office/drawing/2014/main" id="{1A47F58F-A205-36DA-232B-32FD7ED2FADD}"/>
                  </a:ext>
                </a:extLst>
              </p:cNvPr>
              <p:cNvSpPr txBox="1"/>
              <p:nvPr/>
            </p:nvSpPr>
            <p:spPr>
              <a:xfrm>
                <a:off x="1830841" y="2242498"/>
                <a:ext cx="1890215" cy="307777"/>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en-US" sz="1400" i="1" smtClean="0">
                          <a:solidFill>
                            <a:schemeClr val="tx1"/>
                          </a:solidFill>
                          <a:latin typeface="Cambria Math" panose="02040503050406030204" pitchFamily="18" charset="0"/>
                        </a:rPr>
                        <m:t>𝑒</m:t>
                      </m:r>
                      <m:d>
                        <m:dPr>
                          <m:ctrlPr>
                            <a:rPr lang="en-US" sz="1400" i="1">
                              <a:solidFill>
                                <a:schemeClr val="tx1"/>
                              </a:solidFill>
                              <a:latin typeface="Cambria Math" panose="02040503050406030204" pitchFamily="18" charset="0"/>
                            </a:rPr>
                          </m:ctrlPr>
                        </m:dPr>
                        <m:e>
                          <m:r>
                            <a:rPr lang="en-US" sz="1400" i="1">
                              <a:solidFill>
                                <a:schemeClr val="tx1"/>
                              </a:solidFill>
                              <a:latin typeface="Cambria Math" panose="02040503050406030204" pitchFamily="18" charset="0"/>
                            </a:rPr>
                            <m:t>𝑡</m:t>
                          </m:r>
                        </m:e>
                      </m:d>
                      <m:r>
                        <a:rPr lang="en-US" sz="1400" i="0">
                          <a:solidFill>
                            <a:schemeClr val="tx1"/>
                          </a:solidFill>
                          <a:latin typeface="Cambria Math" panose="02040503050406030204" pitchFamily="18" charset="0"/>
                        </a:rPr>
                        <m:t>=</m:t>
                      </m:r>
                      <m:r>
                        <a:rPr lang="es-ES" sz="1400" b="0" i="1" smtClean="0">
                          <a:solidFill>
                            <a:schemeClr val="tx1"/>
                          </a:solidFill>
                          <a:latin typeface="Cambria Math" panose="02040503050406030204" pitchFamily="18" charset="0"/>
                        </a:rPr>
                        <m:t>10 [</m:t>
                      </m:r>
                      <m:r>
                        <a:rPr lang="es-ES" sz="1400" b="0" i="1" smtClean="0">
                          <a:solidFill>
                            <a:schemeClr val="tx1"/>
                          </a:solidFill>
                          <a:latin typeface="Cambria Math" panose="02040503050406030204" pitchFamily="18" charset="0"/>
                        </a:rPr>
                        <m:t>𝑘𝑔</m:t>
                      </m:r>
                      <m:r>
                        <a:rPr lang="es-ES" sz="1400" b="0" i="1" smtClean="0">
                          <a:solidFill>
                            <a:schemeClr val="tx1"/>
                          </a:solidFill>
                          <a:latin typeface="Cambria Math" panose="02040503050406030204" pitchFamily="18" charset="0"/>
                        </a:rPr>
                        <m:t>]</m:t>
                      </m:r>
                    </m:oMath>
                  </m:oMathPara>
                </a14:m>
                <a:endParaRPr lang="en-US" sz="1400" dirty="0">
                  <a:solidFill>
                    <a:schemeClr val="tx1"/>
                  </a:solidFill>
                </a:endParaRPr>
              </a:p>
            </p:txBody>
          </p:sp>
        </mc:Choice>
        <mc:Fallback xmlns="">
          <p:sp>
            <p:nvSpPr>
              <p:cNvPr id="10" name="CuadroTexto 9">
                <a:extLst>
                  <a:ext uri="{FF2B5EF4-FFF2-40B4-BE49-F238E27FC236}">
                    <a16:creationId xmlns:a16="http://schemas.microsoft.com/office/drawing/2014/main" id="{1A47F58F-A205-36DA-232B-32FD7ED2FADD}"/>
                  </a:ext>
                </a:extLst>
              </p:cNvPr>
              <p:cNvSpPr txBox="1">
                <a:spLocks noRot="1" noChangeAspect="1" noMove="1" noResize="1" noEditPoints="1" noAdjustHandles="1" noChangeArrowheads="1" noChangeShapeType="1" noTextEdit="1"/>
              </p:cNvSpPr>
              <p:nvPr/>
            </p:nvSpPr>
            <p:spPr>
              <a:xfrm>
                <a:off x="1830841" y="2242498"/>
                <a:ext cx="1890215" cy="307777"/>
              </a:xfrm>
              <a:prstGeom prst="rect">
                <a:avLst/>
              </a:prstGeom>
              <a:blipFill>
                <a:blip r:embed="rId2"/>
                <a:stretch>
                  <a:fillRect b="-8000"/>
                </a:stretch>
              </a:blipFill>
            </p:spPr>
            <p:txBody>
              <a:bodyPr/>
              <a:lstStyle/>
              <a:p>
                <a:r>
                  <a:rPr lang="en-US">
                    <a:noFill/>
                  </a:rPr>
                  <a:t> </a:t>
                </a:r>
              </a:p>
            </p:txBody>
          </p:sp>
        </mc:Fallback>
      </mc:AlternateContent>
      <p:sp>
        <p:nvSpPr>
          <p:cNvPr id="19" name="CuadroTexto 18">
            <a:extLst>
              <a:ext uri="{FF2B5EF4-FFF2-40B4-BE49-F238E27FC236}">
                <a16:creationId xmlns:a16="http://schemas.microsoft.com/office/drawing/2014/main" id="{FDAC5CDA-9EDA-3C4A-8520-2F56CB312A18}"/>
              </a:ext>
            </a:extLst>
          </p:cNvPr>
          <p:cNvSpPr txBox="1"/>
          <p:nvPr/>
        </p:nvSpPr>
        <p:spPr>
          <a:xfrm>
            <a:off x="1834269" y="1920934"/>
            <a:ext cx="3068469" cy="307777"/>
          </a:xfrm>
          <a:prstGeom prst="rect">
            <a:avLst/>
          </a:prstGeom>
          <a:noFill/>
        </p:spPr>
        <p:txBody>
          <a:bodyPr wrap="none" rtlCol="0">
            <a:spAutoFit/>
          </a:bodyPr>
          <a:lstStyle/>
          <a:p>
            <a:r>
              <a:rPr lang="es-ES" sz="1400" b="1" dirty="0">
                <a:effectLst>
                  <a:outerShdw blurRad="38100" dist="38100" dir="2700000" algn="tl">
                    <a:srgbClr val="000000">
                      <a:alpha val="43137"/>
                    </a:srgbClr>
                  </a:outerShdw>
                </a:effectLst>
              </a:rPr>
              <a:t>Error entre la masa medida y objetivo</a:t>
            </a:r>
            <a:endParaRPr lang="en-US" sz="1400" b="1" dirty="0">
              <a:effectLst>
                <a:outerShdw blurRad="38100" dist="38100" dir="2700000" algn="tl">
                  <a:srgbClr val="000000">
                    <a:alpha val="43137"/>
                  </a:srgbClr>
                </a:outerShdw>
              </a:effectLst>
            </a:endParaRPr>
          </a:p>
        </p:txBody>
      </p:sp>
      <p:graphicFrame>
        <p:nvGraphicFramePr>
          <p:cNvPr id="14" name="Tabla 13">
            <a:extLst>
              <a:ext uri="{FF2B5EF4-FFF2-40B4-BE49-F238E27FC236}">
                <a16:creationId xmlns:a16="http://schemas.microsoft.com/office/drawing/2014/main" id="{04369F0C-325A-AFCE-E492-DC2CF43769E7}"/>
              </a:ext>
            </a:extLst>
          </p:cNvPr>
          <p:cNvGraphicFramePr>
            <a:graphicFrameLocks noGrp="1"/>
          </p:cNvGraphicFramePr>
          <p:nvPr>
            <p:extLst>
              <p:ext uri="{D42A27DB-BD31-4B8C-83A1-F6EECF244321}">
                <p14:modId xmlns:p14="http://schemas.microsoft.com/office/powerpoint/2010/main" val="3935325705"/>
              </p:ext>
            </p:extLst>
          </p:nvPr>
        </p:nvGraphicFramePr>
        <p:xfrm>
          <a:off x="6463579" y="4638466"/>
          <a:ext cx="5145984" cy="1920240"/>
        </p:xfrm>
        <a:graphic>
          <a:graphicData uri="http://schemas.openxmlformats.org/drawingml/2006/table">
            <a:tbl>
              <a:tblPr firstRow="1" firstCol="1" bandRow="1">
                <a:tableStyleId>{0E3FDE45-AF77-4B5C-9715-49D594BDF05E}</a:tableStyleId>
              </a:tblPr>
              <a:tblGrid>
                <a:gridCol w="558992">
                  <a:extLst>
                    <a:ext uri="{9D8B030D-6E8A-4147-A177-3AD203B41FA5}">
                      <a16:colId xmlns:a16="http://schemas.microsoft.com/office/drawing/2014/main" val="1838462167"/>
                    </a:ext>
                  </a:extLst>
                </a:gridCol>
                <a:gridCol w="832302">
                  <a:extLst>
                    <a:ext uri="{9D8B030D-6E8A-4147-A177-3AD203B41FA5}">
                      <a16:colId xmlns:a16="http://schemas.microsoft.com/office/drawing/2014/main" val="2724620265"/>
                    </a:ext>
                  </a:extLst>
                </a:gridCol>
                <a:gridCol w="3754690">
                  <a:extLst>
                    <a:ext uri="{9D8B030D-6E8A-4147-A177-3AD203B41FA5}">
                      <a16:colId xmlns:a16="http://schemas.microsoft.com/office/drawing/2014/main" val="2587311196"/>
                    </a:ext>
                  </a:extLst>
                </a:gridCol>
              </a:tblGrid>
              <a:tr h="197161">
                <a:tc>
                  <a:txBody>
                    <a:bodyPr/>
                    <a:lstStyle/>
                    <a:p>
                      <a:pPr marL="0" marR="0" algn="ctr">
                        <a:lnSpc>
                          <a:spcPct val="100000"/>
                        </a:lnSpc>
                        <a:spcBef>
                          <a:spcPts val="0"/>
                        </a:spcBef>
                        <a:spcAft>
                          <a:spcPts val="0"/>
                        </a:spcAft>
                      </a:pPr>
                      <a:r>
                        <a:rPr lang="es-ES" sz="1400">
                          <a:effectLst/>
                        </a:rPr>
                        <a:t>Error</a:t>
                      </a:r>
                      <a:endParaRPr lang="en-US"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0000"/>
                        </a:lnSpc>
                        <a:spcBef>
                          <a:spcPts val="0"/>
                        </a:spcBef>
                        <a:spcAft>
                          <a:spcPts val="0"/>
                        </a:spcAft>
                      </a:pPr>
                      <a:r>
                        <a:rPr lang="es-ES" sz="1400">
                          <a:effectLst/>
                        </a:rPr>
                        <a:t>Apertura</a:t>
                      </a:r>
                      <a:endParaRPr lang="en-US"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0000"/>
                        </a:lnSpc>
                        <a:spcBef>
                          <a:spcPts val="0"/>
                        </a:spcBef>
                        <a:spcAft>
                          <a:spcPts val="0"/>
                        </a:spcAft>
                      </a:pPr>
                      <a:r>
                        <a:rPr lang="es-ES" sz="1400" dirty="0">
                          <a:effectLst/>
                        </a:rPr>
                        <a:t>Regla</a:t>
                      </a:r>
                      <a:endPar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303132589"/>
                  </a:ext>
                </a:extLst>
              </a:tr>
              <a:tr h="197161">
                <a:tc>
                  <a:txBody>
                    <a:bodyPr/>
                    <a:lstStyle/>
                    <a:p>
                      <a:pPr marL="0" marR="0" algn="ctr">
                        <a:lnSpc>
                          <a:spcPct val="100000"/>
                        </a:lnSpc>
                        <a:spcBef>
                          <a:spcPts val="0"/>
                        </a:spcBef>
                        <a:spcAft>
                          <a:spcPts val="0"/>
                        </a:spcAft>
                      </a:pPr>
                      <a:r>
                        <a:rPr lang="es-ES" sz="1400" dirty="0">
                          <a:effectLst/>
                        </a:rPr>
                        <a:t>E0</a:t>
                      </a:r>
                      <a:endPar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0000"/>
                        </a:lnSpc>
                        <a:spcBef>
                          <a:spcPts val="0"/>
                        </a:spcBef>
                        <a:spcAft>
                          <a:spcPts val="0"/>
                        </a:spcAft>
                      </a:pPr>
                      <a:r>
                        <a:rPr lang="es-ES" sz="1400">
                          <a:effectLst/>
                        </a:rPr>
                        <a:t>AV0</a:t>
                      </a:r>
                      <a:endParaRPr lang="en-US"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0000"/>
                        </a:lnSpc>
                        <a:spcBef>
                          <a:spcPts val="0"/>
                        </a:spcBef>
                        <a:spcAft>
                          <a:spcPts val="0"/>
                        </a:spcAft>
                      </a:pPr>
                      <a:r>
                        <a:rPr lang="es-ES" sz="1400" dirty="0">
                          <a:effectLst/>
                        </a:rPr>
                        <a:t>Si el error es E0, entonces la apertura será AV0.</a:t>
                      </a:r>
                      <a:endPar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62832759"/>
                  </a:ext>
                </a:extLst>
              </a:tr>
              <a:tr h="197161">
                <a:tc>
                  <a:txBody>
                    <a:bodyPr/>
                    <a:lstStyle/>
                    <a:p>
                      <a:pPr marL="0" marR="0" algn="ctr">
                        <a:lnSpc>
                          <a:spcPct val="100000"/>
                        </a:lnSpc>
                        <a:spcBef>
                          <a:spcPts val="0"/>
                        </a:spcBef>
                        <a:spcAft>
                          <a:spcPts val="0"/>
                        </a:spcAft>
                      </a:pPr>
                      <a:r>
                        <a:rPr lang="es-ES" sz="1400">
                          <a:effectLst/>
                        </a:rPr>
                        <a:t>E1</a:t>
                      </a:r>
                      <a:endParaRPr lang="en-US"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0000"/>
                        </a:lnSpc>
                        <a:spcBef>
                          <a:spcPts val="0"/>
                        </a:spcBef>
                        <a:spcAft>
                          <a:spcPts val="0"/>
                        </a:spcAft>
                      </a:pPr>
                      <a:r>
                        <a:rPr lang="es-ES" sz="1400">
                          <a:effectLst/>
                        </a:rPr>
                        <a:t>AV1</a:t>
                      </a:r>
                      <a:endParaRPr lang="en-US"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0000"/>
                        </a:lnSpc>
                        <a:spcBef>
                          <a:spcPts val="0"/>
                        </a:spcBef>
                        <a:spcAft>
                          <a:spcPts val="0"/>
                        </a:spcAft>
                      </a:pPr>
                      <a:r>
                        <a:rPr lang="es-ES" sz="1400" dirty="0">
                          <a:effectLst/>
                        </a:rPr>
                        <a:t>Si el error es E1, entonces la apertura será AV1.</a:t>
                      </a:r>
                      <a:endPar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429284644"/>
                  </a:ext>
                </a:extLst>
              </a:tr>
              <a:tr h="197161">
                <a:tc>
                  <a:txBody>
                    <a:bodyPr/>
                    <a:lstStyle/>
                    <a:p>
                      <a:pPr marL="0" marR="0" algn="ctr">
                        <a:lnSpc>
                          <a:spcPct val="100000"/>
                        </a:lnSpc>
                        <a:spcBef>
                          <a:spcPts val="0"/>
                        </a:spcBef>
                        <a:spcAft>
                          <a:spcPts val="0"/>
                        </a:spcAft>
                      </a:pPr>
                      <a:r>
                        <a:rPr lang="es-ES" sz="1400">
                          <a:effectLst/>
                        </a:rPr>
                        <a:t>E2</a:t>
                      </a:r>
                      <a:endParaRPr lang="en-US"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0000"/>
                        </a:lnSpc>
                        <a:spcBef>
                          <a:spcPts val="0"/>
                        </a:spcBef>
                        <a:spcAft>
                          <a:spcPts val="0"/>
                        </a:spcAft>
                      </a:pPr>
                      <a:r>
                        <a:rPr lang="es-ES" sz="1400">
                          <a:effectLst/>
                        </a:rPr>
                        <a:t>AV2</a:t>
                      </a:r>
                      <a:endParaRPr lang="en-US"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0000"/>
                        </a:lnSpc>
                        <a:spcBef>
                          <a:spcPts val="0"/>
                        </a:spcBef>
                        <a:spcAft>
                          <a:spcPts val="0"/>
                        </a:spcAft>
                      </a:pPr>
                      <a:r>
                        <a:rPr lang="es-ES" sz="1400" dirty="0">
                          <a:effectLst/>
                        </a:rPr>
                        <a:t>Si el error es E2, entonces la apertura será AV2.</a:t>
                      </a:r>
                      <a:endPar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999580417"/>
                  </a:ext>
                </a:extLst>
              </a:tr>
              <a:tr h="197161">
                <a:tc>
                  <a:txBody>
                    <a:bodyPr/>
                    <a:lstStyle/>
                    <a:p>
                      <a:pPr marL="0" marR="0" algn="ctr">
                        <a:lnSpc>
                          <a:spcPct val="100000"/>
                        </a:lnSpc>
                        <a:spcBef>
                          <a:spcPts val="0"/>
                        </a:spcBef>
                        <a:spcAft>
                          <a:spcPts val="0"/>
                        </a:spcAft>
                      </a:pPr>
                      <a:r>
                        <a:rPr lang="es-ES" sz="1400">
                          <a:effectLst/>
                        </a:rPr>
                        <a:t>E3</a:t>
                      </a:r>
                      <a:endParaRPr lang="en-US"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0000"/>
                        </a:lnSpc>
                        <a:spcBef>
                          <a:spcPts val="0"/>
                        </a:spcBef>
                        <a:spcAft>
                          <a:spcPts val="0"/>
                        </a:spcAft>
                      </a:pPr>
                      <a:r>
                        <a:rPr lang="es-ES" sz="1400">
                          <a:effectLst/>
                        </a:rPr>
                        <a:t>AV3</a:t>
                      </a:r>
                      <a:endParaRPr lang="en-US"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0000"/>
                        </a:lnSpc>
                        <a:spcBef>
                          <a:spcPts val="0"/>
                        </a:spcBef>
                        <a:spcAft>
                          <a:spcPts val="0"/>
                        </a:spcAft>
                      </a:pPr>
                      <a:r>
                        <a:rPr lang="es-ES" sz="1400" dirty="0">
                          <a:effectLst/>
                        </a:rPr>
                        <a:t>Si el error es E3, entonces la apertura será AV3.</a:t>
                      </a:r>
                      <a:endPar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942359604"/>
                  </a:ext>
                </a:extLst>
              </a:tr>
              <a:tr h="197161">
                <a:tc>
                  <a:txBody>
                    <a:bodyPr/>
                    <a:lstStyle/>
                    <a:p>
                      <a:pPr marL="0" marR="0" algn="ctr">
                        <a:lnSpc>
                          <a:spcPct val="100000"/>
                        </a:lnSpc>
                        <a:spcBef>
                          <a:spcPts val="0"/>
                        </a:spcBef>
                        <a:spcAft>
                          <a:spcPts val="0"/>
                        </a:spcAft>
                      </a:pPr>
                      <a:r>
                        <a:rPr lang="es-ES" sz="1400">
                          <a:effectLst/>
                        </a:rPr>
                        <a:t>E4</a:t>
                      </a:r>
                      <a:endParaRPr lang="en-US"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0000"/>
                        </a:lnSpc>
                        <a:spcBef>
                          <a:spcPts val="0"/>
                        </a:spcBef>
                        <a:spcAft>
                          <a:spcPts val="0"/>
                        </a:spcAft>
                      </a:pPr>
                      <a:r>
                        <a:rPr lang="es-ES" sz="1400">
                          <a:effectLst/>
                        </a:rPr>
                        <a:t>AV4</a:t>
                      </a:r>
                      <a:endParaRPr lang="en-US"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0000"/>
                        </a:lnSpc>
                        <a:spcBef>
                          <a:spcPts val="0"/>
                        </a:spcBef>
                        <a:spcAft>
                          <a:spcPts val="0"/>
                        </a:spcAft>
                      </a:pPr>
                      <a:r>
                        <a:rPr lang="es-ES" sz="1400" dirty="0">
                          <a:effectLst/>
                        </a:rPr>
                        <a:t>Si el error es E4, entonces la apertura será AV4.</a:t>
                      </a:r>
                      <a:endPar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16690000"/>
                  </a:ext>
                </a:extLst>
              </a:tr>
              <a:tr h="197161">
                <a:tc>
                  <a:txBody>
                    <a:bodyPr/>
                    <a:lstStyle/>
                    <a:p>
                      <a:pPr marL="0" marR="0" algn="ctr">
                        <a:lnSpc>
                          <a:spcPct val="100000"/>
                        </a:lnSpc>
                        <a:spcBef>
                          <a:spcPts val="0"/>
                        </a:spcBef>
                        <a:spcAft>
                          <a:spcPts val="0"/>
                        </a:spcAft>
                      </a:pPr>
                      <a:r>
                        <a:rPr lang="es-ES" sz="1400">
                          <a:effectLst/>
                        </a:rPr>
                        <a:t>E5</a:t>
                      </a:r>
                      <a:endParaRPr lang="en-US"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0000"/>
                        </a:lnSpc>
                        <a:spcBef>
                          <a:spcPts val="0"/>
                        </a:spcBef>
                        <a:spcAft>
                          <a:spcPts val="0"/>
                        </a:spcAft>
                      </a:pPr>
                      <a:r>
                        <a:rPr lang="es-ES" sz="1400">
                          <a:effectLst/>
                        </a:rPr>
                        <a:t>AV5</a:t>
                      </a:r>
                      <a:endParaRPr lang="en-US"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0000"/>
                        </a:lnSpc>
                        <a:spcBef>
                          <a:spcPts val="0"/>
                        </a:spcBef>
                        <a:spcAft>
                          <a:spcPts val="0"/>
                        </a:spcAft>
                      </a:pPr>
                      <a:r>
                        <a:rPr lang="es-ES" sz="1400">
                          <a:effectLst/>
                        </a:rPr>
                        <a:t>Si el error es E5, entonces la apertura será AV5.</a:t>
                      </a:r>
                      <a:endParaRPr lang="en-US"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936425805"/>
                  </a:ext>
                </a:extLst>
              </a:tr>
              <a:tr h="197161">
                <a:tc>
                  <a:txBody>
                    <a:bodyPr/>
                    <a:lstStyle/>
                    <a:p>
                      <a:pPr marL="0" marR="0" algn="ctr">
                        <a:lnSpc>
                          <a:spcPct val="100000"/>
                        </a:lnSpc>
                        <a:spcBef>
                          <a:spcPts val="0"/>
                        </a:spcBef>
                        <a:spcAft>
                          <a:spcPts val="0"/>
                        </a:spcAft>
                      </a:pPr>
                      <a:r>
                        <a:rPr lang="es-ES" sz="1400">
                          <a:effectLst/>
                        </a:rPr>
                        <a:t>E6</a:t>
                      </a:r>
                      <a:endParaRPr lang="en-US"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0000"/>
                        </a:lnSpc>
                        <a:spcBef>
                          <a:spcPts val="0"/>
                        </a:spcBef>
                        <a:spcAft>
                          <a:spcPts val="0"/>
                        </a:spcAft>
                      </a:pPr>
                      <a:r>
                        <a:rPr lang="es-ES" sz="1400">
                          <a:effectLst/>
                        </a:rPr>
                        <a:t>AV6</a:t>
                      </a:r>
                      <a:endParaRPr lang="en-US"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0000"/>
                        </a:lnSpc>
                        <a:spcBef>
                          <a:spcPts val="0"/>
                        </a:spcBef>
                        <a:spcAft>
                          <a:spcPts val="0"/>
                        </a:spcAft>
                      </a:pPr>
                      <a:r>
                        <a:rPr lang="es-ES" sz="1400">
                          <a:effectLst/>
                        </a:rPr>
                        <a:t>Si el error es E6, entonces la apertura será AV6.</a:t>
                      </a:r>
                      <a:endParaRPr lang="en-US"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848453413"/>
                  </a:ext>
                </a:extLst>
              </a:tr>
              <a:tr h="197161">
                <a:tc>
                  <a:txBody>
                    <a:bodyPr/>
                    <a:lstStyle/>
                    <a:p>
                      <a:pPr marL="0" marR="0" algn="ctr">
                        <a:lnSpc>
                          <a:spcPct val="100000"/>
                        </a:lnSpc>
                        <a:spcBef>
                          <a:spcPts val="0"/>
                        </a:spcBef>
                        <a:spcAft>
                          <a:spcPts val="0"/>
                        </a:spcAft>
                      </a:pPr>
                      <a:r>
                        <a:rPr lang="es-ES" sz="1400">
                          <a:effectLst/>
                        </a:rPr>
                        <a:t>E7</a:t>
                      </a:r>
                      <a:endParaRPr lang="en-US"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0000"/>
                        </a:lnSpc>
                        <a:spcBef>
                          <a:spcPts val="0"/>
                        </a:spcBef>
                        <a:spcAft>
                          <a:spcPts val="0"/>
                        </a:spcAft>
                      </a:pPr>
                      <a:r>
                        <a:rPr lang="es-ES" sz="1400">
                          <a:effectLst/>
                        </a:rPr>
                        <a:t>AV7</a:t>
                      </a:r>
                      <a:endParaRPr lang="en-US" sz="14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0000"/>
                        </a:lnSpc>
                        <a:spcBef>
                          <a:spcPts val="0"/>
                        </a:spcBef>
                        <a:spcAft>
                          <a:spcPts val="0"/>
                        </a:spcAft>
                      </a:pPr>
                      <a:r>
                        <a:rPr lang="es-ES" sz="1400" dirty="0">
                          <a:effectLst/>
                        </a:rPr>
                        <a:t>Si el error es E7, entonces la apertura será AV7.</a:t>
                      </a:r>
                      <a:endParaRPr lang="en-US" sz="1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233323016"/>
                  </a:ext>
                </a:extLst>
              </a:tr>
            </a:tbl>
          </a:graphicData>
        </a:graphic>
      </p:graphicFrame>
      <p:pic>
        <p:nvPicPr>
          <p:cNvPr id="15" name="Imagen 14">
            <a:extLst>
              <a:ext uri="{FF2B5EF4-FFF2-40B4-BE49-F238E27FC236}">
                <a16:creationId xmlns:a16="http://schemas.microsoft.com/office/drawing/2014/main" id="{8D7295EB-5031-5700-B2E4-4194EABCAFB5}"/>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2162" r="1921" b="2946"/>
          <a:stretch/>
        </p:blipFill>
        <p:spPr>
          <a:xfrm>
            <a:off x="4902738" y="1810013"/>
            <a:ext cx="6836207" cy="2418466"/>
          </a:xfrm>
          <a:prstGeom prst="rect">
            <a:avLst/>
          </a:prstGeom>
        </p:spPr>
      </p:pic>
      <p:sp>
        <p:nvSpPr>
          <p:cNvPr id="5" name="Rectángulo: esquinas redondeadas 4">
            <a:extLst>
              <a:ext uri="{FF2B5EF4-FFF2-40B4-BE49-F238E27FC236}">
                <a16:creationId xmlns:a16="http://schemas.microsoft.com/office/drawing/2014/main" id="{94D38DD6-D302-E77E-5DEC-7B3981767C8D}"/>
              </a:ext>
            </a:extLst>
          </p:cNvPr>
          <p:cNvSpPr/>
          <p:nvPr/>
        </p:nvSpPr>
        <p:spPr>
          <a:xfrm>
            <a:off x="7526509" y="4255774"/>
            <a:ext cx="3020124" cy="2823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t>Reglas de control</a:t>
            </a:r>
            <a:endParaRPr lang="en-US" sz="1600" b="1" dirty="0"/>
          </a:p>
        </p:txBody>
      </p:sp>
      <p:sp>
        <p:nvSpPr>
          <p:cNvPr id="16" name="Rectángulo: esquinas redondeadas 15">
            <a:extLst>
              <a:ext uri="{FF2B5EF4-FFF2-40B4-BE49-F238E27FC236}">
                <a16:creationId xmlns:a16="http://schemas.microsoft.com/office/drawing/2014/main" id="{14D4788F-17EF-73CF-C9A5-E116CE90788D}"/>
              </a:ext>
            </a:extLst>
          </p:cNvPr>
          <p:cNvSpPr/>
          <p:nvPr/>
        </p:nvSpPr>
        <p:spPr>
          <a:xfrm>
            <a:off x="7526509" y="1527580"/>
            <a:ext cx="3020124" cy="2823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t>Gráficas</a:t>
            </a:r>
            <a:endParaRPr lang="en-US" sz="1600" b="1" dirty="0"/>
          </a:p>
        </p:txBody>
      </p:sp>
      <p:sp>
        <p:nvSpPr>
          <p:cNvPr id="29" name="CuadroTexto 28">
            <a:extLst>
              <a:ext uri="{FF2B5EF4-FFF2-40B4-BE49-F238E27FC236}">
                <a16:creationId xmlns:a16="http://schemas.microsoft.com/office/drawing/2014/main" id="{4492742D-441B-93D4-A0D4-6656DA8FCF76}"/>
              </a:ext>
            </a:extLst>
          </p:cNvPr>
          <p:cNvSpPr txBox="1"/>
          <p:nvPr/>
        </p:nvSpPr>
        <p:spPr>
          <a:xfrm>
            <a:off x="1803545" y="4548374"/>
            <a:ext cx="3050274" cy="307777"/>
          </a:xfrm>
          <a:prstGeom prst="rect">
            <a:avLst/>
          </a:prstGeom>
          <a:noFill/>
        </p:spPr>
        <p:txBody>
          <a:bodyPr wrap="square">
            <a:spAutoFit/>
          </a:bodyPr>
          <a:lstStyle/>
          <a:p>
            <a:r>
              <a:rPr lang="es-ES" sz="1400" b="1" dirty="0">
                <a:effectLst>
                  <a:outerShdw blurRad="38100" dist="38100" dir="2700000" algn="tl">
                    <a:srgbClr val="000000">
                      <a:alpha val="43137"/>
                    </a:srgbClr>
                  </a:outerShdw>
                </a:effectLst>
              </a:rPr>
              <a:t>Operador de implicación difusa</a:t>
            </a:r>
            <a:endParaRPr lang="en-US" sz="1400" b="1" dirty="0">
              <a:effectLst>
                <a:outerShdw blurRad="38100" dist="38100" dir="2700000" algn="tl">
                  <a:srgbClr val="000000">
                    <a:alpha val="43137"/>
                  </a:srgbClr>
                </a:outerShdw>
              </a:effectLst>
            </a:endParaRPr>
          </a:p>
        </p:txBody>
      </p:sp>
      <p:sp>
        <p:nvSpPr>
          <p:cNvPr id="31" name="CuadroTexto 30">
            <a:extLst>
              <a:ext uri="{FF2B5EF4-FFF2-40B4-BE49-F238E27FC236}">
                <a16:creationId xmlns:a16="http://schemas.microsoft.com/office/drawing/2014/main" id="{B54D0479-4378-9526-CD88-BA76141891D4}"/>
              </a:ext>
            </a:extLst>
          </p:cNvPr>
          <p:cNvSpPr txBox="1"/>
          <p:nvPr/>
        </p:nvSpPr>
        <p:spPr>
          <a:xfrm>
            <a:off x="1818775" y="4867845"/>
            <a:ext cx="3035043" cy="313448"/>
          </a:xfrm>
          <a:prstGeom prst="rect">
            <a:avLst/>
          </a:prstGeom>
          <a:noFill/>
        </p:spPr>
        <p:txBody>
          <a:bodyPr wrap="square">
            <a:spAutoFit/>
          </a:bodyPr>
          <a:lstStyle/>
          <a:p>
            <a:r>
              <a:rPr lang="es-ES" sz="1400" dirty="0"/>
              <a:t>Implicación de Mamdani </a:t>
            </a:r>
            <a:endParaRPr lang="en-US" sz="1400" dirty="0"/>
          </a:p>
        </p:txBody>
      </p:sp>
      <mc:AlternateContent xmlns:mc="http://schemas.openxmlformats.org/markup-compatibility/2006">
        <mc:Choice xmlns:a14="http://schemas.microsoft.com/office/drawing/2010/main" Requires="a14">
          <p:sp>
            <p:nvSpPr>
              <p:cNvPr id="33" name="CuadroTexto 32">
                <a:extLst>
                  <a:ext uri="{FF2B5EF4-FFF2-40B4-BE49-F238E27FC236}">
                    <a16:creationId xmlns:a16="http://schemas.microsoft.com/office/drawing/2014/main" id="{0A034B01-A19D-9B69-0651-B1F8C8E8DE7F}"/>
                  </a:ext>
                </a:extLst>
              </p:cNvPr>
              <p:cNvSpPr txBox="1"/>
              <p:nvPr/>
            </p:nvSpPr>
            <p:spPr>
              <a:xfrm>
                <a:off x="1814373" y="5925186"/>
                <a:ext cx="3326869" cy="342466"/>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US" sz="1400" i="1">
                              <a:latin typeface="Cambria Math" panose="02040503050406030204" pitchFamily="18" charset="0"/>
                            </a:rPr>
                          </m:ctrlPr>
                        </m:sSubPr>
                        <m:e>
                          <m:r>
                            <a:rPr lang="es-ES" sz="1400" i="1">
                              <a:latin typeface="Cambria Math" panose="02040503050406030204" pitchFamily="18" charset="0"/>
                            </a:rPr>
                            <m:t>𝜇</m:t>
                          </m:r>
                        </m:e>
                        <m:sub>
                          <m:r>
                            <a:rPr lang="es-ES" sz="1400" i="1">
                              <a:latin typeface="Cambria Math" panose="02040503050406030204" pitchFamily="18" charset="0"/>
                            </a:rPr>
                            <m:t>𝐴𝑉</m:t>
                          </m:r>
                        </m:sub>
                      </m:sSub>
                      <m:r>
                        <a:rPr lang="es-ES" sz="1400" i="1">
                          <a:latin typeface="Cambria Math" panose="02040503050406030204" pitchFamily="18" charset="0"/>
                        </a:rPr>
                        <m:t>′</m:t>
                      </m:r>
                      <m:d>
                        <m:dPr>
                          <m:ctrlPr>
                            <a:rPr lang="en-US" sz="1400" i="1">
                              <a:latin typeface="Cambria Math" panose="02040503050406030204" pitchFamily="18" charset="0"/>
                            </a:rPr>
                          </m:ctrlPr>
                        </m:dPr>
                        <m:e>
                          <m:sSub>
                            <m:sSubPr>
                              <m:ctrlPr>
                                <a:rPr lang="en-US" sz="1400" i="1">
                                  <a:latin typeface="Cambria Math" panose="02040503050406030204" pitchFamily="18" charset="0"/>
                                </a:rPr>
                              </m:ctrlPr>
                            </m:sSubPr>
                            <m:e>
                              <m:r>
                                <a:rPr lang="es-ES" sz="1400" i="1">
                                  <a:latin typeface="Cambria Math" panose="02040503050406030204" pitchFamily="18" charset="0"/>
                                </a:rPr>
                                <m:t>𝑎</m:t>
                              </m:r>
                            </m:e>
                            <m:sub>
                              <m:r>
                                <a:rPr lang="es-ES" sz="1400" i="1">
                                  <a:latin typeface="Cambria Math" panose="02040503050406030204" pitchFamily="18" charset="0"/>
                                </a:rPr>
                                <m:t>𝑣𝑝</m:t>
                              </m:r>
                            </m:sub>
                          </m:sSub>
                        </m:e>
                      </m:d>
                      <m:r>
                        <a:rPr lang="en-US" sz="1400" i="0">
                          <a:latin typeface="Cambria Math" panose="02040503050406030204" pitchFamily="18" charset="0"/>
                        </a:rPr>
                        <m:t>=</m:t>
                      </m:r>
                      <m:func>
                        <m:funcPr>
                          <m:ctrlPr>
                            <a:rPr lang="en-US" sz="1400" i="1">
                              <a:latin typeface="Cambria Math" panose="02040503050406030204" pitchFamily="18" charset="0"/>
                            </a:rPr>
                          </m:ctrlPr>
                        </m:funcPr>
                        <m:fName>
                          <m:r>
                            <m:rPr>
                              <m:sty m:val="p"/>
                            </m:rPr>
                            <a:rPr lang="en-US" sz="1400" i="0">
                              <a:latin typeface="Cambria Math" panose="02040503050406030204" pitchFamily="18" charset="0"/>
                            </a:rPr>
                            <m:t>max</m:t>
                          </m:r>
                        </m:fName>
                        <m:e>
                          <m:d>
                            <m:dPr>
                              <m:begChr m:val="{"/>
                              <m:endChr m:val="}"/>
                              <m:ctrlPr>
                                <a:rPr lang="en-US" sz="1400" i="1">
                                  <a:solidFill>
                                    <a:srgbClr val="836967"/>
                                  </a:solidFill>
                                  <a:latin typeface="Cambria Math" panose="02040503050406030204" pitchFamily="18" charset="0"/>
                                </a:rPr>
                              </m:ctrlPr>
                            </m:dPr>
                            <m:e>
                              <m:func>
                                <m:funcPr>
                                  <m:ctrlPr>
                                    <a:rPr lang="en-US" sz="1400" i="1">
                                      <a:latin typeface="Cambria Math" panose="02040503050406030204" pitchFamily="18" charset="0"/>
                                    </a:rPr>
                                  </m:ctrlPr>
                                </m:funcPr>
                                <m:fName>
                                  <m:r>
                                    <m:rPr>
                                      <m:sty m:val="p"/>
                                    </m:rPr>
                                    <a:rPr lang="en-US" sz="1400">
                                      <a:latin typeface="Cambria Math" panose="02040503050406030204" pitchFamily="18" charset="0"/>
                                    </a:rPr>
                                    <m:t>min</m:t>
                                  </m:r>
                                </m:fName>
                                <m:e>
                                  <m:d>
                                    <m:dPr>
                                      <m:begChr m:val="{"/>
                                      <m:endChr m:val="}"/>
                                      <m:ctrlPr>
                                        <a:rPr lang="en-US" sz="1400" i="1">
                                          <a:latin typeface="Cambria Math" panose="02040503050406030204" pitchFamily="18" charset="0"/>
                                        </a:rPr>
                                      </m:ctrlPr>
                                    </m:dPr>
                                    <m:e>
                                      <m:sSub>
                                        <m:sSubPr>
                                          <m:ctrlPr>
                                            <a:rPr lang="en-US" sz="1400" i="1">
                                              <a:latin typeface="Cambria Math" panose="02040503050406030204" pitchFamily="18" charset="0"/>
                                            </a:rPr>
                                          </m:ctrlPr>
                                        </m:sSubPr>
                                        <m:e>
                                          <m:r>
                                            <a:rPr lang="en-US" sz="1400" i="1">
                                              <a:latin typeface="Cambria Math" panose="02040503050406030204" pitchFamily="18" charset="0"/>
                                            </a:rPr>
                                            <m:t>𝜇</m:t>
                                          </m:r>
                                        </m:e>
                                        <m:sub>
                                          <m:r>
                                            <a:rPr lang="es-ES" sz="1400" i="1">
                                              <a:latin typeface="Cambria Math" panose="02040503050406030204" pitchFamily="18" charset="0"/>
                                            </a:rPr>
                                            <m:t>𝐸</m:t>
                                          </m:r>
                                        </m:sub>
                                      </m:sSub>
                                      <m:d>
                                        <m:dPr>
                                          <m:ctrlPr>
                                            <a:rPr lang="en-US" sz="1400" i="1">
                                              <a:latin typeface="Cambria Math" panose="02040503050406030204" pitchFamily="18" charset="0"/>
                                            </a:rPr>
                                          </m:ctrlPr>
                                        </m:dPr>
                                        <m:e>
                                          <m:r>
                                            <a:rPr lang="es-ES" sz="1400" i="1">
                                              <a:latin typeface="Cambria Math" panose="02040503050406030204" pitchFamily="18" charset="0"/>
                                            </a:rPr>
                                            <m:t>𝑒</m:t>
                                          </m:r>
                                        </m:e>
                                      </m:d>
                                      <m:r>
                                        <a:rPr lang="en-US" sz="1400">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𝜇</m:t>
                                          </m:r>
                                        </m:e>
                                        <m:sub>
                                          <m:r>
                                            <a:rPr lang="es-ES" sz="1400" i="1">
                                              <a:latin typeface="Cambria Math" panose="02040503050406030204" pitchFamily="18" charset="0"/>
                                            </a:rPr>
                                            <m:t>𝐴𝑉</m:t>
                                          </m:r>
                                        </m:sub>
                                      </m:sSub>
                                      <m:d>
                                        <m:dPr>
                                          <m:ctrlPr>
                                            <a:rPr lang="en-US" sz="1400" i="1">
                                              <a:latin typeface="Cambria Math" panose="02040503050406030204" pitchFamily="18" charset="0"/>
                                            </a:rPr>
                                          </m:ctrlPr>
                                        </m:dPr>
                                        <m:e>
                                          <m:sSub>
                                            <m:sSubPr>
                                              <m:ctrlPr>
                                                <a:rPr lang="es-ES" sz="1400" i="1">
                                                  <a:latin typeface="Cambria Math" panose="02040503050406030204" pitchFamily="18" charset="0"/>
                                                </a:rPr>
                                              </m:ctrlPr>
                                            </m:sSubPr>
                                            <m:e>
                                              <m:r>
                                                <a:rPr lang="es-ES" sz="1400" i="1">
                                                  <a:latin typeface="Cambria Math" panose="02040503050406030204" pitchFamily="18" charset="0"/>
                                                </a:rPr>
                                                <m:t>𝑎</m:t>
                                              </m:r>
                                            </m:e>
                                            <m:sub>
                                              <m:r>
                                                <a:rPr lang="es-ES" sz="1400" i="1">
                                                  <a:latin typeface="Cambria Math" panose="02040503050406030204" pitchFamily="18" charset="0"/>
                                                </a:rPr>
                                                <m:t>𝑣𝑝</m:t>
                                              </m:r>
                                            </m:sub>
                                          </m:sSub>
                                        </m:e>
                                      </m:d>
                                    </m:e>
                                  </m:d>
                                </m:e>
                              </m:func>
                            </m:e>
                          </m:d>
                        </m:e>
                      </m:func>
                    </m:oMath>
                  </m:oMathPara>
                </a14:m>
                <a:endParaRPr lang="en-US" sz="1400" dirty="0"/>
              </a:p>
            </p:txBody>
          </p:sp>
        </mc:Choice>
        <mc:Fallback>
          <p:sp>
            <p:nvSpPr>
              <p:cNvPr id="33" name="CuadroTexto 32">
                <a:extLst>
                  <a:ext uri="{FF2B5EF4-FFF2-40B4-BE49-F238E27FC236}">
                    <a16:creationId xmlns:a16="http://schemas.microsoft.com/office/drawing/2014/main" id="{0A034B01-A19D-9B69-0651-B1F8C8E8DE7F}"/>
                  </a:ext>
                </a:extLst>
              </p:cNvPr>
              <p:cNvSpPr txBox="1">
                <a:spLocks noRot="1" noChangeAspect="1" noMove="1" noResize="1" noEditPoints="1" noAdjustHandles="1" noChangeArrowheads="1" noChangeShapeType="1" noTextEdit="1"/>
              </p:cNvSpPr>
              <p:nvPr/>
            </p:nvSpPr>
            <p:spPr>
              <a:xfrm>
                <a:off x="1814373" y="5925186"/>
                <a:ext cx="3326869" cy="342466"/>
              </a:xfrm>
              <a:prstGeom prst="rect">
                <a:avLst/>
              </a:prstGeom>
              <a:blipFill>
                <a:blip r:embed="rId5"/>
                <a:stretch>
                  <a:fillRect/>
                </a:stretch>
              </a:blipFill>
            </p:spPr>
            <p:txBody>
              <a:bodyPr/>
              <a:lstStyle/>
              <a:p>
                <a:r>
                  <a:rPr lang="en-US">
                    <a:noFill/>
                  </a:rPr>
                  <a:t> </a:t>
                </a:r>
              </a:p>
            </p:txBody>
          </p:sp>
        </mc:Fallback>
      </mc:AlternateContent>
      <p:sp>
        <p:nvSpPr>
          <p:cNvPr id="34" name="Rectángulo: esquinas redondeadas 33">
            <a:extLst>
              <a:ext uri="{FF2B5EF4-FFF2-40B4-BE49-F238E27FC236}">
                <a16:creationId xmlns:a16="http://schemas.microsoft.com/office/drawing/2014/main" id="{99DC34FA-3034-53B7-1269-25D7D2E381E6}"/>
              </a:ext>
            </a:extLst>
          </p:cNvPr>
          <p:cNvSpPr/>
          <p:nvPr/>
        </p:nvSpPr>
        <p:spPr>
          <a:xfrm>
            <a:off x="1860991" y="5602778"/>
            <a:ext cx="3020124" cy="2823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t>Unión</a:t>
            </a:r>
            <a:endParaRPr lang="en-US" sz="1600" b="1" dirty="0"/>
          </a:p>
        </p:txBody>
      </p:sp>
      <p:sp>
        <p:nvSpPr>
          <p:cNvPr id="35" name="Rectángulo: esquinas redondeadas 34">
            <a:extLst>
              <a:ext uri="{FF2B5EF4-FFF2-40B4-BE49-F238E27FC236}">
                <a16:creationId xmlns:a16="http://schemas.microsoft.com/office/drawing/2014/main" id="{8065EC05-3A30-D6B1-6590-3A67C008540F}"/>
              </a:ext>
            </a:extLst>
          </p:cNvPr>
          <p:cNvSpPr/>
          <p:nvPr/>
        </p:nvSpPr>
        <p:spPr>
          <a:xfrm>
            <a:off x="1823352" y="4232078"/>
            <a:ext cx="3020124" cy="2823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t>Corte</a:t>
            </a:r>
            <a:endParaRPr lang="en-US" sz="1600" b="1" dirty="0"/>
          </a:p>
        </p:txBody>
      </p:sp>
      <mc:AlternateContent xmlns:mc="http://schemas.openxmlformats.org/markup-compatibility/2006" xmlns:a14="http://schemas.microsoft.com/office/drawing/2010/main">
        <mc:Choice Requires="a14">
          <p:sp>
            <p:nvSpPr>
              <p:cNvPr id="37" name="CuadroTexto 36">
                <a:extLst>
                  <a:ext uri="{FF2B5EF4-FFF2-40B4-BE49-F238E27FC236}">
                    <a16:creationId xmlns:a16="http://schemas.microsoft.com/office/drawing/2014/main" id="{928248D8-13BF-568C-A2D8-41B703CDCC08}"/>
                  </a:ext>
                </a:extLst>
              </p:cNvPr>
              <p:cNvSpPr txBox="1"/>
              <p:nvPr/>
            </p:nvSpPr>
            <p:spPr>
              <a:xfrm>
                <a:off x="1797872" y="2868497"/>
                <a:ext cx="3055946" cy="572914"/>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US" sz="1400" i="1" smtClean="0">
                              <a:solidFill>
                                <a:srgbClr val="836967"/>
                              </a:solidFill>
                              <a:latin typeface="Cambria Math" panose="02040503050406030204" pitchFamily="18" charset="0"/>
                            </a:rPr>
                          </m:ctrlPr>
                        </m:sSubPr>
                        <m:e>
                          <m:r>
                            <a:rPr lang="en-US" sz="1400" i="1">
                              <a:latin typeface="Cambria Math" panose="02040503050406030204" pitchFamily="18" charset="0"/>
                            </a:rPr>
                            <m:t>𝜇</m:t>
                          </m:r>
                        </m:e>
                        <m:sub>
                          <m:r>
                            <a:rPr lang="en-US" sz="1400" i="1">
                              <a:latin typeface="Cambria Math" panose="02040503050406030204" pitchFamily="18" charset="0"/>
                            </a:rPr>
                            <m:t>𝐴</m:t>
                          </m:r>
                        </m:sub>
                      </m:sSub>
                      <m:d>
                        <m:dPr>
                          <m:ctrlPr>
                            <a:rPr lang="en-US" sz="1400" i="1">
                              <a:solidFill>
                                <a:srgbClr val="836967"/>
                              </a:solidFill>
                              <a:latin typeface="Cambria Math" panose="02040503050406030204" pitchFamily="18" charset="0"/>
                            </a:rPr>
                          </m:ctrlPr>
                        </m:dPr>
                        <m:e>
                          <m:sSub>
                            <m:sSubPr>
                              <m:ctrlPr>
                                <a:rPr lang="en-US" sz="1400" i="1">
                                  <a:solidFill>
                                    <a:srgbClr val="836967"/>
                                  </a:solidFill>
                                  <a:latin typeface="Cambria Math" panose="02040503050406030204" pitchFamily="18" charset="0"/>
                                </a:rPr>
                              </m:ctrlPr>
                            </m:sSubPr>
                            <m:e>
                              <m:r>
                                <a:rPr lang="en-US" sz="1400" i="1">
                                  <a:latin typeface="Cambria Math" panose="02040503050406030204" pitchFamily="18" charset="0"/>
                                </a:rPr>
                                <m:t>𝑥</m:t>
                              </m:r>
                            </m:e>
                            <m:sub>
                              <m:r>
                                <a:rPr lang="en-US" sz="1400" i="0">
                                  <a:latin typeface="Cambria Math" panose="02040503050406030204" pitchFamily="18" charset="0"/>
                                </a:rPr>
                                <m:t>0</m:t>
                              </m:r>
                            </m:sub>
                          </m:sSub>
                        </m:e>
                      </m:d>
                      <m:r>
                        <a:rPr lang="en-US" sz="1400" i="0">
                          <a:latin typeface="Cambria Math" panose="02040503050406030204" pitchFamily="18" charset="0"/>
                        </a:rPr>
                        <m:t>=</m:t>
                      </m:r>
                      <m:d>
                        <m:dPr>
                          <m:begChr m:val="{"/>
                          <m:endChr m:val=""/>
                          <m:ctrlPr>
                            <a:rPr lang="en-US" sz="1400" i="1">
                              <a:solidFill>
                                <a:srgbClr val="836967"/>
                              </a:solidFill>
                              <a:latin typeface="Cambria Math" panose="02040503050406030204" pitchFamily="18" charset="0"/>
                            </a:rPr>
                          </m:ctrlPr>
                        </m:dPr>
                        <m:e>
                          <m:m>
                            <m:mPr>
                              <m:plcHide m:val="on"/>
                              <m:mcs>
                                <m:mc>
                                  <m:mcPr>
                                    <m:count m:val="2"/>
                                    <m:mcJc m:val="center"/>
                                  </m:mcPr>
                                </m:mc>
                              </m:mcs>
                              <m:ctrlPr>
                                <a:rPr lang="en-US" sz="1400" i="1">
                                  <a:solidFill>
                                    <a:srgbClr val="836967"/>
                                  </a:solidFill>
                                  <a:latin typeface="Cambria Math" panose="02040503050406030204" pitchFamily="18" charset="0"/>
                                </a:rPr>
                              </m:ctrlPr>
                            </m:mPr>
                            <m:mr>
                              <m:e>
                                <m:r>
                                  <a:rPr lang="en-US" sz="1400" i="0">
                                    <a:latin typeface="Cambria Math" panose="02040503050406030204" pitchFamily="18" charset="0"/>
                                  </a:rPr>
                                  <m:t>1</m:t>
                                </m:r>
                              </m:e>
                              <m:e>
                                <m:r>
                                  <a:rPr lang="en-US" sz="1400" i="1">
                                    <a:latin typeface="Cambria Math" panose="02040503050406030204" pitchFamily="18" charset="0"/>
                                  </a:rPr>
                                  <m:t>𝑥</m:t>
                                </m:r>
                                <m:r>
                                  <a:rPr lang="en-US" sz="1400" i="0">
                                    <a:latin typeface="Cambria Math" panose="02040503050406030204" pitchFamily="18" charset="0"/>
                                  </a:rPr>
                                  <m:t>=</m:t>
                                </m:r>
                                <m:sSub>
                                  <m:sSubPr>
                                    <m:ctrlPr>
                                      <a:rPr lang="en-US" sz="1400" i="1">
                                        <a:solidFill>
                                          <a:srgbClr val="836967"/>
                                        </a:solidFill>
                                        <a:latin typeface="Cambria Math" panose="02040503050406030204" pitchFamily="18" charset="0"/>
                                      </a:rPr>
                                    </m:ctrlPr>
                                  </m:sSubPr>
                                  <m:e>
                                    <m:r>
                                      <a:rPr lang="en-US" sz="1400" i="1">
                                        <a:latin typeface="Cambria Math" panose="02040503050406030204" pitchFamily="18" charset="0"/>
                                      </a:rPr>
                                      <m:t>𝑥</m:t>
                                    </m:r>
                                  </m:e>
                                  <m:sub>
                                    <m:r>
                                      <a:rPr lang="en-US" sz="1400" i="1">
                                        <a:latin typeface="Cambria Math" panose="02040503050406030204" pitchFamily="18" charset="0"/>
                                      </a:rPr>
                                      <m:t>𝑜</m:t>
                                    </m:r>
                                  </m:sub>
                                </m:sSub>
                              </m:e>
                            </m:mr>
                            <m:mr>
                              <m:e>
                                <m:r>
                                  <a:rPr lang="en-US" sz="1400" i="0">
                                    <a:latin typeface="Cambria Math" panose="02040503050406030204" pitchFamily="18" charset="0"/>
                                  </a:rPr>
                                  <m:t>0</m:t>
                                </m:r>
                              </m:e>
                              <m:e>
                                <m:r>
                                  <a:rPr lang="en-US" sz="1400" i="1">
                                    <a:latin typeface="Cambria Math" panose="02040503050406030204" pitchFamily="18" charset="0"/>
                                  </a:rPr>
                                  <m:t>𝑥</m:t>
                                </m:r>
                                <m:r>
                                  <a:rPr lang="en-US" sz="1400" i="0">
                                    <a:latin typeface="Cambria Math" panose="02040503050406030204" pitchFamily="18" charset="0"/>
                                  </a:rPr>
                                  <m:t>≠</m:t>
                                </m:r>
                                <m:sSub>
                                  <m:sSubPr>
                                    <m:ctrlPr>
                                      <a:rPr lang="en-US" sz="1400" i="1">
                                        <a:solidFill>
                                          <a:srgbClr val="836967"/>
                                        </a:solidFill>
                                        <a:latin typeface="Cambria Math" panose="02040503050406030204" pitchFamily="18" charset="0"/>
                                      </a:rPr>
                                    </m:ctrlPr>
                                  </m:sSubPr>
                                  <m:e>
                                    <m:r>
                                      <a:rPr lang="en-US" sz="1400" i="1">
                                        <a:latin typeface="Cambria Math" panose="02040503050406030204" pitchFamily="18" charset="0"/>
                                      </a:rPr>
                                      <m:t>𝑥</m:t>
                                    </m:r>
                                  </m:e>
                                  <m:sub>
                                    <m:r>
                                      <a:rPr lang="en-US" sz="1400" i="1">
                                        <a:latin typeface="Cambria Math" panose="02040503050406030204" pitchFamily="18" charset="0"/>
                                      </a:rPr>
                                      <m:t>𝑜</m:t>
                                    </m:r>
                                  </m:sub>
                                </m:sSub>
                              </m:e>
                            </m:mr>
                          </m:m>
                        </m:e>
                      </m:d>
                    </m:oMath>
                  </m:oMathPara>
                </a14:m>
                <a:endParaRPr lang="en-US" sz="1400" dirty="0"/>
              </a:p>
            </p:txBody>
          </p:sp>
        </mc:Choice>
        <mc:Fallback xmlns="">
          <p:sp>
            <p:nvSpPr>
              <p:cNvPr id="37" name="CuadroTexto 36">
                <a:extLst>
                  <a:ext uri="{FF2B5EF4-FFF2-40B4-BE49-F238E27FC236}">
                    <a16:creationId xmlns:a16="http://schemas.microsoft.com/office/drawing/2014/main" id="{928248D8-13BF-568C-A2D8-41B703CDCC08}"/>
                  </a:ext>
                </a:extLst>
              </p:cNvPr>
              <p:cNvSpPr txBox="1">
                <a:spLocks noRot="1" noChangeAspect="1" noMove="1" noResize="1" noEditPoints="1" noAdjustHandles="1" noChangeArrowheads="1" noChangeShapeType="1" noTextEdit="1"/>
              </p:cNvSpPr>
              <p:nvPr/>
            </p:nvSpPr>
            <p:spPr>
              <a:xfrm>
                <a:off x="1797872" y="2868497"/>
                <a:ext cx="3055946" cy="572914"/>
              </a:xfrm>
              <a:prstGeom prst="rect">
                <a:avLst/>
              </a:prstGeom>
              <a:blipFill>
                <a:blip r:embed="rId6"/>
                <a:stretch>
                  <a:fillRect l="-1996" t="-179787" b="-264894"/>
                </a:stretch>
              </a:blipFill>
            </p:spPr>
            <p:txBody>
              <a:bodyPr/>
              <a:lstStyle/>
              <a:p>
                <a:r>
                  <a:rPr lang="en-US">
                    <a:noFill/>
                  </a:rPr>
                  <a:t> </a:t>
                </a:r>
              </a:p>
            </p:txBody>
          </p:sp>
        </mc:Fallback>
      </mc:AlternateContent>
      <p:sp>
        <p:nvSpPr>
          <p:cNvPr id="38" name="CuadroTexto 37">
            <a:extLst>
              <a:ext uri="{FF2B5EF4-FFF2-40B4-BE49-F238E27FC236}">
                <a16:creationId xmlns:a16="http://schemas.microsoft.com/office/drawing/2014/main" id="{FC21E652-5AF4-0F0D-0E56-CB48719D45A4}"/>
              </a:ext>
            </a:extLst>
          </p:cNvPr>
          <p:cNvSpPr txBox="1"/>
          <p:nvPr/>
        </p:nvSpPr>
        <p:spPr>
          <a:xfrm>
            <a:off x="1823352" y="2608184"/>
            <a:ext cx="1555234" cy="307777"/>
          </a:xfrm>
          <a:prstGeom prst="rect">
            <a:avLst/>
          </a:prstGeom>
          <a:noFill/>
        </p:spPr>
        <p:txBody>
          <a:bodyPr wrap="none" rtlCol="0">
            <a:spAutoFit/>
          </a:bodyPr>
          <a:lstStyle/>
          <a:p>
            <a:r>
              <a:rPr lang="es-ES" sz="1400" b="1" dirty="0">
                <a:effectLst>
                  <a:outerShdw blurRad="38100" dist="38100" dir="2700000" algn="tl">
                    <a:srgbClr val="000000">
                      <a:alpha val="43137"/>
                    </a:srgbClr>
                  </a:outerShdw>
                </a:effectLst>
              </a:rPr>
              <a:t>Función singleton</a:t>
            </a:r>
            <a:endParaRPr lang="en-US" sz="1400" b="1" dirty="0">
              <a:effectLst>
                <a:outerShdw blurRad="38100" dist="38100" dir="2700000" algn="tl">
                  <a:srgbClr val="000000">
                    <a:alpha val="43137"/>
                  </a:srgbClr>
                </a:outerShdw>
              </a:effectLst>
            </a:endParaRPr>
          </a:p>
        </p:txBody>
      </p:sp>
      <mc:AlternateContent xmlns:mc="http://schemas.openxmlformats.org/markup-compatibility/2006" xmlns:a14="http://schemas.microsoft.com/office/drawing/2010/main">
        <mc:Choice Requires="a14">
          <p:sp>
            <p:nvSpPr>
              <p:cNvPr id="39" name="CuadroTexto 38">
                <a:extLst>
                  <a:ext uri="{FF2B5EF4-FFF2-40B4-BE49-F238E27FC236}">
                    <a16:creationId xmlns:a16="http://schemas.microsoft.com/office/drawing/2014/main" id="{8EA9DF5F-B7C7-07C6-94A1-43D460DDA688}"/>
                  </a:ext>
                </a:extLst>
              </p:cNvPr>
              <p:cNvSpPr txBox="1"/>
              <p:nvPr/>
            </p:nvSpPr>
            <p:spPr>
              <a:xfrm>
                <a:off x="1797872" y="3663396"/>
                <a:ext cx="3055946" cy="572914"/>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US" sz="1400" i="1" smtClean="0">
                              <a:solidFill>
                                <a:schemeClr val="tx1"/>
                              </a:solidFill>
                              <a:latin typeface="Cambria Math" panose="02040503050406030204" pitchFamily="18" charset="0"/>
                            </a:rPr>
                          </m:ctrlPr>
                        </m:sSubPr>
                        <m:e>
                          <m:r>
                            <a:rPr lang="en-US" sz="1400" i="1">
                              <a:solidFill>
                                <a:schemeClr val="tx1"/>
                              </a:solidFill>
                              <a:latin typeface="Cambria Math" panose="02040503050406030204" pitchFamily="18" charset="0"/>
                            </a:rPr>
                            <m:t>𝜇</m:t>
                          </m:r>
                        </m:e>
                        <m:sub>
                          <m:r>
                            <a:rPr lang="es-ES" sz="1400" b="0" i="1" smtClean="0">
                              <a:solidFill>
                                <a:schemeClr val="tx1"/>
                              </a:solidFill>
                              <a:latin typeface="Cambria Math" panose="02040503050406030204" pitchFamily="18" charset="0"/>
                            </a:rPr>
                            <m:t>𝐸</m:t>
                          </m:r>
                        </m:sub>
                      </m:sSub>
                      <m:d>
                        <m:dPr>
                          <m:ctrlPr>
                            <a:rPr lang="en-US" sz="1400" i="1">
                              <a:solidFill>
                                <a:schemeClr val="tx1"/>
                              </a:solidFill>
                              <a:latin typeface="Cambria Math" panose="02040503050406030204" pitchFamily="18" charset="0"/>
                            </a:rPr>
                          </m:ctrlPr>
                        </m:dPr>
                        <m:e>
                          <m:r>
                            <a:rPr lang="es-ES" sz="1400" b="0" i="1" smtClean="0">
                              <a:solidFill>
                                <a:schemeClr val="tx1"/>
                              </a:solidFill>
                              <a:latin typeface="Cambria Math" panose="02040503050406030204" pitchFamily="18" charset="0"/>
                            </a:rPr>
                            <m:t>10</m:t>
                          </m:r>
                        </m:e>
                      </m:d>
                      <m:r>
                        <a:rPr lang="en-US" sz="1400" i="0">
                          <a:solidFill>
                            <a:schemeClr val="tx1"/>
                          </a:solidFill>
                          <a:latin typeface="Cambria Math" panose="02040503050406030204" pitchFamily="18" charset="0"/>
                        </a:rPr>
                        <m:t>=</m:t>
                      </m:r>
                      <m:d>
                        <m:dPr>
                          <m:begChr m:val="{"/>
                          <m:endChr m:val=""/>
                          <m:ctrlPr>
                            <a:rPr lang="en-US" sz="1400" i="1">
                              <a:solidFill>
                                <a:schemeClr val="tx1"/>
                              </a:solidFill>
                              <a:latin typeface="Cambria Math" panose="02040503050406030204" pitchFamily="18" charset="0"/>
                            </a:rPr>
                          </m:ctrlPr>
                        </m:dPr>
                        <m:e>
                          <m:m>
                            <m:mPr>
                              <m:plcHide m:val="on"/>
                              <m:mcs>
                                <m:mc>
                                  <m:mcPr>
                                    <m:count m:val="2"/>
                                    <m:mcJc m:val="center"/>
                                  </m:mcPr>
                                </m:mc>
                              </m:mcs>
                              <m:ctrlPr>
                                <a:rPr lang="en-US" sz="1400" i="1">
                                  <a:solidFill>
                                    <a:schemeClr val="tx1"/>
                                  </a:solidFill>
                                  <a:latin typeface="Cambria Math" panose="02040503050406030204" pitchFamily="18" charset="0"/>
                                </a:rPr>
                              </m:ctrlPr>
                            </m:mPr>
                            <m:mr>
                              <m:e>
                                <m:r>
                                  <a:rPr lang="en-US" sz="1400" i="0">
                                    <a:solidFill>
                                      <a:schemeClr val="tx1"/>
                                    </a:solidFill>
                                    <a:latin typeface="Cambria Math" panose="02040503050406030204" pitchFamily="18" charset="0"/>
                                  </a:rPr>
                                  <m:t>1</m:t>
                                </m:r>
                              </m:e>
                              <m:e>
                                <m:r>
                                  <m:rPr>
                                    <m:sty m:val="p"/>
                                  </m:rPr>
                                  <a:rPr lang="es-ES" sz="1400" b="0" i="0" smtClean="0">
                                    <a:solidFill>
                                      <a:schemeClr val="tx1"/>
                                    </a:solidFill>
                                    <a:latin typeface="Cambria Math" panose="02040503050406030204" pitchFamily="18" charset="0"/>
                                  </a:rPr>
                                  <m:t>error</m:t>
                                </m:r>
                                <m:r>
                                  <a:rPr lang="en-US" sz="1400" i="0">
                                    <a:solidFill>
                                      <a:schemeClr val="tx1"/>
                                    </a:solidFill>
                                    <a:latin typeface="Cambria Math" panose="02040503050406030204" pitchFamily="18" charset="0"/>
                                  </a:rPr>
                                  <m:t>=</m:t>
                                </m:r>
                                <m:r>
                                  <a:rPr lang="es-ES" sz="1400" b="0" i="1" smtClean="0">
                                    <a:solidFill>
                                      <a:schemeClr val="tx1"/>
                                    </a:solidFill>
                                    <a:latin typeface="Cambria Math" panose="02040503050406030204" pitchFamily="18" charset="0"/>
                                  </a:rPr>
                                  <m:t>10</m:t>
                                </m:r>
                              </m:e>
                            </m:mr>
                            <m:mr>
                              <m:e>
                                <m:r>
                                  <a:rPr lang="en-US" sz="1400" i="0">
                                    <a:solidFill>
                                      <a:schemeClr val="tx1"/>
                                    </a:solidFill>
                                    <a:latin typeface="Cambria Math" panose="02040503050406030204" pitchFamily="18" charset="0"/>
                                  </a:rPr>
                                  <m:t>0</m:t>
                                </m:r>
                              </m:e>
                              <m:e>
                                <m:r>
                                  <m:rPr>
                                    <m:sty m:val="p"/>
                                  </m:rPr>
                                  <a:rPr lang="es-ES" sz="1400" b="0" i="0" smtClean="0">
                                    <a:solidFill>
                                      <a:schemeClr val="tx1"/>
                                    </a:solidFill>
                                    <a:latin typeface="Cambria Math" panose="02040503050406030204" pitchFamily="18" charset="0"/>
                                  </a:rPr>
                                  <m:t>error</m:t>
                                </m:r>
                                <m:r>
                                  <a:rPr lang="en-US" sz="1400" i="0">
                                    <a:solidFill>
                                      <a:schemeClr val="tx1"/>
                                    </a:solidFill>
                                    <a:latin typeface="Cambria Math" panose="02040503050406030204" pitchFamily="18" charset="0"/>
                                  </a:rPr>
                                  <m:t>≠</m:t>
                                </m:r>
                                <m:r>
                                  <a:rPr lang="es-ES" sz="1400" b="0" i="1" smtClean="0">
                                    <a:solidFill>
                                      <a:schemeClr val="tx1"/>
                                    </a:solidFill>
                                    <a:latin typeface="Cambria Math" panose="02040503050406030204" pitchFamily="18" charset="0"/>
                                  </a:rPr>
                                  <m:t>10</m:t>
                                </m:r>
                              </m:e>
                            </m:mr>
                          </m:m>
                        </m:e>
                      </m:d>
                    </m:oMath>
                  </m:oMathPara>
                </a14:m>
                <a:endParaRPr lang="en-US" sz="1400" dirty="0">
                  <a:solidFill>
                    <a:schemeClr val="tx1"/>
                  </a:solidFill>
                </a:endParaRPr>
              </a:p>
            </p:txBody>
          </p:sp>
        </mc:Choice>
        <mc:Fallback xmlns="">
          <p:sp>
            <p:nvSpPr>
              <p:cNvPr id="39" name="CuadroTexto 38">
                <a:extLst>
                  <a:ext uri="{FF2B5EF4-FFF2-40B4-BE49-F238E27FC236}">
                    <a16:creationId xmlns:a16="http://schemas.microsoft.com/office/drawing/2014/main" id="{8EA9DF5F-B7C7-07C6-94A1-43D460DDA688}"/>
                  </a:ext>
                </a:extLst>
              </p:cNvPr>
              <p:cNvSpPr txBox="1">
                <a:spLocks noRot="1" noChangeAspect="1" noMove="1" noResize="1" noEditPoints="1" noAdjustHandles="1" noChangeArrowheads="1" noChangeShapeType="1" noTextEdit="1"/>
              </p:cNvSpPr>
              <p:nvPr/>
            </p:nvSpPr>
            <p:spPr>
              <a:xfrm>
                <a:off x="1797872" y="3663396"/>
                <a:ext cx="3055946" cy="572914"/>
              </a:xfrm>
              <a:prstGeom prst="rect">
                <a:avLst/>
              </a:prstGeom>
              <a:blipFill>
                <a:blip r:embed="rId7"/>
                <a:stretch>
                  <a:fillRect l="-1198" t="-179787" b="-264894"/>
                </a:stretch>
              </a:blipFill>
            </p:spPr>
            <p:txBody>
              <a:bodyPr/>
              <a:lstStyle/>
              <a:p>
                <a:r>
                  <a:rPr lang="en-US">
                    <a:noFill/>
                  </a:rPr>
                  <a:t> </a:t>
                </a:r>
              </a:p>
            </p:txBody>
          </p:sp>
        </mc:Fallback>
      </mc:AlternateContent>
      <p:sp>
        <p:nvSpPr>
          <p:cNvPr id="40" name="CuadroTexto 39">
            <a:extLst>
              <a:ext uri="{FF2B5EF4-FFF2-40B4-BE49-F238E27FC236}">
                <a16:creationId xmlns:a16="http://schemas.microsoft.com/office/drawing/2014/main" id="{6A4CA230-A9B9-03DB-FE45-D5FAE714A5F1}"/>
              </a:ext>
            </a:extLst>
          </p:cNvPr>
          <p:cNvSpPr txBox="1"/>
          <p:nvPr/>
        </p:nvSpPr>
        <p:spPr>
          <a:xfrm>
            <a:off x="1837212" y="3413802"/>
            <a:ext cx="986167" cy="307777"/>
          </a:xfrm>
          <a:prstGeom prst="rect">
            <a:avLst/>
          </a:prstGeom>
          <a:noFill/>
        </p:spPr>
        <p:txBody>
          <a:bodyPr wrap="none" rtlCol="0">
            <a:spAutoFit/>
          </a:bodyPr>
          <a:lstStyle/>
          <a:p>
            <a:r>
              <a:rPr lang="es-ES" sz="1400" b="1" dirty="0">
                <a:effectLst>
                  <a:outerShdw blurRad="38100" dist="38100" dir="2700000" algn="tl">
                    <a:srgbClr val="000000">
                      <a:alpha val="43137"/>
                    </a:srgbClr>
                  </a:outerShdw>
                </a:effectLst>
              </a:rPr>
              <a:t>Aplicación</a:t>
            </a:r>
            <a:endParaRPr lang="en-US" sz="1400" b="1" dirty="0">
              <a:effectLst>
                <a:outerShdw blurRad="38100" dist="38100" dir="2700000" algn="tl">
                  <a:srgbClr val="000000">
                    <a:alpha val="43137"/>
                  </a:srgbClr>
                </a:outerShdw>
              </a:effectLst>
            </a:endParaRPr>
          </a:p>
        </p:txBody>
      </p:sp>
      <mc:AlternateContent xmlns:mc="http://schemas.openxmlformats.org/markup-compatibility/2006" xmlns:a14="http://schemas.microsoft.com/office/drawing/2010/main">
        <mc:Choice Requires="a14">
          <p:sp>
            <p:nvSpPr>
              <p:cNvPr id="41" name="CuadroTexto 40">
                <a:extLst>
                  <a:ext uri="{FF2B5EF4-FFF2-40B4-BE49-F238E27FC236}">
                    <a16:creationId xmlns:a16="http://schemas.microsoft.com/office/drawing/2014/main" id="{30F456E6-7D79-65C0-36FC-F52E8C6A9396}"/>
                  </a:ext>
                </a:extLst>
              </p:cNvPr>
              <p:cNvSpPr txBox="1"/>
              <p:nvPr/>
            </p:nvSpPr>
            <p:spPr>
              <a:xfrm>
                <a:off x="1818338" y="5133340"/>
                <a:ext cx="3326868" cy="339773"/>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en-US" sz="1400" i="1" smtClean="0">
                              <a:solidFill>
                                <a:schemeClr val="tx1"/>
                              </a:solidFill>
                              <a:latin typeface="Cambria Math" panose="02040503050406030204" pitchFamily="18" charset="0"/>
                            </a:rPr>
                          </m:ctrlPr>
                        </m:sSubPr>
                        <m:e>
                          <m:r>
                            <a:rPr lang="en-US" sz="1400" i="1">
                              <a:solidFill>
                                <a:schemeClr val="tx1"/>
                              </a:solidFill>
                              <a:latin typeface="Cambria Math" panose="02040503050406030204" pitchFamily="18" charset="0"/>
                            </a:rPr>
                            <m:t>𝜇</m:t>
                          </m:r>
                        </m:e>
                        <m:sub>
                          <m:r>
                            <a:rPr lang="es-ES" sz="1400" b="0" i="1" smtClean="0">
                              <a:solidFill>
                                <a:schemeClr val="tx1"/>
                              </a:solidFill>
                              <a:latin typeface="Cambria Math" panose="02040503050406030204" pitchFamily="18" charset="0"/>
                            </a:rPr>
                            <m:t>𝐸</m:t>
                          </m:r>
                        </m:sub>
                      </m:sSub>
                      <m:d>
                        <m:dPr>
                          <m:ctrlPr>
                            <a:rPr lang="en-US" sz="1400" i="1">
                              <a:solidFill>
                                <a:schemeClr val="tx1"/>
                              </a:solidFill>
                              <a:latin typeface="Cambria Math" panose="02040503050406030204" pitchFamily="18" charset="0"/>
                            </a:rPr>
                          </m:ctrlPr>
                        </m:dPr>
                        <m:e>
                          <m:r>
                            <a:rPr lang="en-US" sz="1400" i="1">
                              <a:solidFill>
                                <a:schemeClr val="tx1"/>
                              </a:solidFill>
                              <a:latin typeface="Cambria Math" panose="02040503050406030204" pitchFamily="18" charset="0"/>
                            </a:rPr>
                            <m:t>𝑥</m:t>
                          </m:r>
                        </m:e>
                      </m:d>
                      <m:r>
                        <a:rPr lang="en-US" sz="1400" i="0">
                          <a:solidFill>
                            <a:schemeClr val="tx1"/>
                          </a:solidFill>
                          <a:latin typeface="Cambria Math" panose="02040503050406030204" pitchFamily="18" charset="0"/>
                        </a:rPr>
                        <m:t>→</m:t>
                      </m:r>
                      <m:sSub>
                        <m:sSubPr>
                          <m:ctrlPr>
                            <a:rPr lang="en-US" sz="1400" i="1">
                              <a:solidFill>
                                <a:schemeClr val="tx1"/>
                              </a:solidFill>
                              <a:latin typeface="Cambria Math" panose="02040503050406030204" pitchFamily="18" charset="0"/>
                            </a:rPr>
                          </m:ctrlPr>
                        </m:sSubPr>
                        <m:e>
                          <m:r>
                            <a:rPr lang="en-US" sz="1400" i="1">
                              <a:solidFill>
                                <a:schemeClr val="tx1"/>
                              </a:solidFill>
                              <a:latin typeface="Cambria Math" panose="02040503050406030204" pitchFamily="18" charset="0"/>
                            </a:rPr>
                            <m:t>𝜇</m:t>
                          </m:r>
                        </m:e>
                        <m:sub>
                          <m:r>
                            <a:rPr lang="es-ES" sz="1400" b="0" i="1" smtClean="0">
                              <a:solidFill>
                                <a:schemeClr val="tx1"/>
                              </a:solidFill>
                              <a:latin typeface="Cambria Math" panose="02040503050406030204" pitchFamily="18" charset="0"/>
                            </a:rPr>
                            <m:t>𝐴𝑉</m:t>
                          </m:r>
                        </m:sub>
                      </m:sSub>
                      <m:d>
                        <m:dPr>
                          <m:ctrlPr>
                            <a:rPr lang="en-US" sz="1400" i="1">
                              <a:solidFill>
                                <a:schemeClr val="tx1"/>
                              </a:solidFill>
                              <a:latin typeface="Cambria Math" panose="02040503050406030204" pitchFamily="18" charset="0"/>
                            </a:rPr>
                          </m:ctrlPr>
                        </m:dPr>
                        <m:e>
                          <m:r>
                            <a:rPr lang="en-US" sz="1400" i="1">
                              <a:solidFill>
                                <a:schemeClr val="tx1"/>
                              </a:solidFill>
                              <a:latin typeface="Cambria Math" panose="02040503050406030204" pitchFamily="18" charset="0"/>
                            </a:rPr>
                            <m:t>𝑦</m:t>
                          </m:r>
                        </m:e>
                      </m:d>
                      <m:r>
                        <a:rPr lang="en-US" sz="1400" i="0">
                          <a:solidFill>
                            <a:schemeClr val="tx1"/>
                          </a:solidFill>
                          <a:latin typeface="Cambria Math" panose="02040503050406030204" pitchFamily="18" charset="0"/>
                        </a:rPr>
                        <m:t>=</m:t>
                      </m:r>
                      <m:func>
                        <m:funcPr>
                          <m:ctrlPr>
                            <a:rPr lang="en-US" sz="1400" i="1">
                              <a:solidFill>
                                <a:schemeClr val="tx1"/>
                              </a:solidFill>
                              <a:latin typeface="Cambria Math" panose="02040503050406030204" pitchFamily="18" charset="0"/>
                            </a:rPr>
                          </m:ctrlPr>
                        </m:funcPr>
                        <m:fName>
                          <m:r>
                            <m:rPr>
                              <m:sty m:val="p"/>
                            </m:rPr>
                            <a:rPr lang="en-US" sz="1400" i="0">
                              <a:solidFill>
                                <a:schemeClr val="tx1"/>
                              </a:solidFill>
                              <a:latin typeface="Cambria Math" panose="02040503050406030204" pitchFamily="18" charset="0"/>
                            </a:rPr>
                            <m:t>min</m:t>
                          </m:r>
                        </m:fName>
                        <m:e>
                          <m:d>
                            <m:dPr>
                              <m:begChr m:val="{"/>
                              <m:endChr m:val="}"/>
                              <m:ctrlPr>
                                <a:rPr lang="en-US" sz="1400" i="1">
                                  <a:solidFill>
                                    <a:schemeClr val="tx1"/>
                                  </a:solidFill>
                                  <a:latin typeface="Cambria Math" panose="02040503050406030204" pitchFamily="18" charset="0"/>
                                </a:rPr>
                              </m:ctrlPr>
                            </m:dPr>
                            <m:e>
                              <m:sSub>
                                <m:sSubPr>
                                  <m:ctrlPr>
                                    <a:rPr lang="en-US" sz="1400" i="1">
                                      <a:solidFill>
                                        <a:schemeClr val="tx1"/>
                                      </a:solidFill>
                                      <a:latin typeface="Cambria Math" panose="02040503050406030204" pitchFamily="18" charset="0"/>
                                    </a:rPr>
                                  </m:ctrlPr>
                                </m:sSubPr>
                                <m:e>
                                  <m:r>
                                    <a:rPr lang="en-US" sz="1400" i="1">
                                      <a:solidFill>
                                        <a:schemeClr val="tx1"/>
                                      </a:solidFill>
                                      <a:latin typeface="Cambria Math" panose="02040503050406030204" pitchFamily="18" charset="0"/>
                                    </a:rPr>
                                    <m:t>𝜇</m:t>
                                  </m:r>
                                </m:e>
                                <m:sub>
                                  <m:r>
                                    <a:rPr lang="es-ES" sz="1400" b="0" i="1" smtClean="0">
                                      <a:solidFill>
                                        <a:schemeClr val="tx1"/>
                                      </a:solidFill>
                                      <a:latin typeface="Cambria Math" panose="02040503050406030204" pitchFamily="18" charset="0"/>
                                    </a:rPr>
                                    <m:t>𝐸</m:t>
                                  </m:r>
                                </m:sub>
                              </m:sSub>
                              <m:d>
                                <m:dPr>
                                  <m:ctrlPr>
                                    <a:rPr lang="en-US" sz="1400" i="1">
                                      <a:solidFill>
                                        <a:schemeClr val="tx1"/>
                                      </a:solidFill>
                                      <a:latin typeface="Cambria Math" panose="02040503050406030204" pitchFamily="18" charset="0"/>
                                    </a:rPr>
                                  </m:ctrlPr>
                                </m:dPr>
                                <m:e>
                                  <m:r>
                                    <a:rPr lang="es-ES" sz="1400" b="0" i="1" smtClean="0">
                                      <a:solidFill>
                                        <a:schemeClr val="tx1"/>
                                      </a:solidFill>
                                      <a:latin typeface="Cambria Math" panose="02040503050406030204" pitchFamily="18" charset="0"/>
                                    </a:rPr>
                                    <m:t>𝑒</m:t>
                                  </m:r>
                                </m:e>
                              </m:d>
                              <m:r>
                                <a:rPr lang="en-US" sz="1400" i="0">
                                  <a:solidFill>
                                    <a:schemeClr val="tx1"/>
                                  </a:solidFill>
                                  <a:latin typeface="Cambria Math" panose="02040503050406030204" pitchFamily="18" charset="0"/>
                                </a:rPr>
                                <m:t>,</m:t>
                              </m:r>
                              <m:sSub>
                                <m:sSubPr>
                                  <m:ctrlPr>
                                    <a:rPr lang="en-US" sz="1400" i="1">
                                      <a:solidFill>
                                        <a:schemeClr val="tx1"/>
                                      </a:solidFill>
                                      <a:latin typeface="Cambria Math" panose="02040503050406030204" pitchFamily="18" charset="0"/>
                                    </a:rPr>
                                  </m:ctrlPr>
                                </m:sSubPr>
                                <m:e>
                                  <m:r>
                                    <a:rPr lang="en-US" sz="1400" i="1">
                                      <a:solidFill>
                                        <a:schemeClr val="tx1"/>
                                      </a:solidFill>
                                      <a:latin typeface="Cambria Math" panose="02040503050406030204" pitchFamily="18" charset="0"/>
                                    </a:rPr>
                                    <m:t>𝜇</m:t>
                                  </m:r>
                                </m:e>
                                <m:sub>
                                  <m:r>
                                    <a:rPr lang="es-ES" sz="1400" b="0" i="1" smtClean="0">
                                      <a:solidFill>
                                        <a:schemeClr val="tx1"/>
                                      </a:solidFill>
                                      <a:latin typeface="Cambria Math" panose="02040503050406030204" pitchFamily="18" charset="0"/>
                                    </a:rPr>
                                    <m:t>𝐴𝑉</m:t>
                                  </m:r>
                                </m:sub>
                              </m:sSub>
                              <m:d>
                                <m:dPr>
                                  <m:ctrlPr>
                                    <a:rPr lang="en-US" sz="1400" i="1">
                                      <a:solidFill>
                                        <a:schemeClr val="tx1"/>
                                      </a:solidFill>
                                      <a:latin typeface="Cambria Math" panose="02040503050406030204" pitchFamily="18" charset="0"/>
                                    </a:rPr>
                                  </m:ctrlPr>
                                </m:dPr>
                                <m:e>
                                  <m:sSub>
                                    <m:sSubPr>
                                      <m:ctrlPr>
                                        <a:rPr lang="es-ES" sz="1400" b="0" i="1" smtClean="0">
                                          <a:solidFill>
                                            <a:schemeClr val="tx1"/>
                                          </a:solidFill>
                                          <a:latin typeface="Cambria Math" panose="02040503050406030204" pitchFamily="18" charset="0"/>
                                        </a:rPr>
                                      </m:ctrlPr>
                                    </m:sSubPr>
                                    <m:e>
                                      <m:r>
                                        <a:rPr lang="es-ES" sz="1400" b="0" i="1" smtClean="0">
                                          <a:solidFill>
                                            <a:schemeClr val="tx1"/>
                                          </a:solidFill>
                                          <a:latin typeface="Cambria Math" panose="02040503050406030204" pitchFamily="18" charset="0"/>
                                        </a:rPr>
                                        <m:t>𝑎</m:t>
                                      </m:r>
                                    </m:e>
                                    <m:sub>
                                      <m:r>
                                        <a:rPr lang="es-ES" sz="1400" b="0" i="1" smtClean="0">
                                          <a:solidFill>
                                            <a:schemeClr val="tx1"/>
                                          </a:solidFill>
                                          <a:latin typeface="Cambria Math" panose="02040503050406030204" pitchFamily="18" charset="0"/>
                                        </a:rPr>
                                        <m:t>𝑣𝑝</m:t>
                                      </m:r>
                                    </m:sub>
                                  </m:sSub>
                                </m:e>
                              </m:d>
                            </m:e>
                          </m:d>
                        </m:e>
                      </m:func>
                    </m:oMath>
                  </m:oMathPara>
                </a14:m>
                <a:endParaRPr lang="en-US" sz="1400" dirty="0">
                  <a:solidFill>
                    <a:schemeClr val="tx1"/>
                  </a:solidFill>
                </a:endParaRPr>
              </a:p>
            </p:txBody>
          </p:sp>
        </mc:Choice>
        <mc:Fallback xmlns="">
          <p:sp>
            <p:nvSpPr>
              <p:cNvPr id="41" name="CuadroTexto 40">
                <a:extLst>
                  <a:ext uri="{FF2B5EF4-FFF2-40B4-BE49-F238E27FC236}">
                    <a16:creationId xmlns:a16="http://schemas.microsoft.com/office/drawing/2014/main" id="{30F456E6-7D79-65C0-36FC-F52E8C6A9396}"/>
                  </a:ext>
                </a:extLst>
              </p:cNvPr>
              <p:cNvSpPr txBox="1">
                <a:spLocks noRot="1" noChangeAspect="1" noMove="1" noResize="1" noEditPoints="1" noAdjustHandles="1" noChangeArrowheads="1" noChangeShapeType="1" noTextEdit="1"/>
              </p:cNvSpPr>
              <p:nvPr/>
            </p:nvSpPr>
            <p:spPr>
              <a:xfrm>
                <a:off x="1818338" y="5133340"/>
                <a:ext cx="3326868" cy="339773"/>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5384378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6EFCC8-7060-490D-9AC9-2C56B57D66BD}"/>
              </a:ext>
            </a:extLst>
          </p:cNvPr>
          <p:cNvSpPr>
            <a:spLocks noGrp="1"/>
          </p:cNvSpPr>
          <p:nvPr>
            <p:ph type="title"/>
          </p:nvPr>
        </p:nvSpPr>
        <p:spPr>
          <a:xfrm>
            <a:off x="1800726" y="2869"/>
            <a:ext cx="10086474" cy="1346897"/>
          </a:xfrm>
        </p:spPr>
        <p:txBody>
          <a:bodyPr/>
          <a:lstStyle/>
          <a:p>
            <a:r>
              <a:rPr lang="es-MX" dirty="0"/>
              <a:t>Diseño del sistema de control</a:t>
            </a:r>
          </a:p>
        </p:txBody>
      </p:sp>
      <p:sp>
        <p:nvSpPr>
          <p:cNvPr id="17" name="Marcador de contenido 2">
            <a:extLst>
              <a:ext uri="{FF2B5EF4-FFF2-40B4-BE49-F238E27FC236}">
                <a16:creationId xmlns:a16="http://schemas.microsoft.com/office/drawing/2014/main" id="{9DB82045-2AD6-4634-8397-860ECA0524B4}"/>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u="sng" dirty="0">
                <a:solidFill>
                  <a:prstClr val="white"/>
                </a:solidFill>
                <a:cs typeface="Times New Roman" panose="02020603050405020304" pitchFamily="18" charset="0"/>
              </a:rPr>
              <a:t>Diseño y construcción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sp>
        <p:nvSpPr>
          <p:cNvPr id="7" name="CuadroTexto 6">
            <a:extLst>
              <a:ext uri="{FF2B5EF4-FFF2-40B4-BE49-F238E27FC236}">
                <a16:creationId xmlns:a16="http://schemas.microsoft.com/office/drawing/2014/main" id="{FF6B06D8-18AB-D70A-F847-CCADDFE53AF0}"/>
              </a:ext>
            </a:extLst>
          </p:cNvPr>
          <p:cNvSpPr txBox="1"/>
          <p:nvPr/>
        </p:nvSpPr>
        <p:spPr>
          <a:xfrm>
            <a:off x="5815489" y="910998"/>
            <a:ext cx="2056973" cy="461665"/>
          </a:xfrm>
          <a:prstGeom prst="rect">
            <a:avLst/>
          </a:prstGeom>
          <a:noFill/>
          <a:effectLst>
            <a:outerShdw blurRad="50800" dist="38100" dir="5400000" algn="t" rotWithShape="0">
              <a:prstClr val="black">
                <a:alpha val="40000"/>
              </a:prstClr>
            </a:outerShdw>
          </a:effectLst>
        </p:spPr>
        <p:txBody>
          <a:bodyPr wrap="none" rtlCol="0">
            <a:spAutoFit/>
          </a:bodyPr>
          <a:lstStyle/>
          <a:p>
            <a:pPr algn="ctr"/>
            <a:r>
              <a:rPr lang="es-ES" sz="2400" b="1" dirty="0"/>
              <a:t>Defusificación</a:t>
            </a:r>
            <a:endParaRPr lang="en-US" sz="2400" b="1" dirty="0"/>
          </a:p>
        </p:txBody>
      </p:sp>
      <p:sp>
        <p:nvSpPr>
          <p:cNvPr id="5" name="Rectángulo: esquinas redondeadas 4">
            <a:extLst>
              <a:ext uri="{FF2B5EF4-FFF2-40B4-BE49-F238E27FC236}">
                <a16:creationId xmlns:a16="http://schemas.microsoft.com/office/drawing/2014/main" id="{94D38DD6-D302-E77E-5DEC-7B3981767C8D}"/>
              </a:ext>
            </a:extLst>
          </p:cNvPr>
          <p:cNvSpPr/>
          <p:nvPr/>
        </p:nvSpPr>
        <p:spPr>
          <a:xfrm>
            <a:off x="2638047" y="1531094"/>
            <a:ext cx="3020124" cy="2823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t>Método del centroide</a:t>
            </a:r>
            <a:endParaRPr lang="en-US" sz="1600" b="1" dirty="0"/>
          </a:p>
        </p:txBody>
      </p:sp>
      <p:pic>
        <p:nvPicPr>
          <p:cNvPr id="9" name="Imagen 8">
            <a:extLst>
              <a:ext uri="{FF2B5EF4-FFF2-40B4-BE49-F238E27FC236}">
                <a16:creationId xmlns:a16="http://schemas.microsoft.com/office/drawing/2014/main" id="{C0FBA45C-E0B3-ED52-417D-7A7C616DA22D}"/>
              </a:ext>
            </a:extLst>
          </p:cNvPr>
          <p:cNvPicPr>
            <a:picLocks noChangeAspect="1"/>
          </p:cNvPicPr>
          <p:nvPr/>
        </p:nvPicPr>
        <p:blipFill rotWithShape="1">
          <a:blip r:embed="rId2"/>
          <a:srcRect l="3094"/>
          <a:stretch/>
        </p:blipFill>
        <p:spPr>
          <a:xfrm>
            <a:off x="7263192" y="3761690"/>
            <a:ext cx="4009612" cy="2939361"/>
          </a:xfrm>
          <a:prstGeom prst="rect">
            <a:avLst/>
          </a:prstGeom>
        </p:spPr>
      </p:pic>
      <p:pic>
        <p:nvPicPr>
          <p:cNvPr id="11" name="Imagen 10">
            <a:extLst>
              <a:ext uri="{FF2B5EF4-FFF2-40B4-BE49-F238E27FC236}">
                <a16:creationId xmlns:a16="http://schemas.microsoft.com/office/drawing/2014/main" id="{6D3710B6-611C-AA6E-99C0-251BED023B76}"/>
              </a:ext>
            </a:extLst>
          </p:cNvPr>
          <p:cNvPicPr>
            <a:picLocks noChangeAspect="1"/>
          </p:cNvPicPr>
          <p:nvPr/>
        </p:nvPicPr>
        <p:blipFill>
          <a:blip r:embed="rId3"/>
          <a:stretch>
            <a:fillRect/>
          </a:stretch>
        </p:blipFill>
        <p:spPr>
          <a:xfrm>
            <a:off x="1901064" y="3429000"/>
            <a:ext cx="4379003" cy="3057524"/>
          </a:xfrm>
          <a:prstGeom prst="rect">
            <a:avLst/>
          </a:prstGeom>
        </p:spPr>
      </p:pic>
      <mc:AlternateContent xmlns:mc="http://schemas.openxmlformats.org/markup-compatibility/2006" xmlns:a14="http://schemas.microsoft.com/office/drawing/2010/main">
        <mc:Choice Requires="a14">
          <p:sp>
            <p:nvSpPr>
              <p:cNvPr id="14" name="CuadroTexto 13">
                <a:extLst>
                  <a:ext uri="{FF2B5EF4-FFF2-40B4-BE49-F238E27FC236}">
                    <a16:creationId xmlns:a16="http://schemas.microsoft.com/office/drawing/2014/main" id="{A873353B-4023-88B8-A396-EAAE28421EE7}"/>
                  </a:ext>
                </a:extLst>
              </p:cNvPr>
              <p:cNvSpPr txBox="1"/>
              <p:nvPr/>
            </p:nvSpPr>
            <p:spPr>
              <a:xfrm>
                <a:off x="2638047" y="1924454"/>
                <a:ext cx="3007203" cy="547266"/>
              </a:xfrm>
              <a:prstGeom prst="rect">
                <a:avLst/>
              </a:prstGeom>
              <a:noFill/>
            </p:spPr>
            <p:txBody>
              <a:bodyPr wrap="square">
                <a:spAutoFit/>
              </a:bodyPr>
              <a:lstStyle/>
              <a:p>
                <a:pPr/>
                <a14:m>
                  <m:oMathPara xmlns:m="http://schemas.openxmlformats.org/officeDocument/2006/math">
                    <m:oMathParaPr>
                      <m:jc m:val="center"/>
                    </m:oMathParaPr>
                    <m:oMath xmlns:m="http://schemas.openxmlformats.org/officeDocument/2006/math">
                      <m:sSub>
                        <m:sSubPr>
                          <m:ctrlPr>
                            <a:rPr lang="en-US" sz="1400" i="1" smtClean="0">
                              <a:solidFill>
                                <a:srgbClr val="836967"/>
                              </a:solidFill>
                              <a:latin typeface="Cambria Math" panose="02040503050406030204" pitchFamily="18" charset="0"/>
                            </a:rPr>
                          </m:ctrlPr>
                        </m:sSubPr>
                        <m:e>
                          <m:r>
                            <a:rPr lang="en-US" sz="1400" i="1">
                              <a:latin typeface="Cambria Math" panose="02040503050406030204" pitchFamily="18" charset="0"/>
                            </a:rPr>
                            <m:t>𝑦</m:t>
                          </m:r>
                        </m:e>
                        <m:sub>
                          <m:r>
                            <a:rPr lang="en-US" sz="1400" i="1">
                              <a:latin typeface="Cambria Math" panose="02040503050406030204" pitchFamily="18" charset="0"/>
                            </a:rPr>
                            <m:t>𝑜</m:t>
                          </m:r>
                        </m:sub>
                      </m:sSub>
                      <m:r>
                        <a:rPr lang="en-US" sz="1400" i="0">
                          <a:latin typeface="Cambria Math" panose="02040503050406030204" pitchFamily="18" charset="0"/>
                        </a:rPr>
                        <m:t>=</m:t>
                      </m:r>
                      <m:f>
                        <m:fPr>
                          <m:ctrlPr>
                            <a:rPr lang="en-US" sz="1400" i="1">
                              <a:solidFill>
                                <a:srgbClr val="836967"/>
                              </a:solidFill>
                              <a:latin typeface="Cambria Math" panose="02040503050406030204" pitchFamily="18" charset="0"/>
                            </a:rPr>
                          </m:ctrlPr>
                        </m:fPr>
                        <m:num>
                          <m:nary>
                            <m:naryPr>
                              <m:chr m:val="∑"/>
                              <m:subHide m:val="on"/>
                              <m:supHide m:val="on"/>
                              <m:ctrlPr>
                                <a:rPr lang="en-US" sz="1400" i="1">
                                  <a:latin typeface="Cambria Math" panose="02040503050406030204" pitchFamily="18" charset="0"/>
                                </a:rPr>
                              </m:ctrlPr>
                            </m:naryPr>
                            <m:sub/>
                            <m:sup/>
                            <m:e>
                              <m:r>
                                <a:rPr lang="en-US" sz="1400" i="1">
                                  <a:latin typeface="Cambria Math" panose="02040503050406030204" pitchFamily="18" charset="0"/>
                                </a:rPr>
                                <m:t>𝑦</m:t>
                              </m:r>
                              <m:r>
                                <a:rPr lang="en-US" sz="1400" i="1">
                                  <a:latin typeface="Cambria Math" panose="02040503050406030204" pitchFamily="18" charset="0"/>
                                </a:rPr>
                                <m:t>𝜇</m:t>
                              </m:r>
                              <m:d>
                                <m:dPr>
                                  <m:ctrlPr>
                                    <a:rPr lang="en-US" sz="1400" i="1">
                                      <a:solidFill>
                                        <a:srgbClr val="836967"/>
                                      </a:solidFill>
                                      <a:latin typeface="Cambria Math" panose="02040503050406030204" pitchFamily="18" charset="0"/>
                                    </a:rPr>
                                  </m:ctrlPr>
                                </m:dPr>
                                <m:e>
                                  <m:r>
                                    <a:rPr lang="en-US" sz="1400" i="1">
                                      <a:latin typeface="Cambria Math" panose="02040503050406030204" pitchFamily="18" charset="0"/>
                                    </a:rPr>
                                    <m:t>𝑦</m:t>
                                  </m:r>
                                </m:e>
                              </m:d>
                            </m:e>
                          </m:nary>
                        </m:num>
                        <m:den>
                          <m:nary>
                            <m:naryPr>
                              <m:chr m:val="∑"/>
                              <m:subHide m:val="on"/>
                              <m:supHide m:val="on"/>
                              <m:ctrlPr>
                                <a:rPr lang="en-US" sz="1400" i="1">
                                  <a:latin typeface="Cambria Math" panose="02040503050406030204" pitchFamily="18" charset="0"/>
                                </a:rPr>
                              </m:ctrlPr>
                            </m:naryPr>
                            <m:sub/>
                            <m:sup/>
                            <m:e>
                              <m:r>
                                <a:rPr lang="en-US" sz="1400" i="1">
                                  <a:latin typeface="Cambria Math" panose="02040503050406030204" pitchFamily="18" charset="0"/>
                                </a:rPr>
                                <m:t>𝜇</m:t>
                              </m:r>
                              <m:d>
                                <m:dPr>
                                  <m:ctrlPr>
                                    <a:rPr lang="en-US" sz="1400" i="1">
                                      <a:solidFill>
                                        <a:srgbClr val="836967"/>
                                      </a:solidFill>
                                      <a:latin typeface="Cambria Math" panose="02040503050406030204" pitchFamily="18" charset="0"/>
                                    </a:rPr>
                                  </m:ctrlPr>
                                </m:dPr>
                                <m:e>
                                  <m:r>
                                    <a:rPr lang="en-US" sz="1400" i="1">
                                      <a:latin typeface="Cambria Math" panose="02040503050406030204" pitchFamily="18" charset="0"/>
                                    </a:rPr>
                                    <m:t>𝑦</m:t>
                                  </m:r>
                                </m:e>
                              </m:d>
                            </m:e>
                          </m:nary>
                        </m:den>
                      </m:f>
                    </m:oMath>
                  </m:oMathPara>
                </a14:m>
                <a:endParaRPr lang="en-US" sz="1400" dirty="0"/>
              </a:p>
            </p:txBody>
          </p:sp>
        </mc:Choice>
        <mc:Fallback xmlns="">
          <p:sp>
            <p:nvSpPr>
              <p:cNvPr id="14" name="CuadroTexto 13">
                <a:extLst>
                  <a:ext uri="{FF2B5EF4-FFF2-40B4-BE49-F238E27FC236}">
                    <a16:creationId xmlns:a16="http://schemas.microsoft.com/office/drawing/2014/main" id="{A873353B-4023-88B8-A396-EAAE28421EE7}"/>
                  </a:ext>
                </a:extLst>
              </p:cNvPr>
              <p:cNvSpPr txBox="1">
                <a:spLocks noRot="1" noChangeAspect="1" noMove="1" noResize="1" noEditPoints="1" noAdjustHandles="1" noChangeArrowheads="1" noChangeShapeType="1" noTextEdit="1"/>
              </p:cNvSpPr>
              <p:nvPr/>
            </p:nvSpPr>
            <p:spPr>
              <a:xfrm>
                <a:off x="2638047" y="1924454"/>
                <a:ext cx="3007203" cy="547266"/>
              </a:xfrm>
              <a:prstGeom prst="rect">
                <a:avLst/>
              </a:prstGeom>
              <a:blipFill>
                <a:blip r:embed="rId4"/>
                <a:stretch>
                  <a:fillRect t="-59551" b="-921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CuadroTexto 14">
                <a:extLst>
                  <a:ext uri="{FF2B5EF4-FFF2-40B4-BE49-F238E27FC236}">
                    <a16:creationId xmlns:a16="http://schemas.microsoft.com/office/drawing/2014/main" id="{9533AF5D-E889-6C3A-1197-EEF56108DFB1}"/>
                  </a:ext>
                </a:extLst>
              </p:cNvPr>
              <p:cNvSpPr txBox="1"/>
              <p:nvPr/>
            </p:nvSpPr>
            <p:spPr>
              <a:xfrm>
                <a:off x="7777824" y="2133785"/>
                <a:ext cx="3007203" cy="618118"/>
              </a:xfrm>
              <a:prstGeom prst="rect">
                <a:avLst/>
              </a:prstGeom>
              <a:noFill/>
            </p:spPr>
            <p:txBody>
              <a:bodyPr wrap="square">
                <a:spAutoFit/>
              </a:bodyPr>
              <a:lstStyle/>
              <a:p>
                <a:pPr/>
                <a14:m>
                  <m:oMathPara xmlns:m="http://schemas.openxmlformats.org/officeDocument/2006/math">
                    <m:oMathParaPr>
                      <m:jc m:val="center"/>
                    </m:oMathParaPr>
                    <m:oMath xmlns:m="http://schemas.openxmlformats.org/officeDocument/2006/math">
                      <m:sSub>
                        <m:sSubPr>
                          <m:ctrlPr>
                            <a:rPr lang="es-ES" sz="1400" b="0" i="1" smtClean="0">
                              <a:solidFill>
                                <a:schemeClr val="tx1"/>
                              </a:solidFill>
                              <a:latin typeface="Cambria Math" panose="02040503050406030204" pitchFamily="18" charset="0"/>
                            </a:rPr>
                          </m:ctrlPr>
                        </m:sSubPr>
                        <m:e>
                          <m:r>
                            <a:rPr lang="es-ES" sz="1400" b="0" i="1" smtClean="0">
                              <a:solidFill>
                                <a:schemeClr val="tx1"/>
                              </a:solidFill>
                              <a:latin typeface="Cambria Math" panose="02040503050406030204" pitchFamily="18" charset="0"/>
                            </a:rPr>
                            <m:t>𝑎</m:t>
                          </m:r>
                        </m:e>
                        <m:sub>
                          <m:r>
                            <a:rPr lang="es-ES" sz="1400" b="0" i="1" smtClean="0">
                              <a:solidFill>
                                <a:schemeClr val="tx1"/>
                              </a:solidFill>
                              <a:latin typeface="Cambria Math" panose="02040503050406030204" pitchFamily="18" charset="0"/>
                            </a:rPr>
                            <m:t>𝑣</m:t>
                          </m:r>
                          <m:sSub>
                            <m:sSubPr>
                              <m:ctrlPr>
                                <a:rPr lang="es-ES" sz="1400" b="0" i="1" smtClean="0">
                                  <a:solidFill>
                                    <a:schemeClr val="tx1"/>
                                  </a:solidFill>
                                  <a:latin typeface="Cambria Math" panose="02040503050406030204" pitchFamily="18" charset="0"/>
                                </a:rPr>
                              </m:ctrlPr>
                            </m:sSubPr>
                            <m:e>
                              <m:r>
                                <a:rPr lang="es-ES" sz="1400" b="0" i="1" smtClean="0">
                                  <a:solidFill>
                                    <a:schemeClr val="tx1"/>
                                  </a:solidFill>
                                  <a:latin typeface="Cambria Math" panose="02040503050406030204" pitchFamily="18" charset="0"/>
                                </a:rPr>
                                <m:t>𝑝</m:t>
                              </m:r>
                            </m:e>
                            <m:sub>
                              <m:r>
                                <a:rPr lang="es-ES" sz="1400" b="0" i="1" smtClean="0">
                                  <a:solidFill>
                                    <a:schemeClr val="tx1"/>
                                  </a:solidFill>
                                  <a:latin typeface="Cambria Math" panose="02040503050406030204" pitchFamily="18" charset="0"/>
                                </a:rPr>
                                <m:t>𝑜</m:t>
                              </m:r>
                            </m:sub>
                          </m:sSub>
                        </m:sub>
                      </m:sSub>
                      <m:r>
                        <a:rPr lang="en-US" sz="1400" i="0">
                          <a:solidFill>
                            <a:schemeClr val="tx1"/>
                          </a:solidFill>
                          <a:latin typeface="Cambria Math" panose="02040503050406030204" pitchFamily="18" charset="0"/>
                        </a:rPr>
                        <m:t>=</m:t>
                      </m:r>
                      <m:f>
                        <m:fPr>
                          <m:ctrlPr>
                            <a:rPr lang="en-US" sz="1400" i="1">
                              <a:solidFill>
                                <a:schemeClr val="tx1"/>
                              </a:solidFill>
                              <a:latin typeface="Cambria Math" panose="02040503050406030204" pitchFamily="18" charset="0"/>
                            </a:rPr>
                          </m:ctrlPr>
                        </m:fPr>
                        <m:num>
                          <m:nary>
                            <m:naryPr>
                              <m:chr m:val="∑"/>
                              <m:subHide m:val="on"/>
                              <m:supHide m:val="on"/>
                              <m:ctrlPr>
                                <a:rPr lang="en-US" sz="1400" i="1">
                                  <a:solidFill>
                                    <a:schemeClr val="tx1"/>
                                  </a:solidFill>
                                  <a:latin typeface="Cambria Math" panose="02040503050406030204" pitchFamily="18" charset="0"/>
                                </a:rPr>
                              </m:ctrlPr>
                            </m:naryPr>
                            <m:sub/>
                            <m:sup/>
                            <m:e>
                              <m:sSub>
                                <m:sSubPr>
                                  <m:ctrlPr>
                                    <a:rPr lang="es-ES" sz="1400" b="0" i="1" smtClean="0">
                                      <a:solidFill>
                                        <a:schemeClr val="tx1"/>
                                      </a:solidFill>
                                      <a:latin typeface="Cambria Math" panose="02040503050406030204" pitchFamily="18" charset="0"/>
                                    </a:rPr>
                                  </m:ctrlPr>
                                </m:sSubPr>
                                <m:e>
                                  <m:r>
                                    <a:rPr lang="es-ES" sz="1400" b="0" i="1" smtClean="0">
                                      <a:solidFill>
                                        <a:schemeClr val="tx1"/>
                                      </a:solidFill>
                                      <a:latin typeface="Cambria Math" panose="02040503050406030204" pitchFamily="18" charset="0"/>
                                    </a:rPr>
                                    <m:t>𝑎</m:t>
                                  </m:r>
                                </m:e>
                                <m:sub>
                                  <m:r>
                                    <a:rPr lang="es-ES" sz="1400" b="0" i="1" smtClean="0">
                                      <a:solidFill>
                                        <a:schemeClr val="tx1"/>
                                      </a:solidFill>
                                      <a:latin typeface="Cambria Math" panose="02040503050406030204" pitchFamily="18" charset="0"/>
                                    </a:rPr>
                                    <m:t>𝑣𝑝</m:t>
                                  </m:r>
                                </m:sub>
                              </m:sSub>
                              <m:sSub>
                                <m:sSubPr>
                                  <m:ctrlPr>
                                    <a:rPr lang="es-ES" sz="1400" b="0" i="1" smtClean="0">
                                      <a:solidFill>
                                        <a:schemeClr val="tx1"/>
                                      </a:solidFill>
                                      <a:latin typeface="Cambria Math" panose="02040503050406030204" pitchFamily="18" charset="0"/>
                                    </a:rPr>
                                  </m:ctrlPr>
                                </m:sSubPr>
                                <m:e>
                                  <m:r>
                                    <a:rPr lang="es-ES" sz="1400" b="0" i="1" smtClean="0">
                                      <a:solidFill>
                                        <a:schemeClr val="tx1"/>
                                      </a:solidFill>
                                      <a:latin typeface="Cambria Math" panose="02040503050406030204" pitchFamily="18" charset="0"/>
                                      <a:ea typeface="Cambria Math" panose="02040503050406030204" pitchFamily="18" charset="0"/>
                                    </a:rPr>
                                    <m:t>∙</m:t>
                                  </m:r>
                                  <m:r>
                                    <a:rPr lang="en-US" sz="1400" i="1">
                                      <a:solidFill>
                                        <a:schemeClr val="tx1"/>
                                      </a:solidFill>
                                      <a:latin typeface="Cambria Math" panose="02040503050406030204" pitchFamily="18" charset="0"/>
                                    </a:rPr>
                                    <m:t>𝜇</m:t>
                                  </m:r>
                                </m:e>
                                <m:sub>
                                  <m:r>
                                    <a:rPr lang="es-ES" sz="1400" b="0" i="1" smtClean="0">
                                      <a:solidFill>
                                        <a:schemeClr val="tx1"/>
                                      </a:solidFill>
                                      <a:latin typeface="Cambria Math" panose="02040503050406030204" pitchFamily="18" charset="0"/>
                                    </a:rPr>
                                    <m:t>𝐴𝑉</m:t>
                                  </m:r>
                                </m:sub>
                              </m:sSub>
                              <m:r>
                                <a:rPr lang="es-ES" sz="1400" b="0" i="1" smtClean="0">
                                  <a:solidFill>
                                    <a:schemeClr val="tx1"/>
                                  </a:solidFill>
                                  <a:latin typeface="Cambria Math" panose="02040503050406030204" pitchFamily="18" charset="0"/>
                                </a:rPr>
                                <m:t>′</m:t>
                              </m:r>
                              <m:d>
                                <m:dPr>
                                  <m:ctrlPr>
                                    <a:rPr lang="en-US" sz="1400" i="1">
                                      <a:solidFill>
                                        <a:schemeClr val="tx1"/>
                                      </a:solidFill>
                                      <a:latin typeface="Cambria Math" panose="02040503050406030204" pitchFamily="18" charset="0"/>
                                    </a:rPr>
                                  </m:ctrlPr>
                                </m:dPr>
                                <m:e>
                                  <m:sSub>
                                    <m:sSubPr>
                                      <m:ctrlPr>
                                        <a:rPr lang="es-ES" sz="1400" b="0" i="1" smtClean="0">
                                          <a:solidFill>
                                            <a:schemeClr val="tx1"/>
                                          </a:solidFill>
                                          <a:latin typeface="Cambria Math" panose="02040503050406030204" pitchFamily="18" charset="0"/>
                                        </a:rPr>
                                      </m:ctrlPr>
                                    </m:sSubPr>
                                    <m:e>
                                      <m:r>
                                        <a:rPr lang="es-ES" sz="1400" b="0" i="1" smtClean="0">
                                          <a:solidFill>
                                            <a:schemeClr val="tx1"/>
                                          </a:solidFill>
                                          <a:latin typeface="Cambria Math" panose="02040503050406030204" pitchFamily="18" charset="0"/>
                                        </a:rPr>
                                        <m:t>𝑎</m:t>
                                      </m:r>
                                    </m:e>
                                    <m:sub>
                                      <m:r>
                                        <a:rPr lang="es-ES" sz="1400" b="0" i="1" smtClean="0">
                                          <a:solidFill>
                                            <a:schemeClr val="tx1"/>
                                          </a:solidFill>
                                          <a:latin typeface="Cambria Math" panose="02040503050406030204" pitchFamily="18" charset="0"/>
                                        </a:rPr>
                                        <m:t>𝑣𝑝</m:t>
                                      </m:r>
                                    </m:sub>
                                  </m:sSub>
                                </m:e>
                              </m:d>
                            </m:e>
                          </m:nary>
                        </m:num>
                        <m:den>
                          <m:nary>
                            <m:naryPr>
                              <m:chr m:val="∑"/>
                              <m:subHide m:val="on"/>
                              <m:supHide m:val="on"/>
                              <m:ctrlPr>
                                <a:rPr lang="en-US" sz="1400" i="1">
                                  <a:solidFill>
                                    <a:schemeClr val="tx1"/>
                                  </a:solidFill>
                                  <a:latin typeface="Cambria Math" panose="02040503050406030204" pitchFamily="18" charset="0"/>
                                </a:rPr>
                              </m:ctrlPr>
                            </m:naryPr>
                            <m:sub/>
                            <m:sup/>
                            <m:e>
                              <m:sSub>
                                <m:sSubPr>
                                  <m:ctrlPr>
                                    <a:rPr lang="es-ES" sz="1400" i="1">
                                      <a:solidFill>
                                        <a:schemeClr val="tx1"/>
                                      </a:solidFill>
                                      <a:latin typeface="Cambria Math" panose="02040503050406030204" pitchFamily="18" charset="0"/>
                                    </a:rPr>
                                  </m:ctrlPr>
                                </m:sSubPr>
                                <m:e>
                                  <m:r>
                                    <a:rPr lang="en-US" sz="1400" i="1">
                                      <a:solidFill>
                                        <a:schemeClr val="tx1"/>
                                      </a:solidFill>
                                      <a:latin typeface="Cambria Math" panose="02040503050406030204" pitchFamily="18" charset="0"/>
                                    </a:rPr>
                                    <m:t>𝜇</m:t>
                                  </m:r>
                                </m:e>
                                <m:sub>
                                  <m:r>
                                    <a:rPr lang="es-ES" sz="1400" i="1">
                                      <a:solidFill>
                                        <a:schemeClr val="tx1"/>
                                      </a:solidFill>
                                      <a:latin typeface="Cambria Math" panose="02040503050406030204" pitchFamily="18" charset="0"/>
                                    </a:rPr>
                                    <m:t>𝐴𝑉</m:t>
                                  </m:r>
                                </m:sub>
                              </m:sSub>
                              <m:r>
                                <a:rPr lang="es-ES" sz="1400" i="1">
                                  <a:solidFill>
                                    <a:schemeClr val="tx1"/>
                                  </a:solidFill>
                                  <a:latin typeface="Cambria Math" panose="02040503050406030204" pitchFamily="18" charset="0"/>
                                </a:rPr>
                                <m:t>′</m:t>
                              </m:r>
                              <m:d>
                                <m:dPr>
                                  <m:ctrlPr>
                                    <a:rPr lang="en-US" sz="1400" i="1">
                                      <a:solidFill>
                                        <a:schemeClr val="tx1"/>
                                      </a:solidFill>
                                      <a:latin typeface="Cambria Math" panose="02040503050406030204" pitchFamily="18" charset="0"/>
                                    </a:rPr>
                                  </m:ctrlPr>
                                </m:dPr>
                                <m:e>
                                  <m:sSub>
                                    <m:sSubPr>
                                      <m:ctrlPr>
                                        <a:rPr lang="es-ES" sz="1400" i="1">
                                          <a:solidFill>
                                            <a:schemeClr val="tx1"/>
                                          </a:solidFill>
                                          <a:latin typeface="Cambria Math" panose="02040503050406030204" pitchFamily="18" charset="0"/>
                                        </a:rPr>
                                      </m:ctrlPr>
                                    </m:sSubPr>
                                    <m:e>
                                      <m:r>
                                        <a:rPr lang="es-ES" sz="1400" i="1">
                                          <a:solidFill>
                                            <a:schemeClr val="tx1"/>
                                          </a:solidFill>
                                          <a:latin typeface="Cambria Math" panose="02040503050406030204" pitchFamily="18" charset="0"/>
                                        </a:rPr>
                                        <m:t>𝑎</m:t>
                                      </m:r>
                                    </m:e>
                                    <m:sub>
                                      <m:r>
                                        <a:rPr lang="es-ES" sz="1400" i="1">
                                          <a:solidFill>
                                            <a:schemeClr val="tx1"/>
                                          </a:solidFill>
                                          <a:latin typeface="Cambria Math" panose="02040503050406030204" pitchFamily="18" charset="0"/>
                                        </a:rPr>
                                        <m:t>𝑣𝑝</m:t>
                                      </m:r>
                                    </m:sub>
                                  </m:sSub>
                                </m:e>
                              </m:d>
                            </m:e>
                          </m:nary>
                        </m:den>
                      </m:f>
                    </m:oMath>
                  </m:oMathPara>
                </a14:m>
                <a:endParaRPr lang="en-US" sz="1400" dirty="0">
                  <a:solidFill>
                    <a:schemeClr val="tx1"/>
                  </a:solidFill>
                </a:endParaRPr>
              </a:p>
            </p:txBody>
          </p:sp>
        </mc:Choice>
        <mc:Fallback xmlns="">
          <p:sp>
            <p:nvSpPr>
              <p:cNvPr id="15" name="CuadroTexto 14">
                <a:extLst>
                  <a:ext uri="{FF2B5EF4-FFF2-40B4-BE49-F238E27FC236}">
                    <a16:creationId xmlns:a16="http://schemas.microsoft.com/office/drawing/2014/main" id="{9533AF5D-E889-6C3A-1197-EEF56108DFB1}"/>
                  </a:ext>
                </a:extLst>
              </p:cNvPr>
              <p:cNvSpPr txBox="1">
                <a:spLocks noRot="1" noChangeAspect="1" noMove="1" noResize="1" noEditPoints="1" noAdjustHandles="1" noChangeArrowheads="1" noChangeShapeType="1" noTextEdit="1"/>
              </p:cNvSpPr>
              <p:nvPr/>
            </p:nvSpPr>
            <p:spPr>
              <a:xfrm>
                <a:off x="7777824" y="2133785"/>
                <a:ext cx="3007203" cy="618118"/>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CuadroTexto 22">
                <a:extLst>
                  <a:ext uri="{FF2B5EF4-FFF2-40B4-BE49-F238E27FC236}">
                    <a16:creationId xmlns:a16="http://schemas.microsoft.com/office/drawing/2014/main" id="{32BB16C4-D34E-9468-2EF0-5EBD29CC201E}"/>
                  </a:ext>
                </a:extLst>
              </p:cNvPr>
              <p:cNvSpPr txBox="1"/>
              <p:nvPr/>
            </p:nvSpPr>
            <p:spPr>
              <a:xfrm>
                <a:off x="7759248" y="2808298"/>
                <a:ext cx="1890215" cy="307777"/>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en-US" sz="1400" i="1" smtClean="0">
                          <a:solidFill>
                            <a:schemeClr val="tx1"/>
                          </a:solidFill>
                          <a:latin typeface="Cambria Math" panose="02040503050406030204" pitchFamily="18" charset="0"/>
                        </a:rPr>
                        <m:t>𝑒</m:t>
                      </m:r>
                      <m:d>
                        <m:dPr>
                          <m:ctrlPr>
                            <a:rPr lang="en-US" sz="1400" i="1">
                              <a:solidFill>
                                <a:schemeClr val="tx1"/>
                              </a:solidFill>
                              <a:latin typeface="Cambria Math" panose="02040503050406030204" pitchFamily="18" charset="0"/>
                            </a:rPr>
                          </m:ctrlPr>
                        </m:dPr>
                        <m:e>
                          <m:r>
                            <a:rPr lang="en-US" sz="1400" i="1">
                              <a:solidFill>
                                <a:schemeClr val="tx1"/>
                              </a:solidFill>
                              <a:latin typeface="Cambria Math" panose="02040503050406030204" pitchFamily="18" charset="0"/>
                            </a:rPr>
                            <m:t>𝑡</m:t>
                          </m:r>
                        </m:e>
                      </m:d>
                      <m:r>
                        <a:rPr lang="en-US" sz="1400" i="0">
                          <a:solidFill>
                            <a:schemeClr val="tx1"/>
                          </a:solidFill>
                          <a:latin typeface="Cambria Math" panose="02040503050406030204" pitchFamily="18" charset="0"/>
                        </a:rPr>
                        <m:t>=</m:t>
                      </m:r>
                      <m:r>
                        <a:rPr lang="es-ES" sz="1400" b="0" i="1" smtClean="0">
                          <a:solidFill>
                            <a:schemeClr val="tx1"/>
                          </a:solidFill>
                          <a:latin typeface="Cambria Math" panose="02040503050406030204" pitchFamily="18" charset="0"/>
                        </a:rPr>
                        <m:t>10 </m:t>
                      </m:r>
                      <m:d>
                        <m:dPr>
                          <m:begChr m:val="["/>
                          <m:endChr m:val="]"/>
                          <m:ctrlPr>
                            <a:rPr lang="es-ES" sz="1400" b="0" i="1" smtClean="0">
                              <a:solidFill>
                                <a:schemeClr val="tx1"/>
                              </a:solidFill>
                              <a:latin typeface="Cambria Math" panose="02040503050406030204" pitchFamily="18" charset="0"/>
                            </a:rPr>
                          </m:ctrlPr>
                        </m:dPr>
                        <m:e>
                          <m:r>
                            <a:rPr lang="es-ES" sz="1400" b="0" i="1" smtClean="0">
                              <a:solidFill>
                                <a:schemeClr val="tx1"/>
                              </a:solidFill>
                              <a:latin typeface="Cambria Math" panose="02040503050406030204" pitchFamily="18" charset="0"/>
                            </a:rPr>
                            <m:t>𝑘𝑔</m:t>
                          </m:r>
                        </m:e>
                      </m:d>
                      <m:r>
                        <a:rPr lang="es-ES" sz="1400" b="0" i="1" smtClean="0">
                          <a:solidFill>
                            <a:schemeClr val="tx1"/>
                          </a:solidFill>
                          <a:latin typeface="Cambria Math" panose="02040503050406030204" pitchFamily="18" charset="0"/>
                        </a:rPr>
                        <m:t>     →</m:t>
                      </m:r>
                    </m:oMath>
                  </m:oMathPara>
                </a14:m>
                <a:endParaRPr lang="en-US" sz="1400" dirty="0">
                  <a:solidFill>
                    <a:schemeClr val="tx1"/>
                  </a:solidFill>
                </a:endParaRPr>
              </a:p>
            </p:txBody>
          </p:sp>
        </mc:Choice>
        <mc:Fallback xmlns="">
          <p:sp>
            <p:nvSpPr>
              <p:cNvPr id="23" name="CuadroTexto 22">
                <a:extLst>
                  <a:ext uri="{FF2B5EF4-FFF2-40B4-BE49-F238E27FC236}">
                    <a16:creationId xmlns:a16="http://schemas.microsoft.com/office/drawing/2014/main" id="{32BB16C4-D34E-9468-2EF0-5EBD29CC201E}"/>
                  </a:ext>
                </a:extLst>
              </p:cNvPr>
              <p:cNvSpPr txBox="1">
                <a:spLocks noRot="1" noChangeAspect="1" noMove="1" noResize="1" noEditPoints="1" noAdjustHandles="1" noChangeArrowheads="1" noChangeShapeType="1" noTextEdit="1"/>
              </p:cNvSpPr>
              <p:nvPr/>
            </p:nvSpPr>
            <p:spPr>
              <a:xfrm>
                <a:off x="7759248" y="2808298"/>
                <a:ext cx="1890215" cy="307777"/>
              </a:xfrm>
              <a:prstGeom prst="rect">
                <a:avLst/>
              </a:prstGeom>
              <a:blipFill>
                <a:blip r:embed="rId6"/>
                <a:stretch>
                  <a:fillRect b="-8000"/>
                </a:stretch>
              </a:blipFill>
            </p:spPr>
            <p:txBody>
              <a:bodyPr/>
              <a:lstStyle/>
              <a:p>
                <a:r>
                  <a:rPr lang="en-US">
                    <a:noFill/>
                  </a:rPr>
                  <a:t> </a:t>
                </a:r>
              </a:p>
            </p:txBody>
          </p:sp>
        </mc:Fallback>
      </mc:AlternateContent>
      <p:sp>
        <p:nvSpPr>
          <p:cNvPr id="24" name="CuadroTexto 23">
            <a:extLst>
              <a:ext uri="{FF2B5EF4-FFF2-40B4-BE49-F238E27FC236}">
                <a16:creationId xmlns:a16="http://schemas.microsoft.com/office/drawing/2014/main" id="{2CF2B713-0C3A-E61F-4162-0EDB3FA52AD9}"/>
              </a:ext>
            </a:extLst>
          </p:cNvPr>
          <p:cNvSpPr txBox="1"/>
          <p:nvPr/>
        </p:nvSpPr>
        <p:spPr>
          <a:xfrm>
            <a:off x="7773098" y="1854906"/>
            <a:ext cx="3294989" cy="307777"/>
          </a:xfrm>
          <a:prstGeom prst="rect">
            <a:avLst/>
          </a:prstGeom>
          <a:noFill/>
        </p:spPr>
        <p:txBody>
          <a:bodyPr wrap="square" rtlCol="0">
            <a:spAutoFit/>
          </a:bodyPr>
          <a:lstStyle/>
          <a:p>
            <a:r>
              <a:rPr lang="es-ES" sz="1400" b="1" dirty="0">
                <a:effectLst>
                  <a:outerShdw blurRad="38100" dist="38100" dir="2700000" algn="tl">
                    <a:srgbClr val="000000">
                      <a:alpha val="43137"/>
                    </a:srgbClr>
                  </a:outerShdw>
                </a:effectLst>
              </a:rPr>
              <a:t>Valor nítido de porcentaje de apertura</a:t>
            </a:r>
            <a:endParaRPr lang="en-US" sz="1400" b="1" dirty="0">
              <a:effectLst>
                <a:outerShdw blurRad="38100" dist="38100" dir="2700000" algn="tl">
                  <a:srgbClr val="000000">
                    <a:alpha val="43137"/>
                  </a:srgbClr>
                </a:outerShdw>
              </a:effectLst>
            </a:endParaRPr>
          </a:p>
        </p:txBody>
      </p:sp>
      <mc:AlternateContent xmlns:mc="http://schemas.openxmlformats.org/markup-compatibility/2006" xmlns:a14="http://schemas.microsoft.com/office/drawing/2010/main">
        <mc:Choice Requires="a14">
          <p:sp>
            <p:nvSpPr>
              <p:cNvPr id="26" name="CuadroTexto 25">
                <a:extLst>
                  <a:ext uri="{FF2B5EF4-FFF2-40B4-BE49-F238E27FC236}">
                    <a16:creationId xmlns:a16="http://schemas.microsoft.com/office/drawing/2014/main" id="{C4E8FEE5-5E18-E146-1DB1-C5FE1C56279B}"/>
                  </a:ext>
                </a:extLst>
              </p:cNvPr>
              <p:cNvSpPr txBox="1"/>
              <p:nvPr/>
            </p:nvSpPr>
            <p:spPr>
              <a:xfrm>
                <a:off x="9507774" y="2780767"/>
                <a:ext cx="1533167" cy="335308"/>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es-ES" sz="1400" b="0" i="1" smtClean="0">
                              <a:solidFill>
                                <a:schemeClr val="tx1"/>
                              </a:solidFill>
                              <a:latin typeface="Cambria Math" panose="02040503050406030204" pitchFamily="18" charset="0"/>
                            </a:rPr>
                          </m:ctrlPr>
                        </m:sSubPr>
                        <m:e>
                          <m:r>
                            <a:rPr lang="es-ES" sz="1400" b="0" i="1" smtClean="0">
                              <a:solidFill>
                                <a:schemeClr val="tx1"/>
                              </a:solidFill>
                              <a:latin typeface="Cambria Math" panose="02040503050406030204" pitchFamily="18" charset="0"/>
                            </a:rPr>
                            <m:t>𝑎</m:t>
                          </m:r>
                        </m:e>
                        <m:sub>
                          <m:r>
                            <a:rPr lang="es-ES" sz="1400" b="0" i="1" smtClean="0">
                              <a:solidFill>
                                <a:schemeClr val="tx1"/>
                              </a:solidFill>
                              <a:latin typeface="Cambria Math" panose="02040503050406030204" pitchFamily="18" charset="0"/>
                            </a:rPr>
                            <m:t>𝑣𝑝</m:t>
                          </m:r>
                        </m:sub>
                      </m:sSub>
                      <m:r>
                        <a:rPr lang="en-US" sz="1400" i="0">
                          <a:solidFill>
                            <a:schemeClr val="tx1"/>
                          </a:solidFill>
                          <a:latin typeface="Cambria Math" panose="02040503050406030204" pitchFamily="18" charset="0"/>
                        </a:rPr>
                        <m:t>=</m:t>
                      </m:r>
                      <m:r>
                        <a:rPr lang="es-ES" sz="1400" b="0" i="0" smtClean="0">
                          <a:solidFill>
                            <a:schemeClr val="tx1"/>
                          </a:solidFill>
                          <a:latin typeface="Cambria Math" panose="02040503050406030204" pitchFamily="18" charset="0"/>
                        </a:rPr>
                        <m:t>36.45 [%]</m:t>
                      </m:r>
                    </m:oMath>
                  </m:oMathPara>
                </a14:m>
                <a:endParaRPr lang="en-US" dirty="0"/>
              </a:p>
            </p:txBody>
          </p:sp>
        </mc:Choice>
        <mc:Fallback xmlns="">
          <p:sp>
            <p:nvSpPr>
              <p:cNvPr id="26" name="CuadroTexto 25">
                <a:extLst>
                  <a:ext uri="{FF2B5EF4-FFF2-40B4-BE49-F238E27FC236}">
                    <a16:creationId xmlns:a16="http://schemas.microsoft.com/office/drawing/2014/main" id="{C4E8FEE5-5E18-E146-1DB1-C5FE1C56279B}"/>
                  </a:ext>
                </a:extLst>
              </p:cNvPr>
              <p:cNvSpPr txBox="1">
                <a:spLocks noRot="1" noChangeAspect="1" noMove="1" noResize="1" noEditPoints="1" noAdjustHandles="1" noChangeArrowheads="1" noChangeShapeType="1" noTextEdit="1"/>
              </p:cNvSpPr>
              <p:nvPr/>
            </p:nvSpPr>
            <p:spPr>
              <a:xfrm>
                <a:off x="9507774" y="2780767"/>
                <a:ext cx="1533167" cy="335308"/>
              </a:xfrm>
              <a:prstGeom prst="rect">
                <a:avLst/>
              </a:prstGeom>
              <a:blipFill>
                <a:blip r:embed="rId7"/>
                <a:stretch>
                  <a:fillRect b="-1818"/>
                </a:stretch>
              </a:blipFill>
            </p:spPr>
            <p:txBody>
              <a:bodyPr/>
              <a:lstStyle/>
              <a:p>
                <a:r>
                  <a:rPr lang="en-US">
                    <a:noFill/>
                  </a:rPr>
                  <a:t> </a:t>
                </a:r>
              </a:p>
            </p:txBody>
          </p:sp>
        </mc:Fallback>
      </mc:AlternateContent>
      <p:sp>
        <p:nvSpPr>
          <p:cNvPr id="27" name="Rectángulo: esquinas redondeadas 26">
            <a:extLst>
              <a:ext uri="{FF2B5EF4-FFF2-40B4-BE49-F238E27FC236}">
                <a16:creationId xmlns:a16="http://schemas.microsoft.com/office/drawing/2014/main" id="{20500455-BDA4-8BBF-AB8E-15557035A83D}"/>
              </a:ext>
            </a:extLst>
          </p:cNvPr>
          <p:cNvSpPr/>
          <p:nvPr/>
        </p:nvSpPr>
        <p:spPr>
          <a:xfrm>
            <a:off x="7773098" y="3359497"/>
            <a:ext cx="3020124" cy="2823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t>Gráfica de defusificación</a:t>
            </a:r>
            <a:endParaRPr lang="en-US" sz="1600" b="1" dirty="0"/>
          </a:p>
        </p:txBody>
      </p:sp>
      <p:sp>
        <p:nvSpPr>
          <p:cNvPr id="28" name="Rectángulo: esquinas redondeadas 27">
            <a:extLst>
              <a:ext uri="{FF2B5EF4-FFF2-40B4-BE49-F238E27FC236}">
                <a16:creationId xmlns:a16="http://schemas.microsoft.com/office/drawing/2014/main" id="{3F77287A-681C-169E-9BB7-B14D757E2A3D}"/>
              </a:ext>
            </a:extLst>
          </p:cNvPr>
          <p:cNvSpPr/>
          <p:nvPr/>
        </p:nvSpPr>
        <p:spPr>
          <a:xfrm>
            <a:off x="7773098" y="1531094"/>
            <a:ext cx="3020124" cy="2823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t>Aplicación</a:t>
            </a:r>
            <a:endParaRPr lang="en-US" sz="1600" b="1" dirty="0"/>
          </a:p>
        </p:txBody>
      </p:sp>
      <p:sp>
        <p:nvSpPr>
          <p:cNvPr id="29" name="Rectángulo: esquinas redondeadas 28">
            <a:extLst>
              <a:ext uri="{FF2B5EF4-FFF2-40B4-BE49-F238E27FC236}">
                <a16:creationId xmlns:a16="http://schemas.microsoft.com/office/drawing/2014/main" id="{DD4C084C-8AF7-C829-A6D3-8B401E666D00}"/>
              </a:ext>
            </a:extLst>
          </p:cNvPr>
          <p:cNvSpPr/>
          <p:nvPr/>
        </p:nvSpPr>
        <p:spPr>
          <a:xfrm>
            <a:off x="2638047" y="2627050"/>
            <a:ext cx="3020124" cy="2823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t>Respuesta del método</a:t>
            </a:r>
            <a:endParaRPr lang="en-US" sz="1600" b="1" dirty="0"/>
          </a:p>
        </p:txBody>
      </p:sp>
      <p:sp>
        <p:nvSpPr>
          <p:cNvPr id="30" name="CuadroTexto 29">
            <a:extLst>
              <a:ext uri="{FF2B5EF4-FFF2-40B4-BE49-F238E27FC236}">
                <a16:creationId xmlns:a16="http://schemas.microsoft.com/office/drawing/2014/main" id="{6FC72B0C-92DE-DF76-9DE4-B4723311E047}"/>
              </a:ext>
            </a:extLst>
          </p:cNvPr>
          <p:cNvSpPr txBox="1"/>
          <p:nvPr/>
        </p:nvSpPr>
        <p:spPr>
          <a:xfrm>
            <a:off x="2638047" y="3049534"/>
            <a:ext cx="3294989" cy="307777"/>
          </a:xfrm>
          <a:prstGeom prst="rect">
            <a:avLst/>
          </a:prstGeom>
          <a:noFill/>
        </p:spPr>
        <p:txBody>
          <a:bodyPr wrap="square" rtlCol="0">
            <a:spAutoFit/>
          </a:bodyPr>
          <a:lstStyle/>
          <a:p>
            <a:r>
              <a:rPr lang="es-ES" sz="1400" b="1" dirty="0">
                <a:effectLst>
                  <a:outerShdw blurRad="38100" dist="38100" dir="2700000" algn="tl">
                    <a:srgbClr val="000000">
                      <a:alpha val="43137"/>
                    </a:srgbClr>
                  </a:outerShdw>
                </a:effectLst>
              </a:rPr>
              <a:t>Porcentaje de apertura vs. Error</a:t>
            </a:r>
            <a:endParaRPr lang="en-US" sz="1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817591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6EFCC8-7060-490D-9AC9-2C56B57D66BD}"/>
              </a:ext>
            </a:extLst>
          </p:cNvPr>
          <p:cNvSpPr>
            <a:spLocks noGrp="1"/>
          </p:cNvSpPr>
          <p:nvPr>
            <p:ph type="title"/>
          </p:nvPr>
        </p:nvSpPr>
        <p:spPr>
          <a:xfrm>
            <a:off x="1800726" y="2869"/>
            <a:ext cx="10086474" cy="1346897"/>
          </a:xfrm>
        </p:spPr>
        <p:txBody>
          <a:bodyPr/>
          <a:lstStyle/>
          <a:p>
            <a:r>
              <a:rPr lang="es-MX" dirty="0"/>
              <a:t>Diseño de interfaces gráficas</a:t>
            </a:r>
          </a:p>
        </p:txBody>
      </p:sp>
      <p:sp>
        <p:nvSpPr>
          <p:cNvPr id="17" name="Marcador de contenido 2">
            <a:extLst>
              <a:ext uri="{FF2B5EF4-FFF2-40B4-BE49-F238E27FC236}">
                <a16:creationId xmlns:a16="http://schemas.microsoft.com/office/drawing/2014/main" id="{9DB82045-2AD6-4634-8397-860ECA0524B4}"/>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u="sng" dirty="0">
                <a:solidFill>
                  <a:prstClr val="white"/>
                </a:solidFill>
                <a:cs typeface="Times New Roman" panose="02020603050405020304" pitchFamily="18" charset="0"/>
              </a:rPr>
              <a:t>Diseño y construcción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sp>
        <p:nvSpPr>
          <p:cNvPr id="7" name="CuadroTexto 6">
            <a:extLst>
              <a:ext uri="{FF2B5EF4-FFF2-40B4-BE49-F238E27FC236}">
                <a16:creationId xmlns:a16="http://schemas.microsoft.com/office/drawing/2014/main" id="{FF6B06D8-18AB-D70A-F847-CCADDFE53AF0}"/>
              </a:ext>
            </a:extLst>
          </p:cNvPr>
          <p:cNvSpPr txBox="1"/>
          <p:nvPr/>
        </p:nvSpPr>
        <p:spPr>
          <a:xfrm>
            <a:off x="5063679" y="910998"/>
            <a:ext cx="3560591" cy="461665"/>
          </a:xfrm>
          <a:prstGeom prst="rect">
            <a:avLst/>
          </a:prstGeom>
          <a:noFill/>
          <a:effectLst>
            <a:outerShdw blurRad="50800" dist="38100" dir="5400000" algn="t" rotWithShape="0">
              <a:prstClr val="black">
                <a:alpha val="40000"/>
              </a:prstClr>
            </a:outerShdw>
          </a:effectLst>
        </p:spPr>
        <p:txBody>
          <a:bodyPr wrap="none" rtlCol="0">
            <a:spAutoFit/>
          </a:bodyPr>
          <a:lstStyle/>
          <a:p>
            <a:pPr algn="ctr"/>
            <a:r>
              <a:rPr lang="es-ES" sz="2400" b="1" dirty="0"/>
              <a:t>HMI de tablero de control</a:t>
            </a:r>
            <a:endParaRPr lang="en-US" sz="2400" b="1" dirty="0"/>
          </a:p>
        </p:txBody>
      </p:sp>
      <p:pic>
        <p:nvPicPr>
          <p:cNvPr id="5" name="Imagen 4">
            <a:extLst>
              <a:ext uri="{FF2B5EF4-FFF2-40B4-BE49-F238E27FC236}">
                <a16:creationId xmlns:a16="http://schemas.microsoft.com/office/drawing/2014/main" id="{2719E118-18A0-11D6-BE0B-9192723BE1F5}"/>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t="1207" b="448"/>
          <a:stretch/>
        </p:blipFill>
        <p:spPr>
          <a:xfrm>
            <a:off x="1997093" y="2080815"/>
            <a:ext cx="2683510" cy="1494790"/>
          </a:xfrm>
          <a:prstGeom prst="rect">
            <a:avLst/>
          </a:prstGeom>
          <a:ln>
            <a:solidFill>
              <a:schemeClr val="accent1"/>
            </a:solidFill>
          </a:ln>
        </p:spPr>
      </p:pic>
      <p:sp>
        <p:nvSpPr>
          <p:cNvPr id="3" name="Rectángulo: esquinas redondeadas 2">
            <a:extLst>
              <a:ext uri="{FF2B5EF4-FFF2-40B4-BE49-F238E27FC236}">
                <a16:creationId xmlns:a16="http://schemas.microsoft.com/office/drawing/2014/main" id="{2ED24E38-70D8-EC40-54B7-2430C02F9B52}"/>
              </a:ext>
            </a:extLst>
          </p:cNvPr>
          <p:cNvSpPr/>
          <p:nvPr/>
        </p:nvSpPr>
        <p:spPr>
          <a:xfrm>
            <a:off x="1832825" y="1531094"/>
            <a:ext cx="3020124" cy="2823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t>Pantalla principal</a:t>
            </a:r>
            <a:endParaRPr lang="en-US" sz="1600" b="1" dirty="0"/>
          </a:p>
        </p:txBody>
      </p:sp>
      <p:sp>
        <p:nvSpPr>
          <p:cNvPr id="4" name="Rectángulo: esquinas redondeadas 3">
            <a:extLst>
              <a:ext uri="{FF2B5EF4-FFF2-40B4-BE49-F238E27FC236}">
                <a16:creationId xmlns:a16="http://schemas.microsoft.com/office/drawing/2014/main" id="{B81008E5-08F2-F489-365D-47B87377858B}"/>
              </a:ext>
            </a:extLst>
          </p:cNvPr>
          <p:cNvSpPr/>
          <p:nvPr/>
        </p:nvSpPr>
        <p:spPr>
          <a:xfrm>
            <a:off x="5200159" y="1531094"/>
            <a:ext cx="3020124" cy="2823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t>Interfaz de dosificación</a:t>
            </a:r>
            <a:endParaRPr lang="en-US" sz="1600" b="1" dirty="0"/>
          </a:p>
        </p:txBody>
      </p:sp>
      <p:sp>
        <p:nvSpPr>
          <p:cNvPr id="11" name="Rectángulo: esquinas redondeadas 10">
            <a:extLst>
              <a:ext uri="{FF2B5EF4-FFF2-40B4-BE49-F238E27FC236}">
                <a16:creationId xmlns:a16="http://schemas.microsoft.com/office/drawing/2014/main" id="{3BDA2015-C428-7CC8-7847-E04523D8CF31}"/>
              </a:ext>
            </a:extLst>
          </p:cNvPr>
          <p:cNvSpPr/>
          <p:nvPr/>
        </p:nvSpPr>
        <p:spPr>
          <a:xfrm>
            <a:off x="8553843" y="1531094"/>
            <a:ext cx="3020124" cy="2823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t>Interfaz de alimentación</a:t>
            </a:r>
            <a:endParaRPr lang="en-US" sz="1600" b="1" dirty="0"/>
          </a:p>
        </p:txBody>
      </p:sp>
      <p:sp>
        <p:nvSpPr>
          <p:cNvPr id="12" name="Rectángulo: esquinas redondeadas 11">
            <a:extLst>
              <a:ext uri="{FF2B5EF4-FFF2-40B4-BE49-F238E27FC236}">
                <a16:creationId xmlns:a16="http://schemas.microsoft.com/office/drawing/2014/main" id="{4C9DE463-22F3-FEF8-1B6B-8A7B07F8BCC7}"/>
              </a:ext>
            </a:extLst>
          </p:cNvPr>
          <p:cNvSpPr/>
          <p:nvPr/>
        </p:nvSpPr>
        <p:spPr>
          <a:xfrm>
            <a:off x="3338848" y="3994652"/>
            <a:ext cx="3020124" cy="2823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t>Interfaz de recirculación</a:t>
            </a:r>
            <a:endParaRPr lang="en-US" sz="1600" b="1" dirty="0"/>
          </a:p>
        </p:txBody>
      </p:sp>
      <p:sp>
        <p:nvSpPr>
          <p:cNvPr id="13" name="Rectángulo: esquinas redondeadas 12">
            <a:extLst>
              <a:ext uri="{FF2B5EF4-FFF2-40B4-BE49-F238E27FC236}">
                <a16:creationId xmlns:a16="http://schemas.microsoft.com/office/drawing/2014/main" id="{E6754DBA-DB94-8879-6079-1CDA7B5CD56D}"/>
              </a:ext>
            </a:extLst>
          </p:cNvPr>
          <p:cNvSpPr/>
          <p:nvPr/>
        </p:nvSpPr>
        <p:spPr>
          <a:xfrm>
            <a:off x="6905266" y="4012699"/>
            <a:ext cx="3020124" cy="2823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t>Interfaz de limpieza</a:t>
            </a:r>
            <a:endParaRPr lang="en-US" sz="1600" b="1" dirty="0"/>
          </a:p>
        </p:txBody>
      </p:sp>
      <p:pic>
        <p:nvPicPr>
          <p:cNvPr id="14" name="Imagen 13">
            <a:extLst>
              <a:ext uri="{FF2B5EF4-FFF2-40B4-BE49-F238E27FC236}">
                <a16:creationId xmlns:a16="http://schemas.microsoft.com/office/drawing/2014/main" id="{0B7F2A71-4875-8668-A1ED-D3F48090196C}"/>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r="632" b="916"/>
          <a:stretch/>
        </p:blipFill>
        <p:spPr>
          <a:xfrm>
            <a:off x="5376814" y="2047136"/>
            <a:ext cx="2676929" cy="1494790"/>
          </a:xfrm>
          <a:prstGeom prst="rect">
            <a:avLst/>
          </a:prstGeom>
          <a:ln>
            <a:solidFill>
              <a:schemeClr val="accent1"/>
            </a:solidFill>
          </a:ln>
        </p:spPr>
      </p:pic>
      <p:pic>
        <p:nvPicPr>
          <p:cNvPr id="15" name="Imagen 14">
            <a:extLst>
              <a:ext uri="{FF2B5EF4-FFF2-40B4-BE49-F238E27FC236}">
                <a16:creationId xmlns:a16="http://schemas.microsoft.com/office/drawing/2014/main" id="{9A39DABC-E7CA-D38B-0900-6471A8FE7753}"/>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25000"/>
                    </a14:imgEffect>
                  </a14:imgLayer>
                </a14:imgProps>
              </a:ext>
            </a:extLst>
          </a:blip>
          <a:srcRect l="839" t="1115" r="355" b="590"/>
          <a:stretch/>
        </p:blipFill>
        <p:spPr>
          <a:xfrm>
            <a:off x="3513919" y="4511728"/>
            <a:ext cx="2669982" cy="1494790"/>
          </a:xfrm>
          <a:prstGeom prst="rect">
            <a:avLst/>
          </a:prstGeom>
          <a:ln>
            <a:solidFill>
              <a:schemeClr val="accent1"/>
            </a:solidFill>
          </a:ln>
        </p:spPr>
      </p:pic>
      <p:pic>
        <p:nvPicPr>
          <p:cNvPr id="16" name="Imagen 15">
            <a:extLst>
              <a:ext uri="{FF2B5EF4-FFF2-40B4-BE49-F238E27FC236}">
                <a16:creationId xmlns:a16="http://schemas.microsoft.com/office/drawing/2014/main" id="{BBB7D555-EBF7-DBE1-31F0-45F75479A3C3}"/>
              </a:ext>
            </a:extLst>
          </p:cNvPr>
          <p:cNvPicPr>
            <a:picLocks noChangeAspect="1"/>
          </p:cNvPicPr>
          <p:nvPr/>
        </p:nvPicPr>
        <p:blipFill rotWithShape="1">
          <a:blip r:embed="rId8">
            <a:extLst>
              <a:ext uri="{BEBA8EAE-BF5A-486C-A8C5-ECC9F3942E4B}">
                <a14:imgProps xmlns:a14="http://schemas.microsoft.com/office/drawing/2010/main">
                  <a14:imgLayer r:embed="rId9">
                    <a14:imgEffect>
                      <a14:sharpenSoften amount="25000"/>
                    </a14:imgEffect>
                  </a14:imgLayer>
                </a14:imgProps>
              </a:ext>
            </a:extLst>
          </a:blip>
          <a:srcRect r="515"/>
          <a:stretch/>
        </p:blipFill>
        <p:spPr>
          <a:xfrm>
            <a:off x="8736142" y="2044454"/>
            <a:ext cx="2655526" cy="1494790"/>
          </a:xfrm>
          <a:prstGeom prst="rect">
            <a:avLst/>
          </a:prstGeom>
          <a:ln>
            <a:solidFill>
              <a:schemeClr val="accent1"/>
            </a:solidFill>
          </a:ln>
        </p:spPr>
      </p:pic>
      <p:pic>
        <p:nvPicPr>
          <p:cNvPr id="18" name="Imagen 17">
            <a:extLst>
              <a:ext uri="{FF2B5EF4-FFF2-40B4-BE49-F238E27FC236}">
                <a16:creationId xmlns:a16="http://schemas.microsoft.com/office/drawing/2014/main" id="{FEE317BD-3949-9044-13D0-93F9DEAEB771}"/>
              </a:ext>
            </a:extLst>
          </p:cNvPr>
          <p:cNvPicPr>
            <a:picLocks noChangeAspect="1"/>
          </p:cNvPicPr>
          <p:nvPr/>
        </p:nvPicPr>
        <p:blipFill rotWithShape="1">
          <a:blip r:embed="rId10">
            <a:extLst>
              <a:ext uri="{BEBA8EAE-BF5A-486C-A8C5-ECC9F3942E4B}">
                <a14:imgProps xmlns:a14="http://schemas.microsoft.com/office/drawing/2010/main">
                  <a14:imgLayer r:embed="rId11">
                    <a14:imgEffect>
                      <a14:sharpenSoften amount="25000"/>
                    </a14:imgEffect>
                  </a14:imgLayer>
                </a14:imgProps>
              </a:ext>
            </a:extLst>
          </a:blip>
          <a:srcRect l="839" t="653" r="932" b="461"/>
          <a:stretch/>
        </p:blipFill>
        <p:spPr>
          <a:xfrm>
            <a:off x="7087565" y="4511728"/>
            <a:ext cx="2655526" cy="1507550"/>
          </a:xfrm>
          <a:prstGeom prst="rect">
            <a:avLst/>
          </a:prstGeom>
          <a:ln>
            <a:solidFill>
              <a:schemeClr val="accent1"/>
            </a:solidFill>
          </a:ln>
        </p:spPr>
      </p:pic>
    </p:spTree>
    <p:extLst>
      <p:ext uri="{BB962C8B-B14F-4D97-AF65-F5344CB8AC3E}">
        <p14:creationId xmlns:p14="http://schemas.microsoft.com/office/powerpoint/2010/main" val="9702902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6EFCC8-7060-490D-9AC9-2C56B57D66BD}"/>
              </a:ext>
            </a:extLst>
          </p:cNvPr>
          <p:cNvSpPr>
            <a:spLocks noGrp="1"/>
          </p:cNvSpPr>
          <p:nvPr>
            <p:ph type="title"/>
          </p:nvPr>
        </p:nvSpPr>
        <p:spPr>
          <a:xfrm>
            <a:off x="1800726" y="2869"/>
            <a:ext cx="10086474" cy="1346897"/>
          </a:xfrm>
        </p:spPr>
        <p:txBody>
          <a:bodyPr/>
          <a:lstStyle/>
          <a:p>
            <a:r>
              <a:rPr lang="es-MX" dirty="0"/>
              <a:t>Diseño de interfaces gráficas</a:t>
            </a:r>
          </a:p>
        </p:txBody>
      </p:sp>
      <p:sp>
        <p:nvSpPr>
          <p:cNvPr id="17" name="Marcador de contenido 2">
            <a:extLst>
              <a:ext uri="{FF2B5EF4-FFF2-40B4-BE49-F238E27FC236}">
                <a16:creationId xmlns:a16="http://schemas.microsoft.com/office/drawing/2014/main" id="{9DB82045-2AD6-4634-8397-860ECA0524B4}"/>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u="sng" dirty="0">
                <a:solidFill>
                  <a:prstClr val="white"/>
                </a:solidFill>
                <a:cs typeface="Times New Roman" panose="02020603050405020304" pitchFamily="18" charset="0"/>
              </a:rPr>
              <a:t>Diseño y construcción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sp>
        <p:nvSpPr>
          <p:cNvPr id="7" name="CuadroTexto 6">
            <a:extLst>
              <a:ext uri="{FF2B5EF4-FFF2-40B4-BE49-F238E27FC236}">
                <a16:creationId xmlns:a16="http://schemas.microsoft.com/office/drawing/2014/main" id="{FF6B06D8-18AB-D70A-F847-CCADDFE53AF0}"/>
              </a:ext>
            </a:extLst>
          </p:cNvPr>
          <p:cNvSpPr txBox="1"/>
          <p:nvPr/>
        </p:nvSpPr>
        <p:spPr>
          <a:xfrm>
            <a:off x="5696611" y="910998"/>
            <a:ext cx="2294731" cy="461665"/>
          </a:xfrm>
          <a:prstGeom prst="rect">
            <a:avLst/>
          </a:prstGeom>
          <a:noFill/>
          <a:effectLst>
            <a:outerShdw blurRad="50800" dist="38100" dir="5400000" algn="t" rotWithShape="0">
              <a:prstClr val="black">
                <a:alpha val="40000"/>
              </a:prstClr>
            </a:outerShdw>
          </a:effectLst>
        </p:spPr>
        <p:txBody>
          <a:bodyPr wrap="none" rtlCol="0">
            <a:spAutoFit/>
          </a:bodyPr>
          <a:lstStyle/>
          <a:p>
            <a:pPr algn="ctr"/>
            <a:r>
              <a:rPr lang="es-ES" sz="2400" b="1" dirty="0"/>
              <a:t>Sistema SCADA</a:t>
            </a:r>
            <a:endParaRPr lang="en-US" sz="2400" b="1" dirty="0"/>
          </a:p>
        </p:txBody>
      </p:sp>
      <p:sp>
        <p:nvSpPr>
          <p:cNvPr id="4" name="Rectángulo: esquinas redondeadas 3">
            <a:extLst>
              <a:ext uri="{FF2B5EF4-FFF2-40B4-BE49-F238E27FC236}">
                <a16:creationId xmlns:a16="http://schemas.microsoft.com/office/drawing/2014/main" id="{D2711672-B696-8CB0-3B8D-C747C8C09108}"/>
              </a:ext>
            </a:extLst>
          </p:cNvPr>
          <p:cNvSpPr/>
          <p:nvPr/>
        </p:nvSpPr>
        <p:spPr>
          <a:xfrm>
            <a:off x="2951688" y="1634475"/>
            <a:ext cx="3020124" cy="2823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t>Pantalla principal</a:t>
            </a:r>
            <a:endParaRPr lang="en-US" sz="1600" b="1" dirty="0"/>
          </a:p>
        </p:txBody>
      </p:sp>
      <p:pic>
        <p:nvPicPr>
          <p:cNvPr id="5" name="Imagen 4">
            <a:extLst>
              <a:ext uri="{FF2B5EF4-FFF2-40B4-BE49-F238E27FC236}">
                <a16:creationId xmlns:a16="http://schemas.microsoft.com/office/drawing/2014/main" id="{F5729943-8287-91AD-0CDA-CE6FD36A5D50}"/>
              </a:ext>
            </a:extLst>
          </p:cNvPr>
          <p:cNvPicPr>
            <a:picLocks noChangeAspect="1"/>
          </p:cNvPicPr>
          <p:nvPr/>
        </p:nvPicPr>
        <p:blipFill>
          <a:blip r:embed="rId2"/>
          <a:stretch>
            <a:fillRect/>
          </a:stretch>
        </p:blipFill>
        <p:spPr>
          <a:xfrm>
            <a:off x="1813016" y="2526454"/>
            <a:ext cx="5297468" cy="2978372"/>
          </a:xfrm>
          <a:prstGeom prst="rect">
            <a:avLst/>
          </a:prstGeom>
          <a:ln>
            <a:solidFill>
              <a:schemeClr val="accent1"/>
            </a:solidFill>
          </a:ln>
        </p:spPr>
      </p:pic>
      <p:pic>
        <p:nvPicPr>
          <p:cNvPr id="9" name="Imagen 8">
            <a:extLst>
              <a:ext uri="{FF2B5EF4-FFF2-40B4-BE49-F238E27FC236}">
                <a16:creationId xmlns:a16="http://schemas.microsoft.com/office/drawing/2014/main" id="{3F50EB73-B846-46C9-4234-CCDA8CB3DAF0}"/>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t="9739" r="41749" b="10627"/>
          <a:stretch/>
        </p:blipFill>
        <p:spPr>
          <a:xfrm>
            <a:off x="7991342" y="2526454"/>
            <a:ext cx="3660171" cy="2978372"/>
          </a:xfrm>
          <a:prstGeom prst="rect">
            <a:avLst/>
          </a:prstGeom>
          <a:ln>
            <a:solidFill>
              <a:schemeClr val="accent1"/>
            </a:solidFill>
          </a:ln>
        </p:spPr>
      </p:pic>
      <p:sp>
        <p:nvSpPr>
          <p:cNvPr id="10" name="Flecha: a la derecha 9">
            <a:extLst>
              <a:ext uri="{FF2B5EF4-FFF2-40B4-BE49-F238E27FC236}">
                <a16:creationId xmlns:a16="http://schemas.microsoft.com/office/drawing/2014/main" id="{CBCB299B-1E9D-A691-1364-3B203F05CE92}"/>
              </a:ext>
            </a:extLst>
          </p:cNvPr>
          <p:cNvSpPr/>
          <p:nvPr/>
        </p:nvSpPr>
        <p:spPr>
          <a:xfrm>
            <a:off x="7270561" y="3786977"/>
            <a:ext cx="560704" cy="4573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esquinas redondeadas 10">
            <a:extLst>
              <a:ext uri="{FF2B5EF4-FFF2-40B4-BE49-F238E27FC236}">
                <a16:creationId xmlns:a16="http://schemas.microsoft.com/office/drawing/2014/main" id="{0FD43F21-0387-DBF0-23FC-7CACE0AEEBC6}"/>
              </a:ext>
            </a:extLst>
          </p:cNvPr>
          <p:cNvSpPr/>
          <p:nvPr/>
        </p:nvSpPr>
        <p:spPr>
          <a:xfrm>
            <a:off x="8311365" y="1674096"/>
            <a:ext cx="3020124" cy="2823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t>Registro de datos</a:t>
            </a:r>
            <a:endParaRPr lang="en-US" sz="1600" b="1" dirty="0"/>
          </a:p>
        </p:txBody>
      </p:sp>
      <p:sp>
        <p:nvSpPr>
          <p:cNvPr id="12" name="CuadroTexto 11">
            <a:extLst>
              <a:ext uri="{FF2B5EF4-FFF2-40B4-BE49-F238E27FC236}">
                <a16:creationId xmlns:a16="http://schemas.microsoft.com/office/drawing/2014/main" id="{436C3064-B0BE-BE89-94AB-F612F1DD60EE}"/>
              </a:ext>
            </a:extLst>
          </p:cNvPr>
          <p:cNvSpPr txBox="1"/>
          <p:nvPr/>
        </p:nvSpPr>
        <p:spPr>
          <a:xfrm>
            <a:off x="7991342" y="2059302"/>
            <a:ext cx="3660171" cy="307777"/>
          </a:xfrm>
          <a:prstGeom prst="rect">
            <a:avLst/>
          </a:prstGeom>
          <a:noFill/>
        </p:spPr>
        <p:txBody>
          <a:bodyPr wrap="square" rtlCol="0">
            <a:spAutoFit/>
          </a:bodyPr>
          <a:lstStyle/>
          <a:p>
            <a:pPr algn="ctr"/>
            <a:r>
              <a:rPr lang="es-ES" sz="1400" b="1" dirty="0">
                <a:effectLst>
                  <a:outerShdw blurRad="38100" dist="38100" dir="2700000" algn="tl">
                    <a:srgbClr val="000000">
                      <a:alpha val="43137"/>
                    </a:srgbClr>
                  </a:outerShdw>
                </a:effectLst>
              </a:rPr>
              <a:t>Data </a:t>
            </a:r>
            <a:r>
              <a:rPr lang="en-US" sz="1400" b="1" dirty="0">
                <a:effectLst>
                  <a:outerShdw blurRad="38100" dist="38100" dir="2700000" algn="tl">
                    <a:srgbClr val="000000">
                      <a:alpha val="43137"/>
                    </a:srgbClr>
                  </a:outerShdw>
                </a:effectLst>
              </a:rPr>
              <a:t>Logging</a:t>
            </a:r>
          </a:p>
        </p:txBody>
      </p:sp>
    </p:spTree>
    <p:extLst>
      <p:ext uri="{BB962C8B-B14F-4D97-AF65-F5344CB8AC3E}">
        <p14:creationId xmlns:p14="http://schemas.microsoft.com/office/powerpoint/2010/main" val="31119927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BA9615-7DB5-4D57-B0E9-14BDBBE81C4C}"/>
              </a:ext>
            </a:extLst>
          </p:cNvPr>
          <p:cNvSpPr>
            <a:spLocks noGrp="1"/>
          </p:cNvSpPr>
          <p:nvPr>
            <p:ph type="title"/>
          </p:nvPr>
        </p:nvSpPr>
        <p:spPr>
          <a:xfrm>
            <a:off x="3167426" y="2868"/>
            <a:ext cx="7315200" cy="1346897"/>
          </a:xfrm>
        </p:spPr>
        <p:txBody>
          <a:bodyPr/>
          <a:lstStyle/>
          <a:p>
            <a:r>
              <a:rPr lang="es-MX" dirty="0">
                <a:cs typeface="Times New Roman" panose="02020603050405020304" pitchFamily="18" charset="0"/>
              </a:rPr>
              <a:t>Antecedentes</a:t>
            </a:r>
          </a:p>
        </p:txBody>
      </p:sp>
      <p:sp>
        <p:nvSpPr>
          <p:cNvPr id="6" name="Marcador de contenido 2">
            <a:extLst>
              <a:ext uri="{FF2B5EF4-FFF2-40B4-BE49-F238E27FC236}">
                <a16:creationId xmlns:a16="http://schemas.microsoft.com/office/drawing/2014/main" id="{8BD7D991-A2E0-4D6E-ABA3-20358772CC44}"/>
              </a:ext>
            </a:extLst>
          </p:cNvPr>
          <p:cNvSpPr txBox="1">
            <a:spLocks/>
          </p:cNvSpPr>
          <p:nvPr/>
        </p:nvSpPr>
        <p:spPr>
          <a:xfrm>
            <a:off x="6239"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dirty="0">
                <a:solidFill>
                  <a:prstClr val="white"/>
                </a:solidFill>
                <a:cs typeface="Times New Roman" panose="02020603050405020304" pitchFamily="18" charset="0"/>
              </a:rPr>
              <a:t>Diseño y construcción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sp>
        <p:nvSpPr>
          <p:cNvPr id="3" name="Marcador de contenido 2">
            <a:extLst>
              <a:ext uri="{FF2B5EF4-FFF2-40B4-BE49-F238E27FC236}">
                <a16:creationId xmlns:a16="http://schemas.microsoft.com/office/drawing/2014/main" id="{BB2A2F14-ADD4-4222-BE58-AD06CE6E7B56}"/>
              </a:ext>
            </a:extLst>
          </p:cNvPr>
          <p:cNvSpPr>
            <a:spLocks noGrp="1"/>
          </p:cNvSpPr>
          <p:nvPr>
            <p:ph idx="1"/>
          </p:nvPr>
        </p:nvSpPr>
        <p:spPr>
          <a:xfrm>
            <a:off x="2827421" y="974557"/>
            <a:ext cx="7655205" cy="2574759"/>
          </a:xfrm>
        </p:spPr>
        <p:txBody>
          <a:bodyPr>
            <a:normAutofit/>
          </a:bodyPr>
          <a:lstStyle/>
          <a:p>
            <a:r>
              <a:rPr lang="es-ES" sz="1800" dirty="0">
                <a:solidFill>
                  <a:schemeClr val="tx1">
                    <a:lumMod val="75000"/>
                    <a:lumOff val="25000"/>
                  </a:schemeClr>
                </a:solidFill>
                <a:ea typeface="Calibri" panose="020F0502020204030204" pitchFamily="34" charset="0"/>
                <a:cs typeface="Times New Roman" panose="02020603050405020304" pitchFamily="18" charset="0"/>
              </a:rPr>
              <a:t>D</a:t>
            </a:r>
            <a:r>
              <a:rPr lang="es-ES" sz="1800" dirty="0">
                <a:solidFill>
                  <a:schemeClr val="tx1">
                    <a:lumMod val="75000"/>
                    <a:lumOff val="25000"/>
                  </a:schemeClr>
                </a:solidFill>
                <a:effectLst/>
                <a:ea typeface="Calibri" panose="020F0502020204030204" pitchFamily="34" charset="0"/>
                <a:cs typeface="Times New Roman" panose="02020603050405020304" pitchFamily="18" charset="0"/>
              </a:rPr>
              <a:t>osificación de aditivos: Mezcla de 4 aditivos según la fórmula establecida por el departamento de investigación y desarrollo.</a:t>
            </a:r>
          </a:p>
          <a:p>
            <a:r>
              <a:rPr lang="es-ES" sz="1800" dirty="0">
                <a:solidFill>
                  <a:schemeClr val="tx1">
                    <a:lumMod val="75000"/>
                    <a:lumOff val="25000"/>
                  </a:schemeClr>
                </a:solidFill>
                <a:effectLst/>
                <a:ea typeface="Calibri" panose="020F0502020204030204" pitchFamily="34" charset="0"/>
                <a:cs typeface="Times New Roman" panose="02020603050405020304" pitchFamily="18" charset="0"/>
              </a:rPr>
              <a:t>La dosificación para lotes grandes se realizaba de forma manual.</a:t>
            </a:r>
          </a:p>
          <a:p>
            <a:r>
              <a:rPr lang="es-ES" sz="1800" dirty="0">
                <a:solidFill>
                  <a:schemeClr val="tx1">
                    <a:lumMod val="75000"/>
                    <a:lumOff val="25000"/>
                  </a:schemeClr>
                </a:solidFill>
                <a:ea typeface="Calibri" panose="020F0502020204030204" pitchFamily="34" charset="0"/>
                <a:cs typeface="Times New Roman" panose="02020603050405020304" pitchFamily="18" charset="0"/>
              </a:rPr>
              <a:t>Transporte de </a:t>
            </a:r>
            <a:r>
              <a:rPr lang="es-ES" sz="1800" dirty="0">
                <a:solidFill>
                  <a:schemeClr val="tx1">
                    <a:lumMod val="75000"/>
                    <a:lumOff val="25000"/>
                  </a:schemeClr>
                </a:solidFill>
                <a:effectLst/>
                <a:ea typeface="Calibri" panose="020F0502020204030204" pitchFamily="34" charset="0"/>
                <a:cs typeface="Times New Roman" panose="02020603050405020304" pitchFamily="18" charset="0"/>
              </a:rPr>
              <a:t>barriles de 200 litros a la báscula de uso general.</a:t>
            </a:r>
          </a:p>
          <a:p>
            <a:r>
              <a:rPr lang="es-ES" sz="1800" dirty="0">
                <a:solidFill>
                  <a:schemeClr val="tx1">
                    <a:lumMod val="75000"/>
                    <a:lumOff val="25000"/>
                  </a:schemeClr>
                </a:solidFill>
                <a:effectLst/>
                <a:ea typeface="Calibri" panose="020F0502020204030204" pitchFamily="34" charset="0"/>
                <a:cs typeface="Times New Roman" panose="02020603050405020304" pitchFamily="18" charset="0"/>
              </a:rPr>
              <a:t>El operador utilizaba baldes, canecas y la </a:t>
            </a:r>
            <a:r>
              <a:rPr lang="es-ES" sz="1800" dirty="0">
                <a:solidFill>
                  <a:schemeClr val="tx1">
                    <a:lumMod val="75000"/>
                    <a:lumOff val="25000"/>
                  </a:schemeClr>
                </a:solidFill>
                <a:ea typeface="Calibri" panose="020F0502020204030204" pitchFamily="34" charset="0"/>
                <a:cs typeface="Times New Roman" panose="02020603050405020304" pitchFamily="18" charset="0"/>
              </a:rPr>
              <a:t>báscula para </a:t>
            </a:r>
            <a:r>
              <a:rPr lang="es-ES" sz="1800" dirty="0">
                <a:solidFill>
                  <a:schemeClr val="tx1">
                    <a:lumMod val="75000"/>
                    <a:lumOff val="25000"/>
                  </a:schemeClr>
                </a:solidFill>
                <a:effectLst/>
                <a:ea typeface="Calibri" panose="020F0502020204030204" pitchFamily="34" charset="0"/>
                <a:cs typeface="Times New Roman" panose="02020603050405020304" pitchFamily="18" charset="0"/>
              </a:rPr>
              <a:t>medir la masa de cada líquido. </a:t>
            </a:r>
            <a:endParaRPr lang="en-US" sz="1800" dirty="0">
              <a:solidFill>
                <a:schemeClr val="tx1">
                  <a:lumMod val="75000"/>
                  <a:lumOff val="25000"/>
                </a:schemeClr>
              </a:solidFill>
              <a:effectLst/>
              <a:ea typeface="Calibri" panose="020F0502020204030204" pitchFamily="34" charset="0"/>
              <a:cs typeface="Times New Roman" panose="02020603050405020304" pitchFamily="18" charset="0"/>
            </a:endParaRPr>
          </a:p>
        </p:txBody>
      </p:sp>
      <p:grpSp>
        <p:nvGrpSpPr>
          <p:cNvPr id="15" name="Grupo 14">
            <a:extLst>
              <a:ext uri="{FF2B5EF4-FFF2-40B4-BE49-F238E27FC236}">
                <a16:creationId xmlns:a16="http://schemas.microsoft.com/office/drawing/2014/main" id="{F9949754-8517-EBB2-3A14-6A128E976478}"/>
              </a:ext>
            </a:extLst>
          </p:cNvPr>
          <p:cNvGrpSpPr/>
          <p:nvPr/>
        </p:nvGrpSpPr>
        <p:grpSpPr>
          <a:xfrm>
            <a:off x="3847613" y="3727057"/>
            <a:ext cx="5954825" cy="2334930"/>
            <a:chOff x="5414410" y="3385862"/>
            <a:chExt cx="5954825" cy="2334930"/>
          </a:xfrm>
        </p:grpSpPr>
        <p:pic>
          <p:nvPicPr>
            <p:cNvPr id="11" name="Imagen 10">
              <a:extLst>
                <a:ext uri="{FF2B5EF4-FFF2-40B4-BE49-F238E27FC236}">
                  <a16:creationId xmlns:a16="http://schemas.microsoft.com/office/drawing/2014/main" id="{E0FD5555-E951-78C7-0D16-D388D4602216}"/>
                </a:ext>
              </a:extLst>
            </p:cNvPr>
            <p:cNvPicPr>
              <a:picLocks noChangeAspect="1"/>
            </p:cNvPicPr>
            <p:nvPr/>
          </p:nvPicPr>
          <p:blipFill>
            <a:blip r:embed="rId3"/>
            <a:stretch>
              <a:fillRect/>
            </a:stretch>
          </p:blipFill>
          <p:spPr>
            <a:xfrm>
              <a:off x="5414410" y="3385862"/>
              <a:ext cx="1751197" cy="2334930"/>
            </a:xfrm>
            <a:prstGeom prst="rect">
              <a:avLst/>
            </a:prstGeom>
            <a:ln>
              <a:noFill/>
            </a:ln>
            <a:effectLst>
              <a:outerShdw blurRad="292100" dist="139700" dir="2700000" algn="tl" rotWithShape="0">
                <a:srgbClr val="333333">
                  <a:alpha val="65000"/>
                </a:srgbClr>
              </a:outerShdw>
            </a:effectLst>
          </p:spPr>
        </p:pic>
        <p:pic>
          <p:nvPicPr>
            <p:cNvPr id="13" name="Imagen 12" descr="No description available.">
              <a:extLst>
                <a:ext uri="{FF2B5EF4-FFF2-40B4-BE49-F238E27FC236}">
                  <a16:creationId xmlns:a16="http://schemas.microsoft.com/office/drawing/2014/main" id="{E1B235B5-3BE1-9EDD-E629-B15AE7EB637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16218" y="3385862"/>
              <a:ext cx="1751198" cy="2334930"/>
            </a:xfrm>
            <a:prstGeom prst="rect">
              <a:avLst/>
            </a:prstGeom>
            <a:ln>
              <a:noFill/>
            </a:ln>
            <a:effectLst>
              <a:outerShdw blurRad="292100" dist="139700" dir="2700000" algn="tl" rotWithShape="0">
                <a:srgbClr val="333333">
                  <a:alpha val="65000"/>
                </a:srgbClr>
              </a:outerShdw>
            </a:effectLst>
          </p:spPr>
        </p:pic>
        <p:pic>
          <p:nvPicPr>
            <p:cNvPr id="14" name="Imagen 13" descr="No description available.">
              <a:extLst>
                <a:ext uri="{FF2B5EF4-FFF2-40B4-BE49-F238E27FC236}">
                  <a16:creationId xmlns:a16="http://schemas.microsoft.com/office/drawing/2014/main" id="{18C657D8-5B67-203F-D0C1-94B4D686996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18037" y="3385862"/>
              <a:ext cx="1751198" cy="2334930"/>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3218536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6EFCC8-7060-490D-9AC9-2C56B57D66BD}"/>
              </a:ext>
            </a:extLst>
          </p:cNvPr>
          <p:cNvSpPr>
            <a:spLocks noGrp="1"/>
          </p:cNvSpPr>
          <p:nvPr>
            <p:ph type="title"/>
          </p:nvPr>
        </p:nvSpPr>
        <p:spPr>
          <a:xfrm>
            <a:off x="1800726" y="2869"/>
            <a:ext cx="10086474" cy="1346897"/>
          </a:xfrm>
        </p:spPr>
        <p:txBody>
          <a:bodyPr/>
          <a:lstStyle/>
          <a:p>
            <a:r>
              <a:rPr lang="es-MX" dirty="0"/>
              <a:t>Construcción e implementación</a:t>
            </a:r>
          </a:p>
        </p:txBody>
      </p:sp>
      <p:sp>
        <p:nvSpPr>
          <p:cNvPr id="17" name="Marcador de contenido 2">
            <a:extLst>
              <a:ext uri="{FF2B5EF4-FFF2-40B4-BE49-F238E27FC236}">
                <a16:creationId xmlns:a16="http://schemas.microsoft.com/office/drawing/2014/main" id="{9DB82045-2AD6-4634-8397-860ECA0524B4}"/>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u="sng" dirty="0">
                <a:solidFill>
                  <a:prstClr val="white"/>
                </a:solidFill>
                <a:cs typeface="Times New Roman" panose="02020603050405020304" pitchFamily="18" charset="0"/>
              </a:rPr>
              <a:t>Diseño y construcción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pic>
        <p:nvPicPr>
          <p:cNvPr id="5" name="Imagen 4">
            <a:extLst>
              <a:ext uri="{FF2B5EF4-FFF2-40B4-BE49-F238E27FC236}">
                <a16:creationId xmlns:a16="http://schemas.microsoft.com/office/drawing/2014/main" id="{B7C4BA66-08C3-E317-2E36-2259B7B7B33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15192" y="1730886"/>
            <a:ext cx="3877345" cy="1691124"/>
          </a:xfrm>
          <a:prstGeom prst="rect">
            <a:avLst/>
          </a:prstGeom>
          <a:noFill/>
          <a:ln>
            <a:solidFill>
              <a:schemeClr val="accent1"/>
            </a:solidFill>
          </a:ln>
        </p:spPr>
      </p:pic>
      <p:grpSp>
        <p:nvGrpSpPr>
          <p:cNvPr id="11" name="Grupo 10">
            <a:extLst>
              <a:ext uri="{FF2B5EF4-FFF2-40B4-BE49-F238E27FC236}">
                <a16:creationId xmlns:a16="http://schemas.microsoft.com/office/drawing/2014/main" id="{D77EC3AF-60C4-6DC7-0920-FDB185BF65AF}"/>
              </a:ext>
            </a:extLst>
          </p:cNvPr>
          <p:cNvGrpSpPr/>
          <p:nvPr/>
        </p:nvGrpSpPr>
        <p:grpSpPr>
          <a:xfrm>
            <a:off x="5874582" y="1730886"/>
            <a:ext cx="5852160" cy="3934326"/>
            <a:chOff x="5915527" y="2157879"/>
            <a:chExt cx="5852160" cy="3934326"/>
          </a:xfrm>
        </p:grpSpPr>
        <p:pic>
          <p:nvPicPr>
            <p:cNvPr id="6" name="Imagen 5">
              <a:extLst>
                <a:ext uri="{FF2B5EF4-FFF2-40B4-BE49-F238E27FC236}">
                  <a16:creationId xmlns:a16="http://schemas.microsoft.com/office/drawing/2014/main" id="{E5909C94-353B-6F1F-E0AD-4588C7013DA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15527" y="2157879"/>
              <a:ext cx="5852160" cy="1835150"/>
            </a:xfrm>
            <a:prstGeom prst="rect">
              <a:avLst/>
            </a:prstGeom>
            <a:noFill/>
            <a:ln>
              <a:solidFill>
                <a:schemeClr val="accent1"/>
              </a:solidFill>
            </a:ln>
          </p:spPr>
        </p:pic>
        <p:pic>
          <p:nvPicPr>
            <p:cNvPr id="8" name="Imagen 7">
              <a:extLst>
                <a:ext uri="{FF2B5EF4-FFF2-40B4-BE49-F238E27FC236}">
                  <a16:creationId xmlns:a16="http://schemas.microsoft.com/office/drawing/2014/main" id="{8D84CC83-CFD2-5C8B-A499-8938EF77F3E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5632"/>
            <a:stretch/>
          </p:blipFill>
          <p:spPr bwMode="auto">
            <a:xfrm>
              <a:off x="6611562" y="4257056"/>
              <a:ext cx="4552307" cy="1835149"/>
            </a:xfrm>
            <a:prstGeom prst="rect">
              <a:avLst/>
            </a:prstGeom>
            <a:noFill/>
            <a:ln>
              <a:solidFill>
                <a:schemeClr val="accent1"/>
              </a:solidFill>
            </a:ln>
          </p:spPr>
        </p:pic>
      </p:grpSp>
      <p:sp>
        <p:nvSpPr>
          <p:cNvPr id="4" name="Rectángulo: esquinas redondeadas 3">
            <a:extLst>
              <a:ext uri="{FF2B5EF4-FFF2-40B4-BE49-F238E27FC236}">
                <a16:creationId xmlns:a16="http://schemas.microsoft.com/office/drawing/2014/main" id="{F4E63E69-CA05-7ECE-E9F6-7980892D0D6E}"/>
              </a:ext>
            </a:extLst>
          </p:cNvPr>
          <p:cNvSpPr/>
          <p:nvPr/>
        </p:nvSpPr>
        <p:spPr>
          <a:xfrm>
            <a:off x="2164274" y="1174746"/>
            <a:ext cx="3020124" cy="2823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t>1. Tolva</a:t>
            </a:r>
            <a:endParaRPr lang="en-US" sz="1600" b="1" dirty="0"/>
          </a:p>
        </p:txBody>
      </p:sp>
      <p:sp>
        <p:nvSpPr>
          <p:cNvPr id="7" name="Rectángulo: esquinas redondeadas 6">
            <a:extLst>
              <a:ext uri="{FF2B5EF4-FFF2-40B4-BE49-F238E27FC236}">
                <a16:creationId xmlns:a16="http://schemas.microsoft.com/office/drawing/2014/main" id="{CC964708-2375-F17F-0BF9-C722ADFC20FD}"/>
              </a:ext>
            </a:extLst>
          </p:cNvPr>
          <p:cNvSpPr/>
          <p:nvPr/>
        </p:nvSpPr>
        <p:spPr>
          <a:xfrm>
            <a:off x="7290601" y="1174747"/>
            <a:ext cx="3020124" cy="2823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t>2. Estructuras metálicas</a:t>
            </a:r>
            <a:endParaRPr lang="en-US" sz="1600" b="1" dirty="0"/>
          </a:p>
        </p:txBody>
      </p:sp>
      <p:sp>
        <p:nvSpPr>
          <p:cNvPr id="12" name="Rectángulo: esquinas redondeadas 11">
            <a:extLst>
              <a:ext uri="{FF2B5EF4-FFF2-40B4-BE49-F238E27FC236}">
                <a16:creationId xmlns:a16="http://schemas.microsoft.com/office/drawing/2014/main" id="{9D4634F1-2AC5-E695-F5D3-7FA6A89B9C0E}"/>
              </a:ext>
            </a:extLst>
          </p:cNvPr>
          <p:cNvSpPr/>
          <p:nvPr/>
        </p:nvSpPr>
        <p:spPr>
          <a:xfrm>
            <a:off x="1857879" y="3736168"/>
            <a:ext cx="3877345" cy="2767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t>3. Ubicación de tanques IBC y estructuras</a:t>
            </a:r>
            <a:endParaRPr lang="en-US" sz="1600" b="1" dirty="0"/>
          </a:p>
        </p:txBody>
      </p:sp>
      <p:pic>
        <p:nvPicPr>
          <p:cNvPr id="14" name="Imagen 13">
            <a:extLst>
              <a:ext uri="{FF2B5EF4-FFF2-40B4-BE49-F238E27FC236}">
                <a16:creationId xmlns:a16="http://schemas.microsoft.com/office/drawing/2014/main" id="{6CFAEB79-D126-E04E-D73B-B7296888BBE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5306" r="152"/>
          <a:stretch/>
        </p:blipFill>
        <p:spPr bwMode="auto">
          <a:xfrm>
            <a:off x="2181788" y="4262019"/>
            <a:ext cx="3229525" cy="2426026"/>
          </a:xfrm>
          <a:prstGeom prst="rect">
            <a:avLst/>
          </a:prstGeom>
          <a:noFill/>
          <a:ln>
            <a:solidFill>
              <a:schemeClr val="accent1"/>
            </a:solidFill>
          </a:ln>
        </p:spPr>
      </p:pic>
    </p:spTree>
    <p:extLst>
      <p:ext uri="{BB962C8B-B14F-4D97-AF65-F5344CB8AC3E}">
        <p14:creationId xmlns:p14="http://schemas.microsoft.com/office/powerpoint/2010/main" val="40397012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6EFCC8-7060-490D-9AC9-2C56B57D66BD}"/>
              </a:ext>
            </a:extLst>
          </p:cNvPr>
          <p:cNvSpPr>
            <a:spLocks noGrp="1"/>
          </p:cNvSpPr>
          <p:nvPr>
            <p:ph type="title"/>
          </p:nvPr>
        </p:nvSpPr>
        <p:spPr>
          <a:xfrm>
            <a:off x="1800726" y="2869"/>
            <a:ext cx="10086474" cy="1346897"/>
          </a:xfrm>
        </p:spPr>
        <p:txBody>
          <a:bodyPr/>
          <a:lstStyle/>
          <a:p>
            <a:r>
              <a:rPr lang="es-MX" dirty="0"/>
              <a:t>Construcción e implementación</a:t>
            </a:r>
          </a:p>
        </p:txBody>
      </p:sp>
      <p:sp>
        <p:nvSpPr>
          <p:cNvPr id="17" name="Marcador de contenido 2">
            <a:extLst>
              <a:ext uri="{FF2B5EF4-FFF2-40B4-BE49-F238E27FC236}">
                <a16:creationId xmlns:a16="http://schemas.microsoft.com/office/drawing/2014/main" id="{9DB82045-2AD6-4634-8397-860ECA0524B4}"/>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u="sng" dirty="0">
                <a:solidFill>
                  <a:prstClr val="white"/>
                </a:solidFill>
                <a:cs typeface="Times New Roman" panose="02020603050405020304" pitchFamily="18" charset="0"/>
              </a:rPr>
              <a:t>Diseño y construcción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pic>
        <p:nvPicPr>
          <p:cNvPr id="3" name="Imagen 2">
            <a:extLst>
              <a:ext uri="{FF2B5EF4-FFF2-40B4-BE49-F238E27FC236}">
                <a16:creationId xmlns:a16="http://schemas.microsoft.com/office/drawing/2014/main" id="{A1AAF3B0-2B24-927D-01F8-9912B1BCF26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4408" y="4624095"/>
            <a:ext cx="5883910" cy="1828800"/>
          </a:xfrm>
          <a:prstGeom prst="rect">
            <a:avLst/>
          </a:prstGeom>
          <a:noFill/>
        </p:spPr>
      </p:pic>
      <p:pic>
        <p:nvPicPr>
          <p:cNvPr id="5" name="Imagen 4">
            <a:extLst>
              <a:ext uri="{FF2B5EF4-FFF2-40B4-BE49-F238E27FC236}">
                <a16:creationId xmlns:a16="http://schemas.microsoft.com/office/drawing/2014/main" id="{AD29D054-4F9E-47A7-7248-26374959613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59579" y="1766976"/>
            <a:ext cx="3267710" cy="4358005"/>
          </a:xfrm>
          <a:prstGeom prst="rect">
            <a:avLst/>
          </a:prstGeom>
          <a:noFill/>
        </p:spPr>
      </p:pic>
      <p:pic>
        <p:nvPicPr>
          <p:cNvPr id="6" name="Imagen 5">
            <a:extLst>
              <a:ext uri="{FF2B5EF4-FFF2-40B4-BE49-F238E27FC236}">
                <a16:creationId xmlns:a16="http://schemas.microsoft.com/office/drawing/2014/main" id="{CBC7CB1D-6581-053C-89AA-89CEBCE2318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94883" y="1766976"/>
            <a:ext cx="5893435" cy="1866265"/>
          </a:xfrm>
          <a:prstGeom prst="rect">
            <a:avLst/>
          </a:prstGeom>
          <a:noFill/>
        </p:spPr>
      </p:pic>
      <p:sp>
        <p:nvSpPr>
          <p:cNvPr id="4" name="Rectángulo: esquinas redondeadas 3">
            <a:extLst>
              <a:ext uri="{FF2B5EF4-FFF2-40B4-BE49-F238E27FC236}">
                <a16:creationId xmlns:a16="http://schemas.microsoft.com/office/drawing/2014/main" id="{4278C8EF-BDEF-F513-D64E-438CB1880C31}"/>
              </a:ext>
            </a:extLst>
          </p:cNvPr>
          <p:cNvSpPr/>
          <p:nvPr/>
        </p:nvSpPr>
        <p:spPr>
          <a:xfrm>
            <a:off x="3331538" y="1174746"/>
            <a:ext cx="3020124" cy="2823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t>4. Celdas de carga</a:t>
            </a:r>
            <a:endParaRPr lang="en-US" sz="1600" b="1" dirty="0"/>
          </a:p>
        </p:txBody>
      </p:sp>
      <p:sp>
        <p:nvSpPr>
          <p:cNvPr id="7" name="Rectángulo: esquinas redondeadas 6">
            <a:extLst>
              <a:ext uri="{FF2B5EF4-FFF2-40B4-BE49-F238E27FC236}">
                <a16:creationId xmlns:a16="http://schemas.microsoft.com/office/drawing/2014/main" id="{56040231-2C27-1026-847C-0A927AAE7FBC}"/>
              </a:ext>
            </a:extLst>
          </p:cNvPr>
          <p:cNvSpPr/>
          <p:nvPr/>
        </p:nvSpPr>
        <p:spPr>
          <a:xfrm>
            <a:off x="8383372" y="1174746"/>
            <a:ext cx="3020124" cy="2823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t>6. Sensores de nivel</a:t>
            </a:r>
            <a:endParaRPr lang="en-US" sz="1600" b="1" dirty="0"/>
          </a:p>
        </p:txBody>
      </p:sp>
      <p:sp>
        <p:nvSpPr>
          <p:cNvPr id="8" name="Rectángulo: esquinas redondeadas 7">
            <a:extLst>
              <a:ext uri="{FF2B5EF4-FFF2-40B4-BE49-F238E27FC236}">
                <a16:creationId xmlns:a16="http://schemas.microsoft.com/office/drawing/2014/main" id="{8850E00D-6189-F9E6-670D-9E71AC84033A}"/>
              </a:ext>
            </a:extLst>
          </p:cNvPr>
          <p:cNvSpPr/>
          <p:nvPr/>
        </p:nvSpPr>
        <p:spPr>
          <a:xfrm>
            <a:off x="3331538" y="4107800"/>
            <a:ext cx="3020124" cy="2823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t>5. Tablero de control</a:t>
            </a:r>
            <a:endParaRPr lang="en-US" sz="1600" b="1" dirty="0"/>
          </a:p>
        </p:txBody>
      </p:sp>
    </p:spTree>
    <p:extLst>
      <p:ext uri="{BB962C8B-B14F-4D97-AF65-F5344CB8AC3E}">
        <p14:creationId xmlns:p14="http://schemas.microsoft.com/office/powerpoint/2010/main" val="15201465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6EFCC8-7060-490D-9AC9-2C56B57D66BD}"/>
              </a:ext>
            </a:extLst>
          </p:cNvPr>
          <p:cNvSpPr>
            <a:spLocks noGrp="1"/>
          </p:cNvSpPr>
          <p:nvPr>
            <p:ph type="title"/>
          </p:nvPr>
        </p:nvSpPr>
        <p:spPr>
          <a:xfrm>
            <a:off x="1800726" y="2869"/>
            <a:ext cx="10086474" cy="1346897"/>
          </a:xfrm>
        </p:spPr>
        <p:txBody>
          <a:bodyPr/>
          <a:lstStyle/>
          <a:p>
            <a:r>
              <a:rPr lang="es-MX" dirty="0"/>
              <a:t>Construcción e implementación</a:t>
            </a:r>
          </a:p>
        </p:txBody>
      </p:sp>
      <p:sp>
        <p:nvSpPr>
          <p:cNvPr id="17" name="Marcador de contenido 2">
            <a:extLst>
              <a:ext uri="{FF2B5EF4-FFF2-40B4-BE49-F238E27FC236}">
                <a16:creationId xmlns:a16="http://schemas.microsoft.com/office/drawing/2014/main" id="{9DB82045-2AD6-4634-8397-860ECA0524B4}"/>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u="sng" dirty="0">
                <a:solidFill>
                  <a:prstClr val="white"/>
                </a:solidFill>
                <a:cs typeface="Times New Roman" panose="02020603050405020304" pitchFamily="18" charset="0"/>
              </a:rPr>
              <a:t>Diseño y construcción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pic>
        <p:nvPicPr>
          <p:cNvPr id="4" name="Imagen 3">
            <a:extLst>
              <a:ext uri="{FF2B5EF4-FFF2-40B4-BE49-F238E27FC236}">
                <a16:creationId xmlns:a16="http://schemas.microsoft.com/office/drawing/2014/main" id="{18C730DF-A201-968A-1DCC-70B257A5FB2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24850" y="1653484"/>
            <a:ext cx="3153521" cy="1931670"/>
          </a:xfrm>
          <a:prstGeom prst="rect">
            <a:avLst/>
          </a:prstGeom>
          <a:noFill/>
          <a:ln>
            <a:solidFill>
              <a:schemeClr val="accent1"/>
            </a:solidFill>
          </a:ln>
        </p:spPr>
      </p:pic>
      <p:pic>
        <p:nvPicPr>
          <p:cNvPr id="7" name="Imagen 6">
            <a:extLst>
              <a:ext uri="{FF2B5EF4-FFF2-40B4-BE49-F238E27FC236}">
                <a16:creationId xmlns:a16="http://schemas.microsoft.com/office/drawing/2014/main" id="{183BD6AD-BF5B-4656-0879-52B53CB10B4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39621" y="1653483"/>
            <a:ext cx="5534660" cy="1931670"/>
          </a:xfrm>
          <a:prstGeom prst="rect">
            <a:avLst/>
          </a:prstGeom>
          <a:noFill/>
          <a:ln>
            <a:solidFill>
              <a:schemeClr val="accent1"/>
            </a:solidFill>
          </a:ln>
        </p:spPr>
      </p:pic>
      <p:pic>
        <p:nvPicPr>
          <p:cNvPr id="8" name="Imagen 7">
            <a:extLst>
              <a:ext uri="{FF2B5EF4-FFF2-40B4-BE49-F238E27FC236}">
                <a16:creationId xmlns:a16="http://schemas.microsoft.com/office/drawing/2014/main" id="{58D00A33-C6D4-CFBF-2E98-5145AFC43E4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46515" y="4383192"/>
            <a:ext cx="3281112" cy="2083160"/>
          </a:xfrm>
          <a:prstGeom prst="rect">
            <a:avLst/>
          </a:prstGeom>
          <a:noFill/>
          <a:ln>
            <a:solidFill>
              <a:schemeClr val="accent1"/>
            </a:solidFill>
          </a:ln>
        </p:spPr>
      </p:pic>
      <p:pic>
        <p:nvPicPr>
          <p:cNvPr id="9" name="Imagen 8">
            <a:extLst>
              <a:ext uri="{FF2B5EF4-FFF2-40B4-BE49-F238E27FC236}">
                <a16:creationId xmlns:a16="http://schemas.microsoft.com/office/drawing/2014/main" id="{D3A67F04-5595-4A6D-104B-0F8D08A30FE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39621" y="4383192"/>
            <a:ext cx="5900420" cy="2076450"/>
          </a:xfrm>
          <a:prstGeom prst="rect">
            <a:avLst/>
          </a:prstGeom>
          <a:noFill/>
          <a:ln>
            <a:solidFill>
              <a:schemeClr val="accent1"/>
            </a:solidFill>
          </a:ln>
        </p:spPr>
      </p:pic>
      <p:sp>
        <p:nvSpPr>
          <p:cNvPr id="5" name="Rectángulo: esquinas redondeadas 4">
            <a:extLst>
              <a:ext uri="{FF2B5EF4-FFF2-40B4-BE49-F238E27FC236}">
                <a16:creationId xmlns:a16="http://schemas.microsoft.com/office/drawing/2014/main" id="{88F5A447-14C0-7CDE-738F-EFEC591C8C22}"/>
              </a:ext>
            </a:extLst>
          </p:cNvPr>
          <p:cNvSpPr/>
          <p:nvPr/>
        </p:nvSpPr>
        <p:spPr>
          <a:xfrm>
            <a:off x="1854221" y="3881884"/>
            <a:ext cx="5871220" cy="2823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t>8. Instalación de regulador de presión y línea de aire comprimido</a:t>
            </a:r>
            <a:endParaRPr lang="en-US" sz="1600" b="1" dirty="0"/>
          </a:p>
        </p:txBody>
      </p:sp>
      <p:sp>
        <p:nvSpPr>
          <p:cNvPr id="6" name="Rectángulo: esquinas redondeadas 5">
            <a:extLst>
              <a:ext uri="{FF2B5EF4-FFF2-40B4-BE49-F238E27FC236}">
                <a16:creationId xmlns:a16="http://schemas.microsoft.com/office/drawing/2014/main" id="{B068FF51-4A76-A8FF-3726-73E11F965B9D}"/>
              </a:ext>
            </a:extLst>
          </p:cNvPr>
          <p:cNvSpPr/>
          <p:nvPr/>
        </p:nvSpPr>
        <p:spPr>
          <a:xfrm>
            <a:off x="8277008" y="1158703"/>
            <a:ext cx="3020124" cy="2823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t>9. Instalación de bombas</a:t>
            </a:r>
            <a:endParaRPr lang="en-US" sz="1600" b="1" dirty="0"/>
          </a:p>
        </p:txBody>
      </p:sp>
      <p:sp>
        <p:nvSpPr>
          <p:cNvPr id="10" name="Rectángulo: esquinas redondeadas 9">
            <a:extLst>
              <a:ext uri="{FF2B5EF4-FFF2-40B4-BE49-F238E27FC236}">
                <a16:creationId xmlns:a16="http://schemas.microsoft.com/office/drawing/2014/main" id="{33DBB292-7B0B-5999-5390-6F330B8C3E33}"/>
              </a:ext>
            </a:extLst>
          </p:cNvPr>
          <p:cNvSpPr/>
          <p:nvPr/>
        </p:nvSpPr>
        <p:spPr>
          <a:xfrm>
            <a:off x="2040214" y="1158703"/>
            <a:ext cx="5133473" cy="2823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t>7. Instalación de tuberías, accesorios y electroválvulas</a:t>
            </a:r>
            <a:endParaRPr lang="en-US" sz="1600" b="1" dirty="0"/>
          </a:p>
        </p:txBody>
      </p:sp>
      <p:sp>
        <p:nvSpPr>
          <p:cNvPr id="11" name="Rectángulo: esquinas redondeadas 10">
            <a:extLst>
              <a:ext uri="{FF2B5EF4-FFF2-40B4-BE49-F238E27FC236}">
                <a16:creationId xmlns:a16="http://schemas.microsoft.com/office/drawing/2014/main" id="{BAEFBCF0-CDD0-8967-CDC9-6B943178E33F}"/>
              </a:ext>
            </a:extLst>
          </p:cNvPr>
          <p:cNvSpPr/>
          <p:nvPr/>
        </p:nvSpPr>
        <p:spPr>
          <a:xfrm>
            <a:off x="7988969" y="3881884"/>
            <a:ext cx="3564442" cy="2823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t>10. Instalación de válvula proporcional</a:t>
            </a:r>
            <a:endParaRPr lang="en-US" sz="1600" b="1" dirty="0"/>
          </a:p>
        </p:txBody>
      </p:sp>
    </p:spTree>
    <p:extLst>
      <p:ext uri="{BB962C8B-B14F-4D97-AF65-F5344CB8AC3E}">
        <p14:creationId xmlns:p14="http://schemas.microsoft.com/office/powerpoint/2010/main" val="17372701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6EFCC8-7060-490D-9AC9-2C56B57D66BD}"/>
              </a:ext>
            </a:extLst>
          </p:cNvPr>
          <p:cNvSpPr>
            <a:spLocks noGrp="1"/>
          </p:cNvSpPr>
          <p:nvPr>
            <p:ph type="title"/>
          </p:nvPr>
        </p:nvSpPr>
        <p:spPr>
          <a:xfrm>
            <a:off x="1800726" y="2869"/>
            <a:ext cx="10086474" cy="1346897"/>
          </a:xfrm>
        </p:spPr>
        <p:txBody>
          <a:bodyPr/>
          <a:lstStyle/>
          <a:p>
            <a:r>
              <a:rPr lang="es-MX" dirty="0"/>
              <a:t>Construcción e implementación</a:t>
            </a:r>
          </a:p>
        </p:txBody>
      </p:sp>
      <p:sp>
        <p:nvSpPr>
          <p:cNvPr id="17" name="Marcador de contenido 2">
            <a:extLst>
              <a:ext uri="{FF2B5EF4-FFF2-40B4-BE49-F238E27FC236}">
                <a16:creationId xmlns:a16="http://schemas.microsoft.com/office/drawing/2014/main" id="{9DB82045-2AD6-4634-8397-860ECA0524B4}"/>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u="sng" dirty="0">
                <a:solidFill>
                  <a:prstClr val="white"/>
                </a:solidFill>
                <a:cs typeface="Times New Roman" panose="02020603050405020304" pitchFamily="18" charset="0"/>
              </a:rPr>
              <a:t>Diseño y construcción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pic>
        <p:nvPicPr>
          <p:cNvPr id="4" name="Imagen 3">
            <a:extLst>
              <a:ext uri="{FF2B5EF4-FFF2-40B4-BE49-F238E27FC236}">
                <a16:creationId xmlns:a16="http://schemas.microsoft.com/office/drawing/2014/main" id="{86442A36-3DE6-537A-8909-5F1163E019C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73020" y="1683716"/>
            <a:ext cx="6484271" cy="2325819"/>
          </a:xfrm>
          <a:prstGeom prst="rect">
            <a:avLst/>
          </a:prstGeom>
          <a:noFill/>
        </p:spPr>
      </p:pic>
      <p:pic>
        <p:nvPicPr>
          <p:cNvPr id="7" name="Imagen 6">
            <a:extLst>
              <a:ext uri="{FF2B5EF4-FFF2-40B4-BE49-F238E27FC236}">
                <a16:creationId xmlns:a16="http://schemas.microsoft.com/office/drawing/2014/main" id="{4955C06A-40E5-97CE-5978-5BBD5DCBE28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08351" y="4272885"/>
            <a:ext cx="6025349" cy="2340985"/>
          </a:xfrm>
          <a:prstGeom prst="rect">
            <a:avLst/>
          </a:prstGeom>
          <a:noFill/>
        </p:spPr>
      </p:pic>
      <p:sp>
        <p:nvSpPr>
          <p:cNvPr id="3" name="Rectángulo: esquinas redondeadas 2">
            <a:extLst>
              <a:ext uri="{FF2B5EF4-FFF2-40B4-BE49-F238E27FC236}">
                <a16:creationId xmlns:a16="http://schemas.microsoft.com/office/drawing/2014/main" id="{964CEAB6-2280-3F24-14A3-C49EDCC47747}"/>
              </a:ext>
            </a:extLst>
          </p:cNvPr>
          <p:cNvSpPr/>
          <p:nvPr/>
        </p:nvSpPr>
        <p:spPr>
          <a:xfrm>
            <a:off x="3908351" y="1154165"/>
            <a:ext cx="5871220" cy="2823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t>11. Montaje de tablero de control y alimentación  del sistema</a:t>
            </a:r>
            <a:endParaRPr lang="en-US" sz="1600" b="1" dirty="0"/>
          </a:p>
        </p:txBody>
      </p:sp>
    </p:spTree>
    <p:extLst>
      <p:ext uri="{BB962C8B-B14F-4D97-AF65-F5344CB8AC3E}">
        <p14:creationId xmlns:p14="http://schemas.microsoft.com/office/powerpoint/2010/main" val="35815560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2">
            <a:extLst>
              <a:ext uri="{FF2B5EF4-FFF2-40B4-BE49-F238E27FC236}">
                <a16:creationId xmlns:a16="http://schemas.microsoft.com/office/drawing/2014/main" id="{B4714121-C8F5-4748-A7B3-107978A4FB85}"/>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dirty="0">
                <a:solidFill>
                  <a:prstClr val="white"/>
                </a:solidFill>
                <a:cs typeface="Times New Roman" panose="02020603050405020304" pitchFamily="18" charset="0"/>
              </a:rPr>
              <a:t>Diseño y construcción</a:t>
            </a:r>
          </a:p>
          <a:p>
            <a:pPr algn="ctr"/>
            <a:endParaRPr lang="es-MX" sz="1200" b="1" u="sng" dirty="0">
              <a:solidFill>
                <a:prstClr val="white"/>
              </a:solidFill>
              <a:latin typeface="Corbel" panose="020B0503020204020204"/>
            </a:endParaRPr>
          </a:p>
          <a:p>
            <a:pPr algn="ctr"/>
            <a:r>
              <a:rPr lang="es-MX" sz="1200" b="1" u="sng"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sp>
        <p:nvSpPr>
          <p:cNvPr id="4" name="Título 3">
            <a:extLst>
              <a:ext uri="{FF2B5EF4-FFF2-40B4-BE49-F238E27FC236}">
                <a16:creationId xmlns:a16="http://schemas.microsoft.com/office/drawing/2014/main" id="{39F740A2-8538-4BDD-91F7-5C92D5ED9593}"/>
              </a:ext>
            </a:extLst>
          </p:cNvPr>
          <p:cNvSpPr>
            <a:spLocks noGrp="1"/>
          </p:cNvSpPr>
          <p:nvPr>
            <p:ph type="title"/>
          </p:nvPr>
        </p:nvSpPr>
        <p:spPr>
          <a:xfrm>
            <a:off x="3167426" y="14908"/>
            <a:ext cx="7315200" cy="1346897"/>
          </a:xfrm>
        </p:spPr>
        <p:txBody>
          <a:bodyPr/>
          <a:lstStyle/>
          <a:p>
            <a:r>
              <a:rPr lang="es-MX" dirty="0"/>
              <a:t>Pruebas de dosificación</a:t>
            </a:r>
          </a:p>
        </p:txBody>
      </p:sp>
      <p:graphicFrame>
        <p:nvGraphicFramePr>
          <p:cNvPr id="2" name="Tabla 1">
            <a:extLst>
              <a:ext uri="{FF2B5EF4-FFF2-40B4-BE49-F238E27FC236}">
                <a16:creationId xmlns:a16="http://schemas.microsoft.com/office/drawing/2014/main" id="{86A61A80-5C5E-2B4F-65CD-37CB3CD59D9F}"/>
              </a:ext>
            </a:extLst>
          </p:cNvPr>
          <p:cNvGraphicFramePr>
            <a:graphicFrameLocks noGrp="1"/>
          </p:cNvGraphicFramePr>
          <p:nvPr>
            <p:extLst>
              <p:ext uri="{D42A27DB-BD31-4B8C-83A1-F6EECF244321}">
                <p14:modId xmlns:p14="http://schemas.microsoft.com/office/powerpoint/2010/main" val="2942505161"/>
              </p:ext>
            </p:extLst>
          </p:nvPr>
        </p:nvGraphicFramePr>
        <p:xfrm>
          <a:off x="1858233" y="5120748"/>
          <a:ext cx="2573040" cy="1142240"/>
        </p:xfrm>
        <a:graphic>
          <a:graphicData uri="http://schemas.openxmlformats.org/drawingml/2006/table">
            <a:tbl>
              <a:tblPr firstRow="1" firstCol="1" bandRow="1">
                <a:tableStyleId>{0E3FDE45-AF77-4B5C-9715-49D594BDF05E}</a:tableStyleId>
              </a:tblPr>
              <a:tblGrid>
                <a:gridCol w="1171228">
                  <a:extLst>
                    <a:ext uri="{9D8B030D-6E8A-4147-A177-3AD203B41FA5}">
                      <a16:colId xmlns:a16="http://schemas.microsoft.com/office/drawing/2014/main" val="3764956373"/>
                    </a:ext>
                  </a:extLst>
                </a:gridCol>
                <a:gridCol w="501263">
                  <a:extLst>
                    <a:ext uri="{9D8B030D-6E8A-4147-A177-3AD203B41FA5}">
                      <a16:colId xmlns:a16="http://schemas.microsoft.com/office/drawing/2014/main" val="3424596715"/>
                    </a:ext>
                  </a:extLst>
                </a:gridCol>
                <a:gridCol w="545432">
                  <a:extLst>
                    <a:ext uri="{9D8B030D-6E8A-4147-A177-3AD203B41FA5}">
                      <a16:colId xmlns:a16="http://schemas.microsoft.com/office/drawing/2014/main" val="2434494377"/>
                    </a:ext>
                  </a:extLst>
                </a:gridCol>
                <a:gridCol w="355117">
                  <a:extLst>
                    <a:ext uri="{9D8B030D-6E8A-4147-A177-3AD203B41FA5}">
                      <a16:colId xmlns:a16="http://schemas.microsoft.com/office/drawing/2014/main" val="3080090471"/>
                    </a:ext>
                  </a:extLst>
                </a:gridCol>
              </a:tblGrid>
              <a:tr h="0">
                <a:tc rowSpan="2">
                  <a:txBody>
                    <a:bodyPr/>
                    <a:lstStyle/>
                    <a:p>
                      <a:pPr marL="0" marR="0" algn="ctr">
                        <a:lnSpc>
                          <a:spcPct val="150000"/>
                        </a:lnSpc>
                        <a:spcBef>
                          <a:spcPts val="0"/>
                        </a:spcBef>
                        <a:spcAft>
                          <a:spcPts val="0"/>
                        </a:spcAft>
                      </a:pPr>
                      <a:r>
                        <a:rPr lang="es-ES" sz="1400" dirty="0">
                          <a:effectLst/>
                        </a:rPr>
                        <a:t>Factor</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gridSpan="3">
                  <a:txBody>
                    <a:bodyPr/>
                    <a:lstStyle/>
                    <a:p>
                      <a:pPr marL="0" marR="0" algn="ctr">
                        <a:lnSpc>
                          <a:spcPct val="150000"/>
                        </a:lnSpc>
                        <a:spcBef>
                          <a:spcPts val="0"/>
                        </a:spcBef>
                        <a:spcAft>
                          <a:spcPts val="0"/>
                        </a:spcAft>
                      </a:pPr>
                      <a:r>
                        <a:rPr lang="es-ES" sz="1400" dirty="0">
                          <a:effectLst/>
                        </a:rPr>
                        <a:t>Nivel</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8775565"/>
                  </a:ext>
                </a:extLst>
              </a:tr>
              <a:tr h="0">
                <a:tc vMerge="1">
                  <a:txBody>
                    <a:bodyPr/>
                    <a:lstStyle/>
                    <a:p>
                      <a:endParaRPr lang="en-US"/>
                    </a:p>
                  </a:txBody>
                  <a:tcPr/>
                </a:tc>
                <a:tc>
                  <a:txBody>
                    <a:bodyPr/>
                    <a:lstStyle/>
                    <a:p>
                      <a:pPr marL="0" marR="0" algn="ctr">
                        <a:lnSpc>
                          <a:spcPct val="150000"/>
                        </a:lnSpc>
                        <a:spcBef>
                          <a:spcPts val="0"/>
                        </a:spcBef>
                        <a:spcAft>
                          <a:spcPts val="0"/>
                        </a:spcAft>
                      </a:pPr>
                      <a:r>
                        <a:rPr lang="es-ES" sz="1400">
                          <a:effectLst/>
                        </a:rPr>
                        <a:t>1</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s-ES" sz="1400" dirty="0">
                          <a:effectLst/>
                        </a:rPr>
                        <a:t>2</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s-ES" sz="1400" dirty="0">
                          <a:effectLst/>
                        </a:rPr>
                        <a:t>3</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224244146"/>
                  </a:ext>
                </a:extLst>
              </a:tr>
              <a:tr h="0">
                <a:tc>
                  <a:txBody>
                    <a:bodyPr/>
                    <a:lstStyle/>
                    <a:p>
                      <a:pPr marL="0" marR="0" algn="ctr">
                        <a:lnSpc>
                          <a:spcPct val="150000"/>
                        </a:lnSpc>
                        <a:spcBef>
                          <a:spcPts val="0"/>
                        </a:spcBef>
                        <a:spcAft>
                          <a:spcPts val="0"/>
                        </a:spcAft>
                      </a:pPr>
                      <a:r>
                        <a:rPr lang="es-ES" sz="1400">
                          <a:effectLst/>
                        </a:rPr>
                        <a:t>Presión [psi]</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s-ES" sz="1400" dirty="0">
                          <a:effectLst/>
                        </a:rPr>
                        <a:t>70</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s-ES" sz="1400">
                          <a:effectLst/>
                        </a:rPr>
                        <a:t>80</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s-ES" sz="1400">
                          <a:effectLst/>
                        </a:rPr>
                        <a:t>90</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361613170"/>
                  </a:ext>
                </a:extLst>
              </a:tr>
              <a:tr h="0">
                <a:tc>
                  <a:txBody>
                    <a:bodyPr/>
                    <a:lstStyle/>
                    <a:p>
                      <a:pPr marL="0" marR="0" algn="ctr">
                        <a:lnSpc>
                          <a:spcPct val="150000"/>
                        </a:lnSpc>
                        <a:spcBef>
                          <a:spcPts val="0"/>
                        </a:spcBef>
                        <a:spcAft>
                          <a:spcPts val="0"/>
                        </a:spcAft>
                      </a:pPr>
                      <a:r>
                        <a:rPr lang="es-ES" sz="1400">
                          <a:effectLst/>
                        </a:rPr>
                        <a:t>Masa [kg]</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s-ES" sz="1400">
                          <a:effectLst/>
                        </a:rPr>
                        <a:t>10</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s-ES" sz="1400" dirty="0">
                          <a:effectLst/>
                        </a:rPr>
                        <a:t>25</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s-ES" sz="1400" dirty="0">
                          <a:effectLst/>
                        </a:rPr>
                        <a:t>50</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567756724"/>
                  </a:ext>
                </a:extLst>
              </a:tr>
            </a:tbl>
          </a:graphicData>
        </a:graphic>
      </p:graphicFrame>
      <p:sp>
        <p:nvSpPr>
          <p:cNvPr id="3" name="Rectángulo: esquinas redondeadas 2">
            <a:extLst>
              <a:ext uri="{FF2B5EF4-FFF2-40B4-BE49-F238E27FC236}">
                <a16:creationId xmlns:a16="http://schemas.microsoft.com/office/drawing/2014/main" id="{5FCF464A-E179-E772-FA79-19D7328D7EA4}"/>
              </a:ext>
            </a:extLst>
          </p:cNvPr>
          <p:cNvSpPr/>
          <p:nvPr/>
        </p:nvSpPr>
        <p:spPr>
          <a:xfrm>
            <a:off x="1832825" y="1502782"/>
            <a:ext cx="2621121" cy="31067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t>Datos</a:t>
            </a:r>
            <a:endParaRPr lang="en-US" sz="1600" b="1" dirty="0"/>
          </a:p>
        </p:txBody>
      </p:sp>
      <p:sp>
        <p:nvSpPr>
          <p:cNvPr id="6" name="CuadroTexto 5">
            <a:extLst>
              <a:ext uri="{FF2B5EF4-FFF2-40B4-BE49-F238E27FC236}">
                <a16:creationId xmlns:a16="http://schemas.microsoft.com/office/drawing/2014/main" id="{5407B2EB-60A4-ED7F-6B18-6535263AEFD3}"/>
              </a:ext>
            </a:extLst>
          </p:cNvPr>
          <p:cNvSpPr txBox="1"/>
          <p:nvPr/>
        </p:nvSpPr>
        <p:spPr>
          <a:xfrm>
            <a:off x="1828169" y="2337864"/>
            <a:ext cx="2037241" cy="307777"/>
          </a:xfrm>
          <a:prstGeom prst="rect">
            <a:avLst/>
          </a:prstGeom>
          <a:noFill/>
        </p:spPr>
        <p:txBody>
          <a:bodyPr wrap="square">
            <a:spAutoFit/>
          </a:bodyPr>
          <a:lstStyle/>
          <a:p>
            <a:pPr/>
            <a:r>
              <a:rPr lang="es-ES" sz="1400" dirty="0"/>
              <a:t>Factores: 2</a:t>
            </a:r>
            <a:endParaRPr lang="en-US" sz="1400" dirty="0"/>
          </a:p>
        </p:txBody>
      </p:sp>
      <p:sp>
        <p:nvSpPr>
          <p:cNvPr id="7" name="CuadroTexto 6">
            <a:extLst>
              <a:ext uri="{FF2B5EF4-FFF2-40B4-BE49-F238E27FC236}">
                <a16:creationId xmlns:a16="http://schemas.microsoft.com/office/drawing/2014/main" id="{6022169C-96E5-4B63-ADB6-3685362A224A}"/>
              </a:ext>
            </a:extLst>
          </p:cNvPr>
          <p:cNvSpPr txBox="1"/>
          <p:nvPr/>
        </p:nvSpPr>
        <p:spPr>
          <a:xfrm>
            <a:off x="1840214" y="2992310"/>
            <a:ext cx="1579278" cy="307777"/>
          </a:xfrm>
          <a:prstGeom prst="rect">
            <a:avLst/>
          </a:prstGeom>
          <a:noFill/>
        </p:spPr>
        <p:txBody>
          <a:bodyPr wrap="none" rtlCol="0">
            <a:spAutoFit/>
          </a:bodyPr>
          <a:lstStyle/>
          <a:p>
            <a:r>
              <a:rPr lang="es-ES" sz="1400" b="1" dirty="0">
                <a:effectLst>
                  <a:outerShdw blurRad="38100" dist="38100" dir="2700000" algn="tl">
                    <a:srgbClr val="000000">
                      <a:alpha val="43137"/>
                    </a:srgbClr>
                  </a:outerShdw>
                </a:effectLst>
              </a:rPr>
              <a:t>Variable de salida</a:t>
            </a:r>
            <a:endParaRPr lang="en-US" sz="1400" b="1" dirty="0">
              <a:effectLst>
                <a:outerShdw blurRad="38100" dist="38100" dir="2700000" algn="tl">
                  <a:srgbClr val="000000">
                    <a:alpha val="43137"/>
                  </a:srgbClr>
                </a:outerShdw>
              </a:effectLst>
            </a:endParaRPr>
          </a:p>
        </p:txBody>
      </p:sp>
      <p:sp>
        <p:nvSpPr>
          <p:cNvPr id="10" name="CuadroTexto 9">
            <a:extLst>
              <a:ext uri="{FF2B5EF4-FFF2-40B4-BE49-F238E27FC236}">
                <a16:creationId xmlns:a16="http://schemas.microsoft.com/office/drawing/2014/main" id="{356CA73F-1E70-826A-2091-BE6D032F698E}"/>
              </a:ext>
            </a:extLst>
          </p:cNvPr>
          <p:cNvSpPr txBox="1"/>
          <p:nvPr/>
        </p:nvSpPr>
        <p:spPr>
          <a:xfrm>
            <a:off x="1826126" y="3320748"/>
            <a:ext cx="2667488" cy="523220"/>
          </a:xfrm>
          <a:prstGeom prst="rect">
            <a:avLst/>
          </a:prstGeom>
          <a:noFill/>
        </p:spPr>
        <p:txBody>
          <a:bodyPr wrap="square">
            <a:spAutoFit/>
          </a:bodyPr>
          <a:lstStyle/>
          <a:p>
            <a:pPr/>
            <a:r>
              <a:rPr lang="es-ES" sz="1400" dirty="0"/>
              <a:t>Error entre masa requerida y medida</a:t>
            </a:r>
            <a:endParaRPr lang="en-US" sz="1400" dirty="0"/>
          </a:p>
        </p:txBody>
      </p:sp>
      <p:sp>
        <p:nvSpPr>
          <p:cNvPr id="11" name="CuadroTexto 10">
            <a:extLst>
              <a:ext uri="{FF2B5EF4-FFF2-40B4-BE49-F238E27FC236}">
                <a16:creationId xmlns:a16="http://schemas.microsoft.com/office/drawing/2014/main" id="{AC405F1B-4FFB-6002-6B21-D8C35E25E8C4}"/>
              </a:ext>
            </a:extLst>
          </p:cNvPr>
          <p:cNvSpPr txBox="1"/>
          <p:nvPr/>
        </p:nvSpPr>
        <p:spPr>
          <a:xfrm>
            <a:off x="1826125" y="1844801"/>
            <a:ext cx="2627821" cy="523220"/>
          </a:xfrm>
          <a:prstGeom prst="rect">
            <a:avLst/>
          </a:prstGeom>
          <a:noFill/>
        </p:spPr>
        <p:txBody>
          <a:bodyPr wrap="square" rtlCol="0">
            <a:spAutoFit/>
          </a:bodyPr>
          <a:lstStyle/>
          <a:p>
            <a:r>
              <a:rPr lang="es-ES" sz="1400" b="1" dirty="0">
                <a:effectLst>
                  <a:outerShdw blurRad="38100" dist="38100" dir="2700000" algn="tl">
                    <a:srgbClr val="000000">
                      <a:alpha val="43137"/>
                    </a:srgbClr>
                  </a:outerShdw>
                </a:effectLst>
              </a:rPr>
              <a:t>Diseño de experimentos Taguchi</a:t>
            </a:r>
            <a:endParaRPr lang="en-US" sz="1400" b="1" dirty="0">
              <a:effectLst>
                <a:outerShdw blurRad="38100" dist="38100" dir="2700000" algn="tl">
                  <a:srgbClr val="000000">
                    <a:alpha val="43137"/>
                  </a:srgbClr>
                </a:outerShdw>
              </a:effectLst>
            </a:endParaRPr>
          </a:p>
        </p:txBody>
      </p:sp>
      <p:sp>
        <p:nvSpPr>
          <p:cNvPr id="12" name="CuadroTexto 11">
            <a:extLst>
              <a:ext uri="{FF2B5EF4-FFF2-40B4-BE49-F238E27FC236}">
                <a16:creationId xmlns:a16="http://schemas.microsoft.com/office/drawing/2014/main" id="{02639B5B-D0B3-48FA-F213-91BA6B866BE5}"/>
              </a:ext>
            </a:extLst>
          </p:cNvPr>
          <p:cNvSpPr txBox="1"/>
          <p:nvPr/>
        </p:nvSpPr>
        <p:spPr>
          <a:xfrm>
            <a:off x="1831589" y="3882455"/>
            <a:ext cx="853119" cy="307777"/>
          </a:xfrm>
          <a:prstGeom prst="rect">
            <a:avLst/>
          </a:prstGeom>
          <a:noFill/>
        </p:spPr>
        <p:txBody>
          <a:bodyPr wrap="none" rtlCol="0">
            <a:spAutoFit/>
          </a:bodyPr>
          <a:lstStyle/>
          <a:p>
            <a:r>
              <a:rPr lang="es-ES" sz="1400" b="1" dirty="0">
                <a:effectLst>
                  <a:outerShdw blurRad="38100" dist="38100" dir="2700000" algn="tl">
                    <a:srgbClr val="000000">
                      <a:alpha val="43137"/>
                    </a:srgbClr>
                  </a:outerShdw>
                </a:effectLst>
              </a:rPr>
              <a:t>Objetivo</a:t>
            </a:r>
            <a:endParaRPr lang="en-US" sz="1400" b="1" dirty="0">
              <a:effectLst>
                <a:outerShdw blurRad="38100" dist="38100" dir="2700000" algn="tl">
                  <a:srgbClr val="000000">
                    <a:alpha val="43137"/>
                  </a:srgbClr>
                </a:outerShdw>
              </a:effectLst>
            </a:endParaRPr>
          </a:p>
        </p:txBody>
      </p:sp>
      <p:sp>
        <p:nvSpPr>
          <p:cNvPr id="17" name="CuadroTexto 16">
            <a:extLst>
              <a:ext uri="{FF2B5EF4-FFF2-40B4-BE49-F238E27FC236}">
                <a16:creationId xmlns:a16="http://schemas.microsoft.com/office/drawing/2014/main" id="{AA7F9BE0-A7BE-C7FA-7AC4-7C0538A8CF4A}"/>
              </a:ext>
            </a:extLst>
          </p:cNvPr>
          <p:cNvSpPr txBox="1"/>
          <p:nvPr/>
        </p:nvSpPr>
        <p:spPr>
          <a:xfrm>
            <a:off x="1858232" y="4220748"/>
            <a:ext cx="2595713" cy="523220"/>
          </a:xfrm>
          <a:prstGeom prst="rect">
            <a:avLst/>
          </a:prstGeom>
          <a:noFill/>
        </p:spPr>
        <p:txBody>
          <a:bodyPr wrap="square">
            <a:spAutoFit/>
          </a:bodyPr>
          <a:lstStyle/>
          <a:p>
            <a:pPr/>
            <a:r>
              <a:rPr lang="es-ES" sz="1400" dirty="0"/>
              <a:t>Determinar valores óptimos de dosificación</a:t>
            </a:r>
            <a:endParaRPr lang="en-US" sz="1400" dirty="0"/>
          </a:p>
        </p:txBody>
      </p:sp>
      <p:sp>
        <p:nvSpPr>
          <p:cNvPr id="19" name="CuadroTexto 18">
            <a:extLst>
              <a:ext uri="{FF2B5EF4-FFF2-40B4-BE49-F238E27FC236}">
                <a16:creationId xmlns:a16="http://schemas.microsoft.com/office/drawing/2014/main" id="{6035CF65-3787-31DE-3A5F-35B19FCBE6CE}"/>
              </a:ext>
            </a:extLst>
          </p:cNvPr>
          <p:cNvSpPr txBox="1"/>
          <p:nvPr/>
        </p:nvSpPr>
        <p:spPr>
          <a:xfrm>
            <a:off x="1826125" y="2670831"/>
            <a:ext cx="2280406" cy="307777"/>
          </a:xfrm>
          <a:prstGeom prst="rect">
            <a:avLst/>
          </a:prstGeom>
          <a:noFill/>
        </p:spPr>
        <p:txBody>
          <a:bodyPr wrap="square">
            <a:spAutoFit/>
          </a:bodyPr>
          <a:lstStyle/>
          <a:p>
            <a:pPr/>
            <a:r>
              <a:rPr lang="es-ES" sz="1400" dirty="0"/>
              <a:t>Niveles: 3</a:t>
            </a:r>
            <a:endParaRPr lang="en-US" sz="1400" dirty="0"/>
          </a:p>
        </p:txBody>
      </p:sp>
      <p:sp>
        <p:nvSpPr>
          <p:cNvPr id="21" name="Rectángulo: esquinas redondeadas 20">
            <a:extLst>
              <a:ext uri="{FF2B5EF4-FFF2-40B4-BE49-F238E27FC236}">
                <a16:creationId xmlns:a16="http://schemas.microsoft.com/office/drawing/2014/main" id="{95FAFE05-7E17-19C7-A96B-6E92505FCD2E}"/>
              </a:ext>
            </a:extLst>
          </p:cNvPr>
          <p:cNvSpPr/>
          <p:nvPr/>
        </p:nvSpPr>
        <p:spPr>
          <a:xfrm>
            <a:off x="5060685" y="1502782"/>
            <a:ext cx="2621121" cy="31067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t>AM223</a:t>
            </a:r>
            <a:endParaRPr lang="en-US" sz="1600" b="1" dirty="0"/>
          </a:p>
        </p:txBody>
      </p:sp>
      <p:sp>
        <p:nvSpPr>
          <p:cNvPr id="22" name="Rectángulo: esquinas redondeadas 21">
            <a:extLst>
              <a:ext uri="{FF2B5EF4-FFF2-40B4-BE49-F238E27FC236}">
                <a16:creationId xmlns:a16="http://schemas.microsoft.com/office/drawing/2014/main" id="{5DB33F50-F7A8-5424-D6F6-F61F77F1B4E6}"/>
              </a:ext>
            </a:extLst>
          </p:cNvPr>
          <p:cNvSpPr/>
          <p:nvPr/>
        </p:nvSpPr>
        <p:spPr>
          <a:xfrm>
            <a:off x="8683052" y="1502781"/>
            <a:ext cx="2621121" cy="31067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t>SG606</a:t>
            </a:r>
            <a:endParaRPr lang="en-US" sz="1600" b="1" dirty="0"/>
          </a:p>
        </p:txBody>
      </p:sp>
      <p:pic>
        <p:nvPicPr>
          <p:cNvPr id="23" name="Imagen 22">
            <a:extLst>
              <a:ext uri="{FF2B5EF4-FFF2-40B4-BE49-F238E27FC236}">
                <a16:creationId xmlns:a16="http://schemas.microsoft.com/office/drawing/2014/main" id="{BD270AC2-25CE-43EA-C815-0861BA0A5C91}"/>
              </a:ext>
            </a:extLst>
          </p:cNvPr>
          <p:cNvPicPr>
            <a:picLocks noChangeAspect="1"/>
          </p:cNvPicPr>
          <p:nvPr/>
        </p:nvPicPr>
        <p:blipFill rotWithShape="1">
          <a:blip r:embed="rId2">
            <a:extLst>
              <a:ext uri="{28A0092B-C50C-407E-A947-70E740481C1C}">
                <a14:useLocalDpi xmlns:a14="http://schemas.microsoft.com/office/drawing/2010/main" val="0"/>
              </a:ext>
            </a:extLst>
          </a:blip>
          <a:srcRect r="32973"/>
          <a:stretch/>
        </p:blipFill>
        <p:spPr bwMode="auto">
          <a:xfrm>
            <a:off x="8248876" y="2226722"/>
            <a:ext cx="3489475" cy="2313247"/>
          </a:xfrm>
          <a:prstGeom prst="rect">
            <a:avLst/>
          </a:prstGeom>
          <a:noFill/>
        </p:spPr>
      </p:pic>
      <p:pic>
        <p:nvPicPr>
          <p:cNvPr id="24" name="Imagen 23">
            <a:extLst>
              <a:ext uri="{FF2B5EF4-FFF2-40B4-BE49-F238E27FC236}">
                <a16:creationId xmlns:a16="http://schemas.microsoft.com/office/drawing/2014/main" id="{4C76097E-1EC3-D84E-3BC1-24B1C164731B}"/>
              </a:ext>
            </a:extLst>
          </p:cNvPr>
          <p:cNvPicPr>
            <a:picLocks noChangeAspect="1"/>
          </p:cNvPicPr>
          <p:nvPr/>
        </p:nvPicPr>
        <p:blipFill rotWithShape="1">
          <a:blip r:embed="rId3">
            <a:extLst>
              <a:ext uri="{28A0092B-C50C-407E-A947-70E740481C1C}">
                <a14:useLocalDpi xmlns:a14="http://schemas.microsoft.com/office/drawing/2010/main" val="0"/>
              </a:ext>
            </a:extLst>
          </a:blip>
          <a:srcRect r="33220"/>
          <a:stretch/>
        </p:blipFill>
        <p:spPr bwMode="auto">
          <a:xfrm>
            <a:off x="4626508" y="2226722"/>
            <a:ext cx="3489474" cy="2329709"/>
          </a:xfrm>
          <a:prstGeom prst="rect">
            <a:avLst/>
          </a:prstGeom>
          <a:noFill/>
        </p:spPr>
      </p:pic>
      <p:pic>
        <p:nvPicPr>
          <p:cNvPr id="25" name="Imagen 24">
            <a:extLst>
              <a:ext uri="{FF2B5EF4-FFF2-40B4-BE49-F238E27FC236}">
                <a16:creationId xmlns:a16="http://schemas.microsoft.com/office/drawing/2014/main" id="{0ACC449C-4BE6-BFF6-D0E2-8DFF4B2AAC70}"/>
              </a:ext>
            </a:extLst>
          </p:cNvPr>
          <p:cNvPicPr>
            <a:picLocks noChangeAspect="1"/>
          </p:cNvPicPr>
          <p:nvPr/>
        </p:nvPicPr>
        <p:blipFill rotWithShape="1">
          <a:blip r:embed="rId2">
            <a:extLst>
              <a:ext uri="{28A0092B-C50C-407E-A947-70E740481C1C}">
                <a14:useLocalDpi xmlns:a14="http://schemas.microsoft.com/office/drawing/2010/main" val="0"/>
              </a:ext>
            </a:extLst>
          </a:blip>
          <a:srcRect l="67083" b="49644"/>
          <a:stretch/>
        </p:blipFill>
        <p:spPr bwMode="auto">
          <a:xfrm>
            <a:off x="8910228" y="4966114"/>
            <a:ext cx="2118640" cy="1440107"/>
          </a:xfrm>
          <a:prstGeom prst="rect">
            <a:avLst/>
          </a:prstGeom>
          <a:noFill/>
        </p:spPr>
      </p:pic>
      <p:pic>
        <p:nvPicPr>
          <p:cNvPr id="26" name="Imagen 25">
            <a:extLst>
              <a:ext uri="{FF2B5EF4-FFF2-40B4-BE49-F238E27FC236}">
                <a16:creationId xmlns:a16="http://schemas.microsoft.com/office/drawing/2014/main" id="{01AA15C4-57B5-3691-A1E3-1D61DB262547}"/>
              </a:ext>
            </a:extLst>
          </p:cNvPr>
          <p:cNvPicPr>
            <a:picLocks noChangeAspect="1"/>
          </p:cNvPicPr>
          <p:nvPr/>
        </p:nvPicPr>
        <p:blipFill rotWithShape="1">
          <a:blip r:embed="rId3">
            <a:extLst>
              <a:ext uri="{28A0092B-C50C-407E-A947-70E740481C1C}">
                <a14:useLocalDpi xmlns:a14="http://schemas.microsoft.com/office/drawing/2010/main" val="0"/>
              </a:ext>
            </a:extLst>
          </a:blip>
          <a:srcRect l="67204" b="50000"/>
          <a:stretch/>
        </p:blipFill>
        <p:spPr bwMode="auto">
          <a:xfrm>
            <a:off x="5287860" y="4966114"/>
            <a:ext cx="2118641" cy="1440105"/>
          </a:xfrm>
          <a:prstGeom prst="rect">
            <a:avLst/>
          </a:prstGeom>
          <a:noFill/>
        </p:spPr>
      </p:pic>
      <p:pic>
        <p:nvPicPr>
          <p:cNvPr id="27" name="Imagen 26">
            <a:extLst>
              <a:ext uri="{FF2B5EF4-FFF2-40B4-BE49-F238E27FC236}">
                <a16:creationId xmlns:a16="http://schemas.microsoft.com/office/drawing/2014/main" id="{A73FEF77-C44A-F479-71CF-77CE85ADB217}"/>
              </a:ext>
            </a:extLst>
          </p:cNvPr>
          <p:cNvPicPr>
            <a:picLocks noChangeAspect="1"/>
          </p:cNvPicPr>
          <p:nvPr/>
        </p:nvPicPr>
        <p:blipFill rotWithShape="1">
          <a:blip r:embed="rId2">
            <a:extLst>
              <a:ext uri="{28A0092B-C50C-407E-A947-70E740481C1C}">
                <a14:useLocalDpi xmlns:a14="http://schemas.microsoft.com/office/drawing/2010/main" val="0"/>
              </a:ext>
            </a:extLst>
          </a:blip>
          <a:srcRect r="32973"/>
          <a:stretch/>
        </p:blipFill>
        <p:spPr bwMode="auto">
          <a:xfrm>
            <a:off x="8224810" y="2224931"/>
            <a:ext cx="3489475" cy="2313247"/>
          </a:xfrm>
          <a:prstGeom prst="rect">
            <a:avLst/>
          </a:prstGeom>
          <a:noFill/>
        </p:spPr>
      </p:pic>
      <p:pic>
        <p:nvPicPr>
          <p:cNvPr id="28" name="Imagen 27">
            <a:extLst>
              <a:ext uri="{FF2B5EF4-FFF2-40B4-BE49-F238E27FC236}">
                <a16:creationId xmlns:a16="http://schemas.microsoft.com/office/drawing/2014/main" id="{8A6E2594-CD52-776E-8B6F-D9D372B5833B}"/>
              </a:ext>
            </a:extLst>
          </p:cNvPr>
          <p:cNvPicPr>
            <a:picLocks noChangeAspect="1"/>
          </p:cNvPicPr>
          <p:nvPr/>
        </p:nvPicPr>
        <p:blipFill rotWithShape="1">
          <a:blip r:embed="rId3">
            <a:extLst>
              <a:ext uri="{28A0092B-C50C-407E-A947-70E740481C1C}">
                <a14:useLocalDpi xmlns:a14="http://schemas.microsoft.com/office/drawing/2010/main" val="0"/>
              </a:ext>
            </a:extLst>
          </a:blip>
          <a:srcRect r="33220"/>
          <a:stretch/>
        </p:blipFill>
        <p:spPr bwMode="auto">
          <a:xfrm>
            <a:off x="4602442" y="2224931"/>
            <a:ext cx="3489474" cy="2329709"/>
          </a:xfrm>
          <a:prstGeom prst="rect">
            <a:avLst/>
          </a:prstGeom>
          <a:noFill/>
        </p:spPr>
      </p:pic>
      <p:sp>
        <p:nvSpPr>
          <p:cNvPr id="29" name="CuadroTexto 28">
            <a:extLst>
              <a:ext uri="{FF2B5EF4-FFF2-40B4-BE49-F238E27FC236}">
                <a16:creationId xmlns:a16="http://schemas.microsoft.com/office/drawing/2014/main" id="{D79E2D40-1FC2-2FD1-D58C-DC76F5DC7B30}"/>
              </a:ext>
            </a:extLst>
          </p:cNvPr>
          <p:cNvSpPr txBox="1"/>
          <p:nvPr/>
        </p:nvSpPr>
        <p:spPr>
          <a:xfrm>
            <a:off x="5510924" y="910998"/>
            <a:ext cx="2666115" cy="461665"/>
          </a:xfrm>
          <a:prstGeom prst="rect">
            <a:avLst/>
          </a:prstGeom>
          <a:noFill/>
          <a:effectLst>
            <a:outerShdw blurRad="50800" dist="38100" dir="5400000" algn="t" rotWithShape="0">
              <a:prstClr val="black">
                <a:alpha val="40000"/>
              </a:prstClr>
            </a:outerShdw>
          </a:effectLst>
        </p:spPr>
        <p:txBody>
          <a:bodyPr wrap="none" rtlCol="0">
            <a:spAutoFit/>
          </a:bodyPr>
          <a:lstStyle/>
          <a:p>
            <a:pPr algn="ctr"/>
            <a:r>
              <a:rPr lang="es-ES" sz="2400" b="1" dirty="0"/>
              <a:t>Efectos principales</a:t>
            </a:r>
            <a:endParaRPr lang="en-US" sz="2400" b="1" dirty="0"/>
          </a:p>
        </p:txBody>
      </p:sp>
    </p:spTree>
    <p:extLst>
      <p:ext uri="{BB962C8B-B14F-4D97-AF65-F5344CB8AC3E}">
        <p14:creationId xmlns:p14="http://schemas.microsoft.com/office/powerpoint/2010/main" val="2540363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2">
            <a:extLst>
              <a:ext uri="{FF2B5EF4-FFF2-40B4-BE49-F238E27FC236}">
                <a16:creationId xmlns:a16="http://schemas.microsoft.com/office/drawing/2014/main" id="{B4714121-C8F5-4748-A7B3-107978A4FB85}"/>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dirty="0">
                <a:solidFill>
                  <a:prstClr val="white"/>
                </a:solidFill>
                <a:cs typeface="Times New Roman" panose="02020603050405020304" pitchFamily="18" charset="0"/>
              </a:rPr>
              <a:t>Diseño y construcción</a:t>
            </a:r>
          </a:p>
          <a:p>
            <a:pPr algn="ctr"/>
            <a:endParaRPr lang="es-MX" sz="1200" b="1" u="sng" dirty="0">
              <a:solidFill>
                <a:prstClr val="white"/>
              </a:solidFill>
              <a:latin typeface="Corbel" panose="020B0503020204020204"/>
            </a:endParaRPr>
          </a:p>
          <a:p>
            <a:pPr algn="ctr"/>
            <a:r>
              <a:rPr lang="es-MX" sz="1200" b="1" u="sng"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sp>
        <p:nvSpPr>
          <p:cNvPr id="4" name="Título 3">
            <a:extLst>
              <a:ext uri="{FF2B5EF4-FFF2-40B4-BE49-F238E27FC236}">
                <a16:creationId xmlns:a16="http://schemas.microsoft.com/office/drawing/2014/main" id="{39F740A2-8538-4BDD-91F7-5C92D5ED9593}"/>
              </a:ext>
            </a:extLst>
          </p:cNvPr>
          <p:cNvSpPr>
            <a:spLocks noGrp="1"/>
          </p:cNvSpPr>
          <p:nvPr>
            <p:ph type="title"/>
          </p:nvPr>
        </p:nvSpPr>
        <p:spPr>
          <a:xfrm>
            <a:off x="3167426" y="14908"/>
            <a:ext cx="7315200" cy="1346897"/>
          </a:xfrm>
        </p:spPr>
        <p:txBody>
          <a:bodyPr/>
          <a:lstStyle/>
          <a:p>
            <a:r>
              <a:rPr lang="es-MX" dirty="0"/>
              <a:t>Pruebas de dosificación</a:t>
            </a:r>
          </a:p>
        </p:txBody>
      </p:sp>
      <p:pic>
        <p:nvPicPr>
          <p:cNvPr id="6" name="Imagen 5">
            <a:extLst>
              <a:ext uri="{FF2B5EF4-FFF2-40B4-BE49-F238E27FC236}">
                <a16:creationId xmlns:a16="http://schemas.microsoft.com/office/drawing/2014/main" id="{53D24D3F-69BE-296A-442E-38600F0CEEA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01680" y="2392176"/>
            <a:ext cx="4810367" cy="3205157"/>
          </a:xfrm>
          <a:prstGeom prst="rect">
            <a:avLst/>
          </a:prstGeom>
          <a:noFill/>
        </p:spPr>
      </p:pic>
      <p:pic>
        <p:nvPicPr>
          <p:cNvPr id="7" name="Imagen 6">
            <a:extLst>
              <a:ext uri="{FF2B5EF4-FFF2-40B4-BE49-F238E27FC236}">
                <a16:creationId xmlns:a16="http://schemas.microsoft.com/office/drawing/2014/main" id="{0CAA9796-F69E-6D8B-C7F5-C6051F92B52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25026" y="2392176"/>
            <a:ext cx="4810367" cy="3205054"/>
          </a:xfrm>
          <a:prstGeom prst="rect">
            <a:avLst/>
          </a:prstGeom>
          <a:noFill/>
        </p:spPr>
      </p:pic>
      <p:sp>
        <p:nvSpPr>
          <p:cNvPr id="8" name="Rectángulo: esquinas redondeadas 7">
            <a:extLst>
              <a:ext uri="{FF2B5EF4-FFF2-40B4-BE49-F238E27FC236}">
                <a16:creationId xmlns:a16="http://schemas.microsoft.com/office/drawing/2014/main" id="{E3D7FA9F-3805-3702-AC58-A166D3EBA49A}"/>
              </a:ext>
            </a:extLst>
          </p:cNvPr>
          <p:cNvSpPr/>
          <p:nvPr/>
        </p:nvSpPr>
        <p:spPr>
          <a:xfrm>
            <a:off x="2895001" y="1502782"/>
            <a:ext cx="2621121" cy="31067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t>AM223</a:t>
            </a:r>
            <a:endParaRPr lang="en-US" sz="1600" b="1" dirty="0"/>
          </a:p>
        </p:txBody>
      </p:sp>
      <p:sp>
        <p:nvSpPr>
          <p:cNvPr id="9" name="Rectángulo: esquinas redondeadas 8">
            <a:extLst>
              <a:ext uri="{FF2B5EF4-FFF2-40B4-BE49-F238E27FC236}">
                <a16:creationId xmlns:a16="http://schemas.microsoft.com/office/drawing/2014/main" id="{AA1F215F-B20E-1AE4-1B66-452199D1F1AD}"/>
              </a:ext>
            </a:extLst>
          </p:cNvPr>
          <p:cNvSpPr/>
          <p:nvPr/>
        </p:nvSpPr>
        <p:spPr>
          <a:xfrm>
            <a:off x="7919648" y="1502781"/>
            <a:ext cx="2621121" cy="31067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t>SG606</a:t>
            </a:r>
            <a:endParaRPr lang="en-US" sz="1600" b="1" dirty="0"/>
          </a:p>
        </p:txBody>
      </p:sp>
      <p:sp>
        <p:nvSpPr>
          <p:cNvPr id="12" name="CuadroTexto 11">
            <a:extLst>
              <a:ext uri="{FF2B5EF4-FFF2-40B4-BE49-F238E27FC236}">
                <a16:creationId xmlns:a16="http://schemas.microsoft.com/office/drawing/2014/main" id="{359B9F1C-BBBB-8495-C034-2EEBA7E28F4E}"/>
              </a:ext>
            </a:extLst>
          </p:cNvPr>
          <p:cNvSpPr txBox="1"/>
          <p:nvPr/>
        </p:nvSpPr>
        <p:spPr>
          <a:xfrm>
            <a:off x="5170126" y="910998"/>
            <a:ext cx="3347712" cy="461665"/>
          </a:xfrm>
          <a:prstGeom prst="rect">
            <a:avLst/>
          </a:prstGeom>
          <a:noFill/>
          <a:effectLst>
            <a:outerShdw blurRad="50800" dist="38100" dir="5400000" algn="t" rotWithShape="0">
              <a:prstClr val="black">
                <a:alpha val="40000"/>
              </a:prstClr>
            </a:outerShdw>
          </a:effectLst>
        </p:spPr>
        <p:txBody>
          <a:bodyPr wrap="none" rtlCol="0">
            <a:spAutoFit/>
          </a:bodyPr>
          <a:lstStyle/>
          <a:p>
            <a:pPr algn="ctr"/>
            <a:r>
              <a:rPr lang="es-ES" sz="2400" b="1" dirty="0"/>
              <a:t>Interacción para medias</a:t>
            </a:r>
            <a:endParaRPr lang="en-US" sz="2400" b="1" dirty="0"/>
          </a:p>
        </p:txBody>
      </p:sp>
    </p:spTree>
    <p:extLst>
      <p:ext uri="{BB962C8B-B14F-4D97-AF65-F5344CB8AC3E}">
        <p14:creationId xmlns:p14="http://schemas.microsoft.com/office/powerpoint/2010/main" val="34027192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2">
            <a:extLst>
              <a:ext uri="{FF2B5EF4-FFF2-40B4-BE49-F238E27FC236}">
                <a16:creationId xmlns:a16="http://schemas.microsoft.com/office/drawing/2014/main" id="{B4714121-C8F5-4748-A7B3-107978A4FB85}"/>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dirty="0">
                <a:solidFill>
                  <a:prstClr val="white"/>
                </a:solidFill>
                <a:cs typeface="Times New Roman" panose="02020603050405020304" pitchFamily="18" charset="0"/>
              </a:rPr>
              <a:t>Diseño y construcción</a:t>
            </a:r>
          </a:p>
          <a:p>
            <a:pPr algn="ctr"/>
            <a:endParaRPr lang="es-MX" sz="1200" b="1" u="sng" dirty="0">
              <a:solidFill>
                <a:prstClr val="white"/>
              </a:solidFill>
              <a:latin typeface="Corbel" panose="020B0503020204020204"/>
            </a:endParaRPr>
          </a:p>
          <a:p>
            <a:pPr algn="ctr"/>
            <a:r>
              <a:rPr lang="es-MX" sz="1200" b="1" u="sng"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sp>
        <p:nvSpPr>
          <p:cNvPr id="4" name="Título 3">
            <a:extLst>
              <a:ext uri="{FF2B5EF4-FFF2-40B4-BE49-F238E27FC236}">
                <a16:creationId xmlns:a16="http://schemas.microsoft.com/office/drawing/2014/main" id="{39F740A2-8538-4BDD-91F7-5C92D5ED9593}"/>
              </a:ext>
            </a:extLst>
          </p:cNvPr>
          <p:cNvSpPr>
            <a:spLocks noGrp="1"/>
          </p:cNvSpPr>
          <p:nvPr>
            <p:ph type="title"/>
          </p:nvPr>
        </p:nvSpPr>
        <p:spPr>
          <a:xfrm>
            <a:off x="3167426" y="14908"/>
            <a:ext cx="7315200" cy="1346897"/>
          </a:xfrm>
        </p:spPr>
        <p:txBody>
          <a:bodyPr/>
          <a:lstStyle/>
          <a:p>
            <a:r>
              <a:rPr lang="es-MX" dirty="0"/>
              <a:t>Pruebas de alimentación</a:t>
            </a:r>
          </a:p>
        </p:txBody>
      </p:sp>
      <p:graphicFrame>
        <p:nvGraphicFramePr>
          <p:cNvPr id="2" name="Tabla 1">
            <a:extLst>
              <a:ext uri="{FF2B5EF4-FFF2-40B4-BE49-F238E27FC236}">
                <a16:creationId xmlns:a16="http://schemas.microsoft.com/office/drawing/2014/main" id="{C4E9AA98-92FE-EDEA-C041-F318C8D5EBBD}"/>
              </a:ext>
            </a:extLst>
          </p:cNvPr>
          <p:cNvGraphicFramePr>
            <a:graphicFrameLocks noGrp="1"/>
          </p:cNvGraphicFramePr>
          <p:nvPr>
            <p:extLst>
              <p:ext uri="{D42A27DB-BD31-4B8C-83A1-F6EECF244321}">
                <p14:modId xmlns:p14="http://schemas.microsoft.com/office/powerpoint/2010/main" val="819921667"/>
              </p:ext>
            </p:extLst>
          </p:nvPr>
        </p:nvGraphicFramePr>
        <p:xfrm>
          <a:off x="1829036" y="5044542"/>
          <a:ext cx="5309937" cy="1536025"/>
        </p:xfrm>
        <a:graphic>
          <a:graphicData uri="http://schemas.openxmlformats.org/drawingml/2006/table">
            <a:tbl>
              <a:tblPr firstRow="1" firstCol="1" bandRow="1">
                <a:tableStyleId>{0E3FDE45-AF77-4B5C-9715-49D594BDF05E}</a:tableStyleId>
              </a:tblPr>
              <a:tblGrid>
                <a:gridCol w="516439">
                  <a:extLst>
                    <a:ext uri="{9D8B030D-6E8A-4147-A177-3AD203B41FA5}">
                      <a16:colId xmlns:a16="http://schemas.microsoft.com/office/drawing/2014/main" val="2079983696"/>
                    </a:ext>
                  </a:extLst>
                </a:gridCol>
                <a:gridCol w="818147">
                  <a:extLst>
                    <a:ext uri="{9D8B030D-6E8A-4147-A177-3AD203B41FA5}">
                      <a16:colId xmlns:a16="http://schemas.microsoft.com/office/drawing/2014/main" val="1784969772"/>
                    </a:ext>
                  </a:extLst>
                </a:gridCol>
                <a:gridCol w="1440699">
                  <a:extLst>
                    <a:ext uri="{9D8B030D-6E8A-4147-A177-3AD203B41FA5}">
                      <a16:colId xmlns:a16="http://schemas.microsoft.com/office/drawing/2014/main" val="3346658569"/>
                    </a:ext>
                  </a:extLst>
                </a:gridCol>
                <a:gridCol w="1283369">
                  <a:extLst>
                    <a:ext uri="{9D8B030D-6E8A-4147-A177-3AD203B41FA5}">
                      <a16:colId xmlns:a16="http://schemas.microsoft.com/office/drawing/2014/main" val="2173889354"/>
                    </a:ext>
                  </a:extLst>
                </a:gridCol>
                <a:gridCol w="1251283">
                  <a:extLst>
                    <a:ext uri="{9D8B030D-6E8A-4147-A177-3AD203B41FA5}">
                      <a16:colId xmlns:a16="http://schemas.microsoft.com/office/drawing/2014/main" val="2965316910"/>
                    </a:ext>
                  </a:extLst>
                </a:gridCol>
              </a:tblGrid>
              <a:tr h="307205">
                <a:tc>
                  <a:txBody>
                    <a:bodyPr/>
                    <a:lstStyle/>
                    <a:p>
                      <a:pPr marL="0" marR="0" algn="ctr">
                        <a:lnSpc>
                          <a:spcPct val="150000"/>
                        </a:lnSpc>
                        <a:spcBef>
                          <a:spcPts val="0"/>
                        </a:spcBef>
                        <a:spcAft>
                          <a:spcPts val="0"/>
                        </a:spcAft>
                      </a:pPr>
                      <a:r>
                        <a:rPr lang="es-ES" sz="1400">
                          <a:effectLst/>
                        </a:rPr>
                        <a:t>IBC</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s-ES" sz="1400">
                          <a:effectLst/>
                        </a:rPr>
                        <a:t>Aditivo</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s-ES" sz="1400" dirty="0">
                          <a:effectLst/>
                        </a:rPr>
                        <a:t>Tiempo de carga</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s-ES" sz="1400">
                          <a:effectLst/>
                        </a:rPr>
                        <a:t>Cantidad</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s-ES" sz="1400">
                          <a:effectLst/>
                        </a:rPr>
                        <a:t>Flujo</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17273755"/>
                  </a:ext>
                </a:extLst>
              </a:tr>
              <a:tr h="307205">
                <a:tc>
                  <a:txBody>
                    <a:bodyPr/>
                    <a:lstStyle/>
                    <a:p>
                      <a:pPr marL="0" marR="0" algn="ctr">
                        <a:lnSpc>
                          <a:spcPct val="150000"/>
                        </a:lnSpc>
                        <a:spcBef>
                          <a:spcPts val="0"/>
                        </a:spcBef>
                        <a:spcAft>
                          <a:spcPts val="0"/>
                        </a:spcAft>
                      </a:pPr>
                      <a:r>
                        <a:rPr lang="es-ES" sz="1400">
                          <a:effectLst/>
                        </a:rPr>
                        <a:t>1</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s-ES" sz="1400">
                          <a:effectLst/>
                        </a:rPr>
                        <a:t>WP64</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s-ES" sz="1400">
                          <a:effectLst/>
                        </a:rPr>
                        <a:t>35.4 [min]</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s-ES" sz="1400">
                          <a:effectLst/>
                        </a:rPr>
                        <a:t>220.0 [kg]</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s-ES" sz="1400">
                          <a:effectLst/>
                        </a:rPr>
                        <a:t>6.21 [kg/min]</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25875498"/>
                  </a:ext>
                </a:extLst>
              </a:tr>
              <a:tr h="307205">
                <a:tc>
                  <a:txBody>
                    <a:bodyPr/>
                    <a:lstStyle/>
                    <a:p>
                      <a:pPr marL="0" marR="0" algn="ctr">
                        <a:lnSpc>
                          <a:spcPct val="150000"/>
                        </a:lnSpc>
                        <a:spcBef>
                          <a:spcPts val="0"/>
                        </a:spcBef>
                        <a:spcAft>
                          <a:spcPts val="0"/>
                        </a:spcAft>
                      </a:pPr>
                      <a:r>
                        <a:rPr lang="es-ES" sz="1400">
                          <a:effectLst/>
                        </a:rPr>
                        <a:t>2</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s-ES" sz="1400">
                          <a:effectLst/>
                        </a:rPr>
                        <a:t>AM223</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s-ES" sz="1400">
                          <a:effectLst/>
                        </a:rPr>
                        <a:t>45.3 [min]</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s-ES" sz="1400">
                          <a:effectLst/>
                        </a:rPr>
                        <a:t>175.0 [kg]</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s-ES" sz="1400" dirty="0">
                          <a:effectLst/>
                        </a:rPr>
                        <a:t>3.86 [kg/min]</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84776116"/>
                  </a:ext>
                </a:extLst>
              </a:tr>
              <a:tr h="307205">
                <a:tc>
                  <a:txBody>
                    <a:bodyPr/>
                    <a:lstStyle/>
                    <a:p>
                      <a:pPr marL="0" marR="0" algn="ctr">
                        <a:lnSpc>
                          <a:spcPct val="150000"/>
                        </a:lnSpc>
                        <a:spcBef>
                          <a:spcPts val="0"/>
                        </a:spcBef>
                        <a:spcAft>
                          <a:spcPts val="0"/>
                        </a:spcAft>
                      </a:pPr>
                      <a:r>
                        <a:rPr lang="es-ES" sz="1400">
                          <a:effectLst/>
                        </a:rPr>
                        <a:t>3</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s-ES" sz="1400">
                          <a:effectLst/>
                        </a:rPr>
                        <a:t>SG606</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s-ES" sz="1400">
                          <a:effectLst/>
                        </a:rPr>
                        <a:t>6.4 [min]</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s-ES" sz="1400">
                          <a:effectLst/>
                        </a:rPr>
                        <a:t>230.0 [kg]</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s-ES" sz="1400" dirty="0">
                          <a:effectLst/>
                        </a:rPr>
                        <a:t>35.94 [kg/min]</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82891970"/>
                  </a:ext>
                </a:extLst>
              </a:tr>
              <a:tr h="307205">
                <a:tc>
                  <a:txBody>
                    <a:bodyPr/>
                    <a:lstStyle/>
                    <a:p>
                      <a:pPr marL="0" marR="0" algn="ctr">
                        <a:lnSpc>
                          <a:spcPct val="150000"/>
                        </a:lnSpc>
                        <a:spcBef>
                          <a:spcPts val="0"/>
                        </a:spcBef>
                        <a:spcAft>
                          <a:spcPts val="0"/>
                        </a:spcAft>
                      </a:pPr>
                      <a:r>
                        <a:rPr lang="es-ES" sz="1400">
                          <a:effectLst/>
                        </a:rPr>
                        <a:t>4</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s-ES" sz="1400" dirty="0">
                          <a:effectLst/>
                        </a:rPr>
                        <a:t>AM225</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s-ES" sz="1400">
                          <a:effectLst/>
                        </a:rPr>
                        <a:t>12.0 [min]</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s-ES" sz="1400" dirty="0">
                          <a:effectLst/>
                        </a:rPr>
                        <a:t>200.0 [kg]</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s-ES" sz="1400" dirty="0">
                          <a:effectLst/>
                        </a:rPr>
                        <a:t>16.67 [kg/min]</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4717630"/>
                  </a:ext>
                </a:extLst>
              </a:tr>
            </a:tbl>
          </a:graphicData>
        </a:graphic>
      </p:graphicFrame>
      <p:pic>
        <p:nvPicPr>
          <p:cNvPr id="3" name="Imagen 2">
            <a:extLst>
              <a:ext uri="{FF2B5EF4-FFF2-40B4-BE49-F238E27FC236}">
                <a16:creationId xmlns:a16="http://schemas.microsoft.com/office/drawing/2014/main" id="{45F2DE05-6397-AA2E-D90D-8AF51538921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98534" y="1531094"/>
            <a:ext cx="3919041" cy="5049473"/>
          </a:xfrm>
          <a:prstGeom prst="rect">
            <a:avLst/>
          </a:prstGeom>
          <a:noFill/>
        </p:spPr>
      </p:pic>
      <p:sp>
        <p:nvSpPr>
          <p:cNvPr id="14" name="Rectángulo: esquinas redondeadas 13">
            <a:extLst>
              <a:ext uri="{FF2B5EF4-FFF2-40B4-BE49-F238E27FC236}">
                <a16:creationId xmlns:a16="http://schemas.microsoft.com/office/drawing/2014/main" id="{9E28CA6F-ADAC-8CE9-720F-8166867D7EF8}"/>
              </a:ext>
            </a:extLst>
          </p:cNvPr>
          <p:cNvSpPr/>
          <p:nvPr/>
        </p:nvSpPr>
        <p:spPr>
          <a:xfrm>
            <a:off x="1832825" y="1531094"/>
            <a:ext cx="3020124" cy="2823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t>Datos</a:t>
            </a:r>
            <a:endParaRPr lang="en-US" sz="1600" b="1" dirty="0"/>
          </a:p>
        </p:txBody>
      </p:sp>
      <p:sp>
        <p:nvSpPr>
          <p:cNvPr id="18" name="CuadroTexto 17">
            <a:extLst>
              <a:ext uri="{FF2B5EF4-FFF2-40B4-BE49-F238E27FC236}">
                <a16:creationId xmlns:a16="http://schemas.microsoft.com/office/drawing/2014/main" id="{4D9D525A-0711-5916-A0CF-743F1CCA4C3F}"/>
              </a:ext>
            </a:extLst>
          </p:cNvPr>
          <p:cNvSpPr txBox="1"/>
          <p:nvPr/>
        </p:nvSpPr>
        <p:spPr>
          <a:xfrm>
            <a:off x="1844857" y="1845887"/>
            <a:ext cx="3004893" cy="523220"/>
          </a:xfrm>
          <a:prstGeom prst="rect">
            <a:avLst/>
          </a:prstGeom>
          <a:noFill/>
        </p:spPr>
        <p:txBody>
          <a:bodyPr wrap="square" rtlCol="0">
            <a:spAutoFit/>
          </a:bodyPr>
          <a:lstStyle/>
          <a:p>
            <a:r>
              <a:rPr lang="es-ES" sz="1400" b="1" u="sng" dirty="0">
                <a:effectLst>
                  <a:outerShdw blurRad="38100" dist="38100" dir="2700000" algn="tl">
                    <a:srgbClr val="000000">
                      <a:alpha val="43137"/>
                    </a:srgbClr>
                  </a:outerShdw>
                </a:effectLst>
              </a:rPr>
              <a:t>WP64</a:t>
            </a:r>
          </a:p>
          <a:p>
            <a:r>
              <a:rPr lang="es-ES" sz="1400" b="1" dirty="0">
                <a:effectLst>
                  <a:outerShdw blurRad="38100" dist="38100" dir="2700000" algn="tl">
                    <a:srgbClr val="000000">
                      <a:alpha val="43137"/>
                    </a:srgbClr>
                  </a:outerShdw>
                </a:effectLst>
              </a:rPr>
              <a:t>Cantidad por barril</a:t>
            </a:r>
            <a:endParaRPr lang="en-US" sz="1400" b="1" dirty="0">
              <a:effectLst>
                <a:outerShdw blurRad="38100" dist="38100" dir="2700000" algn="tl">
                  <a:srgbClr val="000000">
                    <a:alpha val="43137"/>
                  </a:srgbClr>
                </a:outerShdw>
              </a:effectLst>
            </a:endParaRPr>
          </a:p>
        </p:txBody>
      </p:sp>
      <mc:AlternateContent xmlns:mc="http://schemas.openxmlformats.org/markup-compatibility/2006">
        <mc:Choice xmlns:a14="http://schemas.microsoft.com/office/drawing/2010/main" Requires="a14">
          <p:sp>
            <p:nvSpPr>
              <p:cNvPr id="20" name="CuadroTexto 19">
                <a:extLst>
                  <a:ext uri="{FF2B5EF4-FFF2-40B4-BE49-F238E27FC236}">
                    <a16:creationId xmlns:a16="http://schemas.microsoft.com/office/drawing/2014/main" id="{4CE273AE-C71F-889B-6E47-0985E7E0FB15}"/>
                  </a:ext>
                </a:extLst>
              </p:cNvPr>
              <p:cNvSpPr txBox="1"/>
              <p:nvPr/>
            </p:nvSpPr>
            <p:spPr>
              <a:xfrm>
                <a:off x="1844857" y="2331088"/>
                <a:ext cx="1890215" cy="307777"/>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es-ES" sz="1400" b="0" i="1" smtClean="0">
                          <a:solidFill>
                            <a:schemeClr val="tx1"/>
                          </a:solidFill>
                          <a:latin typeface="Cambria Math" panose="02040503050406030204" pitchFamily="18" charset="0"/>
                        </a:rPr>
                        <m:t>220 [</m:t>
                      </m:r>
                      <m:r>
                        <a:rPr lang="es-ES" sz="1400" b="0" i="1" smtClean="0">
                          <a:solidFill>
                            <a:schemeClr val="tx1"/>
                          </a:solidFill>
                          <a:latin typeface="Cambria Math" panose="02040503050406030204" pitchFamily="18" charset="0"/>
                        </a:rPr>
                        <m:t>𝑘𝑔</m:t>
                      </m:r>
                      <m:r>
                        <a:rPr lang="es-ES" sz="1400" b="0" i="1" smtClean="0">
                          <a:solidFill>
                            <a:schemeClr val="tx1"/>
                          </a:solidFill>
                          <a:latin typeface="Cambria Math" panose="02040503050406030204" pitchFamily="18" charset="0"/>
                        </a:rPr>
                        <m:t>]</m:t>
                      </m:r>
                    </m:oMath>
                  </m:oMathPara>
                </a14:m>
                <a:endParaRPr lang="en-US" sz="1400" dirty="0">
                  <a:solidFill>
                    <a:schemeClr val="tx1"/>
                  </a:solidFill>
                </a:endParaRPr>
              </a:p>
            </p:txBody>
          </p:sp>
        </mc:Choice>
        <mc:Fallback>
          <p:sp>
            <p:nvSpPr>
              <p:cNvPr id="20" name="CuadroTexto 19">
                <a:extLst>
                  <a:ext uri="{FF2B5EF4-FFF2-40B4-BE49-F238E27FC236}">
                    <a16:creationId xmlns:a16="http://schemas.microsoft.com/office/drawing/2014/main" id="{4CE273AE-C71F-889B-6E47-0985E7E0FB15}"/>
                  </a:ext>
                </a:extLst>
              </p:cNvPr>
              <p:cNvSpPr txBox="1">
                <a:spLocks noRot="1" noChangeAspect="1" noMove="1" noResize="1" noEditPoints="1" noAdjustHandles="1" noChangeArrowheads="1" noChangeShapeType="1" noTextEdit="1"/>
              </p:cNvSpPr>
              <p:nvPr/>
            </p:nvSpPr>
            <p:spPr>
              <a:xfrm>
                <a:off x="1844857" y="2331088"/>
                <a:ext cx="1890215" cy="307777"/>
              </a:xfrm>
              <a:prstGeom prst="rect">
                <a:avLst/>
              </a:prstGeom>
              <a:blipFill>
                <a:blip r:embed="rId3"/>
                <a:stretch>
                  <a:fillRect b="-7843"/>
                </a:stretch>
              </a:blipFill>
            </p:spPr>
            <p:txBody>
              <a:bodyPr/>
              <a:lstStyle/>
              <a:p>
                <a:r>
                  <a:rPr lang="en-US">
                    <a:noFill/>
                  </a:rPr>
                  <a:t> </a:t>
                </a:r>
              </a:p>
            </p:txBody>
          </p:sp>
        </mc:Fallback>
      </mc:AlternateContent>
      <p:sp>
        <p:nvSpPr>
          <p:cNvPr id="25" name="CuadroTexto 24">
            <a:extLst>
              <a:ext uri="{FF2B5EF4-FFF2-40B4-BE49-F238E27FC236}">
                <a16:creationId xmlns:a16="http://schemas.microsoft.com/office/drawing/2014/main" id="{5A9A5B43-4665-4720-70D5-4334CEBFE278}"/>
              </a:ext>
            </a:extLst>
          </p:cNvPr>
          <p:cNvSpPr txBox="1"/>
          <p:nvPr/>
        </p:nvSpPr>
        <p:spPr>
          <a:xfrm>
            <a:off x="1844857" y="2609320"/>
            <a:ext cx="3004893" cy="523220"/>
          </a:xfrm>
          <a:prstGeom prst="rect">
            <a:avLst/>
          </a:prstGeom>
          <a:noFill/>
        </p:spPr>
        <p:txBody>
          <a:bodyPr wrap="square" rtlCol="0">
            <a:spAutoFit/>
          </a:bodyPr>
          <a:lstStyle/>
          <a:p>
            <a:r>
              <a:rPr lang="es-ES" sz="1400" b="1" u="sng" dirty="0">
                <a:effectLst>
                  <a:outerShdw blurRad="38100" dist="38100" dir="2700000" algn="tl">
                    <a:srgbClr val="000000">
                      <a:alpha val="43137"/>
                    </a:srgbClr>
                  </a:outerShdw>
                </a:effectLst>
              </a:rPr>
              <a:t>AM223</a:t>
            </a:r>
          </a:p>
          <a:p>
            <a:r>
              <a:rPr lang="es-ES" sz="1400" b="1" dirty="0">
                <a:effectLst>
                  <a:outerShdw blurRad="38100" dist="38100" dir="2700000" algn="tl">
                    <a:srgbClr val="000000">
                      <a:alpha val="43137"/>
                    </a:srgbClr>
                  </a:outerShdw>
                </a:effectLst>
              </a:rPr>
              <a:t>Cantidad por barril</a:t>
            </a:r>
            <a:endParaRPr lang="en-US" sz="1400" b="1" dirty="0">
              <a:effectLst>
                <a:outerShdw blurRad="38100" dist="38100" dir="2700000" algn="tl">
                  <a:srgbClr val="000000">
                    <a:alpha val="43137"/>
                  </a:srgbClr>
                </a:outerShdw>
              </a:effectLst>
            </a:endParaRPr>
          </a:p>
        </p:txBody>
      </p:sp>
      <mc:AlternateContent xmlns:mc="http://schemas.openxmlformats.org/markup-compatibility/2006">
        <mc:Choice xmlns:a14="http://schemas.microsoft.com/office/drawing/2010/main" Requires="a14">
          <p:sp>
            <p:nvSpPr>
              <p:cNvPr id="26" name="CuadroTexto 25">
                <a:extLst>
                  <a:ext uri="{FF2B5EF4-FFF2-40B4-BE49-F238E27FC236}">
                    <a16:creationId xmlns:a16="http://schemas.microsoft.com/office/drawing/2014/main" id="{D8461D58-1E73-AB5D-1719-D543D558005A}"/>
                  </a:ext>
                </a:extLst>
              </p:cNvPr>
              <p:cNvSpPr txBox="1"/>
              <p:nvPr/>
            </p:nvSpPr>
            <p:spPr>
              <a:xfrm>
                <a:off x="1844857" y="3094521"/>
                <a:ext cx="1890215" cy="307777"/>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es-ES" sz="1400" i="1" smtClean="0">
                          <a:latin typeface="Cambria Math" panose="02040503050406030204" pitchFamily="18" charset="0"/>
                        </a:rPr>
                        <m:t>1</m:t>
                      </m:r>
                      <m:r>
                        <a:rPr lang="es-ES" sz="1400" b="0" i="1" smtClean="0">
                          <a:latin typeface="Cambria Math" panose="02040503050406030204" pitchFamily="18" charset="0"/>
                        </a:rPr>
                        <m:t>75</m:t>
                      </m:r>
                      <m:r>
                        <a:rPr lang="es-ES" sz="1400" b="0" i="1" smtClean="0">
                          <a:solidFill>
                            <a:schemeClr val="tx1"/>
                          </a:solidFill>
                          <a:latin typeface="Cambria Math" panose="02040503050406030204" pitchFamily="18" charset="0"/>
                        </a:rPr>
                        <m:t> [</m:t>
                      </m:r>
                      <m:r>
                        <a:rPr lang="es-ES" sz="1400" b="0" i="1" smtClean="0">
                          <a:solidFill>
                            <a:schemeClr val="tx1"/>
                          </a:solidFill>
                          <a:latin typeface="Cambria Math" panose="02040503050406030204" pitchFamily="18" charset="0"/>
                        </a:rPr>
                        <m:t>𝑘𝑔</m:t>
                      </m:r>
                      <m:r>
                        <a:rPr lang="es-ES" sz="1400" b="0" i="1" smtClean="0">
                          <a:solidFill>
                            <a:schemeClr val="tx1"/>
                          </a:solidFill>
                          <a:latin typeface="Cambria Math" panose="02040503050406030204" pitchFamily="18" charset="0"/>
                        </a:rPr>
                        <m:t>]</m:t>
                      </m:r>
                    </m:oMath>
                  </m:oMathPara>
                </a14:m>
                <a:endParaRPr lang="en-US" sz="1400" dirty="0">
                  <a:solidFill>
                    <a:schemeClr val="tx1"/>
                  </a:solidFill>
                </a:endParaRPr>
              </a:p>
            </p:txBody>
          </p:sp>
        </mc:Choice>
        <mc:Fallback>
          <p:sp>
            <p:nvSpPr>
              <p:cNvPr id="26" name="CuadroTexto 25">
                <a:extLst>
                  <a:ext uri="{FF2B5EF4-FFF2-40B4-BE49-F238E27FC236}">
                    <a16:creationId xmlns:a16="http://schemas.microsoft.com/office/drawing/2014/main" id="{D8461D58-1E73-AB5D-1719-D543D558005A}"/>
                  </a:ext>
                </a:extLst>
              </p:cNvPr>
              <p:cNvSpPr txBox="1">
                <a:spLocks noRot="1" noChangeAspect="1" noMove="1" noResize="1" noEditPoints="1" noAdjustHandles="1" noChangeArrowheads="1" noChangeShapeType="1" noTextEdit="1"/>
              </p:cNvSpPr>
              <p:nvPr/>
            </p:nvSpPr>
            <p:spPr>
              <a:xfrm>
                <a:off x="1844857" y="3094521"/>
                <a:ext cx="1890215" cy="307777"/>
              </a:xfrm>
              <a:prstGeom prst="rect">
                <a:avLst/>
              </a:prstGeom>
              <a:blipFill>
                <a:blip r:embed="rId4"/>
                <a:stretch>
                  <a:fillRect b="-8000"/>
                </a:stretch>
              </a:blipFill>
            </p:spPr>
            <p:txBody>
              <a:bodyPr/>
              <a:lstStyle/>
              <a:p>
                <a:r>
                  <a:rPr lang="en-US">
                    <a:noFill/>
                  </a:rPr>
                  <a:t> </a:t>
                </a:r>
              </a:p>
            </p:txBody>
          </p:sp>
        </mc:Fallback>
      </mc:AlternateContent>
      <p:sp>
        <p:nvSpPr>
          <p:cNvPr id="27" name="CuadroTexto 26">
            <a:extLst>
              <a:ext uri="{FF2B5EF4-FFF2-40B4-BE49-F238E27FC236}">
                <a16:creationId xmlns:a16="http://schemas.microsoft.com/office/drawing/2014/main" id="{CABCB94F-2FB4-4C9B-E9CB-E58169FB730B}"/>
              </a:ext>
            </a:extLst>
          </p:cNvPr>
          <p:cNvSpPr txBox="1"/>
          <p:nvPr/>
        </p:nvSpPr>
        <p:spPr>
          <a:xfrm>
            <a:off x="1841068" y="3378784"/>
            <a:ext cx="3004893" cy="523220"/>
          </a:xfrm>
          <a:prstGeom prst="rect">
            <a:avLst/>
          </a:prstGeom>
          <a:noFill/>
        </p:spPr>
        <p:txBody>
          <a:bodyPr wrap="square" rtlCol="0">
            <a:spAutoFit/>
          </a:bodyPr>
          <a:lstStyle/>
          <a:p>
            <a:r>
              <a:rPr lang="es-ES" sz="1400" b="1" u="sng" dirty="0">
                <a:effectLst>
                  <a:outerShdw blurRad="38100" dist="38100" dir="2700000" algn="tl">
                    <a:srgbClr val="000000">
                      <a:alpha val="43137"/>
                    </a:srgbClr>
                  </a:outerShdw>
                </a:effectLst>
              </a:rPr>
              <a:t>SG606</a:t>
            </a:r>
          </a:p>
          <a:p>
            <a:r>
              <a:rPr lang="es-ES" sz="1400" b="1" dirty="0">
                <a:effectLst>
                  <a:outerShdw blurRad="38100" dist="38100" dir="2700000" algn="tl">
                    <a:srgbClr val="000000">
                      <a:alpha val="43137"/>
                    </a:srgbClr>
                  </a:outerShdw>
                </a:effectLst>
              </a:rPr>
              <a:t>Cantidad por barril</a:t>
            </a:r>
            <a:endParaRPr lang="en-US" sz="1400" b="1" dirty="0">
              <a:effectLst>
                <a:outerShdw blurRad="38100" dist="38100" dir="2700000" algn="tl">
                  <a:srgbClr val="000000">
                    <a:alpha val="43137"/>
                  </a:srgbClr>
                </a:outerShdw>
              </a:effectLst>
            </a:endParaRPr>
          </a:p>
        </p:txBody>
      </p:sp>
      <mc:AlternateContent xmlns:mc="http://schemas.openxmlformats.org/markup-compatibility/2006">
        <mc:Choice xmlns:a14="http://schemas.microsoft.com/office/drawing/2010/main" Requires="a14">
          <p:sp>
            <p:nvSpPr>
              <p:cNvPr id="28" name="CuadroTexto 27">
                <a:extLst>
                  <a:ext uri="{FF2B5EF4-FFF2-40B4-BE49-F238E27FC236}">
                    <a16:creationId xmlns:a16="http://schemas.microsoft.com/office/drawing/2014/main" id="{87827DD6-57B4-D20F-63A0-AC085C8C7D88}"/>
                  </a:ext>
                </a:extLst>
              </p:cNvPr>
              <p:cNvSpPr txBox="1"/>
              <p:nvPr/>
            </p:nvSpPr>
            <p:spPr>
              <a:xfrm>
                <a:off x="1841068" y="3863985"/>
                <a:ext cx="1890215" cy="307777"/>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es-ES" sz="1400" b="0" i="1" smtClean="0">
                          <a:solidFill>
                            <a:schemeClr val="tx1"/>
                          </a:solidFill>
                          <a:latin typeface="Cambria Math" panose="02040503050406030204" pitchFamily="18" charset="0"/>
                        </a:rPr>
                        <m:t>230 [</m:t>
                      </m:r>
                      <m:r>
                        <a:rPr lang="es-ES" sz="1400" b="0" i="1" smtClean="0">
                          <a:solidFill>
                            <a:schemeClr val="tx1"/>
                          </a:solidFill>
                          <a:latin typeface="Cambria Math" panose="02040503050406030204" pitchFamily="18" charset="0"/>
                        </a:rPr>
                        <m:t>𝑘𝑔</m:t>
                      </m:r>
                      <m:r>
                        <a:rPr lang="es-ES" sz="1400" b="0" i="1" smtClean="0">
                          <a:solidFill>
                            <a:schemeClr val="tx1"/>
                          </a:solidFill>
                          <a:latin typeface="Cambria Math" panose="02040503050406030204" pitchFamily="18" charset="0"/>
                        </a:rPr>
                        <m:t>]</m:t>
                      </m:r>
                    </m:oMath>
                  </m:oMathPara>
                </a14:m>
                <a:endParaRPr lang="en-US" sz="1400" dirty="0">
                  <a:solidFill>
                    <a:schemeClr val="tx1"/>
                  </a:solidFill>
                </a:endParaRPr>
              </a:p>
            </p:txBody>
          </p:sp>
        </mc:Choice>
        <mc:Fallback>
          <p:sp>
            <p:nvSpPr>
              <p:cNvPr id="28" name="CuadroTexto 27">
                <a:extLst>
                  <a:ext uri="{FF2B5EF4-FFF2-40B4-BE49-F238E27FC236}">
                    <a16:creationId xmlns:a16="http://schemas.microsoft.com/office/drawing/2014/main" id="{87827DD6-57B4-D20F-63A0-AC085C8C7D88}"/>
                  </a:ext>
                </a:extLst>
              </p:cNvPr>
              <p:cNvSpPr txBox="1">
                <a:spLocks noRot="1" noChangeAspect="1" noMove="1" noResize="1" noEditPoints="1" noAdjustHandles="1" noChangeArrowheads="1" noChangeShapeType="1" noTextEdit="1"/>
              </p:cNvSpPr>
              <p:nvPr/>
            </p:nvSpPr>
            <p:spPr>
              <a:xfrm>
                <a:off x="1841068" y="3863985"/>
                <a:ext cx="1890215" cy="307777"/>
              </a:xfrm>
              <a:prstGeom prst="rect">
                <a:avLst/>
              </a:prstGeom>
              <a:blipFill>
                <a:blip r:embed="rId5"/>
                <a:stretch>
                  <a:fillRect b="-8000"/>
                </a:stretch>
              </a:blipFill>
            </p:spPr>
            <p:txBody>
              <a:bodyPr/>
              <a:lstStyle/>
              <a:p>
                <a:r>
                  <a:rPr lang="en-US">
                    <a:noFill/>
                  </a:rPr>
                  <a:t> </a:t>
                </a:r>
              </a:p>
            </p:txBody>
          </p:sp>
        </mc:Fallback>
      </mc:AlternateContent>
      <p:sp>
        <p:nvSpPr>
          <p:cNvPr id="29" name="CuadroTexto 28">
            <a:extLst>
              <a:ext uri="{FF2B5EF4-FFF2-40B4-BE49-F238E27FC236}">
                <a16:creationId xmlns:a16="http://schemas.microsoft.com/office/drawing/2014/main" id="{08C78580-51F1-DC1F-7CD4-586B3541FA0A}"/>
              </a:ext>
            </a:extLst>
          </p:cNvPr>
          <p:cNvSpPr txBox="1"/>
          <p:nvPr/>
        </p:nvSpPr>
        <p:spPr>
          <a:xfrm>
            <a:off x="1841068" y="4126145"/>
            <a:ext cx="3004893" cy="523220"/>
          </a:xfrm>
          <a:prstGeom prst="rect">
            <a:avLst/>
          </a:prstGeom>
          <a:noFill/>
        </p:spPr>
        <p:txBody>
          <a:bodyPr wrap="square" rtlCol="0">
            <a:spAutoFit/>
          </a:bodyPr>
          <a:lstStyle/>
          <a:p>
            <a:r>
              <a:rPr lang="es-ES" sz="1400" b="1" u="sng" dirty="0">
                <a:effectLst>
                  <a:outerShdw blurRad="38100" dist="38100" dir="2700000" algn="tl">
                    <a:srgbClr val="000000">
                      <a:alpha val="43137"/>
                    </a:srgbClr>
                  </a:outerShdw>
                </a:effectLst>
              </a:rPr>
              <a:t>AM225</a:t>
            </a:r>
          </a:p>
          <a:p>
            <a:r>
              <a:rPr lang="es-ES" sz="1400" b="1" dirty="0">
                <a:effectLst>
                  <a:outerShdw blurRad="38100" dist="38100" dir="2700000" algn="tl">
                    <a:srgbClr val="000000">
                      <a:alpha val="43137"/>
                    </a:srgbClr>
                  </a:outerShdw>
                </a:effectLst>
              </a:rPr>
              <a:t>Cantidad por barril</a:t>
            </a:r>
            <a:endParaRPr lang="en-US" sz="1400" b="1" dirty="0">
              <a:effectLst>
                <a:outerShdw blurRad="38100" dist="38100" dir="2700000" algn="tl">
                  <a:srgbClr val="000000">
                    <a:alpha val="43137"/>
                  </a:srgbClr>
                </a:outerShdw>
              </a:effectLst>
            </a:endParaRPr>
          </a:p>
        </p:txBody>
      </p:sp>
      <mc:AlternateContent xmlns:mc="http://schemas.openxmlformats.org/markup-compatibility/2006">
        <mc:Choice xmlns:a14="http://schemas.microsoft.com/office/drawing/2010/main" Requires="a14">
          <p:sp>
            <p:nvSpPr>
              <p:cNvPr id="30" name="CuadroTexto 29">
                <a:extLst>
                  <a:ext uri="{FF2B5EF4-FFF2-40B4-BE49-F238E27FC236}">
                    <a16:creationId xmlns:a16="http://schemas.microsoft.com/office/drawing/2014/main" id="{D83D0189-A13D-366C-ABB4-3674C7BE6AF6}"/>
                  </a:ext>
                </a:extLst>
              </p:cNvPr>
              <p:cNvSpPr txBox="1"/>
              <p:nvPr/>
            </p:nvSpPr>
            <p:spPr>
              <a:xfrm>
                <a:off x="1841068" y="4623378"/>
                <a:ext cx="1890215" cy="307777"/>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r>
                        <a:rPr lang="es-ES" sz="1400" b="0" i="1" smtClean="0">
                          <a:solidFill>
                            <a:schemeClr val="tx1"/>
                          </a:solidFill>
                          <a:latin typeface="Cambria Math" panose="02040503050406030204" pitchFamily="18" charset="0"/>
                        </a:rPr>
                        <m:t>200 [</m:t>
                      </m:r>
                      <m:r>
                        <a:rPr lang="es-ES" sz="1400" b="0" i="1" smtClean="0">
                          <a:solidFill>
                            <a:schemeClr val="tx1"/>
                          </a:solidFill>
                          <a:latin typeface="Cambria Math" panose="02040503050406030204" pitchFamily="18" charset="0"/>
                        </a:rPr>
                        <m:t>𝑘𝑔</m:t>
                      </m:r>
                      <m:r>
                        <a:rPr lang="es-ES" sz="1400" b="0" i="1" smtClean="0">
                          <a:solidFill>
                            <a:schemeClr val="tx1"/>
                          </a:solidFill>
                          <a:latin typeface="Cambria Math" panose="02040503050406030204" pitchFamily="18" charset="0"/>
                        </a:rPr>
                        <m:t>]</m:t>
                      </m:r>
                    </m:oMath>
                  </m:oMathPara>
                </a14:m>
                <a:endParaRPr lang="en-US" sz="1400" dirty="0">
                  <a:solidFill>
                    <a:schemeClr val="tx1"/>
                  </a:solidFill>
                </a:endParaRPr>
              </a:p>
            </p:txBody>
          </p:sp>
        </mc:Choice>
        <mc:Fallback>
          <p:sp>
            <p:nvSpPr>
              <p:cNvPr id="30" name="CuadroTexto 29">
                <a:extLst>
                  <a:ext uri="{FF2B5EF4-FFF2-40B4-BE49-F238E27FC236}">
                    <a16:creationId xmlns:a16="http://schemas.microsoft.com/office/drawing/2014/main" id="{D83D0189-A13D-366C-ABB4-3674C7BE6AF6}"/>
                  </a:ext>
                </a:extLst>
              </p:cNvPr>
              <p:cNvSpPr txBox="1">
                <a:spLocks noRot="1" noChangeAspect="1" noMove="1" noResize="1" noEditPoints="1" noAdjustHandles="1" noChangeArrowheads="1" noChangeShapeType="1" noTextEdit="1"/>
              </p:cNvSpPr>
              <p:nvPr/>
            </p:nvSpPr>
            <p:spPr>
              <a:xfrm>
                <a:off x="1841068" y="4623378"/>
                <a:ext cx="1890215" cy="307777"/>
              </a:xfrm>
              <a:prstGeom prst="rect">
                <a:avLst/>
              </a:prstGeom>
              <a:blipFill>
                <a:blip r:embed="rId6"/>
                <a:stretch>
                  <a:fillRect b="-7843"/>
                </a:stretch>
              </a:blipFill>
            </p:spPr>
            <p:txBody>
              <a:bodyPr/>
              <a:lstStyle/>
              <a:p>
                <a:r>
                  <a:rPr lang="en-US">
                    <a:noFill/>
                  </a:rPr>
                  <a:t> </a:t>
                </a:r>
              </a:p>
            </p:txBody>
          </p:sp>
        </mc:Fallback>
      </mc:AlternateContent>
      <p:sp>
        <p:nvSpPr>
          <p:cNvPr id="31" name="CuadroTexto 30">
            <a:extLst>
              <a:ext uri="{FF2B5EF4-FFF2-40B4-BE49-F238E27FC236}">
                <a16:creationId xmlns:a16="http://schemas.microsoft.com/office/drawing/2014/main" id="{71ABD25E-4ACD-54E1-1044-F1A04C9F4E0A}"/>
              </a:ext>
            </a:extLst>
          </p:cNvPr>
          <p:cNvSpPr txBox="1"/>
          <p:nvPr/>
        </p:nvSpPr>
        <p:spPr>
          <a:xfrm>
            <a:off x="5059901" y="4438999"/>
            <a:ext cx="2072197" cy="307777"/>
          </a:xfrm>
          <a:prstGeom prst="rect">
            <a:avLst/>
          </a:prstGeom>
          <a:noFill/>
        </p:spPr>
        <p:txBody>
          <a:bodyPr wrap="square" rtlCol="0">
            <a:spAutoFit/>
          </a:bodyPr>
          <a:lstStyle/>
          <a:p>
            <a:r>
              <a:rPr lang="es-ES" sz="1400" b="1" dirty="0">
                <a:effectLst>
                  <a:outerShdw blurRad="38100" dist="38100" dir="2700000" algn="tl">
                    <a:srgbClr val="000000">
                      <a:alpha val="43137"/>
                    </a:srgbClr>
                  </a:outerShdw>
                </a:effectLst>
              </a:rPr>
              <a:t>Presión de aire</a:t>
            </a:r>
            <a:r>
              <a:rPr lang="en-US" sz="1400" b="1" dirty="0">
                <a:effectLst>
                  <a:outerShdw blurRad="38100" dist="38100" dir="2700000" algn="tl">
                    <a:srgbClr val="000000">
                      <a:alpha val="43137"/>
                    </a:srgbClr>
                  </a:outerShdw>
                </a:effectLst>
              </a:rPr>
              <a:t>: 80 [psi]</a:t>
            </a:r>
            <a:endParaRPr lang="es-ES" sz="1400" b="1" dirty="0">
              <a:effectLst>
                <a:outerShdw blurRad="38100" dist="38100" dir="2700000" algn="tl">
                  <a:srgbClr val="000000">
                    <a:alpha val="43137"/>
                  </a:srgbClr>
                </a:outerShdw>
              </a:effectLst>
            </a:endParaRPr>
          </a:p>
        </p:txBody>
      </p:sp>
      <p:sp>
        <p:nvSpPr>
          <p:cNvPr id="32" name="CuadroTexto 31">
            <a:extLst>
              <a:ext uri="{FF2B5EF4-FFF2-40B4-BE49-F238E27FC236}">
                <a16:creationId xmlns:a16="http://schemas.microsoft.com/office/drawing/2014/main" id="{04F7A7DF-7356-5067-569A-7122A52FF850}"/>
              </a:ext>
            </a:extLst>
          </p:cNvPr>
          <p:cNvSpPr txBox="1"/>
          <p:nvPr/>
        </p:nvSpPr>
        <p:spPr>
          <a:xfrm>
            <a:off x="5669622" y="910998"/>
            <a:ext cx="2348720" cy="461665"/>
          </a:xfrm>
          <a:prstGeom prst="rect">
            <a:avLst/>
          </a:prstGeom>
          <a:noFill/>
          <a:effectLst>
            <a:outerShdw blurRad="50800" dist="38100" dir="5400000" algn="t" rotWithShape="0">
              <a:prstClr val="black">
                <a:alpha val="40000"/>
              </a:prstClr>
            </a:outerShdw>
          </a:effectLst>
        </p:spPr>
        <p:txBody>
          <a:bodyPr wrap="none" rtlCol="0">
            <a:spAutoFit/>
          </a:bodyPr>
          <a:lstStyle/>
          <a:p>
            <a:pPr algn="ctr"/>
            <a:r>
              <a:rPr lang="es-ES" sz="2400" b="1" dirty="0"/>
              <a:t>Flujo de aditivos</a:t>
            </a:r>
            <a:endParaRPr lang="en-US" sz="2400" b="1" dirty="0"/>
          </a:p>
        </p:txBody>
      </p:sp>
    </p:spTree>
    <p:extLst>
      <p:ext uri="{BB962C8B-B14F-4D97-AF65-F5344CB8AC3E}">
        <p14:creationId xmlns:p14="http://schemas.microsoft.com/office/powerpoint/2010/main" val="6220564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2">
            <a:extLst>
              <a:ext uri="{FF2B5EF4-FFF2-40B4-BE49-F238E27FC236}">
                <a16:creationId xmlns:a16="http://schemas.microsoft.com/office/drawing/2014/main" id="{B4714121-C8F5-4748-A7B3-107978A4FB85}"/>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dirty="0">
                <a:solidFill>
                  <a:prstClr val="white"/>
                </a:solidFill>
                <a:cs typeface="Times New Roman" panose="02020603050405020304" pitchFamily="18" charset="0"/>
              </a:rPr>
              <a:t>Diseño y construcción</a:t>
            </a:r>
          </a:p>
          <a:p>
            <a:pPr algn="ctr"/>
            <a:endParaRPr lang="es-MX" sz="1200" b="1" u="sng" dirty="0">
              <a:solidFill>
                <a:prstClr val="white"/>
              </a:solidFill>
              <a:latin typeface="Corbel" panose="020B0503020204020204"/>
            </a:endParaRPr>
          </a:p>
          <a:p>
            <a:pPr algn="ctr"/>
            <a:r>
              <a:rPr lang="es-MX" sz="1200" b="1" u="sng"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sp>
        <p:nvSpPr>
          <p:cNvPr id="4" name="Título 3">
            <a:extLst>
              <a:ext uri="{FF2B5EF4-FFF2-40B4-BE49-F238E27FC236}">
                <a16:creationId xmlns:a16="http://schemas.microsoft.com/office/drawing/2014/main" id="{39F740A2-8538-4BDD-91F7-5C92D5ED9593}"/>
              </a:ext>
            </a:extLst>
          </p:cNvPr>
          <p:cNvSpPr>
            <a:spLocks noGrp="1"/>
          </p:cNvSpPr>
          <p:nvPr>
            <p:ph type="title"/>
          </p:nvPr>
        </p:nvSpPr>
        <p:spPr>
          <a:xfrm>
            <a:off x="2004373" y="14908"/>
            <a:ext cx="9385521" cy="1346897"/>
          </a:xfrm>
        </p:spPr>
        <p:txBody>
          <a:bodyPr/>
          <a:lstStyle/>
          <a:p>
            <a:r>
              <a:rPr lang="es-MX" dirty="0"/>
              <a:t>Pruebas de recirculación y limpieza</a:t>
            </a:r>
          </a:p>
        </p:txBody>
      </p:sp>
      <p:graphicFrame>
        <p:nvGraphicFramePr>
          <p:cNvPr id="2" name="Tabla 1">
            <a:extLst>
              <a:ext uri="{FF2B5EF4-FFF2-40B4-BE49-F238E27FC236}">
                <a16:creationId xmlns:a16="http://schemas.microsoft.com/office/drawing/2014/main" id="{5D9C6F1C-3DD9-5534-CBD9-7E72322CCDD7}"/>
              </a:ext>
            </a:extLst>
          </p:cNvPr>
          <p:cNvGraphicFramePr>
            <a:graphicFrameLocks noGrp="1"/>
          </p:cNvGraphicFramePr>
          <p:nvPr>
            <p:extLst>
              <p:ext uri="{D42A27DB-BD31-4B8C-83A1-F6EECF244321}">
                <p14:modId xmlns:p14="http://schemas.microsoft.com/office/powerpoint/2010/main" val="1476912108"/>
              </p:ext>
            </p:extLst>
          </p:nvPr>
        </p:nvGraphicFramePr>
        <p:xfrm>
          <a:off x="2004372" y="1486739"/>
          <a:ext cx="9641304" cy="2304477"/>
        </p:xfrm>
        <a:graphic>
          <a:graphicData uri="http://schemas.openxmlformats.org/drawingml/2006/table">
            <a:tbl>
              <a:tblPr firstRow="1" firstCol="1" bandRow="1">
                <a:tableStyleId>{0E3FDE45-AF77-4B5C-9715-49D594BDF05E}</a:tableStyleId>
              </a:tblPr>
              <a:tblGrid>
                <a:gridCol w="5325979">
                  <a:extLst>
                    <a:ext uri="{9D8B030D-6E8A-4147-A177-3AD203B41FA5}">
                      <a16:colId xmlns:a16="http://schemas.microsoft.com/office/drawing/2014/main" val="563929349"/>
                    </a:ext>
                  </a:extLst>
                </a:gridCol>
                <a:gridCol w="1090863">
                  <a:extLst>
                    <a:ext uri="{9D8B030D-6E8A-4147-A177-3AD203B41FA5}">
                      <a16:colId xmlns:a16="http://schemas.microsoft.com/office/drawing/2014/main" val="3953003854"/>
                    </a:ext>
                  </a:extLst>
                </a:gridCol>
                <a:gridCol w="1090863">
                  <a:extLst>
                    <a:ext uri="{9D8B030D-6E8A-4147-A177-3AD203B41FA5}">
                      <a16:colId xmlns:a16="http://schemas.microsoft.com/office/drawing/2014/main" val="3176869351"/>
                    </a:ext>
                  </a:extLst>
                </a:gridCol>
                <a:gridCol w="1074822">
                  <a:extLst>
                    <a:ext uri="{9D8B030D-6E8A-4147-A177-3AD203B41FA5}">
                      <a16:colId xmlns:a16="http://schemas.microsoft.com/office/drawing/2014/main" val="88500544"/>
                    </a:ext>
                  </a:extLst>
                </a:gridCol>
                <a:gridCol w="1058777">
                  <a:extLst>
                    <a:ext uri="{9D8B030D-6E8A-4147-A177-3AD203B41FA5}">
                      <a16:colId xmlns:a16="http://schemas.microsoft.com/office/drawing/2014/main" val="2142307898"/>
                    </a:ext>
                  </a:extLst>
                </a:gridCol>
              </a:tblGrid>
              <a:tr h="265563">
                <a:tc>
                  <a:txBody>
                    <a:bodyPr/>
                    <a:lstStyle/>
                    <a:p>
                      <a:pPr marL="0" marR="0" algn="ctr">
                        <a:lnSpc>
                          <a:spcPct val="150000"/>
                        </a:lnSpc>
                        <a:spcBef>
                          <a:spcPts val="0"/>
                        </a:spcBef>
                        <a:spcAft>
                          <a:spcPts val="0"/>
                        </a:spcAft>
                      </a:pPr>
                      <a:r>
                        <a:rPr lang="es-ES" sz="1400">
                          <a:effectLst/>
                        </a:rPr>
                        <a:t>Requerimiento</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0905" marR="60905" marT="0" marB="0" anchor="ctr"/>
                </a:tc>
                <a:tc>
                  <a:txBody>
                    <a:bodyPr/>
                    <a:lstStyle/>
                    <a:p>
                      <a:pPr marL="0" marR="0" algn="ctr">
                        <a:lnSpc>
                          <a:spcPct val="150000"/>
                        </a:lnSpc>
                        <a:spcBef>
                          <a:spcPts val="0"/>
                        </a:spcBef>
                        <a:spcAft>
                          <a:spcPts val="0"/>
                        </a:spcAft>
                      </a:pPr>
                      <a:r>
                        <a:rPr lang="es-ES" sz="1400">
                          <a:effectLst/>
                        </a:rPr>
                        <a:t>IBC 1</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0905" marR="60905" marT="0" marB="0" anchor="ctr"/>
                </a:tc>
                <a:tc>
                  <a:txBody>
                    <a:bodyPr/>
                    <a:lstStyle/>
                    <a:p>
                      <a:pPr marL="0" marR="0" algn="ctr">
                        <a:lnSpc>
                          <a:spcPct val="150000"/>
                        </a:lnSpc>
                        <a:spcBef>
                          <a:spcPts val="0"/>
                        </a:spcBef>
                        <a:spcAft>
                          <a:spcPts val="0"/>
                        </a:spcAft>
                      </a:pPr>
                      <a:r>
                        <a:rPr lang="es-ES" sz="1400" dirty="0">
                          <a:effectLst/>
                        </a:rPr>
                        <a:t>IBC 2</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0905" marR="60905" marT="0" marB="0" anchor="ctr"/>
                </a:tc>
                <a:tc>
                  <a:txBody>
                    <a:bodyPr/>
                    <a:lstStyle/>
                    <a:p>
                      <a:pPr marL="0" marR="0" algn="ctr">
                        <a:lnSpc>
                          <a:spcPct val="150000"/>
                        </a:lnSpc>
                        <a:spcBef>
                          <a:spcPts val="0"/>
                        </a:spcBef>
                        <a:spcAft>
                          <a:spcPts val="0"/>
                        </a:spcAft>
                      </a:pPr>
                      <a:r>
                        <a:rPr lang="es-ES" sz="1400">
                          <a:effectLst/>
                        </a:rPr>
                        <a:t>IBC 3</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0905" marR="60905" marT="0" marB="0" anchor="ctr"/>
                </a:tc>
                <a:tc>
                  <a:txBody>
                    <a:bodyPr/>
                    <a:lstStyle/>
                    <a:p>
                      <a:pPr marL="0" marR="0" algn="ctr">
                        <a:lnSpc>
                          <a:spcPct val="150000"/>
                        </a:lnSpc>
                        <a:spcBef>
                          <a:spcPts val="0"/>
                        </a:spcBef>
                        <a:spcAft>
                          <a:spcPts val="0"/>
                        </a:spcAft>
                      </a:pPr>
                      <a:r>
                        <a:rPr lang="es-ES" sz="1400">
                          <a:effectLst/>
                        </a:rPr>
                        <a:t>IBC 4</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0905" marR="60905" marT="0" marB="0" anchor="ctr"/>
                </a:tc>
                <a:extLst>
                  <a:ext uri="{0D108BD9-81ED-4DB2-BD59-A6C34878D82A}">
                    <a16:rowId xmlns:a16="http://schemas.microsoft.com/office/drawing/2014/main" val="3599385981"/>
                  </a:ext>
                </a:extLst>
              </a:tr>
              <a:tr h="334692">
                <a:tc>
                  <a:txBody>
                    <a:bodyPr/>
                    <a:lstStyle/>
                    <a:p>
                      <a:pPr marL="0" marR="0" algn="l">
                        <a:lnSpc>
                          <a:spcPct val="150000"/>
                        </a:lnSpc>
                        <a:spcBef>
                          <a:spcPts val="0"/>
                        </a:spcBef>
                        <a:spcAft>
                          <a:spcPts val="0"/>
                        </a:spcAft>
                      </a:pPr>
                      <a:r>
                        <a:rPr lang="es-ES" sz="1400" b="0" dirty="0">
                          <a:effectLst/>
                        </a:rPr>
                        <a:t>La recirculación se detiene al alcanzar el tiempo establecido</a:t>
                      </a:r>
                      <a:endParaRPr lang="en-US" sz="1600" b="0" dirty="0">
                        <a:effectLst/>
                        <a:latin typeface="Arial" panose="020B0604020202020204" pitchFamily="34" charset="0"/>
                        <a:ea typeface="Calibri" panose="020F0502020204030204" pitchFamily="34" charset="0"/>
                        <a:cs typeface="Times New Roman" panose="02020603050405020304" pitchFamily="18" charset="0"/>
                      </a:endParaRPr>
                    </a:p>
                  </a:txBody>
                  <a:tcPr marL="60905" marR="60905" marT="0" marB="0" anchor="ctr"/>
                </a:tc>
                <a:tc>
                  <a:txBody>
                    <a:bodyPr/>
                    <a:lstStyle/>
                    <a:p>
                      <a:pPr marL="0" marR="0" algn="ctr">
                        <a:lnSpc>
                          <a:spcPct val="150000"/>
                        </a:lnSpc>
                        <a:spcBef>
                          <a:spcPts val="0"/>
                        </a:spcBef>
                        <a:spcAft>
                          <a:spcPts val="0"/>
                        </a:spcAft>
                      </a:pPr>
                      <a:r>
                        <a:rPr lang="es-ES" sz="1400" dirty="0">
                          <a:effectLst/>
                        </a:rPr>
                        <a:t>Cumple</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0905" marR="60905" marT="0" marB="0" anchor="ctr"/>
                </a:tc>
                <a:tc>
                  <a:txBody>
                    <a:bodyPr/>
                    <a:lstStyle/>
                    <a:p>
                      <a:pPr marL="0" marR="0" algn="ctr">
                        <a:lnSpc>
                          <a:spcPct val="150000"/>
                        </a:lnSpc>
                        <a:spcBef>
                          <a:spcPts val="0"/>
                        </a:spcBef>
                        <a:spcAft>
                          <a:spcPts val="0"/>
                        </a:spcAft>
                      </a:pPr>
                      <a:r>
                        <a:rPr lang="es-ES" sz="1400" dirty="0">
                          <a:effectLst/>
                        </a:rPr>
                        <a:t>Cumple</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0905" marR="60905" marT="0" marB="0" anchor="ctr"/>
                </a:tc>
                <a:tc>
                  <a:txBody>
                    <a:bodyPr/>
                    <a:lstStyle/>
                    <a:p>
                      <a:pPr marL="0" marR="0" algn="ctr">
                        <a:lnSpc>
                          <a:spcPct val="150000"/>
                        </a:lnSpc>
                        <a:spcBef>
                          <a:spcPts val="0"/>
                        </a:spcBef>
                        <a:spcAft>
                          <a:spcPts val="0"/>
                        </a:spcAft>
                      </a:pPr>
                      <a:r>
                        <a:rPr lang="es-ES" sz="1400" dirty="0">
                          <a:effectLst/>
                        </a:rPr>
                        <a:t>Cumple</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0905" marR="60905" marT="0" marB="0" anchor="ctr"/>
                </a:tc>
                <a:tc>
                  <a:txBody>
                    <a:bodyPr/>
                    <a:lstStyle/>
                    <a:p>
                      <a:pPr marL="0" marR="0" algn="ctr">
                        <a:lnSpc>
                          <a:spcPct val="150000"/>
                        </a:lnSpc>
                        <a:spcBef>
                          <a:spcPts val="0"/>
                        </a:spcBef>
                        <a:spcAft>
                          <a:spcPts val="0"/>
                        </a:spcAft>
                      </a:pPr>
                      <a:r>
                        <a:rPr lang="es-ES" sz="1400" dirty="0">
                          <a:effectLst/>
                        </a:rPr>
                        <a:t>Cumple</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0905" marR="60905" marT="0" marB="0" anchor="ctr"/>
                </a:tc>
                <a:extLst>
                  <a:ext uri="{0D108BD9-81ED-4DB2-BD59-A6C34878D82A}">
                    <a16:rowId xmlns:a16="http://schemas.microsoft.com/office/drawing/2014/main" val="4109490643"/>
                  </a:ext>
                </a:extLst>
              </a:tr>
              <a:tr h="345457">
                <a:tc>
                  <a:txBody>
                    <a:bodyPr/>
                    <a:lstStyle/>
                    <a:p>
                      <a:pPr marL="0" marR="0" algn="l">
                        <a:lnSpc>
                          <a:spcPct val="150000"/>
                        </a:lnSpc>
                        <a:spcBef>
                          <a:spcPts val="0"/>
                        </a:spcBef>
                        <a:spcAft>
                          <a:spcPts val="0"/>
                        </a:spcAft>
                      </a:pPr>
                      <a:r>
                        <a:rPr lang="es-ES" sz="1400" b="0" dirty="0">
                          <a:effectLst/>
                        </a:rPr>
                        <a:t>La pantalla HMI muestra el nivel del tanque IBC seleccionado</a:t>
                      </a:r>
                      <a:endParaRPr lang="en-US" sz="1600" b="0" dirty="0">
                        <a:effectLst/>
                        <a:latin typeface="Arial" panose="020B0604020202020204" pitchFamily="34" charset="0"/>
                        <a:ea typeface="Calibri" panose="020F0502020204030204" pitchFamily="34" charset="0"/>
                        <a:cs typeface="Times New Roman" panose="02020603050405020304" pitchFamily="18" charset="0"/>
                      </a:endParaRPr>
                    </a:p>
                  </a:txBody>
                  <a:tcPr marL="60905" marR="60905" marT="0" marB="0" anchor="ctr"/>
                </a:tc>
                <a:tc>
                  <a:txBody>
                    <a:bodyPr/>
                    <a:lstStyle/>
                    <a:p>
                      <a:pPr marL="0" marR="0" algn="ctr">
                        <a:lnSpc>
                          <a:spcPct val="150000"/>
                        </a:lnSpc>
                        <a:spcBef>
                          <a:spcPts val="0"/>
                        </a:spcBef>
                        <a:spcAft>
                          <a:spcPts val="0"/>
                        </a:spcAft>
                      </a:pPr>
                      <a:r>
                        <a:rPr lang="es-ES" sz="1400">
                          <a:effectLst/>
                        </a:rPr>
                        <a:t>Cumple</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0905" marR="60905" marT="0" marB="0" anchor="ctr"/>
                </a:tc>
                <a:tc>
                  <a:txBody>
                    <a:bodyPr/>
                    <a:lstStyle/>
                    <a:p>
                      <a:pPr marL="0" marR="0" algn="ctr">
                        <a:lnSpc>
                          <a:spcPct val="150000"/>
                        </a:lnSpc>
                        <a:spcBef>
                          <a:spcPts val="0"/>
                        </a:spcBef>
                        <a:spcAft>
                          <a:spcPts val="0"/>
                        </a:spcAft>
                      </a:pPr>
                      <a:r>
                        <a:rPr lang="es-ES" sz="1400">
                          <a:effectLst/>
                        </a:rPr>
                        <a:t>Cumple</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0905" marR="60905" marT="0" marB="0" anchor="ctr"/>
                </a:tc>
                <a:tc>
                  <a:txBody>
                    <a:bodyPr/>
                    <a:lstStyle/>
                    <a:p>
                      <a:pPr marL="0" marR="0" algn="ctr">
                        <a:lnSpc>
                          <a:spcPct val="150000"/>
                        </a:lnSpc>
                        <a:spcBef>
                          <a:spcPts val="0"/>
                        </a:spcBef>
                        <a:spcAft>
                          <a:spcPts val="0"/>
                        </a:spcAft>
                      </a:pPr>
                      <a:r>
                        <a:rPr lang="es-ES" sz="1400">
                          <a:effectLst/>
                        </a:rPr>
                        <a:t>Cumple</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0905" marR="60905" marT="0" marB="0" anchor="ctr"/>
                </a:tc>
                <a:tc>
                  <a:txBody>
                    <a:bodyPr/>
                    <a:lstStyle/>
                    <a:p>
                      <a:pPr marL="0" marR="0" algn="ctr">
                        <a:lnSpc>
                          <a:spcPct val="150000"/>
                        </a:lnSpc>
                        <a:spcBef>
                          <a:spcPts val="0"/>
                        </a:spcBef>
                        <a:spcAft>
                          <a:spcPts val="0"/>
                        </a:spcAft>
                      </a:pPr>
                      <a:r>
                        <a:rPr lang="es-ES" sz="1400">
                          <a:effectLst/>
                        </a:rPr>
                        <a:t>Cumple</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0905" marR="60905" marT="0" marB="0" anchor="ctr"/>
                </a:tc>
                <a:extLst>
                  <a:ext uri="{0D108BD9-81ED-4DB2-BD59-A6C34878D82A}">
                    <a16:rowId xmlns:a16="http://schemas.microsoft.com/office/drawing/2014/main" val="1065840037"/>
                  </a:ext>
                </a:extLst>
              </a:tr>
              <a:tr h="334692">
                <a:tc>
                  <a:txBody>
                    <a:bodyPr/>
                    <a:lstStyle/>
                    <a:p>
                      <a:pPr marL="0" marR="0" algn="l">
                        <a:lnSpc>
                          <a:spcPct val="150000"/>
                        </a:lnSpc>
                        <a:spcBef>
                          <a:spcPts val="0"/>
                        </a:spcBef>
                        <a:spcAft>
                          <a:spcPts val="0"/>
                        </a:spcAft>
                      </a:pPr>
                      <a:r>
                        <a:rPr lang="es-ES" sz="1400" b="0" dirty="0">
                          <a:effectLst/>
                        </a:rPr>
                        <a:t>El proceso se detiene al pulsar el botón de paro en pantalla </a:t>
                      </a:r>
                      <a:endParaRPr lang="en-US" sz="1600" b="0" dirty="0">
                        <a:effectLst/>
                        <a:latin typeface="Arial" panose="020B0604020202020204" pitchFamily="34" charset="0"/>
                        <a:ea typeface="Calibri" panose="020F0502020204030204" pitchFamily="34" charset="0"/>
                        <a:cs typeface="Times New Roman" panose="02020603050405020304" pitchFamily="18" charset="0"/>
                      </a:endParaRPr>
                    </a:p>
                  </a:txBody>
                  <a:tcPr marL="60905" marR="60905" marT="0" marB="0" anchor="ctr"/>
                </a:tc>
                <a:tc>
                  <a:txBody>
                    <a:bodyPr/>
                    <a:lstStyle/>
                    <a:p>
                      <a:pPr marL="0" marR="0" algn="ctr">
                        <a:lnSpc>
                          <a:spcPct val="150000"/>
                        </a:lnSpc>
                        <a:spcBef>
                          <a:spcPts val="0"/>
                        </a:spcBef>
                        <a:spcAft>
                          <a:spcPts val="0"/>
                        </a:spcAft>
                      </a:pPr>
                      <a:r>
                        <a:rPr lang="es-ES" sz="1400" dirty="0">
                          <a:effectLst/>
                        </a:rPr>
                        <a:t>Cumple</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0905" marR="60905" marT="0" marB="0" anchor="ctr"/>
                </a:tc>
                <a:tc>
                  <a:txBody>
                    <a:bodyPr/>
                    <a:lstStyle/>
                    <a:p>
                      <a:pPr marL="0" marR="0" algn="ctr">
                        <a:lnSpc>
                          <a:spcPct val="150000"/>
                        </a:lnSpc>
                        <a:spcBef>
                          <a:spcPts val="0"/>
                        </a:spcBef>
                        <a:spcAft>
                          <a:spcPts val="0"/>
                        </a:spcAft>
                      </a:pPr>
                      <a:r>
                        <a:rPr lang="es-ES" sz="1400">
                          <a:effectLst/>
                        </a:rPr>
                        <a:t>Cumple</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0905" marR="60905" marT="0" marB="0" anchor="ctr"/>
                </a:tc>
                <a:tc>
                  <a:txBody>
                    <a:bodyPr/>
                    <a:lstStyle/>
                    <a:p>
                      <a:pPr marL="0" marR="0" algn="ctr">
                        <a:lnSpc>
                          <a:spcPct val="150000"/>
                        </a:lnSpc>
                        <a:spcBef>
                          <a:spcPts val="0"/>
                        </a:spcBef>
                        <a:spcAft>
                          <a:spcPts val="0"/>
                        </a:spcAft>
                      </a:pPr>
                      <a:r>
                        <a:rPr lang="es-ES" sz="1400">
                          <a:effectLst/>
                        </a:rPr>
                        <a:t>Cumple</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0905" marR="60905" marT="0" marB="0" anchor="ctr"/>
                </a:tc>
                <a:tc>
                  <a:txBody>
                    <a:bodyPr/>
                    <a:lstStyle/>
                    <a:p>
                      <a:pPr marL="0" marR="0" algn="ctr">
                        <a:lnSpc>
                          <a:spcPct val="150000"/>
                        </a:lnSpc>
                        <a:spcBef>
                          <a:spcPts val="0"/>
                        </a:spcBef>
                        <a:spcAft>
                          <a:spcPts val="0"/>
                        </a:spcAft>
                      </a:pPr>
                      <a:r>
                        <a:rPr lang="es-ES" sz="1400">
                          <a:effectLst/>
                        </a:rPr>
                        <a:t>Cumple</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0905" marR="60905" marT="0" marB="0" anchor="ctr"/>
                </a:tc>
                <a:extLst>
                  <a:ext uri="{0D108BD9-81ED-4DB2-BD59-A6C34878D82A}">
                    <a16:rowId xmlns:a16="http://schemas.microsoft.com/office/drawing/2014/main" val="1965660354"/>
                  </a:ext>
                </a:extLst>
              </a:tr>
              <a:tr h="334692">
                <a:tc>
                  <a:txBody>
                    <a:bodyPr/>
                    <a:lstStyle/>
                    <a:p>
                      <a:pPr marL="0" marR="0" algn="l">
                        <a:lnSpc>
                          <a:spcPct val="150000"/>
                        </a:lnSpc>
                        <a:spcBef>
                          <a:spcPts val="0"/>
                        </a:spcBef>
                        <a:spcAft>
                          <a:spcPts val="0"/>
                        </a:spcAft>
                      </a:pPr>
                      <a:r>
                        <a:rPr lang="es-ES" sz="1400" b="0" dirty="0">
                          <a:effectLst/>
                        </a:rPr>
                        <a:t>El proceso se detiene al activar el pulsador de emergencia</a:t>
                      </a:r>
                      <a:endParaRPr lang="en-US" sz="1600" b="0" dirty="0">
                        <a:effectLst/>
                        <a:latin typeface="Arial" panose="020B0604020202020204" pitchFamily="34" charset="0"/>
                        <a:ea typeface="Calibri" panose="020F0502020204030204" pitchFamily="34" charset="0"/>
                        <a:cs typeface="Times New Roman" panose="02020603050405020304" pitchFamily="18" charset="0"/>
                      </a:endParaRPr>
                    </a:p>
                  </a:txBody>
                  <a:tcPr marL="60905" marR="60905" marT="0" marB="0" anchor="ctr"/>
                </a:tc>
                <a:tc>
                  <a:txBody>
                    <a:bodyPr/>
                    <a:lstStyle/>
                    <a:p>
                      <a:pPr marL="0" marR="0" algn="ctr">
                        <a:lnSpc>
                          <a:spcPct val="150000"/>
                        </a:lnSpc>
                        <a:spcBef>
                          <a:spcPts val="0"/>
                        </a:spcBef>
                        <a:spcAft>
                          <a:spcPts val="0"/>
                        </a:spcAft>
                      </a:pPr>
                      <a:r>
                        <a:rPr lang="es-ES" sz="1400">
                          <a:effectLst/>
                        </a:rPr>
                        <a:t>Cumple</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0905" marR="60905" marT="0" marB="0" anchor="ctr"/>
                </a:tc>
                <a:tc>
                  <a:txBody>
                    <a:bodyPr/>
                    <a:lstStyle/>
                    <a:p>
                      <a:pPr marL="0" marR="0" algn="ctr">
                        <a:lnSpc>
                          <a:spcPct val="150000"/>
                        </a:lnSpc>
                        <a:spcBef>
                          <a:spcPts val="0"/>
                        </a:spcBef>
                        <a:spcAft>
                          <a:spcPts val="0"/>
                        </a:spcAft>
                      </a:pPr>
                      <a:r>
                        <a:rPr lang="es-ES" sz="1400">
                          <a:effectLst/>
                        </a:rPr>
                        <a:t>Cumple</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0905" marR="60905" marT="0" marB="0" anchor="ctr"/>
                </a:tc>
                <a:tc>
                  <a:txBody>
                    <a:bodyPr/>
                    <a:lstStyle/>
                    <a:p>
                      <a:pPr marL="0" marR="0" algn="ctr">
                        <a:lnSpc>
                          <a:spcPct val="150000"/>
                        </a:lnSpc>
                        <a:spcBef>
                          <a:spcPts val="0"/>
                        </a:spcBef>
                        <a:spcAft>
                          <a:spcPts val="0"/>
                        </a:spcAft>
                      </a:pPr>
                      <a:r>
                        <a:rPr lang="es-ES" sz="1400">
                          <a:effectLst/>
                        </a:rPr>
                        <a:t>Cumple</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0905" marR="60905" marT="0" marB="0" anchor="ctr"/>
                </a:tc>
                <a:tc>
                  <a:txBody>
                    <a:bodyPr/>
                    <a:lstStyle/>
                    <a:p>
                      <a:pPr marL="0" marR="0" algn="ctr">
                        <a:lnSpc>
                          <a:spcPct val="150000"/>
                        </a:lnSpc>
                        <a:spcBef>
                          <a:spcPts val="0"/>
                        </a:spcBef>
                        <a:spcAft>
                          <a:spcPts val="0"/>
                        </a:spcAft>
                      </a:pPr>
                      <a:r>
                        <a:rPr lang="es-ES" sz="1400">
                          <a:effectLst/>
                        </a:rPr>
                        <a:t>Cumple</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0905" marR="60905" marT="0" marB="0" anchor="ctr"/>
                </a:tc>
                <a:extLst>
                  <a:ext uri="{0D108BD9-81ED-4DB2-BD59-A6C34878D82A}">
                    <a16:rowId xmlns:a16="http://schemas.microsoft.com/office/drawing/2014/main" val="889996713"/>
                  </a:ext>
                </a:extLst>
              </a:tr>
              <a:tr h="334692">
                <a:tc>
                  <a:txBody>
                    <a:bodyPr/>
                    <a:lstStyle/>
                    <a:p>
                      <a:pPr marL="0" marR="0" algn="l">
                        <a:lnSpc>
                          <a:spcPct val="150000"/>
                        </a:lnSpc>
                        <a:spcBef>
                          <a:spcPts val="0"/>
                        </a:spcBef>
                        <a:spcAft>
                          <a:spcPts val="0"/>
                        </a:spcAft>
                      </a:pPr>
                      <a:r>
                        <a:rPr lang="es-ES" sz="1400" b="0" dirty="0">
                          <a:effectLst/>
                        </a:rPr>
                        <a:t>Flujo de líquidos sin fugas en tuberías y accesorios</a:t>
                      </a:r>
                      <a:endParaRPr lang="en-US" sz="1600" b="0" dirty="0">
                        <a:effectLst/>
                        <a:latin typeface="Arial" panose="020B0604020202020204" pitchFamily="34" charset="0"/>
                        <a:ea typeface="Calibri" panose="020F0502020204030204" pitchFamily="34" charset="0"/>
                        <a:cs typeface="Times New Roman" panose="02020603050405020304" pitchFamily="18" charset="0"/>
                      </a:endParaRPr>
                    </a:p>
                  </a:txBody>
                  <a:tcPr marL="60905" marR="60905" marT="0" marB="0" anchor="ctr"/>
                </a:tc>
                <a:tc>
                  <a:txBody>
                    <a:bodyPr/>
                    <a:lstStyle/>
                    <a:p>
                      <a:pPr marL="0" marR="0" algn="ctr">
                        <a:lnSpc>
                          <a:spcPct val="150000"/>
                        </a:lnSpc>
                        <a:spcBef>
                          <a:spcPts val="0"/>
                        </a:spcBef>
                        <a:spcAft>
                          <a:spcPts val="0"/>
                        </a:spcAft>
                      </a:pPr>
                      <a:r>
                        <a:rPr lang="es-ES" sz="1400">
                          <a:effectLst/>
                        </a:rPr>
                        <a:t>Cumple</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0905" marR="60905" marT="0" marB="0" anchor="ctr"/>
                </a:tc>
                <a:tc>
                  <a:txBody>
                    <a:bodyPr/>
                    <a:lstStyle/>
                    <a:p>
                      <a:pPr marL="0" marR="0" algn="ctr">
                        <a:lnSpc>
                          <a:spcPct val="150000"/>
                        </a:lnSpc>
                        <a:spcBef>
                          <a:spcPts val="0"/>
                        </a:spcBef>
                        <a:spcAft>
                          <a:spcPts val="0"/>
                        </a:spcAft>
                      </a:pPr>
                      <a:r>
                        <a:rPr lang="es-ES" sz="1400">
                          <a:effectLst/>
                        </a:rPr>
                        <a:t>Cumple</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0905" marR="60905" marT="0" marB="0" anchor="ctr"/>
                </a:tc>
                <a:tc>
                  <a:txBody>
                    <a:bodyPr/>
                    <a:lstStyle/>
                    <a:p>
                      <a:pPr marL="0" marR="0" algn="ctr">
                        <a:lnSpc>
                          <a:spcPct val="150000"/>
                        </a:lnSpc>
                        <a:spcBef>
                          <a:spcPts val="0"/>
                        </a:spcBef>
                        <a:spcAft>
                          <a:spcPts val="0"/>
                        </a:spcAft>
                      </a:pPr>
                      <a:r>
                        <a:rPr lang="es-ES" sz="1400">
                          <a:effectLst/>
                        </a:rPr>
                        <a:t>Cumple</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0905" marR="60905" marT="0" marB="0" anchor="ctr"/>
                </a:tc>
                <a:tc>
                  <a:txBody>
                    <a:bodyPr/>
                    <a:lstStyle/>
                    <a:p>
                      <a:pPr marL="0" marR="0" algn="ctr">
                        <a:lnSpc>
                          <a:spcPct val="150000"/>
                        </a:lnSpc>
                        <a:spcBef>
                          <a:spcPts val="0"/>
                        </a:spcBef>
                        <a:spcAft>
                          <a:spcPts val="0"/>
                        </a:spcAft>
                      </a:pPr>
                      <a:r>
                        <a:rPr lang="es-ES" sz="1400">
                          <a:effectLst/>
                        </a:rPr>
                        <a:t>Cumple</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0905" marR="60905" marT="0" marB="0" anchor="ctr"/>
                </a:tc>
                <a:extLst>
                  <a:ext uri="{0D108BD9-81ED-4DB2-BD59-A6C34878D82A}">
                    <a16:rowId xmlns:a16="http://schemas.microsoft.com/office/drawing/2014/main" val="1028409082"/>
                  </a:ext>
                </a:extLst>
              </a:tr>
              <a:tr h="334692">
                <a:tc>
                  <a:txBody>
                    <a:bodyPr/>
                    <a:lstStyle/>
                    <a:p>
                      <a:pPr marL="0" marR="0" algn="l">
                        <a:lnSpc>
                          <a:spcPct val="150000"/>
                        </a:lnSpc>
                        <a:spcBef>
                          <a:spcPts val="0"/>
                        </a:spcBef>
                        <a:spcAft>
                          <a:spcPts val="0"/>
                        </a:spcAft>
                      </a:pPr>
                      <a:r>
                        <a:rPr lang="es-ES" sz="1400" b="0" dirty="0">
                          <a:effectLst/>
                        </a:rPr>
                        <a:t>Conmutación de electroválvulas en el orden correcto</a:t>
                      </a:r>
                      <a:endParaRPr lang="en-US" sz="1600" b="0" dirty="0">
                        <a:effectLst/>
                        <a:latin typeface="Arial" panose="020B0604020202020204" pitchFamily="34" charset="0"/>
                        <a:ea typeface="Calibri" panose="020F0502020204030204" pitchFamily="34" charset="0"/>
                        <a:cs typeface="Times New Roman" panose="02020603050405020304" pitchFamily="18" charset="0"/>
                      </a:endParaRPr>
                    </a:p>
                  </a:txBody>
                  <a:tcPr marL="60905" marR="60905" marT="0" marB="0" anchor="ctr"/>
                </a:tc>
                <a:tc>
                  <a:txBody>
                    <a:bodyPr/>
                    <a:lstStyle/>
                    <a:p>
                      <a:pPr marL="0" marR="0" algn="ctr">
                        <a:lnSpc>
                          <a:spcPct val="150000"/>
                        </a:lnSpc>
                        <a:spcBef>
                          <a:spcPts val="0"/>
                        </a:spcBef>
                        <a:spcAft>
                          <a:spcPts val="0"/>
                        </a:spcAft>
                      </a:pPr>
                      <a:r>
                        <a:rPr lang="es-ES" sz="1400" dirty="0">
                          <a:effectLst/>
                        </a:rPr>
                        <a:t>Cumple</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0905" marR="60905" marT="0" marB="0" anchor="ctr"/>
                </a:tc>
                <a:tc>
                  <a:txBody>
                    <a:bodyPr/>
                    <a:lstStyle/>
                    <a:p>
                      <a:pPr marL="0" marR="0" algn="ctr">
                        <a:lnSpc>
                          <a:spcPct val="150000"/>
                        </a:lnSpc>
                        <a:spcBef>
                          <a:spcPts val="0"/>
                        </a:spcBef>
                        <a:spcAft>
                          <a:spcPts val="0"/>
                        </a:spcAft>
                      </a:pPr>
                      <a:r>
                        <a:rPr lang="es-ES" sz="1400">
                          <a:effectLst/>
                        </a:rPr>
                        <a:t>Cumple</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0905" marR="60905" marT="0" marB="0" anchor="ctr"/>
                </a:tc>
                <a:tc>
                  <a:txBody>
                    <a:bodyPr/>
                    <a:lstStyle/>
                    <a:p>
                      <a:pPr marL="0" marR="0" algn="ctr">
                        <a:lnSpc>
                          <a:spcPct val="150000"/>
                        </a:lnSpc>
                        <a:spcBef>
                          <a:spcPts val="0"/>
                        </a:spcBef>
                        <a:spcAft>
                          <a:spcPts val="0"/>
                        </a:spcAft>
                      </a:pPr>
                      <a:r>
                        <a:rPr lang="es-ES" sz="1400">
                          <a:effectLst/>
                        </a:rPr>
                        <a:t>Cumple</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txBody>
                  <a:tcPr marL="60905" marR="60905" marT="0" marB="0" anchor="ctr"/>
                </a:tc>
                <a:tc>
                  <a:txBody>
                    <a:bodyPr/>
                    <a:lstStyle/>
                    <a:p>
                      <a:pPr marL="0" marR="0" algn="ctr">
                        <a:lnSpc>
                          <a:spcPct val="150000"/>
                        </a:lnSpc>
                        <a:spcBef>
                          <a:spcPts val="0"/>
                        </a:spcBef>
                        <a:spcAft>
                          <a:spcPts val="0"/>
                        </a:spcAft>
                      </a:pPr>
                      <a:r>
                        <a:rPr lang="es-ES" sz="1400" dirty="0">
                          <a:effectLst/>
                        </a:rPr>
                        <a:t>Cumple</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txBody>
                  <a:tcPr marL="60905" marR="60905" marT="0" marB="0" anchor="ctr"/>
                </a:tc>
                <a:extLst>
                  <a:ext uri="{0D108BD9-81ED-4DB2-BD59-A6C34878D82A}">
                    <a16:rowId xmlns:a16="http://schemas.microsoft.com/office/drawing/2014/main" val="2451800376"/>
                  </a:ext>
                </a:extLst>
              </a:tr>
            </a:tbl>
          </a:graphicData>
        </a:graphic>
      </p:graphicFrame>
      <p:graphicFrame>
        <p:nvGraphicFramePr>
          <p:cNvPr id="3" name="Tabla 2">
            <a:extLst>
              <a:ext uri="{FF2B5EF4-FFF2-40B4-BE49-F238E27FC236}">
                <a16:creationId xmlns:a16="http://schemas.microsoft.com/office/drawing/2014/main" id="{66C52765-5A05-C3E3-164A-309864FC7D4A}"/>
              </a:ext>
            </a:extLst>
          </p:cNvPr>
          <p:cNvGraphicFramePr>
            <a:graphicFrameLocks noGrp="1"/>
          </p:cNvGraphicFramePr>
          <p:nvPr>
            <p:extLst>
              <p:ext uri="{D42A27DB-BD31-4B8C-83A1-F6EECF244321}">
                <p14:modId xmlns:p14="http://schemas.microsoft.com/office/powerpoint/2010/main" val="1997119915"/>
              </p:ext>
            </p:extLst>
          </p:nvPr>
        </p:nvGraphicFramePr>
        <p:xfrm>
          <a:off x="3078747" y="4448258"/>
          <a:ext cx="7492553" cy="2284480"/>
        </p:xfrm>
        <a:graphic>
          <a:graphicData uri="http://schemas.openxmlformats.org/drawingml/2006/table">
            <a:tbl>
              <a:tblPr firstRow="1" firstCol="1" bandRow="1">
                <a:tableStyleId>{0E3FDE45-AF77-4B5C-9715-49D594BDF05E}</a:tableStyleId>
              </a:tblPr>
              <a:tblGrid>
                <a:gridCol w="6461577">
                  <a:extLst>
                    <a:ext uri="{9D8B030D-6E8A-4147-A177-3AD203B41FA5}">
                      <a16:colId xmlns:a16="http://schemas.microsoft.com/office/drawing/2014/main" val="1599230596"/>
                    </a:ext>
                  </a:extLst>
                </a:gridCol>
                <a:gridCol w="1030976">
                  <a:extLst>
                    <a:ext uri="{9D8B030D-6E8A-4147-A177-3AD203B41FA5}">
                      <a16:colId xmlns:a16="http://schemas.microsoft.com/office/drawing/2014/main" val="2645757103"/>
                    </a:ext>
                  </a:extLst>
                </a:gridCol>
              </a:tblGrid>
              <a:tr h="0">
                <a:tc>
                  <a:txBody>
                    <a:bodyPr/>
                    <a:lstStyle/>
                    <a:p>
                      <a:pPr marL="0" marR="0" algn="ctr">
                        <a:lnSpc>
                          <a:spcPct val="150000"/>
                        </a:lnSpc>
                        <a:spcBef>
                          <a:spcPts val="0"/>
                        </a:spcBef>
                        <a:spcAft>
                          <a:spcPts val="0"/>
                        </a:spcAft>
                      </a:pPr>
                      <a:r>
                        <a:rPr lang="es-ES" sz="1400" dirty="0">
                          <a:effectLst/>
                        </a:rPr>
                        <a:t>Requerimiento</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s-ES" sz="1400">
                          <a:effectLst/>
                        </a:rPr>
                        <a:t>Evaluación</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502214122"/>
                  </a:ext>
                </a:extLst>
              </a:tr>
              <a:tr h="0">
                <a:tc>
                  <a:txBody>
                    <a:bodyPr/>
                    <a:lstStyle/>
                    <a:p>
                      <a:pPr marL="0" marR="0" algn="l">
                        <a:lnSpc>
                          <a:spcPct val="150000"/>
                        </a:lnSpc>
                        <a:spcBef>
                          <a:spcPts val="0"/>
                        </a:spcBef>
                        <a:spcAft>
                          <a:spcPts val="0"/>
                        </a:spcAft>
                      </a:pPr>
                      <a:r>
                        <a:rPr lang="es-ES" sz="1400" b="0" dirty="0">
                          <a:effectLst/>
                        </a:rPr>
                        <a:t>La limpieza se detiene al alcanzar el tiempo escogido</a:t>
                      </a:r>
                      <a:endParaRPr lang="en-US" sz="1800" b="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s-ES" sz="1400">
                          <a:effectLst/>
                        </a:rPr>
                        <a:t>Cumple</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292062275"/>
                  </a:ext>
                </a:extLst>
              </a:tr>
              <a:tr h="0">
                <a:tc>
                  <a:txBody>
                    <a:bodyPr/>
                    <a:lstStyle/>
                    <a:p>
                      <a:pPr marL="0" marR="0" algn="l">
                        <a:lnSpc>
                          <a:spcPct val="150000"/>
                        </a:lnSpc>
                        <a:spcBef>
                          <a:spcPts val="0"/>
                        </a:spcBef>
                        <a:spcAft>
                          <a:spcPts val="0"/>
                        </a:spcAft>
                      </a:pPr>
                      <a:r>
                        <a:rPr lang="es-ES" sz="1400" b="0" dirty="0">
                          <a:effectLst/>
                        </a:rPr>
                        <a:t>La pantalla HMI muestra la masa del contenido de la tolva</a:t>
                      </a:r>
                      <a:endParaRPr lang="en-US" sz="1800" b="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s-ES" sz="1400">
                          <a:effectLst/>
                        </a:rPr>
                        <a:t>Cumple</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80847257"/>
                  </a:ext>
                </a:extLst>
              </a:tr>
              <a:tr h="0">
                <a:tc>
                  <a:txBody>
                    <a:bodyPr/>
                    <a:lstStyle/>
                    <a:p>
                      <a:pPr marL="0" marR="0" algn="l">
                        <a:lnSpc>
                          <a:spcPct val="150000"/>
                        </a:lnSpc>
                        <a:spcBef>
                          <a:spcPts val="0"/>
                        </a:spcBef>
                        <a:spcAft>
                          <a:spcPts val="0"/>
                        </a:spcAft>
                      </a:pPr>
                      <a:r>
                        <a:rPr lang="es-ES" sz="1400" b="0" dirty="0">
                          <a:effectLst/>
                        </a:rPr>
                        <a:t>El proceso se detiene al pulsar el botón de paro o emergencia en pantalla </a:t>
                      </a:r>
                      <a:endParaRPr lang="en-US" sz="1800" b="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s-ES" sz="1400">
                          <a:effectLst/>
                        </a:rPr>
                        <a:t>Cumple</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65834993"/>
                  </a:ext>
                </a:extLst>
              </a:tr>
              <a:tr h="0">
                <a:tc>
                  <a:txBody>
                    <a:bodyPr/>
                    <a:lstStyle/>
                    <a:p>
                      <a:pPr marL="0" marR="0" algn="l">
                        <a:lnSpc>
                          <a:spcPct val="150000"/>
                        </a:lnSpc>
                        <a:spcBef>
                          <a:spcPts val="0"/>
                        </a:spcBef>
                        <a:spcAft>
                          <a:spcPts val="0"/>
                        </a:spcAft>
                      </a:pPr>
                      <a:r>
                        <a:rPr lang="es-ES" sz="1400" b="0" dirty="0">
                          <a:effectLst/>
                        </a:rPr>
                        <a:t>Flujo de líquidos sin fugas en tuberías y accesorios</a:t>
                      </a:r>
                      <a:endParaRPr lang="en-US" sz="1800" b="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s-ES" sz="1400">
                          <a:effectLst/>
                        </a:rPr>
                        <a:t>Cumple</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006529217"/>
                  </a:ext>
                </a:extLst>
              </a:tr>
              <a:tr h="0">
                <a:tc>
                  <a:txBody>
                    <a:bodyPr/>
                    <a:lstStyle/>
                    <a:p>
                      <a:pPr marL="0" marR="0" algn="l">
                        <a:lnSpc>
                          <a:spcPct val="150000"/>
                        </a:lnSpc>
                        <a:spcBef>
                          <a:spcPts val="0"/>
                        </a:spcBef>
                        <a:spcAft>
                          <a:spcPts val="0"/>
                        </a:spcAft>
                      </a:pPr>
                      <a:r>
                        <a:rPr lang="es-ES" sz="1400" b="0" dirty="0">
                          <a:effectLst/>
                        </a:rPr>
                        <a:t>Conmutación de electroválvula al pulsar botón de inicio</a:t>
                      </a:r>
                      <a:endParaRPr lang="en-US" sz="1800" b="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s-ES" sz="1400">
                          <a:effectLst/>
                        </a:rPr>
                        <a:t>Cumple</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07571247"/>
                  </a:ext>
                </a:extLst>
              </a:tr>
              <a:tr h="0">
                <a:tc>
                  <a:txBody>
                    <a:bodyPr/>
                    <a:lstStyle/>
                    <a:p>
                      <a:pPr marL="0" marR="0" algn="l">
                        <a:lnSpc>
                          <a:spcPct val="150000"/>
                        </a:lnSpc>
                        <a:spcBef>
                          <a:spcPts val="0"/>
                        </a:spcBef>
                        <a:spcAft>
                          <a:spcPts val="0"/>
                        </a:spcAft>
                      </a:pPr>
                      <a:r>
                        <a:rPr lang="es-ES" sz="1400" b="0" dirty="0">
                          <a:effectLst/>
                        </a:rPr>
                        <a:t>El rociador limpia con movimiento giratorio con alcance de 180º</a:t>
                      </a:r>
                      <a:endParaRPr lang="en-US" sz="1800" b="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50000"/>
                        </a:lnSpc>
                        <a:spcBef>
                          <a:spcPts val="0"/>
                        </a:spcBef>
                        <a:spcAft>
                          <a:spcPts val="0"/>
                        </a:spcAft>
                      </a:pPr>
                      <a:r>
                        <a:rPr lang="es-ES" sz="1400">
                          <a:effectLst/>
                        </a:rPr>
                        <a:t>Cumple</a:t>
                      </a:r>
                      <a:endParaRPr lang="en-US" sz="18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490508772"/>
                  </a:ext>
                </a:extLst>
              </a:tr>
              <a:tr h="0">
                <a:tc>
                  <a:txBody>
                    <a:bodyPr/>
                    <a:lstStyle/>
                    <a:p>
                      <a:pPr marL="0" marR="0" algn="l">
                        <a:lnSpc>
                          <a:spcPct val="150000"/>
                        </a:lnSpc>
                        <a:spcBef>
                          <a:spcPts val="0"/>
                        </a:spcBef>
                        <a:spcAft>
                          <a:spcPts val="0"/>
                        </a:spcAft>
                      </a:pPr>
                      <a:r>
                        <a:rPr lang="es-ES" sz="1400" b="0" dirty="0">
                          <a:effectLst/>
                        </a:rPr>
                        <a:t>El botón de inicio se inhabilita si la tolva posee más de 1 kg de contenido</a:t>
                      </a:r>
                      <a:endParaRPr lang="en-US" sz="1800" b="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pPr>
                      <a:r>
                        <a:rPr lang="es-ES" sz="1400" dirty="0">
                          <a:effectLst/>
                        </a:rPr>
                        <a:t>Cumple</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758565440"/>
                  </a:ext>
                </a:extLst>
              </a:tr>
            </a:tbl>
          </a:graphicData>
        </a:graphic>
      </p:graphicFrame>
      <p:sp>
        <p:nvSpPr>
          <p:cNvPr id="8" name="CuadroTexto 7">
            <a:extLst>
              <a:ext uri="{FF2B5EF4-FFF2-40B4-BE49-F238E27FC236}">
                <a16:creationId xmlns:a16="http://schemas.microsoft.com/office/drawing/2014/main" id="{E80C127D-3C87-F3E8-18FB-739B48B24413}"/>
              </a:ext>
            </a:extLst>
          </p:cNvPr>
          <p:cNvSpPr txBox="1"/>
          <p:nvPr/>
        </p:nvSpPr>
        <p:spPr>
          <a:xfrm>
            <a:off x="5871404" y="910998"/>
            <a:ext cx="1945149" cy="461665"/>
          </a:xfrm>
          <a:prstGeom prst="rect">
            <a:avLst/>
          </a:prstGeom>
          <a:noFill/>
          <a:effectLst>
            <a:outerShdw blurRad="50800" dist="38100" dir="5400000" algn="t" rotWithShape="0">
              <a:prstClr val="black">
                <a:alpha val="40000"/>
              </a:prstClr>
            </a:outerShdw>
          </a:effectLst>
        </p:spPr>
        <p:txBody>
          <a:bodyPr wrap="none" rtlCol="0">
            <a:spAutoFit/>
          </a:bodyPr>
          <a:lstStyle/>
          <a:p>
            <a:pPr algn="ctr"/>
            <a:r>
              <a:rPr lang="es-ES" sz="2400" b="1" dirty="0"/>
              <a:t>Recirculación</a:t>
            </a:r>
            <a:endParaRPr lang="en-US" sz="2400" b="1" dirty="0"/>
          </a:p>
        </p:txBody>
      </p:sp>
      <p:sp>
        <p:nvSpPr>
          <p:cNvPr id="9" name="CuadroTexto 8">
            <a:extLst>
              <a:ext uri="{FF2B5EF4-FFF2-40B4-BE49-F238E27FC236}">
                <a16:creationId xmlns:a16="http://schemas.microsoft.com/office/drawing/2014/main" id="{A6BC307B-87D7-EC24-9E96-7A08443C03D4}"/>
              </a:ext>
            </a:extLst>
          </p:cNvPr>
          <p:cNvSpPr txBox="1"/>
          <p:nvPr/>
        </p:nvSpPr>
        <p:spPr>
          <a:xfrm>
            <a:off x="6126756" y="3910978"/>
            <a:ext cx="1396536" cy="461665"/>
          </a:xfrm>
          <a:prstGeom prst="rect">
            <a:avLst/>
          </a:prstGeom>
          <a:noFill/>
          <a:effectLst>
            <a:outerShdw blurRad="50800" dist="38100" dir="5400000" algn="t" rotWithShape="0">
              <a:prstClr val="black">
                <a:alpha val="40000"/>
              </a:prstClr>
            </a:outerShdw>
          </a:effectLst>
        </p:spPr>
        <p:txBody>
          <a:bodyPr wrap="none" rtlCol="0">
            <a:spAutoFit/>
          </a:bodyPr>
          <a:lstStyle/>
          <a:p>
            <a:pPr algn="ctr"/>
            <a:r>
              <a:rPr lang="es-ES" sz="2400" b="1" dirty="0"/>
              <a:t>Limpieza</a:t>
            </a:r>
            <a:endParaRPr lang="en-US" sz="2400" b="1" dirty="0"/>
          </a:p>
        </p:txBody>
      </p:sp>
    </p:spTree>
    <p:extLst>
      <p:ext uri="{BB962C8B-B14F-4D97-AF65-F5344CB8AC3E}">
        <p14:creationId xmlns:p14="http://schemas.microsoft.com/office/powerpoint/2010/main" val="11873078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2">
            <a:extLst>
              <a:ext uri="{FF2B5EF4-FFF2-40B4-BE49-F238E27FC236}">
                <a16:creationId xmlns:a16="http://schemas.microsoft.com/office/drawing/2014/main" id="{B4714121-C8F5-4748-A7B3-107978A4FB85}"/>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dirty="0">
                <a:solidFill>
                  <a:prstClr val="white"/>
                </a:solidFill>
                <a:cs typeface="Times New Roman" panose="02020603050405020304" pitchFamily="18" charset="0"/>
              </a:rPr>
              <a:t>Diseño y construcción</a:t>
            </a:r>
          </a:p>
          <a:p>
            <a:pPr algn="ctr"/>
            <a:endParaRPr lang="es-MX" sz="1200" b="1" u="sng" dirty="0">
              <a:solidFill>
                <a:prstClr val="white"/>
              </a:solidFill>
              <a:latin typeface="Corbel" panose="020B0503020204020204"/>
            </a:endParaRPr>
          </a:p>
          <a:p>
            <a:pPr algn="ctr"/>
            <a:r>
              <a:rPr lang="es-MX" sz="1200" b="1" u="sng"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sp>
        <p:nvSpPr>
          <p:cNvPr id="4" name="Título 3">
            <a:extLst>
              <a:ext uri="{FF2B5EF4-FFF2-40B4-BE49-F238E27FC236}">
                <a16:creationId xmlns:a16="http://schemas.microsoft.com/office/drawing/2014/main" id="{39F740A2-8538-4BDD-91F7-5C92D5ED9593}"/>
              </a:ext>
            </a:extLst>
          </p:cNvPr>
          <p:cNvSpPr>
            <a:spLocks noGrp="1"/>
          </p:cNvSpPr>
          <p:nvPr>
            <p:ph type="title"/>
          </p:nvPr>
        </p:nvSpPr>
        <p:spPr>
          <a:xfrm>
            <a:off x="3167426" y="14908"/>
            <a:ext cx="7315200" cy="1346897"/>
          </a:xfrm>
        </p:spPr>
        <p:txBody>
          <a:bodyPr/>
          <a:lstStyle/>
          <a:p>
            <a:r>
              <a:rPr lang="es-MX" dirty="0"/>
              <a:t>Resultados</a:t>
            </a:r>
          </a:p>
        </p:txBody>
      </p:sp>
      <p:graphicFrame>
        <p:nvGraphicFramePr>
          <p:cNvPr id="2" name="Tabla 1">
            <a:extLst>
              <a:ext uri="{FF2B5EF4-FFF2-40B4-BE49-F238E27FC236}">
                <a16:creationId xmlns:a16="http://schemas.microsoft.com/office/drawing/2014/main" id="{0AE6C586-916B-2B42-2063-9DACDAE0103F}"/>
              </a:ext>
            </a:extLst>
          </p:cNvPr>
          <p:cNvGraphicFramePr>
            <a:graphicFrameLocks noGrp="1"/>
          </p:cNvGraphicFramePr>
          <p:nvPr>
            <p:extLst>
              <p:ext uri="{D42A27DB-BD31-4B8C-83A1-F6EECF244321}">
                <p14:modId xmlns:p14="http://schemas.microsoft.com/office/powerpoint/2010/main" val="39210712"/>
              </p:ext>
            </p:extLst>
          </p:nvPr>
        </p:nvGraphicFramePr>
        <p:xfrm>
          <a:off x="1748932" y="1502781"/>
          <a:ext cx="5878542" cy="5119690"/>
        </p:xfrm>
        <a:graphic>
          <a:graphicData uri="http://schemas.openxmlformats.org/drawingml/2006/table">
            <a:tbl>
              <a:tblPr firstRow="1" firstCol="1" bandRow="1">
                <a:tableStyleId>{0E3FDE45-AF77-4B5C-9715-49D594BDF05E}</a:tableStyleId>
              </a:tblPr>
              <a:tblGrid>
                <a:gridCol w="328521">
                  <a:extLst>
                    <a:ext uri="{9D8B030D-6E8A-4147-A177-3AD203B41FA5}">
                      <a16:colId xmlns:a16="http://schemas.microsoft.com/office/drawing/2014/main" val="3436449711"/>
                    </a:ext>
                  </a:extLst>
                </a:gridCol>
                <a:gridCol w="2582779">
                  <a:extLst>
                    <a:ext uri="{9D8B030D-6E8A-4147-A177-3AD203B41FA5}">
                      <a16:colId xmlns:a16="http://schemas.microsoft.com/office/drawing/2014/main" val="3001233526"/>
                    </a:ext>
                  </a:extLst>
                </a:gridCol>
                <a:gridCol w="465221">
                  <a:extLst>
                    <a:ext uri="{9D8B030D-6E8A-4147-A177-3AD203B41FA5}">
                      <a16:colId xmlns:a16="http://schemas.microsoft.com/office/drawing/2014/main" val="1743014697"/>
                    </a:ext>
                  </a:extLst>
                </a:gridCol>
                <a:gridCol w="2502021">
                  <a:extLst>
                    <a:ext uri="{9D8B030D-6E8A-4147-A177-3AD203B41FA5}">
                      <a16:colId xmlns:a16="http://schemas.microsoft.com/office/drawing/2014/main" val="2094966387"/>
                    </a:ext>
                  </a:extLst>
                </a:gridCol>
              </a:tblGrid>
              <a:tr h="183012">
                <a:tc>
                  <a:txBody>
                    <a:bodyPr/>
                    <a:lstStyle/>
                    <a:p>
                      <a:pPr marL="0" marR="0">
                        <a:lnSpc>
                          <a:spcPct val="100000"/>
                        </a:lnSpc>
                        <a:spcBef>
                          <a:spcPts val="0"/>
                        </a:spcBef>
                        <a:spcAft>
                          <a:spcPts val="0"/>
                        </a:spcAft>
                      </a:pPr>
                      <a:r>
                        <a:rPr lang="es-ES" sz="1000">
                          <a:solidFill>
                            <a:schemeClr val="tx1"/>
                          </a:solidFill>
                          <a:effectLst/>
                        </a:rPr>
                        <a:t>N.º</a:t>
                      </a:r>
                      <a:endParaRPr lang="en-US" sz="105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2647" marR="62647" marT="0" marB="0"/>
                </a:tc>
                <a:tc>
                  <a:txBody>
                    <a:bodyPr/>
                    <a:lstStyle/>
                    <a:p>
                      <a:pPr marL="0" marR="0">
                        <a:lnSpc>
                          <a:spcPct val="100000"/>
                        </a:lnSpc>
                        <a:spcBef>
                          <a:spcPts val="0"/>
                        </a:spcBef>
                        <a:spcAft>
                          <a:spcPts val="0"/>
                        </a:spcAft>
                      </a:pPr>
                      <a:r>
                        <a:rPr lang="es-ES" sz="1000">
                          <a:solidFill>
                            <a:schemeClr val="tx1"/>
                          </a:solidFill>
                          <a:effectLst/>
                        </a:rPr>
                        <a:t>Característica de calidad</a:t>
                      </a:r>
                      <a:endParaRPr lang="en-US" sz="105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2647" marR="62647" marT="0" marB="0"/>
                </a:tc>
                <a:tc>
                  <a:txBody>
                    <a:bodyPr/>
                    <a:lstStyle/>
                    <a:p>
                      <a:pPr marL="0" marR="0">
                        <a:lnSpc>
                          <a:spcPct val="100000"/>
                        </a:lnSpc>
                        <a:spcBef>
                          <a:spcPts val="0"/>
                        </a:spcBef>
                        <a:spcAft>
                          <a:spcPts val="0"/>
                        </a:spcAft>
                      </a:pPr>
                      <a:r>
                        <a:rPr lang="es-ES" sz="1000">
                          <a:solidFill>
                            <a:schemeClr val="tx1"/>
                          </a:solidFill>
                          <a:effectLst/>
                        </a:rPr>
                        <a:t>Pond.</a:t>
                      </a:r>
                      <a:endParaRPr lang="en-US" sz="105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2647" marR="62647" marT="0" marB="0"/>
                </a:tc>
                <a:tc>
                  <a:txBody>
                    <a:bodyPr/>
                    <a:lstStyle/>
                    <a:p>
                      <a:pPr marL="0" marR="0">
                        <a:lnSpc>
                          <a:spcPct val="100000"/>
                        </a:lnSpc>
                        <a:spcBef>
                          <a:spcPts val="0"/>
                        </a:spcBef>
                        <a:spcAft>
                          <a:spcPts val="0"/>
                        </a:spcAft>
                      </a:pPr>
                      <a:r>
                        <a:rPr lang="es-ES" sz="1000" dirty="0">
                          <a:solidFill>
                            <a:schemeClr val="tx1"/>
                          </a:solidFill>
                          <a:effectLst/>
                        </a:rPr>
                        <a:t>Valores obtenidos</a:t>
                      </a:r>
                      <a:endParaRPr lang="en-US" sz="105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2647" marR="62647" marT="0" marB="0"/>
                </a:tc>
                <a:extLst>
                  <a:ext uri="{0D108BD9-81ED-4DB2-BD59-A6C34878D82A}">
                    <a16:rowId xmlns:a16="http://schemas.microsoft.com/office/drawing/2014/main" val="2403744566"/>
                  </a:ext>
                </a:extLst>
              </a:tr>
              <a:tr h="600661">
                <a:tc>
                  <a:txBody>
                    <a:bodyPr/>
                    <a:lstStyle/>
                    <a:p>
                      <a:pPr marL="0" marR="0">
                        <a:lnSpc>
                          <a:spcPct val="100000"/>
                        </a:lnSpc>
                        <a:spcBef>
                          <a:spcPts val="0"/>
                        </a:spcBef>
                        <a:spcAft>
                          <a:spcPts val="0"/>
                        </a:spcAft>
                      </a:pPr>
                      <a:r>
                        <a:rPr lang="es-ES" sz="1000">
                          <a:solidFill>
                            <a:schemeClr val="tx1"/>
                          </a:solidFill>
                          <a:effectLst/>
                        </a:rPr>
                        <a:t>1</a:t>
                      </a:r>
                      <a:endParaRPr lang="en-US" sz="105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2647" marR="62647" marT="0" marB="0"/>
                </a:tc>
                <a:tc>
                  <a:txBody>
                    <a:bodyPr/>
                    <a:lstStyle/>
                    <a:p>
                      <a:pPr marL="0" marR="0">
                        <a:lnSpc>
                          <a:spcPct val="100000"/>
                        </a:lnSpc>
                        <a:spcBef>
                          <a:spcPts val="0"/>
                        </a:spcBef>
                        <a:spcAft>
                          <a:spcPts val="0"/>
                        </a:spcAft>
                      </a:pPr>
                      <a:r>
                        <a:rPr lang="es-ES" sz="1000" dirty="0">
                          <a:solidFill>
                            <a:schemeClr val="tx1"/>
                          </a:solidFill>
                          <a:effectLst/>
                        </a:rPr>
                        <a:t>Presión de trabajo óptima de aire comprimido para la operación de bombas y actuadores.</a:t>
                      </a:r>
                      <a:endParaRPr lang="en-US" sz="105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2647" marR="62647" marT="0" marB="0"/>
                </a:tc>
                <a:tc>
                  <a:txBody>
                    <a:bodyPr/>
                    <a:lstStyle/>
                    <a:p>
                      <a:pPr marL="0" marR="0">
                        <a:lnSpc>
                          <a:spcPct val="100000"/>
                        </a:lnSpc>
                        <a:spcBef>
                          <a:spcPts val="0"/>
                        </a:spcBef>
                        <a:spcAft>
                          <a:spcPts val="0"/>
                        </a:spcAft>
                      </a:pPr>
                      <a:r>
                        <a:rPr lang="es-ES" sz="1000">
                          <a:solidFill>
                            <a:schemeClr val="tx1"/>
                          </a:solidFill>
                          <a:effectLst/>
                        </a:rPr>
                        <a:t>11.2</a:t>
                      </a:r>
                      <a:endParaRPr lang="en-US" sz="105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2647" marR="62647" marT="0" marB="0"/>
                </a:tc>
                <a:tc>
                  <a:txBody>
                    <a:bodyPr/>
                    <a:lstStyle/>
                    <a:p>
                      <a:pPr marL="0" marR="0">
                        <a:lnSpc>
                          <a:spcPct val="100000"/>
                        </a:lnSpc>
                        <a:spcBef>
                          <a:spcPts val="0"/>
                        </a:spcBef>
                        <a:spcAft>
                          <a:spcPts val="0"/>
                        </a:spcAft>
                      </a:pPr>
                      <a:r>
                        <a:rPr lang="es-ES" sz="1000" dirty="0">
                          <a:solidFill>
                            <a:schemeClr val="tx1"/>
                          </a:solidFill>
                          <a:effectLst/>
                        </a:rPr>
                        <a:t>Presión: 80 [psi]</a:t>
                      </a:r>
                      <a:endParaRPr lang="en-US" sz="105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2647" marR="62647" marT="0" marB="0"/>
                </a:tc>
                <a:extLst>
                  <a:ext uri="{0D108BD9-81ED-4DB2-BD59-A6C34878D82A}">
                    <a16:rowId xmlns:a16="http://schemas.microsoft.com/office/drawing/2014/main" val="2352870902"/>
                  </a:ext>
                </a:extLst>
              </a:tr>
              <a:tr h="183012">
                <a:tc>
                  <a:txBody>
                    <a:bodyPr/>
                    <a:lstStyle/>
                    <a:p>
                      <a:pPr marL="0" marR="0">
                        <a:lnSpc>
                          <a:spcPct val="100000"/>
                        </a:lnSpc>
                        <a:spcBef>
                          <a:spcPts val="0"/>
                        </a:spcBef>
                        <a:spcAft>
                          <a:spcPts val="0"/>
                        </a:spcAft>
                      </a:pPr>
                      <a:r>
                        <a:rPr lang="es-ES" sz="1000">
                          <a:solidFill>
                            <a:schemeClr val="tx1"/>
                          </a:solidFill>
                          <a:effectLst/>
                        </a:rPr>
                        <a:t>2</a:t>
                      </a:r>
                      <a:endParaRPr lang="en-US" sz="105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2647" marR="62647" marT="0" marB="0"/>
                </a:tc>
                <a:tc>
                  <a:txBody>
                    <a:bodyPr/>
                    <a:lstStyle/>
                    <a:p>
                      <a:pPr marL="0" marR="0">
                        <a:lnSpc>
                          <a:spcPct val="100000"/>
                        </a:lnSpc>
                        <a:spcBef>
                          <a:spcPts val="0"/>
                        </a:spcBef>
                        <a:spcAft>
                          <a:spcPts val="0"/>
                        </a:spcAft>
                      </a:pPr>
                      <a:r>
                        <a:rPr lang="es-ES" sz="1000">
                          <a:solidFill>
                            <a:schemeClr val="tx1"/>
                          </a:solidFill>
                          <a:effectLst/>
                        </a:rPr>
                        <a:t>Resolución de celdas de carga [kg]</a:t>
                      </a:r>
                      <a:endParaRPr lang="en-US" sz="105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2647" marR="62647" marT="0" marB="0"/>
                </a:tc>
                <a:tc>
                  <a:txBody>
                    <a:bodyPr/>
                    <a:lstStyle/>
                    <a:p>
                      <a:pPr marL="0" marR="0">
                        <a:lnSpc>
                          <a:spcPct val="100000"/>
                        </a:lnSpc>
                        <a:spcBef>
                          <a:spcPts val="0"/>
                        </a:spcBef>
                        <a:spcAft>
                          <a:spcPts val="0"/>
                        </a:spcAft>
                      </a:pPr>
                      <a:r>
                        <a:rPr lang="es-ES" sz="1000">
                          <a:solidFill>
                            <a:schemeClr val="tx1"/>
                          </a:solidFill>
                          <a:effectLst/>
                        </a:rPr>
                        <a:t>10.9</a:t>
                      </a:r>
                      <a:endParaRPr lang="en-US" sz="105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2647" marR="62647" marT="0" marB="0"/>
                </a:tc>
                <a:tc>
                  <a:txBody>
                    <a:bodyPr/>
                    <a:lstStyle/>
                    <a:p>
                      <a:pPr marL="0" marR="0">
                        <a:lnSpc>
                          <a:spcPct val="100000"/>
                        </a:lnSpc>
                        <a:spcBef>
                          <a:spcPts val="0"/>
                        </a:spcBef>
                        <a:spcAft>
                          <a:spcPts val="0"/>
                        </a:spcAft>
                      </a:pPr>
                      <a:r>
                        <a:rPr lang="es-ES" sz="1000">
                          <a:solidFill>
                            <a:schemeClr val="tx1"/>
                          </a:solidFill>
                          <a:effectLst/>
                        </a:rPr>
                        <a:t>Resolución: 0.2 [kg]</a:t>
                      </a:r>
                      <a:endParaRPr lang="en-US" sz="105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2647" marR="62647" marT="0" marB="0"/>
                </a:tc>
                <a:extLst>
                  <a:ext uri="{0D108BD9-81ED-4DB2-BD59-A6C34878D82A}">
                    <a16:rowId xmlns:a16="http://schemas.microsoft.com/office/drawing/2014/main" val="425810469"/>
                  </a:ext>
                </a:extLst>
              </a:tr>
              <a:tr h="183012">
                <a:tc>
                  <a:txBody>
                    <a:bodyPr/>
                    <a:lstStyle/>
                    <a:p>
                      <a:pPr marL="0" marR="0">
                        <a:lnSpc>
                          <a:spcPct val="100000"/>
                        </a:lnSpc>
                        <a:spcBef>
                          <a:spcPts val="0"/>
                        </a:spcBef>
                        <a:spcAft>
                          <a:spcPts val="0"/>
                        </a:spcAft>
                      </a:pPr>
                      <a:r>
                        <a:rPr lang="es-ES" sz="1000">
                          <a:solidFill>
                            <a:schemeClr val="tx1"/>
                          </a:solidFill>
                          <a:effectLst/>
                        </a:rPr>
                        <a:t>3</a:t>
                      </a:r>
                      <a:endParaRPr lang="en-US" sz="105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2647" marR="62647" marT="0" marB="0"/>
                </a:tc>
                <a:tc>
                  <a:txBody>
                    <a:bodyPr/>
                    <a:lstStyle/>
                    <a:p>
                      <a:pPr marL="0" marR="0">
                        <a:lnSpc>
                          <a:spcPct val="100000"/>
                        </a:lnSpc>
                        <a:spcBef>
                          <a:spcPts val="0"/>
                        </a:spcBef>
                        <a:spcAft>
                          <a:spcPts val="0"/>
                        </a:spcAft>
                      </a:pPr>
                      <a:r>
                        <a:rPr lang="es-ES" sz="1000">
                          <a:solidFill>
                            <a:schemeClr val="tx1"/>
                          </a:solidFill>
                          <a:effectLst/>
                        </a:rPr>
                        <a:t>Precio del prototipo [$]</a:t>
                      </a:r>
                      <a:endParaRPr lang="en-US" sz="105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2647" marR="62647" marT="0" marB="0"/>
                </a:tc>
                <a:tc>
                  <a:txBody>
                    <a:bodyPr/>
                    <a:lstStyle/>
                    <a:p>
                      <a:pPr marL="0" marR="0">
                        <a:lnSpc>
                          <a:spcPct val="100000"/>
                        </a:lnSpc>
                        <a:spcBef>
                          <a:spcPts val="0"/>
                        </a:spcBef>
                        <a:spcAft>
                          <a:spcPts val="0"/>
                        </a:spcAft>
                      </a:pPr>
                      <a:r>
                        <a:rPr lang="es-ES" sz="1000">
                          <a:solidFill>
                            <a:schemeClr val="tx1"/>
                          </a:solidFill>
                          <a:effectLst/>
                        </a:rPr>
                        <a:t>10.6</a:t>
                      </a:r>
                      <a:endParaRPr lang="en-US" sz="105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2647" marR="62647" marT="0" marB="0"/>
                </a:tc>
                <a:tc>
                  <a:txBody>
                    <a:bodyPr/>
                    <a:lstStyle/>
                    <a:p>
                      <a:pPr marL="0" marR="0">
                        <a:lnSpc>
                          <a:spcPct val="100000"/>
                        </a:lnSpc>
                        <a:spcBef>
                          <a:spcPts val="0"/>
                        </a:spcBef>
                        <a:spcAft>
                          <a:spcPts val="0"/>
                        </a:spcAft>
                      </a:pPr>
                      <a:r>
                        <a:rPr lang="es-ES" sz="1000">
                          <a:solidFill>
                            <a:schemeClr val="tx1"/>
                          </a:solidFill>
                          <a:effectLst/>
                        </a:rPr>
                        <a:t>Presupuesto: 22961.74 [$]</a:t>
                      </a:r>
                      <a:endParaRPr lang="en-US" sz="105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2647" marR="62647" marT="0" marB="0"/>
                </a:tc>
                <a:extLst>
                  <a:ext uri="{0D108BD9-81ED-4DB2-BD59-A6C34878D82A}">
                    <a16:rowId xmlns:a16="http://schemas.microsoft.com/office/drawing/2014/main" val="3097602122"/>
                  </a:ext>
                </a:extLst>
              </a:tr>
              <a:tr h="809486">
                <a:tc>
                  <a:txBody>
                    <a:bodyPr/>
                    <a:lstStyle/>
                    <a:p>
                      <a:pPr marL="0" marR="0">
                        <a:lnSpc>
                          <a:spcPct val="100000"/>
                        </a:lnSpc>
                        <a:spcBef>
                          <a:spcPts val="0"/>
                        </a:spcBef>
                        <a:spcAft>
                          <a:spcPts val="0"/>
                        </a:spcAft>
                      </a:pPr>
                      <a:r>
                        <a:rPr lang="es-ES" sz="1000">
                          <a:solidFill>
                            <a:schemeClr val="tx1"/>
                          </a:solidFill>
                          <a:effectLst/>
                        </a:rPr>
                        <a:t>4</a:t>
                      </a:r>
                      <a:endParaRPr lang="en-US" sz="105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2647" marR="62647" marT="0" marB="0"/>
                </a:tc>
                <a:tc>
                  <a:txBody>
                    <a:bodyPr/>
                    <a:lstStyle/>
                    <a:p>
                      <a:pPr marL="0" marR="0">
                        <a:lnSpc>
                          <a:spcPct val="100000"/>
                        </a:lnSpc>
                        <a:spcBef>
                          <a:spcPts val="0"/>
                        </a:spcBef>
                        <a:spcAft>
                          <a:spcPts val="0"/>
                        </a:spcAft>
                      </a:pPr>
                      <a:r>
                        <a:rPr lang="es-ES" sz="1000" dirty="0">
                          <a:solidFill>
                            <a:schemeClr val="tx1"/>
                          </a:solidFill>
                          <a:effectLst/>
                        </a:rPr>
                        <a:t>Cantidad de barriles por tanque IBC </a:t>
                      </a:r>
                      <a:endParaRPr lang="en-US" sz="105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2647" marR="62647" marT="0" marB="0"/>
                </a:tc>
                <a:tc>
                  <a:txBody>
                    <a:bodyPr/>
                    <a:lstStyle/>
                    <a:p>
                      <a:pPr marL="0" marR="0">
                        <a:lnSpc>
                          <a:spcPct val="100000"/>
                        </a:lnSpc>
                        <a:spcBef>
                          <a:spcPts val="0"/>
                        </a:spcBef>
                        <a:spcAft>
                          <a:spcPts val="0"/>
                        </a:spcAft>
                      </a:pPr>
                      <a:r>
                        <a:rPr lang="es-ES" sz="1000">
                          <a:solidFill>
                            <a:schemeClr val="tx1"/>
                          </a:solidFill>
                          <a:effectLst/>
                        </a:rPr>
                        <a:t>10.4</a:t>
                      </a:r>
                      <a:endParaRPr lang="en-US" sz="105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2647" marR="62647" marT="0" marB="0"/>
                </a:tc>
                <a:tc>
                  <a:txBody>
                    <a:bodyPr/>
                    <a:lstStyle/>
                    <a:p>
                      <a:pPr marL="0" marR="0">
                        <a:lnSpc>
                          <a:spcPct val="100000"/>
                        </a:lnSpc>
                        <a:spcBef>
                          <a:spcPts val="0"/>
                        </a:spcBef>
                        <a:spcAft>
                          <a:spcPts val="0"/>
                        </a:spcAft>
                      </a:pPr>
                      <a:r>
                        <a:rPr lang="es-ES" sz="1000">
                          <a:solidFill>
                            <a:schemeClr val="tx1"/>
                          </a:solidFill>
                          <a:effectLst/>
                        </a:rPr>
                        <a:t>Capacidad WP64: 4 barriles de 200.0 [L]</a:t>
                      </a:r>
                      <a:endParaRPr lang="en-US" sz="1050">
                        <a:solidFill>
                          <a:schemeClr val="tx1"/>
                        </a:solidFill>
                        <a:effectLst/>
                      </a:endParaRPr>
                    </a:p>
                    <a:p>
                      <a:pPr marL="0" marR="0">
                        <a:lnSpc>
                          <a:spcPct val="100000"/>
                        </a:lnSpc>
                        <a:spcBef>
                          <a:spcPts val="0"/>
                        </a:spcBef>
                        <a:spcAft>
                          <a:spcPts val="0"/>
                        </a:spcAft>
                      </a:pPr>
                      <a:r>
                        <a:rPr lang="es-ES" sz="1000">
                          <a:solidFill>
                            <a:schemeClr val="tx1"/>
                          </a:solidFill>
                          <a:effectLst/>
                        </a:rPr>
                        <a:t>Capacidad AM223: 4 barriles de 200.0 [L]</a:t>
                      </a:r>
                      <a:endParaRPr lang="en-US" sz="1050">
                        <a:solidFill>
                          <a:schemeClr val="tx1"/>
                        </a:solidFill>
                        <a:effectLst/>
                      </a:endParaRPr>
                    </a:p>
                    <a:p>
                      <a:pPr marL="0" marR="0">
                        <a:lnSpc>
                          <a:spcPct val="100000"/>
                        </a:lnSpc>
                        <a:spcBef>
                          <a:spcPts val="0"/>
                        </a:spcBef>
                        <a:spcAft>
                          <a:spcPts val="0"/>
                        </a:spcAft>
                      </a:pPr>
                      <a:r>
                        <a:rPr lang="es-ES" sz="1000">
                          <a:solidFill>
                            <a:schemeClr val="tx1"/>
                          </a:solidFill>
                          <a:effectLst/>
                        </a:rPr>
                        <a:t>Capacidad SG606: 4 barriles de 200.0 [L]</a:t>
                      </a:r>
                      <a:endParaRPr lang="en-US" sz="1050">
                        <a:solidFill>
                          <a:schemeClr val="tx1"/>
                        </a:solidFill>
                        <a:effectLst/>
                      </a:endParaRPr>
                    </a:p>
                    <a:p>
                      <a:pPr marL="0" marR="0">
                        <a:lnSpc>
                          <a:spcPct val="100000"/>
                        </a:lnSpc>
                        <a:spcBef>
                          <a:spcPts val="0"/>
                        </a:spcBef>
                        <a:spcAft>
                          <a:spcPts val="0"/>
                        </a:spcAft>
                      </a:pPr>
                      <a:r>
                        <a:rPr lang="es-ES" sz="1000">
                          <a:solidFill>
                            <a:schemeClr val="tx1"/>
                          </a:solidFill>
                          <a:effectLst/>
                        </a:rPr>
                        <a:t>Capacidad AM225: 5 barriles de 200.0 [L]</a:t>
                      </a:r>
                      <a:endParaRPr lang="en-US" sz="105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2647" marR="62647" marT="0" marB="0"/>
                </a:tc>
                <a:extLst>
                  <a:ext uri="{0D108BD9-81ED-4DB2-BD59-A6C34878D82A}">
                    <a16:rowId xmlns:a16="http://schemas.microsoft.com/office/drawing/2014/main" val="1871734324"/>
                  </a:ext>
                </a:extLst>
              </a:tr>
              <a:tr h="391837">
                <a:tc>
                  <a:txBody>
                    <a:bodyPr/>
                    <a:lstStyle/>
                    <a:p>
                      <a:pPr marL="0" marR="0">
                        <a:lnSpc>
                          <a:spcPct val="100000"/>
                        </a:lnSpc>
                        <a:spcBef>
                          <a:spcPts val="0"/>
                        </a:spcBef>
                        <a:spcAft>
                          <a:spcPts val="0"/>
                        </a:spcAft>
                      </a:pPr>
                      <a:r>
                        <a:rPr lang="es-ES" sz="1000">
                          <a:solidFill>
                            <a:schemeClr val="tx1"/>
                          </a:solidFill>
                          <a:effectLst/>
                        </a:rPr>
                        <a:t>5</a:t>
                      </a:r>
                      <a:endParaRPr lang="en-US" sz="105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2647" marR="62647" marT="0" marB="0"/>
                </a:tc>
                <a:tc>
                  <a:txBody>
                    <a:bodyPr/>
                    <a:lstStyle/>
                    <a:p>
                      <a:pPr marL="0" marR="0">
                        <a:lnSpc>
                          <a:spcPct val="100000"/>
                        </a:lnSpc>
                        <a:spcBef>
                          <a:spcPts val="0"/>
                        </a:spcBef>
                        <a:spcAft>
                          <a:spcPts val="0"/>
                        </a:spcAft>
                      </a:pPr>
                      <a:r>
                        <a:rPr lang="es-ES" sz="1000">
                          <a:solidFill>
                            <a:schemeClr val="tx1"/>
                          </a:solidFill>
                          <a:effectLst/>
                        </a:rPr>
                        <a:t>Tiempo de respuesta de sensores de nivel y carga [ms]</a:t>
                      </a:r>
                      <a:endParaRPr lang="en-US" sz="105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2647" marR="62647" marT="0" marB="0"/>
                </a:tc>
                <a:tc>
                  <a:txBody>
                    <a:bodyPr/>
                    <a:lstStyle/>
                    <a:p>
                      <a:pPr marL="0" marR="0">
                        <a:lnSpc>
                          <a:spcPct val="100000"/>
                        </a:lnSpc>
                        <a:spcBef>
                          <a:spcPts val="0"/>
                        </a:spcBef>
                        <a:spcAft>
                          <a:spcPts val="0"/>
                        </a:spcAft>
                      </a:pPr>
                      <a:r>
                        <a:rPr lang="es-ES" sz="1000">
                          <a:solidFill>
                            <a:schemeClr val="tx1"/>
                          </a:solidFill>
                          <a:effectLst/>
                        </a:rPr>
                        <a:t>10.0</a:t>
                      </a:r>
                      <a:endParaRPr lang="en-US" sz="105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2647" marR="62647" marT="0" marB="0"/>
                </a:tc>
                <a:tc>
                  <a:txBody>
                    <a:bodyPr/>
                    <a:lstStyle/>
                    <a:p>
                      <a:pPr marL="0" marR="0">
                        <a:lnSpc>
                          <a:spcPct val="100000"/>
                        </a:lnSpc>
                        <a:spcBef>
                          <a:spcPts val="0"/>
                        </a:spcBef>
                        <a:spcAft>
                          <a:spcPts val="0"/>
                        </a:spcAft>
                      </a:pPr>
                      <a:r>
                        <a:rPr lang="es-ES" sz="1000" dirty="0">
                          <a:solidFill>
                            <a:schemeClr val="tx1"/>
                          </a:solidFill>
                          <a:effectLst/>
                        </a:rPr>
                        <a:t>Tiempo sensores de nivel: 100 [ms]</a:t>
                      </a:r>
                      <a:endParaRPr lang="en-US" sz="1050" dirty="0">
                        <a:solidFill>
                          <a:schemeClr val="tx1"/>
                        </a:solidFill>
                        <a:effectLst/>
                      </a:endParaRPr>
                    </a:p>
                    <a:p>
                      <a:pPr marL="0" marR="0">
                        <a:lnSpc>
                          <a:spcPct val="100000"/>
                        </a:lnSpc>
                        <a:spcBef>
                          <a:spcPts val="0"/>
                        </a:spcBef>
                        <a:spcAft>
                          <a:spcPts val="0"/>
                        </a:spcAft>
                      </a:pPr>
                      <a:r>
                        <a:rPr lang="es-ES" sz="1000" dirty="0">
                          <a:solidFill>
                            <a:schemeClr val="tx1"/>
                          </a:solidFill>
                          <a:effectLst/>
                        </a:rPr>
                        <a:t>Tiempo celda de carga: 100 [ms]</a:t>
                      </a:r>
                      <a:endParaRPr lang="en-US" sz="105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2647" marR="62647" marT="0" marB="0"/>
                </a:tc>
                <a:extLst>
                  <a:ext uri="{0D108BD9-81ED-4DB2-BD59-A6C34878D82A}">
                    <a16:rowId xmlns:a16="http://schemas.microsoft.com/office/drawing/2014/main" val="4191348629"/>
                  </a:ext>
                </a:extLst>
              </a:tr>
              <a:tr h="183012">
                <a:tc>
                  <a:txBody>
                    <a:bodyPr/>
                    <a:lstStyle/>
                    <a:p>
                      <a:pPr marL="0" marR="0">
                        <a:lnSpc>
                          <a:spcPct val="100000"/>
                        </a:lnSpc>
                        <a:spcBef>
                          <a:spcPts val="0"/>
                        </a:spcBef>
                        <a:spcAft>
                          <a:spcPts val="0"/>
                        </a:spcAft>
                      </a:pPr>
                      <a:r>
                        <a:rPr lang="es-ES" sz="1000">
                          <a:solidFill>
                            <a:schemeClr val="tx1"/>
                          </a:solidFill>
                          <a:effectLst/>
                        </a:rPr>
                        <a:t>6</a:t>
                      </a:r>
                      <a:endParaRPr lang="en-US" sz="105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2647" marR="62647" marT="0" marB="0"/>
                </a:tc>
                <a:tc>
                  <a:txBody>
                    <a:bodyPr/>
                    <a:lstStyle/>
                    <a:p>
                      <a:pPr marL="0" marR="0">
                        <a:lnSpc>
                          <a:spcPct val="100000"/>
                        </a:lnSpc>
                        <a:spcBef>
                          <a:spcPts val="0"/>
                        </a:spcBef>
                        <a:spcAft>
                          <a:spcPts val="0"/>
                        </a:spcAft>
                      </a:pPr>
                      <a:r>
                        <a:rPr lang="es-ES" sz="1000">
                          <a:solidFill>
                            <a:schemeClr val="tx1"/>
                          </a:solidFill>
                          <a:effectLst/>
                        </a:rPr>
                        <a:t>Tanques IBC disponibles </a:t>
                      </a:r>
                      <a:endParaRPr lang="en-US" sz="105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2647" marR="62647" marT="0" marB="0"/>
                </a:tc>
                <a:tc>
                  <a:txBody>
                    <a:bodyPr/>
                    <a:lstStyle/>
                    <a:p>
                      <a:pPr marL="0" marR="0">
                        <a:lnSpc>
                          <a:spcPct val="100000"/>
                        </a:lnSpc>
                        <a:spcBef>
                          <a:spcPts val="0"/>
                        </a:spcBef>
                        <a:spcAft>
                          <a:spcPts val="0"/>
                        </a:spcAft>
                      </a:pPr>
                      <a:r>
                        <a:rPr lang="es-ES" sz="1000">
                          <a:solidFill>
                            <a:schemeClr val="tx1"/>
                          </a:solidFill>
                          <a:effectLst/>
                        </a:rPr>
                        <a:t>9.7</a:t>
                      </a:r>
                      <a:endParaRPr lang="en-US" sz="105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2647" marR="62647" marT="0" marB="0"/>
                </a:tc>
                <a:tc>
                  <a:txBody>
                    <a:bodyPr/>
                    <a:lstStyle/>
                    <a:p>
                      <a:pPr marL="0" marR="0">
                        <a:lnSpc>
                          <a:spcPct val="100000"/>
                        </a:lnSpc>
                        <a:spcBef>
                          <a:spcPts val="0"/>
                        </a:spcBef>
                        <a:spcAft>
                          <a:spcPts val="0"/>
                        </a:spcAft>
                      </a:pPr>
                      <a:r>
                        <a:rPr lang="es-ES" sz="1000" dirty="0">
                          <a:solidFill>
                            <a:schemeClr val="tx1"/>
                          </a:solidFill>
                          <a:effectLst/>
                        </a:rPr>
                        <a:t>Cantidad de tanques IBC: 4 [Tanques]</a:t>
                      </a:r>
                      <a:endParaRPr lang="en-US" sz="105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2647" marR="62647" marT="0" marB="0"/>
                </a:tc>
                <a:extLst>
                  <a:ext uri="{0D108BD9-81ED-4DB2-BD59-A6C34878D82A}">
                    <a16:rowId xmlns:a16="http://schemas.microsoft.com/office/drawing/2014/main" val="3500668873"/>
                  </a:ext>
                </a:extLst>
              </a:tr>
              <a:tr h="809486">
                <a:tc>
                  <a:txBody>
                    <a:bodyPr/>
                    <a:lstStyle/>
                    <a:p>
                      <a:pPr marL="0" marR="0">
                        <a:lnSpc>
                          <a:spcPct val="100000"/>
                        </a:lnSpc>
                        <a:spcBef>
                          <a:spcPts val="0"/>
                        </a:spcBef>
                        <a:spcAft>
                          <a:spcPts val="0"/>
                        </a:spcAft>
                      </a:pPr>
                      <a:r>
                        <a:rPr lang="es-ES" sz="1000">
                          <a:solidFill>
                            <a:schemeClr val="tx1"/>
                          </a:solidFill>
                          <a:effectLst/>
                        </a:rPr>
                        <a:t>7</a:t>
                      </a:r>
                      <a:endParaRPr lang="en-US" sz="105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2647" marR="62647" marT="0" marB="0"/>
                </a:tc>
                <a:tc>
                  <a:txBody>
                    <a:bodyPr/>
                    <a:lstStyle/>
                    <a:p>
                      <a:pPr marL="0" marR="0">
                        <a:lnSpc>
                          <a:spcPct val="100000"/>
                        </a:lnSpc>
                        <a:spcBef>
                          <a:spcPts val="0"/>
                        </a:spcBef>
                        <a:spcAft>
                          <a:spcPts val="0"/>
                        </a:spcAft>
                      </a:pPr>
                      <a:r>
                        <a:rPr lang="es-ES" sz="1000">
                          <a:solidFill>
                            <a:schemeClr val="tx1"/>
                          </a:solidFill>
                          <a:effectLst/>
                        </a:rPr>
                        <a:t>Flujo de dosificación [kg/min] a condiciones ambientales</a:t>
                      </a:r>
                      <a:endParaRPr lang="en-US" sz="105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2647" marR="62647" marT="0" marB="0"/>
                </a:tc>
                <a:tc>
                  <a:txBody>
                    <a:bodyPr/>
                    <a:lstStyle/>
                    <a:p>
                      <a:pPr marL="0" marR="0">
                        <a:lnSpc>
                          <a:spcPct val="100000"/>
                        </a:lnSpc>
                        <a:spcBef>
                          <a:spcPts val="0"/>
                        </a:spcBef>
                        <a:spcAft>
                          <a:spcPts val="0"/>
                        </a:spcAft>
                      </a:pPr>
                      <a:r>
                        <a:rPr lang="es-ES" sz="1000">
                          <a:solidFill>
                            <a:schemeClr val="tx1"/>
                          </a:solidFill>
                          <a:effectLst/>
                        </a:rPr>
                        <a:t>8.6</a:t>
                      </a:r>
                      <a:endParaRPr lang="en-US" sz="105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2647" marR="62647" marT="0" marB="0"/>
                </a:tc>
                <a:tc>
                  <a:txBody>
                    <a:bodyPr/>
                    <a:lstStyle/>
                    <a:p>
                      <a:pPr marL="0" marR="0">
                        <a:lnSpc>
                          <a:spcPct val="100000"/>
                        </a:lnSpc>
                        <a:spcBef>
                          <a:spcPts val="0"/>
                        </a:spcBef>
                        <a:spcAft>
                          <a:spcPts val="0"/>
                        </a:spcAft>
                      </a:pPr>
                      <a:r>
                        <a:rPr lang="es-ES" sz="1000" dirty="0">
                          <a:solidFill>
                            <a:schemeClr val="tx1"/>
                          </a:solidFill>
                          <a:effectLst/>
                        </a:rPr>
                        <a:t>Flujo de WP64: 6.2 [kg/min]</a:t>
                      </a:r>
                      <a:endParaRPr lang="en-US" sz="1050" dirty="0">
                        <a:solidFill>
                          <a:schemeClr val="tx1"/>
                        </a:solidFill>
                        <a:effectLst/>
                      </a:endParaRPr>
                    </a:p>
                    <a:p>
                      <a:pPr marL="0" marR="0">
                        <a:lnSpc>
                          <a:spcPct val="100000"/>
                        </a:lnSpc>
                        <a:spcBef>
                          <a:spcPts val="0"/>
                        </a:spcBef>
                        <a:spcAft>
                          <a:spcPts val="0"/>
                        </a:spcAft>
                      </a:pPr>
                      <a:r>
                        <a:rPr lang="es-ES" sz="1000" dirty="0">
                          <a:solidFill>
                            <a:schemeClr val="tx1"/>
                          </a:solidFill>
                          <a:effectLst/>
                        </a:rPr>
                        <a:t>Flujo de AM223: 3.9 [kg/min]</a:t>
                      </a:r>
                      <a:endParaRPr lang="en-US" sz="1050" dirty="0">
                        <a:solidFill>
                          <a:schemeClr val="tx1"/>
                        </a:solidFill>
                        <a:effectLst/>
                      </a:endParaRPr>
                    </a:p>
                    <a:p>
                      <a:pPr marL="0" marR="0">
                        <a:lnSpc>
                          <a:spcPct val="100000"/>
                        </a:lnSpc>
                        <a:spcBef>
                          <a:spcPts val="0"/>
                        </a:spcBef>
                        <a:spcAft>
                          <a:spcPts val="0"/>
                        </a:spcAft>
                      </a:pPr>
                      <a:r>
                        <a:rPr lang="es-ES" sz="1000" dirty="0">
                          <a:solidFill>
                            <a:schemeClr val="tx1"/>
                          </a:solidFill>
                          <a:effectLst/>
                        </a:rPr>
                        <a:t>Flujo de SG606: 35.9 [kg/min]</a:t>
                      </a:r>
                      <a:endParaRPr lang="en-US" sz="1050" dirty="0">
                        <a:solidFill>
                          <a:schemeClr val="tx1"/>
                        </a:solidFill>
                        <a:effectLst/>
                      </a:endParaRPr>
                    </a:p>
                    <a:p>
                      <a:pPr marL="0" marR="0">
                        <a:lnSpc>
                          <a:spcPct val="100000"/>
                        </a:lnSpc>
                        <a:spcBef>
                          <a:spcPts val="0"/>
                        </a:spcBef>
                        <a:spcAft>
                          <a:spcPts val="0"/>
                        </a:spcAft>
                      </a:pPr>
                      <a:r>
                        <a:rPr lang="es-ES" sz="1000" dirty="0">
                          <a:solidFill>
                            <a:schemeClr val="tx1"/>
                          </a:solidFill>
                          <a:effectLst/>
                        </a:rPr>
                        <a:t>Flujo de AM225: 16.7 [kg/min]</a:t>
                      </a:r>
                      <a:endParaRPr lang="en-US" sz="105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2647" marR="62647" marT="0" marB="0"/>
                </a:tc>
                <a:extLst>
                  <a:ext uri="{0D108BD9-81ED-4DB2-BD59-A6C34878D82A}">
                    <a16:rowId xmlns:a16="http://schemas.microsoft.com/office/drawing/2014/main" val="102538202"/>
                  </a:ext>
                </a:extLst>
              </a:tr>
              <a:tr h="600661">
                <a:tc>
                  <a:txBody>
                    <a:bodyPr/>
                    <a:lstStyle/>
                    <a:p>
                      <a:pPr marL="0" marR="0">
                        <a:lnSpc>
                          <a:spcPct val="100000"/>
                        </a:lnSpc>
                        <a:spcBef>
                          <a:spcPts val="0"/>
                        </a:spcBef>
                        <a:spcAft>
                          <a:spcPts val="0"/>
                        </a:spcAft>
                      </a:pPr>
                      <a:r>
                        <a:rPr lang="es-ES" sz="1000">
                          <a:solidFill>
                            <a:schemeClr val="tx1"/>
                          </a:solidFill>
                          <a:effectLst/>
                        </a:rPr>
                        <a:t>8</a:t>
                      </a:r>
                      <a:endParaRPr lang="en-US" sz="105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2647" marR="62647" marT="0" marB="0"/>
                </a:tc>
                <a:tc>
                  <a:txBody>
                    <a:bodyPr/>
                    <a:lstStyle/>
                    <a:p>
                      <a:pPr marL="0" marR="0">
                        <a:lnSpc>
                          <a:spcPct val="100000"/>
                        </a:lnSpc>
                        <a:spcBef>
                          <a:spcPts val="0"/>
                        </a:spcBef>
                        <a:spcAft>
                          <a:spcPts val="0"/>
                        </a:spcAft>
                      </a:pPr>
                      <a:r>
                        <a:rPr lang="es-ES" sz="1000">
                          <a:solidFill>
                            <a:schemeClr val="tx1"/>
                          </a:solidFill>
                          <a:effectLst/>
                        </a:rPr>
                        <a:t>Operaciones disponibles en pantalla</a:t>
                      </a:r>
                      <a:endParaRPr lang="en-US" sz="105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2647" marR="62647" marT="0" marB="0"/>
                </a:tc>
                <a:tc>
                  <a:txBody>
                    <a:bodyPr/>
                    <a:lstStyle/>
                    <a:p>
                      <a:pPr marL="0" marR="0">
                        <a:lnSpc>
                          <a:spcPct val="100000"/>
                        </a:lnSpc>
                        <a:spcBef>
                          <a:spcPts val="0"/>
                        </a:spcBef>
                        <a:spcAft>
                          <a:spcPts val="0"/>
                        </a:spcAft>
                      </a:pPr>
                      <a:r>
                        <a:rPr lang="es-ES" sz="1000">
                          <a:solidFill>
                            <a:schemeClr val="tx1"/>
                          </a:solidFill>
                          <a:effectLst/>
                        </a:rPr>
                        <a:t>8.3</a:t>
                      </a:r>
                      <a:endParaRPr lang="en-US" sz="105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2647" marR="62647" marT="0" marB="0"/>
                </a:tc>
                <a:tc>
                  <a:txBody>
                    <a:bodyPr/>
                    <a:lstStyle/>
                    <a:p>
                      <a:pPr marL="0" marR="0">
                        <a:lnSpc>
                          <a:spcPct val="100000"/>
                        </a:lnSpc>
                        <a:spcBef>
                          <a:spcPts val="0"/>
                        </a:spcBef>
                        <a:spcAft>
                          <a:spcPts val="0"/>
                        </a:spcAft>
                      </a:pPr>
                      <a:r>
                        <a:rPr lang="es-ES" sz="1000">
                          <a:solidFill>
                            <a:schemeClr val="tx1"/>
                          </a:solidFill>
                          <a:effectLst/>
                        </a:rPr>
                        <a:t>Operaciones disponibles: 4</a:t>
                      </a:r>
                      <a:endParaRPr lang="en-US" sz="1050">
                        <a:solidFill>
                          <a:schemeClr val="tx1"/>
                        </a:solidFill>
                        <a:effectLst/>
                      </a:endParaRPr>
                    </a:p>
                    <a:p>
                      <a:pPr marL="0" marR="0">
                        <a:lnSpc>
                          <a:spcPct val="100000"/>
                        </a:lnSpc>
                        <a:spcBef>
                          <a:spcPts val="0"/>
                        </a:spcBef>
                        <a:spcAft>
                          <a:spcPts val="0"/>
                        </a:spcAft>
                      </a:pPr>
                      <a:r>
                        <a:rPr lang="es-ES" sz="1000">
                          <a:solidFill>
                            <a:schemeClr val="tx1"/>
                          </a:solidFill>
                          <a:effectLst/>
                        </a:rPr>
                        <a:t>(Dosificación, Alimentación, Recirculación y Limpieza)</a:t>
                      </a:r>
                      <a:endParaRPr lang="en-US" sz="105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2647" marR="62647" marT="0" marB="0"/>
                </a:tc>
                <a:extLst>
                  <a:ext uri="{0D108BD9-81ED-4DB2-BD59-A6C34878D82A}">
                    <a16:rowId xmlns:a16="http://schemas.microsoft.com/office/drawing/2014/main" val="1289414664"/>
                  </a:ext>
                </a:extLst>
              </a:tr>
              <a:tr h="391837">
                <a:tc>
                  <a:txBody>
                    <a:bodyPr/>
                    <a:lstStyle/>
                    <a:p>
                      <a:pPr marL="0" marR="0">
                        <a:lnSpc>
                          <a:spcPct val="100000"/>
                        </a:lnSpc>
                        <a:spcBef>
                          <a:spcPts val="0"/>
                        </a:spcBef>
                        <a:spcAft>
                          <a:spcPts val="0"/>
                        </a:spcAft>
                      </a:pPr>
                      <a:r>
                        <a:rPr lang="es-ES" sz="1000">
                          <a:solidFill>
                            <a:schemeClr val="tx1"/>
                          </a:solidFill>
                          <a:effectLst/>
                        </a:rPr>
                        <a:t>9</a:t>
                      </a:r>
                      <a:endParaRPr lang="en-US" sz="105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2647" marR="62647" marT="0" marB="0"/>
                </a:tc>
                <a:tc>
                  <a:txBody>
                    <a:bodyPr/>
                    <a:lstStyle/>
                    <a:p>
                      <a:pPr marL="0" marR="0">
                        <a:lnSpc>
                          <a:spcPct val="100000"/>
                        </a:lnSpc>
                        <a:spcBef>
                          <a:spcPts val="0"/>
                        </a:spcBef>
                        <a:spcAft>
                          <a:spcPts val="0"/>
                        </a:spcAft>
                      </a:pPr>
                      <a:r>
                        <a:rPr lang="es-ES" sz="1000">
                          <a:solidFill>
                            <a:schemeClr val="tx1"/>
                          </a:solidFill>
                          <a:effectLst/>
                        </a:rPr>
                        <a:t>Cantidad de datos y registros por lote</a:t>
                      </a:r>
                      <a:endParaRPr lang="en-US" sz="105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2647" marR="62647" marT="0" marB="0"/>
                </a:tc>
                <a:tc>
                  <a:txBody>
                    <a:bodyPr/>
                    <a:lstStyle/>
                    <a:p>
                      <a:pPr marL="0" marR="0">
                        <a:lnSpc>
                          <a:spcPct val="100000"/>
                        </a:lnSpc>
                        <a:spcBef>
                          <a:spcPts val="0"/>
                        </a:spcBef>
                        <a:spcAft>
                          <a:spcPts val="0"/>
                        </a:spcAft>
                      </a:pPr>
                      <a:r>
                        <a:rPr lang="es-ES" sz="1000">
                          <a:solidFill>
                            <a:schemeClr val="tx1"/>
                          </a:solidFill>
                          <a:effectLst/>
                        </a:rPr>
                        <a:t>8.2</a:t>
                      </a:r>
                      <a:endParaRPr lang="en-US" sz="105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2647" marR="62647" marT="0" marB="0"/>
                </a:tc>
                <a:tc>
                  <a:txBody>
                    <a:bodyPr/>
                    <a:lstStyle/>
                    <a:p>
                      <a:pPr marL="0" marR="0">
                        <a:lnSpc>
                          <a:spcPct val="100000"/>
                        </a:lnSpc>
                        <a:spcBef>
                          <a:spcPts val="0"/>
                        </a:spcBef>
                        <a:spcAft>
                          <a:spcPts val="0"/>
                        </a:spcAft>
                      </a:pPr>
                      <a:r>
                        <a:rPr lang="es-ES" sz="1000">
                          <a:solidFill>
                            <a:schemeClr val="tx1"/>
                          </a:solidFill>
                          <a:effectLst/>
                        </a:rPr>
                        <a:t>Datos: Fecha, Cantidad dosificada 1, 2 ,3 y 4.</a:t>
                      </a:r>
                      <a:endParaRPr lang="en-US" sz="1050">
                        <a:solidFill>
                          <a:schemeClr val="tx1"/>
                        </a:solidFill>
                        <a:effectLst/>
                      </a:endParaRPr>
                    </a:p>
                    <a:p>
                      <a:pPr marL="0" marR="0">
                        <a:lnSpc>
                          <a:spcPct val="100000"/>
                        </a:lnSpc>
                        <a:spcBef>
                          <a:spcPts val="0"/>
                        </a:spcBef>
                        <a:spcAft>
                          <a:spcPts val="0"/>
                        </a:spcAft>
                      </a:pPr>
                      <a:r>
                        <a:rPr lang="es-ES" sz="1000">
                          <a:solidFill>
                            <a:schemeClr val="tx1"/>
                          </a:solidFill>
                          <a:effectLst/>
                        </a:rPr>
                        <a:t>Registros: máximo 1000.</a:t>
                      </a:r>
                      <a:endParaRPr lang="en-US" sz="105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2647" marR="62647" marT="0" marB="0"/>
                </a:tc>
                <a:extLst>
                  <a:ext uri="{0D108BD9-81ED-4DB2-BD59-A6C34878D82A}">
                    <a16:rowId xmlns:a16="http://schemas.microsoft.com/office/drawing/2014/main" val="1320365192"/>
                  </a:ext>
                </a:extLst>
              </a:tr>
              <a:tr h="391837">
                <a:tc>
                  <a:txBody>
                    <a:bodyPr/>
                    <a:lstStyle/>
                    <a:p>
                      <a:pPr marL="0" marR="0">
                        <a:lnSpc>
                          <a:spcPct val="100000"/>
                        </a:lnSpc>
                        <a:spcBef>
                          <a:spcPts val="0"/>
                        </a:spcBef>
                        <a:spcAft>
                          <a:spcPts val="0"/>
                        </a:spcAft>
                      </a:pPr>
                      <a:r>
                        <a:rPr lang="es-ES" sz="1000">
                          <a:solidFill>
                            <a:schemeClr val="tx1"/>
                          </a:solidFill>
                          <a:effectLst/>
                        </a:rPr>
                        <a:t>10</a:t>
                      </a:r>
                      <a:endParaRPr lang="en-US" sz="105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2647" marR="62647" marT="0" marB="0"/>
                </a:tc>
                <a:tc>
                  <a:txBody>
                    <a:bodyPr/>
                    <a:lstStyle/>
                    <a:p>
                      <a:pPr marL="0" marR="0">
                        <a:lnSpc>
                          <a:spcPct val="100000"/>
                        </a:lnSpc>
                        <a:spcBef>
                          <a:spcPts val="0"/>
                        </a:spcBef>
                        <a:spcAft>
                          <a:spcPts val="0"/>
                        </a:spcAft>
                      </a:pPr>
                      <a:r>
                        <a:rPr lang="es-ES" sz="1000">
                          <a:solidFill>
                            <a:schemeClr val="tx1"/>
                          </a:solidFill>
                          <a:effectLst/>
                        </a:rPr>
                        <a:t>Presión de agua y radio de alcance del limpiador [psi]</a:t>
                      </a:r>
                      <a:endParaRPr lang="en-US" sz="105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2647" marR="62647" marT="0" marB="0"/>
                </a:tc>
                <a:tc>
                  <a:txBody>
                    <a:bodyPr/>
                    <a:lstStyle/>
                    <a:p>
                      <a:pPr marL="0" marR="0">
                        <a:lnSpc>
                          <a:spcPct val="100000"/>
                        </a:lnSpc>
                        <a:spcBef>
                          <a:spcPts val="0"/>
                        </a:spcBef>
                        <a:spcAft>
                          <a:spcPts val="0"/>
                        </a:spcAft>
                      </a:pPr>
                      <a:r>
                        <a:rPr lang="es-ES" sz="1000">
                          <a:solidFill>
                            <a:schemeClr val="tx1"/>
                          </a:solidFill>
                          <a:effectLst/>
                        </a:rPr>
                        <a:t>6.5</a:t>
                      </a:r>
                      <a:endParaRPr lang="en-US" sz="105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2647" marR="62647" marT="0" marB="0"/>
                </a:tc>
                <a:tc>
                  <a:txBody>
                    <a:bodyPr/>
                    <a:lstStyle/>
                    <a:p>
                      <a:pPr marL="0" marR="0">
                        <a:lnSpc>
                          <a:spcPct val="100000"/>
                        </a:lnSpc>
                        <a:spcBef>
                          <a:spcPts val="0"/>
                        </a:spcBef>
                        <a:spcAft>
                          <a:spcPts val="0"/>
                        </a:spcAft>
                      </a:pPr>
                      <a:r>
                        <a:rPr lang="es-ES" sz="1000">
                          <a:solidFill>
                            <a:schemeClr val="tx1"/>
                          </a:solidFill>
                          <a:effectLst/>
                        </a:rPr>
                        <a:t>Presión de agua: 60 [psi]</a:t>
                      </a:r>
                      <a:endParaRPr lang="en-US" sz="1050">
                        <a:solidFill>
                          <a:schemeClr val="tx1"/>
                        </a:solidFill>
                        <a:effectLst/>
                      </a:endParaRPr>
                    </a:p>
                    <a:p>
                      <a:pPr marL="0" marR="0">
                        <a:lnSpc>
                          <a:spcPct val="100000"/>
                        </a:lnSpc>
                        <a:spcBef>
                          <a:spcPts val="0"/>
                        </a:spcBef>
                        <a:spcAft>
                          <a:spcPts val="0"/>
                        </a:spcAft>
                      </a:pPr>
                      <a:r>
                        <a:rPr lang="es-ES" sz="1000">
                          <a:solidFill>
                            <a:schemeClr val="tx1"/>
                          </a:solidFill>
                          <a:effectLst/>
                        </a:rPr>
                        <a:t>Radio de alcance: 0.5 [m]</a:t>
                      </a:r>
                      <a:endParaRPr lang="en-US" sz="105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2647" marR="62647" marT="0" marB="0"/>
                </a:tc>
                <a:extLst>
                  <a:ext uri="{0D108BD9-81ED-4DB2-BD59-A6C34878D82A}">
                    <a16:rowId xmlns:a16="http://schemas.microsoft.com/office/drawing/2014/main" val="3513719806"/>
                  </a:ext>
                </a:extLst>
              </a:tr>
              <a:tr h="391837">
                <a:tc>
                  <a:txBody>
                    <a:bodyPr/>
                    <a:lstStyle/>
                    <a:p>
                      <a:pPr marL="0" marR="0">
                        <a:lnSpc>
                          <a:spcPct val="100000"/>
                        </a:lnSpc>
                        <a:spcBef>
                          <a:spcPts val="0"/>
                        </a:spcBef>
                        <a:spcAft>
                          <a:spcPts val="0"/>
                        </a:spcAft>
                      </a:pPr>
                      <a:r>
                        <a:rPr lang="es-ES" sz="1000">
                          <a:solidFill>
                            <a:schemeClr val="tx1"/>
                          </a:solidFill>
                          <a:effectLst/>
                        </a:rPr>
                        <a:t>11</a:t>
                      </a:r>
                      <a:endParaRPr lang="en-US" sz="105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2647" marR="62647" marT="0" marB="0"/>
                </a:tc>
                <a:tc>
                  <a:txBody>
                    <a:bodyPr/>
                    <a:lstStyle/>
                    <a:p>
                      <a:pPr marL="0" marR="0">
                        <a:lnSpc>
                          <a:spcPct val="100000"/>
                        </a:lnSpc>
                        <a:spcBef>
                          <a:spcPts val="0"/>
                        </a:spcBef>
                        <a:spcAft>
                          <a:spcPts val="0"/>
                        </a:spcAft>
                      </a:pPr>
                      <a:r>
                        <a:rPr lang="es-ES" sz="1000" dirty="0">
                          <a:solidFill>
                            <a:schemeClr val="tx1"/>
                          </a:solidFill>
                          <a:effectLst/>
                        </a:rPr>
                        <a:t>Tiempo de capacitación de operarios [horas]</a:t>
                      </a:r>
                      <a:endParaRPr lang="en-US" sz="105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2647" marR="62647" marT="0" marB="0"/>
                </a:tc>
                <a:tc>
                  <a:txBody>
                    <a:bodyPr/>
                    <a:lstStyle/>
                    <a:p>
                      <a:pPr marL="0" marR="0">
                        <a:lnSpc>
                          <a:spcPct val="100000"/>
                        </a:lnSpc>
                        <a:spcBef>
                          <a:spcPts val="0"/>
                        </a:spcBef>
                        <a:spcAft>
                          <a:spcPts val="0"/>
                        </a:spcAft>
                      </a:pPr>
                      <a:r>
                        <a:rPr lang="es-ES" sz="1000">
                          <a:solidFill>
                            <a:schemeClr val="tx1"/>
                          </a:solidFill>
                          <a:effectLst/>
                        </a:rPr>
                        <a:t>5.6</a:t>
                      </a:r>
                      <a:endParaRPr lang="en-US" sz="105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2647" marR="62647" marT="0" marB="0"/>
                </a:tc>
                <a:tc>
                  <a:txBody>
                    <a:bodyPr/>
                    <a:lstStyle/>
                    <a:p>
                      <a:pPr marL="0" marR="0">
                        <a:lnSpc>
                          <a:spcPct val="100000"/>
                        </a:lnSpc>
                        <a:spcBef>
                          <a:spcPts val="0"/>
                        </a:spcBef>
                        <a:spcAft>
                          <a:spcPts val="0"/>
                        </a:spcAft>
                      </a:pPr>
                      <a:r>
                        <a:rPr lang="es-ES" sz="1000" dirty="0">
                          <a:solidFill>
                            <a:schemeClr val="tx1"/>
                          </a:solidFill>
                          <a:effectLst/>
                        </a:rPr>
                        <a:t>Tiempo de capacitación: 0.5 [horas]</a:t>
                      </a:r>
                      <a:endParaRPr lang="en-US" sz="105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txBody>
                  <a:tcPr marL="62647" marR="62647" marT="0" marB="0"/>
                </a:tc>
                <a:extLst>
                  <a:ext uri="{0D108BD9-81ED-4DB2-BD59-A6C34878D82A}">
                    <a16:rowId xmlns:a16="http://schemas.microsoft.com/office/drawing/2014/main" val="246796486"/>
                  </a:ext>
                </a:extLst>
              </a:tr>
            </a:tbl>
          </a:graphicData>
        </a:graphic>
      </p:graphicFrame>
      <p:graphicFrame>
        <p:nvGraphicFramePr>
          <p:cNvPr id="3" name="Tabla 2">
            <a:extLst>
              <a:ext uri="{FF2B5EF4-FFF2-40B4-BE49-F238E27FC236}">
                <a16:creationId xmlns:a16="http://schemas.microsoft.com/office/drawing/2014/main" id="{461C2DB2-A7E4-210A-938F-E4D5BC59734A}"/>
              </a:ext>
            </a:extLst>
          </p:cNvPr>
          <p:cNvGraphicFramePr>
            <a:graphicFrameLocks noGrp="1"/>
          </p:cNvGraphicFramePr>
          <p:nvPr>
            <p:extLst>
              <p:ext uri="{D42A27DB-BD31-4B8C-83A1-F6EECF244321}">
                <p14:modId xmlns:p14="http://schemas.microsoft.com/office/powerpoint/2010/main" val="4155082652"/>
              </p:ext>
            </p:extLst>
          </p:nvPr>
        </p:nvGraphicFramePr>
        <p:xfrm>
          <a:off x="7798880" y="1502781"/>
          <a:ext cx="3997419" cy="2243582"/>
        </p:xfrm>
        <a:graphic>
          <a:graphicData uri="http://schemas.openxmlformats.org/drawingml/2006/table">
            <a:tbl>
              <a:tblPr firstRow="1" firstCol="1" bandRow="1">
                <a:tableStyleId>{0E3FDE45-AF77-4B5C-9715-49D594BDF05E}</a:tableStyleId>
              </a:tblPr>
              <a:tblGrid>
                <a:gridCol w="390619">
                  <a:extLst>
                    <a:ext uri="{9D8B030D-6E8A-4147-A177-3AD203B41FA5}">
                      <a16:colId xmlns:a16="http://schemas.microsoft.com/office/drawing/2014/main" val="1281814821"/>
                    </a:ext>
                  </a:extLst>
                </a:gridCol>
                <a:gridCol w="2844800">
                  <a:extLst>
                    <a:ext uri="{9D8B030D-6E8A-4147-A177-3AD203B41FA5}">
                      <a16:colId xmlns:a16="http://schemas.microsoft.com/office/drawing/2014/main" val="501580034"/>
                    </a:ext>
                  </a:extLst>
                </a:gridCol>
                <a:gridCol w="762000">
                  <a:extLst>
                    <a:ext uri="{9D8B030D-6E8A-4147-A177-3AD203B41FA5}">
                      <a16:colId xmlns:a16="http://schemas.microsoft.com/office/drawing/2014/main" val="3050694457"/>
                    </a:ext>
                  </a:extLst>
                </a:gridCol>
              </a:tblGrid>
              <a:tr h="0">
                <a:tc>
                  <a:txBody>
                    <a:bodyPr/>
                    <a:lstStyle/>
                    <a:p>
                      <a:pPr marL="0" marR="0">
                        <a:lnSpc>
                          <a:spcPct val="150000"/>
                        </a:lnSpc>
                        <a:spcBef>
                          <a:spcPts val="0"/>
                        </a:spcBef>
                        <a:spcAft>
                          <a:spcPts val="0"/>
                        </a:spcAft>
                      </a:pPr>
                      <a:r>
                        <a:rPr lang="es-ES" sz="1000" dirty="0">
                          <a:effectLst/>
                        </a:rPr>
                        <a:t>N.º</a:t>
                      </a:r>
                      <a:endParaRPr lang="en-US"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s-ES" sz="1000" dirty="0">
                          <a:effectLst/>
                        </a:rPr>
                        <a:t>Requerimiento</a:t>
                      </a:r>
                      <a:endParaRPr lang="en-US"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s-ES" sz="1000">
                          <a:effectLst/>
                        </a:rPr>
                        <a:t>Evaluación</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77470714"/>
                  </a:ext>
                </a:extLst>
              </a:tr>
              <a:tr h="0">
                <a:tc>
                  <a:txBody>
                    <a:bodyPr/>
                    <a:lstStyle/>
                    <a:p>
                      <a:pPr marL="0" marR="0">
                        <a:lnSpc>
                          <a:spcPct val="150000"/>
                        </a:lnSpc>
                        <a:spcBef>
                          <a:spcPts val="0"/>
                        </a:spcBef>
                        <a:spcAft>
                          <a:spcPts val="0"/>
                        </a:spcAft>
                      </a:pPr>
                      <a:r>
                        <a:rPr lang="es-ES" sz="1000">
                          <a:effectLst/>
                        </a:rPr>
                        <a:t>1</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s-ES" sz="1000">
                          <a:effectLst/>
                        </a:rPr>
                        <a:t>Bajo costo de construcción</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s-ES" sz="1000">
                          <a:effectLst/>
                        </a:rPr>
                        <a:t>Cumple</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78909820"/>
                  </a:ext>
                </a:extLst>
              </a:tr>
              <a:tr h="0">
                <a:tc>
                  <a:txBody>
                    <a:bodyPr/>
                    <a:lstStyle/>
                    <a:p>
                      <a:pPr marL="0" marR="0">
                        <a:lnSpc>
                          <a:spcPct val="150000"/>
                        </a:lnSpc>
                        <a:spcBef>
                          <a:spcPts val="0"/>
                        </a:spcBef>
                        <a:spcAft>
                          <a:spcPts val="0"/>
                        </a:spcAft>
                      </a:pPr>
                      <a:r>
                        <a:rPr lang="es-ES" sz="1000">
                          <a:effectLst/>
                        </a:rPr>
                        <a:t>2</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s-ES" sz="1000">
                          <a:effectLst/>
                        </a:rPr>
                        <a:t>Fácil mantenimiento</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s-ES" sz="1000">
                          <a:effectLst/>
                        </a:rPr>
                        <a:t>Cumple</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2103331"/>
                  </a:ext>
                </a:extLst>
              </a:tr>
              <a:tr h="0">
                <a:tc>
                  <a:txBody>
                    <a:bodyPr/>
                    <a:lstStyle/>
                    <a:p>
                      <a:pPr marL="0" marR="0">
                        <a:lnSpc>
                          <a:spcPct val="150000"/>
                        </a:lnSpc>
                        <a:spcBef>
                          <a:spcPts val="0"/>
                        </a:spcBef>
                        <a:spcAft>
                          <a:spcPts val="0"/>
                        </a:spcAft>
                      </a:pPr>
                      <a:r>
                        <a:rPr lang="es-ES" sz="1000">
                          <a:effectLst/>
                        </a:rPr>
                        <a:t>3</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s-ES" sz="1000">
                          <a:effectLst/>
                        </a:rPr>
                        <a:t>Operación sencilla</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s-ES" sz="1000">
                          <a:effectLst/>
                        </a:rPr>
                        <a:t>Cumple</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22510287"/>
                  </a:ext>
                </a:extLst>
              </a:tr>
              <a:tr h="0">
                <a:tc>
                  <a:txBody>
                    <a:bodyPr/>
                    <a:lstStyle/>
                    <a:p>
                      <a:pPr marL="0" marR="0">
                        <a:lnSpc>
                          <a:spcPct val="150000"/>
                        </a:lnSpc>
                        <a:spcBef>
                          <a:spcPts val="0"/>
                        </a:spcBef>
                        <a:spcAft>
                          <a:spcPts val="0"/>
                        </a:spcAft>
                      </a:pPr>
                      <a:r>
                        <a:rPr lang="es-ES" sz="1000">
                          <a:effectLst/>
                        </a:rPr>
                        <a:t>4</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s-ES" sz="1000">
                          <a:effectLst/>
                        </a:rPr>
                        <a:t>Optimizar consumo de materia prima</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s-ES" sz="1000">
                          <a:effectLst/>
                        </a:rPr>
                        <a:t>Cumple</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02412350"/>
                  </a:ext>
                </a:extLst>
              </a:tr>
              <a:tr h="0">
                <a:tc>
                  <a:txBody>
                    <a:bodyPr/>
                    <a:lstStyle/>
                    <a:p>
                      <a:pPr marL="0" marR="0">
                        <a:lnSpc>
                          <a:spcPct val="150000"/>
                        </a:lnSpc>
                        <a:spcBef>
                          <a:spcPts val="0"/>
                        </a:spcBef>
                        <a:spcAft>
                          <a:spcPts val="0"/>
                        </a:spcAft>
                      </a:pPr>
                      <a:r>
                        <a:rPr lang="es-ES" sz="1000">
                          <a:effectLst/>
                        </a:rPr>
                        <a:t>5</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s-ES" sz="1000">
                          <a:effectLst/>
                        </a:rPr>
                        <a:t>Reducir espacio para almacenamiento</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s-ES" sz="1000">
                          <a:effectLst/>
                        </a:rPr>
                        <a:t>Cumple</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05581674"/>
                  </a:ext>
                </a:extLst>
              </a:tr>
              <a:tr h="0">
                <a:tc>
                  <a:txBody>
                    <a:bodyPr/>
                    <a:lstStyle/>
                    <a:p>
                      <a:pPr marL="0" marR="0">
                        <a:lnSpc>
                          <a:spcPct val="150000"/>
                        </a:lnSpc>
                        <a:spcBef>
                          <a:spcPts val="0"/>
                        </a:spcBef>
                        <a:spcAft>
                          <a:spcPts val="0"/>
                        </a:spcAft>
                      </a:pPr>
                      <a:r>
                        <a:rPr lang="es-ES" sz="1000">
                          <a:effectLst/>
                        </a:rPr>
                        <a:t>6</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s-ES" sz="1000">
                          <a:effectLst/>
                        </a:rPr>
                        <a:t>Limpieza autónoma del sistema</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s-ES" sz="1000">
                          <a:effectLst/>
                        </a:rPr>
                        <a:t>No cumple</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70832481"/>
                  </a:ext>
                </a:extLst>
              </a:tr>
              <a:tr h="0">
                <a:tc>
                  <a:txBody>
                    <a:bodyPr/>
                    <a:lstStyle/>
                    <a:p>
                      <a:pPr marL="0" marR="0">
                        <a:lnSpc>
                          <a:spcPct val="150000"/>
                        </a:lnSpc>
                        <a:spcBef>
                          <a:spcPts val="0"/>
                        </a:spcBef>
                        <a:spcAft>
                          <a:spcPts val="0"/>
                        </a:spcAft>
                      </a:pPr>
                      <a:r>
                        <a:rPr lang="es-ES" sz="1000">
                          <a:effectLst/>
                        </a:rPr>
                        <a:t>7</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s-ES" sz="1000">
                          <a:effectLst/>
                        </a:rPr>
                        <a:t>Monitorización de sistema a distancia</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s-ES" sz="1000">
                          <a:effectLst/>
                        </a:rPr>
                        <a:t>Cumple</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62903648"/>
                  </a:ext>
                </a:extLst>
              </a:tr>
              <a:tr h="0">
                <a:tc>
                  <a:txBody>
                    <a:bodyPr/>
                    <a:lstStyle/>
                    <a:p>
                      <a:pPr marL="0" marR="0">
                        <a:lnSpc>
                          <a:spcPct val="150000"/>
                        </a:lnSpc>
                        <a:spcBef>
                          <a:spcPts val="0"/>
                        </a:spcBef>
                        <a:spcAft>
                          <a:spcPts val="0"/>
                        </a:spcAft>
                      </a:pPr>
                      <a:r>
                        <a:rPr lang="es-ES" sz="1000">
                          <a:effectLst/>
                        </a:rPr>
                        <a:t>8</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s-ES" sz="1000">
                          <a:effectLst/>
                        </a:rPr>
                        <a:t>Registrar cantidad de materia prima consumida</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s-ES" sz="1000">
                          <a:effectLst/>
                        </a:rPr>
                        <a:t>Cumple</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56878959"/>
                  </a:ext>
                </a:extLst>
              </a:tr>
              <a:tr h="0">
                <a:tc>
                  <a:txBody>
                    <a:bodyPr/>
                    <a:lstStyle/>
                    <a:p>
                      <a:pPr marL="0" marR="0">
                        <a:lnSpc>
                          <a:spcPct val="150000"/>
                        </a:lnSpc>
                        <a:spcBef>
                          <a:spcPts val="0"/>
                        </a:spcBef>
                        <a:spcAft>
                          <a:spcPts val="0"/>
                        </a:spcAft>
                      </a:pPr>
                      <a:r>
                        <a:rPr lang="es-ES" sz="1000">
                          <a:effectLst/>
                        </a:rPr>
                        <a:t>9</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s-ES" sz="1000">
                          <a:effectLst/>
                        </a:rPr>
                        <a:t>Capacidad de expansión de tanques IBC.</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s-ES" sz="1000">
                          <a:effectLst/>
                        </a:rPr>
                        <a:t>Cumple</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45246608"/>
                  </a:ext>
                </a:extLst>
              </a:tr>
              <a:tr h="0">
                <a:tc>
                  <a:txBody>
                    <a:bodyPr/>
                    <a:lstStyle/>
                    <a:p>
                      <a:pPr marL="0" marR="0">
                        <a:lnSpc>
                          <a:spcPct val="150000"/>
                        </a:lnSpc>
                        <a:spcBef>
                          <a:spcPts val="0"/>
                        </a:spcBef>
                        <a:spcAft>
                          <a:spcPts val="0"/>
                        </a:spcAft>
                      </a:pPr>
                      <a:r>
                        <a:rPr lang="es-ES" sz="1000">
                          <a:effectLst/>
                        </a:rPr>
                        <a:t>10</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s-ES" sz="1000">
                          <a:effectLst/>
                        </a:rPr>
                        <a:t>Disponibilidad de interfaz HMI y tablero de control</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s-ES" sz="1000" dirty="0">
                          <a:effectLst/>
                        </a:rPr>
                        <a:t>Cumple</a:t>
                      </a:r>
                      <a:endParaRPr lang="en-US"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09045253"/>
                  </a:ext>
                </a:extLst>
              </a:tr>
            </a:tbl>
          </a:graphicData>
        </a:graphic>
      </p:graphicFrame>
      <p:sp>
        <p:nvSpPr>
          <p:cNvPr id="6" name="Rectángulo: esquinas redondeadas 5">
            <a:extLst>
              <a:ext uri="{FF2B5EF4-FFF2-40B4-BE49-F238E27FC236}">
                <a16:creationId xmlns:a16="http://schemas.microsoft.com/office/drawing/2014/main" id="{D8C8F688-4700-48C7-9B45-EFB1AEB7965F}"/>
              </a:ext>
            </a:extLst>
          </p:cNvPr>
          <p:cNvSpPr/>
          <p:nvPr/>
        </p:nvSpPr>
        <p:spPr>
          <a:xfrm>
            <a:off x="3178141" y="1075595"/>
            <a:ext cx="3020124" cy="2823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t>Características técnicas</a:t>
            </a:r>
            <a:endParaRPr lang="en-US" sz="1600" b="1" dirty="0"/>
          </a:p>
        </p:txBody>
      </p:sp>
      <p:sp>
        <p:nvSpPr>
          <p:cNvPr id="7" name="Rectángulo: esquinas redondeadas 6">
            <a:extLst>
              <a:ext uri="{FF2B5EF4-FFF2-40B4-BE49-F238E27FC236}">
                <a16:creationId xmlns:a16="http://schemas.microsoft.com/office/drawing/2014/main" id="{235D8D77-9C61-827D-EDB6-D5C01C517BFF}"/>
              </a:ext>
            </a:extLst>
          </p:cNvPr>
          <p:cNvSpPr/>
          <p:nvPr/>
        </p:nvSpPr>
        <p:spPr>
          <a:xfrm>
            <a:off x="8287527" y="1075595"/>
            <a:ext cx="3020124" cy="2823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600" b="1" dirty="0"/>
              <a:t>Requerimientos</a:t>
            </a:r>
            <a:endParaRPr lang="en-US" sz="1600" b="1" dirty="0"/>
          </a:p>
        </p:txBody>
      </p:sp>
    </p:spTree>
    <p:extLst>
      <p:ext uri="{BB962C8B-B14F-4D97-AF65-F5344CB8AC3E}">
        <p14:creationId xmlns:p14="http://schemas.microsoft.com/office/powerpoint/2010/main" val="21206810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94B6CF4-4924-43CF-94B6-75065CF92658}"/>
              </a:ext>
            </a:extLst>
          </p:cNvPr>
          <p:cNvSpPr>
            <a:spLocks noGrp="1"/>
          </p:cNvSpPr>
          <p:nvPr>
            <p:ph type="title"/>
          </p:nvPr>
        </p:nvSpPr>
        <p:spPr>
          <a:xfrm>
            <a:off x="3242840" y="0"/>
            <a:ext cx="7315200" cy="1346897"/>
          </a:xfrm>
        </p:spPr>
        <p:txBody>
          <a:bodyPr/>
          <a:lstStyle/>
          <a:p>
            <a:r>
              <a:rPr lang="es-MX" sz="5400" dirty="0"/>
              <a:t>Funcionamiento</a:t>
            </a:r>
          </a:p>
        </p:txBody>
      </p:sp>
      <p:sp>
        <p:nvSpPr>
          <p:cNvPr id="3" name="Marcador de contenido 2">
            <a:extLst>
              <a:ext uri="{FF2B5EF4-FFF2-40B4-BE49-F238E27FC236}">
                <a16:creationId xmlns:a16="http://schemas.microsoft.com/office/drawing/2014/main" id="{E04D86C2-3164-70A9-BBF4-FD82A8E10206}"/>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dirty="0">
                <a:solidFill>
                  <a:prstClr val="white"/>
                </a:solidFill>
                <a:cs typeface="Times New Roman" panose="02020603050405020304" pitchFamily="18" charset="0"/>
              </a:rPr>
              <a:t>Diseño y construcción</a:t>
            </a:r>
          </a:p>
          <a:p>
            <a:pPr algn="ctr"/>
            <a:endParaRPr lang="es-MX" sz="1200" b="1" u="sng" dirty="0">
              <a:solidFill>
                <a:prstClr val="white"/>
              </a:solidFill>
              <a:latin typeface="Corbel" panose="020B0503020204020204"/>
            </a:endParaRPr>
          </a:p>
          <a:p>
            <a:pPr algn="ctr"/>
            <a:r>
              <a:rPr lang="es-MX" sz="1200" b="1" u="sng"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sp>
        <p:nvSpPr>
          <p:cNvPr id="4" name="CuadroTexto 3">
            <a:extLst>
              <a:ext uri="{FF2B5EF4-FFF2-40B4-BE49-F238E27FC236}">
                <a16:creationId xmlns:a16="http://schemas.microsoft.com/office/drawing/2014/main" id="{0EE35719-1A37-2912-2C7A-94C36C208BCA}"/>
              </a:ext>
            </a:extLst>
          </p:cNvPr>
          <p:cNvSpPr txBox="1"/>
          <p:nvPr/>
        </p:nvSpPr>
        <p:spPr>
          <a:xfrm>
            <a:off x="6366124" y="910998"/>
            <a:ext cx="955711" cy="461665"/>
          </a:xfrm>
          <a:prstGeom prst="rect">
            <a:avLst/>
          </a:prstGeom>
          <a:noFill/>
          <a:effectLst>
            <a:outerShdw blurRad="50800" dist="38100" dir="5400000" algn="t" rotWithShape="0">
              <a:prstClr val="black">
                <a:alpha val="40000"/>
              </a:prstClr>
            </a:outerShdw>
          </a:effectLst>
        </p:spPr>
        <p:txBody>
          <a:bodyPr wrap="none" rtlCol="0">
            <a:spAutoFit/>
          </a:bodyPr>
          <a:lstStyle/>
          <a:p>
            <a:pPr algn="ctr"/>
            <a:r>
              <a:rPr lang="es-ES" sz="2400" b="1" dirty="0"/>
              <a:t>Video</a:t>
            </a:r>
            <a:endParaRPr lang="en-US" sz="2400" b="1" dirty="0"/>
          </a:p>
        </p:txBody>
      </p:sp>
    </p:spTree>
    <p:extLst>
      <p:ext uri="{BB962C8B-B14F-4D97-AF65-F5344CB8AC3E}">
        <p14:creationId xmlns:p14="http://schemas.microsoft.com/office/powerpoint/2010/main" val="23986547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BA9615-7DB5-4D57-B0E9-14BDBBE81C4C}"/>
              </a:ext>
            </a:extLst>
          </p:cNvPr>
          <p:cNvSpPr>
            <a:spLocks noGrp="1"/>
          </p:cNvSpPr>
          <p:nvPr>
            <p:ph type="title"/>
          </p:nvPr>
        </p:nvSpPr>
        <p:spPr>
          <a:xfrm>
            <a:off x="3167426" y="2878"/>
            <a:ext cx="7315200" cy="1346897"/>
          </a:xfrm>
        </p:spPr>
        <p:txBody>
          <a:bodyPr/>
          <a:lstStyle/>
          <a:p>
            <a:r>
              <a:rPr lang="es-MX" dirty="0">
                <a:cs typeface="Times New Roman" panose="02020603050405020304" pitchFamily="18" charset="0"/>
              </a:rPr>
              <a:t>Justificación e Importancia</a:t>
            </a:r>
          </a:p>
        </p:txBody>
      </p:sp>
      <p:sp>
        <p:nvSpPr>
          <p:cNvPr id="3" name="Marcador de contenido 2">
            <a:extLst>
              <a:ext uri="{FF2B5EF4-FFF2-40B4-BE49-F238E27FC236}">
                <a16:creationId xmlns:a16="http://schemas.microsoft.com/office/drawing/2014/main" id="{BB2A2F14-ADD4-4222-BE58-AD06CE6E7B56}"/>
              </a:ext>
            </a:extLst>
          </p:cNvPr>
          <p:cNvSpPr>
            <a:spLocks noGrp="1"/>
          </p:cNvSpPr>
          <p:nvPr>
            <p:ph idx="1"/>
          </p:nvPr>
        </p:nvSpPr>
        <p:spPr>
          <a:xfrm>
            <a:off x="2863516" y="998291"/>
            <a:ext cx="8265694" cy="2742594"/>
          </a:xfrm>
        </p:spPr>
        <p:txBody>
          <a:bodyPr/>
          <a:lstStyle/>
          <a:p>
            <a:r>
              <a:rPr lang="es-ES" sz="1800" dirty="0">
                <a:solidFill>
                  <a:schemeClr val="tx1">
                    <a:lumMod val="75000"/>
                    <a:lumOff val="25000"/>
                  </a:schemeClr>
                </a:solidFill>
                <a:ea typeface="Calibri" panose="020F0502020204030204" pitchFamily="34" charset="0"/>
                <a:cs typeface="Times New Roman" panose="02020603050405020304" pitchFamily="18" charset="0"/>
              </a:rPr>
              <a:t>La adquisición continua de envases plásticos y e</a:t>
            </a:r>
            <a:r>
              <a:rPr lang="es-ES" sz="1800" dirty="0">
                <a:solidFill>
                  <a:schemeClr val="tx1">
                    <a:lumMod val="75000"/>
                    <a:lumOff val="25000"/>
                  </a:schemeClr>
                </a:solidFill>
                <a:effectLst/>
                <a:ea typeface="Calibri" panose="020F0502020204030204" pitchFamily="34" charset="0"/>
                <a:cs typeface="Times New Roman" panose="02020603050405020304" pitchFamily="18" charset="0"/>
              </a:rPr>
              <a:t>l desperdicio de materia prima residual a largo plazo </a:t>
            </a:r>
            <a:r>
              <a:rPr lang="es-ES" sz="1800" dirty="0">
                <a:solidFill>
                  <a:schemeClr val="tx1">
                    <a:lumMod val="75000"/>
                    <a:lumOff val="25000"/>
                  </a:schemeClr>
                </a:solidFill>
                <a:ea typeface="Calibri" panose="020F0502020204030204" pitchFamily="34" charset="0"/>
                <a:cs typeface="Times New Roman" panose="02020603050405020304" pitchFamily="18" charset="0"/>
              </a:rPr>
              <a:t>serían un obstáculo para el </a:t>
            </a:r>
            <a:r>
              <a:rPr lang="es-ES" sz="1800" dirty="0">
                <a:solidFill>
                  <a:schemeClr val="tx1">
                    <a:lumMod val="75000"/>
                    <a:lumOff val="25000"/>
                  </a:schemeClr>
                </a:solidFill>
                <a:effectLst/>
                <a:ea typeface="Calibri" panose="020F0502020204030204" pitchFamily="34" charset="0"/>
                <a:cs typeface="Times New Roman" panose="02020603050405020304" pitchFamily="18" charset="0"/>
              </a:rPr>
              <a:t>desarrollo sostenible.</a:t>
            </a:r>
          </a:p>
          <a:p>
            <a:r>
              <a:rPr lang="es-ES" sz="1800" dirty="0">
                <a:solidFill>
                  <a:schemeClr val="tx1">
                    <a:lumMod val="75000"/>
                    <a:lumOff val="25000"/>
                  </a:schemeClr>
                </a:solidFill>
                <a:effectLst/>
                <a:ea typeface="Calibri" panose="020F0502020204030204" pitchFamily="34" charset="0"/>
                <a:cs typeface="Times New Roman" panose="02020603050405020304" pitchFamily="18" charset="0"/>
              </a:rPr>
              <a:t>La seguridad de los operarios: </a:t>
            </a:r>
          </a:p>
          <a:p>
            <a:pPr lvl="1"/>
            <a:r>
              <a:rPr lang="es-ES" sz="1600" dirty="0">
                <a:solidFill>
                  <a:schemeClr val="tx1">
                    <a:lumMod val="75000"/>
                    <a:lumOff val="25000"/>
                  </a:schemeClr>
                </a:solidFill>
                <a:ea typeface="Calibri" panose="020F0502020204030204" pitchFamily="34" charset="0"/>
                <a:cs typeface="Times New Roman" panose="02020603050405020304" pitchFamily="18" charset="0"/>
              </a:rPr>
              <a:t>Reducir la exposición a </a:t>
            </a:r>
            <a:r>
              <a:rPr lang="es-ES" sz="1600" dirty="0">
                <a:solidFill>
                  <a:schemeClr val="tx1">
                    <a:lumMod val="75000"/>
                    <a:lumOff val="25000"/>
                  </a:schemeClr>
                </a:solidFill>
                <a:effectLst/>
                <a:ea typeface="Calibri" panose="020F0502020204030204" pitchFamily="34" charset="0"/>
                <a:cs typeface="Times New Roman" panose="02020603050405020304" pitchFamily="18" charset="0"/>
              </a:rPr>
              <a:t>químicos </a:t>
            </a:r>
          </a:p>
          <a:p>
            <a:pPr lvl="1"/>
            <a:r>
              <a:rPr lang="es-ES" sz="1600" dirty="0">
                <a:solidFill>
                  <a:schemeClr val="tx1">
                    <a:lumMod val="75000"/>
                    <a:lumOff val="25000"/>
                  </a:schemeClr>
                </a:solidFill>
                <a:effectLst/>
                <a:ea typeface="Calibri" panose="020F0502020204030204" pitchFamily="34" charset="0"/>
                <a:cs typeface="Times New Roman" panose="02020603050405020304" pitchFamily="18" charset="0"/>
              </a:rPr>
              <a:t>Reducir la posibilidad de lesiones debido a manipulación de cargas.</a:t>
            </a:r>
          </a:p>
          <a:p>
            <a:r>
              <a:rPr lang="es-ES" sz="1800" dirty="0">
                <a:solidFill>
                  <a:schemeClr val="tx1">
                    <a:lumMod val="75000"/>
                    <a:lumOff val="25000"/>
                  </a:schemeClr>
                </a:solidFill>
                <a:ea typeface="Calibri" panose="020F0502020204030204" pitchFamily="34" charset="0"/>
                <a:cs typeface="Times New Roman" panose="02020603050405020304" pitchFamily="18" charset="0"/>
              </a:rPr>
              <a:t>La necesidad de automatización de la producción de pinturas como parte de los proyectos de mejoramiento continuo de la empresa.</a:t>
            </a:r>
          </a:p>
        </p:txBody>
      </p:sp>
      <p:sp>
        <p:nvSpPr>
          <p:cNvPr id="8" name="Marcador de contenido 2">
            <a:extLst>
              <a:ext uri="{FF2B5EF4-FFF2-40B4-BE49-F238E27FC236}">
                <a16:creationId xmlns:a16="http://schemas.microsoft.com/office/drawing/2014/main" id="{A3643CD5-54FB-496D-864C-E4FE8F2D06AB}"/>
              </a:ext>
            </a:extLst>
          </p:cNvPr>
          <p:cNvSpPr txBox="1">
            <a:spLocks/>
          </p:cNvSpPr>
          <p:nvPr/>
        </p:nvSpPr>
        <p:spPr>
          <a:xfrm>
            <a:off x="6239"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dirty="0">
                <a:solidFill>
                  <a:prstClr val="white"/>
                </a:solidFill>
                <a:cs typeface="Times New Roman" panose="02020603050405020304" pitchFamily="18" charset="0"/>
              </a:rPr>
              <a:t>Diseño y construcción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pic>
        <p:nvPicPr>
          <p:cNvPr id="4" name="Imagen 3">
            <a:extLst>
              <a:ext uri="{FF2B5EF4-FFF2-40B4-BE49-F238E27FC236}">
                <a16:creationId xmlns:a16="http://schemas.microsoft.com/office/drawing/2014/main" id="{4C972550-19B9-F0BE-B3D8-EF90C7F7C58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0133" y="3740885"/>
            <a:ext cx="4129785" cy="2589230"/>
          </a:xfrm>
          <a:prstGeom prst="rect">
            <a:avLst/>
          </a:prstGeom>
          <a:noFill/>
        </p:spPr>
      </p:pic>
    </p:spTree>
    <p:extLst>
      <p:ext uri="{BB962C8B-B14F-4D97-AF65-F5344CB8AC3E}">
        <p14:creationId xmlns:p14="http://schemas.microsoft.com/office/powerpoint/2010/main" val="37921163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39F740A2-8538-4BDD-91F7-5C92D5ED9593}"/>
              </a:ext>
            </a:extLst>
          </p:cNvPr>
          <p:cNvSpPr>
            <a:spLocks noGrp="1"/>
          </p:cNvSpPr>
          <p:nvPr>
            <p:ph type="title"/>
          </p:nvPr>
        </p:nvSpPr>
        <p:spPr>
          <a:xfrm>
            <a:off x="3167426" y="14908"/>
            <a:ext cx="7315200" cy="1346897"/>
          </a:xfrm>
        </p:spPr>
        <p:txBody>
          <a:bodyPr/>
          <a:lstStyle/>
          <a:p>
            <a:r>
              <a:rPr lang="es-MX" dirty="0"/>
              <a:t>Conclusiones</a:t>
            </a:r>
          </a:p>
        </p:txBody>
      </p:sp>
      <p:sp>
        <p:nvSpPr>
          <p:cNvPr id="6" name="Marcador de contenido 2">
            <a:extLst>
              <a:ext uri="{FF2B5EF4-FFF2-40B4-BE49-F238E27FC236}">
                <a16:creationId xmlns:a16="http://schemas.microsoft.com/office/drawing/2014/main" id="{D0014EC7-06C4-4D69-AC4B-DE7C8966BA15}"/>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dirty="0">
                <a:solidFill>
                  <a:prstClr val="white"/>
                </a:solidFill>
                <a:cs typeface="Times New Roman" panose="02020603050405020304" pitchFamily="18" charset="0"/>
              </a:rPr>
              <a:t>Diseño y construcción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b="1" u="sng"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sp>
        <p:nvSpPr>
          <p:cNvPr id="5" name="CuadroTexto 4">
            <a:extLst>
              <a:ext uri="{FF2B5EF4-FFF2-40B4-BE49-F238E27FC236}">
                <a16:creationId xmlns:a16="http://schemas.microsoft.com/office/drawing/2014/main" id="{644D5BFB-A4BE-4980-8488-008B12F5A820}"/>
              </a:ext>
            </a:extLst>
          </p:cNvPr>
          <p:cNvSpPr txBox="1"/>
          <p:nvPr/>
        </p:nvSpPr>
        <p:spPr>
          <a:xfrm>
            <a:off x="1940088" y="1148150"/>
            <a:ext cx="9769875" cy="5633530"/>
          </a:xfrm>
          <a:prstGeom prst="rect">
            <a:avLst/>
          </a:prstGeom>
          <a:noFill/>
        </p:spPr>
        <p:txBody>
          <a:bodyPr wrap="square">
            <a:spAutoFit/>
          </a:bodyPr>
          <a:lstStyle/>
          <a:p>
            <a:pPr marR="0" indent="457200">
              <a:lnSpc>
                <a:spcPct val="200000"/>
              </a:lnSpc>
              <a:spcBef>
                <a:spcPts val="0"/>
              </a:spcBef>
              <a:spcAft>
                <a:spcPts val="0"/>
              </a:spcAft>
            </a:pPr>
            <a:r>
              <a:rPr lang="es-ES" sz="1400" dirty="0">
                <a:effectLst/>
                <a:ea typeface="Calibri" panose="020F0502020204030204" pitchFamily="34" charset="0"/>
                <a:cs typeface="Times New Roman" panose="02020603050405020304" pitchFamily="18" charset="0"/>
              </a:rPr>
              <a:t>El sistema diseñado e implementado es de 500 litros de capacidad, posee cuatro celdas de carga de viga de corte para masas de hasta 1000 kg, con una resolución de 0.2 kg, el valor medido es enviado por comunicación RS232 al controlador con un tiempo de respuesta menor o igual a 100 ms.</a:t>
            </a:r>
          </a:p>
          <a:p>
            <a:pPr marR="0" indent="457200">
              <a:lnSpc>
                <a:spcPct val="200000"/>
              </a:lnSpc>
              <a:spcBef>
                <a:spcPts val="0"/>
              </a:spcBef>
              <a:spcAft>
                <a:spcPts val="0"/>
              </a:spcAft>
            </a:pPr>
            <a:r>
              <a:rPr lang="es-ES" sz="1400" dirty="0">
                <a:effectLst/>
                <a:ea typeface="Calibri" panose="020F0502020204030204" pitchFamily="34" charset="0"/>
                <a:cs typeface="Times New Roman" panose="02020603050405020304" pitchFamily="18" charset="0"/>
              </a:rPr>
              <a:t>El dimensionamiento de bombas dependió plenamente de las propiedades físicas del fluido a transportar, principalmente de la viscosidad, se descartó el uso de bombas centrífugas ya que se trabajó con fluidos de viscosidades absolutas dentro del rango de </a:t>
            </a:r>
            <a:r>
              <a:rPr lang="es-ES" sz="1400" dirty="0">
                <a:ea typeface="Calibri" panose="020F0502020204030204" pitchFamily="34" charset="0"/>
                <a:cs typeface="Times New Roman" panose="02020603050405020304" pitchFamily="18" charset="0"/>
              </a:rPr>
              <a:t>159</a:t>
            </a:r>
            <a:r>
              <a:rPr lang="es-ES" sz="1400" dirty="0">
                <a:effectLst/>
                <a:ea typeface="Calibri" panose="020F0502020204030204" pitchFamily="34" charset="0"/>
                <a:cs typeface="Times New Roman" panose="02020603050405020304" pitchFamily="18" charset="0"/>
              </a:rPr>
              <a:t> a 700 cP que reducen la eficiencia de las bombas hasta el 11% a 1000 cP, afectando también la vida útil de las mismas. Además, se descartaron bombas de desplazamiento positivo rotativos como las de engranes y peristálticas debido a la cantidad de dispositivos eléctricos requeridos para controlar a cada una de las bombas.</a:t>
            </a:r>
          </a:p>
          <a:p>
            <a:pPr indent="457200">
              <a:lnSpc>
                <a:spcPct val="200000"/>
              </a:lnSpc>
            </a:pPr>
            <a:r>
              <a:rPr lang="es-ES" sz="1400" dirty="0">
                <a:effectLst/>
                <a:ea typeface="Calibri" panose="020F0502020204030204" pitchFamily="34" charset="0"/>
                <a:cs typeface="Times New Roman" panose="02020603050405020304" pitchFamily="18" charset="0"/>
              </a:rPr>
              <a:t>El sistema de control por lógica difusa diseñado e implementado permitió calibrar rápidamente la precisión de dosificación de cada aditivo, cada aditivo se controlará con su respectivo bloque de lógica difusa con una compensación entre 0 a 1.2 kg según la velocidad de flujo del aditivo a 80 psi de presión en la bomba. A diferencia del control PID, no será necesario la identificación de un modelo matemático que represente la dinámica de cada subsistema, lo cual ahorra tiempo en el diseño del controlador y recursos computacionales. </a:t>
            </a:r>
            <a:endParaRPr lang="en-US" sz="14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469290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39F740A2-8538-4BDD-91F7-5C92D5ED9593}"/>
              </a:ext>
            </a:extLst>
          </p:cNvPr>
          <p:cNvSpPr>
            <a:spLocks noGrp="1"/>
          </p:cNvSpPr>
          <p:nvPr>
            <p:ph type="title"/>
          </p:nvPr>
        </p:nvSpPr>
        <p:spPr>
          <a:xfrm>
            <a:off x="3167426" y="14908"/>
            <a:ext cx="7315200" cy="1346897"/>
          </a:xfrm>
        </p:spPr>
        <p:txBody>
          <a:bodyPr/>
          <a:lstStyle/>
          <a:p>
            <a:r>
              <a:rPr lang="es-MX" dirty="0"/>
              <a:t>Conclusiones</a:t>
            </a:r>
          </a:p>
        </p:txBody>
      </p:sp>
      <p:sp>
        <p:nvSpPr>
          <p:cNvPr id="6" name="Marcador de contenido 2">
            <a:extLst>
              <a:ext uri="{FF2B5EF4-FFF2-40B4-BE49-F238E27FC236}">
                <a16:creationId xmlns:a16="http://schemas.microsoft.com/office/drawing/2014/main" id="{D0014EC7-06C4-4D69-AC4B-DE7C8966BA15}"/>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dirty="0">
                <a:solidFill>
                  <a:prstClr val="white"/>
                </a:solidFill>
                <a:cs typeface="Times New Roman" panose="02020603050405020304" pitchFamily="18" charset="0"/>
              </a:rPr>
              <a:t>Diseño y construcción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b="1" u="sng"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sp>
        <p:nvSpPr>
          <p:cNvPr id="5" name="CuadroTexto 4">
            <a:extLst>
              <a:ext uri="{FF2B5EF4-FFF2-40B4-BE49-F238E27FC236}">
                <a16:creationId xmlns:a16="http://schemas.microsoft.com/office/drawing/2014/main" id="{644D5BFB-A4BE-4980-8488-008B12F5A820}"/>
              </a:ext>
            </a:extLst>
          </p:cNvPr>
          <p:cNvSpPr txBox="1"/>
          <p:nvPr/>
        </p:nvSpPr>
        <p:spPr>
          <a:xfrm>
            <a:off x="1940088" y="1021150"/>
            <a:ext cx="9769875" cy="3909981"/>
          </a:xfrm>
          <a:prstGeom prst="rect">
            <a:avLst/>
          </a:prstGeom>
          <a:noFill/>
        </p:spPr>
        <p:txBody>
          <a:bodyPr wrap="square">
            <a:spAutoFit/>
          </a:bodyPr>
          <a:lstStyle/>
          <a:p>
            <a:pPr marL="0" marR="0" indent="457200">
              <a:lnSpc>
                <a:spcPct val="200000"/>
              </a:lnSpc>
              <a:spcBef>
                <a:spcPts val="0"/>
              </a:spcBef>
              <a:spcAft>
                <a:spcPts val="0"/>
              </a:spcAft>
            </a:pPr>
            <a:r>
              <a:rPr lang="es-ES" sz="1400" dirty="0">
                <a:effectLst/>
                <a:ea typeface="Calibri" panose="020F0502020204030204" pitchFamily="34" charset="0"/>
                <a:cs typeface="Times New Roman" panose="02020603050405020304" pitchFamily="18" charset="0"/>
              </a:rPr>
              <a:t>Los algoritmos de dosificación, alimentación, recirculación y limpieza fueron diseñados e implementados para ser ejecutados mediante una pantalla HMI o el sistema SCADA conectados a una misma red ethernet al PLC, </a:t>
            </a:r>
            <a:r>
              <a:rPr lang="es-ES" sz="1400" dirty="0">
                <a:ea typeface="Calibri" panose="020F0502020204030204" pitchFamily="34" charset="0"/>
                <a:cs typeface="Times New Roman" panose="02020603050405020304" pitchFamily="18" charset="0"/>
              </a:rPr>
              <a:t>para la </a:t>
            </a:r>
            <a:r>
              <a:rPr lang="es-ES" sz="1400" dirty="0">
                <a:effectLst/>
                <a:ea typeface="Calibri" panose="020F0502020204030204" pitchFamily="34" charset="0"/>
                <a:cs typeface="Times New Roman" panose="02020603050405020304" pitchFamily="18" charset="0"/>
              </a:rPr>
              <a:t>monitorización de los actuadores electromecánicos y electroneumáticos, verificar del nivel de contenido de cada tanque IBC y la masa del contenido de la tolva medida en tiempo real.</a:t>
            </a:r>
          </a:p>
          <a:p>
            <a:pPr indent="457200">
              <a:lnSpc>
                <a:spcPct val="200000"/>
              </a:lnSpc>
            </a:pPr>
            <a:r>
              <a:rPr lang="es-ES" sz="1400" dirty="0">
                <a:effectLst/>
                <a:ea typeface="Calibri" panose="020F0502020204030204" pitchFamily="34" charset="0"/>
                <a:cs typeface="Times New Roman" panose="02020603050405020304" pitchFamily="18" charset="0"/>
              </a:rPr>
              <a:t>Mediante el diseño de experimentos (DOE) de tipo Taguchi se determinó que las condiciones óptimas halladas presentarán un error máximo de ± 0.2 kg por cada aditivo, también se pudo observar que el error no es proporcional a la masa medida, por lo tanto, el porcentaje de error máximo del sistema será del 2%, ya que el valor mínimo de dosificación permitido por el sistema es de 10 kg. </a:t>
            </a:r>
            <a:endParaRPr lang="en-US" sz="1400" dirty="0">
              <a:effectLst/>
              <a:ea typeface="Calibri" panose="020F0502020204030204" pitchFamily="34" charset="0"/>
              <a:cs typeface="Times New Roman" panose="02020603050405020304" pitchFamily="18" charset="0"/>
            </a:endParaRPr>
          </a:p>
          <a:p>
            <a:pPr marL="0" marR="0" indent="457200">
              <a:lnSpc>
                <a:spcPct val="200000"/>
              </a:lnSpc>
              <a:spcBef>
                <a:spcPts val="0"/>
              </a:spcBef>
              <a:spcAft>
                <a:spcPts val="0"/>
              </a:spcAft>
            </a:pPr>
            <a:endParaRPr lang="en-US" sz="14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631210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39F740A2-8538-4BDD-91F7-5C92D5ED9593}"/>
              </a:ext>
            </a:extLst>
          </p:cNvPr>
          <p:cNvSpPr>
            <a:spLocks noGrp="1"/>
          </p:cNvSpPr>
          <p:nvPr>
            <p:ph type="title"/>
          </p:nvPr>
        </p:nvSpPr>
        <p:spPr>
          <a:xfrm>
            <a:off x="3167426" y="2208"/>
            <a:ext cx="7315200" cy="1346897"/>
          </a:xfrm>
        </p:spPr>
        <p:txBody>
          <a:bodyPr/>
          <a:lstStyle/>
          <a:p>
            <a:r>
              <a:rPr lang="es-MX" dirty="0"/>
              <a:t>Recomendaciones</a:t>
            </a:r>
          </a:p>
        </p:txBody>
      </p:sp>
      <p:sp>
        <p:nvSpPr>
          <p:cNvPr id="6" name="Marcador de contenido 2">
            <a:extLst>
              <a:ext uri="{FF2B5EF4-FFF2-40B4-BE49-F238E27FC236}">
                <a16:creationId xmlns:a16="http://schemas.microsoft.com/office/drawing/2014/main" id="{D0014EC7-06C4-4D69-AC4B-DE7C8966BA15}"/>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dirty="0">
                <a:solidFill>
                  <a:prstClr val="white"/>
                </a:solidFill>
                <a:cs typeface="Times New Roman" panose="02020603050405020304" pitchFamily="18" charset="0"/>
              </a:rPr>
              <a:t>Diseño y construcción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b="1" u="sng"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sp>
        <p:nvSpPr>
          <p:cNvPr id="5" name="CuadroTexto 4">
            <a:extLst>
              <a:ext uri="{FF2B5EF4-FFF2-40B4-BE49-F238E27FC236}">
                <a16:creationId xmlns:a16="http://schemas.microsoft.com/office/drawing/2014/main" id="{741AC6A4-54B4-4C8A-BFF2-519CA8CD2B74}"/>
              </a:ext>
            </a:extLst>
          </p:cNvPr>
          <p:cNvSpPr txBox="1"/>
          <p:nvPr/>
        </p:nvSpPr>
        <p:spPr>
          <a:xfrm>
            <a:off x="1984476" y="1358326"/>
            <a:ext cx="9681099" cy="4771756"/>
          </a:xfrm>
          <a:prstGeom prst="rect">
            <a:avLst/>
          </a:prstGeom>
          <a:noFill/>
        </p:spPr>
        <p:txBody>
          <a:bodyPr wrap="square">
            <a:spAutoFit/>
          </a:bodyPr>
          <a:lstStyle/>
          <a:p>
            <a:pPr marL="0" marR="0" indent="457200">
              <a:lnSpc>
                <a:spcPct val="200000"/>
              </a:lnSpc>
              <a:spcBef>
                <a:spcPts val="0"/>
              </a:spcBef>
              <a:spcAft>
                <a:spcPts val="0"/>
              </a:spcAft>
            </a:pPr>
            <a:r>
              <a:rPr lang="es-ES" sz="1400" dirty="0">
                <a:effectLst/>
                <a:ea typeface="Calibri" panose="020F0502020204030204" pitchFamily="34" charset="0"/>
                <a:cs typeface="Times New Roman" panose="02020603050405020304" pitchFamily="18" charset="0"/>
              </a:rPr>
              <a:t>Los parámetros del sistema de control están establecidos para una presión de aire de 80 psi, si este valor cambia, la precisión del sistema dosificador se vería afectada, para reducir este riesgo se recomienda implementar un transmisor de presión que permitirá compensar el error dentro de un rango de presión de 70 hasta 90 psi, considerando la velocidad de respuesta de la válvula de control y el caudal de las bombas.</a:t>
            </a:r>
            <a:endParaRPr lang="en-US" sz="1400" dirty="0">
              <a:effectLst/>
              <a:ea typeface="Calibri" panose="020F0502020204030204" pitchFamily="34" charset="0"/>
              <a:cs typeface="Times New Roman" panose="02020603050405020304" pitchFamily="18" charset="0"/>
            </a:endParaRPr>
          </a:p>
          <a:p>
            <a:pPr marL="0" marR="0" indent="457200">
              <a:lnSpc>
                <a:spcPct val="200000"/>
              </a:lnSpc>
              <a:spcBef>
                <a:spcPts val="0"/>
              </a:spcBef>
              <a:spcAft>
                <a:spcPts val="0"/>
              </a:spcAft>
            </a:pPr>
            <a:r>
              <a:rPr lang="es-ES" sz="1400" dirty="0">
                <a:effectLst/>
                <a:ea typeface="Calibri" panose="020F0502020204030204" pitchFamily="34" charset="0"/>
                <a:cs typeface="Times New Roman" panose="02020603050405020304" pitchFamily="18" charset="0"/>
              </a:rPr>
              <a:t>Se recomienda establecer un calendario de mantenimiento preventivo y limpieza del sistema dosificador ya que está ubicado en la zona de producción de pinturas látex, en donde existe presencia de polvos químicos. Es importante también verificar las líneas de abastecimiento de aire comprimido, vaciar el filtro del regulador de presión, comprobar el paso de agua potable hacia el sistema dosificador, y visualizar el estado de los componentes eléctricos dentro del tablero de control.</a:t>
            </a:r>
            <a:endParaRPr lang="en-US" sz="1400" dirty="0">
              <a:effectLst/>
              <a:ea typeface="Calibri" panose="020F0502020204030204" pitchFamily="34" charset="0"/>
              <a:cs typeface="Times New Roman" panose="02020603050405020304" pitchFamily="18" charset="0"/>
            </a:endParaRPr>
          </a:p>
          <a:p>
            <a:pPr marL="0" marR="0" indent="457200">
              <a:lnSpc>
                <a:spcPct val="200000"/>
              </a:lnSpc>
              <a:spcBef>
                <a:spcPts val="0"/>
              </a:spcBef>
              <a:spcAft>
                <a:spcPts val="0"/>
              </a:spcAft>
            </a:pPr>
            <a:r>
              <a:rPr lang="es-ES" sz="1400" dirty="0">
                <a:effectLst/>
                <a:ea typeface="Calibri" panose="020F0502020204030204" pitchFamily="34" charset="0"/>
                <a:cs typeface="Times New Roman" panose="02020603050405020304" pitchFamily="18" charset="0"/>
              </a:rPr>
              <a:t>Debido a que la resolución del sistema es de </a:t>
            </a:r>
            <a:r>
              <a:rPr lang="es-ES" sz="1400" dirty="0">
                <a:effectLst/>
                <a:ea typeface="Calibri" panose="020F0502020204030204" pitchFamily="34" charset="0"/>
                <a:cs typeface="Arial" panose="020B0604020202020204" pitchFamily="34" charset="0"/>
              </a:rPr>
              <a:t>±</a:t>
            </a:r>
            <a:r>
              <a:rPr lang="es-ES" sz="1400" dirty="0">
                <a:effectLst/>
                <a:ea typeface="Calibri" panose="020F0502020204030204" pitchFamily="34" charset="0"/>
                <a:cs typeface="Times New Roman" panose="02020603050405020304" pitchFamily="18" charset="0"/>
              </a:rPr>
              <a:t>0.2 kg se recomienda al departamento de investigación y desarrollo de la empresa concordar las fórmulas de dosificación con solo un decimal que sea múltiplo de 0.2, es decir, 0.2, 0.4, 0.6 y 0.8 respectivamente</a:t>
            </a:r>
            <a:r>
              <a:rPr lang="es-ES" sz="1400" dirty="0">
                <a:ea typeface="Calibri" panose="020F0502020204030204" pitchFamily="34" charset="0"/>
                <a:cs typeface="Times New Roman" panose="02020603050405020304" pitchFamily="18" charset="0"/>
              </a:rPr>
              <a:t>.</a:t>
            </a:r>
            <a:endParaRPr lang="en-US" sz="14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192009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39F740A2-8538-4BDD-91F7-5C92D5ED9593}"/>
              </a:ext>
            </a:extLst>
          </p:cNvPr>
          <p:cNvSpPr>
            <a:spLocks noGrp="1"/>
          </p:cNvSpPr>
          <p:nvPr>
            <p:ph type="title"/>
          </p:nvPr>
        </p:nvSpPr>
        <p:spPr>
          <a:xfrm>
            <a:off x="3167426" y="2208"/>
            <a:ext cx="7315200" cy="1346897"/>
          </a:xfrm>
        </p:spPr>
        <p:txBody>
          <a:bodyPr/>
          <a:lstStyle/>
          <a:p>
            <a:r>
              <a:rPr lang="es-MX" dirty="0"/>
              <a:t>Trabajos Futuros</a:t>
            </a:r>
          </a:p>
        </p:txBody>
      </p:sp>
      <p:sp>
        <p:nvSpPr>
          <p:cNvPr id="6" name="Marcador de contenido 2">
            <a:extLst>
              <a:ext uri="{FF2B5EF4-FFF2-40B4-BE49-F238E27FC236}">
                <a16:creationId xmlns:a16="http://schemas.microsoft.com/office/drawing/2014/main" id="{D0014EC7-06C4-4D69-AC4B-DE7C8966BA15}"/>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dirty="0">
                <a:solidFill>
                  <a:prstClr val="white"/>
                </a:solidFill>
                <a:cs typeface="Times New Roman" panose="02020603050405020304" pitchFamily="18" charset="0"/>
              </a:rPr>
              <a:t>Diseño y construcción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b="1" u="sng"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sp>
        <p:nvSpPr>
          <p:cNvPr id="5" name="CuadroTexto 4">
            <a:extLst>
              <a:ext uri="{FF2B5EF4-FFF2-40B4-BE49-F238E27FC236}">
                <a16:creationId xmlns:a16="http://schemas.microsoft.com/office/drawing/2014/main" id="{DE6FAFA9-B672-4F9E-BD4B-91D3AF64FE16}"/>
              </a:ext>
            </a:extLst>
          </p:cNvPr>
          <p:cNvSpPr txBox="1"/>
          <p:nvPr/>
        </p:nvSpPr>
        <p:spPr>
          <a:xfrm>
            <a:off x="2850049" y="1349105"/>
            <a:ext cx="7949953" cy="4334328"/>
          </a:xfrm>
          <a:prstGeom prst="rect">
            <a:avLst/>
          </a:prstGeom>
          <a:noFill/>
        </p:spPr>
        <p:txBody>
          <a:bodyPr wrap="square">
            <a:spAutoFit/>
          </a:bodyPr>
          <a:lstStyle/>
          <a:p>
            <a:pPr marL="0" marR="0" indent="457200">
              <a:lnSpc>
                <a:spcPct val="200000"/>
              </a:lnSpc>
              <a:spcBef>
                <a:spcPts val="0"/>
              </a:spcBef>
              <a:spcAft>
                <a:spcPts val="0"/>
              </a:spcAft>
            </a:pPr>
            <a:r>
              <a:rPr lang="es-ES" sz="1400" dirty="0">
                <a:effectLst/>
                <a:ea typeface="Calibri" panose="020F0502020204030204" pitchFamily="34" charset="0"/>
                <a:cs typeface="Times New Roman" panose="02020603050405020304" pitchFamily="18" charset="0"/>
              </a:rPr>
              <a:t>La empresa Zatotek S.A. realiza proyectos de mejora continua paulatinamente, en los que integra de manera modular cada uno de ellos, en este caso, el sistema dosificador de aditivos está enfocado en la primera etapa para la fabricación de pinturas látex, los procesos consiguientes, tratan sobre la mezcla de resinas y otros componentes químicos que serán automatizados según el propósito, hasta crear un sistema automatizado completo de fabricación.</a:t>
            </a:r>
            <a:endParaRPr lang="en-US" sz="1400" dirty="0">
              <a:effectLst/>
              <a:ea typeface="Calibri" panose="020F0502020204030204" pitchFamily="34" charset="0"/>
              <a:cs typeface="Times New Roman" panose="02020603050405020304" pitchFamily="18" charset="0"/>
            </a:endParaRPr>
          </a:p>
          <a:p>
            <a:pPr marL="0" marR="0" indent="457200">
              <a:lnSpc>
                <a:spcPct val="200000"/>
              </a:lnSpc>
              <a:spcBef>
                <a:spcPts val="0"/>
              </a:spcBef>
              <a:spcAft>
                <a:spcPts val="0"/>
              </a:spcAft>
            </a:pPr>
            <a:r>
              <a:rPr lang="es-ES" sz="1400" dirty="0">
                <a:effectLst/>
                <a:ea typeface="Calibri" panose="020F0502020204030204" pitchFamily="34" charset="0"/>
                <a:cs typeface="Times New Roman" panose="02020603050405020304" pitchFamily="18" charset="0"/>
              </a:rPr>
              <a:t>El sistema dosificador realizado tiene la capacidad de trabajar hasta con 12 tanques IBC, según las especificaciones del PLC implementado, y debido a que se crean nuevas fórmulas en el departamento de investigación, surgirá la necesidad de añadir más tanques IBC al sistema construido, es por eso que se diseñó un sistema de control que permita adaptarse fácilmente a cualquier tipo de aditivo que se utilice en el proceso.</a:t>
            </a:r>
            <a:endParaRPr lang="en-US" sz="14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997521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ctrTitle"/>
          </p:nvPr>
        </p:nvSpPr>
        <p:spPr>
          <a:xfrm>
            <a:off x="3354435" y="2069431"/>
            <a:ext cx="7315200" cy="1968736"/>
          </a:xfrm>
        </p:spPr>
        <p:txBody>
          <a:bodyPr/>
          <a:lstStyle/>
          <a:p>
            <a:r>
              <a:rPr lang="es-EC" dirty="0"/>
              <a:t>GRACIAS POR SU ATENCIÓN</a:t>
            </a:r>
          </a:p>
        </p:txBody>
      </p:sp>
    </p:spTree>
    <p:extLst>
      <p:ext uri="{BB962C8B-B14F-4D97-AF65-F5344CB8AC3E}">
        <p14:creationId xmlns:p14="http://schemas.microsoft.com/office/powerpoint/2010/main" val="3169023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13EF2D9-FF31-40F0-A986-11EA7E7BCB18}"/>
              </a:ext>
            </a:extLst>
          </p:cNvPr>
          <p:cNvSpPr>
            <a:spLocks noGrp="1"/>
          </p:cNvSpPr>
          <p:nvPr>
            <p:ph type="title"/>
          </p:nvPr>
        </p:nvSpPr>
        <p:spPr>
          <a:xfrm>
            <a:off x="3114417" y="237230"/>
            <a:ext cx="7315200" cy="588824"/>
          </a:xfrm>
        </p:spPr>
        <p:txBody>
          <a:bodyPr>
            <a:normAutofit fontScale="90000"/>
          </a:bodyPr>
          <a:lstStyle/>
          <a:p>
            <a:r>
              <a:rPr lang="es-MX" dirty="0">
                <a:cs typeface="Times New Roman" panose="02020603050405020304" pitchFamily="18" charset="0"/>
              </a:rPr>
              <a:t>Objetivos</a:t>
            </a:r>
          </a:p>
        </p:txBody>
      </p:sp>
      <p:graphicFrame>
        <p:nvGraphicFramePr>
          <p:cNvPr id="8" name="Diagrama 7"/>
          <p:cNvGraphicFramePr/>
          <p:nvPr>
            <p:extLst>
              <p:ext uri="{D42A27DB-BD31-4B8C-83A1-F6EECF244321}">
                <p14:modId xmlns:p14="http://schemas.microsoft.com/office/powerpoint/2010/main" val="578895857"/>
              </p:ext>
            </p:extLst>
          </p:nvPr>
        </p:nvGraphicFramePr>
        <p:xfrm>
          <a:off x="2031999" y="813167"/>
          <a:ext cx="9437189" cy="57856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Marcador de contenido 2">
            <a:extLst>
              <a:ext uri="{FF2B5EF4-FFF2-40B4-BE49-F238E27FC236}">
                <a16:creationId xmlns:a16="http://schemas.microsoft.com/office/drawing/2014/main" id="{D2551731-1468-4CDC-BFF3-9969D13CABE9}"/>
              </a:ext>
            </a:extLst>
          </p:cNvPr>
          <p:cNvSpPr txBox="1">
            <a:spLocks/>
          </p:cNvSpPr>
          <p:nvPr/>
        </p:nvSpPr>
        <p:spPr>
          <a:xfrm>
            <a:off x="6239"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dirty="0">
                <a:solidFill>
                  <a:prstClr val="white"/>
                </a:solidFill>
                <a:cs typeface="Times New Roman" panose="02020603050405020304" pitchFamily="18" charset="0"/>
              </a:rPr>
              <a:t>Diseño y construcción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spTree>
    <p:extLst>
      <p:ext uri="{BB962C8B-B14F-4D97-AF65-F5344CB8AC3E}">
        <p14:creationId xmlns:p14="http://schemas.microsoft.com/office/powerpoint/2010/main" val="4026407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37AB4206-5C46-4DC9-97E2-7697DE98DB08}"/>
              </a:ext>
            </a:extLst>
          </p:cNvPr>
          <p:cNvSpPr>
            <a:spLocks noGrp="1"/>
          </p:cNvSpPr>
          <p:nvPr>
            <p:ph type="title"/>
          </p:nvPr>
        </p:nvSpPr>
        <p:spPr>
          <a:xfrm>
            <a:off x="3167426" y="87092"/>
            <a:ext cx="7315200" cy="1346897"/>
          </a:xfrm>
        </p:spPr>
        <p:txBody>
          <a:bodyPr/>
          <a:lstStyle/>
          <a:p>
            <a:r>
              <a:rPr lang="es-MX" dirty="0"/>
              <a:t>Aditivos</a:t>
            </a:r>
          </a:p>
        </p:txBody>
      </p:sp>
      <p:sp>
        <p:nvSpPr>
          <p:cNvPr id="4" name="Marcador de contenido 2">
            <a:extLst>
              <a:ext uri="{FF2B5EF4-FFF2-40B4-BE49-F238E27FC236}">
                <a16:creationId xmlns:a16="http://schemas.microsoft.com/office/drawing/2014/main" id="{32A3EC54-920E-4044-A34D-473F382B328D}"/>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b="1" i="0" u="sng"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i="0" u="sng"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dirty="0">
                <a:solidFill>
                  <a:prstClr val="white"/>
                </a:solidFill>
                <a:cs typeface="Times New Roman" panose="02020603050405020304" pitchFamily="18" charset="0"/>
              </a:rPr>
              <a:t>Diseño y construcción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sp>
        <p:nvSpPr>
          <p:cNvPr id="13" name="CuadroTexto 12">
            <a:extLst>
              <a:ext uri="{FF2B5EF4-FFF2-40B4-BE49-F238E27FC236}">
                <a16:creationId xmlns:a16="http://schemas.microsoft.com/office/drawing/2014/main" id="{1F2DB1B5-F688-4C53-9E54-E1E548388A22}"/>
              </a:ext>
            </a:extLst>
          </p:cNvPr>
          <p:cNvSpPr txBox="1"/>
          <p:nvPr/>
        </p:nvSpPr>
        <p:spPr>
          <a:xfrm>
            <a:off x="2179804" y="1101718"/>
            <a:ext cx="9290444" cy="1676741"/>
          </a:xfrm>
          <a:prstGeom prst="rect">
            <a:avLst/>
          </a:prstGeom>
          <a:noFill/>
        </p:spPr>
        <p:txBody>
          <a:bodyPr wrap="square">
            <a:spAutoFit/>
          </a:bodyPr>
          <a:lstStyle/>
          <a:p>
            <a:pPr marR="0" algn="just">
              <a:lnSpc>
                <a:spcPct val="200000"/>
              </a:lnSpc>
              <a:spcBef>
                <a:spcPts val="0"/>
              </a:spcBef>
              <a:spcAft>
                <a:spcPts val="0"/>
              </a:spcAft>
            </a:pPr>
            <a:r>
              <a:rPr lang="es-ES" sz="1800" dirty="0">
                <a:solidFill>
                  <a:schemeClr val="tx1">
                    <a:lumMod val="75000"/>
                    <a:lumOff val="25000"/>
                  </a:schemeClr>
                </a:solidFill>
                <a:effectLst/>
                <a:ea typeface="Calibri" panose="020F0502020204030204" pitchFamily="34" charset="0"/>
                <a:cs typeface="Times New Roman" panose="02020603050405020304" pitchFamily="18" charset="0"/>
              </a:rPr>
              <a:t>“</a:t>
            </a:r>
            <a:r>
              <a:rPr lang="es-ES" dirty="0">
                <a:solidFill>
                  <a:schemeClr val="tx1">
                    <a:lumMod val="75000"/>
                    <a:lumOff val="25000"/>
                  </a:schemeClr>
                </a:solidFill>
                <a:ea typeface="Calibri" panose="020F0502020204030204" pitchFamily="34" charset="0"/>
                <a:cs typeface="Times New Roman" panose="02020603050405020304" pitchFamily="18" charset="0"/>
              </a:rPr>
              <a:t>P</a:t>
            </a:r>
            <a:r>
              <a:rPr lang="es-ES" sz="1800" dirty="0">
                <a:solidFill>
                  <a:schemeClr val="tx1">
                    <a:lumMod val="75000"/>
                    <a:lumOff val="25000"/>
                  </a:schemeClr>
                </a:solidFill>
                <a:effectLst/>
                <a:ea typeface="Calibri" panose="020F0502020204030204" pitchFamily="34" charset="0"/>
                <a:cs typeface="Times New Roman" panose="02020603050405020304" pitchFamily="18" charset="0"/>
              </a:rPr>
              <a:t>roductos que se dosifican en pequeñas cantidades para facilitar el proceso de fabricación de la pintura, aportar unas características concretas a la película de pintura seca, crear las condiciones adecuadas para que el secado se produzca de forma correcta”.</a:t>
            </a:r>
            <a:endParaRPr lang="en-US" sz="1800" dirty="0">
              <a:solidFill>
                <a:schemeClr val="tx1">
                  <a:lumMod val="75000"/>
                  <a:lumOff val="25000"/>
                </a:schemeClr>
              </a:solidFill>
              <a:effectLst/>
              <a:ea typeface="Calibri" panose="020F0502020204030204" pitchFamily="34" charset="0"/>
              <a:cs typeface="Times New Roman" panose="02020603050405020304" pitchFamily="18" charset="0"/>
            </a:endParaRPr>
          </a:p>
        </p:txBody>
      </p:sp>
      <p:graphicFrame>
        <p:nvGraphicFramePr>
          <p:cNvPr id="17" name="Diagrama 16">
            <a:extLst>
              <a:ext uri="{FF2B5EF4-FFF2-40B4-BE49-F238E27FC236}">
                <a16:creationId xmlns:a16="http://schemas.microsoft.com/office/drawing/2014/main" id="{77E3F148-0B9C-341A-8D30-380013F5C00E}"/>
              </a:ext>
            </a:extLst>
          </p:cNvPr>
          <p:cNvGraphicFramePr/>
          <p:nvPr>
            <p:extLst>
              <p:ext uri="{D42A27DB-BD31-4B8C-83A1-F6EECF244321}">
                <p14:modId xmlns:p14="http://schemas.microsoft.com/office/powerpoint/2010/main" val="1139514468"/>
              </p:ext>
            </p:extLst>
          </p:nvPr>
        </p:nvGraphicFramePr>
        <p:xfrm>
          <a:off x="2033337" y="3248526"/>
          <a:ext cx="9581290" cy="28875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909859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37AB4206-5C46-4DC9-97E2-7697DE98DB08}"/>
              </a:ext>
            </a:extLst>
          </p:cNvPr>
          <p:cNvSpPr>
            <a:spLocks noGrp="1"/>
          </p:cNvSpPr>
          <p:nvPr>
            <p:ph type="title"/>
          </p:nvPr>
        </p:nvSpPr>
        <p:spPr>
          <a:xfrm>
            <a:off x="3167426" y="2869"/>
            <a:ext cx="7315200" cy="1346897"/>
          </a:xfrm>
        </p:spPr>
        <p:txBody>
          <a:bodyPr/>
          <a:lstStyle/>
          <a:p>
            <a:r>
              <a:rPr lang="es-MX" dirty="0"/>
              <a:t>Metodología</a:t>
            </a:r>
          </a:p>
        </p:txBody>
      </p:sp>
      <p:sp>
        <p:nvSpPr>
          <p:cNvPr id="6" name="Marcador de contenido 2">
            <a:extLst>
              <a:ext uri="{FF2B5EF4-FFF2-40B4-BE49-F238E27FC236}">
                <a16:creationId xmlns:a16="http://schemas.microsoft.com/office/drawing/2014/main" id="{3874657C-E970-4D4F-84F3-E6EB2E19683F}"/>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b="1" u="sng"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dirty="0">
                <a:solidFill>
                  <a:prstClr val="white"/>
                </a:solidFill>
                <a:cs typeface="Times New Roman" panose="02020603050405020304" pitchFamily="18" charset="0"/>
              </a:rPr>
              <a:t>Diseño y construcción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pic>
        <p:nvPicPr>
          <p:cNvPr id="13" name="Imagen 12">
            <a:extLst>
              <a:ext uri="{FF2B5EF4-FFF2-40B4-BE49-F238E27FC236}">
                <a16:creationId xmlns:a16="http://schemas.microsoft.com/office/drawing/2014/main" id="{5121607A-A82B-0574-AE82-D4EBCF99EB99}"/>
              </a:ext>
            </a:extLst>
          </p:cNvPr>
          <p:cNvPicPr>
            <a:picLocks noChangeAspect="1"/>
          </p:cNvPicPr>
          <p:nvPr/>
        </p:nvPicPr>
        <p:blipFill rotWithShape="1">
          <a:blip r:embed="rId2">
            <a:extLst>
              <a:ext uri="{28A0092B-C50C-407E-A947-70E740481C1C}">
                <a14:useLocalDpi xmlns:a14="http://schemas.microsoft.com/office/drawing/2010/main" val="0"/>
              </a:ext>
            </a:extLst>
          </a:blip>
          <a:srcRect t="8223"/>
          <a:stretch/>
        </p:blipFill>
        <p:spPr>
          <a:xfrm>
            <a:off x="2734295" y="974557"/>
            <a:ext cx="8378724" cy="5880573"/>
          </a:xfrm>
          <a:prstGeom prst="rect">
            <a:avLst/>
          </a:prstGeom>
        </p:spPr>
      </p:pic>
      <p:sp>
        <p:nvSpPr>
          <p:cNvPr id="2" name="CuadroTexto 1">
            <a:extLst>
              <a:ext uri="{FF2B5EF4-FFF2-40B4-BE49-F238E27FC236}">
                <a16:creationId xmlns:a16="http://schemas.microsoft.com/office/drawing/2014/main" id="{F9B69843-4E4F-A336-DE8A-DA88235786DB}"/>
              </a:ext>
            </a:extLst>
          </p:cNvPr>
          <p:cNvSpPr txBox="1"/>
          <p:nvPr/>
        </p:nvSpPr>
        <p:spPr>
          <a:xfrm>
            <a:off x="6142403" y="1041116"/>
            <a:ext cx="1365246" cy="461665"/>
          </a:xfrm>
          <a:prstGeom prst="rect">
            <a:avLst/>
          </a:prstGeom>
          <a:noFill/>
          <a:effectLst>
            <a:outerShdw blurRad="50800" dist="38100" dir="5400000" algn="t" rotWithShape="0">
              <a:prstClr val="black">
                <a:alpha val="40000"/>
              </a:prstClr>
            </a:outerShdw>
          </a:effectLst>
        </p:spPr>
        <p:txBody>
          <a:bodyPr wrap="none" rtlCol="0">
            <a:spAutoFit/>
          </a:bodyPr>
          <a:lstStyle/>
          <a:p>
            <a:pPr algn="ctr"/>
            <a:r>
              <a:rPr lang="es-ES" sz="2400" b="1" dirty="0"/>
              <a:t>VDI 2206</a:t>
            </a:r>
            <a:endParaRPr lang="en-US" sz="2400" b="1" dirty="0"/>
          </a:p>
        </p:txBody>
      </p:sp>
    </p:spTree>
    <p:extLst>
      <p:ext uri="{BB962C8B-B14F-4D97-AF65-F5344CB8AC3E}">
        <p14:creationId xmlns:p14="http://schemas.microsoft.com/office/powerpoint/2010/main" val="2374904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39F740A2-8538-4BDD-91F7-5C92D5ED9593}"/>
              </a:ext>
            </a:extLst>
          </p:cNvPr>
          <p:cNvSpPr>
            <a:spLocks noGrp="1"/>
          </p:cNvSpPr>
          <p:nvPr>
            <p:ph type="title"/>
          </p:nvPr>
        </p:nvSpPr>
        <p:spPr>
          <a:xfrm>
            <a:off x="2084336" y="0"/>
            <a:ext cx="9481380" cy="1346897"/>
          </a:xfrm>
        </p:spPr>
        <p:txBody>
          <a:bodyPr/>
          <a:lstStyle/>
          <a:p>
            <a:r>
              <a:rPr lang="es-MX" dirty="0"/>
              <a:t>Requerimientos y parámetros de diseño</a:t>
            </a:r>
          </a:p>
        </p:txBody>
      </p:sp>
      <p:graphicFrame>
        <p:nvGraphicFramePr>
          <p:cNvPr id="2" name="Tabla 1">
            <a:extLst>
              <a:ext uri="{FF2B5EF4-FFF2-40B4-BE49-F238E27FC236}">
                <a16:creationId xmlns:a16="http://schemas.microsoft.com/office/drawing/2014/main" id="{689DF078-E5E7-4EE2-961B-B0FEF0EB9E5E}"/>
              </a:ext>
            </a:extLst>
          </p:cNvPr>
          <p:cNvGraphicFramePr>
            <a:graphicFrameLocks noGrp="1"/>
          </p:cNvGraphicFramePr>
          <p:nvPr>
            <p:extLst>
              <p:ext uri="{D42A27DB-BD31-4B8C-83A1-F6EECF244321}">
                <p14:modId xmlns:p14="http://schemas.microsoft.com/office/powerpoint/2010/main" val="3763611330"/>
              </p:ext>
            </p:extLst>
          </p:nvPr>
        </p:nvGraphicFramePr>
        <p:xfrm>
          <a:off x="2097984" y="3100571"/>
          <a:ext cx="3694730" cy="2468499"/>
        </p:xfrm>
        <a:graphic>
          <a:graphicData uri="http://schemas.openxmlformats.org/drawingml/2006/table">
            <a:tbl>
              <a:tblPr firstRow="1" firstCol="1" bandRow="1">
                <a:tableStyleId>{5C22544A-7EE6-4342-B048-85BDC9FD1C3A}</a:tableStyleId>
              </a:tblPr>
              <a:tblGrid>
                <a:gridCol w="372261">
                  <a:extLst>
                    <a:ext uri="{9D8B030D-6E8A-4147-A177-3AD203B41FA5}">
                      <a16:colId xmlns:a16="http://schemas.microsoft.com/office/drawing/2014/main" val="3975605956"/>
                    </a:ext>
                  </a:extLst>
                </a:gridCol>
                <a:gridCol w="3322469">
                  <a:extLst>
                    <a:ext uri="{9D8B030D-6E8A-4147-A177-3AD203B41FA5}">
                      <a16:colId xmlns:a16="http://schemas.microsoft.com/office/drawing/2014/main" val="3229514070"/>
                    </a:ext>
                  </a:extLst>
                </a:gridCol>
              </a:tblGrid>
              <a:tr h="0">
                <a:tc>
                  <a:txBody>
                    <a:bodyPr/>
                    <a:lstStyle/>
                    <a:p>
                      <a:pPr algn="ctr">
                        <a:lnSpc>
                          <a:spcPct val="150000"/>
                        </a:lnSpc>
                        <a:spcAft>
                          <a:spcPts val="800"/>
                        </a:spcAft>
                      </a:pPr>
                      <a:r>
                        <a:rPr lang="es-MX" sz="1100">
                          <a:effectLst/>
                        </a:rPr>
                        <a:t>Nº</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dirty="0">
                          <a:effectLst/>
                        </a:rPr>
                        <a:t>Requerimiento</a:t>
                      </a:r>
                      <a:endParaRPr lang="es-MX"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71442490"/>
                  </a:ext>
                </a:extLst>
              </a:tr>
              <a:tr h="0">
                <a:tc>
                  <a:txBody>
                    <a:bodyPr/>
                    <a:lstStyle/>
                    <a:p>
                      <a:pPr algn="ctr">
                        <a:lnSpc>
                          <a:spcPct val="150000"/>
                        </a:lnSpc>
                        <a:spcAft>
                          <a:spcPts val="800"/>
                        </a:spcAft>
                      </a:pPr>
                      <a:r>
                        <a:rPr lang="es-MX" sz="1100">
                          <a:effectLst/>
                        </a:rPr>
                        <a:t>1</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s-ES" sz="1000" b="1">
                          <a:effectLst/>
                          <a:latin typeface="Arial" panose="020B0604020202020204" pitchFamily="34" charset="0"/>
                          <a:ea typeface="Calibri" panose="020F0502020204030204" pitchFamily="34" charset="0"/>
                          <a:cs typeface="Times New Roman" panose="02020603050405020304" pitchFamily="18" charset="0"/>
                        </a:rPr>
                        <a:t>Bajo costo de construcción</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60986127"/>
                  </a:ext>
                </a:extLst>
              </a:tr>
              <a:tr h="0">
                <a:tc>
                  <a:txBody>
                    <a:bodyPr/>
                    <a:lstStyle/>
                    <a:p>
                      <a:pPr algn="ctr">
                        <a:lnSpc>
                          <a:spcPct val="150000"/>
                        </a:lnSpc>
                        <a:spcAft>
                          <a:spcPts val="800"/>
                        </a:spcAft>
                      </a:pPr>
                      <a:r>
                        <a:rPr lang="es-MX" sz="1100">
                          <a:effectLst/>
                        </a:rPr>
                        <a:t>2</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s-ES" sz="1000" b="1">
                          <a:effectLst/>
                          <a:latin typeface="Arial" panose="020B0604020202020204" pitchFamily="34" charset="0"/>
                          <a:ea typeface="Calibri" panose="020F0502020204030204" pitchFamily="34" charset="0"/>
                          <a:cs typeface="Times New Roman" panose="02020603050405020304" pitchFamily="18" charset="0"/>
                        </a:rPr>
                        <a:t>Fácil mantenimiento</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43431410"/>
                  </a:ext>
                </a:extLst>
              </a:tr>
              <a:tr h="0">
                <a:tc>
                  <a:txBody>
                    <a:bodyPr/>
                    <a:lstStyle/>
                    <a:p>
                      <a:pPr algn="ctr">
                        <a:lnSpc>
                          <a:spcPct val="150000"/>
                        </a:lnSpc>
                        <a:spcAft>
                          <a:spcPts val="800"/>
                        </a:spcAft>
                      </a:pPr>
                      <a:r>
                        <a:rPr lang="es-MX" sz="1100">
                          <a:effectLst/>
                        </a:rPr>
                        <a:t>3</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s-ES" sz="1000" b="1">
                          <a:effectLst/>
                          <a:latin typeface="Arial" panose="020B0604020202020204" pitchFamily="34" charset="0"/>
                          <a:ea typeface="Calibri" panose="020F0502020204030204" pitchFamily="34" charset="0"/>
                          <a:cs typeface="Times New Roman" panose="02020603050405020304" pitchFamily="18" charset="0"/>
                        </a:rPr>
                        <a:t>Operación sencilla</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12263622"/>
                  </a:ext>
                </a:extLst>
              </a:tr>
              <a:tr h="0">
                <a:tc>
                  <a:txBody>
                    <a:bodyPr/>
                    <a:lstStyle/>
                    <a:p>
                      <a:pPr algn="ctr">
                        <a:lnSpc>
                          <a:spcPct val="150000"/>
                        </a:lnSpc>
                        <a:spcAft>
                          <a:spcPts val="800"/>
                        </a:spcAft>
                      </a:pPr>
                      <a:r>
                        <a:rPr lang="es-MX" sz="1100">
                          <a:effectLst/>
                        </a:rPr>
                        <a:t>4</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s-ES" sz="1000" b="1">
                          <a:effectLst/>
                          <a:latin typeface="Arial" panose="020B0604020202020204" pitchFamily="34" charset="0"/>
                          <a:ea typeface="Calibri" panose="020F0502020204030204" pitchFamily="34" charset="0"/>
                          <a:cs typeface="Times New Roman" panose="02020603050405020304" pitchFamily="18" charset="0"/>
                        </a:rPr>
                        <a:t>Optimizar consumo de materia prima</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54070360"/>
                  </a:ext>
                </a:extLst>
              </a:tr>
              <a:tr h="0">
                <a:tc>
                  <a:txBody>
                    <a:bodyPr/>
                    <a:lstStyle/>
                    <a:p>
                      <a:pPr algn="ctr">
                        <a:lnSpc>
                          <a:spcPct val="150000"/>
                        </a:lnSpc>
                        <a:spcAft>
                          <a:spcPts val="800"/>
                        </a:spcAft>
                      </a:pPr>
                      <a:r>
                        <a:rPr lang="es-MX" sz="1100">
                          <a:effectLst/>
                        </a:rPr>
                        <a:t>5</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s-ES" sz="1000" b="1">
                          <a:effectLst/>
                          <a:latin typeface="Arial" panose="020B0604020202020204" pitchFamily="34" charset="0"/>
                          <a:ea typeface="Calibri" panose="020F0502020204030204" pitchFamily="34" charset="0"/>
                          <a:cs typeface="Times New Roman" panose="02020603050405020304" pitchFamily="18" charset="0"/>
                        </a:rPr>
                        <a:t>Reducir espacio para almacenamiento</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57580628"/>
                  </a:ext>
                </a:extLst>
              </a:tr>
              <a:tr h="0">
                <a:tc>
                  <a:txBody>
                    <a:bodyPr/>
                    <a:lstStyle/>
                    <a:p>
                      <a:pPr algn="ctr">
                        <a:lnSpc>
                          <a:spcPct val="150000"/>
                        </a:lnSpc>
                        <a:spcAft>
                          <a:spcPts val="800"/>
                        </a:spcAft>
                      </a:pPr>
                      <a:r>
                        <a:rPr lang="es-MX" sz="1100">
                          <a:effectLst/>
                        </a:rPr>
                        <a:t>6</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s-ES" sz="1000" b="1">
                          <a:effectLst/>
                          <a:latin typeface="Arial" panose="020B0604020202020204" pitchFamily="34" charset="0"/>
                          <a:ea typeface="Calibri" panose="020F0502020204030204" pitchFamily="34" charset="0"/>
                          <a:cs typeface="Times New Roman" panose="02020603050405020304" pitchFamily="18" charset="0"/>
                        </a:rPr>
                        <a:t>Limpieza autónoma del sistema</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88400023"/>
                  </a:ext>
                </a:extLst>
              </a:tr>
              <a:tr h="0">
                <a:tc>
                  <a:txBody>
                    <a:bodyPr/>
                    <a:lstStyle/>
                    <a:p>
                      <a:pPr algn="ctr">
                        <a:lnSpc>
                          <a:spcPct val="150000"/>
                        </a:lnSpc>
                        <a:spcAft>
                          <a:spcPts val="800"/>
                        </a:spcAft>
                      </a:pPr>
                      <a:r>
                        <a:rPr lang="es-MX" sz="1100">
                          <a:effectLst/>
                        </a:rPr>
                        <a:t>7</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s-ES" sz="1000" b="1">
                          <a:effectLst/>
                          <a:latin typeface="Arial" panose="020B0604020202020204" pitchFamily="34" charset="0"/>
                          <a:ea typeface="Calibri" panose="020F0502020204030204" pitchFamily="34" charset="0"/>
                          <a:cs typeface="Times New Roman" panose="02020603050405020304" pitchFamily="18" charset="0"/>
                        </a:rPr>
                        <a:t>Monitorización de sistema a distancia</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09314487"/>
                  </a:ext>
                </a:extLst>
              </a:tr>
              <a:tr h="0">
                <a:tc>
                  <a:txBody>
                    <a:bodyPr/>
                    <a:lstStyle/>
                    <a:p>
                      <a:pPr algn="ctr">
                        <a:lnSpc>
                          <a:spcPct val="150000"/>
                        </a:lnSpc>
                        <a:spcAft>
                          <a:spcPts val="800"/>
                        </a:spcAft>
                      </a:pPr>
                      <a:r>
                        <a:rPr lang="es-MX" sz="1100">
                          <a:effectLst/>
                        </a:rPr>
                        <a:t>8</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s-ES" sz="1000" b="1">
                          <a:effectLst/>
                          <a:latin typeface="Arial" panose="020B0604020202020204" pitchFamily="34" charset="0"/>
                          <a:ea typeface="Calibri" panose="020F0502020204030204" pitchFamily="34" charset="0"/>
                          <a:cs typeface="Times New Roman" panose="02020603050405020304" pitchFamily="18" charset="0"/>
                        </a:rPr>
                        <a:t>Registrar cantidad de materia prima consumida</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27300755"/>
                  </a:ext>
                </a:extLst>
              </a:tr>
              <a:tr h="0">
                <a:tc>
                  <a:txBody>
                    <a:bodyPr/>
                    <a:lstStyle/>
                    <a:p>
                      <a:pPr algn="ctr">
                        <a:lnSpc>
                          <a:spcPct val="150000"/>
                        </a:lnSpc>
                        <a:spcAft>
                          <a:spcPts val="800"/>
                        </a:spcAft>
                      </a:pPr>
                      <a:r>
                        <a:rPr lang="es-MX" sz="1100">
                          <a:effectLst/>
                        </a:rPr>
                        <a:t>9</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s-ES" sz="1000" b="1">
                          <a:effectLst/>
                          <a:latin typeface="Arial" panose="020B0604020202020204" pitchFamily="34" charset="0"/>
                          <a:ea typeface="Calibri" panose="020F0502020204030204" pitchFamily="34" charset="0"/>
                          <a:cs typeface="Times New Roman" panose="02020603050405020304" pitchFamily="18" charset="0"/>
                        </a:rPr>
                        <a:t>Capacidad de expansión de tanques IBC.</a:t>
                      </a:r>
                      <a:endParaRPr lang="en-US"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94997395"/>
                  </a:ext>
                </a:extLst>
              </a:tr>
              <a:tr h="0">
                <a:tc>
                  <a:txBody>
                    <a:bodyPr/>
                    <a:lstStyle/>
                    <a:p>
                      <a:pPr algn="ctr">
                        <a:lnSpc>
                          <a:spcPct val="150000"/>
                        </a:lnSpc>
                        <a:spcAft>
                          <a:spcPts val="800"/>
                        </a:spcAft>
                      </a:pPr>
                      <a:r>
                        <a:rPr lang="es-MX" sz="1100">
                          <a:effectLst/>
                        </a:rPr>
                        <a:t>10</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s-ES" sz="1000" b="1" dirty="0">
                          <a:effectLst/>
                          <a:latin typeface="Arial" panose="020B0604020202020204" pitchFamily="34" charset="0"/>
                          <a:ea typeface="Calibri" panose="020F0502020204030204" pitchFamily="34" charset="0"/>
                          <a:cs typeface="Times New Roman" panose="02020603050405020304" pitchFamily="18" charset="0"/>
                        </a:rPr>
                        <a:t>Disponibilidad de interfaz HMI y tablero de control</a:t>
                      </a:r>
                      <a:endParaRPr lang="en-US"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63583925"/>
                  </a:ext>
                </a:extLst>
              </a:tr>
            </a:tbl>
          </a:graphicData>
        </a:graphic>
      </p:graphicFrame>
      <p:graphicFrame>
        <p:nvGraphicFramePr>
          <p:cNvPr id="3" name="Tabla 2">
            <a:extLst>
              <a:ext uri="{FF2B5EF4-FFF2-40B4-BE49-F238E27FC236}">
                <a16:creationId xmlns:a16="http://schemas.microsoft.com/office/drawing/2014/main" id="{AE7CBDDD-4C46-4E18-AD79-387478AC91CE}"/>
              </a:ext>
            </a:extLst>
          </p:cNvPr>
          <p:cNvGraphicFramePr>
            <a:graphicFrameLocks noGrp="1"/>
          </p:cNvGraphicFramePr>
          <p:nvPr>
            <p:extLst>
              <p:ext uri="{D42A27DB-BD31-4B8C-83A1-F6EECF244321}">
                <p14:modId xmlns:p14="http://schemas.microsoft.com/office/powerpoint/2010/main" val="2061478234"/>
              </p:ext>
            </p:extLst>
          </p:nvPr>
        </p:nvGraphicFramePr>
        <p:xfrm>
          <a:off x="6961356" y="3100571"/>
          <a:ext cx="4644876" cy="2692908"/>
        </p:xfrm>
        <a:graphic>
          <a:graphicData uri="http://schemas.openxmlformats.org/drawingml/2006/table">
            <a:tbl>
              <a:tblPr firstRow="1" firstCol="1">
                <a:tableStyleId>{5C22544A-7EE6-4342-B048-85BDC9FD1C3A}</a:tableStyleId>
              </a:tblPr>
              <a:tblGrid>
                <a:gridCol w="380857">
                  <a:extLst>
                    <a:ext uri="{9D8B030D-6E8A-4147-A177-3AD203B41FA5}">
                      <a16:colId xmlns:a16="http://schemas.microsoft.com/office/drawing/2014/main" val="3575018720"/>
                    </a:ext>
                  </a:extLst>
                </a:gridCol>
                <a:gridCol w="4264019">
                  <a:extLst>
                    <a:ext uri="{9D8B030D-6E8A-4147-A177-3AD203B41FA5}">
                      <a16:colId xmlns:a16="http://schemas.microsoft.com/office/drawing/2014/main" val="222028807"/>
                    </a:ext>
                  </a:extLst>
                </a:gridCol>
              </a:tblGrid>
              <a:tr h="0">
                <a:tc>
                  <a:txBody>
                    <a:bodyPr/>
                    <a:lstStyle/>
                    <a:p>
                      <a:pPr algn="ctr">
                        <a:lnSpc>
                          <a:spcPct val="150000"/>
                        </a:lnSpc>
                        <a:spcAft>
                          <a:spcPts val="800"/>
                        </a:spcAft>
                      </a:pPr>
                      <a:r>
                        <a:rPr lang="es-MX" sz="1100">
                          <a:effectLst/>
                        </a:rPr>
                        <a:t>Nº</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50000"/>
                        </a:lnSpc>
                        <a:spcAft>
                          <a:spcPts val="800"/>
                        </a:spcAft>
                      </a:pPr>
                      <a:r>
                        <a:rPr lang="es-MX" sz="1100">
                          <a:effectLst/>
                        </a:rPr>
                        <a:t>Característica Técnica</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23852947"/>
                  </a:ext>
                </a:extLst>
              </a:tr>
              <a:tr h="0">
                <a:tc>
                  <a:txBody>
                    <a:bodyPr/>
                    <a:lstStyle/>
                    <a:p>
                      <a:pPr algn="ctr">
                        <a:lnSpc>
                          <a:spcPct val="150000"/>
                        </a:lnSpc>
                        <a:spcAft>
                          <a:spcPts val="800"/>
                        </a:spcAft>
                      </a:pPr>
                      <a:r>
                        <a:rPr lang="es-MX" sz="1100">
                          <a:effectLst/>
                        </a:rPr>
                        <a:t>1</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s-ES" sz="1000" b="1" dirty="0">
                          <a:effectLst/>
                          <a:latin typeface="Arial" panose="020B0604020202020204" pitchFamily="34" charset="0"/>
                          <a:ea typeface="Calibri" panose="020F0502020204030204" pitchFamily="34" charset="0"/>
                          <a:cs typeface="Times New Roman" panose="02020603050405020304" pitchFamily="18" charset="0"/>
                        </a:rPr>
                        <a:t>Precio de componentes [$]</a:t>
                      </a:r>
                      <a:endParaRPr lang="en-US"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0905707"/>
                  </a:ext>
                </a:extLst>
              </a:tr>
              <a:tr h="0">
                <a:tc>
                  <a:txBody>
                    <a:bodyPr/>
                    <a:lstStyle/>
                    <a:p>
                      <a:pPr algn="ctr">
                        <a:lnSpc>
                          <a:spcPct val="150000"/>
                        </a:lnSpc>
                        <a:spcAft>
                          <a:spcPts val="800"/>
                        </a:spcAft>
                      </a:pPr>
                      <a:r>
                        <a:rPr lang="es-MX" sz="1100">
                          <a:effectLst/>
                        </a:rPr>
                        <a:t>2</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s-ES" sz="1000" b="1" dirty="0">
                          <a:effectLst/>
                          <a:latin typeface="Arial" panose="020B0604020202020204" pitchFamily="34" charset="0"/>
                          <a:ea typeface="Calibri" panose="020F0502020204030204" pitchFamily="34" charset="0"/>
                          <a:cs typeface="Times New Roman" panose="02020603050405020304" pitchFamily="18" charset="0"/>
                        </a:rPr>
                        <a:t>Presión de trabajo óptima del aire comprimido para actuadores [psi]</a:t>
                      </a:r>
                      <a:endParaRPr lang="en-US"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33670777"/>
                  </a:ext>
                </a:extLst>
              </a:tr>
              <a:tr h="0">
                <a:tc>
                  <a:txBody>
                    <a:bodyPr/>
                    <a:lstStyle/>
                    <a:p>
                      <a:pPr algn="ctr">
                        <a:lnSpc>
                          <a:spcPct val="150000"/>
                        </a:lnSpc>
                        <a:spcAft>
                          <a:spcPts val="800"/>
                        </a:spcAft>
                      </a:pPr>
                      <a:r>
                        <a:rPr lang="es-MX" sz="1100">
                          <a:effectLst/>
                        </a:rPr>
                        <a:t>3</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s-ES" sz="1000" b="1" dirty="0">
                          <a:effectLst/>
                          <a:latin typeface="Arial" panose="020B0604020202020204" pitchFamily="34" charset="0"/>
                          <a:ea typeface="Calibri" panose="020F0502020204030204" pitchFamily="34" charset="0"/>
                          <a:cs typeface="Times New Roman" panose="02020603050405020304" pitchFamily="18" charset="0"/>
                        </a:rPr>
                        <a:t>Tiempo de capacitación de operarios [horas]</a:t>
                      </a:r>
                      <a:endParaRPr lang="en-US"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43785130"/>
                  </a:ext>
                </a:extLst>
              </a:tr>
              <a:tr h="0">
                <a:tc>
                  <a:txBody>
                    <a:bodyPr/>
                    <a:lstStyle/>
                    <a:p>
                      <a:pPr algn="ctr">
                        <a:lnSpc>
                          <a:spcPct val="150000"/>
                        </a:lnSpc>
                        <a:spcAft>
                          <a:spcPts val="800"/>
                        </a:spcAft>
                      </a:pPr>
                      <a:r>
                        <a:rPr lang="es-MX" sz="1100" dirty="0">
                          <a:effectLst/>
                        </a:rPr>
                        <a:t>4</a:t>
                      </a:r>
                      <a:endParaRPr lang="es-MX"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s-ES" sz="1000" b="1" dirty="0">
                          <a:effectLst/>
                          <a:latin typeface="Arial" panose="020B0604020202020204" pitchFamily="34" charset="0"/>
                          <a:ea typeface="Calibri" panose="020F0502020204030204" pitchFamily="34" charset="0"/>
                          <a:cs typeface="Times New Roman" panose="02020603050405020304" pitchFamily="18" charset="0"/>
                        </a:rPr>
                        <a:t>Resolución de celdas de carga [kg]</a:t>
                      </a:r>
                      <a:endParaRPr lang="en-US"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89494394"/>
                  </a:ext>
                </a:extLst>
              </a:tr>
              <a:tr h="0">
                <a:tc>
                  <a:txBody>
                    <a:bodyPr/>
                    <a:lstStyle/>
                    <a:p>
                      <a:pPr algn="ctr">
                        <a:lnSpc>
                          <a:spcPct val="150000"/>
                        </a:lnSpc>
                        <a:spcAft>
                          <a:spcPts val="800"/>
                        </a:spcAft>
                      </a:pPr>
                      <a:r>
                        <a:rPr lang="es-MX" sz="1100">
                          <a:effectLst/>
                        </a:rPr>
                        <a:t>5</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s-ES" sz="1000" b="1" dirty="0">
                          <a:effectLst/>
                          <a:latin typeface="Arial" panose="020B0604020202020204" pitchFamily="34" charset="0"/>
                          <a:ea typeface="Calibri" panose="020F0502020204030204" pitchFamily="34" charset="0"/>
                          <a:cs typeface="Times New Roman" panose="02020603050405020304" pitchFamily="18" charset="0"/>
                        </a:rPr>
                        <a:t>Cantidad de barriles por tanque IBC </a:t>
                      </a:r>
                      <a:endParaRPr lang="en-US"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99993099"/>
                  </a:ext>
                </a:extLst>
              </a:tr>
              <a:tr h="0">
                <a:tc>
                  <a:txBody>
                    <a:bodyPr/>
                    <a:lstStyle/>
                    <a:p>
                      <a:pPr algn="ctr">
                        <a:lnSpc>
                          <a:spcPct val="150000"/>
                        </a:lnSpc>
                        <a:spcAft>
                          <a:spcPts val="800"/>
                        </a:spcAft>
                      </a:pPr>
                      <a:r>
                        <a:rPr lang="es-MX" sz="1100">
                          <a:effectLst/>
                        </a:rPr>
                        <a:t>6</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s-ES" sz="1000" b="1" dirty="0">
                          <a:effectLst/>
                          <a:latin typeface="Arial" panose="020B0604020202020204" pitchFamily="34" charset="0"/>
                          <a:ea typeface="Calibri" panose="020F0502020204030204" pitchFamily="34" charset="0"/>
                          <a:cs typeface="Times New Roman" panose="02020603050405020304" pitchFamily="18" charset="0"/>
                        </a:rPr>
                        <a:t>Presión de agua y radio de alcance del limpiador [psi]</a:t>
                      </a:r>
                      <a:endParaRPr lang="en-US"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585623923"/>
                  </a:ext>
                </a:extLst>
              </a:tr>
              <a:tr h="0">
                <a:tc>
                  <a:txBody>
                    <a:bodyPr/>
                    <a:lstStyle/>
                    <a:p>
                      <a:pPr algn="ctr">
                        <a:lnSpc>
                          <a:spcPct val="150000"/>
                        </a:lnSpc>
                        <a:spcAft>
                          <a:spcPts val="800"/>
                        </a:spcAft>
                      </a:pPr>
                      <a:r>
                        <a:rPr lang="es-MX" sz="1100">
                          <a:effectLst/>
                        </a:rPr>
                        <a:t>7</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s-ES" sz="1000" b="1" dirty="0">
                          <a:effectLst/>
                          <a:latin typeface="Arial" panose="020B0604020202020204" pitchFamily="34" charset="0"/>
                          <a:ea typeface="Calibri" panose="020F0502020204030204" pitchFamily="34" charset="0"/>
                          <a:cs typeface="Times New Roman" panose="02020603050405020304" pitchFamily="18" charset="0"/>
                        </a:rPr>
                        <a:t>Tiempo de respuesta de sensores de nivel y carga [ms]</a:t>
                      </a:r>
                      <a:endParaRPr lang="en-US"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72756610"/>
                  </a:ext>
                </a:extLst>
              </a:tr>
              <a:tr h="0">
                <a:tc>
                  <a:txBody>
                    <a:bodyPr/>
                    <a:lstStyle/>
                    <a:p>
                      <a:pPr algn="ctr">
                        <a:lnSpc>
                          <a:spcPct val="150000"/>
                        </a:lnSpc>
                        <a:spcAft>
                          <a:spcPts val="800"/>
                        </a:spcAft>
                      </a:pPr>
                      <a:r>
                        <a:rPr lang="es-MX" sz="1100">
                          <a:effectLst/>
                        </a:rPr>
                        <a:t>8</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s-ES" sz="1000" b="1" dirty="0">
                          <a:effectLst/>
                          <a:latin typeface="Arial" panose="020B0604020202020204" pitchFamily="34" charset="0"/>
                          <a:ea typeface="Calibri" panose="020F0502020204030204" pitchFamily="34" charset="0"/>
                          <a:cs typeface="Times New Roman" panose="02020603050405020304" pitchFamily="18" charset="0"/>
                        </a:rPr>
                        <a:t>Cantidad de datos y registros por lote</a:t>
                      </a:r>
                      <a:endParaRPr lang="en-US"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78727279"/>
                  </a:ext>
                </a:extLst>
              </a:tr>
              <a:tr h="0">
                <a:tc>
                  <a:txBody>
                    <a:bodyPr/>
                    <a:lstStyle/>
                    <a:p>
                      <a:pPr algn="ctr">
                        <a:lnSpc>
                          <a:spcPct val="150000"/>
                        </a:lnSpc>
                        <a:spcAft>
                          <a:spcPts val="800"/>
                        </a:spcAft>
                      </a:pPr>
                      <a:r>
                        <a:rPr lang="es-MX" sz="1100">
                          <a:effectLst/>
                        </a:rPr>
                        <a:t>9</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s-ES" sz="1000" b="1" dirty="0">
                          <a:effectLst/>
                          <a:latin typeface="Arial" panose="020B0604020202020204" pitchFamily="34" charset="0"/>
                          <a:ea typeface="Calibri" panose="020F0502020204030204" pitchFamily="34" charset="0"/>
                          <a:cs typeface="Times New Roman" panose="02020603050405020304" pitchFamily="18" charset="0"/>
                        </a:rPr>
                        <a:t>Flujo de aditivos [kg/min]</a:t>
                      </a:r>
                      <a:endParaRPr lang="en-US"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52323877"/>
                  </a:ext>
                </a:extLst>
              </a:tr>
              <a:tr h="0">
                <a:tc>
                  <a:txBody>
                    <a:bodyPr/>
                    <a:lstStyle/>
                    <a:p>
                      <a:pPr algn="ctr">
                        <a:lnSpc>
                          <a:spcPct val="150000"/>
                        </a:lnSpc>
                        <a:spcAft>
                          <a:spcPts val="800"/>
                        </a:spcAft>
                      </a:pPr>
                      <a:r>
                        <a:rPr lang="es-MX" sz="1100">
                          <a:effectLst/>
                        </a:rPr>
                        <a:t>10</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s-ES" sz="1000" b="1" dirty="0">
                          <a:effectLst/>
                          <a:latin typeface="Arial" panose="020B0604020202020204" pitchFamily="34" charset="0"/>
                          <a:ea typeface="Calibri" panose="020F0502020204030204" pitchFamily="34" charset="0"/>
                          <a:cs typeface="Times New Roman" panose="02020603050405020304" pitchFamily="18" charset="0"/>
                        </a:rPr>
                        <a:t>Operaciones disponibles en pantalla</a:t>
                      </a:r>
                      <a:endParaRPr lang="en-US"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76957285"/>
                  </a:ext>
                </a:extLst>
              </a:tr>
              <a:tr h="0">
                <a:tc>
                  <a:txBody>
                    <a:bodyPr/>
                    <a:lstStyle/>
                    <a:p>
                      <a:pPr algn="ctr">
                        <a:lnSpc>
                          <a:spcPct val="150000"/>
                        </a:lnSpc>
                        <a:spcAft>
                          <a:spcPts val="800"/>
                        </a:spcAft>
                      </a:pPr>
                      <a:r>
                        <a:rPr lang="es-MX" sz="1100">
                          <a:effectLst/>
                        </a:rPr>
                        <a:t>11</a:t>
                      </a:r>
                      <a:endParaRPr lang="es-MX" sz="11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s-ES" sz="1000" b="1" dirty="0">
                          <a:effectLst/>
                          <a:latin typeface="Arial" panose="020B0604020202020204" pitchFamily="34" charset="0"/>
                          <a:ea typeface="Calibri" panose="020F0502020204030204" pitchFamily="34" charset="0"/>
                          <a:cs typeface="Times New Roman" panose="02020603050405020304" pitchFamily="18" charset="0"/>
                        </a:rPr>
                        <a:t>Cantidad de tanques IBC disponibles </a:t>
                      </a:r>
                      <a:endParaRPr lang="en-US" sz="11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49053795"/>
                  </a:ext>
                </a:extLst>
              </a:tr>
            </a:tbl>
          </a:graphicData>
        </a:graphic>
      </p:graphicFrame>
      <p:sp>
        <p:nvSpPr>
          <p:cNvPr id="6" name="Flecha: a la derecha 5">
            <a:extLst>
              <a:ext uri="{FF2B5EF4-FFF2-40B4-BE49-F238E27FC236}">
                <a16:creationId xmlns:a16="http://schemas.microsoft.com/office/drawing/2014/main" id="{902FEF32-3791-46F4-A1C5-9B27205CBF75}"/>
              </a:ext>
            </a:extLst>
          </p:cNvPr>
          <p:cNvSpPr/>
          <p:nvPr/>
        </p:nvSpPr>
        <p:spPr>
          <a:xfrm>
            <a:off x="5915396" y="4231887"/>
            <a:ext cx="923278" cy="4573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Marcador de contenido 2">
            <a:extLst>
              <a:ext uri="{FF2B5EF4-FFF2-40B4-BE49-F238E27FC236}">
                <a16:creationId xmlns:a16="http://schemas.microsoft.com/office/drawing/2014/main" id="{ACCA79E9-B674-46C1-8C60-9CE385BCEBFD}"/>
              </a:ext>
            </a:extLst>
          </p:cNvPr>
          <p:cNvSpPr txBox="1">
            <a:spLocks/>
          </p:cNvSpPr>
          <p:nvPr/>
        </p:nvSpPr>
        <p:spPr>
          <a:xfrm>
            <a:off x="1" y="1502781"/>
            <a:ext cx="1433146" cy="498374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tx1">
                    <a:lumMod val="65000"/>
                    <a:lumOff val="35000"/>
                  </a:schemeClr>
                </a:solidFill>
                <a:latin typeface="+mn-lt"/>
                <a:ea typeface="+mn-ea"/>
                <a:cs typeface="+mn-cs"/>
              </a:defRPr>
            </a:lvl1pPr>
            <a:lvl2pPr marL="457200" indent="0" algn="l" defTabSz="914400" rtl="0" eaLnBrk="1" latinLnBrk="0" hangingPunct="1">
              <a:lnSpc>
                <a:spcPct val="90000"/>
              </a:lnSpc>
              <a:spcBef>
                <a:spcPts val="250"/>
              </a:spcBef>
              <a:spcAft>
                <a:spcPts val="250"/>
              </a:spcAft>
              <a:buClr>
                <a:schemeClr val="accent1"/>
              </a:buClr>
              <a:buFont typeface="Wingdings 2"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250"/>
              </a:spcBef>
              <a:spcAft>
                <a:spcPts val="250"/>
              </a:spcAft>
              <a:buClr>
                <a:schemeClr val="accent1"/>
              </a:buClr>
              <a:buFont typeface="Wingdings 2"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rPr>
              <a:t>Introducción</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1" i="0" u="sng"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orbel" panose="020B0503020204020204"/>
            </a:endParaRP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r>
              <a:rPr kumimoji="0" lang="es-EC" sz="1200" i="0" strike="noStrike" kern="1200" cap="none" spc="0" normalizeH="0" baseline="0" noProof="0" dirty="0">
                <a:ln>
                  <a:noFill/>
                </a:ln>
                <a:solidFill>
                  <a:prstClr val="white"/>
                </a:solidFill>
                <a:effectLst/>
                <a:uLnTx/>
                <a:uFillTx/>
                <a:latin typeface="Corbel" panose="020B0503020204020204"/>
              </a:rPr>
              <a:t>Investigación previa</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1200" b="0" i="0" u="none" strike="noStrike" kern="1200" cap="none" spc="0" normalizeH="0" baseline="0" noProof="0" dirty="0">
              <a:ln>
                <a:noFill/>
              </a:ln>
              <a:solidFill>
                <a:prstClr val="white"/>
              </a:solidFill>
              <a:effectLst/>
              <a:uLnTx/>
              <a:uFillTx/>
              <a:latin typeface="Corbel" panose="020B0503020204020204"/>
            </a:endParaRPr>
          </a:p>
          <a:p>
            <a:pPr algn="ctr"/>
            <a:r>
              <a:rPr lang="es-MX" sz="1200" dirty="0">
                <a:solidFill>
                  <a:prstClr val="white"/>
                </a:solidFill>
                <a:latin typeface="Corbel" panose="020B0503020204020204"/>
              </a:rPr>
              <a:t>Metodología</a:t>
            </a:r>
          </a:p>
          <a:p>
            <a:pPr algn="ctr"/>
            <a:endParaRPr lang="es-MX" sz="1200" dirty="0">
              <a:solidFill>
                <a:prstClr val="white"/>
              </a:solidFill>
              <a:latin typeface="Corbel" panose="020B0503020204020204"/>
            </a:endParaRPr>
          </a:p>
          <a:p>
            <a:pPr algn="ctr"/>
            <a:r>
              <a:rPr lang="es-MX" sz="1200" b="1" u="sng" dirty="0">
                <a:solidFill>
                  <a:prstClr val="white"/>
                </a:solidFill>
                <a:cs typeface="Times New Roman" panose="02020603050405020304" pitchFamily="18" charset="0"/>
              </a:rPr>
              <a:t>Diseño y construcción</a:t>
            </a:r>
          </a:p>
          <a:p>
            <a:pPr algn="ctr"/>
            <a:endParaRPr lang="es-MX" sz="1200" b="1" u="sng" dirty="0">
              <a:solidFill>
                <a:prstClr val="white"/>
              </a:solidFill>
              <a:latin typeface="Corbel" panose="020B0503020204020204"/>
            </a:endParaRPr>
          </a:p>
          <a:p>
            <a:pPr algn="ctr"/>
            <a:r>
              <a:rPr lang="es-MX" sz="1200" dirty="0">
                <a:solidFill>
                  <a:prstClr val="white"/>
                </a:solidFill>
                <a:latin typeface="Corbel" panose="020B0503020204020204"/>
              </a:rPr>
              <a:t>Pruebas y Resultados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Conclusiones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Recomendaciones</a:t>
            </a:r>
          </a:p>
          <a:p>
            <a:pPr algn="ctr"/>
            <a:endParaRPr lang="es-MX" sz="1200" dirty="0">
              <a:solidFill>
                <a:prstClr val="white"/>
              </a:solidFill>
              <a:latin typeface="Corbel" panose="020B0503020204020204"/>
            </a:endParaRPr>
          </a:p>
          <a:p>
            <a:pPr algn="ctr"/>
            <a:r>
              <a:rPr lang="es-MX" sz="1200" dirty="0">
                <a:solidFill>
                  <a:prstClr val="white"/>
                </a:solidFill>
                <a:latin typeface="Corbel" panose="020B0503020204020204"/>
              </a:rPr>
              <a:t>Trabajos futuros</a:t>
            </a:r>
          </a:p>
          <a:p>
            <a:pPr marL="0" marR="0" lvl="0" indent="0" algn="ctr" defTabSz="914400" rtl="0" eaLnBrk="1" fontAlgn="auto" latinLnBrk="0" hangingPunct="1">
              <a:lnSpc>
                <a:spcPct val="100000"/>
              </a:lnSpc>
              <a:spcBef>
                <a:spcPts val="1200"/>
              </a:spcBef>
              <a:spcAft>
                <a:spcPts val="0"/>
              </a:spcAft>
              <a:buClr>
                <a:srgbClr val="549E39"/>
              </a:buClr>
              <a:buSzTx/>
              <a:buFont typeface="Wingdings 2" pitchFamily="18" charset="2"/>
              <a:buNone/>
              <a:tabLst/>
              <a:defRPr/>
            </a:pPr>
            <a:endParaRPr kumimoji="0" lang="es-EC" sz="2000" b="0" i="0" u="none" strike="noStrike" kern="1200" cap="none" spc="0" normalizeH="0" baseline="0" noProof="0" dirty="0">
              <a:ln>
                <a:noFill/>
              </a:ln>
              <a:solidFill>
                <a:prstClr val="black">
                  <a:lumMod val="65000"/>
                  <a:lumOff val="35000"/>
                </a:prstClr>
              </a:solidFill>
              <a:effectLst/>
              <a:uLnTx/>
              <a:uFillTx/>
              <a:latin typeface="Corbel" panose="020B0503020204020204"/>
              <a:ea typeface="+mn-ea"/>
              <a:cs typeface="+mn-cs"/>
            </a:endParaRPr>
          </a:p>
        </p:txBody>
      </p:sp>
      <p:pic>
        <p:nvPicPr>
          <p:cNvPr id="5122" name="Picture 2" descr="Requerimiento - Iconos gratis de personas">
            <a:extLst>
              <a:ext uri="{FF2B5EF4-FFF2-40B4-BE49-F238E27FC236}">
                <a16:creationId xmlns:a16="http://schemas.microsoft.com/office/drawing/2014/main" id="{018C1A0D-B9C0-649D-A738-1B3B1B4864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5002" y="1346897"/>
            <a:ext cx="1500694" cy="1500694"/>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Ingenieria - Iconos gratis de electrónica">
            <a:extLst>
              <a:ext uri="{FF2B5EF4-FFF2-40B4-BE49-F238E27FC236}">
                <a16:creationId xmlns:a16="http://schemas.microsoft.com/office/drawing/2014/main" id="{F20D98E8-8A66-66AB-1DC6-783EF253E2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26912" y="1275628"/>
            <a:ext cx="1513764" cy="15137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7535767"/>
      </p:ext>
    </p:extLst>
  </p:cSld>
  <p:clrMapOvr>
    <a:masterClrMapping/>
  </p:clrMapOvr>
</p:sld>
</file>

<file path=ppt/theme/theme1.xml><?xml version="1.0" encoding="utf-8"?>
<a:theme xmlns:a="http://schemas.openxmlformats.org/drawingml/2006/main" name="ESPE">
  <a:themeElements>
    <a:clrScheme name="Verde">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Marco">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arco">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ESPE" id="{A5568C71-925F-4522-9704-0E450C2CC13E}" vid="{135D8DBE-FBA3-4D94-8B93-1C452B4BF1F8}"/>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ESPE</Template>
  <TotalTime>9224</TotalTime>
  <Words>6130</Words>
  <Application>Microsoft Office PowerPoint</Application>
  <PresentationFormat>Panorámica</PresentationFormat>
  <Paragraphs>2079</Paragraphs>
  <Slides>54</Slides>
  <Notes>3</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54</vt:i4>
      </vt:variant>
    </vt:vector>
  </HeadingPairs>
  <TitlesOfParts>
    <vt:vector size="61" baseType="lpstr">
      <vt:lpstr>Arial</vt:lpstr>
      <vt:lpstr>Calibri</vt:lpstr>
      <vt:lpstr>Cambria Math</vt:lpstr>
      <vt:lpstr>Corbel</vt:lpstr>
      <vt:lpstr>Symbol</vt:lpstr>
      <vt:lpstr>Wingdings 2</vt:lpstr>
      <vt:lpstr>ESPE</vt:lpstr>
      <vt:lpstr>DEPARTAMENTO DE CIENCIAS DE LA ENERGÍA Y MECÁNICA CARRERA DE INGENIERÍA EN MECATRÓNICA   TRABAJO DE TITULACIÓN, PREVIO A LA OBTENCIÓN DEL TÍTULO DE INGENIERO EN MECATRÓNICA</vt:lpstr>
      <vt:lpstr>CONTENIDO</vt:lpstr>
      <vt:lpstr>Empresa Zatotek S.A. Pinturas Wesco</vt:lpstr>
      <vt:lpstr>Antecedentes</vt:lpstr>
      <vt:lpstr>Justificación e Importancia</vt:lpstr>
      <vt:lpstr>Objetivos</vt:lpstr>
      <vt:lpstr>Aditivos</vt:lpstr>
      <vt:lpstr>Metodología</vt:lpstr>
      <vt:lpstr>Requerimientos y parámetros de diseño</vt:lpstr>
      <vt:lpstr>Requerimientos y parámetros de diseño</vt:lpstr>
      <vt:lpstr>Especificaciones</vt:lpstr>
      <vt:lpstr>Especificación</vt:lpstr>
      <vt:lpstr>Especificación</vt:lpstr>
      <vt:lpstr>Diseño de la tolva</vt:lpstr>
      <vt:lpstr>Diseño de la tolva</vt:lpstr>
      <vt:lpstr>Diseño estructural</vt:lpstr>
      <vt:lpstr>Dimensionamiento de celdas de carga</vt:lpstr>
      <vt:lpstr>Selección y dimensionamiento de bombas</vt:lpstr>
      <vt:lpstr>Selección de tuberías</vt:lpstr>
      <vt:lpstr>Selección de rociador de limpieza</vt:lpstr>
      <vt:lpstr>Selección de PLC</vt:lpstr>
      <vt:lpstr>Selección de módulos de PLC</vt:lpstr>
      <vt:lpstr>Selección de sensores de nivel</vt:lpstr>
      <vt:lpstr>Selección de válvula de control</vt:lpstr>
      <vt:lpstr>Selección de electroválvulas</vt:lpstr>
      <vt:lpstr>Selección de electroválvulas</vt:lpstr>
      <vt:lpstr>Dimensionamiento de alimentación DC</vt:lpstr>
      <vt:lpstr>Dimensionamiento de cables</vt:lpstr>
      <vt:lpstr>Dimensionamiento de relés</vt:lpstr>
      <vt:lpstr>Selección de switch ethernet</vt:lpstr>
      <vt:lpstr>Selección del interruptor principal</vt:lpstr>
      <vt:lpstr>Dimensionamiento de tablero de control</vt:lpstr>
      <vt:lpstr>Diseño del sistema de control</vt:lpstr>
      <vt:lpstr>Diseño del sistema de control</vt:lpstr>
      <vt:lpstr>Diseño del sistema de control</vt:lpstr>
      <vt:lpstr>Diseño del sistema de control</vt:lpstr>
      <vt:lpstr>Diseño del sistema de control</vt:lpstr>
      <vt:lpstr>Diseño de interfaces gráficas</vt:lpstr>
      <vt:lpstr>Diseño de interfaces gráficas</vt:lpstr>
      <vt:lpstr>Construcción e implementación</vt:lpstr>
      <vt:lpstr>Construcción e implementación</vt:lpstr>
      <vt:lpstr>Construcción e implementación</vt:lpstr>
      <vt:lpstr>Construcción e implementación</vt:lpstr>
      <vt:lpstr>Pruebas de dosificación</vt:lpstr>
      <vt:lpstr>Pruebas de dosificación</vt:lpstr>
      <vt:lpstr>Pruebas de alimentación</vt:lpstr>
      <vt:lpstr>Pruebas de recirculación y limpieza</vt:lpstr>
      <vt:lpstr>Resultados</vt:lpstr>
      <vt:lpstr>Funcionamiento</vt:lpstr>
      <vt:lpstr>Conclusiones</vt:lpstr>
      <vt:lpstr>Conclusiones</vt:lpstr>
      <vt:lpstr>Recomendaciones</vt:lpstr>
      <vt:lpstr>Trabajos Futuros</vt:lpstr>
      <vt:lpstr>GRACIAS POR SU ATENCIÓN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DEPARTAMENTO DE CIENCIAS DE LA ENERGÍA Y MECÁNICA CARRERA DE INGENIERÍA EN MECATRÓNICA   TRABAJO DE TITULACIÓN, PREVIO A LA OBTENCIÓN DEL TÍTULO DE INGENIERO EN MECATRÓNICA</dc:title>
  <dc:creator>Edouard Galeas</dc:creator>
  <cp:lastModifiedBy>Edouard Galeas Coppiano</cp:lastModifiedBy>
  <cp:revision>77</cp:revision>
  <dcterms:created xsi:type="dcterms:W3CDTF">2021-08-18T05:23:49Z</dcterms:created>
  <dcterms:modified xsi:type="dcterms:W3CDTF">2023-02-24T07:02:17Z</dcterms:modified>
</cp:coreProperties>
</file>