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43" r:id="rId3"/>
    <p:sldId id="259" r:id="rId4"/>
    <p:sldId id="258" r:id="rId5"/>
    <p:sldId id="260" r:id="rId6"/>
    <p:sldId id="309" r:id="rId7"/>
    <p:sldId id="310" r:id="rId8"/>
    <p:sldId id="333" r:id="rId9"/>
    <p:sldId id="311" r:id="rId10"/>
    <p:sldId id="312" r:id="rId11"/>
    <p:sldId id="261" r:id="rId12"/>
    <p:sldId id="313" r:id="rId13"/>
    <p:sldId id="314" r:id="rId14"/>
    <p:sldId id="315" r:id="rId15"/>
    <p:sldId id="316" r:id="rId16"/>
    <p:sldId id="318" r:id="rId17"/>
    <p:sldId id="324" r:id="rId18"/>
    <p:sldId id="319" r:id="rId19"/>
    <p:sldId id="320" r:id="rId20"/>
    <p:sldId id="321" r:id="rId21"/>
    <p:sldId id="323" r:id="rId22"/>
    <p:sldId id="322" r:id="rId23"/>
    <p:sldId id="325" r:id="rId24"/>
    <p:sldId id="334" r:id="rId25"/>
    <p:sldId id="326" r:id="rId26"/>
    <p:sldId id="335" r:id="rId27"/>
    <p:sldId id="286" r:id="rId28"/>
    <p:sldId id="338" r:id="rId29"/>
    <p:sldId id="339" r:id="rId30"/>
    <p:sldId id="340" r:id="rId31"/>
    <p:sldId id="341" r:id="rId32"/>
    <p:sldId id="301" r:id="rId33"/>
    <p:sldId id="302" r:id="rId34"/>
    <p:sldId id="303" r:id="rId35"/>
    <p:sldId id="308"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Montserrat" panose="020B0604020202020204" charset="0"/>
      <p:regular r:id="rId42"/>
      <p:bold r:id="rId43"/>
      <p:italic r:id="rId44"/>
      <p:boldItalic r:id="rId45"/>
    </p:embeddedFont>
    <p:embeddedFont>
      <p:font typeface="Corbel" panose="020B05030202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iNs8jlsP7jgIwM+/8TDKcbBYA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51" autoAdjust="0"/>
  </p:normalViewPr>
  <p:slideViewPr>
    <p:cSldViewPr snapToGrid="0">
      <p:cViewPr varScale="1">
        <p:scale>
          <a:sx n="69" d="100"/>
          <a:sy n="69" d="100"/>
        </p:scale>
        <p:origin x="12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s-E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s-E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s-ES" sz="1200" b="0" i="0" u="none" strike="noStrike" cap="none" dirty="0" smtClean="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493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315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340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smtClean="0">
                <a:solidFill>
                  <a:schemeClr val="dk1"/>
                </a:solidFill>
                <a:effectLst/>
                <a:latin typeface="Calibri"/>
                <a:ea typeface="Calibri"/>
                <a:cs typeface="Calibri"/>
                <a:sym typeface="Calibri"/>
              </a:rPr>
              <a:t>variar </a:t>
            </a:r>
            <a:r>
              <a:rPr lang="es-ES" sz="1200" b="0" i="0" u="none" strike="noStrike" cap="none" dirty="0" smtClean="0">
                <a:solidFill>
                  <a:schemeClr val="dk1"/>
                </a:solidFill>
                <a:effectLst/>
                <a:latin typeface="Calibri"/>
                <a:ea typeface="Calibri"/>
                <a:cs typeface="Calibri"/>
                <a:sym typeface="Calibri"/>
              </a:rPr>
              <a:t>según la magnitud del campo magnético</a:t>
            </a: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353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dirty="0" smtClean="0">
                <a:solidFill>
                  <a:schemeClr val="dk1"/>
                </a:solidFill>
                <a:effectLst/>
                <a:latin typeface="Calibri"/>
                <a:ea typeface="Calibri"/>
                <a:cs typeface="Calibri"/>
                <a:sym typeface="Calibri"/>
              </a:rPr>
              <a:t>de </a:t>
            </a:r>
            <a:r>
              <a:rPr lang="es-ES" sz="1200" b="0" i="0" u="none" strike="noStrike" cap="none" dirty="0" smtClean="0">
                <a:solidFill>
                  <a:schemeClr val="dk1"/>
                </a:solidFill>
                <a:effectLst/>
                <a:latin typeface="Calibri"/>
                <a:ea typeface="Calibri"/>
                <a:cs typeface="Calibri"/>
                <a:sym typeface="Calibri"/>
              </a:rPr>
              <a:t>la resistencia eléctrica de un semiconductor a temperaturas variables.</a:t>
            </a: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17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63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690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5843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954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577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598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94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42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9872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5057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5794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a37c3c20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5" name="Google Shape;135;g1da37c3c20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060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9922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81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da37c3c20f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1da37c3c20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409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da37c3c20f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1da37c3c20f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5841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da37c3c2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1da37c3c2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1" name="Google Shape;53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279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21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153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a37c3c20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28" name="Google Shape;128;g1da37c3c20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7704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21"/>
        <p:cNvGrpSpPr/>
        <p:nvPr/>
      </p:nvGrpSpPr>
      <p:grpSpPr>
        <a:xfrm>
          <a:off x="0" y="0"/>
          <a:ext cx="0" cy="0"/>
          <a:chOff x="0" y="0"/>
          <a:chExt cx="0" cy="0"/>
        </a:xfrm>
      </p:grpSpPr>
      <p:pic>
        <p:nvPicPr>
          <p:cNvPr id="22" name="Google Shape;22;p63" descr="Imagen 2"/>
          <p:cNvPicPr preferRelativeResize="0"/>
          <p:nvPr/>
        </p:nvPicPr>
        <p:blipFill rotWithShape="1">
          <a:blip r:embed="rId2">
            <a:alphaModFix/>
          </a:blip>
          <a:srcRect/>
          <a:stretch/>
        </p:blipFill>
        <p:spPr>
          <a:xfrm rot="5400000" flipH="1">
            <a:off x="1044396" y="577656"/>
            <a:ext cx="6857998" cy="5702688"/>
          </a:xfrm>
          <a:prstGeom prst="rect">
            <a:avLst/>
          </a:prstGeom>
          <a:noFill/>
          <a:ln>
            <a:noFill/>
          </a:ln>
        </p:spPr>
      </p:pic>
      <p:sp>
        <p:nvSpPr>
          <p:cNvPr id="23" name="Google Shape;23;p63"/>
          <p:cNvSpPr/>
          <p:nvPr/>
        </p:nvSpPr>
        <p:spPr>
          <a:xfrm rot="5400000" flipH="1">
            <a:off x="-1879949" y="3391655"/>
            <a:ext cx="6857997" cy="74694"/>
          </a:xfrm>
          <a:prstGeom prst="rect">
            <a:avLst/>
          </a:prstGeom>
          <a:solidFill>
            <a:srgbClr val="21714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24" name="Google Shape;24;p63"/>
          <p:cNvSpPr/>
          <p:nvPr/>
        </p:nvSpPr>
        <p:spPr>
          <a:xfrm rot="5400000" flipH="1">
            <a:off x="-1809389" y="3391652"/>
            <a:ext cx="6858000" cy="74695"/>
          </a:xfrm>
          <a:prstGeom prst="rect">
            <a:avLst/>
          </a:prstGeom>
          <a:solidFill>
            <a:srgbClr val="BC202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pic>
        <p:nvPicPr>
          <p:cNvPr id="25" name="Google Shape;25;p63" descr="Resultado de imagen para espe"/>
          <p:cNvPicPr preferRelativeResize="0"/>
          <p:nvPr/>
        </p:nvPicPr>
        <p:blipFill rotWithShape="1">
          <a:blip r:embed="rId3">
            <a:alphaModFix/>
          </a:blip>
          <a:srcRect r="74423"/>
          <a:stretch/>
        </p:blipFill>
        <p:spPr>
          <a:xfrm>
            <a:off x="249460" y="2560947"/>
            <a:ext cx="993941" cy="933446"/>
          </a:xfrm>
          <a:prstGeom prst="rect">
            <a:avLst/>
          </a:prstGeom>
          <a:noFill/>
          <a:ln>
            <a:noFill/>
          </a:ln>
        </p:spPr>
      </p:pic>
      <p:sp>
        <p:nvSpPr>
          <p:cNvPr id="26" name="Google Shape;26;p63"/>
          <p:cNvSpPr txBox="1">
            <a:spLocks noGrp="1"/>
          </p:cNvSpPr>
          <p:nvPr>
            <p:ph type="ctrTitle"/>
          </p:nvPr>
        </p:nvSpPr>
        <p:spPr>
          <a:xfrm>
            <a:off x="3354435" y="770012"/>
            <a:ext cx="7315200" cy="27820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5900"/>
              <a:buFont typeface="Corbel"/>
              <a:buNone/>
              <a:defRPr sz="59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3"/>
          <p:cNvSpPr txBox="1">
            <a:spLocks noGrp="1"/>
          </p:cNvSpPr>
          <p:nvPr>
            <p:ph type="subTitle" idx="1"/>
          </p:nvPr>
        </p:nvSpPr>
        <p:spPr>
          <a:xfrm>
            <a:off x="3433566" y="4809812"/>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chemeClr val="dk2"/>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8" name="Google Shape;28;p63"/>
          <p:cNvSpPr txBox="1">
            <a:spLocks noGrp="1"/>
          </p:cNvSpPr>
          <p:nvPr>
            <p:ph type="dt" idx="10"/>
          </p:nvPr>
        </p:nvSpPr>
        <p:spPr>
          <a:xfrm>
            <a:off x="411933" y="6356350"/>
            <a:ext cx="92360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pic>
        <p:nvPicPr>
          <p:cNvPr id="31" name="Google Shape;31;p63" descr="Resultado de imagen para espe"/>
          <p:cNvPicPr preferRelativeResize="0"/>
          <p:nvPr/>
        </p:nvPicPr>
        <p:blipFill rotWithShape="1">
          <a:blip r:embed="rId4">
            <a:alphaModFix/>
          </a:blip>
          <a:srcRect l="24832"/>
          <a:stretch/>
        </p:blipFill>
        <p:spPr>
          <a:xfrm>
            <a:off x="75857" y="1622704"/>
            <a:ext cx="1330242" cy="522899"/>
          </a:xfrm>
          <a:prstGeom prst="rect">
            <a:avLst/>
          </a:prstGeom>
          <a:noFill/>
          <a:ln>
            <a:noFill/>
          </a:ln>
        </p:spPr>
      </p:pic>
      <p:pic>
        <p:nvPicPr>
          <p:cNvPr id="32" name="Google Shape;32;p63"/>
          <p:cNvPicPr preferRelativeResize="0"/>
          <p:nvPr/>
        </p:nvPicPr>
        <p:blipFill rotWithShape="1">
          <a:blip r:embed="rId5">
            <a:alphaModFix/>
          </a:blip>
          <a:srcRect/>
          <a:stretch/>
        </p:blipFill>
        <p:spPr>
          <a:xfrm>
            <a:off x="232123" y="3862720"/>
            <a:ext cx="1017710" cy="11312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body" idx="1"/>
          </p:nvPr>
        </p:nvSpPr>
        <p:spPr>
          <a:xfrm rot="5400000">
            <a:off x="4025771" y="-4929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7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rot="5400000">
            <a:off x="-688730" y="2858966"/>
            <a:ext cx="3244362" cy="114006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body" idx="1"/>
          </p:nvPr>
        </p:nvSpPr>
        <p:spPr>
          <a:xfrm rot="5400000">
            <a:off x="4264706"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7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3"/>
        <p:cNvGrpSpPr/>
        <p:nvPr/>
      </p:nvGrpSpPr>
      <p:grpSpPr>
        <a:xfrm>
          <a:off x="0" y="0"/>
          <a:ext cx="0" cy="0"/>
          <a:chOff x="0" y="0"/>
          <a:chExt cx="0" cy="0"/>
        </a:xfrm>
      </p:grpSpPr>
      <p:sp>
        <p:nvSpPr>
          <p:cNvPr id="34" name="Google Shape;34;p64"/>
          <p:cNvSpPr txBox="1">
            <a:spLocks noGrp="1"/>
          </p:cNvSpPr>
          <p:nvPr>
            <p:ph type="title"/>
          </p:nvPr>
        </p:nvSpPr>
        <p:spPr>
          <a:xfrm>
            <a:off x="3167426" y="472108"/>
            <a:ext cx="7315200" cy="134689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4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4"/>
          <p:cNvSpPr txBox="1">
            <a:spLocks noGrp="1"/>
          </p:cNvSpPr>
          <p:nvPr>
            <p:ph type="body" idx="1"/>
          </p:nvPr>
        </p:nvSpPr>
        <p:spPr>
          <a:xfrm>
            <a:off x="3077961" y="853909"/>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6" name="Google Shape;36;p6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9"/>
        <p:cNvGrpSpPr/>
        <p:nvPr/>
      </p:nvGrpSpPr>
      <p:grpSpPr>
        <a:xfrm>
          <a:off x="0" y="0"/>
          <a:ext cx="0" cy="0"/>
          <a:chOff x="0" y="0"/>
          <a:chExt cx="0" cy="0"/>
        </a:xfrm>
      </p:grpSpPr>
      <p:sp>
        <p:nvSpPr>
          <p:cNvPr id="40" name="Google Shape;40;p65"/>
          <p:cNvSpPr txBox="1">
            <a:spLocks noGrp="1"/>
          </p:cNvSpPr>
          <p:nvPr>
            <p:ph type="title"/>
          </p:nvPr>
        </p:nvSpPr>
        <p:spPr>
          <a:xfrm>
            <a:off x="3005665" y="1307240"/>
            <a:ext cx="7315200" cy="325526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595959"/>
              </a:buClr>
              <a:buSzPts val="5900"/>
              <a:buFont typeface="Corbel"/>
              <a:buNone/>
              <a:defRPr sz="5900" b="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5"/>
          <p:cNvSpPr txBox="1">
            <a:spLocks noGrp="1"/>
          </p:cNvSpPr>
          <p:nvPr>
            <p:ph type="body" idx="1"/>
          </p:nvPr>
        </p:nvSpPr>
        <p:spPr>
          <a:xfrm>
            <a:off x="3023953" y="4681376"/>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2" name="Google Shape;42;p6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2936649"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p66"/>
          <p:cNvSpPr txBox="1">
            <a:spLocks noGrp="1"/>
          </p:cNvSpPr>
          <p:nvPr>
            <p:ph type="body" idx="2"/>
          </p:nvPr>
        </p:nvSpPr>
        <p:spPr>
          <a:xfrm>
            <a:off x="6886857"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6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67"/>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7"/>
          <p:cNvSpPr txBox="1">
            <a:spLocks noGrp="1"/>
          </p:cNvSpPr>
          <p:nvPr>
            <p:ph type="body" idx="1"/>
          </p:nvPr>
        </p:nvSpPr>
        <p:spPr>
          <a:xfrm>
            <a:off x="2927133" y="943094"/>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5" name="Google Shape;55;p67"/>
          <p:cNvSpPr txBox="1">
            <a:spLocks noGrp="1"/>
          </p:cNvSpPr>
          <p:nvPr>
            <p:ph type="body" idx="2"/>
          </p:nvPr>
        </p:nvSpPr>
        <p:spPr>
          <a:xfrm>
            <a:off x="2927133" y="1850444"/>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6" name="Google Shape;56;p67"/>
          <p:cNvSpPr txBox="1">
            <a:spLocks noGrp="1"/>
          </p:cNvSpPr>
          <p:nvPr>
            <p:ph type="body" idx="3"/>
          </p:nvPr>
        </p:nvSpPr>
        <p:spPr>
          <a:xfrm>
            <a:off x="6877684" y="943094"/>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p67"/>
          <p:cNvSpPr txBox="1">
            <a:spLocks noGrp="1"/>
          </p:cNvSpPr>
          <p:nvPr>
            <p:ph type="body" idx="4"/>
          </p:nvPr>
        </p:nvSpPr>
        <p:spPr>
          <a:xfrm>
            <a:off x="6877684" y="1850444"/>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p6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68"/>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66"/>
        <p:cNvGrpSpPr/>
        <p:nvPr/>
      </p:nvGrpSpPr>
      <p:grpSpPr>
        <a:xfrm>
          <a:off x="0" y="0"/>
          <a:ext cx="0" cy="0"/>
          <a:chOff x="0" y="0"/>
          <a:chExt cx="0" cy="0"/>
        </a:xfrm>
      </p:grpSpPr>
      <p:sp>
        <p:nvSpPr>
          <p:cNvPr id="67" name="Google Shape;67;p6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331632" y="2523504"/>
            <a:ext cx="1221076" cy="181099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body" idx="1"/>
          </p:nvPr>
        </p:nvSpPr>
        <p:spPr>
          <a:xfrm>
            <a:off x="3173321"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3" name="Google Shape;73;p70"/>
          <p:cNvSpPr txBox="1">
            <a:spLocks noGrp="1"/>
          </p:cNvSpPr>
          <p:nvPr>
            <p:ph type="body" idx="2"/>
          </p:nvPr>
        </p:nvSpPr>
        <p:spPr>
          <a:xfrm>
            <a:off x="326368" y="4783014"/>
            <a:ext cx="1221076" cy="103315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4" name="Google Shape;74;p7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254728" y="1698002"/>
            <a:ext cx="1379337" cy="18024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2000"/>
              <a:buFont typeface="Corbel"/>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a:spLocks noGrp="1"/>
          </p:cNvSpPr>
          <p:nvPr>
            <p:ph type="pic" idx="2"/>
          </p:nvPr>
        </p:nvSpPr>
        <p:spPr>
          <a:xfrm>
            <a:off x="2832090" y="755015"/>
            <a:ext cx="8115230" cy="5330952"/>
          </a:xfrm>
          <a:prstGeom prst="rect">
            <a:avLst/>
          </a:prstGeom>
          <a:solidFill>
            <a:srgbClr val="BFBFBF"/>
          </a:solidFill>
          <a:ln>
            <a:noFill/>
          </a:ln>
        </p:spPr>
      </p:sp>
      <p:sp>
        <p:nvSpPr>
          <p:cNvPr id="80" name="Google Shape;80;p71"/>
          <p:cNvSpPr txBox="1">
            <a:spLocks noGrp="1"/>
          </p:cNvSpPr>
          <p:nvPr>
            <p:ph type="body" idx="1"/>
          </p:nvPr>
        </p:nvSpPr>
        <p:spPr>
          <a:xfrm>
            <a:off x="262465" y="4293407"/>
            <a:ext cx="1379337" cy="126996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1" name="Google Shape;81;p7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2" descr="Imagen 2"/>
          <p:cNvPicPr preferRelativeResize="0"/>
          <p:nvPr/>
        </p:nvPicPr>
        <p:blipFill rotWithShape="1">
          <a:blip r:embed="rId13">
            <a:alphaModFix/>
          </a:blip>
          <a:srcRect/>
          <a:stretch/>
        </p:blipFill>
        <p:spPr>
          <a:xfrm rot="5400000" flipH="1">
            <a:off x="918843" y="577657"/>
            <a:ext cx="6857998" cy="5702688"/>
          </a:xfrm>
          <a:prstGeom prst="rect">
            <a:avLst/>
          </a:prstGeom>
          <a:noFill/>
          <a:ln>
            <a:noFill/>
          </a:ln>
        </p:spPr>
      </p:pic>
      <p:sp>
        <p:nvSpPr>
          <p:cNvPr id="11" name="Google Shape;11;p62"/>
          <p:cNvSpPr/>
          <p:nvPr/>
        </p:nvSpPr>
        <p:spPr>
          <a:xfrm rot="5400000" flipH="1">
            <a:off x="-1853969" y="3390841"/>
            <a:ext cx="6857997" cy="76319"/>
          </a:xfrm>
          <a:prstGeom prst="rect">
            <a:avLst/>
          </a:prstGeom>
          <a:solidFill>
            <a:srgbClr val="21714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2" name="Google Shape;12;p62"/>
          <p:cNvSpPr/>
          <p:nvPr/>
        </p:nvSpPr>
        <p:spPr>
          <a:xfrm rot="5400000" flipH="1">
            <a:off x="-1955852" y="3380204"/>
            <a:ext cx="6857998" cy="97590"/>
          </a:xfrm>
          <a:prstGeom prst="rect">
            <a:avLst/>
          </a:prstGeom>
          <a:solidFill>
            <a:srgbClr val="BC202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13" name="Google Shape;13;p62"/>
          <p:cNvSpPr/>
          <p:nvPr/>
        </p:nvSpPr>
        <p:spPr>
          <a:xfrm>
            <a:off x="2" y="0"/>
            <a:ext cx="1426412" cy="6858000"/>
          </a:xfrm>
          <a:prstGeom prst="rect">
            <a:avLst/>
          </a:prstGeom>
          <a:gradFill>
            <a:gsLst>
              <a:gs pos="0">
                <a:srgbClr val="0F4425"/>
              </a:gs>
              <a:gs pos="50000">
                <a:srgbClr val="156337"/>
              </a:gs>
              <a:gs pos="100000">
                <a:srgbClr val="1B7742"/>
              </a:gs>
            </a:gsLst>
            <a:path path="circle">
              <a:fillToRect l="50000" t="50000" r="50000" b="50000"/>
            </a:path>
            <a:tileRect/>
          </a:gradFill>
          <a:ln w="10775" cap="flat" cmpd="sng">
            <a:solidFill>
              <a:srgbClr val="2171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2"/>
          <p:cNvSpPr txBox="1">
            <a:spLocks noGrp="1"/>
          </p:cNvSpPr>
          <p:nvPr>
            <p:ph type="title"/>
          </p:nvPr>
        </p:nvSpPr>
        <p:spPr>
          <a:xfrm>
            <a:off x="3205587" y="363289"/>
            <a:ext cx="7238877" cy="131979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62"/>
          <p:cNvSpPr/>
          <p:nvPr/>
        </p:nvSpPr>
        <p:spPr>
          <a:xfrm>
            <a:off x="11825654" y="738554"/>
            <a:ext cx="374258" cy="5351350"/>
          </a:xfrm>
          <a:prstGeom prst="rect">
            <a:avLst/>
          </a:prstGeom>
          <a:solidFill>
            <a:srgbClr val="C8C8C8">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2"/>
          <p:cNvSpPr txBox="1">
            <a:spLocks noGrp="1"/>
          </p:cNvSpPr>
          <p:nvPr>
            <p:ph type="body" idx="1"/>
          </p:nvPr>
        </p:nvSpPr>
        <p:spPr>
          <a:xfrm>
            <a:off x="3077961" y="853909"/>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7" name="Google Shape;17;p6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8" name="Google Shape;18;p6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9" name="Google Shape;19;p6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pic>
        <p:nvPicPr>
          <p:cNvPr id="20" name="Google Shape;20;p62" descr="Resultado de imagen para espe"/>
          <p:cNvPicPr preferRelativeResize="0"/>
          <p:nvPr/>
        </p:nvPicPr>
        <p:blipFill rotWithShape="1">
          <a:blip r:embed="rId14">
            <a:alphaModFix/>
          </a:blip>
          <a:srcRect r="74423"/>
          <a:stretch/>
        </p:blipFill>
        <p:spPr>
          <a:xfrm>
            <a:off x="262465" y="136525"/>
            <a:ext cx="990254" cy="88666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p:nvPr/>
        </p:nvSpPr>
        <p:spPr>
          <a:xfrm>
            <a:off x="1895900" y="2630754"/>
            <a:ext cx="10049700" cy="2308284"/>
          </a:xfrm>
          <a:prstGeom prst="rect">
            <a:avLst/>
          </a:prstGeom>
          <a:noFill/>
          <a:ln>
            <a:noFill/>
          </a:ln>
        </p:spPr>
        <p:txBody>
          <a:bodyPr spcFirstLastPara="1" wrap="square" lIns="91425" tIns="45700" rIns="91425" bIns="45700" anchor="t" anchorCtr="0">
            <a:spAutoFit/>
          </a:bodyPr>
          <a:lstStyle/>
          <a:p>
            <a:pPr algn="ctr">
              <a:buSzPts val="2400"/>
            </a:pPr>
            <a:r>
              <a:rPr lang="en-US" sz="2400" b="1" dirty="0" smtClean="0">
                <a:solidFill>
                  <a:schemeClr val="dk2"/>
                </a:solidFill>
                <a:latin typeface="Montserrat"/>
                <a:ea typeface="Montserrat"/>
                <a:cs typeface="Montserrat"/>
              </a:rPr>
              <a:t>“</a:t>
            </a:r>
            <a:r>
              <a:rPr lang="es-EC" sz="2400" b="1" dirty="0" smtClean="0">
                <a:solidFill>
                  <a:schemeClr val="dk2"/>
                </a:solidFill>
                <a:latin typeface="Montserrat"/>
                <a:ea typeface="Montserrat"/>
                <a:cs typeface="Montserrat"/>
              </a:rPr>
              <a:t>Repotenciación</a:t>
            </a:r>
            <a:r>
              <a:rPr lang="es-EC" sz="2400" b="1" dirty="0">
                <a:solidFill>
                  <a:schemeClr val="dk2"/>
                </a:solidFill>
                <a:latin typeface="Montserrat"/>
                <a:ea typeface="Montserrat"/>
                <a:cs typeface="Montserrat"/>
              </a:rPr>
              <a:t>, Calibración, Mantenimiento e Implementación de un Sistema de Adquisición de datos para la puesta a punto de la Bomba Termoeléctrica perteneciente al Laboratorio de Conversión de Energía de la Universidad de las Fuerzas Armadas – </a:t>
            </a:r>
            <a:r>
              <a:rPr lang="es-EC" sz="2400" b="1" dirty="0" smtClean="0">
                <a:solidFill>
                  <a:schemeClr val="dk2"/>
                </a:solidFill>
                <a:latin typeface="Montserrat"/>
                <a:ea typeface="Montserrat"/>
                <a:cs typeface="Montserrat"/>
              </a:rPr>
              <a:t>ESPE”</a:t>
            </a:r>
            <a:endParaRPr lang="en-US" sz="2400" b="1" dirty="0">
              <a:solidFill>
                <a:schemeClr val="dk2"/>
              </a:solidFill>
              <a:latin typeface="Montserrat"/>
              <a:ea typeface="Montserrat"/>
              <a:cs typeface="Montserrat"/>
            </a:endParaRPr>
          </a:p>
          <a:p>
            <a:pPr marL="0" marR="0" lvl="0" indent="0" algn="ctr" rtl="0">
              <a:lnSpc>
                <a:spcPct val="100000"/>
              </a:lnSpc>
              <a:spcBef>
                <a:spcPts val="0"/>
              </a:spcBef>
              <a:spcAft>
                <a:spcPts val="0"/>
              </a:spcAft>
              <a:buClr>
                <a:srgbClr val="000000"/>
              </a:buClr>
              <a:buSzPts val="2400"/>
              <a:buFont typeface="Arial"/>
              <a:buNone/>
            </a:pPr>
            <a:endParaRPr sz="2400" b="1" dirty="0">
              <a:solidFill>
                <a:schemeClr val="dk2"/>
              </a:solidFill>
              <a:latin typeface="Montserrat"/>
              <a:ea typeface="Montserrat"/>
              <a:cs typeface="Montserrat"/>
              <a:sym typeface="Montserrat"/>
            </a:endParaRPr>
          </a:p>
        </p:txBody>
      </p:sp>
      <p:sp>
        <p:nvSpPr>
          <p:cNvPr id="101" name="Google Shape;101;p1"/>
          <p:cNvSpPr txBox="1">
            <a:spLocks noGrp="1"/>
          </p:cNvSpPr>
          <p:nvPr>
            <p:ph type="ctrTitle"/>
          </p:nvPr>
        </p:nvSpPr>
        <p:spPr>
          <a:xfrm>
            <a:off x="3219147" y="215153"/>
            <a:ext cx="7403212" cy="172122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2"/>
              </a:buClr>
              <a:buSzPts val="1800"/>
              <a:buFont typeface="Montserrat"/>
              <a:buNone/>
            </a:pPr>
            <a:r>
              <a:rPr lang="es-MX" sz="1800" dirty="0">
                <a:latin typeface="Montserrat"/>
                <a:ea typeface="Montserrat"/>
                <a:cs typeface="Montserrat"/>
                <a:sym typeface="Montserrat"/>
              </a:rPr>
              <a:t>DEPARTAMENTO DE CIENCIAS DE LA ENERGÍA Y MECÁNICA</a:t>
            </a:r>
            <a:br>
              <a:rPr lang="es-MX" sz="1800" dirty="0">
                <a:latin typeface="Montserrat"/>
                <a:ea typeface="Montserrat"/>
                <a:cs typeface="Montserrat"/>
                <a:sym typeface="Montserrat"/>
              </a:rPr>
            </a:br>
            <a:r>
              <a:rPr lang="es-MX" sz="1800" dirty="0">
                <a:latin typeface="Montserrat"/>
                <a:ea typeface="Montserrat"/>
                <a:cs typeface="Montserrat"/>
                <a:sym typeface="Montserrat"/>
              </a:rPr>
              <a:t>CARRERA </a:t>
            </a:r>
            <a:r>
              <a:rPr lang="es-MX" sz="1800">
                <a:latin typeface="Montserrat"/>
                <a:ea typeface="Montserrat"/>
                <a:cs typeface="Montserrat"/>
                <a:sym typeface="Montserrat"/>
              </a:rPr>
              <a:t>DE </a:t>
            </a:r>
            <a:r>
              <a:rPr lang="es-MX" sz="1800" smtClean="0">
                <a:latin typeface="Montserrat"/>
                <a:ea typeface="Montserrat"/>
                <a:cs typeface="Montserrat"/>
                <a:sym typeface="Montserrat"/>
              </a:rPr>
              <a:t>INGENIERÍA </a:t>
            </a:r>
            <a:r>
              <a:rPr lang="es-MX" sz="1800" dirty="0">
                <a:latin typeface="Montserrat"/>
                <a:ea typeface="Montserrat"/>
                <a:cs typeface="Montserrat"/>
                <a:sym typeface="Montserrat"/>
              </a:rPr>
              <a:t>MECATRÓNICA</a:t>
            </a:r>
            <a:br>
              <a:rPr lang="es-MX" sz="1800" dirty="0">
                <a:latin typeface="Montserrat"/>
                <a:ea typeface="Montserrat"/>
                <a:cs typeface="Montserrat"/>
                <a:sym typeface="Montserrat"/>
              </a:rPr>
            </a:br>
            <a:r>
              <a:rPr lang="es-MX" sz="1800" dirty="0">
                <a:latin typeface="Montserrat"/>
                <a:ea typeface="Montserrat"/>
                <a:cs typeface="Montserrat"/>
                <a:sym typeface="Montserrat"/>
              </a:rPr>
              <a:t> TRABAJO DE TITULACIÓN, PREVIO A LA OBTENCIÓN DEL TÍTULO DE INGENIERO EN MECATRÓNICA</a:t>
            </a:r>
            <a:endParaRPr sz="1800" dirty="0">
              <a:latin typeface="Montserrat"/>
              <a:ea typeface="Montserrat"/>
              <a:cs typeface="Montserrat"/>
              <a:sym typeface="Montserrat"/>
            </a:endParaRPr>
          </a:p>
        </p:txBody>
      </p:sp>
      <p:sp>
        <p:nvSpPr>
          <p:cNvPr id="102" name="Google Shape;102;p1"/>
          <p:cNvSpPr txBox="1">
            <a:spLocks noGrp="1"/>
          </p:cNvSpPr>
          <p:nvPr>
            <p:ph type="subTitle" idx="1"/>
          </p:nvPr>
        </p:nvSpPr>
        <p:spPr>
          <a:xfrm>
            <a:off x="2759013" y="4567127"/>
            <a:ext cx="8260893" cy="186335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endParaRPr lang="es-MX" sz="2000" b="1" dirty="0" smtClean="0">
              <a:latin typeface="Montserrat"/>
              <a:ea typeface="Montserrat"/>
              <a:cs typeface="Montserrat"/>
              <a:sym typeface="Montserrat"/>
            </a:endParaRPr>
          </a:p>
          <a:p>
            <a:pPr marL="0" lvl="0" indent="0" algn="ctr" rtl="0">
              <a:lnSpc>
                <a:spcPct val="100000"/>
              </a:lnSpc>
              <a:spcBef>
                <a:spcPts val="0"/>
              </a:spcBef>
              <a:spcAft>
                <a:spcPts val="0"/>
              </a:spcAft>
              <a:buSzPts val="2000"/>
              <a:buNone/>
            </a:pPr>
            <a:endParaRPr lang="es-MX" sz="2000" b="1" dirty="0">
              <a:latin typeface="Montserrat"/>
              <a:ea typeface="Montserrat"/>
              <a:cs typeface="Montserrat"/>
              <a:sym typeface="Montserrat"/>
            </a:endParaRPr>
          </a:p>
          <a:p>
            <a:pPr marL="0" lvl="0" indent="0" algn="ctr" rtl="0">
              <a:lnSpc>
                <a:spcPct val="100000"/>
              </a:lnSpc>
              <a:spcBef>
                <a:spcPts val="0"/>
              </a:spcBef>
              <a:spcAft>
                <a:spcPts val="0"/>
              </a:spcAft>
              <a:buSzPts val="2000"/>
              <a:buNone/>
            </a:pPr>
            <a:r>
              <a:rPr lang="es-MX" sz="2000" b="1" dirty="0" smtClean="0">
                <a:latin typeface="Montserrat"/>
                <a:ea typeface="Montserrat"/>
                <a:cs typeface="Montserrat"/>
                <a:sym typeface="Montserrat"/>
              </a:rPr>
              <a:t>AUTOR: L</a:t>
            </a:r>
            <a:r>
              <a:rPr lang="es-EC" sz="2000" b="1" dirty="0" err="1" smtClean="0">
                <a:latin typeface="Montserrat"/>
                <a:ea typeface="Montserrat"/>
                <a:cs typeface="Montserrat"/>
                <a:sym typeface="Montserrat"/>
              </a:rPr>
              <a:t>ópez</a:t>
            </a:r>
            <a:r>
              <a:rPr lang="es-EC" sz="2000" b="1" dirty="0" smtClean="0">
                <a:latin typeface="Montserrat"/>
                <a:ea typeface="Montserrat"/>
                <a:cs typeface="Montserrat"/>
                <a:sym typeface="Montserrat"/>
              </a:rPr>
              <a:t> Lara, José Gabriel</a:t>
            </a:r>
          </a:p>
          <a:p>
            <a:pPr marL="0" lvl="0" indent="0" algn="ctr" rtl="0">
              <a:lnSpc>
                <a:spcPct val="100000"/>
              </a:lnSpc>
              <a:spcBef>
                <a:spcPts val="1200"/>
              </a:spcBef>
              <a:spcAft>
                <a:spcPts val="0"/>
              </a:spcAft>
              <a:buSzPts val="2000"/>
              <a:buNone/>
            </a:pPr>
            <a:r>
              <a:rPr lang="es-MX" sz="2000" b="1" dirty="0" smtClean="0">
                <a:latin typeface="Montserrat"/>
                <a:ea typeface="Montserrat"/>
                <a:cs typeface="Montserrat"/>
                <a:sym typeface="Montserrat"/>
              </a:rPr>
              <a:t>DIRECTOR: Ing. Gutiérrez </a:t>
            </a:r>
            <a:r>
              <a:rPr lang="es-MX" sz="2000" b="1" dirty="0" err="1" smtClean="0">
                <a:latin typeface="Montserrat"/>
                <a:ea typeface="Montserrat"/>
                <a:cs typeface="Montserrat"/>
                <a:sym typeface="Montserrat"/>
              </a:rPr>
              <a:t>Gualotuña</a:t>
            </a:r>
            <a:r>
              <a:rPr lang="es-MX" sz="2000" b="1" dirty="0" smtClean="0">
                <a:latin typeface="Montserrat"/>
                <a:ea typeface="Montserrat"/>
                <a:cs typeface="Montserrat"/>
                <a:sym typeface="Montserrat"/>
              </a:rPr>
              <a:t> Eduardo Roberto</a:t>
            </a:r>
            <a:endParaRPr dirty="0"/>
          </a:p>
        </p:txBody>
      </p:sp>
      <p:sp>
        <p:nvSpPr>
          <p:cNvPr id="103" name="Google Shape;103;p1"/>
          <p:cNvSpPr txBox="1"/>
          <p:nvPr/>
        </p:nvSpPr>
        <p:spPr>
          <a:xfrm>
            <a:off x="5928514" y="5871882"/>
            <a:ext cx="192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es-MX" sz="3600" b="1" i="0" u="none" strike="noStrike" cap="none" dirty="0">
                <a:solidFill>
                  <a:schemeClr val="dk2"/>
                </a:solidFill>
                <a:latin typeface="Montserrat"/>
                <a:ea typeface="Montserrat"/>
                <a:cs typeface="Montserrat"/>
                <a:sym typeface="Montserrat"/>
              </a:rPr>
              <a:t>202</a:t>
            </a:r>
            <a:r>
              <a:rPr lang="es-MX" sz="3600" b="1" dirty="0">
                <a:solidFill>
                  <a:schemeClr val="dk2"/>
                </a:solidFill>
                <a:latin typeface="Montserrat"/>
                <a:ea typeface="Montserrat"/>
                <a:cs typeface="Montserrat"/>
                <a:sym typeface="Montserrat"/>
              </a:rPr>
              <a:t>3</a:t>
            </a:r>
            <a:endParaRPr sz="3600" b="1" i="0" u="none" strike="noStrike" cap="none" dirty="0">
              <a:solidFill>
                <a:schemeClr val="dk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965284"/>
            <a:ext cx="8580900" cy="552101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Coeficiente de Rendimiento</a:t>
            </a:r>
            <a:endParaRPr sz="2700" b="1" dirty="0" smtClean="0">
              <a:solidFill>
                <a:schemeClr val="dk1"/>
              </a:solidFill>
            </a:endParaRPr>
          </a:p>
          <a:p>
            <a:pPr indent="-400050" algn="just">
              <a:lnSpc>
                <a:spcPct val="115000"/>
              </a:lnSpc>
              <a:buClr>
                <a:schemeClr val="dk1"/>
              </a:buClr>
              <a:buSzPts val="2700"/>
              <a:buFont typeface="Corbel"/>
              <a:buChar char="•"/>
            </a:pPr>
            <a:r>
              <a:rPr lang="en-US" sz="2700" dirty="0" err="1" smtClean="0">
                <a:solidFill>
                  <a:schemeClr val="dk1"/>
                </a:solidFill>
              </a:rPr>
              <a:t>Relación</a:t>
            </a:r>
            <a:r>
              <a:rPr lang="en-US" sz="2700" dirty="0" smtClean="0">
                <a:solidFill>
                  <a:schemeClr val="dk1"/>
                </a:solidFill>
              </a:rPr>
              <a:t> entre la </a:t>
            </a:r>
            <a:r>
              <a:rPr lang="en-US" sz="2700" dirty="0" err="1" smtClean="0">
                <a:solidFill>
                  <a:schemeClr val="dk1"/>
                </a:solidFill>
              </a:rPr>
              <a:t>energía</a:t>
            </a:r>
            <a:r>
              <a:rPr lang="en-US" sz="2700" dirty="0" smtClean="0">
                <a:solidFill>
                  <a:schemeClr val="dk1"/>
                </a:solidFill>
              </a:rPr>
              <a:t> del </a:t>
            </a:r>
            <a:r>
              <a:rPr lang="en-US" sz="2700" dirty="0" err="1" smtClean="0">
                <a:solidFill>
                  <a:schemeClr val="dk1"/>
                </a:solidFill>
              </a:rPr>
              <a:t>Módulo</a:t>
            </a:r>
            <a:r>
              <a:rPr lang="en-US" sz="2700" dirty="0" smtClean="0">
                <a:solidFill>
                  <a:schemeClr val="dk1"/>
                </a:solidFill>
              </a:rPr>
              <a:t> </a:t>
            </a:r>
            <a:r>
              <a:rPr lang="en-US" sz="2700" dirty="0" err="1" smtClean="0">
                <a:solidFill>
                  <a:schemeClr val="dk1"/>
                </a:solidFill>
              </a:rPr>
              <a:t>Calentador</a:t>
            </a:r>
            <a:r>
              <a:rPr lang="en-US" sz="2700" dirty="0" smtClean="0">
                <a:solidFill>
                  <a:schemeClr val="dk1"/>
                </a:solidFill>
              </a:rPr>
              <a:t> </a:t>
            </a:r>
            <a:r>
              <a:rPr lang="en-US" sz="2700" dirty="0" err="1" smtClean="0">
                <a:solidFill>
                  <a:schemeClr val="dk1"/>
                </a:solidFill>
              </a:rPr>
              <a:t>divida</a:t>
            </a:r>
            <a:r>
              <a:rPr lang="en-US" sz="2700" dirty="0" smtClean="0">
                <a:solidFill>
                  <a:schemeClr val="dk1"/>
                </a:solidFill>
              </a:rPr>
              <a:t> para la </a:t>
            </a:r>
            <a:r>
              <a:rPr lang="en-US" sz="2700" dirty="0" err="1" smtClean="0">
                <a:solidFill>
                  <a:schemeClr val="dk1"/>
                </a:solidFill>
              </a:rPr>
              <a:t>energía</a:t>
            </a:r>
            <a:r>
              <a:rPr lang="en-US" sz="2700" dirty="0" smtClean="0">
                <a:solidFill>
                  <a:schemeClr val="dk1"/>
                </a:solidFill>
              </a:rPr>
              <a:t> del </a:t>
            </a:r>
            <a:r>
              <a:rPr lang="en-US" sz="2700" dirty="0" err="1" smtClean="0">
                <a:solidFill>
                  <a:schemeClr val="dk1"/>
                </a:solidFill>
              </a:rPr>
              <a:t>Módulo</a:t>
            </a:r>
            <a:r>
              <a:rPr lang="en-US" sz="2700" dirty="0" smtClean="0">
                <a:solidFill>
                  <a:schemeClr val="dk1"/>
                </a:solidFill>
              </a:rPr>
              <a:t> Peltier.</a:t>
            </a:r>
            <a:endParaRPr lang="en-US" sz="2700" dirty="0">
              <a:solidFill>
                <a:schemeClr val="dk1"/>
              </a:solidFill>
            </a:endParaRPr>
          </a:p>
          <a:p>
            <a:pPr indent="-400050">
              <a:lnSpc>
                <a:spcPct val="115000"/>
              </a:lnSpc>
              <a:buClr>
                <a:schemeClr val="dk1"/>
              </a:buClr>
              <a:buSzPts val="2700"/>
              <a:buFont typeface="Corbel"/>
              <a:buChar char="•"/>
            </a:pPr>
            <a:r>
              <a:rPr lang="es-EC" sz="2700" dirty="0" smtClean="0">
                <a:solidFill>
                  <a:schemeClr val="dk1"/>
                </a:solidFill>
              </a:rPr>
              <a:t>Coeficiente de rendimiento es máximo cuando el trabajo realizado por el Módulo es mínimo. </a:t>
            </a: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192768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MX" sz="2600" b="1" dirty="0">
                <a:solidFill>
                  <a:schemeClr val="dk1"/>
                </a:solidFill>
              </a:rPr>
              <a:t>Requerimientos técnicos</a:t>
            </a:r>
            <a:endParaRPr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dirty="0">
                <a:solidFill>
                  <a:schemeClr val="dk1"/>
                </a:solidFill>
              </a:rPr>
              <a:t>Interfaz humano máquina (HMI) </a:t>
            </a:r>
            <a:r>
              <a:rPr lang="es-MX" sz="2600" dirty="0" smtClean="0">
                <a:solidFill>
                  <a:schemeClr val="dk1"/>
                </a:solidFill>
              </a:rPr>
              <a:t>intuitiva.</a:t>
            </a:r>
            <a:endParaRPr sz="2600" dirty="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EC" sz="2600" dirty="0" smtClean="0">
                <a:solidFill>
                  <a:schemeClr val="dk1"/>
                </a:solidFill>
              </a:rPr>
              <a:t>Medición de voltaje y corriente.</a:t>
            </a:r>
          </a:p>
          <a:p>
            <a:pPr marL="457200" lvl="0" indent="-393700" algn="l" rtl="0">
              <a:lnSpc>
                <a:spcPct val="115000"/>
              </a:lnSpc>
              <a:spcBef>
                <a:spcPts val="0"/>
              </a:spcBef>
              <a:spcAft>
                <a:spcPts val="0"/>
              </a:spcAft>
              <a:buClr>
                <a:schemeClr val="dk1"/>
              </a:buClr>
              <a:buSzPts val="2600"/>
              <a:buFont typeface="Corbel"/>
              <a:buChar char="•"/>
            </a:pPr>
            <a:r>
              <a:rPr lang="es-EC" sz="2600" dirty="0" smtClean="0">
                <a:solidFill>
                  <a:schemeClr val="dk1"/>
                </a:solidFill>
              </a:rPr>
              <a:t>Medición de temperaturas.</a:t>
            </a:r>
            <a:endParaRPr sz="2600" dirty="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EC" sz="2600" dirty="0" smtClean="0">
                <a:solidFill>
                  <a:schemeClr val="dk1"/>
                </a:solidFill>
              </a:rPr>
              <a:t>Control de suministro de potencia a Módulo y Calentador.</a:t>
            </a:r>
            <a:endParaRPr sz="2600" dirty="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r>
              <a:rPr lang="es-MX" sz="2600" dirty="0" smtClean="0">
                <a:solidFill>
                  <a:schemeClr val="dk1"/>
                </a:solidFill>
              </a:rPr>
              <a:t>Diseño </a:t>
            </a:r>
            <a:r>
              <a:rPr lang="es-MX" sz="2600" dirty="0">
                <a:solidFill>
                  <a:schemeClr val="dk1"/>
                </a:solidFill>
              </a:rPr>
              <a:t>y construcción de </a:t>
            </a:r>
            <a:r>
              <a:rPr lang="es-MX" sz="2600" dirty="0" smtClean="0">
                <a:solidFill>
                  <a:schemeClr val="dk1"/>
                </a:solidFill>
              </a:rPr>
              <a:t>ingeniería.</a:t>
            </a:r>
          </a:p>
          <a:p>
            <a:pPr marL="457200" lvl="0" indent="-393700" algn="l" rtl="0">
              <a:lnSpc>
                <a:spcPct val="115000"/>
              </a:lnSpc>
              <a:spcBef>
                <a:spcPts val="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endParaRPr lang="es-MX" sz="2600" b="1" dirty="0" smtClean="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endParaRPr lang="es-MX" sz="2600" b="1" dirty="0" smtClean="0">
              <a:solidFill>
                <a:schemeClr val="dk1"/>
              </a:solidFill>
            </a:endParaRPr>
          </a:p>
          <a:p>
            <a:pPr marL="457200" lvl="0" indent="-393700" algn="l" rtl="0">
              <a:lnSpc>
                <a:spcPct val="115000"/>
              </a:lnSpc>
              <a:spcBef>
                <a:spcPts val="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sym typeface="Montserrat"/>
              </a:rPr>
              <a:t>Controlador</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Tarjeta de Control y Adquisición de Datos</a:t>
            </a:r>
            <a:endParaRPr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Realizado el análisis se determinó el uso de </a:t>
            </a:r>
            <a:r>
              <a:rPr lang="es-MX" sz="2600" dirty="0" err="1" smtClean="0">
                <a:solidFill>
                  <a:schemeClr val="dk1"/>
                </a:solidFill>
              </a:rPr>
              <a:t>Arduino</a:t>
            </a:r>
            <a:r>
              <a:rPr lang="es-MX" sz="2600" dirty="0" smtClean="0">
                <a:solidFill>
                  <a:schemeClr val="dk1"/>
                </a:solidFill>
              </a:rPr>
              <a:t> Mega 2560.</a:t>
            </a: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700" y="2662915"/>
            <a:ext cx="57150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45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Sensores</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Sensores de Voltaje </a:t>
            </a:r>
            <a:endParaRPr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Realizado el análisis se determinó el uso de </a:t>
            </a:r>
            <a:r>
              <a:rPr lang="es-MX" sz="2600" dirty="0" err="1" smtClean="0">
                <a:solidFill>
                  <a:schemeClr val="dk1"/>
                </a:solidFill>
              </a:rPr>
              <a:t>sensore</a:t>
            </a:r>
            <a:r>
              <a:rPr lang="es-MX" sz="2600" dirty="0" smtClean="0">
                <a:solidFill>
                  <a:schemeClr val="dk1"/>
                </a:solidFill>
              </a:rPr>
              <a:t> de voltaje comercial FZ04030.</a:t>
            </a: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Aplica un divisor de tensión para la medición de voltaje.</a:t>
            </a:r>
          </a:p>
          <a:p>
            <a:pPr marL="457200" lvl="0" indent="-393700" algn="l" rtl="0">
              <a:lnSpc>
                <a:spcPct val="115000"/>
              </a:lnSpc>
              <a:spcBef>
                <a:spcPts val="1200"/>
              </a:spcBef>
              <a:spcAft>
                <a:spcPts val="0"/>
              </a:spcAft>
              <a:buClr>
                <a:schemeClr val="dk1"/>
              </a:buClr>
              <a:buSzPts val="2600"/>
              <a:buFont typeface="Corbel"/>
              <a:buChar char="•"/>
            </a:pPr>
            <a:endParaRPr lang="es-MX" sz="2600"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dirty="0">
              <a:solidFill>
                <a:schemeClr val="dk1"/>
              </a:solidFill>
            </a:endParaRPr>
          </a:p>
          <a:p>
            <a:pPr lvl="5" indent="-393700">
              <a:lnSpc>
                <a:spcPct val="115000"/>
              </a:lnSpc>
              <a:spcBef>
                <a:spcPts val="1200"/>
              </a:spcBef>
              <a:buClr>
                <a:schemeClr val="dk1"/>
              </a:buClr>
              <a:buSzPts val="2600"/>
              <a:buFont typeface="Corbel"/>
              <a:buChar char="•"/>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descr="Voltimetros y Amperimetros: Módulo Sensor de Voltaje 0.02445V ~ 25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135" y="3890550"/>
            <a:ext cx="2286000" cy="2286000"/>
          </a:xfrm>
          <a:prstGeom prst="rect">
            <a:avLst/>
          </a:prstGeom>
          <a:noFill/>
          <a:ln>
            <a:noFill/>
          </a:ln>
        </p:spPr>
      </p:pic>
      <p:pic>
        <p:nvPicPr>
          <p:cNvPr id="3" name="Imagen 2"/>
          <p:cNvPicPr>
            <a:picLocks noChangeAspect="1"/>
          </p:cNvPicPr>
          <p:nvPr/>
        </p:nvPicPr>
        <p:blipFill>
          <a:blip r:embed="rId4"/>
          <a:stretch>
            <a:fillRect/>
          </a:stretch>
        </p:blipFill>
        <p:spPr>
          <a:xfrm>
            <a:off x="5293744" y="4690620"/>
            <a:ext cx="1882303" cy="685859"/>
          </a:xfrm>
          <a:prstGeom prst="rect">
            <a:avLst/>
          </a:prstGeom>
        </p:spPr>
      </p:pic>
      <p:pic>
        <p:nvPicPr>
          <p:cNvPr id="4" name="Imagen 3"/>
          <p:cNvPicPr>
            <a:picLocks noChangeAspect="1"/>
          </p:cNvPicPr>
          <p:nvPr/>
        </p:nvPicPr>
        <p:blipFill>
          <a:blip r:embed="rId5"/>
          <a:stretch>
            <a:fillRect/>
          </a:stretch>
        </p:blipFill>
        <p:spPr>
          <a:xfrm>
            <a:off x="7711656" y="4097438"/>
            <a:ext cx="3180935" cy="1879183"/>
          </a:xfrm>
          <a:prstGeom prst="rect">
            <a:avLst/>
          </a:prstGeom>
        </p:spPr>
      </p:pic>
    </p:spTree>
    <p:extLst>
      <p:ext uri="{BB962C8B-B14F-4D97-AF65-F5344CB8AC3E}">
        <p14:creationId xmlns:p14="http://schemas.microsoft.com/office/powerpoint/2010/main" val="215318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Sensores</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Sensores de Corriente</a:t>
            </a:r>
            <a:endParaRPr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Realizado el análisis se determinó el uso de sensores de corriente comercial ACS712.</a:t>
            </a: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Aplica el Efecto Hall para la medición de corriente.</a:t>
            </a:r>
          </a:p>
          <a:p>
            <a:pPr marL="457200" lvl="0" indent="-393700" algn="l" rtl="0">
              <a:lnSpc>
                <a:spcPct val="115000"/>
              </a:lnSpc>
              <a:spcBef>
                <a:spcPts val="1200"/>
              </a:spcBef>
              <a:spcAft>
                <a:spcPts val="0"/>
              </a:spcAft>
              <a:buClr>
                <a:schemeClr val="dk1"/>
              </a:buClr>
              <a:buSzPts val="2600"/>
              <a:buFont typeface="Corbel"/>
              <a:buChar char="•"/>
            </a:pPr>
            <a:endParaRPr lang="es-MX" sz="2600"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dirty="0">
              <a:solidFill>
                <a:schemeClr val="dk1"/>
              </a:solidFill>
            </a:endParaRPr>
          </a:p>
          <a:p>
            <a:pPr lvl="5" indent="-393700">
              <a:lnSpc>
                <a:spcPct val="115000"/>
              </a:lnSpc>
              <a:spcBef>
                <a:spcPts val="1200"/>
              </a:spcBef>
              <a:buClr>
                <a:schemeClr val="dk1"/>
              </a:buClr>
              <a:buSzPts val="2600"/>
              <a:buFont typeface="Corbel"/>
              <a:buChar char="•"/>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2" name="Imagen 1"/>
          <p:cNvPicPr>
            <a:picLocks noChangeAspect="1"/>
          </p:cNvPicPr>
          <p:nvPr/>
        </p:nvPicPr>
        <p:blipFill>
          <a:blip r:embed="rId3"/>
          <a:stretch>
            <a:fillRect/>
          </a:stretch>
        </p:blipFill>
        <p:spPr>
          <a:xfrm>
            <a:off x="5488548" y="4097438"/>
            <a:ext cx="1661304" cy="396274"/>
          </a:xfrm>
          <a:prstGeom prst="rect">
            <a:avLst/>
          </a:prstGeom>
        </p:spPr>
      </p:pic>
      <p:pic>
        <p:nvPicPr>
          <p:cNvPr id="5" name="Imagen 4"/>
          <p:cNvPicPr>
            <a:picLocks noChangeAspect="1"/>
          </p:cNvPicPr>
          <p:nvPr/>
        </p:nvPicPr>
        <p:blipFill>
          <a:blip r:embed="rId4"/>
          <a:stretch>
            <a:fillRect/>
          </a:stretch>
        </p:blipFill>
        <p:spPr>
          <a:xfrm>
            <a:off x="5488548" y="4823228"/>
            <a:ext cx="1912786" cy="685859"/>
          </a:xfrm>
          <a:prstGeom prst="rect">
            <a:avLst/>
          </a:prstGeom>
        </p:spPr>
      </p:pic>
      <p:pic>
        <p:nvPicPr>
          <p:cNvPr id="7" name="Imagen 6"/>
          <p:cNvPicPr>
            <a:picLocks noChangeAspect="1"/>
          </p:cNvPicPr>
          <p:nvPr/>
        </p:nvPicPr>
        <p:blipFill>
          <a:blip r:embed="rId5"/>
          <a:stretch>
            <a:fillRect/>
          </a:stretch>
        </p:blipFill>
        <p:spPr>
          <a:xfrm>
            <a:off x="8103912" y="3815292"/>
            <a:ext cx="3690691" cy="1693795"/>
          </a:xfrm>
          <a:prstGeom prst="rect">
            <a:avLst/>
          </a:prstGeom>
        </p:spPr>
      </p:pic>
      <p:pic>
        <p:nvPicPr>
          <p:cNvPr id="11" name="Imagen 10" descr="Sensor de Corriente ACS712 - 5A BricoGeek | BricoGeek.com"/>
          <p:cNvPicPr/>
          <p:nvPr/>
        </p:nvPicPr>
        <p:blipFill rotWithShape="1">
          <a:blip r:embed="rId6" cstate="print">
            <a:extLst>
              <a:ext uri="{28A0092B-C50C-407E-A947-70E740481C1C}">
                <a14:useLocalDpi xmlns:a14="http://schemas.microsoft.com/office/drawing/2010/main" val="0"/>
              </a:ext>
            </a:extLst>
          </a:blip>
          <a:srcRect l="16770" t="5985" r="16860" b="10223"/>
          <a:stretch/>
        </p:blipFill>
        <p:spPr bwMode="auto">
          <a:xfrm>
            <a:off x="2499970" y="3680228"/>
            <a:ext cx="2286000"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843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lvl="0"/>
            <a:r>
              <a:rPr lang="es-MX" dirty="0">
                <a:latin typeface="Montserrat"/>
                <a:ea typeface="Montserrat"/>
                <a:cs typeface="Montserrat"/>
                <a:sym typeface="Montserrat"/>
              </a:rPr>
              <a:t>Sensores</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Sensores de Temperatura</a:t>
            </a:r>
            <a:endParaRPr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Realizado el análisis se determinó el uso de termistores NTC 10.</a:t>
            </a:r>
          </a:p>
          <a:p>
            <a:pPr marL="457200" lvl="0" indent="-393700" algn="l" rtl="0">
              <a:lnSpc>
                <a:spcPct val="115000"/>
              </a:lnSpc>
              <a:spcBef>
                <a:spcPts val="1200"/>
              </a:spcBef>
              <a:spcAft>
                <a:spcPts val="0"/>
              </a:spcAft>
              <a:buClr>
                <a:schemeClr val="dk1"/>
              </a:buClr>
              <a:buSzPts val="2600"/>
              <a:buFont typeface="Corbel"/>
              <a:buChar char="•"/>
            </a:pPr>
            <a:r>
              <a:rPr lang="es-MX" sz="2600" dirty="0" smtClean="0">
                <a:solidFill>
                  <a:schemeClr val="dk1"/>
                </a:solidFill>
              </a:rPr>
              <a:t> </a:t>
            </a:r>
            <a:r>
              <a:rPr lang="es-EC" sz="2600" dirty="0" smtClean="0">
                <a:solidFill>
                  <a:schemeClr val="dk1"/>
                </a:solidFill>
              </a:rPr>
              <a:t>Utiliza </a:t>
            </a:r>
            <a:r>
              <a:rPr lang="es-EC" sz="2600" dirty="0">
                <a:solidFill>
                  <a:schemeClr val="dk1"/>
                </a:solidFill>
              </a:rPr>
              <a:t>la ecuación de </a:t>
            </a:r>
            <a:r>
              <a:rPr lang="es-EC" sz="2600" dirty="0" err="1">
                <a:solidFill>
                  <a:schemeClr val="dk1"/>
                </a:solidFill>
              </a:rPr>
              <a:t>Steinhart</a:t>
            </a:r>
            <a:r>
              <a:rPr lang="es-EC" sz="2600" dirty="0">
                <a:solidFill>
                  <a:schemeClr val="dk1"/>
                </a:solidFill>
              </a:rPr>
              <a:t> – </a:t>
            </a:r>
            <a:r>
              <a:rPr lang="es-EC" sz="2600" dirty="0" err="1">
                <a:solidFill>
                  <a:schemeClr val="dk1"/>
                </a:solidFill>
              </a:rPr>
              <a:t>Hart</a:t>
            </a:r>
            <a:r>
              <a:rPr lang="es-EC" sz="2600" dirty="0">
                <a:solidFill>
                  <a:schemeClr val="dk1"/>
                </a:solidFill>
              </a:rPr>
              <a:t> </a:t>
            </a:r>
            <a:r>
              <a:rPr lang="es-EC" sz="2600" dirty="0" smtClean="0">
                <a:solidFill>
                  <a:schemeClr val="dk1"/>
                </a:solidFill>
              </a:rPr>
              <a:t>y divisor de tensión para la medición de temperatura.</a:t>
            </a:r>
            <a:endParaRPr lang="es-MX" sz="2600"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dirty="0">
              <a:solidFill>
                <a:schemeClr val="dk1"/>
              </a:solidFill>
            </a:endParaRPr>
          </a:p>
          <a:p>
            <a:pPr lvl="5" indent="-393700">
              <a:lnSpc>
                <a:spcPct val="115000"/>
              </a:lnSpc>
              <a:spcBef>
                <a:spcPts val="1200"/>
              </a:spcBef>
              <a:buClr>
                <a:schemeClr val="dk1"/>
              </a:buClr>
              <a:buSzPts val="2600"/>
              <a:buFont typeface="Corbel"/>
              <a:buChar char="•"/>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3" name="Imagen 2"/>
          <p:cNvPicPr>
            <a:picLocks noChangeAspect="1"/>
          </p:cNvPicPr>
          <p:nvPr/>
        </p:nvPicPr>
        <p:blipFill>
          <a:blip r:embed="rId3"/>
          <a:stretch>
            <a:fillRect/>
          </a:stretch>
        </p:blipFill>
        <p:spPr>
          <a:xfrm>
            <a:off x="4593120" y="4503141"/>
            <a:ext cx="3452159" cy="861135"/>
          </a:xfrm>
          <a:prstGeom prst="rect">
            <a:avLst/>
          </a:prstGeom>
        </p:spPr>
      </p:pic>
      <p:pic>
        <p:nvPicPr>
          <p:cNvPr id="4" name="Imagen 3"/>
          <p:cNvPicPr>
            <a:picLocks noChangeAspect="1"/>
          </p:cNvPicPr>
          <p:nvPr/>
        </p:nvPicPr>
        <p:blipFill>
          <a:blip r:embed="rId4"/>
          <a:stretch>
            <a:fillRect/>
          </a:stretch>
        </p:blipFill>
        <p:spPr>
          <a:xfrm>
            <a:off x="8520773" y="4062713"/>
            <a:ext cx="2738571" cy="1768765"/>
          </a:xfrm>
          <a:prstGeom prst="rect">
            <a:avLst/>
          </a:prstGeom>
        </p:spPr>
      </p:pic>
      <p:pic>
        <p:nvPicPr>
          <p:cNvPr id="3074" name="Picture 2" descr="▷ XINGYHENG 10 sensores impermeables NTC 10K termistor sonda digi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750" y="3994581"/>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04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Actuadores</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Motores a Pasos</a:t>
            </a:r>
            <a:endParaRPr sz="2600" b="1" dirty="0">
              <a:solidFill>
                <a:schemeClr val="dk1"/>
              </a:solidFill>
            </a:endParaRPr>
          </a:p>
          <a:p>
            <a:pPr indent="-393700">
              <a:lnSpc>
                <a:spcPct val="115000"/>
              </a:lnSpc>
              <a:buClr>
                <a:schemeClr val="dk1"/>
              </a:buClr>
              <a:buSzPts val="2600"/>
              <a:buFont typeface="Corbel"/>
              <a:buChar char="•"/>
            </a:pPr>
            <a:r>
              <a:rPr lang="es-MX" sz="2600" dirty="0">
                <a:solidFill>
                  <a:schemeClr val="dk1"/>
                </a:solidFill>
              </a:rPr>
              <a:t>Realizado el análisis se determinó el uso de </a:t>
            </a:r>
            <a:r>
              <a:rPr lang="es-EC" sz="2600" dirty="0" smtClean="0">
                <a:solidFill>
                  <a:schemeClr val="dk1"/>
                </a:solidFill>
              </a:rPr>
              <a:t>motores a pasos Nema 23.</a:t>
            </a:r>
            <a:endParaRPr lang="es-ES" sz="2600"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ES" sz="2600" dirty="0" smtClean="0">
                <a:solidFill>
                  <a:schemeClr val="dk1"/>
                </a:solidFill>
              </a:rPr>
              <a:t>Motor </a:t>
            </a:r>
            <a:r>
              <a:rPr lang="es-ES" sz="2600" dirty="0">
                <a:solidFill>
                  <a:schemeClr val="dk1"/>
                </a:solidFill>
              </a:rPr>
              <a:t>de corriente continua sin escobillas en el que la rotación se divide en un cierto número de pasos resultantes de la estructura del </a:t>
            </a:r>
            <a:r>
              <a:rPr lang="es-ES" sz="2600" dirty="0" smtClean="0">
                <a:solidFill>
                  <a:schemeClr val="dk1"/>
                </a:solidFill>
              </a:rPr>
              <a:t>motor.</a:t>
            </a:r>
            <a:endParaRPr lang="es-MX" sz="2600" dirty="0">
              <a:solidFill>
                <a:schemeClr val="dk1"/>
              </a:solidFill>
            </a:endParaRPr>
          </a:p>
          <a:p>
            <a:pPr marL="2349500" lvl="5" indent="0">
              <a:lnSpc>
                <a:spcPct val="115000"/>
              </a:lnSpc>
              <a:spcBef>
                <a:spcPts val="1200"/>
              </a:spcBef>
              <a:buClr>
                <a:schemeClr val="dk1"/>
              </a:buClr>
              <a:buSzPts val="2600"/>
              <a:buNone/>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8394" t="10821" r="8209" b="13806"/>
          <a:stretch/>
        </p:blipFill>
        <p:spPr bwMode="auto">
          <a:xfrm>
            <a:off x="5184658" y="4595149"/>
            <a:ext cx="2257864" cy="1511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911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Actuadores</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600" b="1" dirty="0" smtClean="0">
                <a:solidFill>
                  <a:schemeClr val="dk1"/>
                </a:solidFill>
              </a:rPr>
              <a:t>Bloque de relés</a:t>
            </a:r>
            <a:endParaRPr sz="2600" b="1" dirty="0">
              <a:solidFill>
                <a:schemeClr val="dk1"/>
              </a:solidFill>
            </a:endParaRPr>
          </a:p>
          <a:p>
            <a:pPr indent="-393700">
              <a:lnSpc>
                <a:spcPct val="115000"/>
              </a:lnSpc>
              <a:buClr>
                <a:schemeClr val="dk1"/>
              </a:buClr>
              <a:buSzPts val="2600"/>
              <a:buFont typeface="Corbel"/>
              <a:buChar char="•"/>
            </a:pPr>
            <a:r>
              <a:rPr lang="es-MX" sz="2600" dirty="0">
                <a:solidFill>
                  <a:schemeClr val="dk1"/>
                </a:solidFill>
              </a:rPr>
              <a:t>Realizado el análisis se determinó el uso </a:t>
            </a:r>
            <a:r>
              <a:rPr lang="es-MX" sz="2600" dirty="0" smtClean="0">
                <a:solidFill>
                  <a:schemeClr val="dk1"/>
                </a:solidFill>
              </a:rPr>
              <a:t>de 24 relés para el reemplazo de los existentes.</a:t>
            </a:r>
            <a:endParaRPr lang="es-ES" sz="2600"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r>
              <a:rPr lang="es-ES" sz="2600" dirty="0" smtClean="0">
                <a:solidFill>
                  <a:schemeClr val="dk1"/>
                </a:solidFill>
              </a:rPr>
              <a:t>Relés de dos posiciones, NO (normalmente abierto) y NC (</a:t>
            </a:r>
            <a:r>
              <a:rPr lang="es-ES" sz="2600" dirty="0" err="1" smtClean="0">
                <a:solidFill>
                  <a:schemeClr val="dk1"/>
                </a:solidFill>
              </a:rPr>
              <a:t>normalemente</a:t>
            </a:r>
            <a:r>
              <a:rPr lang="es-ES" sz="2600" dirty="0" smtClean="0">
                <a:solidFill>
                  <a:schemeClr val="dk1"/>
                </a:solidFill>
              </a:rPr>
              <a:t> cerrado).</a:t>
            </a:r>
          </a:p>
          <a:p>
            <a:pPr marL="457200" lvl="0" indent="-393700" algn="l" rtl="0">
              <a:lnSpc>
                <a:spcPct val="115000"/>
              </a:lnSpc>
              <a:spcBef>
                <a:spcPts val="1200"/>
              </a:spcBef>
              <a:spcAft>
                <a:spcPts val="0"/>
              </a:spcAft>
              <a:buClr>
                <a:schemeClr val="dk1"/>
              </a:buClr>
              <a:buSzPts val="2600"/>
              <a:buFont typeface="Corbel"/>
              <a:buChar char="•"/>
            </a:pPr>
            <a:endParaRPr lang="es-ES"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ES" sz="26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descr="C:\Users\lopez\AppData\Local\Microsoft\Windows\INetCache\Content.MSO\9ED6723E.tmp"/>
          <p:cNvPicPr/>
          <p:nvPr/>
        </p:nvPicPr>
        <p:blipFill>
          <a:blip r:embed="rId3">
            <a:extLst>
              <a:ext uri="{28A0092B-C50C-407E-A947-70E740481C1C}">
                <a14:useLocalDpi xmlns:a14="http://schemas.microsoft.com/office/drawing/2010/main" val="0"/>
              </a:ext>
            </a:extLst>
          </a:blip>
          <a:srcRect/>
          <a:stretch>
            <a:fillRect/>
          </a:stretch>
        </p:blipFill>
        <p:spPr bwMode="auto">
          <a:xfrm>
            <a:off x="4866787" y="4316199"/>
            <a:ext cx="3916477" cy="1903883"/>
          </a:xfrm>
          <a:prstGeom prst="rect">
            <a:avLst/>
          </a:prstGeom>
          <a:noFill/>
          <a:ln>
            <a:noFill/>
          </a:ln>
        </p:spPr>
      </p:pic>
    </p:spTree>
    <p:extLst>
      <p:ext uri="{BB962C8B-B14F-4D97-AF65-F5344CB8AC3E}">
        <p14:creationId xmlns:p14="http://schemas.microsoft.com/office/powerpoint/2010/main" val="2415998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Montaje Tablero Control</a:t>
            </a:r>
            <a:endParaRPr dirty="0"/>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826" y="1011581"/>
            <a:ext cx="4172400" cy="5563200"/>
          </a:xfrm>
          <a:prstGeom prst="rect">
            <a:avLst/>
          </a:prstGeom>
        </p:spPr>
      </p:pic>
      <p:sp>
        <p:nvSpPr>
          <p:cNvPr id="4" name="Rectángulo 3"/>
          <p:cNvSpPr/>
          <p:nvPr/>
        </p:nvSpPr>
        <p:spPr>
          <a:xfrm>
            <a:off x="5810490" y="1840375"/>
            <a:ext cx="879677" cy="995423"/>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Rectángulo 8"/>
          <p:cNvSpPr/>
          <p:nvPr/>
        </p:nvSpPr>
        <p:spPr>
          <a:xfrm>
            <a:off x="6825026" y="3171462"/>
            <a:ext cx="1230954" cy="810229"/>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Rectángulo 9"/>
          <p:cNvSpPr/>
          <p:nvPr/>
        </p:nvSpPr>
        <p:spPr>
          <a:xfrm>
            <a:off x="5636871" y="3062230"/>
            <a:ext cx="1053296" cy="1028692"/>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ángulo 10"/>
          <p:cNvSpPr/>
          <p:nvPr/>
        </p:nvSpPr>
        <p:spPr>
          <a:xfrm>
            <a:off x="6825025" y="4907666"/>
            <a:ext cx="1057333" cy="659757"/>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ángulo 11"/>
          <p:cNvSpPr/>
          <p:nvPr/>
        </p:nvSpPr>
        <p:spPr>
          <a:xfrm>
            <a:off x="5539551" y="4209383"/>
            <a:ext cx="2570950" cy="533525"/>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6" name="Conector recto de flecha 5"/>
          <p:cNvCxnSpPr>
            <a:stCxn id="4" idx="1"/>
          </p:cNvCxnSpPr>
          <p:nvPr/>
        </p:nvCxnSpPr>
        <p:spPr>
          <a:xfrm flipH="1" flipV="1">
            <a:off x="3878586" y="2338086"/>
            <a:ext cx="1931904"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flipV="1">
            <a:off x="3878586" y="3576576"/>
            <a:ext cx="1758286"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3878586" y="4476144"/>
            <a:ext cx="1632029"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8036689" y="3576576"/>
            <a:ext cx="173477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7882359" y="5237544"/>
            <a:ext cx="188910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824587" y="1984143"/>
            <a:ext cx="2053999" cy="707886"/>
          </a:xfrm>
          <a:prstGeom prst="rect">
            <a:avLst/>
          </a:prstGeom>
          <a:noFill/>
          <a:ln w="38100">
            <a:solidFill>
              <a:srgbClr val="FF0000"/>
            </a:solidFill>
          </a:ln>
        </p:spPr>
        <p:txBody>
          <a:bodyPr wrap="square" rtlCol="0">
            <a:spAutoFit/>
          </a:bodyPr>
          <a:lstStyle/>
          <a:p>
            <a:pPr algn="ctr"/>
            <a:r>
              <a:rPr lang="es-EC" sz="2000" dirty="0" smtClean="0"/>
              <a:t>Interruptores Térmicos</a:t>
            </a:r>
            <a:endParaRPr lang="en-US" sz="2000" dirty="0"/>
          </a:p>
        </p:txBody>
      </p:sp>
      <p:sp>
        <p:nvSpPr>
          <p:cNvPr id="28" name="CuadroTexto 27"/>
          <p:cNvSpPr txBox="1"/>
          <p:nvPr/>
        </p:nvSpPr>
        <p:spPr>
          <a:xfrm>
            <a:off x="1846643" y="3222633"/>
            <a:ext cx="2053999" cy="707886"/>
          </a:xfrm>
          <a:prstGeom prst="rect">
            <a:avLst/>
          </a:prstGeom>
          <a:noFill/>
          <a:ln w="38100">
            <a:solidFill>
              <a:srgbClr val="FF0000"/>
            </a:solidFill>
          </a:ln>
        </p:spPr>
        <p:txBody>
          <a:bodyPr wrap="square" rtlCol="0">
            <a:spAutoFit/>
          </a:bodyPr>
          <a:lstStyle/>
          <a:p>
            <a:pPr algn="ctr"/>
            <a:r>
              <a:rPr lang="es-EC" sz="2000" dirty="0" smtClean="0"/>
              <a:t>Controladores Motores</a:t>
            </a:r>
            <a:endParaRPr lang="en-US" sz="2000" dirty="0"/>
          </a:p>
        </p:txBody>
      </p:sp>
      <p:sp>
        <p:nvSpPr>
          <p:cNvPr id="29" name="CuadroTexto 28"/>
          <p:cNvSpPr txBox="1"/>
          <p:nvPr/>
        </p:nvSpPr>
        <p:spPr>
          <a:xfrm>
            <a:off x="1832422" y="4284462"/>
            <a:ext cx="2053999" cy="400110"/>
          </a:xfrm>
          <a:prstGeom prst="rect">
            <a:avLst/>
          </a:prstGeom>
          <a:noFill/>
          <a:ln w="38100">
            <a:solidFill>
              <a:srgbClr val="FF0000"/>
            </a:solidFill>
          </a:ln>
        </p:spPr>
        <p:txBody>
          <a:bodyPr wrap="square" rtlCol="0">
            <a:spAutoFit/>
          </a:bodyPr>
          <a:lstStyle/>
          <a:p>
            <a:pPr algn="ctr"/>
            <a:r>
              <a:rPr lang="es-EC" sz="2000" dirty="0" smtClean="0"/>
              <a:t>Bloque de Relés</a:t>
            </a:r>
            <a:endParaRPr lang="en-US" sz="2000" dirty="0"/>
          </a:p>
        </p:txBody>
      </p:sp>
      <p:sp>
        <p:nvSpPr>
          <p:cNvPr id="30" name="CuadroTexto 29"/>
          <p:cNvSpPr txBox="1"/>
          <p:nvPr/>
        </p:nvSpPr>
        <p:spPr>
          <a:xfrm>
            <a:off x="9749410" y="3222633"/>
            <a:ext cx="2053999" cy="707886"/>
          </a:xfrm>
          <a:prstGeom prst="rect">
            <a:avLst/>
          </a:prstGeom>
          <a:noFill/>
          <a:ln w="38100">
            <a:solidFill>
              <a:srgbClr val="FF0000"/>
            </a:solidFill>
          </a:ln>
        </p:spPr>
        <p:txBody>
          <a:bodyPr wrap="square" rtlCol="0">
            <a:spAutoFit/>
          </a:bodyPr>
          <a:lstStyle/>
          <a:p>
            <a:pPr algn="ctr"/>
            <a:r>
              <a:rPr lang="es-EC" sz="2000" dirty="0" err="1" smtClean="0"/>
              <a:t>Arduino</a:t>
            </a:r>
            <a:r>
              <a:rPr lang="es-EC" sz="2000" dirty="0" smtClean="0"/>
              <a:t> Mega2560</a:t>
            </a:r>
            <a:endParaRPr lang="en-US" sz="2000" dirty="0"/>
          </a:p>
        </p:txBody>
      </p:sp>
      <p:sp>
        <p:nvSpPr>
          <p:cNvPr id="32" name="CuadroTexto 31"/>
          <p:cNvSpPr txBox="1"/>
          <p:nvPr/>
        </p:nvSpPr>
        <p:spPr>
          <a:xfrm>
            <a:off x="9749410" y="4907666"/>
            <a:ext cx="2053999" cy="1015663"/>
          </a:xfrm>
          <a:prstGeom prst="rect">
            <a:avLst/>
          </a:prstGeom>
          <a:noFill/>
          <a:ln w="38100">
            <a:solidFill>
              <a:srgbClr val="FF0000"/>
            </a:solidFill>
          </a:ln>
        </p:spPr>
        <p:txBody>
          <a:bodyPr wrap="square" rtlCol="0">
            <a:spAutoFit/>
          </a:bodyPr>
          <a:lstStyle/>
          <a:p>
            <a:pPr algn="ctr"/>
            <a:r>
              <a:rPr lang="es-EC" sz="2000" dirty="0" smtClean="0"/>
              <a:t>Sensores Voltaje y Corriente</a:t>
            </a:r>
            <a:endParaRPr lang="en-US" sz="2000" dirty="0"/>
          </a:p>
        </p:txBody>
      </p:sp>
      <p:sp>
        <p:nvSpPr>
          <p:cNvPr id="33" name="Rectángulo 32"/>
          <p:cNvSpPr/>
          <p:nvPr/>
        </p:nvSpPr>
        <p:spPr>
          <a:xfrm>
            <a:off x="5685608" y="4907665"/>
            <a:ext cx="1129440" cy="659757"/>
          </a:xfrm>
          <a:prstGeom prst="rect">
            <a:avLst/>
          </a:prstGeom>
          <a:noFill/>
          <a:ln w="76200" cap="flat" cmpd="sng" algn="ctr">
            <a:solidFill>
              <a:srgbClr val="FF0000"/>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4" name="Conector recto de flecha 33"/>
          <p:cNvCxnSpPr/>
          <p:nvPr/>
        </p:nvCxnSpPr>
        <p:spPr>
          <a:xfrm flipH="1" flipV="1">
            <a:off x="3918454" y="5237543"/>
            <a:ext cx="1767154" cy="90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1846642" y="5046534"/>
            <a:ext cx="2053999" cy="400110"/>
          </a:xfrm>
          <a:prstGeom prst="rect">
            <a:avLst/>
          </a:prstGeom>
          <a:noFill/>
          <a:ln w="38100">
            <a:solidFill>
              <a:srgbClr val="FF0000"/>
            </a:solidFill>
          </a:ln>
        </p:spPr>
        <p:txBody>
          <a:bodyPr wrap="square" rtlCol="0">
            <a:spAutoFit/>
          </a:bodyPr>
          <a:lstStyle/>
          <a:p>
            <a:pPr algn="ctr"/>
            <a:r>
              <a:rPr lang="es-EC" sz="2000" dirty="0" smtClean="0"/>
              <a:t>Bloque de Relés</a:t>
            </a:r>
            <a:endParaRPr lang="en-US" sz="2000" dirty="0"/>
          </a:p>
        </p:txBody>
      </p:sp>
    </p:spTree>
    <p:extLst>
      <p:ext uri="{BB962C8B-B14F-4D97-AF65-F5344CB8AC3E}">
        <p14:creationId xmlns:p14="http://schemas.microsoft.com/office/powerpoint/2010/main" val="1887103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lvl="0"/>
            <a:r>
              <a:rPr lang="es-MX" dirty="0">
                <a:latin typeface="Montserrat"/>
                <a:ea typeface="Montserrat"/>
                <a:cs typeface="Montserrat"/>
                <a:sym typeface="Montserrat"/>
              </a:rPr>
              <a:t>Montaje Tablero Control</a:t>
            </a:r>
            <a:endParaRPr dirty="0"/>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826" y="1011581"/>
            <a:ext cx="4172400" cy="5563200"/>
          </a:xfrm>
          <a:prstGeom prst="rect">
            <a:avLst/>
          </a:prstGeom>
        </p:spPr>
      </p:pic>
      <p:cxnSp>
        <p:nvCxnSpPr>
          <p:cNvPr id="6" name="Conector recto de flecha 5"/>
          <p:cNvCxnSpPr/>
          <p:nvPr/>
        </p:nvCxnSpPr>
        <p:spPr>
          <a:xfrm flipH="1">
            <a:off x="3878586" y="2338086"/>
            <a:ext cx="1205138"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824587" y="1984143"/>
            <a:ext cx="2053999" cy="707886"/>
          </a:xfrm>
          <a:prstGeom prst="rect">
            <a:avLst/>
          </a:prstGeom>
          <a:noFill/>
          <a:ln w="38100">
            <a:solidFill>
              <a:srgbClr val="FF0000"/>
            </a:solidFill>
          </a:ln>
        </p:spPr>
        <p:txBody>
          <a:bodyPr wrap="square" rtlCol="0">
            <a:spAutoFit/>
          </a:bodyPr>
          <a:lstStyle/>
          <a:p>
            <a:pPr algn="ctr"/>
            <a:r>
              <a:rPr lang="es-EC" sz="2000" dirty="0" smtClean="0"/>
              <a:t>Fuente de poder 5[VDC] 10</a:t>
            </a:r>
            <a:r>
              <a:rPr lang="en-US" sz="2000" dirty="0" smtClean="0"/>
              <a:t>[</a:t>
            </a:r>
            <a:r>
              <a:rPr lang="es-EC" sz="2000" dirty="0" smtClean="0"/>
              <a:t>A]</a:t>
            </a:r>
            <a:endParaRPr lang="en-US" sz="2000" dirty="0"/>
          </a:p>
        </p:txBody>
      </p:sp>
      <p:cxnSp>
        <p:nvCxnSpPr>
          <p:cNvPr id="34" name="Conector recto de flecha 33"/>
          <p:cNvCxnSpPr/>
          <p:nvPr/>
        </p:nvCxnSpPr>
        <p:spPr>
          <a:xfrm flipH="1">
            <a:off x="3878586" y="4633131"/>
            <a:ext cx="1205138" cy="83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607639" y="4279188"/>
            <a:ext cx="2270948" cy="707886"/>
          </a:xfrm>
          <a:prstGeom prst="rect">
            <a:avLst/>
          </a:prstGeom>
          <a:noFill/>
          <a:ln w="38100">
            <a:solidFill>
              <a:srgbClr val="FF0000"/>
            </a:solidFill>
          </a:ln>
        </p:spPr>
        <p:txBody>
          <a:bodyPr wrap="square" rtlCol="0">
            <a:spAutoFit/>
          </a:bodyPr>
          <a:lstStyle/>
          <a:p>
            <a:pPr algn="ctr"/>
            <a:r>
              <a:rPr lang="es-EC" sz="2000" dirty="0" smtClean="0"/>
              <a:t>Fuentes de poder 12[VDC] 5</a:t>
            </a:r>
            <a:r>
              <a:rPr lang="en-US" sz="2000" dirty="0" smtClean="0"/>
              <a:t>[</a:t>
            </a:r>
            <a:r>
              <a:rPr lang="es-EC" sz="2000" dirty="0" smtClean="0"/>
              <a:t>A]</a:t>
            </a:r>
            <a:endParaRPr lang="en-US" sz="2000" dirty="0"/>
          </a:p>
        </p:txBody>
      </p:sp>
    </p:spTree>
    <p:extLst>
      <p:ext uri="{BB962C8B-B14F-4D97-AF65-F5344CB8AC3E}">
        <p14:creationId xmlns:p14="http://schemas.microsoft.com/office/powerpoint/2010/main" val="57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2133599" y="2876976"/>
            <a:ext cx="4383058" cy="11040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Montserrat"/>
              <a:buNone/>
            </a:pPr>
            <a:r>
              <a:rPr lang="es-MX" sz="4400" b="1">
                <a:latin typeface="Montserrat"/>
                <a:ea typeface="Montserrat"/>
                <a:cs typeface="Montserrat"/>
                <a:sym typeface="Montserrat"/>
              </a:rPr>
              <a:t>CONTENIDO</a:t>
            </a:r>
            <a:endParaRPr/>
          </a:p>
        </p:txBody>
      </p:sp>
      <p:sp>
        <p:nvSpPr>
          <p:cNvPr id="109" name="Google Shape;109;p2"/>
          <p:cNvSpPr txBox="1">
            <a:spLocks noGrp="1"/>
          </p:cNvSpPr>
          <p:nvPr>
            <p:ph type="body" idx="1"/>
          </p:nvPr>
        </p:nvSpPr>
        <p:spPr>
          <a:xfrm>
            <a:off x="7282225" y="1579200"/>
            <a:ext cx="3682500" cy="3699600"/>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1200"/>
              </a:spcBef>
              <a:spcAft>
                <a:spcPts val="0"/>
              </a:spcAft>
              <a:buSzPts val="2400"/>
              <a:buChar char="●"/>
            </a:pPr>
            <a:r>
              <a:rPr lang="es-MX" sz="2400" dirty="0" smtClean="0">
                <a:solidFill>
                  <a:schemeClr val="dk1"/>
                </a:solidFill>
                <a:latin typeface="Montserrat"/>
                <a:ea typeface="Montserrat"/>
                <a:cs typeface="Montserrat"/>
                <a:sym typeface="Montserrat"/>
              </a:rPr>
              <a:t>Objetivos</a:t>
            </a:r>
          </a:p>
          <a:p>
            <a:pPr marL="182880" indent="-182880">
              <a:buSzPts val="2400"/>
            </a:pPr>
            <a:r>
              <a:rPr lang="es-MX" sz="2400" dirty="0">
                <a:solidFill>
                  <a:schemeClr val="dk1"/>
                </a:solidFill>
                <a:latin typeface="Montserrat"/>
                <a:ea typeface="Montserrat"/>
                <a:cs typeface="Montserrat"/>
                <a:sym typeface="Montserrat"/>
              </a:rPr>
              <a:t>Introducción</a:t>
            </a:r>
          </a:p>
          <a:p>
            <a:pPr marL="182880" lvl="0" indent="-182880" algn="l" rtl="0">
              <a:lnSpc>
                <a:spcPct val="90000"/>
              </a:lnSpc>
              <a:spcBef>
                <a:spcPts val="1200"/>
              </a:spcBef>
              <a:spcAft>
                <a:spcPts val="0"/>
              </a:spcAft>
              <a:buSzPts val="2400"/>
              <a:buChar char="●"/>
            </a:pPr>
            <a:r>
              <a:rPr lang="es-MX" sz="2400" dirty="0" smtClean="0">
                <a:solidFill>
                  <a:schemeClr val="dk1"/>
                </a:solidFill>
                <a:latin typeface="Montserrat"/>
                <a:ea typeface="Montserrat"/>
                <a:cs typeface="Montserrat"/>
                <a:sym typeface="Montserrat"/>
              </a:rPr>
              <a:t>Desarrollo</a:t>
            </a:r>
            <a:endParaRPr sz="2400" dirty="0">
              <a:solidFill>
                <a:schemeClr val="dk1"/>
              </a:solidFill>
              <a:latin typeface="Montserrat"/>
              <a:ea typeface="Montserrat"/>
              <a:cs typeface="Montserrat"/>
              <a:sym typeface="Montserrat"/>
            </a:endParaRPr>
          </a:p>
          <a:p>
            <a:pPr marL="182880" lvl="0" indent="-182880" algn="l" rtl="0">
              <a:lnSpc>
                <a:spcPct val="90000"/>
              </a:lnSpc>
              <a:spcBef>
                <a:spcPts val="1200"/>
              </a:spcBef>
              <a:spcAft>
                <a:spcPts val="0"/>
              </a:spcAft>
              <a:buSzPts val="2400"/>
              <a:buChar char="●"/>
            </a:pPr>
            <a:r>
              <a:rPr lang="es-MX" sz="2400" dirty="0">
                <a:solidFill>
                  <a:schemeClr val="dk1"/>
                </a:solidFill>
                <a:latin typeface="Montserrat"/>
                <a:ea typeface="Montserrat"/>
                <a:cs typeface="Montserrat"/>
                <a:sym typeface="Montserrat"/>
              </a:rPr>
              <a:t>Pruebas y resultados</a:t>
            </a:r>
            <a:endParaRPr dirty="0"/>
          </a:p>
          <a:p>
            <a:pPr marL="182880" lvl="0" indent="-182880" algn="l" rtl="0">
              <a:lnSpc>
                <a:spcPct val="90000"/>
              </a:lnSpc>
              <a:spcBef>
                <a:spcPts val="1200"/>
              </a:spcBef>
              <a:spcAft>
                <a:spcPts val="0"/>
              </a:spcAft>
              <a:buSzPts val="2400"/>
              <a:buChar char="●"/>
            </a:pPr>
            <a:r>
              <a:rPr lang="es-MX" sz="2400" dirty="0">
                <a:solidFill>
                  <a:schemeClr val="dk1"/>
                </a:solidFill>
                <a:latin typeface="Montserrat"/>
                <a:ea typeface="Montserrat"/>
                <a:cs typeface="Montserrat"/>
                <a:sym typeface="Montserrat"/>
              </a:rPr>
              <a:t>Conclusiones</a:t>
            </a:r>
            <a:endParaRPr dirty="0"/>
          </a:p>
          <a:p>
            <a:pPr marL="182880" lvl="0" indent="-182880" algn="l" rtl="0">
              <a:lnSpc>
                <a:spcPct val="90000"/>
              </a:lnSpc>
              <a:spcBef>
                <a:spcPts val="1200"/>
              </a:spcBef>
              <a:spcAft>
                <a:spcPts val="0"/>
              </a:spcAft>
              <a:buSzPts val="2400"/>
              <a:buChar char="●"/>
            </a:pPr>
            <a:r>
              <a:rPr lang="es-MX" sz="2400" dirty="0" smtClean="0">
                <a:solidFill>
                  <a:schemeClr val="dk1"/>
                </a:solidFill>
                <a:latin typeface="Montserrat"/>
                <a:ea typeface="Montserrat"/>
                <a:cs typeface="Montserrat"/>
                <a:sym typeface="Montserrat"/>
              </a:rPr>
              <a:t>Recomendaciones</a:t>
            </a:r>
            <a:endParaRPr sz="24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04866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70254" y="1655418"/>
            <a:ext cx="5521100" cy="4140825"/>
          </a:xfrm>
          <a:prstGeom prst="rect">
            <a:avLst/>
          </a:prstGeom>
        </p:spPr>
      </p:pic>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lvl="0"/>
            <a:r>
              <a:rPr lang="es-MX" dirty="0">
                <a:latin typeface="Montserrat"/>
                <a:ea typeface="Montserrat"/>
                <a:cs typeface="Montserrat"/>
                <a:sym typeface="Montserrat"/>
              </a:rPr>
              <a:t>Montaje Tablero Control</a:t>
            </a:r>
            <a:endParaRPr dirty="0"/>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
        <p:nvSpPr>
          <p:cNvPr id="24" name="CuadroTexto 23"/>
          <p:cNvSpPr txBox="1"/>
          <p:nvPr/>
        </p:nvSpPr>
        <p:spPr>
          <a:xfrm>
            <a:off x="1824587" y="2700346"/>
            <a:ext cx="2053999" cy="707886"/>
          </a:xfrm>
          <a:prstGeom prst="rect">
            <a:avLst/>
          </a:prstGeom>
          <a:noFill/>
          <a:ln w="38100">
            <a:solidFill>
              <a:srgbClr val="FF0000"/>
            </a:solidFill>
          </a:ln>
        </p:spPr>
        <p:txBody>
          <a:bodyPr wrap="square" rtlCol="0">
            <a:spAutoFit/>
          </a:bodyPr>
          <a:lstStyle/>
          <a:p>
            <a:pPr algn="ctr"/>
            <a:r>
              <a:rPr lang="en-US" sz="2000" dirty="0" smtClean="0"/>
              <a:t>Re</a:t>
            </a:r>
            <a:r>
              <a:rPr lang="es-EC" sz="2000" dirty="0" err="1" smtClean="0"/>
              <a:t>óstato</a:t>
            </a:r>
            <a:r>
              <a:rPr lang="es-EC" sz="2000" dirty="0" smtClean="0"/>
              <a:t> Módulo</a:t>
            </a:r>
            <a:endParaRPr lang="en-US" sz="2000" dirty="0"/>
          </a:p>
        </p:txBody>
      </p:sp>
      <p:cxnSp>
        <p:nvCxnSpPr>
          <p:cNvPr id="34" name="Conector recto de flecha 33"/>
          <p:cNvCxnSpPr/>
          <p:nvPr/>
        </p:nvCxnSpPr>
        <p:spPr>
          <a:xfrm flipH="1">
            <a:off x="3878586" y="4633131"/>
            <a:ext cx="1955055" cy="83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3878586" y="3045972"/>
            <a:ext cx="1955055" cy="83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824587" y="4287505"/>
            <a:ext cx="2053999" cy="707886"/>
          </a:xfrm>
          <a:prstGeom prst="rect">
            <a:avLst/>
          </a:prstGeom>
          <a:noFill/>
          <a:ln w="38100">
            <a:solidFill>
              <a:srgbClr val="FF0000"/>
            </a:solidFill>
          </a:ln>
        </p:spPr>
        <p:txBody>
          <a:bodyPr wrap="square" rtlCol="0">
            <a:spAutoFit/>
          </a:bodyPr>
          <a:lstStyle/>
          <a:p>
            <a:pPr algn="ctr"/>
            <a:r>
              <a:rPr lang="en-US" sz="2000" dirty="0" smtClean="0"/>
              <a:t>Re</a:t>
            </a:r>
            <a:r>
              <a:rPr lang="es-EC" sz="2000" dirty="0" err="1" smtClean="0"/>
              <a:t>óstato</a:t>
            </a:r>
            <a:r>
              <a:rPr lang="es-EC" sz="2000" dirty="0" smtClean="0"/>
              <a:t> Calentador</a:t>
            </a:r>
            <a:endParaRPr lang="en-US" sz="2000" dirty="0"/>
          </a:p>
        </p:txBody>
      </p:sp>
      <p:cxnSp>
        <p:nvCxnSpPr>
          <p:cNvPr id="14" name="Conector recto de flecha 13"/>
          <p:cNvCxnSpPr/>
          <p:nvPr/>
        </p:nvCxnSpPr>
        <p:spPr>
          <a:xfrm>
            <a:off x="7557489" y="3054289"/>
            <a:ext cx="2003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7557489" y="4641448"/>
            <a:ext cx="2003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9560689" y="2700346"/>
            <a:ext cx="2053999" cy="707886"/>
          </a:xfrm>
          <a:prstGeom prst="rect">
            <a:avLst/>
          </a:prstGeom>
          <a:noFill/>
          <a:ln w="38100">
            <a:solidFill>
              <a:srgbClr val="FF0000"/>
            </a:solidFill>
          </a:ln>
        </p:spPr>
        <p:txBody>
          <a:bodyPr wrap="square" rtlCol="0">
            <a:spAutoFit/>
          </a:bodyPr>
          <a:lstStyle/>
          <a:p>
            <a:pPr algn="ctr"/>
            <a:r>
              <a:rPr lang="en-US" sz="2000" dirty="0" smtClean="0"/>
              <a:t>Motor a </a:t>
            </a:r>
            <a:r>
              <a:rPr lang="en-US" sz="2000" dirty="0" err="1" smtClean="0"/>
              <a:t>Pasos</a:t>
            </a:r>
            <a:r>
              <a:rPr lang="es-EC" sz="2000" dirty="0" smtClean="0"/>
              <a:t> Módulo</a:t>
            </a:r>
            <a:endParaRPr lang="en-US" sz="2000" dirty="0"/>
          </a:p>
        </p:txBody>
      </p:sp>
      <p:sp>
        <p:nvSpPr>
          <p:cNvPr id="19" name="CuadroTexto 18"/>
          <p:cNvSpPr txBox="1"/>
          <p:nvPr/>
        </p:nvSpPr>
        <p:spPr>
          <a:xfrm>
            <a:off x="9560689" y="4287505"/>
            <a:ext cx="2053999" cy="707886"/>
          </a:xfrm>
          <a:prstGeom prst="rect">
            <a:avLst/>
          </a:prstGeom>
          <a:noFill/>
          <a:ln w="38100">
            <a:solidFill>
              <a:srgbClr val="FF0000"/>
            </a:solidFill>
          </a:ln>
        </p:spPr>
        <p:txBody>
          <a:bodyPr wrap="square" rtlCol="0">
            <a:spAutoFit/>
          </a:bodyPr>
          <a:lstStyle/>
          <a:p>
            <a:pPr algn="ctr"/>
            <a:r>
              <a:rPr lang="en-US" sz="2000" dirty="0" smtClean="0"/>
              <a:t>Motor a </a:t>
            </a:r>
            <a:r>
              <a:rPr lang="en-US" sz="2000" dirty="0" err="1" smtClean="0"/>
              <a:t>Pasos</a:t>
            </a:r>
            <a:r>
              <a:rPr lang="es-EC" sz="2000" dirty="0" smtClean="0"/>
              <a:t> Calentador</a:t>
            </a:r>
            <a:endParaRPr lang="en-US" sz="2000" dirty="0"/>
          </a:p>
        </p:txBody>
      </p:sp>
    </p:spTree>
    <p:extLst>
      <p:ext uri="{BB962C8B-B14F-4D97-AF65-F5344CB8AC3E}">
        <p14:creationId xmlns:p14="http://schemas.microsoft.com/office/powerpoint/2010/main" val="199124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478" y="965284"/>
            <a:ext cx="4140823" cy="5521097"/>
          </a:xfrm>
          <a:prstGeom prst="rect">
            <a:avLst/>
          </a:prstGeom>
        </p:spPr>
      </p:pic>
      <p:sp>
        <p:nvSpPr>
          <p:cNvPr id="137" name="Google Shape;137;g1da37c3c20f_0_75"/>
          <p:cNvSpPr txBox="1">
            <a:spLocks noGrp="1"/>
          </p:cNvSpPr>
          <p:nvPr>
            <p:ph type="title"/>
          </p:nvPr>
        </p:nvSpPr>
        <p:spPr>
          <a:xfrm>
            <a:off x="1607637" y="253984"/>
            <a:ext cx="10163815"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Montaje Sensores Temperatura</a:t>
            </a:r>
            <a:endParaRPr dirty="0"/>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cxnSp>
        <p:nvCxnSpPr>
          <p:cNvPr id="34" name="Conector recto de flecha 33"/>
          <p:cNvCxnSpPr/>
          <p:nvPr/>
        </p:nvCxnSpPr>
        <p:spPr>
          <a:xfrm flipH="1" flipV="1">
            <a:off x="3794160" y="3460828"/>
            <a:ext cx="2761729" cy="578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772453" y="2952996"/>
            <a:ext cx="2053999" cy="1015663"/>
          </a:xfrm>
          <a:prstGeom prst="rect">
            <a:avLst/>
          </a:prstGeom>
          <a:noFill/>
          <a:ln w="38100">
            <a:solidFill>
              <a:srgbClr val="FF0000"/>
            </a:solidFill>
          </a:ln>
        </p:spPr>
        <p:txBody>
          <a:bodyPr wrap="square" rtlCol="0">
            <a:spAutoFit/>
          </a:bodyPr>
          <a:lstStyle/>
          <a:p>
            <a:pPr algn="ctr"/>
            <a:r>
              <a:rPr lang="es-EC" sz="2000" dirty="0"/>
              <a:t>Sensor de Temperatura Lado </a:t>
            </a:r>
            <a:r>
              <a:rPr lang="es-EC" sz="2000" dirty="0" smtClean="0"/>
              <a:t>Caliente</a:t>
            </a:r>
            <a:endParaRPr lang="en-US" sz="2000" dirty="0"/>
          </a:p>
        </p:txBody>
      </p:sp>
      <p:cxnSp>
        <p:nvCxnSpPr>
          <p:cNvPr id="14" name="Conector recto de flecha 13"/>
          <p:cNvCxnSpPr/>
          <p:nvPr/>
        </p:nvCxnSpPr>
        <p:spPr>
          <a:xfrm flipV="1">
            <a:off x="6555889" y="3054289"/>
            <a:ext cx="2761731" cy="1157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9317620" y="2664003"/>
            <a:ext cx="2053999" cy="1015663"/>
          </a:xfrm>
          <a:prstGeom prst="rect">
            <a:avLst/>
          </a:prstGeom>
          <a:noFill/>
          <a:ln w="38100">
            <a:solidFill>
              <a:srgbClr val="FF0000"/>
            </a:solidFill>
          </a:ln>
        </p:spPr>
        <p:txBody>
          <a:bodyPr wrap="square" rtlCol="0">
            <a:spAutoFit/>
          </a:bodyPr>
          <a:lstStyle/>
          <a:p>
            <a:pPr algn="ctr"/>
            <a:r>
              <a:rPr lang="es-EC" sz="2000" dirty="0" smtClean="0"/>
              <a:t>Sensor de Temperatura Lado Caliente</a:t>
            </a:r>
            <a:endParaRPr lang="en-US" sz="2000" dirty="0"/>
          </a:p>
        </p:txBody>
      </p:sp>
    </p:spTree>
    <p:extLst>
      <p:ext uri="{BB962C8B-B14F-4D97-AF65-F5344CB8AC3E}">
        <p14:creationId xmlns:p14="http://schemas.microsoft.com/office/powerpoint/2010/main" val="1568050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873" y="1502781"/>
            <a:ext cx="6644800" cy="4983600"/>
          </a:xfrm>
          <a:prstGeom prst="rect">
            <a:avLst/>
          </a:prstGeom>
        </p:spPr>
      </p:pic>
      <p:sp>
        <p:nvSpPr>
          <p:cNvPr id="137" name="Google Shape;137;g1da37c3c20f_0_7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Equipo Intervenido</a:t>
            </a:r>
            <a:endParaRPr dirty="0"/>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cxnSp>
        <p:nvCxnSpPr>
          <p:cNvPr id="34" name="Conector recto de flecha 33"/>
          <p:cNvCxnSpPr/>
          <p:nvPr/>
        </p:nvCxnSpPr>
        <p:spPr>
          <a:xfrm flipH="1" flipV="1">
            <a:off x="3063739" y="5225936"/>
            <a:ext cx="2270947" cy="148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646074" y="4571632"/>
            <a:ext cx="1417665" cy="1323439"/>
          </a:xfrm>
          <a:prstGeom prst="rect">
            <a:avLst/>
          </a:prstGeom>
          <a:noFill/>
          <a:ln w="38100">
            <a:solidFill>
              <a:srgbClr val="FF0000"/>
            </a:solidFill>
          </a:ln>
        </p:spPr>
        <p:txBody>
          <a:bodyPr wrap="square" rtlCol="0">
            <a:spAutoFit/>
          </a:bodyPr>
          <a:lstStyle/>
          <a:p>
            <a:pPr algn="ctr"/>
            <a:r>
              <a:rPr lang="es-EC" sz="2000" dirty="0" smtClean="0"/>
              <a:t>Luces Piloto de tipo de práctica</a:t>
            </a:r>
            <a:endParaRPr lang="en-US" sz="2000" dirty="0"/>
          </a:p>
        </p:txBody>
      </p:sp>
      <p:cxnSp>
        <p:nvCxnSpPr>
          <p:cNvPr id="14" name="Conector recto de flecha 13"/>
          <p:cNvCxnSpPr/>
          <p:nvPr/>
        </p:nvCxnSpPr>
        <p:spPr>
          <a:xfrm>
            <a:off x="6527342" y="3446023"/>
            <a:ext cx="4087424" cy="873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611566" y="4687746"/>
            <a:ext cx="2003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0621243" y="3289664"/>
            <a:ext cx="1353229" cy="400110"/>
          </a:xfrm>
          <a:prstGeom prst="rect">
            <a:avLst/>
          </a:prstGeom>
          <a:noFill/>
          <a:ln w="38100">
            <a:solidFill>
              <a:srgbClr val="FF0000"/>
            </a:solidFill>
          </a:ln>
        </p:spPr>
        <p:txBody>
          <a:bodyPr wrap="square" rtlCol="0">
            <a:spAutoFit/>
          </a:bodyPr>
          <a:lstStyle/>
          <a:p>
            <a:pPr algn="ctr"/>
            <a:r>
              <a:rPr lang="es-EC" sz="2000" dirty="0" err="1" smtClean="0"/>
              <a:t>Display</a:t>
            </a:r>
            <a:endParaRPr lang="en-US" sz="2000" dirty="0"/>
          </a:p>
        </p:txBody>
      </p:sp>
      <p:sp>
        <p:nvSpPr>
          <p:cNvPr id="4" name="Rectángulo 3"/>
          <p:cNvSpPr/>
          <p:nvPr/>
        </p:nvSpPr>
        <p:spPr>
          <a:xfrm>
            <a:off x="5334686" y="4952349"/>
            <a:ext cx="3381051" cy="57683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Rectángulo 15"/>
          <p:cNvSpPr/>
          <p:nvPr/>
        </p:nvSpPr>
        <p:spPr>
          <a:xfrm>
            <a:off x="6782766" y="4490608"/>
            <a:ext cx="1828800" cy="38071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CuadroTexto 19"/>
          <p:cNvSpPr txBox="1"/>
          <p:nvPr/>
        </p:nvSpPr>
        <p:spPr>
          <a:xfrm>
            <a:off x="10621243" y="4026026"/>
            <a:ext cx="1353229" cy="1323439"/>
          </a:xfrm>
          <a:prstGeom prst="rect">
            <a:avLst/>
          </a:prstGeom>
          <a:noFill/>
          <a:ln w="38100">
            <a:solidFill>
              <a:srgbClr val="FF0000"/>
            </a:solidFill>
          </a:ln>
        </p:spPr>
        <p:txBody>
          <a:bodyPr wrap="square" rtlCol="0">
            <a:spAutoFit/>
          </a:bodyPr>
          <a:lstStyle/>
          <a:p>
            <a:pPr algn="ctr"/>
            <a:r>
              <a:rPr lang="es-EC" sz="2000" dirty="0" smtClean="0"/>
              <a:t>Luces Piloto Control Reóstatos</a:t>
            </a:r>
            <a:endParaRPr lang="en-US" sz="2000" dirty="0"/>
          </a:p>
        </p:txBody>
      </p:sp>
    </p:spTree>
    <p:extLst>
      <p:ext uri="{BB962C8B-B14F-4D97-AF65-F5344CB8AC3E}">
        <p14:creationId xmlns:p14="http://schemas.microsoft.com/office/powerpoint/2010/main" val="1649088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2661600" y="288600"/>
            <a:ext cx="7315200" cy="711300"/>
          </a:xfrm>
          <a:prstGeom prst="rect">
            <a:avLst/>
          </a:prstGeom>
          <a:noFill/>
          <a:ln>
            <a:noFill/>
          </a:ln>
        </p:spPr>
        <p:txBody>
          <a:bodyPr spcFirstLastPara="1" wrap="square" lIns="91425" tIns="45700" rIns="91425" bIns="45700" anchor="ctr" anchorCtr="0">
            <a:noAutofit/>
          </a:bodyPr>
          <a:lstStyle/>
          <a:p>
            <a:pPr lvl="0"/>
            <a:r>
              <a:rPr lang="es-MX" dirty="0">
                <a:latin typeface="Montserrat"/>
                <a:ea typeface="Montserrat"/>
                <a:cs typeface="Montserrat"/>
                <a:sym typeface="Montserrat"/>
              </a:rPr>
              <a:t>Interfaz Gráfica-</a:t>
            </a:r>
            <a:r>
              <a:rPr lang="es-MX" dirty="0" err="1">
                <a:latin typeface="Montserrat"/>
                <a:ea typeface="Montserrat"/>
                <a:cs typeface="Montserrat"/>
                <a:sym typeface="Montserrat"/>
              </a:rPr>
              <a:t>Peltier</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endParaRPr lang="es-ES" sz="2600" dirty="0" smtClean="0">
              <a:solidFill>
                <a:schemeClr val="dk1"/>
              </a:solidFill>
            </a:endParaRPr>
          </a:p>
          <a:p>
            <a:pPr marL="2349500" lvl="5" indent="0">
              <a:lnSpc>
                <a:spcPct val="115000"/>
              </a:lnSpc>
              <a:spcBef>
                <a:spcPts val="1200"/>
              </a:spcBef>
              <a:buClr>
                <a:schemeClr val="dk1"/>
              </a:buClr>
              <a:buSzPts val="2600"/>
              <a:buNone/>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a:picLocks noChangeAspect="1"/>
          </p:cNvPicPr>
          <p:nvPr/>
        </p:nvPicPr>
        <p:blipFill>
          <a:blip r:embed="rId3"/>
          <a:stretch>
            <a:fillRect/>
          </a:stretch>
        </p:blipFill>
        <p:spPr>
          <a:xfrm>
            <a:off x="4085634" y="1147691"/>
            <a:ext cx="4467132" cy="5485718"/>
          </a:xfrm>
          <a:prstGeom prst="rect">
            <a:avLst/>
          </a:prstGeom>
        </p:spPr>
      </p:pic>
    </p:spTree>
    <p:extLst>
      <p:ext uri="{BB962C8B-B14F-4D97-AF65-F5344CB8AC3E}">
        <p14:creationId xmlns:p14="http://schemas.microsoft.com/office/powerpoint/2010/main" val="1813829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2661600" y="288600"/>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Interfaz Gráfica-Lenz</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endParaRPr lang="es-ES" sz="2600" dirty="0" smtClean="0">
              <a:solidFill>
                <a:schemeClr val="dk1"/>
              </a:solidFill>
            </a:endParaRPr>
          </a:p>
          <a:p>
            <a:pPr marL="2349500" lvl="5" indent="0">
              <a:lnSpc>
                <a:spcPct val="115000"/>
              </a:lnSpc>
              <a:spcBef>
                <a:spcPts val="1200"/>
              </a:spcBef>
              <a:buClr>
                <a:schemeClr val="dk1"/>
              </a:buClr>
              <a:buSzPts val="2600"/>
              <a:buNone/>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3" name="Imagen 2"/>
          <p:cNvPicPr>
            <a:picLocks noChangeAspect="1"/>
          </p:cNvPicPr>
          <p:nvPr/>
        </p:nvPicPr>
        <p:blipFill>
          <a:blip r:embed="rId3"/>
          <a:stretch>
            <a:fillRect/>
          </a:stretch>
        </p:blipFill>
        <p:spPr>
          <a:xfrm>
            <a:off x="4079032" y="1147350"/>
            <a:ext cx="4480336" cy="5486400"/>
          </a:xfrm>
          <a:prstGeom prst="rect">
            <a:avLst/>
          </a:prstGeom>
        </p:spPr>
      </p:pic>
    </p:spTree>
    <p:extLst>
      <p:ext uri="{BB962C8B-B14F-4D97-AF65-F5344CB8AC3E}">
        <p14:creationId xmlns:p14="http://schemas.microsoft.com/office/powerpoint/2010/main" val="2904281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2474386" y="288600"/>
            <a:ext cx="7689627"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Interfaz Gráfica- </a:t>
            </a:r>
            <a:r>
              <a:rPr lang="es-MX" dirty="0" err="1" smtClean="0">
                <a:latin typeface="Montserrat"/>
                <a:ea typeface="Montserrat"/>
                <a:cs typeface="Montserrat"/>
                <a:sym typeface="Montserrat"/>
              </a:rPr>
              <a:t>Seebeck</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endParaRPr lang="es-ES" sz="2600" dirty="0" smtClean="0">
              <a:solidFill>
                <a:schemeClr val="dk1"/>
              </a:solidFill>
            </a:endParaRPr>
          </a:p>
          <a:p>
            <a:pPr marL="2349500" lvl="5" indent="0">
              <a:lnSpc>
                <a:spcPct val="115000"/>
              </a:lnSpc>
              <a:spcBef>
                <a:spcPts val="1200"/>
              </a:spcBef>
              <a:buClr>
                <a:schemeClr val="dk1"/>
              </a:buClr>
              <a:buSzPts val="2600"/>
              <a:buNone/>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2" name="Imagen 1"/>
          <p:cNvPicPr>
            <a:picLocks noChangeAspect="1"/>
          </p:cNvPicPr>
          <p:nvPr/>
        </p:nvPicPr>
        <p:blipFill>
          <a:blip r:embed="rId3"/>
          <a:stretch>
            <a:fillRect/>
          </a:stretch>
        </p:blipFill>
        <p:spPr>
          <a:xfrm>
            <a:off x="4084496" y="1147350"/>
            <a:ext cx="4469408" cy="5486400"/>
          </a:xfrm>
          <a:prstGeom prst="rect">
            <a:avLst/>
          </a:prstGeom>
        </p:spPr>
      </p:pic>
      <p:pic>
        <p:nvPicPr>
          <p:cNvPr id="6" name="Imagen 5"/>
          <p:cNvPicPr>
            <a:picLocks noChangeAspect="1"/>
          </p:cNvPicPr>
          <p:nvPr/>
        </p:nvPicPr>
        <p:blipFill>
          <a:blip r:embed="rId4"/>
          <a:stretch>
            <a:fillRect/>
          </a:stretch>
        </p:blipFill>
        <p:spPr>
          <a:xfrm>
            <a:off x="4071729" y="1147350"/>
            <a:ext cx="5721148" cy="5486400"/>
          </a:xfrm>
          <a:prstGeom prst="rect">
            <a:avLst/>
          </a:prstGeom>
        </p:spPr>
      </p:pic>
    </p:spTree>
    <p:extLst>
      <p:ext uri="{BB962C8B-B14F-4D97-AF65-F5344CB8AC3E}">
        <p14:creationId xmlns:p14="http://schemas.microsoft.com/office/powerpoint/2010/main" val="1074755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da37c3c20f_0_75"/>
          <p:cNvSpPr txBox="1">
            <a:spLocks noGrp="1"/>
          </p:cNvSpPr>
          <p:nvPr>
            <p:ph type="title"/>
          </p:nvPr>
        </p:nvSpPr>
        <p:spPr>
          <a:xfrm>
            <a:off x="2129883" y="288600"/>
            <a:ext cx="8479767"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smtClean="0">
                <a:latin typeface="Montserrat"/>
                <a:ea typeface="Montserrat"/>
                <a:cs typeface="Montserrat"/>
                <a:sym typeface="Montserrat"/>
              </a:rPr>
              <a:t>Interfaz Gráfica- </a:t>
            </a:r>
            <a:r>
              <a:rPr lang="es-MX" dirty="0" err="1" smtClean="0">
                <a:latin typeface="Montserrat"/>
                <a:ea typeface="Montserrat"/>
                <a:cs typeface="Montserrat"/>
                <a:sym typeface="Montserrat"/>
              </a:rPr>
              <a:t>Coef</a:t>
            </a:r>
            <a:r>
              <a:rPr lang="es-MX" dirty="0" smtClean="0">
                <a:latin typeface="Montserrat"/>
                <a:ea typeface="Montserrat"/>
                <a:cs typeface="Montserrat"/>
                <a:sym typeface="Montserrat"/>
              </a:rPr>
              <a:t>. </a:t>
            </a:r>
            <a:r>
              <a:rPr lang="es-MX" dirty="0" err="1" smtClean="0">
                <a:latin typeface="Montserrat"/>
                <a:ea typeface="Montserrat"/>
                <a:cs typeface="Montserrat"/>
                <a:sym typeface="Montserrat"/>
              </a:rPr>
              <a:t>Rend</a:t>
            </a:r>
            <a:r>
              <a:rPr lang="es-MX" dirty="0" smtClean="0">
                <a:latin typeface="Montserrat"/>
                <a:ea typeface="Montserrat"/>
                <a:cs typeface="Montserrat"/>
                <a:sym typeface="Montserrat"/>
              </a:rPr>
              <a:t>.</a:t>
            </a:r>
            <a:endParaRPr dirty="0"/>
          </a:p>
        </p:txBody>
      </p:sp>
      <p:sp>
        <p:nvSpPr>
          <p:cNvPr id="138" name="Google Shape;138;g1da37c3c20f_0_75"/>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endParaRPr lang="es-ES" sz="2600" dirty="0" smtClean="0">
              <a:solidFill>
                <a:schemeClr val="dk1"/>
              </a:solidFill>
            </a:endParaRPr>
          </a:p>
          <a:p>
            <a:pPr marL="2349500" lvl="5" indent="0">
              <a:lnSpc>
                <a:spcPct val="115000"/>
              </a:lnSpc>
              <a:spcBef>
                <a:spcPts val="1200"/>
              </a:spcBef>
              <a:buClr>
                <a:schemeClr val="dk1"/>
              </a:buClr>
              <a:buSzPts val="2600"/>
              <a:buNone/>
            </a:pPr>
            <a:endParaRPr lang="en-US" dirty="0" smtClean="0"/>
          </a:p>
          <a:p>
            <a:pPr lvl="8" indent="-393700">
              <a:lnSpc>
                <a:spcPct val="115000"/>
              </a:lnSpc>
              <a:spcBef>
                <a:spcPts val="1200"/>
              </a:spcBef>
              <a:buClr>
                <a:schemeClr val="dk1"/>
              </a:buClr>
              <a:buSzPts val="2600"/>
              <a:buFont typeface="Corbel"/>
              <a:buChar char="•"/>
            </a:pPr>
            <a:endParaRPr lang="es-MX" sz="2000" b="1" dirty="0" smtClean="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lang="es-MX" sz="2600" b="1" dirty="0">
              <a:solidFill>
                <a:schemeClr val="dk1"/>
              </a:solidFill>
            </a:endParaRPr>
          </a:p>
          <a:p>
            <a:pPr marL="457200" lvl="0" indent="-393700" algn="l" rtl="0">
              <a:lnSpc>
                <a:spcPct val="115000"/>
              </a:lnSpc>
              <a:spcBef>
                <a:spcPts val="1200"/>
              </a:spcBef>
              <a:spcAft>
                <a:spcPts val="0"/>
              </a:spcAft>
              <a:buClr>
                <a:schemeClr val="dk1"/>
              </a:buClr>
              <a:buSzPts val="2600"/>
              <a:buFont typeface="Corbel"/>
              <a:buChar char="•"/>
            </a:pPr>
            <a:endParaRPr sz="2800" b="1" dirty="0">
              <a:solidFill>
                <a:schemeClr val="dk1"/>
              </a:solidFill>
            </a:endParaRPr>
          </a:p>
        </p:txBody>
      </p:sp>
      <p:sp>
        <p:nvSpPr>
          <p:cNvPr id="139" name="Google Shape;139;g1da37c3c20f_0_7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2" name="Imagen 1"/>
          <p:cNvPicPr>
            <a:picLocks noChangeAspect="1"/>
          </p:cNvPicPr>
          <p:nvPr/>
        </p:nvPicPr>
        <p:blipFill>
          <a:blip r:embed="rId3"/>
          <a:stretch>
            <a:fillRect/>
          </a:stretch>
        </p:blipFill>
        <p:spPr>
          <a:xfrm>
            <a:off x="4084496" y="1147350"/>
            <a:ext cx="4469408" cy="5486400"/>
          </a:xfrm>
          <a:prstGeom prst="rect">
            <a:avLst/>
          </a:prstGeom>
        </p:spPr>
      </p:pic>
      <p:pic>
        <p:nvPicPr>
          <p:cNvPr id="6" name="Imagen 5"/>
          <p:cNvPicPr>
            <a:picLocks noChangeAspect="1"/>
          </p:cNvPicPr>
          <p:nvPr/>
        </p:nvPicPr>
        <p:blipFill>
          <a:blip r:embed="rId4"/>
          <a:stretch>
            <a:fillRect/>
          </a:stretch>
        </p:blipFill>
        <p:spPr>
          <a:xfrm>
            <a:off x="4071729" y="1147350"/>
            <a:ext cx="5721148" cy="5486400"/>
          </a:xfrm>
          <a:prstGeom prst="rect">
            <a:avLst/>
          </a:prstGeom>
        </p:spPr>
      </p:pic>
      <p:pic>
        <p:nvPicPr>
          <p:cNvPr id="7" name="Imagen 6"/>
          <p:cNvPicPr>
            <a:picLocks noChangeAspect="1"/>
          </p:cNvPicPr>
          <p:nvPr/>
        </p:nvPicPr>
        <p:blipFill>
          <a:blip r:embed="rId5"/>
          <a:stretch>
            <a:fillRect/>
          </a:stretch>
        </p:blipFill>
        <p:spPr>
          <a:xfrm>
            <a:off x="4090458" y="1147350"/>
            <a:ext cx="4457282" cy="5486400"/>
          </a:xfrm>
          <a:prstGeom prst="rect">
            <a:avLst/>
          </a:prstGeom>
        </p:spPr>
      </p:pic>
    </p:spTree>
    <p:extLst>
      <p:ext uri="{BB962C8B-B14F-4D97-AF65-F5344CB8AC3E}">
        <p14:creationId xmlns:p14="http://schemas.microsoft.com/office/powerpoint/2010/main" val="1789600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500" b="1" dirty="0" smtClean="0">
                <a:solidFill>
                  <a:schemeClr val="dk1"/>
                </a:solidFill>
              </a:rPr>
              <a:t>Comparaciones Efecto </a:t>
            </a:r>
            <a:r>
              <a:rPr lang="es-EC" sz="2500" b="1" dirty="0" err="1" smtClean="0">
                <a:solidFill>
                  <a:schemeClr val="dk1"/>
                </a:solidFill>
              </a:rPr>
              <a:t>Peltier</a:t>
            </a:r>
            <a:endParaRPr lang="es-EC" sz="2500" b="1" dirty="0" smtClean="0">
              <a:solidFill>
                <a:schemeClr val="dk1"/>
              </a:solidFill>
            </a:endParaRPr>
          </a:p>
          <a:p>
            <a:pPr marL="0" lvl="0" indent="0" algn="l" rtl="0">
              <a:lnSpc>
                <a:spcPct val="115000"/>
              </a:lnSpc>
              <a:spcBef>
                <a:spcPts val="1200"/>
              </a:spcBef>
              <a:spcAft>
                <a:spcPts val="0"/>
              </a:spcAft>
              <a:buNone/>
            </a:pPr>
            <a:endParaRPr sz="2500" b="1" dirty="0">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Pruebas y resultados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42902" y="4383261"/>
            <a:ext cx="3657600" cy="2286000"/>
          </a:xfrm>
          <a:prstGeom prst="rect">
            <a:avLst/>
          </a:prstGeom>
          <a:noFill/>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42901" y="1891461"/>
            <a:ext cx="3657600" cy="2286000"/>
          </a:xfrm>
          <a:prstGeom prst="rect">
            <a:avLst/>
          </a:prstGeom>
          <a:noFill/>
        </p:spPr>
      </p:pic>
      <p:pic>
        <p:nvPicPr>
          <p:cNvPr id="8" name="Imagen 7"/>
          <p:cNvPicPr/>
          <p:nvPr/>
        </p:nvPicPr>
        <p:blipFill>
          <a:blip r:embed="rId5"/>
          <a:stretch>
            <a:fillRect/>
          </a:stretch>
        </p:blipFill>
        <p:spPr>
          <a:xfrm>
            <a:off x="6665150" y="1914381"/>
            <a:ext cx="3200400" cy="4572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500" b="1" dirty="0" smtClean="0">
                <a:solidFill>
                  <a:schemeClr val="dk1"/>
                </a:solidFill>
              </a:rPr>
              <a:t>Comparaciones Efecto Lenz</a:t>
            </a:r>
          </a:p>
          <a:p>
            <a:pPr marL="0" lvl="0" indent="0" algn="l" rtl="0">
              <a:lnSpc>
                <a:spcPct val="115000"/>
              </a:lnSpc>
              <a:spcBef>
                <a:spcPts val="1200"/>
              </a:spcBef>
              <a:spcAft>
                <a:spcPts val="0"/>
              </a:spcAft>
              <a:buNone/>
            </a:pPr>
            <a:endParaRPr sz="2500" b="1" dirty="0">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Pruebas y resultados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42902" y="4383261"/>
            <a:ext cx="3657600" cy="2286000"/>
          </a:xfrm>
          <a:prstGeom prst="rect">
            <a:avLst/>
          </a:prstGeom>
          <a:noFill/>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42901" y="1891461"/>
            <a:ext cx="3657600" cy="2286000"/>
          </a:xfrm>
          <a:prstGeom prst="rect">
            <a:avLst/>
          </a:prstGeom>
          <a:noFill/>
        </p:spPr>
      </p:pic>
      <p:pic>
        <p:nvPicPr>
          <p:cNvPr id="8" name="Imagen 7"/>
          <p:cNvPicPr/>
          <p:nvPr/>
        </p:nvPicPr>
        <p:blipFill>
          <a:blip r:embed="rId5"/>
          <a:stretch>
            <a:fillRect/>
          </a:stretch>
        </p:blipFill>
        <p:spPr>
          <a:xfrm>
            <a:off x="6665150" y="1914381"/>
            <a:ext cx="3200400" cy="4572000"/>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2237876" y="1905756"/>
            <a:ext cx="3657600" cy="2286000"/>
          </a:xfrm>
          <a:prstGeom prst="rect">
            <a:avLst/>
          </a:prstGeom>
          <a:noFill/>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2226726" y="4383261"/>
            <a:ext cx="3657600" cy="2286000"/>
          </a:xfrm>
          <a:prstGeom prst="rect">
            <a:avLst/>
          </a:prstGeom>
          <a:noFill/>
        </p:spPr>
      </p:pic>
      <p:pic>
        <p:nvPicPr>
          <p:cNvPr id="11" name="Imagen 10"/>
          <p:cNvPicPr/>
          <p:nvPr/>
        </p:nvPicPr>
        <p:blipFill>
          <a:blip r:embed="rId8"/>
          <a:stretch>
            <a:fillRect/>
          </a:stretch>
        </p:blipFill>
        <p:spPr>
          <a:xfrm>
            <a:off x="6741271" y="1916905"/>
            <a:ext cx="3200400" cy="4572000"/>
          </a:xfrm>
          <a:prstGeom prst="rect">
            <a:avLst/>
          </a:prstGeom>
        </p:spPr>
      </p:pic>
    </p:spTree>
    <p:extLst>
      <p:ext uri="{BB962C8B-B14F-4D97-AF65-F5344CB8AC3E}">
        <p14:creationId xmlns:p14="http://schemas.microsoft.com/office/powerpoint/2010/main" val="187254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500" b="1" dirty="0" smtClean="0">
                <a:solidFill>
                  <a:schemeClr val="dk1"/>
                </a:solidFill>
              </a:rPr>
              <a:t>Comparaciones Efecto </a:t>
            </a:r>
            <a:r>
              <a:rPr lang="es-EC" sz="2500" b="1" dirty="0" err="1" smtClean="0">
                <a:solidFill>
                  <a:schemeClr val="dk1"/>
                </a:solidFill>
              </a:rPr>
              <a:t>Seebeck</a:t>
            </a:r>
            <a:endParaRPr lang="es-EC" sz="2500" b="1" dirty="0" smtClean="0">
              <a:solidFill>
                <a:schemeClr val="dk1"/>
              </a:solidFill>
            </a:endParaRPr>
          </a:p>
          <a:p>
            <a:pPr marL="0" lvl="0" indent="0" algn="l" rtl="0">
              <a:lnSpc>
                <a:spcPct val="115000"/>
              </a:lnSpc>
              <a:spcBef>
                <a:spcPts val="1200"/>
              </a:spcBef>
              <a:spcAft>
                <a:spcPts val="0"/>
              </a:spcAft>
              <a:buNone/>
            </a:pPr>
            <a:endParaRPr sz="2500" b="1" dirty="0">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Pruebas y resultados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42902" y="4383261"/>
            <a:ext cx="3657600" cy="2286000"/>
          </a:xfrm>
          <a:prstGeom prst="rect">
            <a:avLst/>
          </a:prstGeom>
          <a:noFill/>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42901" y="1891461"/>
            <a:ext cx="3657600" cy="2286000"/>
          </a:xfrm>
          <a:prstGeom prst="rect">
            <a:avLst/>
          </a:prstGeom>
          <a:noFill/>
        </p:spPr>
      </p:pic>
      <p:pic>
        <p:nvPicPr>
          <p:cNvPr id="8" name="Imagen 7"/>
          <p:cNvPicPr/>
          <p:nvPr/>
        </p:nvPicPr>
        <p:blipFill>
          <a:blip r:embed="rId5"/>
          <a:stretch>
            <a:fillRect/>
          </a:stretch>
        </p:blipFill>
        <p:spPr>
          <a:xfrm>
            <a:off x="6665150" y="1914381"/>
            <a:ext cx="3200400" cy="4572000"/>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2248166" y="1905755"/>
            <a:ext cx="3657600" cy="2286000"/>
          </a:xfrm>
          <a:prstGeom prst="rect">
            <a:avLst/>
          </a:prstGeom>
          <a:noFill/>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2218381" y="4383261"/>
            <a:ext cx="3657600" cy="2286000"/>
          </a:xfrm>
          <a:prstGeom prst="rect">
            <a:avLst/>
          </a:prstGeom>
          <a:noFill/>
        </p:spPr>
      </p:pic>
      <p:pic>
        <p:nvPicPr>
          <p:cNvPr id="11" name="Imagen 10"/>
          <p:cNvPicPr/>
          <p:nvPr/>
        </p:nvPicPr>
        <p:blipFill>
          <a:blip r:embed="rId8"/>
          <a:stretch>
            <a:fillRect/>
          </a:stretch>
        </p:blipFill>
        <p:spPr>
          <a:xfrm>
            <a:off x="6737530" y="1916904"/>
            <a:ext cx="3200400" cy="4572000"/>
          </a:xfrm>
          <a:prstGeom prst="rect">
            <a:avLst/>
          </a:prstGeom>
        </p:spPr>
      </p:pic>
    </p:spTree>
    <p:extLst>
      <p:ext uri="{BB962C8B-B14F-4D97-AF65-F5344CB8AC3E}">
        <p14:creationId xmlns:p14="http://schemas.microsoft.com/office/powerpoint/2010/main" val="92164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da37c3c20f_0_60"/>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Objetivos</a:t>
            </a:r>
            <a:endParaRPr/>
          </a:p>
        </p:txBody>
      </p:sp>
      <p:sp>
        <p:nvSpPr>
          <p:cNvPr id="124" name="Google Shape;124;g1da37c3c20f_0_60"/>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None/>
            </a:pPr>
            <a:r>
              <a:rPr lang="es-MX" b="1" dirty="0">
                <a:solidFill>
                  <a:schemeClr val="dk1"/>
                </a:solidFill>
              </a:rPr>
              <a:t>General</a:t>
            </a:r>
            <a:endParaRPr b="1" dirty="0">
              <a:solidFill>
                <a:schemeClr val="dk1"/>
              </a:solidFill>
            </a:endParaRPr>
          </a:p>
          <a:p>
            <a:pPr marL="0" lvl="0" indent="457200" algn="just" rtl="0">
              <a:lnSpc>
                <a:spcPct val="115000"/>
              </a:lnSpc>
              <a:spcBef>
                <a:spcPts val="1200"/>
              </a:spcBef>
              <a:spcAft>
                <a:spcPts val="0"/>
              </a:spcAft>
              <a:buNone/>
            </a:pPr>
            <a:r>
              <a:rPr lang="es-EC" sz="1800" dirty="0" smtClean="0">
                <a:solidFill>
                  <a:schemeClr val="dk1"/>
                </a:solidFill>
              </a:rPr>
              <a:t>Realizar </a:t>
            </a:r>
            <a:r>
              <a:rPr lang="es-EC" sz="1800" dirty="0">
                <a:solidFill>
                  <a:schemeClr val="dk1"/>
                </a:solidFill>
              </a:rPr>
              <a:t>la repotenciación, calibración, mantenimiento e implementación de un sistema de adquisición de datos para la puesta a punto de la Bomba Termoeléctrica perteneciente al laboratorio de Conversión de </a:t>
            </a:r>
            <a:r>
              <a:rPr lang="es-EC" sz="1800" dirty="0" smtClean="0">
                <a:solidFill>
                  <a:schemeClr val="dk1"/>
                </a:solidFill>
              </a:rPr>
              <a:t>Energía.</a:t>
            </a:r>
            <a:endParaRPr sz="1800" dirty="0">
              <a:solidFill>
                <a:schemeClr val="dk1"/>
              </a:solidFill>
            </a:endParaRPr>
          </a:p>
          <a:p>
            <a:pPr marL="0" lvl="0" indent="0" algn="just" rtl="0">
              <a:lnSpc>
                <a:spcPct val="100000"/>
              </a:lnSpc>
              <a:spcBef>
                <a:spcPts val="1200"/>
              </a:spcBef>
              <a:spcAft>
                <a:spcPts val="0"/>
              </a:spcAft>
              <a:buNone/>
            </a:pPr>
            <a:r>
              <a:rPr lang="es-MX" b="1" dirty="0">
                <a:solidFill>
                  <a:schemeClr val="dk1"/>
                </a:solidFill>
              </a:rPr>
              <a:t>Específicos</a:t>
            </a:r>
            <a:endParaRPr b="1" dirty="0">
              <a:solidFill>
                <a:schemeClr val="dk1"/>
              </a:solidFill>
            </a:endParaRPr>
          </a:p>
          <a:p>
            <a:pPr algn="just">
              <a:lnSpc>
                <a:spcPct val="115000"/>
              </a:lnSpc>
              <a:spcBef>
                <a:spcPts val="0"/>
              </a:spcBef>
              <a:buClr>
                <a:schemeClr val="dk1"/>
              </a:buClr>
              <a:buFont typeface="Corbel"/>
              <a:buChar char="•"/>
            </a:pPr>
            <a:r>
              <a:rPr lang="es-EC" sz="1800" dirty="0">
                <a:solidFill>
                  <a:schemeClr val="dk1"/>
                </a:solidFill>
              </a:rPr>
              <a:t>Realizar el mantenimiento correctivo y predictivo de los elementos y partes de la Bomba de Calor Termoeléctrica</a:t>
            </a:r>
            <a:endParaRPr lang="en-US" sz="1800" dirty="0">
              <a:solidFill>
                <a:schemeClr val="dk1"/>
              </a:solidFill>
            </a:endParaRPr>
          </a:p>
          <a:p>
            <a:pPr algn="just">
              <a:lnSpc>
                <a:spcPct val="115000"/>
              </a:lnSpc>
              <a:spcBef>
                <a:spcPts val="0"/>
              </a:spcBef>
              <a:buClr>
                <a:schemeClr val="dk1"/>
              </a:buClr>
              <a:buFont typeface="Corbel"/>
              <a:buChar char="•"/>
            </a:pPr>
            <a:r>
              <a:rPr lang="es-EC" sz="1800" dirty="0">
                <a:solidFill>
                  <a:schemeClr val="dk1"/>
                </a:solidFill>
              </a:rPr>
              <a:t>Rehabilitar los sistemas eléctricos, electrónicos y mecánicos de la Bomba de Calor Termoeléctrica</a:t>
            </a:r>
            <a:endParaRPr lang="en-US" sz="1800" dirty="0">
              <a:solidFill>
                <a:schemeClr val="dk1"/>
              </a:solidFill>
            </a:endParaRPr>
          </a:p>
          <a:p>
            <a:pPr algn="just">
              <a:lnSpc>
                <a:spcPct val="115000"/>
              </a:lnSpc>
              <a:spcBef>
                <a:spcPts val="0"/>
              </a:spcBef>
              <a:buClr>
                <a:schemeClr val="dk1"/>
              </a:buClr>
              <a:buFont typeface="Corbel"/>
              <a:buChar char="•"/>
            </a:pPr>
            <a:r>
              <a:rPr lang="es-EC" sz="1800" dirty="0">
                <a:solidFill>
                  <a:schemeClr val="dk1"/>
                </a:solidFill>
              </a:rPr>
              <a:t>Realizar el diseño e implementación de las conexiones eléctricas, electrónicas y mecánicas necesarias para el proceso de automatización necesarias garantizando la seguridad del equipo y del operario</a:t>
            </a:r>
            <a:r>
              <a:rPr lang="es-EC" sz="1800" dirty="0" smtClean="0">
                <a:solidFill>
                  <a:schemeClr val="dk1"/>
                </a:solidFill>
              </a:rPr>
              <a:t>.</a:t>
            </a:r>
            <a:endParaRPr sz="2600" dirty="0">
              <a:solidFill>
                <a:schemeClr val="dk1"/>
              </a:solidFill>
            </a:endParaRPr>
          </a:p>
        </p:txBody>
      </p:sp>
      <p:sp>
        <p:nvSpPr>
          <p:cNvPr id="125" name="Google Shape;125;g1da37c3c20f_0_60"/>
          <p:cNvSpPr txBox="1"/>
          <p:nvPr/>
        </p:nvSpPr>
        <p:spPr>
          <a:xfrm>
            <a:off x="6238" y="1502781"/>
            <a:ext cx="1601400" cy="3902339"/>
          </a:xfrm>
          <a:prstGeom prst="rect">
            <a:avLst/>
          </a:prstGeom>
          <a:noFill/>
          <a:ln>
            <a:noFill/>
          </a:ln>
        </p:spPr>
        <p:txBody>
          <a:bodyPr spcFirstLastPara="1" wrap="square" lIns="36000" tIns="45700" rIns="91425" bIns="45700" anchor="t" anchorCtr="0">
            <a:normAutofit/>
          </a:bodyPr>
          <a:lstStyle/>
          <a:p>
            <a:pPr marL="0" marR="0" lvl="0" indent="0" algn="l" rtl="0">
              <a:lnSpc>
                <a:spcPct val="100000"/>
              </a:lnSpc>
              <a:spcBef>
                <a:spcPts val="0"/>
              </a:spcBef>
              <a:spcAft>
                <a:spcPts val="0"/>
              </a:spcAft>
              <a:buClr>
                <a:srgbClr val="549E39"/>
              </a:buClr>
              <a:buSzPts val="1200"/>
              <a:buFont typeface="Noto Sans Symbols"/>
              <a:buNone/>
            </a:pPr>
            <a:r>
              <a:rPr lang="es-MX" sz="1200" b="1" u="sng" dirty="0" smtClean="0">
                <a:solidFill>
                  <a:srgbClr val="FFFFFF"/>
                </a:solidFill>
                <a:latin typeface="Montserrat"/>
                <a:sym typeface="Montserrat"/>
              </a:rPr>
              <a:t>Objetivos</a:t>
            </a:r>
            <a:endParaRPr sz="1400" b="1" i="0" u="sng" strike="noStrike" cap="none" dirty="0" smtClean="0">
              <a:solidFill>
                <a:srgbClr val="000000"/>
              </a:solidFill>
              <a:sym typeface="Arial"/>
            </a:endParaRPr>
          </a:p>
          <a:p>
            <a:pPr marL="0" marR="0" lvl="0" indent="0" algn="l" rtl="0">
              <a:lnSpc>
                <a:spcPct val="100000"/>
              </a:lnSpc>
              <a:spcBef>
                <a:spcPts val="1200"/>
              </a:spcBef>
              <a:spcAft>
                <a:spcPts val="0"/>
              </a:spcAft>
              <a:buClr>
                <a:srgbClr val="549E39"/>
              </a:buClr>
              <a:buSzPts val="1200"/>
              <a:buFont typeface="Noto Sans Symbols"/>
              <a:buNone/>
            </a:pPr>
            <a:endParaRPr sz="1200" b="1" i="0" u="sng" strike="noStrike" cap="none" dirty="0" smtClean="0">
              <a:solidFill>
                <a:srgbClr val="FFFFFF"/>
              </a:solidFill>
              <a:latin typeface="Montserrat"/>
              <a:ea typeface="Montserrat"/>
              <a:cs typeface="Montserrat"/>
              <a:sym typeface="Montserrat"/>
            </a:endParaRPr>
          </a:p>
          <a:p>
            <a:pPr marL="0" marR="0" lvl="0" indent="0" algn="l" rtl="0">
              <a:lnSpc>
                <a:spcPct val="100000"/>
              </a:lnSpc>
              <a:spcBef>
                <a:spcPts val="1200"/>
              </a:spcBef>
              <a:spcAft>
                <a:spcPts val="0"/>
              </a:spcAft>
              <a:buClr>
                <a:srgbClr val="549E39"/>
              </a:buClr>
              <a:buSzPts val="1200"/>
              <a:buFont typeface="Noto Sans Symbols"/>
              <a:buNone/>
            </a:pPr>
            <a:r>
              <a:rPr lang="es-MX" sz="1200" dirty="0" smtClean="0">
                <a:solidFill>
                  <a:srgbClr val="FFFFFF"/>
                </a:solidFill>
                <a:latin typeface="Montserrat"/>
                <a:sym typeface="Montserrat"/>
              </a:rPr>
              <a:t>Introducción</a:t>
            </a:r>
            <a:endParaRPr sz="1400" i="0" strike="noStrike" cap="none" dirty="0">
              <a:solidFill>
                <a:srgbClr val="000000"/>
              </a:solidFill>
            </a:endParaRPr>
          </a:p>
          <a:p>
            <a:pPr marL="0" marR="0" lvl="0" indent="0" algn="l" rtl="0">
              <a:lnSpc>
                <a:spcPct val="100000"/>
              </a:lnSpc>
              <a:spcBef>
                <a:spcPts val="1200"/>
              </a:spcBef>
              <a:spcAft>
                <a:spcPts val="0"/>
              </a:spcAft>
              <a:buClr>
                <a:srgbClr val="549E39"/>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dirty="0">
                <a:solidFill>
                  <a:srgbClr val="FFFFFF"/>
                </a:solidFill>
                <a:latin typeface="Montserrat"/>
                <a:ea typeface="Montserrat"/>
                <a:cs typeface="Montserrat"/>
                <a:sym typeface="Montserrat"/>
              </a:rPr>
              <a:t>Desarrollo</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dirty="0">
                <a:solidFill>
                  <a:srgbClr val="FFFFFF"/>
                </a:solidFill>
                <a:latin typeface="Montserrat"/>
                <a:ea typeface="Montserrat"/>
                <a:cs typeface="Montserrat"/>
                <a:sym typeface="Montserrat"/>
              </a:rPr>
              <a:t>Pruebas y resultados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200"/>
              <a:buFont typeface="Noto Sans Symbols"/>
              <a:buNone/>
            </a:pPr>
            <a:r>
              <a:rPr lang="es-MX" sz="1200" b="0" i="0" u="none" strike="noStrike" cap="none" dirty="0">
                <a:solidFill>
                  <a:srgbClr val="FFFFFF"/>
                </a:solidFill>
                <a:latin typeface="Montserrat"/>
                <a:ea typeface="Montserrat"/>
                <a:cs typeface="Montserrat"/>
                <a:sym typeface="Montserrat"/>
              </a:rPr>
              <a:t>Conclusiones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r>
              <a:rPr lang="es-MX" sz="1100" b="0" i="0" u="none" strike="noStrike" cap="none" dirty="0">
                <a:solidFill>
                  <a:srgbClr val="FFFFFF"/>
                </a:solidFill>
                <a:latin typeface="Montserrat"/>
                <a:ea typeface="Montserrat"/>
                <a:cs typeface="Montserrat"/>
                <a:sym typeface="Montserrat"/>
              </a:rPr>
              <a:t>Recomendaciones</a:t>
            </a:r>
            <a:endParaRPr sz="1100" b="0" i="0" u="none" strike="noStrike" cap="none" dirty="0">
              <a:solidFill>
                <a:srgbClr val="FFFFFF"/>
              </a:solidFill>
              <a:latin typeface="Montserrat"/>
              <a:ea typeface="Montserrat"/>
              <a:cs typeface="Montserrat"/>
              <a:sym typeface="Montserrat"/>
            </a:endParaRPr>
          </a:p>
          <a:p>
            <a:pPr marL="0" marR="0" lvl="0" indent="0" algn="l" rtl="0">
              <a:lnSpc>
                <a:spcPct val="90000"/>
              </a:lnSpc>
              <a:spcBef>
                <a:spcPts val="1200"/>
              </a:spcBef>
              <a:spcAft>
                <a:spcPts val="0"/>
              </a:spcAft>
              <a:buClr>
                <a:schemeClr val="accent1"/>
              </a:buClr>
              <a:buSzPts val="1100"/>
              <a:buFont typeface="Noto Sans Symbols"/>
              <a:buNone/>
            </a:pPr>
            <a:endParaRPr sz="1100"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500" b="1" dirty="0" smtClean="0">
                <a:solidFill>
                  <a:schemeClr val="dk1"/>
                </a:solidFill>
              </a:rPr>
              <a:t>Comparaciones Efecto Generador </a:t>
            </a:r>
          </a:p>
          <a:p>
            <a:pPr marL="0" lvl="0" indent="0" algn="l" rtl="0">
              <a:lnSpc>
                <a:spcPct val="115000"/>
              </a:lnSpc>
              <a:spcBef>
                <a:spcPts val="1200"/>
              </a:spcBef>
              <a:spcAft>
                <a:spcPts val="0"/>
              </a:spcAft>
              <a:buNone/>
            </a:pPr>
            <a:endParaRPr sz="2500" b="1" dirty="0">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Pruebas y resultados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42902" y="4383261"/>
            <a:ext cx="3657600" cy="2286000"/>
          </a:xfrm>
          <a:prstGeom prst="rect">
            <a:avLst/>
          </a:prstGeom>
          <a:noFill/>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42901" y="1891461"/>
            <a:ext cx="3657600" cy="2286000"/>
          </a:xfrm>
          <a:prstGeom prst="rect">
            <a:avLst/>
          </a:prstGeom>
          <a:noFill/>
        </p:spPr>
      </p:pic>
      <p:pic>
        <p:nvPicPr>
          <p:cNvPr id="8" name="Imagen 7"/>
          <p:cNvPicPr/>
          <p:nvPr/>
        </p:nvPicPr>
        <p:blipFill>
          <a:blip r:embed="rId5"/>
          <a:stretch>
            <a:fillRect/>
          </a:stretch>
        </p:blipFill>
        <p:spPr>
          <a:xfrm>
            <a:off x="6665150" y="1914381"/>
            <a:ext cx="3200400" cy="4572000"/>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2227716" y="1890060"/>
            <a:ext cx="3657600" cy="2286000"/>
          </a:xfrm>
          <a:prstGeom prst="rect">
            <a:avLst/>
          </a:prstGeom>
          <a:noFill/>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2227716" y="4383261"/>
            <a:ext cx="3657600" cy="2286000"/>
          </a:xfrm>
          <a:prstGeom prst="rect">
            <a:avLst/>
          </a:prstGeom>
          <a:noFill/>
        </p:spPr>
      </p:pic>
      <p:pic>
        <p:nvPicPr>
          <p:cNvPr id="11" name="Imagen 10"/>
          <p:cNvPicPr/>
          <p:nvPr/>
        </p:nvPicPr>
        <p:blipFill>
          <a:blip r:embed="rId8"/>
          <a:stretch>
            <a:fillRect/>
          </a:stretch>
        </p:blipFill>
        <p:spPr>
          <a:xfrm>
            <a:off x="6662974" y="1926861"/>
            <a:ext cx="3200400" cy="4572000"/>
          </a:xfrm>
          <a:prstGeom prst="rect">
            <a:avLst/>
          </a:prstGeom>
        </p:spPr>
      </p:pic>
    </p:spTree>
    <p:extLst>
      <p:ext uri="{BB962C8B-B14F-4D97-AF65-F5344CB8AC3E}">
        <p14:creationId xmlns:p14="http://schemas.microsoft.com/office/powerpoint/2010/main" val="3990226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da37c3c20f_0_355"/>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Montserrat"/>
              <a:buNone/>
            </a:pPr>
            <a:r>
              <a:rPr lang="es-MX">
                <a:latin typeface="Montserrat"/>
                <a:ea typeface="Montserrat"/>
                <a:cs typeface="Montserrat"/>
                <a:sym typeface="Montserrat"/>
              </a:rPr>
              <a:t>Pruebas y resultados</a:t>
            </a:r>
            <a:endParaRPr/>
          </a:p>
        </p:txBody>
      </p:sp>
      <p:sp>
        <p:nvSpPr>
          <p:cNvPr id="367" name="Google Shape;367;g1da37c3c20f_0_355"/>
          <p:cNvSpPr txBox="1">
            <a:spLocks noGrp="1"/>
          </p:cNvSpPr>
          <p:nvPr>
            <p:ph type="body" idx="1"/>
          </p:nvPr>
        </p:nvSpPr>
        <p:spPr>
          <a:xfrm>
            <a:off x="2049300" y="1167825"/>
            <a:ext cx="8580900" cy="94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500" b="1" dirty="0" smtClean="0">
                <a:solidFill>
                  <a:schemeClr val="dk1"/>
                </a:solidFill>
              </a:rPr>
              <a:t>Comparaciones </a:t>
            </a:r>
            <a:r>
              <a:rPr lang="es-EC" sz="2500" b="1" dirty="0" err="1" smtClean="0">
                <a:solidFill>
                  <a:schemeClr val="dk1"/>
                </a:solidFill>
              </a:rPr>
              <a:t>Coef</a:t>
            </a:r>
            <a:r>
              <a:rPr lang="es-EC" sz="2500" b="1" dirty="0" smtClean="0">
                <a:solidFill>
                  <a:schemeClr val="dk1"/>
                </a:solidFill>
              </a:rPr>
              <a:t>. </a:t>
            </a:r>
            <a:r>
              <a:rPr lang="es-EC" sz="2500" b="1" dirty="0">
                <a:solidFill>
                  <a:schemeClr val="dk1"/>
                </a:solidFill>
              </a:rPr>
              <a:t>d</a:t>
            </a:r>
            <a:r>
              <a:rPr lang="es-EC" sz="2500" b="1" dirty="0" smtClean="0">
                <a:solidFill>
                  <a:schemeClr val="dk1"/>
                </a:solidFill>
              </a:rPr>
              <a:t>e Rendimiento </a:t>
            </a:r>
          </a:p>
          <a:p>
            <a:pPr marL="0" lvl="0" indent="0" algn="l" rtl="0">
              <a:lnSpc>
                <a:spcPct val="115000"/>
              </a:lnSpc>
              <a:spcBef>
                <a:spcPts val="1200"/>
              </a:spcBef>
              <a:spcAft>
                <a:spcPts val="0"/>
              </a:spcAft>
              <a:buNone/>
            </a:pPr>
            <a:endParaRPr sz="2500" b="1" dirty="0">
              <a:solidFill>
                <a:schemeClr val="dk1"/>
              </a:solidFill>
            </a:endParaRPr>
          </a:p>
        </p:txBody>
      </p:sp>
      <p:sp>
        <p:nvSpPr>
          <p:cNvPr id="368" name="Google Shape;368;g1da37c3c20f_0_355"/>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Pruebas y resultados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42902" y="4383261"/>
            <a:ext cx="3657600" cy="2286000"/>
          </a:xfrm>
          <a:prstGeom prst="rect">
            <a:avLst/>
          </a:prstGeom>
          <a:noFill/>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242901" y="1891461"/>
            <a:ext cx="3657600" cy="2286000"/>
          </a:xfrm>
          <a:prstGeom prst="rect">
            <a:avLst/>
          </a:prstGeom>
          <a:noFill/>
        </p:spPr>
      </p:pic>
      <p:pic>
        <p:nvPicPr>
          <p:cNvPr id="8" name="Imagen 7"/>
          <p:cNvPicPr/>
          <p:nvPr/>
        </p:nvPicPr>
        <p:blipFill>
          <a:blip r:embed="rId5"/>
          <a:stretch>
            <a:fillRect/>
          </a:stretch>
        </p:blipFill>
        <p:spPr>
          <a:xfrm>
            <a:off x="6665150" y="1914381"/>
            <a:ext cx="3200400" cy="4572000"/>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2247543" y="1905756"/>
            <a:ext cx="3657600" cy="2286000"/>
          </a:xfrm>
          <a:prstGeom prst="rect">
            <a:avLst/>
          </a:prstGeom>
          <a:noFill/>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2242900" y="4397556"/>
            <a:ext cx="3657600" cy="2286000"/>
          </a:xfrm>
          <a:prstGeom prst="rect">
            <a:avLst/>
          </a:prstGeom>
          <a:noFill/>
        </p:spPr>
      </p:pic>
      <p:pic>
        <p:nvPicPr>
          <p:cNvPr id="11" name="Imagen 10"/>
          <p:cNvPicPr/>
          <p:nvPr/>
        </p:nvPicPr>
        <p:blipFill>
          <a:blip r:embed="rId8"/>
          <a:stretch>
            <a:fillRect/>
          </a:stretch>
        </p:blipFill>
        <p:spPr>
          <a:xfrm>
            <a:off x="6667471" y="1905756"/>
            <a:ext cx="3200400" cy="4572000"/>
          </a:xfrm>
          <a:prstGeom prst="rect">
            <a:avLst/>
          </a:prstGeom>
        </p:spPr>
      </p:pic>
    </p:spTree>
    <p:extLst>
      <p:ext uri="{BB962C8B-B14F-4D97-AF65-F5344CB8AC3E}">
        <p14:creationId xmlns:p14="http://schemas.microsoft.com/office/powerpoint/2010/main" val="2082419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4"/>
          <p:cNvSpPr txBox="1">
            <a:spLocks noGrp="1"/>
          </p:cNvSpPr>
          <p:nvPr>
            <p:ph type="title"/>
          </p:nvPr>
        </p:nvSpPr>
        <p:spPr>
          <a:xfrm>
            <a:off x="3242198" y="237025"/>
            <a:ext cx="7315200" cy="78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485" name="Google Shape;485;p54"/>
          <p:cNvSpPr txBox="1"/>
          <p:nvPr/>
        </p:nvSpPr>
        <p:spPr>
          <a:xfrm>
            <a:off x="2018806" y="922584"/>
            <a:ext cx="9787114" cy="5986216"/>
          </a:xfrm>
          <a:prstGeom prst="rect">
            <a:avLst/>
          </a:prstGeom>
          <a:noFill/>
          <a:ln>
            <a:noFill/>
          </a:ln>
        </p:spPr>
        <p:txBody>
          <a:bodyPr spcFirstLastPara="1" wrap="square" lIns="91425" tIns="45700" rIns="91425" bIns="45700" anchor="t" anchorCtr="0">
            <a:noAutofit/>
          </a:bodyPr>
          <a:lstStyle/>
          <a:p>
            <a:pPr marL="285750" marR="0" lvl="0" indent="-273050" algn="just" rtl="0">
              <a:lnSpc>
                <a:spcPct val="150000"/>
              </a:lnSpc>
              <a:spcBef>
                <a:spcPts val="0"/>
              </a:spcBef>
              <a:spcAft>
                <a:spcPts val="0"/>
              </a:spcAft>
              <a:buClr>
                <a:schemeClr val="dk1"/>
              </a:buClr>
              <a:buSzPts val="2000"/>
              <a:buFont typeface="Arial"/>
              <a:buChar char="•"/>
            </a:pPr>
            <a:r>
              <a:rPr lang="es-EC" sz="2100" dirty="0">
                <a:solidFill>
                  <a:schemeClr val="dk1"/>
                </a:solidFill>
                <a:latin typeface="Montserrat"/>
                <a:ea typeface="Montserrat"/>
                <a:cs typeface="Montserrat"/>
              </a:rPr>
              <a:t>Se realizó la repotenciación, calibración, mantenimiento e implementación del sistema de adquisición de datos y se puso a punto la Bomba Termoeléctrica.</a:t>
            </a:r>
          </a:p>
          <a:p>
            <a:pPr marL="285750" marR="0" lvl="0" indent="-273050" algn="just" rtl="0">
              <a:lnSpc>
                <a:spcPct val="150000"/>
              </a:lnSpc>
              <a:spcBef>
                <a:spcPts val="0"/>
              </a:spcBef>
              <a:spcAft>
                <a:spcPts val="0"/>
              </a:spcAft>
              <a:buClr>
                <a:schemeClr val="dk1"/>
              </a:buClr>
              <a:buSzPts val="2000"/>
              <a:buFont typeface="Arial"/>
              <a:buChar char="•"/>
            </a:pPr>
            <a:r>
              <a:rPr lang="es-EC" sz="2100" dirty="0">
                <a:solidFill>
                  <a:schemeClr val="dk1"/>
                </a:solidFill>
                <a:latin typeface="Montserrat"/>
                <a:ea typeface="Montserrat"/>
                <a:cs typeface="Montserrat"/>
              </a:rPr>
              <a:t>Se realizó el mantenimiento correctivo y predictivo de los elementos y partes de la Bomba de Calor Termoeléctrica</a:t>
            </a:r>
          </a:p>
          <a:p>
            <a:pPr marL="285750" marR="0" lvl="0" indent="-273050" algn="just" rtl="0">
              <a:lnSpc>
                <a:spcPct val="150000"/>
              </a:lnSpc>
              <a:spcBef>
                <a:spcPts val="0"/>
              </a:spcBef>
              <a:spcAft>
                <a:spcPts val="0"/>
              </a:spcAft>
              <a:buClr>
                <a:schemeClr val="dk1"/>
              </a:buClr>
              <a:buSzPts val="2000"/>
              <a:buFont typeface="Arial"/>
              <a:buChar char="•"/>
            </a:pPr>
            <a:r>
              <a:rPr lang="es-EC" sz="2100" dirty="0">
                <a:solidFill>
                  <a:schemeClr val="dk1"/>
                </a:solidFill>
                <a:latin typeface="Montserrat"/>
                <a:ea typeface="Montserrat"/>
                <a:cs typeface="Montserrat"/>
              </a:rPr>
              <a:t>Se rehabilitó los sistemas eléctricos y mecánicos de la Bomba de Calor Termoeléctrica</a:t>
            </a:r>
          </a:p>
          <a:p>
            <a:pPr marL="285750" marR="0" lvl="0" indent="-273050" algn="just" rtl="0">
              <a:lnSpc>
                <a:spcPct val="150000"/>
              </a:lnSpc>
              <a:spcBef>
                <a:spcPts val="0"/>
              </a:spcBef>
              <a:spcAft>
                <a:spcPts val="0"/>
              </a:spcAft>
              <a:buClr>
                <a:schemeClr val="dk1"/>
              </a:buClr>
              <a:buSzPts val="2000"/>
              <a:buFont typeface="Arial"/>
              <a:buChar char="•"/>
            </a:pPr>
            <a:r>
              <a:rPr lang="es-EC" sz="2100" dirty="0">
                <a:solidFill>
                  <a:schemeClr val="dk1"/>
                </a:solidFill>
                <a:latin typeface="Montserrat"/>
                <a:ea typeface="Montserrat"/>
                <a:cs typeface="Montserrat"/>
              </a:rPr>
              <a:t>Se realizó el diseño e implementación de las conexiones eléctricas, electrónicas y mecánicas necesarias para el proceso de automatización necesarias garantizando la seguridad del equipo y del operario.</a:t>
            </a:r>
            <a:endParaRPr lang="en-US" sz="2100" dirty="0">
              <a:solidFill>
                <a:schemeClr val="dk1"/>
              </a:solidFill>
              <a:latin typeface="Montserrat"/>
              <a:ea typeface="Montserrat"/>
              <a:cs typeface="Montserrat"/>
            </a:endParaRPr>
          </a:p>
          <a:p>
            <a:pPr marL="285750" marR="0" lvl="0" indent="-273050" algn="l" rtl="0">
              <a:lnSpc>
                <a:spcPct val="150000"/>
              </a:lnSpc>
              <a:spcBef>
                <a:spcPts val="0"/>
              </a:spcBef>
              <a:spcAft>
                <a:spcPts val="0"/>
              </a:spcAft>
              <a:buClr>
                <a:schemeClr val="dk1"/>
              </a:buClr>
              <a:buSzPts val="2000"/>
              <a:buFont typeface="Arial"/>
              <a:buChar char="•"/>
            </a:pPr>
            <a:endParaRPr sz="2000" dirty="0">
              <a:solidFill>
                <a:schemeClr val="dk1"/>
              </a:solidFill>
              <a:latin typeface="Corbel"/>
              <a:ea typeface="Corbel"/>
              <a:cs typeface="Corbel"/>
              <a:sym typeface="Corbel"/>
            </a:endParaRPr>
          </a:p>
        </p:txBody>
      </p:sp>
      <p:sp>
        <p:nvSpPr>
          <p:cNvPr id="486" name="Google Shape;486;p54"/>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Conclusiones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6"/>
          <p:cNvSpPr txBox="1"/>
          <p:nvPr/>
        </p:nvSpPr>
        <p:spPr>
          <a:xfrm>
            <a:off x="1634602" y="949610"/>
            <a:ext cx="10079929" cy="5536914"/>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1200"/>
              </a:spcBef>
              <a:spcAft>
                <a:spcPts val="0"/>
              </a:spcAft>
              <a:buClr>
                <a:schemeClr val="dk1"/>
              </a:buClr>
              <a:buSzPts val="2100"/>
              <a:buChar char="•"/>
            </a:pPr>
            <a:r>
              <a:rPr lang="es-EC" sz="2100" dirty="0" smtClean="0">
                <a:solidFill>
                  <a:schemeClr val="dk1"/>
                </a:solidFill>
                <a:latin typeface="Montserrat"/>
                <a:ea typeface="Montserrat"/>
                <a:cs typeface="Montserrat"/>
              </a:rPr>
              <a:t>En </a:t>
            </a:r>
            <a:r>
              <a:rPr lang="es-EC" sz="2100" dirty="0">
                <a:solidFill>
                  <a:schemeClr val="dk1"/>
                </a:solidFill>
                <a:latin typeface="Montserrat"/>
                <a:ea typeface="Montserrat"/>
                <a:cs typeface="Montserrat"/>
              </a:rPr>
              <a:t>las pruebas realizadas se puede observar que los datos tomados </a:t>
            </a:r>
            <a:r>
              <a:rPr lang="es-EC" sz="2100" dirty="0" smtClean="0">
                <a:solidFill>
                  <a:schemeClr val="dk1"/>
                </a:solidFill>
                <a:latin typeface="Montserrat"/>
                <a:ea typeface="Montserrat"/>
                <a:cs typeface="Montserrat"/>
              </a:rPr>
              <a:t>analógicamente tienen un mínima desviación </a:t>
            </a:r>
            <a:r>
              <a:rPr lang="es-EC" sz="2100" dirty="0">
                <a:solidFill>
                  <a:schemeClr val="dk1"/>
                </a:solidFill>
                <a:latin typeface="Montserrat"/>
                <a:ea typeface="Montserrat"/>
                <a:cs typeface="Montserrat"/>
              </a:rPr>
              <a:t>con los evaluados y validados por medio de las curvas de calibración del manual, esto se debe a los errores de medición que se puede cometer entre ellos los de </a:t>
            </a:r>
            <a:r>
              <a:rPr lang="es-EC" sz="2100" dirty="0" smtClean="0">
                <a:solidFill>
                  <a:schemeClr val="dk1"/>
                </a:solidFill>
                <a:latin typeface="Montserrat"/>
                <a:ea typeface="Montserrat"/>
                <a:cs typeface="Montserrat"/>
              </a:rPr>
              <a:t>paralaje.</a:t>
            </a:r>
          </a:p>
          <a:p>
            <a:pPr marL="457200" lvl="0" indent="-361950" algn="just" rtl="0">
              <a:lnSpc>
                <a:spcPct val="115000"/>
              </a:lnSpc>
              <a:spcBef>
                <a:spcPts val="1200"/>
              </a:spcBef>
              <a:spcAft>
                <a:spcPts val="0"/>
              </a:spcAft>
              <a:buClr>
                <a:schemeClr val="dk1"/>
              </a:buClr>
              <a:buSzPts val="2100"/>
              <a:buChar char="•"/>
            </a:pPr>
            <a:r>
              <a:rPr lang="es-EC" sz="2100" dirty="0" smtClean="0">
                <a:solidFill>
                  <a:schemeClr val="dk1"/>
                </a:solidFill>
                <a:latin typeface="Montserrat"/>
                <a:ea typeface="Montserrat"/>
                <a:cs typeface="Montserrat"/>
              </a:rPr>
              <a:t>Se </a:t>
            </a:r>
            <a:r>
              <a:rPr lang="es-EC" sz="2100" dirty="0">
                <a:solidFill>
                  <a:schemeClr val="dk1"/>
                </a:solidFill>
                <a:latin typeface="Montserrat"/>
                <a:ea typeface="Montserrat"/>
                <a:cs typeface="Montserrat"/>
              </a:rPr>
              <a:t>puede observar que una vez implementado el sistema automático de adquisición de datos desaparece el llamado error de paralaje, ya que la toma se vuelve digital, acercándose más a la realidad y a las curvas de calibración del </a:t>
            </a:r>
            <a:r>
              <a:rPr lang="es-EC" sz="2100" dirty="0" smtClean="0">
                <a:solidFill>
                  <a:schemeClr val="dk1"/>
                </a:solidFill>
                <a:latin typeface="Montserrat"/>
                <a:ea typeface="Montserrat"/>
                <a:cs typeface="Montserrat"/>
              </a:rPr>
              <a:t>manual.</a:t>
            </a:r>
          </a:p>
          <a:p>
            <a:pPr marL="95250">
              <a:lnSpc>
                <a:spcPct val="115000"/>
              </a:lnSpc>
              <a:spcBef>
                <a:spcPts val="1200"/>
              </a:spcBef>
              <a:buClr>
                <a:schemeClr val="dk1"/>
              </a:buClr>
              <a:buSzPts val="2100"/>
            </a:pPr>
            <a:r>
              <a:rPr lang="es-EC" sz="2100" dirty="0" smtClean="0">
                <a:solidFill>
                  <a:schemeClr val="dk1"/>
                </a:solidFill>
                <a:latin typeface="Montserrat"/>
                <a:ea typeface="Montserrat"/>
                <a:cs typeface="Montserrat"/>
              </a:rPr>
              <a:t>.</a:t>
            </a:r>
            <a:endParaRPr lang="en-US" sz="2100" dirty="0">
              <a:solidFill>
                <a:schemeClr val="dk1"/>
              </a:solidFill>
              <a:latin typeface="Montserrat"/>
              <a:ea typeface="Montserrat"/>
              <a:cs typeface="Montserrat"/>
            </a:endParaRPr>
          </a:p>
          <a:p>
            <a:pPr marL="457200" lvl="0" indent="-361950" algn="l" rtl="0">
              <a:lnSpc>
                <a:spcPct val="115000"/>
              </a:lnSpc>
              <a:spcBef>
                <a:spcPts val="1200"/>
              </a:spcBef>
              <a:spcAft>
                <a:spcPts val="0"/>
              </a:spcAft>
              <a:buClr>
                <a:schemeClr val="dk1"/>
              </a:buClr>
              <a:buSzPts val="2100"/>
              <a:buChar char="•"/>
            </a:pPr>
            <a:endParaRPr lang="en-US" sz="2100" dirty="0">
              <a:solidFill>
                <a:schemeClr val="dk1"/>
              </a:solidFill>
              <a:latin typeface="Montserrat"/>
              <a:ea typeface="Montserrat"/>
              <a:cs typeface="Montserrat"/>
            </a:endParaRPr>
          </a:p>
          <a:p>
            <a:pPr marL="0" marR="0" lvl="0" indent="0" algn="l" rtl="0">
              <a:lnSpc>
                <a:spcPct val="150000"/>
              </a:lnSpc>
              <a:spcBef>
                <a:spcPts val="1400"/>
              </a:spcBef>
              <a:spcAft>
                <a:spcPts val="0"/>
              </a:spcAft>
              <a:buNone/>
            </a:pPr>
            <a:endParaRPr sz="2100" dirty="0">
              <a:solidFill>
                <a:schemeClr val="dk1"/>
              </a:solidFill>
              <a:latin typeface="Montserrat"/>
              <a:ea typeface="Montserrat"/>
              <a:cs typeface="Montserrat"/>
              <a:sym typeface="Montserrat"/>
            </a:endParaRPr>
          </a:p>
        </p:txBody>
      </p:sp>
      <p:sp>
        <p:nvSpPr>
          <p:cNvPr id="492" name="Google Shape;492;p56"/>
          <p:cNvSpPr txBox="1">
            <a:spLocks noGrp="1"/>
          </p:cNvSpPr>
          <p:nvPr>
            <p:ph type="title"/>
          </p:nvPr>
        </p:nvSpPr>
        <p:spPr>
          <a:xfrm>
            <a:off x="3242198" y="237025"/>
            <a:ext cx="7315200" cy="78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493" name="Google Shape;493;p56"/>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Conclusiones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da37c3c20f_0_13"/>
          <p:cNvSpPr txBox="1"/>
          <p:nvPr/>
        </p:nvSpPr>
        <p:spPr>
          <a:xfrm>
            <a:off x="1634602" y="949610"/>
            <a:ext cx="10080000" cy="5536800"/>
          </a:xfrm>
          <a:prstGeom prst="rect">
            <a:avLst/>
          </a:prstGeom>
          <a:noFill/>
          <a:ln>
            <a:noFill/>
          </a:ln>
        </p:spPr>
        <p:txBody>
          <a:bodyPr spcFirstLastPara="1" wrap="square" lIns="91425" tIns="45700" rIns="91425" bIns="45700" anchor="t" anchorCtr="0">
            <a:noAutofit/>
          </a:bodyPr>
          <a:lstStyle/>
          <a:p>
            <a:pPr marL="457200" lvl="0" indent="-355600" algn="just">
              <a:lnSpc>
                <a:spcPct val="115000"/>
              </a:lnSpc>
              <a:buClr>
                <a:schemeClr val="dk1"/>
              </a:buClr>
              <a:buSzPts val="2000"/>
              <a:buChar char="•"/>
            </a:pPr>
            <a:r>
              <a:rPr lang="es-EC" sz="2000" dirty="0" smtClean="0">
                <a:solidFill>
                  <a:schemeClr val="dk1"/>
                </a:solidFill>
                <a:latin typeface="Montserrat"/>
                <a:ea typeface="Montserrat"/>
                <a:cs typeface="Montserrat"/>
              </a:rPr>
              <a:t>En </a:t>
            </a:r>
            <a:r>
              <a:rPr lang="es-EC" sz="2000" dirty="0">
                <a:solidFill>
                  <a:schemeClr val="dk1"/>
                </a:solidFill>
                <a:latin typeface="Montserrat"/>
                <a:ea typeface="Montserrat"/>
                <a:cs typeface="Montserrat"/>
              </a:rPr>
              <a:t>el análisis de resultados se puede observar las gráficas contrapuestas de cada uno de los experimentos en donde se verifica que con la intervención realizada en el equipo las curvas tienen una </a:t>
            </a:r>
            <a:r>
              <a:rPr lang="es-EC" sz="2000" dirty="0" smtClean="0">
                <a:solidFill>
                  <a:schemeClr val="dk1"/>
                </a:solidFill>
                <a:latin typeface="Montserrat"/>
                <a:ea typeface="Montserrat"/>
                <a:cs typeface="Montserrat"/>
              </a:rPr>
              <a:t>tendencia  similar a </a:t>
            </a:r>
            <a:r>
              <a:rPr lang="es-EC" sz="2000" dirty="0">
                <a:solidFill>
                  <a:schemeClr val="dk1"/>
                </a:solidFill>
                <a:latin typeface="Montserrat"/>
                <a:ea typeface="Montserrat"/>
                <a:cs typeface="Montserrat"/>
              </a:rPr>
              <a:t>las curvas de calibración presentadas en el </a:t>
            </a:r>
            <a:r>
              <a:rPr lang="es-EC" sz="2000" dirty="0" smtClean="0">
                <a:solidFill>
                  <a:schemeClr val="dk1"/>
                </a:solidFill>
                <a:latin typeface="Montserrat"/>
                <a:ea typeface="Montserrat"/>
                <a:cs typeface="Montserrat"/>
              </a:rPr>
              <a:t>manual.</a:t>
            </a:r>
          </a:p>
          <a:p>
            <a:pPr marL="101600" lvl="0" algn="just">
              <a:lnSpc>
                <a:spcPct val="115000"/>
              </a:lnSpc>
              <a:buClr>
                <a:schemeClr val="dk1"/>
              </a:buClr>
              <a:buSzPts val="2000"/>
            </a:pPr>
            <a:endParaRPr lang="es-EC" sz="2000" smtClean="0">
              <a:solidFill>
                <a:schemeClr val="dk1"/>
              </a:solidFill>
              <a:latin typeface="Montserrat"/>
              <a:ea typeface="Montserrat"/>
              <a:cs typeface="Montserrat"/>
            </a:endParaRPr>
          </a:p>
          <a:p>
            <a:pPr marL="457200" lvl="0" indent="-355600" algn="just">
              <a:lnSpc>
                <a:spcPct val="115000"/>
              </a:lnSpc>
              <a:buClr>
                <a:schemeClr val="dk1"/>
              </a:buClr>
              <a:buSzPts val="2000"/>
              <a:buChar char="•"/>
            </a:pPr>
            <a:r>
              <a:rPr lang="es-EC" sz="2000" smtClean="0">
                <a:solidFill>
                  <a:schemeClr val="dk1"/>
                </a:solidFill>
                <a:latin typeface="Montserrat"/>
                <a:ea typeface="Montserrat"/>
                <a:cs typeface="Montserrat"/>
              </a:rPr>
              <a:t>No </a:t>
            </a:r>
            <a:r>
              <a:rPr lang="es-EC" sz="2000" dirty="0">
                <a:solidFill>
                  <a:schemeClr val="dk1"/>
                </a:solidFill>
                <a:latin typeface="Montserrat"/>
                <a:ea typeface="Montserrat"/>
                <a:cs typeface="Montserrat"/>
              </a:rPr>
              <a:t>se puede llegar a una tendencia exacta a las de las curvas del manual ya que las mismas fueron realizadas con parámetros ambientales diferentes a los existentes en el valle de los chillos, lo que influye en la realización de los experimentos.</a:t>
            </a:r>
            <a:endParaRPr lang="en-US" sz="2000" dirty="0">
              <a:solidFill>
                <a:schemeClr val="dk1"/>
              </a:solidFill>
              <a:latin typeface="Montserrat"/>
              <a:ea typeface="Montserrat"/>
              <a:cs typeface="Montserrat"/>
            </a:endParaRPr>
          </a:p>
          <a:p>
            <a:pPr marL="0" marR="0" lvl="0" indent="0" algn="l" rtl="0">
              <a:lnSpc>
                <a:spcPct val="150000"/>
              </a:lnSpc>
              <a:spcBef>
                <a:spcPts val="1400"/>
              </a:spcBef>
              <a:spcAft>
                <a:spcPts val="0"/>
              </a:spcAft>
              <a:buNone/>
            </a:pPr>
            <a:endParaRPr sz="2000" dirty="0">
              <a:solidFill>
                <a:schemeClr val="dk1"/>
              </a:solidFill>
              <a:latin typeface="Montserrat"/>
              <a:ea typeface="Montserrat"/>
              <a:cs typeface="Montserrat"/>
              <a:sym typeface="Montserrat"/>
            </a:endParaRPr>
          </a:p>
        </p:txBody>
      </p:sp>
      <p:sp>
        <p:nvSpPr>
          <p:cNvPr id="499" name="Google Shape;499;g1da37c3c20f_0_13"/>
          <p:cNvSpPr txBox="1">
            <a:spLocks noGrp="1"/>
          </p:cNvSpPr>
          <p:nvPr>
            <p:ph type="title"/>
          </p:nvPr>
        </p:nvSpPr>
        <p:spPr>
          <a:xfrm>
            <a:off x="3242198" y="237025"/>
            <a:ext cx="7315200" cy="781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Conclusiones</a:t>
            </a:r>
            <a:endParaRPr/>
          </a:p>
        </p:txBody>
      </p:sp>
      <p:sp>
        <p:nvSpPr>
          <p:cNvPr id="500" name="Google Shape;500;g1da37c3c20f_0_13"/>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Conclusiones</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1"/>
          <p:cNvSpPr txBox="1">
            <a:spLocks noGrp="1"/>
          </p:cNvSpPr>
          <p:nvPr>
            <p:ph type="ctrTitle"/>
          </p:nvPr>
        </p:nvSpPr>
        <p:spPr>
          <a:xfrm>
            <a:off x="3242198" y="2444632"/>
            <a:ext cx="7315200" cy="19687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900"/>
              <a:buFont typeface="Montserrat"/>
              <a:buNone/>
            </a:pPr>
            <a:r>
              <a:rPr lang="es-MX">
                <a:latin typeface="Montserrat"/>
                <a:ea typeface="Montserrat"/>
                <a:cs typeface="Montserrat"/>
                <a:sym typeface="Montserrat"/>
              </a:rPr>
              <a:t>GRACIAS POR SU ATENCIÓN</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3167426" y="253984"/>
            <a:ext cx="7315200" cy="71123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a:latin typeface="Montserrat"/>
                <a:ea typeface="Montserrat"/>
                <a:cs typeface="Montserrat"/>
                <a:sym typeface="Montserrat"/>
              </a:rPr>
              <a:t>Introducción</a:t>
            </a:r>
            <a:endParaRPr dirty="0"/>
          </a:p>
        </p:txBody>
      </p:sp>
      <p:sp>
        <p:nvSpPr>
          <p:cNvPr id="116" name="Google Shape;116;p3"/>
          <p:cNvSpPr txBox="1">
            <a:spLocks noGrp="1"/>
          </p:cNvSpPr>
          <p:nvPr>
            <p:ph type="body" idx="1"/>
          </p:nvPr>
        </p:nvSpPr>
        <p:spPr>
          <a:xfrm>
            <a:off x="2028750" y="1294800"/>
            <a:ext cx="8580900" cy="2508900"/>
          </a:xfrm>
          <a:prstGeom prst="rect">
            <a:avLst/>
          </a:prstGeom>
          <a:noFill/>
          <a:ln>
            <a:noFill/>
          </a:ln>
        </p:spPr>
        <p:txBody>
          <a:bodyPr spcFirstLastPara="1" wrap="square" lIns="91425" tIns="45700" rIns="91425" bIns="45700" anchor="ctr" anchorCtr="0">
            <a:noAutofit/>
          </a:bodyPr>
          <a:lstStyle/>
          <a:p>
            <a:pPr marL="457200" lvl="0" indent="-393700" algn="just" rtl="0">
              <a:lnSpc>
                <a:spcPct val="100000"/>
              </a:lnSpc>
              <a:spcBef>
                <a:spcPts val="480"/>
              </a:spcBef>
              <a:spcAft>
                <a:spcPts val="0"/>
              </a:spcAft>
              <a:buClr>
                <a:schemeClr val="dk1"/>
              </a:buClr>
              <a:buSzPts val="2600"/>
              <a:buFont typeface="Corbel"/>
              <a:buChar char="●"/>
            </a:pPr>
            <a:r>
              <a:rPr lang="es-MX" sz="2600" dirty="0" smtClean="0">
                <a:solidFill>
                  <a:schemeClr val="dk1"/>
                </a:solidFill>
              </a:rPr>
              <a:t>Bomba de Calor Termoeléctrica</a:t>
            </a:r>
            <a:endParaRPr sz="2600" dirty="0">
              <a:solidFill>
                <a:schemeClr val="dk1"/>
              </a:solidFill>
            </a:endParaRPr>
          </a:p>
          <a:p>
            <a:pPr marL="457200" lvl="0" indent="-393700" algn="just" rtl="0">
              <a:lnSpc>
                <a:spcPct val="100000"/>
              </a:lnSpc>
              <a:spcBef>
                <a:spcPts val="0"/>
              </a:spcBef>
              <a:spcAft>
                <a:spcPts val="0"/>
              </a:spcAft>
              <a:buClr>
                <a:schemeClr val="dk1"/>
              </a:buClr>
              <a:buSzPts val="2600"/>
              <a:buFont typeface="Corbel"/>
              <a:buChar char="●"/>
            </a:pPr>
            <a:r>
              <a:rPr lang="es-MX" sz="2600" dirty="0" smtClean="0">
                <a:solidFill>
                  <a:schemeClr val="dk1"/>
                </a:solidFill>
              </a:rPr>
              <a:t>Efecto </a:t>
            </a:r>
            <a:r>
              <a:rPr lang="es-MX" sz="2600" dirty="0" err="1" smtClean="0">
                <a:solidFill>
                  <a:schemeClr val="dk1"/>
                </a:solidFill>
              </a:rPr>
              <a:t>Peltier</a:t>
            </a:r>
            <a:r>
              <a:rPr lang="es-MX" sz="2600" dirty="0" smtClean="0">
                <a:solidFill>
                  <a:schemeClr val="dk1"/>
                </a:solidFill>
              </a:rPr>
              <a:t>, Efecto Lenz, Efecto </a:t>
            </a:r>
            <a:r>
              <a:rPr lang="es-MX" sz="2600" dirty="0" err="1" smtClean="0">
                <a:solidFill>
                  <a:schemeClr val="dk1"/>
                </a:solidFill>
              </a:rPr>
              <a:t>Seebeck</a:t>
            </a:r>
            <a:r>
              <a:rPr lang="es-MX" sz="2600" dirty="0" smtClean="0">
                <a:solidFill>
                  <a:schemeClr val="dk1"/>
                </a:solidFill>
              </a:rPr>
              <a:t>, Efecto Generador y Coeficiente de Rendimiento</a:t>
            </a:r>
            <a:endParaRPr sz="2600" dirty="0">
              <a:solidFill>
                <a:schemeClr val="dk1"/>
              </a:solidFill>
            </a:endParaRPr>
          </a:p>
          <a:p>
            <a:pPr marL="457200" lvl="0" indent="-393700" algn="just" rtl="0">
              <a:lnSpc>
                <a:spcPct val="100000"/>
              </a:lnSpc>
              <a:spcBef>
                <a:spcPts val="0"/>
              </a:spcBef>
              <a:spcAft>
                <a:spcPts val="0"/>
              </a:spcAft>
              <a:buClr>
                <a:schemeClr val="dk1"/>
              </a:buClr>
              <a:buSzPts val="2600"/>
              <a:buFont typeface="Corbel"/>
              <a:buChar char="●"/>
            </a:pPr>
            <a:r>
              <a:rPr lang="es-MX" sz="2600" dirty="0" smtClean="0">
                <a:solidFill>
                  <a:schemeClr val="dk1"/>
                </a:solidFill>
              </a:rPr>
              <a:t>Adquisición de Datos</a:t>
            </a:r>
            <a:endParaRPr sz="2800" dirty="0">
              <a:solidFill>
                <a:schemeClr val="dk1"/>
              </a:solidFill>
            </a:endParaRPr>
          </a:p>
        </p:txBody>
      </p:sp>
      <p:sp>
        <p:nvSpPr>
          <p:cNvPr id="117" name="Google Shape;117;p3"/>
          <p:cNvSpPr txBox="1"/>
          <p:nvPr/>
        </p:nvSpPr>
        <p:spPr>
          <a:xfrm>
            <a:off x="6238" y="1502781"/>
            <a:ext cx="1601356" cy="4983743"/>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b="1" u="sng" dirty="0">
                <a:solidFill>
                  <a:srgbClr val="FFFFFF"/>
                </a:solidFill>
                <a:latin typeface="Montserrat"/>
                <a:sym typeface="Montserrat"/>
              </a:rPr>
              <a:t>Introducción</a:t>
            </a:r>
            <a:endParaRPr lang="es-ES" b="1" u="sng"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Desarrollo</a:t>
            </a:r>
            <a:endParaRPr lang="es-ES"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6" name="image5.png"/>
          <p:cNvPicPr/>
          <p:nvPr/>
        </p:nvPicPr>
        <p:blipFill rotWithShape="1">
          <a:blip r:embed="rId3"/>
          <a:srcRect l="11908" t="9609" r="6248"/>
          <a:stretch/>
        </p:blipFill>
        <p:spPr bwMode="auto">
          <a:xfrm>
            <a:off x="2028750" y="3768126"/>
            <a:ext cx="3191510" cy="2743200"/>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4"/>
          <a:stretch>
            <a:fillRect/>
          </a:stretch>
        </p:blipFill>
        <p:spPr>
          <a:xfrm>
            <a:off x="6614650" y="3803700"/>
            <a:ext cx="3995000" cy="2743200"/>
          </a:xfrm>
          <a:prstGeom prst="rect">
            <a:avLst/>
          </a:prstGeom>
        </p:spPr>
      </p:pic>
      <p:cxnSp>
        <p:nvCxnSpPr>
          <p:cNvPr id="4" name="Conector recto de flecha 3"/>
          <p:cNvCxnSpPr/>
          <p:nvPr/>
        </p:nvCxnSpPr>
        <p:spPr>
          <a:xfrm>
            <a:off x="5495732" y="5139726"/>
            <a:ext cx="80243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1294800"/>
            <a:ext cx="8580900" cy="5191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Bomba de Calor Termoeléctrica </a:t>
            </a:r>
            <a:endParaRPr sz="2700" b="1" dirty="0">
              <a:solidFill>
                <a:schemeClr val="dk1"/>
              </a:solidFill>
            </a:endParaRPr>
          </a:p>
          <a:p>
            <a:pPr marL="457200" lvl="0" indent="-400050" algn="just" rtl="0">
              <a:lnSpc>
                <a:spcPct val="115000"/>
              </a:lnSpc>
              <a:spcBef>
                <a:spcPts val="1200"/>
              </a:spcBef>
              <a:spcAft>
                <a:spcPts val="0"/>
              </a:spcAft>
              <a:buClr>
                <a:schemeClr val="dk1"/>
              </a:buClr>
              <a:buSzPts val="2700"/>
              <a:buFont typeface="Corbel"/>
              <a:buChar char="•"/>
            </a:pPr>
            <a:r>
              <a:rPr lang="es-MX" sz="2700" dirty="0">
                <a:solidFill>
                  <a:schemeClr val="dk1"/>
                </a:solidFill>
              </a:rPr>
              <a:t>T</a:t>
            </a:r>
            <a:r>
              <a:rPr lang="en-US" sz="2700" dirty="0" err="1" smtClean="0">
                <a:solidFill>
                  <a:schemeClr val="dk1"/>
                </a:solidFill>
              </a:rPr>
              <a:t>ransferencia</a:t>
            </a:r>
            <a:r>
              <a:rPr lang="en-US" sz="2700" dirty="0" smtClean="0">
                <a:solidFill>
                  <a:schemeClr val="dk1"/>
                </a:solidFill>
              </a:rPr>
              <a:t> </a:t>
            </a:r>
            <a:r>
              <a:rPr lang="en-US" sz="2700" dirty="0" err="1">
                <a:solidFill>
                  <a:schemeClr val="dk1"/>
                </a:solidFill>
              </a:rPr>
              <a:t>calor</a:t>
            </a:r>
            <a:r>
              <a:rPr lang="en-US" sz="2700" dirty="0">
                <a:solidFill>
                  <a:schemeClr val="dk1"/>
                </a:solidFill>
              </a:rPr>
              <a:t> de </a:t>
            </a:r>
            <a:r>
              <a:rPr lang="en-US" sz="2700" dirty="0" err="1">
                <a:solidFill>
                  <a:schemeClr val="dk1"/>
                </a:solidFill>
              </a:rPr>
              <a:t>una</a:t>
            </a:r>
            <a:r>
              <a:rPr lang="en-US" sz="2700" dirty="0">
                <a:solidFill>
                  <a:schemeClr val="dk1"/>
                </a:solidFill>
              </a:rPr>
              <a:t> zona de </a:t>
            </a:r>
            <a:r>
              <a:rPr lang="en-US" sz="2700" dirty="0" err="1">
                <a:solidFill>
                  <a:schemeClr val="dk1"/>
                </a:solidFill>
              </a:rPr>
              <a:t>baja</a:t>
            </a:r>
            <a:r>
              <a:rPr lang="en-US" sz="2700" dirty="0">
                <a:solidFill>
                  <a:schemeClr val="dk1"/>
                </a:solidFill>
              </a:rPr>
              <a:t> </a:t>
            </a:r>
            <a:r>
              <a:rPr lang="en-US" sz="2700" dirty="0" err="1">
                <a:solidFill>
                  <a:schemeClr val="dk1"/>
                </a:solidFill>
              </a:rPr>
              <a:t>temperatura</a:t>
            </a:r>
            <a:r>
              <a:rPr lang="en-US" sz="2700" dirty="0">
                <a:solidFill>
                  <a:schemeClr val="dk1"/>
                </a:solidFill>
              </a:rPr>
              <a:t> a </a:t>
            </a:r>
            <a:r>
              <a:rPr lang="en-US" sz="2700" dirty="0" err="1">
                <a:solidFill>
                  <a:schemeClr val="dk1"/>
                </a:solidFill>
              </a:rPr>
              <a:t>una</a:t>
            </a:r>
            <a:r>
              <a:rPr lang="en-US" sz="2700" dirty="0">
                <a:solidFill>
                  <a:schemeClr val="dk1"/>
                </a:solidFill>
              </a:rPr>
              <a:t> zona de </a:t>
            </a:r>
            <a:r>
              <a:rPr lang="en-US" sz="2700" dirty="0" err="1">
                <a:solidFill>
                  <a:schemeClr val="dk1"/>
                </a:solidFill>
              </a:rPr>
              <a:t>alta</a:t>
            </a:r>
            <a:r>
              <a:rPr lang="en-US" sz="2700" dirty="0">
                <a:solidFill>
                  <a:schemeClr val="dk1"/>
                </a:solidFill>
              </a:rPr>
              <a:t> </a:t>
            </a:r>
            <a:r>
              <a:rPr lang="en-US" sz="2700" dirty="0" err="1">
                <a:solidFill>
                  <a:schemeClr val="dk1"/>
                </a:solidFill>
              </a:rPr>
              <a:t>temperatura</a:t>
            </a:r>
            <a:r>
              <a:rPr lang="en-US" sz="2700" dirty="0">
                <a:solidFill>
                  <a:schemeClr val="dk1"/>
                </a:solidFill>
              </a:rPr>
              <a:t>, </a:t>
            </a:r>
            <a:r>
              <a:rPr lang="en-US" sz="2700" dirty="0" err="1">
                <a:solidFill>
                  <a:schemeClr val="dk1"/>
                </a:solidFill>
              </a:rPr>
              <a:t>por</a:t>
            </a:r>
            <a:r>
              <a:rPr lang="en-US" sz="2700" dirty="0">
                <a:solidFill>
                  <a:schemeClr val="dk1"/>
                </a:solidFill>
              </a:rPr>
              <a:t> </a:t>
            </a:r>
            <a:r>
              <a:rPr lang="en-US" sz="2700" dirty="0" err="1">
                <a:solidFill>
                  <a:schemeClr val="dk1"/>
                </a:solidFill>
              </a:rPr>
              <a:t>medio</a:t>
            </a:r>
            <a:r>
              <a:rPr lang="en-US" sz="2700" dirty="0">
                <a:solidFill>
                  <a:schemeClr val="dk1"/>
                </a:solidFill>
              </a:rPr>
              <a:t> de un </a:t>
            </a:r>
            <a:r>
              <a:rPr lang="en-US" sz="2700" dirty="0" err="1" smtClean="0">
                <a:solidFill>
                  <a:schemeClr val="dk1"/>
                </a:solidFill>
              </a:rPr>
              <a:t>trabajo</a:t>
            </a:r>
            <a:r>
              <a:rPr lang="en-US" sz="2700" dirty="0" smtClean="0">
                <a:solidFill>
                  <a:schemeClr val="dk1"/>
                </a:solidFill>
              </a:rPr>
              <a:t>.</a:t>
            </a:r>
          </a:p>
          <a:p>
            <a:pPr lvl="0" indent="-400050" algn="just">
              <a:lnSpc>
                <a:spcPct val="115000"/>
              </a:lnSpc>
              <a:buClr>
                <a:schemeClr val="dk1"/>
              </a:buClr>
              <a:buSzPts val="2700"/>
              <a:buFont typeface="Corbel"/>
              <a:buChar char="•"/>
            </a:pPr>
            <a:r>
              <a:rPr lang="en-US" sz="2700" dirty="0" smtClean="0">
                <a:solidFill>
                  <a:schemeClr val="dk1"/>
                </a:solidFill>
              </a:rPr>
              <a:t>La </a:t>
            </a:r>
            <a:r>
              <a:rPr lang="en-US" sz="2700" dirty="0" err="1">
                <a:solidFill>
                  <a:schemeClr val="dk1"/>
                </a:solidFill>
              </a:rPr>
              <a:t>más</a:t>
            </a:r>
            <a:r>
              <a:rPr lang="en-US" sz="2700" dirty="0">
                <a:solidFill>
                  <a:schemeClr val="dk1"/>
                </a:solidFill>
              </a:rPr>
              <a:t> </a:t>
            </a:r>
            <a:r>
              <a:rPr lang="en-US" sz="2700" dirty="0" err="1">
                <a:solidFill>
                  <a:schemeClr val="dk1"/>
                </a:solidFill>
              </a:rPr>
              <a:t>conocida</a:t>
            </a:r>
            <a:r>
              <a:rPr lang="en-US" sz="2700" dirty="0">
                <a:solidFill>
                  <a:schemeClr val="dk1"/>
                </a:solidFill>
              </a:rPr>
              <a:t> </a:t>
            </a:r>
            <a:r>
              <a:rPr lang="en-US" sz="2700" dirty="0" err="1">
                <a:solidFill>
                  <a:schemeClr val="dk1"/>
                </a:solidFill>
              </a:rPr>
              <a:t>es</a:t>
            </a:r>
            <a:r>
              <a:rPr lang="en-US" sz="2700" dirty="0">
                <a:solidFill>
                  <a:schemeClr val="dk1"/>
                </a:solidFill>
              </a:rPr>
              <a:t> la que </a:t>
            </a:r>
            <a:r>
              <a:rPr lang="en-US" sz="2700" dirty="0" err="1">
                <a:solidFill>
                  <a:schemeClr val="dk1"/>
                </a:solidFill>
              </a:rPr>
              <a:t>utiliza</a:t>
            </a:r>
            <a:r>
              <a:rPr lang="en-US" sz="2700" dirty="0">
                <a:solidFill>
                  <a:schemeClr val="dk1"/>
                </a:solidFill>
              </a:rPr>
              <a:t> el principio de </a:t>
            </a:r>
            <a:r>
              <a:rPr lang="en-US" sz="2700" dirty="0" err="1">
                <a:solidFill>
                  <a:schemeClr val="dk1"/>
                </a:solidFill>
              </a:rPr>
              <a:t>cambio</a:t>
            </a:r>
            <a:r>
              <a:rPr lang="en-US" sz="2700" dirty="0">
                <a:solidFill>
                  <a:schemeClr val="dk1"/>
                </a:solidFill>
              </a:rPr>
              <a:t> de </a:t>
            </a:r>
            <a:r>
              <a:rPr lang="en-US" sz="2700" dirty="0" err="1">
                <a:solidFill>
                  <a:schemeClr val="dk1"/>
                </a:solidFill>
              </a:rPr>
              <a:t>fase</a:t>
            </a:r>
            <a:r>
              <a:rPr lang="en-US" sz="2700" dirty="0">
                <a:solidFill>
                  <a:schemeClr val="dk1"/>
                </a:solidFill>
              </a:rPr>
              <a:t> de un </a:t>
            </a:r>
            <a:r>
              <a:rPr lang="en-US" sz="2700" dirty="0" err="1">
                <a:solidFill>
                  <a:schemeClr val="dk1"/>
                </a:solidFill>
              </a:rPr>
              <a:t>fluido</a:t>
            </a:r>
            <a:r>
              <a:rPr lang="en-US" sz="2700" dirty="0">
                <a:solidFill>
                  <a:schemeClr val="dk1"/>
                </a:solidFill>
              </a:rPr>
              <a:t> </a:t>
            </a:r>
            <a:r>
              <a:rPr lang="en-US" sz="2700" dirty="0" err="1">
                <a:solidFill>
                  <a:schemeClr val="dk1"/>
                </a:solidFill>
              </a:rPr>
              <a:t>conocido</a:t>
            </a:r>
            <a:r>
              <a:rPr lang="en-US" sz="2700" dirty="0">
                <a:solidFill>
                  <a:schemeClr val="dk1"/>
                </a:solidFill>
              </a:rPr>
              <a:t> </a:t>
            </a:r>
            <a:r>
              <a:rPr lang="en-US" sz="2700" dirty="0" err="1">
                <a:solidFill>
                  <a:schemeClr val="dk1"/>
                </a:solidFill>
              </a:rPr>
              <a:t>como</a:t>
            </a:r>
            <a:r>
              <a:rPr lang="en-US" sz="2700" dirty="0">
                <a:solidFill>
                  <a:schemeClr val="dk1"/>
                </a:solidFill>
              </a:rPr>
              <a:t> </a:t>
            </a:r>
            <a:r>
              <a:rPr lang="en-US" sz="2700" dirty="0" err="1" smtClean="0">
                <a:solidFill>
                  <a:schemeClr val="dk1"/>
                </a:solidFill>
              </a:rPr>
              <a:t>refrigerante</a:t>
            </a:r>
            <a:r>
              <a:rPr lang="en-US" sz="2700" dirty="0" smtClean="0">
                <a:solidFill>
                  <a:schemeClr val="dk1"/>
                </a:solidFill>
              </a:rPr>
              <a:t> y </a:t>
            </a:r>
            <a:r>
              <a:rPr lang="en-US" sz="2700" dirty="0" err="1" smtClean="0">
                <a:solidFill>
                  <a:schemeClr val="dk1"/>
                </a:solidFill>
              </a:rPr>
              <a:t>es</a:t>
            </a:r>
            <a:r>
              <a:rPr lang="en-US" sz="2700" dirty="0" smtClean="0">
                <a:solidFill>
                  <a:schemeClr val="dk1"/>
                </a:solidFill>
              </a:rPr>
              <a:t> </a:t>
            </a:r>
            <a:r>
              <a:rPr lang="en-US" sz="2700" dirty="0" err="1" smtClean="0">
                <a:solidFill>
                  <a:schemeClr val="dk1"/>
                </a:solidFill>
              </a:rPr>
              <a:t>conocida</a:t>
            </a:r>
            <a:r>
              <a:rPr lang="en-US" sz="2700" dirty="0" smtClean="0">
                <a:solidFill>
                  <a:schemeClr val="dk1"/>
                </a:solidFill>
              </a:rPr>
              <a:t> </a:t>
            </a:r>
            <a:r>
              <a:rPr lang="en-US" sz="2700" dirty="0" err="1" smtClean="0">
                <a:solidFill>
                  <a:schemeClr val="dk1"/>
                </a:solidFill>
              </a:rPr>
              <a:t>como</a:t>
            </a:r>
            <a:r>
              <a:rPr lang="en-US" sz="2700" dirty="0" smtClean="0">
                <a:solidFill>
                  <a:schemeClr val="dk1"/>
                </a:solidFill>
              </a:rPr>
              <a:t> </a:t>
            </a:r>
            <a:r>
              <a:rPr lang="en-US" sz="2700" dirty="0" err="1" smtClean="0">
                <a:solidFill>
                  <a:schemeClr val="dk1"/>
                </a:solidFill>
              </a:rPr>
              <a:t>bomba</a:t>
            </a:r>
            <a:r>
              <a:rPr lang="en-US" sz="2700" dirty="0" smtClean="0">
                <a:solidFill>
                  <a:schemeClr val="dk1"/>
                </a:solidFill>
              </a:rPr>
              <a:t> de </a:t>
            </a:r>
            <a:r>
              <a:rPr lang="en-US" sz="2700" dirty="0" err="1" smtClean="0">
                <a:solidFill>
                  <a:schemeClr val="dk1"/>
                </a:solidFill>
              </a:rPr>
              <a:t>calor</a:t>
            </a:r>
            <a:r>
              <a:rPr lang="en-US" sz="2700" dirty="0" smtClean="0">
                <a:solidFill>
                  <a:schemeClr val="dk1"/>
                </a:solidFill>
              </a:rPr>
              <a:t> </a:t>
            </a:r>
            <a:r>
              <a:rPr lang="en-US" sz="2700" dirty="0" err="1" smtClean="0">
                <a:solidFill>
                  <a:schemeClr val="dk1"/>
                </a:solidFill>
              </a:rPr>
              <a:t>mecánica</a:t>
            </a:r>
            <a:r>
              <a:rPr lang="en-US" sz="2700" dirty="0" smtClean="0">
                <a:solidFill>
                  <a:schemeClr val="dk1"/>
                </a:solidFill>
              </a:rPr>
              <a:t>.</a:t>
            </a:r>
          </a:p>
          <a:p>
            <a:pPr lvl="0" indent="-400050" algn="just">
              <a:lnSpc>
                <a:spcPct val="115000"/>
              </a:lnSpc>
              <a:buClr>
                <a:schemeClr val="dk1"/>
              </a:buClr>
              <a:buSzPts val="2700"/>
              <a:buFont typeface="Corbel"/>
              <a:buChar char="•"/>
            </a:pPr>
            <a:r>
              <a:rPr lang="en-US" sz="2700" dirty="0" smtClean="0">
                <a:solidFill>
                  <a:schemeClr val="dk1"/>
                </a:solidFill>
              </a:rPr>
              <a:t>Principio </a:t>
            </a:r>
            <a:r>
              <a:rPr lang="en-US" sz="2700" dirty="0" err="1">
                <a:solidFill>
                  <a:schemeClr val="dk1"/>
                </a:solidFill>
              </a:rPr>
              <a:t>termoeléctrico</a:t>
            </a:r>
            <a:r>
              <a:rPr lang="en-US" sz="2700" dirty="0">
                <a:solidFill>
                  <a:schemeClr val="dk1"/>
                </a:solidFill>
              </a:rPr>
              <a:t> </a:t>
            </a:r>
            <a:r>
              <a:rPr lang="en-US" sz="2700" dirty="0" err="1">
                <a:solidFill>
                  <a:schemeClr val="dk1"/>
                </a:solidFill>
              </a:rPr>
              <a:t>e</a:t>
            </a:r>
            <a:r>
              <a:rPr lang="en-US" sz="2700" dirty="0" err="1" smtClean="0">
                <a:solidFill>
                  <a:schemeClr val="dk1"/>
                </a:solidFill>
              </a:rPr>
              <a:t>s</a:t>
            </a:r>
            <a:r>
              <a:rPr lang="en-US" sz="2700" dirty="0" smtClean="0">
                <a:solidFill>
                  <a:schemeClr val="dk1"/>
                </a:solidFill>
              </a:rPr>
              <a:t> </a:t>
            </a:r>
            <a:r>
              <a:rPr lang="en-US" sz="2700" dirty="0" err="1" smtClean="0">
                <a:solidFill>
                  <a:schemeClr val="dk1"/>
                </a:solidFill>
              </a:rPr>
              <a:t>cuando</a:t>
            </a:r>
            <a:r>
              <a:rPr lang="en-US" sz="2700" dirty="0" smtClean="0">
                <a:solidFill>
                  <a:schemeClr val="dk1"/>
                </a:solidFill>
              </a:rPr>
              <a:t> se </a:t>
            </a:r>
            <a:r>
              <a:rPr lang="en-US" sz="2700" dirty="0" err="1">
                <a:solidFill>
                  <a:schemeClr val="dk1"/>
                </a:solidFill>
              </a:rPr>
              <a:t>tienen</a:t>
            </a:r>
            <a:r>
              <a:rPr lang="en-US" sz="2700" dirty="0">
                <a:solidFill>
                  <a:schemeClr val="dk1"/>
                </a:solidFill>
              </a:rPr>
              <a:t> dos </a:t>
            </a:r>
            <a:r>
              <a:rPr lang="en-US" sz="2700" dirty="0" err="1">
                <a:solidFill>
                  <a:schemeClr val="dk1"/>
                </a:solidFill>
              </a:rPr>
              <a:t>materiales</a:t>
            </a:r>
            <a:r>
              <a:rPr lang="en-US" sz="2700" dirty="0">
                <a:solidFill>
                  <a:schemeClr val="dk1"/>
                </a:solidFill>
              </a:rPr>
              <a:t> </a:t>
            </a:r>
            <a:r>
              <a:rPr lang="en-US" sz="2700" dirty="0" err="1">
                <a:solidFill>
                  <a:schemeClr val="dk1"/>
                </a:solidFill>
              </a:rPr>
              <a:t>semiconductores</a:t>
            </a:r>
            <a:r>
              <a:rPr lang="en-US" sz="2700" dirty="0">
                <a:solidFill>
                  <a:schemeClr val="dk1"/>
                </a:solidFill>
              </a:rPr>
              <a:t> </a:t>
            </a:r>
            <a:r>
              <a:rPr lang="en-US" sz="2700" dirty="0" err="1">
                <a:solidFill>
                  <a:schemeClr val="dk1"/>
                </a:solidFill>
              </a:rPr>
              <a:t>disimiles</a:t>
            </a:r>
            <a:r>
              <a:rPr lang="en-US" sz="2700" dirty="0">
                <a:solidFill>
                  <a:schemeClr val="dk1"/>
                </a:solidFill>
              </a:rPr>
              <a:t> que </a:t>
            </a:r>
            <a:r>
              <a:rPr lang="en-US" sz="2700" dirty="0" err="1">
                <a:solidFill>
                  <a:schemeClr val="dk1"/>
                </a:solidFill>
              </a:rPr>
              <a:t>reacciona</a:t>
            </a:r>
            <a:r>
              <a:rPr lang="en-US" sz="2700" dirty="0">
                <a:solidFill>
                  <a:schemeClr val="dk1"/>
                </a:solidFill>
              </a:rPr>
              <a:t> de </a:t>
            </a:r>
            <a:r>
              <a:rPr lang="en-US" sz="2700" dirty="0" err="1">
                <a:solidFill>
                  <a:schemeClr val="dk1"/>
                </a:solidFill>
              </a:rPr>
              <a:t>diferente</a:t>
            </a:r>
            <a:r>
              <a:rPr lang="en-US" sz="2700" dirty="0">
                <a:solidFill>
                  <a:schemeClr val="dk1"/>
                </a:solidFill>
              </a:rPr>
              <a:t> </a:t>
            </a:r>
            <a:r>
              <a:rPr lang="en-US" sz="2700" dirty="0" err="1">
                <a:solidFill>
                  <a:schemeClr val="dk1"/>
                </a:solidFill>
              </a:rPr>
              <a:t>manera</a:t>
            </a:r>
            <a:r>
              <a:rPr lang="en-US" sz="2700" dirty="0">
                <a:solidFill>
                  <a:schemeClr val="dk1"/>
                </a:solidFill>
              </a:rPr>
              <a:t> al </a:t>
            </a:r>
            <a:r>
              <a:rPr lang="en-US" sz="2700" dirty="0" err="1">
                <a:solidFill>
                  <a:schemeClr val="dk1"/>
                </a:solidFill>
              </a:rPr>
              <a:t>ser</a:t>
            </a:r>
            <a:r>
              <a:rPr lang="en-US" sz="2700" dirty="0">
                <a:solidFill>
                  <a:schemeClr val="dk1"/>
                </a:solidFill>
              </a:rPr>
              <a:t> </a:t>
            </a:r>
            <a:r>
              <a:rPr lang="en-US" sz="2700" dirty="0" err="1">
                <a:solidFill>
                  <a:schemeClr val="dk1"/>
                </a:solidFill>
              </a:rPr>
              <a:t>excitados</a:t>
            </a:r>
            <a:r>
              <a:rPr lang="en-US" sz="2700" dirty="0">
                <a:solidFill>
                  <a:schemeClr val="dk1"/>
                </a:solidFill>
              </a:rPr>
              <a:t> </a:t>
            </a:r>
            <a:r>
              <a:rPr lang="en-US" sz="2700" dirty="0" err="1">
                <a:solidFill>
                  <a:schemeClr val="dk1"/>
                </a:solidFill>
              </a:rPr>
              <a:t>por</a:t>
            </a:r>
            <a:r>
              <a:rPr lang="en-US" sz="2700" dirty="0">
                <a:solidFill>
                  <a:schemeClr val="dk1"/>
                </a:solidFill>
              </a:rPr>
              <a:t> </a:t>
            </a:r>
            <a:r>
              <a:rPr lang="en-US" sz="2700" dirty="0" err="1">
                <a:solidFill>
                  <a:schemeClr val="dk1"/>
                </a:solidFill>
              </a:rPr>
              <a:t>una</a:t>
            </a:r>
            <a:r>
              <a:rPr lang="en-US" sz="2700" dirty="0">
                <a:solidFill>
                  <a:schemeClr val="dk1"/>
                </a:solidFill>
              </a:rPr>
              <a:t> </a:t>
            </a:r>
            <a:r>
              <a:rPr lang="en-US" sz="2700" dirty="0" err="1">
                <a:solidFill>
                  <a:schemeClr val="dk1"/>
                </a:solidFill>
              </a:rPr>
              <a:t>corriente</a:t>
            </a:r>
            <a:r>
              <a:rPr lang="en-US" sz="2700" dirty="0">
                <a:solidFill>
                  <a:schemeClr val="dk1"/>
                </a:solidFill>
              </a:rPr>
              <a:t> </a:t>
            </a:r>
            <a:r>
              <a:rPr lang="en-US" sz="2700" dirty="0" err="1" smtClean="0">
                <a:solidFill>
                  <a:schemeClr val="dk1"/>
                </a:solidFill>
              </a:rPr>
              <a:t>eléctrica</a:t>
            </a:r>
            <a:r>
              <a:rPr lang="en-US" sz="2700" dirty="0">
                <a:solidFill>
                  <a:schemeClr val="dk1"/>
                </a:solidFill>
              </a:rPr>
              <a:t>.</a:t>
            </a:r>
          </a:p>
          <a:p>
            <a:pPr marL="457200" lvl="0" indent="-400050" algn="l" rtl="0">
              <a:lnSpc>
                <a:spcPct val="115000"/>
              </a:lnSpc>
              <a:spcBef>
                <a:spcPts val="1200"/>
              </a:spcBef>
              <a:spcAft>
                <a:spcPts val="0"/>
              </a:spcAft>
              <a:buClr>
                <a:schemeClr val="dk1"/>
              </a:buClr>
              <a:buSzPts val="2700"/>
              <a:buFont typeface="Corbel"/>
              <a:buChar char="•"/>
            </a:pP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965284"/>
            <a:ext cx="8580900" cy="552101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Efecto </a:t>
            </a:r>
            <a:r>
              <a:rPr lang="es-EC" sz="2700" b="1" dirty="0" err="1" smtClean="0">
                <a:solidFill>
                  <a:schemeClr val="dk1"/>
                </a:solidFill>
              </a:rPr>
              <a:t>Peltier</a:t>
            </a:r>
            <a:r>
              <a:rPr lang="es-EC" sz="2700" b="1" dirty="0" smtClean="0">
                <a:solidFill>
                  <a:schemeClr val="dk1"/>
                </a:solidFill>
              </a:rPr>
              <a:t> </a:t>
            </a:r>
            <a:endParaRPr sz="2700" b="1" dirty="0">
              <a:solidFill>
                <a:schemeClr val="dk1"/>
              </a:solidFill>
            </a:endParaRPr>
          </a:p>
          <a:p>
            <a:pPr lvl="0" indent="-400050" algn="just">
              <a:lnSpc>
                <a:spcPct val="115000"/>
              </a:lnSpc>
              <a:buClr>
                <a:schemeClr val="dk1"/>
              </a:buClr>
              <a:buSzPts val="2700"/>
              <a:buFont typeface="Corbel"/>
              <a:buChar char="•"/>
            </a:pPr>
            <a:r>
              <a:rPr lang="en-US" sz="2700" dirty="0" smtClean="0">
                <a:solidFill>
                  <a:schemeClr val="dk1"/>
                </a:solidFill>
              </a:rPr>
              <a:t>Jean </a:t>
            </a:r>
            <a:r>
              <a:rPr lang="en-US" sz="2700" dirty="0">
                <a:solidFill>
                  <a:schemeClr val="dk1"/>
                </a:solidFill>
              </a:rPr>
              <a:t>Peltier </a:t>
            </a:r>
            <a:r>
              <a:rPr lang="en-US" sz="2700" dirty="0" err="1">
                <a:solidFill>
                  <a:schemeClr val="dk1"/>
                </a:solidFill>
              </a:rPr>
              <a:t>en</a:t>
            </a:r>
            <a:r>
              <a:rPr lang="en-US" sz="2700" dirty="0">
                <a:solidFill>
                  <a:schemeClr val="dk1"/>
                </a:solidFill>
              </a:rPr>
              <a:t> el </a:t>
            </a:r>
            <a:r>
              <a:rPr lang="en-US" sz="2700" dirty="0" err="1">
                <a:solidFill>
                  <a:schemeClr val="dk1"/>
                </a:solidFill>
              </a:rPr>
              <a:t>año</a:t>
            </a:r>
            <a:r>
              <a:rPr lang="en-US" sz="2700" dirty="0">
                <a:solidFill>
                  <a:schemeClr val="dk1"/>
                </a:solidFill>
              </a:rPr>
              <a:t> de </a:t>
            </a:r>
            <a:r>
              <a:rPr lang="en-US" sz="2700" dirty="0" smtClean="0">
                <a:solidFill>
                  <a:schemeClr val="dk1"/>
                </a:solidFill>
              </a:rPr>
              <a:t>1834.</a:t>
            </a:r>
          </a:p>
          <a:p>
            <a:pPr indent="-400050" algn="just">
              <a:lnSpc>
                <a:spcPct val="115000"/>
              </a:lnSpc>
              <a:buClr>
                <a:schemeClr val="dk1"/>
              </a:buClr>
              <a:buSzPts val="2700"/>
              <a:buFont typeface="Corbel"/>
              <a:buChar char="•"/>
            </a:pPr>
            <a:r>
              <a:rPr lang="en-US" sz="2700" dirty="0" err="1">
                <a:solidFill>
                  <a:schemeClr val="dk1"/>
                </a:solidFill>
              </a:rPr>
              <a:t>C</a:t>
            </a:r>
            <a:r>
              <a:rPr lang="en-US" sz="2700" dirty="0" err="1" smtClean="0">
                <a:solidFill>
                  <a:schemeClr val="dk1"/>
                </a:solidFill>
              </a:rPr>
              <a:t>reación</a:t>
            </a:r>
            <a:r>
              <a:rPr lang="en-US" sz="2700" dirty="0" smtClean="0">
                <a:solidFill>
                  <a:schemeClr val="dk1"/>
                </a:solidFill>
              </a:rPr>
              <a:t> </a:t>
            </a:r>
            <a:r>
              <a:rPr lang="en-US" sz="2700" dirty="0">
                <a:solidFill>
                  <a:schemeClr val="dk1"/>
                </a:solidFill>
              </a:rPr>
              <a:t>de un ∆T </a:t>
            </a:r>
            <a:r>
              <a:rPr lang="en-US" sz="2700" dirty="0" err="1">
                <a:solidFill>
                  <a:schemeClr val="dk1"/>
                </a:solidFill>
              </a:rPr>
              <a:t>debido</a:t>
            </a:r>
            <a:r>
              <a:rPr lang="en-US" sz="2700" dirty="0">
                <a:solidFill>
                  <a:schemeClr val="dk1"/>
                </a:solidFill>
              </a:rPr>
              <a:t> a la </a:t>
            </a:r>
            <a:r>
              <a:rPr lang="en-US" sz="2700" dirty="0" err="1">
                <a:solidFill>
                  <a:schemeClr val="dk1"/>
                </a:solidFill>
              </a:rPr>
              <a:t>presencia</a:t>
            </a:r>
            <a:r>
              <a:rPr lang="en-US" sz="2700" dirty="0">
                <a:solidFill>
                  <a:schemeClr val="dk1"/>
                </a:solidFill>
              </a:rPr>
              <a:t> de un </a:t>
            </a:r>
            <a:r>
              <a:rPr lang="en-US" sz="2700" dirty="0" err="1">
                <a:solidFill>
                  <a:schemeClr val="dk1"/>
                </a:solidFill>
              </a:rPr>
              <a:t>voltaje</a:t>
            </a:r>
            <a:r>
              <a:rPr lang="en-US" sz="2700" dirty="0">
                <a:solidFill>
                  <a:schemeClr val="dk1"/>
                </a:solidFill>
              </a:rPr>
              <a:t> </a:t>
            </a:r>
            <a:r>
              <a:rPr lang="en-US" sz="2700" dirty="0" err="1">
                <a:solidFill>
                  <a:schemeClr val="dk1"/>
                </a:solidFill>
              </a:rPr>
              <a:t>eléctrico</a:t>
            </a:r>
            <a:r>
              <a:rPr lang="en-US" sz="2700" dirty="0">
                <a:solidFill>
                  <a:schemeClr val="dk1"/>
                </a:solidFill>
              </a:rPr>
              <a:t>, al </a:t>
            </a:r>
            <a:r>
              <a:rPr lang="en-US" sz="2700" dirty="0" err="1">
                <a:solidFill>
                  <a:schemeClr val="dk1"/>
                </a:solidFill>
              </a:rPr>
              <a:t>pasar</a:t>
            </a:r>
            <a:r>
              <a:rPr lang="en-US" sz="2700" dirty="0">
                <a:solidFill>
                  <a:schemeClr val="dk1"/>
                </a:solidFill>
              </a:rPr>
              <a:t> </a:t>
            </a:r>
            <a:r>
              <a:rPr lang="en-US" sz="2700" dirty="0" err="1">
                <a:solidFill>
                  <a:schemeClr val="dk1"/>
                </a:solidFill>
              </a:rPr>
              <a:t>por</a:t>
            </a:r>
            <a:r>
              <a:rPr lang="en-US" sz="2700" dirty="0">
                <a:solidFill>
                  <a:schemeClr val="dk1"/>
                </a:solidFill>
              </a:rPr>
              <a:t> la </a:t>
            </a:r>
            <a:r>
              <a:rPr lang="en-US" sz="2700" dirty="0" err="1">
                <a:solidFill>
                  <a:schemeClr val="dk1"/>
                </a:solidFill>
              </a:rPr>
              <a:t>llamada</a:t>
            </a:r>
            <a:r>
              <a:rPr lang="en-US" sz="2700" dirty="0">
                <a:solidFill>
                  <a:schemeClr val="dk1"/>
                </a:solidFill>
              </a:rPr>
              <a:t> </a:t>
            </a:r>
            <a:r>
              <a:rPr lang="en-US" sz="2700" dirty="0" err="1">
                <a:solidFill>
                  <a:schemeClr val="dk1"/>
                </a:solidFill>
              </a:rPr>
              <a:t>juntura</a:t>
            </a:r>
            <a:r>
              <a:rPr lang="en-US" sz="2700" dirty="0">
                <a:solidFill>
                  <a:schemeClr val="dk1"/>
                </a:solidFill>
              </a:rPr>
              <a:t> de </a:t>
            </a:r>
            <a:r>
              <a:rPr lang="en-US" sz="2700" dirty="0" smtClean="0">
                <a:solidFill>
                  <a:schemeClr val="dk1"/>
                </a:solidFill>
              </a:rPr>
              <a:t>Peltier.</a:t>
            </a:r>
          </a:p>
          <a:p>
            <a:pPr indent="-400050" algn="just">
              <a:lnSpc>
                <a:spcPct val="115000"/>
              </a:lnSpc>
              <a:buClr>
                <a:schemeClr val="dk1"/>
              </a:buClr>
              <a:buSzPts val="2700"/>
              <a:buFont typeface="Corbel"/>
              <a:buChar char="•"/>
            </a:pPr>
            <a:r>
              <a:rPr lang="es-EC" sz="2700" dirty="0" smtClean="0">
                <a:solidFill>
                  <a:schemeClr val="dk1"/>
                </a:solidFill>
              </a:rPr>
              <a:t>Junta </a:t>
            </a:r>
            <a:r>
              <a:rPr lang="es-EC" sz="2700" dirty="0" err="1" smtClean="0">
                <a:solidFill>
                  <a:schemeClr val="dk1"/>
                </a:solidFill>
              </a:rPr>
              <a:t>Peltier</a:t>
            </a:r>
            <a:r>
              <a:rPr lang="es-EC" sz="2700" dirty="0" smtClean="0">
                <a:solidFill>
                  <a:schemeClr val="dk1"/>
                </a:solidFill>
              </a:rPr>
              <a:t> </a:t>
            </a:r>
            <a:r>
              <a:rPr lang="es-EC" sz="2700" dirty="0">
                <a:solidFill>
                  <a:schemeClr val="dk1"/>
                </a:solidFill>
              </a:rPr>
              <a:t>es </a:t>
            </a:r>
            <a:r>
              <a:rPr lang="en-US" sz="2700" dirty="0" err="1">
                <a:solidFill>
                  <a:schemeClr val="dk1"/>
                </a:solidFill>
              </a:rPr>
              <a:t>unión</a:t>
            </a:r>
            <a:r>
              <a:rPr lang="en-US" sz="2700" dirty="0">
                <a:solidFill>
                  <a:schemeClr val="dk1"/>
                </a:solidFill>
              </a:rPr>
              <a:t> de dos </a:t>
            </a:r>
            <a:r>
              <a:rPr lang="en-US" sz="2700" dirty="0" err="1">
                <a:solidFill>
                  <a:schemeClr val="dk1"/>
                </a:solidFill>
              </a:rPr>
              <a:t>metales</a:t>
            </a:r>
            <a:r>
              <a:rPr lang="en-US" sz="2700" dirty="0">
                <a:solidFill>
                  <a:schemeClr val="dk1"/>
                </a:solidFill>
              </a:rPr>
              <a:t> o </a:t>
            </a:r>
            <a:r>
              <a:rPr lang="en-US" sz="2700" dirty="0" smtClean="0">
                <a:solidFill>
                  <a:schemeClr val="dk1"/>
                </a:solidFill>
              </a:rPr>
              <a:t>semiconductors.</a:t>
            </a:r>
          </a:p>
          <a:p>
            <a:pPr lvl="7" indent="-400050">
              <a:lnSpc>
                <a:spcPct val="115000"/>
              </a:lnSpc>
              <a:buClr>
                <a:schemeClr val="dk1"/>
              </a:buClr>
              <a:buSzPts val="2700"/>
              <a:buFont typeface="Corbel"/>
              <a:buChar char="•"/>
            </a:pPr>
            <a:r>
              <a:rPr lang="es-EC" sz="2100" dirty="0" smtClean="0">
                <a:solidFill>
                  <a:schemeClr val="dk1"/>
                </a:solidFill>
              </a:rPr>
              <a:t>A: material 1</a:t>
            </a:r>
          </a:p>
          <a:p>
            <a:pPr lvl="7" indent="-400050">
              <a:lnSpc>
                <a:spcPct val="115000"/>
              </a:lnSpc>
              <a:buClr>
                <a:schemeClr val="dk1"/>
              </a:buClr>
              <a:buSzPts val="2700"/>
              <a:buFont typeface="Corbel"/>
              <a:buChar char="•"/>
            </a:pPr>
            <a:r>
              <a:rPr lang="es-EC" sz="2100" dirty="0" smtClean="0">
                <a:solidFill>
                  <a:schemeClr val="dk1"/>
                </a:solidFill>
              </a:rPr>
              <a:t>B: material 2</a:t>
            </a:r>
          </a:p>
          <a:p>
            <a:pPr lvl="7" indent="-400050">
              <a:lnSpc>
                <a:spcPct val="115000"/>
              </a:lnSpc>
              <a:buClr>
                <a:schemeClr val="dk1"/>
              </a:buClr>
              <a:buSzPts val="2700"/>
              <a:buFont typeface="Corbel"/>
              <a:buChar char="•"/>
            </a:pPr>
            <a:r>
              <a:rPr lang="es-EC" sz="2100" dirty="0" smtClean="0">
                <a:solidFill>
                  <a:schemeClr val="dk1"/>
                </a:solidFill>
              </a:rPr>
              <a:t>T1: Calor junta superior</a:t>
            </a:r>
          </a:p>
          <a:p>
            <a:pPr lvl="7" indent="-400050">
              <a:lnSpc>
                <a:spcPct val="115000"/>
              </a:lnSpc>
              <a:buClr>
                <a:schemeClr val="dk1"/>
              </a:buClr>
              <a:buSzPts val="2700"/>
              <a:buFont typeface="Corbel"/>
              <a:buChar char="•"/>
            </a:pPr>
            <a:r>
              <a:rPr lang="es-EC" sz="2100" dirty="0" smtClean="0">
                <a:solidFill>
                  <a:schemeClr val="dk1"/>
                </a:solidFill>
              </a:rPr>
              <a:t>T2: Calor junta inferior</a:t>
            </a:r>
          </a:p>
          <a:p>
            <a:pPr lvl="7" indent="-400050">
              <a:lnSpc>
                <a:spcPct val="115000"/>
              </a:lnSpc>
              <a:buClr>
                <a:schemeClr val="dk1"/>
              </a:buClr>
              <a:buSzPts val="2700"/>
              <a:buFont typeface="Corbel"/>
              <a:buChar char="•"/>
            </a:pPr>
            <a:r>
              <a:rPr lang="es-EC" sz="2100" dirty="0" smtClean="0">
                <a:solidFill>
                  <a:schemeClr val="dk1"/>
                </a:solidFill>
              </a:rPr>
              <a:t>I: corriente inducida</a:t>
            </a:r>
            <a:endParaRPr lang="en-US" sz="2100" dirty="0" smtClean="0">
              <a:solidFill>
                <a:schemeClr val="dk1"/>
              </a:solidFill>
            </a:endParaRPr>
          </a:p>
          <a:p>
            <a:pPr indent="-400050">
              <a:lnSpc>
                <a:spcPct val="115000"/>
              </a:lnSpc>
              <a:buClr>
                <a:schemeClr val="dk1"/>
              </a:buClr>
              <a:buSzPts val="2700"/>
              <a:buFont typeface="Corbel"/>
              <a:buChar char="•"/>
            </a:pP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6435" t="5324" r="8463" b="6379"/>
          <a:stretch/>
        </p:blipFill>
        <p:spPr bwMode="auto">
          <a:xfrm>
            <a:off x="3167426" y="4271057"/>
            <a:ext cx="1585731" cy="20763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567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965284"/>
            <a:ext cx="8580900" cy="552101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Efecto Lenz o Thomson</a:t>
            </a:r>
            <a:endParaRPr sz="2700" b="1" dirty="0">
              <a:solidFill>
                <a:schemeClr val="dk1"/>
              </a:solidFill>
            </a:endParaRPr>
          </a:p>
          <a:p>
            <a:pPr lvl="0" indent="-400050" algn="just">
              <a:lnSpc>
                <a:spcPct val="115000"/>
              </a:lnSpc>
              <a:buClr>
                <a:schemeClr val="dk1"/>
              </a:buClr>
              <a:buSzPts val="2700"/>
              <a:buFont typeface="Corbel"/>
              <a:buChar char="•"/>
            </a:pPr>
            <a:r>
              <a:rPr lang="en-US" sz="2700" dirty="0" smtClean="0">
                <a:solidFill>
                  <a:schemeClr val="dk1"/>
                </a:solidFill>
              </a:rPr>
              <a:t>Heinrich Lenz </a:t>
            </a:r>
            <a:r>
              <a:rPr lang="en-US" sz="2700" dirty="0" err="1">
                <a:solidFill>
                  <a:schemeClr val="dk1"/>
                </a:solidFill>
              </a:rPr>
              <a:t>en</a:t>
            </a:r>
            <a:r>
              <a:rPr lang="en-US" sz="2700" dirty="0">
                <a:solidFill>
                  <a:schemeClr val="dk1"/>
                </a:solidFill>
              </a:rPr>
              <a:t> el </a:t>
            </a:r>
            <a:r>
              <a:rPr lang="en-US" sz="2700" dirty="0" err="1">
                <a:solidFill>
                  <a:schemeClr val="dk1"/>
                </a:solidFill>
              </a:rPr>
              <a:t>año</a:t>
            </a:r>
            <a:r>
              <a:rPr lang="en-US" sz="2700" dirty="0">
                <a:solidFill>
                  <a:schemeClr val="dk1"/>
                </a:solidFill>
              </a:rPr>
              <a:t> de </a:t>
            </a:r>
            <a:r>
              <a:rPr lang="en-US" sz="2700" dirty="0" smtClean="0">
                <a:solidFill>
                  <a:schemeClr val="dk1"/>
                </a:solidFill>
              </a:rPr>
              <a:t>1834.</a:t>
            </a:r>
          </a:p>
          <a:p>
            <a:pPr indent="-400050" algn="just">
              <a:lnSpc>
                <a:spcPct val="115000"/>
              </a:lnSpc>
              <a:buClr>
                <a:schemeClr val="dk1"/>
              </a:buClr>
              <a:buSzPts val="2700"/>
              <a:buFont typeface="Corbel"/>
              <a:buChar char="•"/>
            </a:pPr>
            <a:r>
              <a:rPr lang="es-ES" sz="2700" dirty="0" smtClean="0">
                <a:solidFill>
                  <a:schemeClr val="dk1"/>
                </a:solidFill>
              </a:rPr>
              <a:t>El </a:t>
            </a:r>
            <a:r>
              <a:rPr lang="es-ES" sz="2700" dirty="0">
                <a:solidFill>
                  <a:schemeClr val="dk1"/>
                </a:solidFill>
              </a:rPr>
              <a:t>sentido de la corriente inducida sería tal que su flujo se opone a la causa que la produce</a:t>
            </a:r>
            <a:endParaRPr lang="en-US" sz="2700" dirty="0">
              <a:solidFill>
                <a:schemeClr val="dk1"/>
              </a:solidFill>
            </a:endParaRPr>
          </a:p>
          <a:p>
            <a:pPr indent="-400050" algn="just">
              <a:lnSpc>
                <a:spcPct val="115000"/>
              </a:lnSpc>
              <a:buClr>
                <a:schemeClr val="dk1"/>
              </a:buClr>
              <a:buSzPts val="2700"/>
              <a:buFont typeface="Corbel"/>
              <a:buChar char="•"/>
            </a:pPr>
            <a:r>
              <a:rPr lang="es-EC" sz="2700" dirty="0" smtClean="0">
                <a:solidFill>
                  <a:schemeClr val="dk1"/>
                </a:solidFill>
              </a:rPr>
              <a:t>La inversión de corriente invierte las temperaturas de las uniones frías y caliente así como la dirección de transmisión de calor.</a:t>
            </a:r>
          </a:p>
          <a:p>
            <a:pPr indent="-400050" algn="just">
              <a:lnSpc>
                <a:spcPct val="115000"/>
              </a:lnSpc>
              <a:buClr>
                <a:schemeClr val="dk1"/>
              </a:buClr>
              <a:buSzPts val="2700"/>
              <a:buFont typeface="Corbel"/>
              <a:buChar char="•"/>
            </a:pPr>
            <a:endParaRPr lang="es-EC" sz="2700" dirty="0" smtClean="0">
              <a:solidFill>
                <a:schemeClr val="dk1"/>
              </a:solidFill>
            </a:endParaRPr>
          </a:p>
          <a:p>
            <a:pPr indent="-400050" algn="just">
              <a:lnSpc>
                <a:spcPct val="115000"/>
              </a:lnSpc>
              <a:buClr>
                <a:schemeClr val="dk1"/>
              </a:buClr>
              <a:buSzPts val="2700"/>
              <a:buFont typeface="Corbel"/>
              <a:buChar char="•"/>
            </a:pPr>
            <a:endParaRPr lang="en-US" sz="2700" dirty="0" smtClean="0">
              <a:solidFill>
                <a:schemeClr val="dk1"/>
              </a:solidFill>
            </a:endParaRPr>
          </a:p>
          <a:p>
            <a:pPr indent="-400050">
              <a:lnSpc>
                <a:spcPct val="115000"/>
              </a:lnSpc>
              <a:buClr>
                <a:schemeClr val="dk1"/>
              </a:buClr>
              <a:buSzPts val="2700"/>
              <a:buFont typeface="Corbel"/>
              <a:buChar char="•"/>
            </a:pP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2" name="Imagen 1"/>
          <p:cNvPicPr>
            <a:picLocks noChangeAspect="1"/>
          </p:cNvPicPr>
          <p:nvPr/>
        </p:nvPicPr>
        <p:blipFill>
          <a:blip r:embed="rId3"/>
          <a:stretch>
            <a:fillRect/>
          </a:stretch>
        </p:blipFill>
        <p:spPr>
          <a:xfrm>
            <a:off x="4268746" y="4901855"/>
            <a:ext cx="5112559" cy="1584445"/>
          </a:xfrm>
          <a:prstGeom prst="rect">
            <a:avLst/>
          </a:prstGeom>
        </p:spPr>
      </p:pic>
    </p:spTree>
    <p:extLst>
      <p:ext uri="{BB962C8B-B14F-4D97-AF65-F5344CB8AC3E}">
        <p14:creationId xmlns:p14="http://schemas.microsoft.com/office/powerpoint/2010/main" val="398332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dirty="0">
                <a:latin typeface="Montserrat"/>
                <a:ea typeface="Montserrat"/>
                <a:cs typeface="Montserrat"/>
                <a:sym typeface="Montserrat"/>
              </a:rPr>
              <a:t>Desarrollo</a:t>
            </a:r>
            <a:endParaRPr dirty="0"/>
          </a:p>
        </p:txBody>
      </p:sp>
      <p:sp>
        <p:nvSpPr>
          <p:cNvPr id="131" name="Google Shape;131;g1da37c3c20f_0_68"/>
          <p:cNvSpPr txBox="1">
            <a:spLocks noGrp="1"/>
          </p:cNvSpPr>
          <p:nvPr>
            <p:ph type="body" idx="1"/>
          </p:nvPr>
        </p:nvSpPr>
        <p:spPr>
          <a:xfrm>
            <a:off x="2028750" y="965284"/>
            <a:ext cx="8580900" cy="552101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Efecto </a:t>
            </a:r>
            <a:r>
              <a:rPr lang="es-EC" sz="2700" b="1" dirty="0" err="1" smtClean="0">
                <a:solidFill>
                  <a:schemeClr val="dk1"/>
                </a:solidFill>
              </a:rPr>
              <a:t>Seebeck</a:t>
            </a:r>
            <a:endParaRPr sz="2700" b="1" dirty="0">
              <a:solidFill>
                <a:schemeClr val="dk1"/>
              </a:solidFill>
            </a:endParaRPr>
          </a:p>
          <a:p>
            <a:pPr indent="-400050" algn="just">
              <a:lnSpc>
                <a:spcPct val="115000"/>
              </a:lnSpc>
              <a:buClr>
                <a:schemeClr val="dk1"/>
              </a:buClr>
              <a:buSzPts val="2700"/>
              <a:buFont typeface="Corbel"/>
              <a:buChar char="•"/>
            </a:pPr>
            <a:r>
              <a:rPr lang="es-ES" sz="2700" dirty="0" smtClean="0">
                <a:solidFill>
                  <a:schemeClr val="dk1"/>
                </a:solidFill>
              </a:rPr>
              <a:t>Es </a:t>
            </a:r>
            <a:r>
              <a:rPr lang="es-ES" sz="2700" dirty="0">
                <a:solidFill>
                  <a:schemeClr val="dk1"/>
                </a:solidFill>
              </a:rPr>
              <a:t>la conversión de diferencias de temperatura directamente a electricidad</a:t>
            </a:r>
            <a:r>
              <a:rPr lang="es-ES" dirty="0" smtClean="0"/>
              <a:t>.</a:t>
            </a:r>
          </a:p>
          <a:p>
            <a:pPr indent="-400050" algn="just">
              <a:lnSpc>
                <a:spcPct val="115000"/>
              </a:lnSpc>
              <a:buClr>
                <a:schemeClr val="dk1"/>
              </a:buClr>
              <a:buSzPts val="2700"/>
              <a:buFont typeface="Corbel"/>
              <a:buChar char="•"/>
            </a:pPr>
            <a:r>
              <a:rPr lang="en-US" sz="2700" dirty="0" smtClean="0">
                <a:solidFill>
                  <a:schemeClr val="dk1"/>
                </a:solidFill>
              </a:rPr>
              <a:t>F.E.M</a:t>
            </a:r>
            <a:r>
              <a:rPr lang="en-US" sz="2700" dirty="0">
                <a:solidFill>
                  <a:schemeClr val="dk1"/>
                </a:solidFill>
              </a:rPr>
              <a:t> </a:t>
            </a:r>
            <a:r>
              <a:rPr lang="en-US" sz="2700" dirty="0" err="1">
                <a:solidFill>
                  <a:schemeClr val="dk1"/>
                </a:solidFill>
              </a:rPr>
              <a:t>termoeléctrica</a:t>
            </a:r>
            <a:r>
              <a:rPr lang="en-US" sz="2700" dirty="0">
                <a:solidFill>
                  <a:schemeClr val="dk1"/>
                </a:solidFill>
              </a:rPr>
              <a:t>, se </a:t>
            </a:r>
            <a:r>
              <a:rPr lang="en-US" sz="2700" dirty="0" err="1">
                <a:solidFill>
                  <a:schemeClr val="dk1"/>
                </a:solidFill>
              </a:rPr>
              <a:t>crea</a:t>
            </a:r>
            <a:r>
              <a:rPr lang="en-US" sz="2700" dirty="0">
                <a:solidFill>
                  <a:schemeClr val="dk1"/>
                </a:solidFill>
              </a:rPr>
              <a:t> </a:t>
            </a:r>
            <a:r>
              <a:rPr lang="en-US" sz="2700" dirty="0" err="1">
                <a:solidFill>
                  <a:schemeClr val="dk1"/>
                </a:solidFill>
              </a:rPr>
              <a:t>en</a:t>
            </a:r>
            <a:r>
              <a:rPr lang="en-US" sz="2700" dirty="0">
                <a:solidFill>
                  <a:schemeClr val="dk1"/>
                </a:solidFill>
              </a:rPr>
              <a:t> </a:t>
            </a:r>
            <a:r>
              <a:rPr lang="en-US" sz="2700" dirty="0" err="1">
                <a:solidFill>
                  <a:schemeClr val="dk1"/>
                </a:solidFill>
              </a:rPr>
              <a:t>presencia</a:t>
            </a:r>
            <a:r>
              <a:rPr lang="en-US" sz="2700" dirty="0">
                <a:solidFill>
                  <a:schemeClr val="dk1"/>
                </a:solidFill>
              </a:rPr>
              <a:t> de </a:t>
            </a:r>
            <a:r>
              <a:rPr lang="en-US" sz="2700" dirty="0" err="1">
                <a:solidFill>
                  <a:schemeClr val="dk1"/>
                </a:solidFill>
              </a:rPr>
              <a:t>una</a:t>
            </a:r>
            <a:r>
              <a:rPr lang="en-US" sz="2700" dirty="0">
                <a:solidFill>
                  <a:schemeClr val="dk1"/>
                </a:solidFill>
              </a:rPr>
              <a:t> </a:t>
            </a:r>
            <a:r>
              <a:rPr lang="en-US" sz="2700" dirty="0" err="1">
                <a:solidFill>
                  <a:schemeClr val="dk1"/>
                </a:solidFill>
              </a:rPr>
              <a:t>diferencia</a:t>
            </a:r>
            <a:r>
              <a:rPr lang="en-US" sz="2700" dirty="0">
                <a:solidFill>
                  <a:schemeClr val="dk1"/>
                </a:solidFill>
              </a:rPr>
              <a:t> de </a:t>
            </a:r>
            <a:r>
              <a:rPr lang="en-US" sz="2700" dirty="0" err="1">
                <a:solidFill>
                  <a:schemeClr val="dk1"/>
                </a:solidFill>
              </a:rPr>
              <a:t>temperatura</a:t>
            </a:r>
            <a:r>
              <a:rPr lang="en-US" sz="2700" dirty="0">
                <a:solidFill>
                  <a:schemeClr val="dk1"/>
                </a:solidFill>
              </a:rPr>
              <a:t> entre dos </a:t>
            </a:r>
            <a:r>
              <a:rPr lang="en-US" sz="2700" dirty="0" err="1">
                <a:solidFill>
                  <a:schemeClr val="dk1"/>
                </a:solidFill>
              </a:rPr>
              <a:t>metales</a:t>
            </a:r>
            <a:r>
              <a:rPr lang="en-US" sz="2700" dirty="0">
                <a:solidFill>
                  <a:schemeClr val="dk1"/>
                </a:solidFill>
              </a:rPr>
              <a:t> o </a:t>
            </a:r>
            <a:r>
              <a:rPr lang="en-US" sz="2700" dirty="0" err="1">
                <a:solidFill>
                  <a:schemeClr val="dk1"/>
                </a:solidFill>
              </a:rPr>
              <a:t>semiconductores</a:t>
            </a:r>
            <a:r>
              <a:rPr lang="en-US" sz="2700" dirty="0">
                <a:solidFill>
                  <a:schemeClr val="dk1"/>
                </a:solidFill>
              </a:rPr>
              <a:t> </a:t>
            </a:r>
            <a:r>
              <a:rPr lang="en-US" sz="2700" dirty="0" err="1">
                <a:solidFill>
                  <a:schemeClr val="dk1"/>
                </a:solidFill>
              </a:rPr>
              <a:t>diferentes</a:t>
            </a:r>
            <a:r>
              <a:rPr lang="en-US" sz="2700" dirty="0" smtClean="0">
                <a:solidFill>
                  <a:schemeClr val="dk1"/>
                </a:solidFill>
              </a:rPr>
              <a:t>.</a:t>
            </a:r>
          </a:p>
          <a:p>
            <a:pPr indent="-400050" algn="just">
              <a:lnSpc>
                <a:spcPct val="115000"/>
              </a:lnSpc>
              <a:buClr>
                <a:schemeClr val="dk1"/>
              </a:buClr>
              <a:buSzPts val="2700"/>
              <a:buFont typeface="Corbel"/>
              <a:buChar char="•"/>
            </a:pPr>
            <a:endParaRPr lang="es-EC" sz="2700" dirty="0">
              <a:solidFill>
                <a:schemeClr val="dk1"/>
              </a:solidFill>
            </a:endParaRPr>
          </a:p>
          <a:p>
            <a:pPr indent="-400050" algn="just">
              <a:lnSpc>
                <a:spcPct val="115000"/>
              </a:lnSpc>
              <a:buClr>
                <a:schemeClr val="dk1"/>
              </a:buClr>
              <a:buSzPts val="2700"/>
              <a:buFont typeface="Corbel"/>
              <a:buChar char="•"/>
            </a:pPr>
            <a:endParaRPr lang="es-EC" sz="2700" dirty="0" smtClean="0">
              <a:solidFill>
                <a:schemeClr val="dk1"/>
              </a:solidFill>
            </a:endParaRPr>
          </a:p>
          <a:p>
            <a:pPr indent="-400050" algn="just">
              <a:lnSpc>
                <a:spcPct val="115000"/>
              </a:lnSpc>
              <a:buClr>
                <a:schemeClr val="dk1"/>
              </a:buClr>
              <a:buSzPts val="2700"/>
              <a:buFont typeface="Corbel"/>
              <a:buChar char="•"/>
            </a:pPr>
            <a:endParaRPr lang="en-US" sz="2700" dirty="0" smtClean="0">
              <a:solidFill>
                <a:schemeClr val="dk1"/>
              </a:solidFill>
            </a:endParaRPr>
          </a:p>
          <a:p>
            <a:pPr indent="-400050">
              <a:lnSpc>
                <a:spcPct val="115000"/>
              </a:lnSpc>
              <a:buClr>
                <a:schemeClr val="dk1"/>
              </a:buClr>
              <a:buSzPts val="2700"/>
              <a:buFont typeface="Corbel"/>
              <a:buChar char="•"/>
            </a:pP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pic>
        <p:nvPicPr>
          <p:cNvPr id="1026" name="Picture 2" descr="Thermoelectric Cooler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263" y="4336043"/>
            <a:ext cx="219108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electric Generator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294" y="4336043"/>
            <a:ext cx="219108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9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da37c3c20f_0_68"/>
          <p:cNvSpPr txBox="1">
            <a:spLocks noGrp="1"/>
          </p:cNvSpPr>
          <p:nvPr>
            <p:ph type="title"/>
          </p:nvPr>
        </p:nvSpPr>
        <p:spPr>
          <a:xfrm>
            <a:off x="3167426" y="253984"/>
            <a:ext cx="7315200" cy="711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Montserrat"/>
              <a:buNone/>
            </a:pPr>
            <a:r>
              <a:rPr lang="es-MX">
                <a:latin typeface="Montserrat"/>
                <a:ea typeface="Montserrat"/>
                <a:cs typeface="Montserrat"/>
                <a:sym typeface="Montserrat"/>
              </a:rPr>
              <a:t>Desarrollo</a:t>
            </a:r>
            <a:endParaRPr/>
          </a:p>
        </p:txBody>
      </p:sp>
      <p:sp>
        <p:nvSpPr>
          <p:cNvPr id="131" name="Google Shape;131;g1da37c3c20f_0_68"/>
          <p:cNvSpPr txBox="1">
            <a:spLocks noGrp="1"/>
          </p:cNvSpPr>
          <p:nvPr>
            <p:ph type="body" idx="1"/>
          </p:nvPr>
        </p:nvSpPr>
        <p:spPr>
          <a:xfrm>
            <a:off x="2028750" y="965284"/>
            <a:ext cx="8580900" cy="5521016"/>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s-EC" sz="2700" b="1" dirty="0" smtClean="0">
                <a:solidFill>
                  <a:schemeClr val="dk1"/>
                </a:solidFill>
              </a:rPr>
              <a:t>Efecto Generador</a:t>
            </a:r>
            <a:endParaRPr sz="2700" b="1" dirty="0" smtClean="0">
              <a:solidFill>
                <a:schemeClr val="dk1"/>
              </a:solidFill>
            </a:endParaRPr>
          </a:p>
          <a:p>
            <a:pPr indent="-400050" algn="just">
              <a:lnSpc>
                <a:spcPct val="115000"/>
              </a:lnSpc>
              <a:buClr>
                <a:schemeClr val="dk1"/>
              </a:buClr>
              <a:buSzPts val="2700"/>
              <a:buFont typeface="Corbel"/>
              <a:buChar char="•"/>
            </a:pPr>
            <a:r>
              <a:rPr lang="en-US" sz="2700" dirty="0" err="1" smtClean="0">
                <a:solidFill>
                  <a:schemeClr val="dk1"/>
                </a:solidFill>
              </a:rPr>
              <a:t>Utiliza</a:t>
            </a:r>
            <a:r>
              <a:rPr lang="en-US" sz="2700" dirty="0" smtClean="0">
                <a:solidFill>
                  <a:schemeClr val="dk1"/>
                </a:solidFill>
              </a:rPr>
              <a:t> al </a:t>
            </a:r>
            <a:r>
              <a:rPr lang="en-US" sz="2700" dirty="0" err="1" smtClean="0">
                <a:solidFill>
                  <a:schemeClr val="dk1"/>
                </a:solidFill>
              </a:rPr>
              <a:t>Efecto</a:t>
            </a:r>
            <a:r>
              <a:rPr lang="en-US" sz="2700" dirty="0" smtClean="0">
                <a:solidFill>
                  <a:schemeClr val="dk1"/>
                </a:solidFill>
              </a:rPr>
              <a:t> </a:t>
            </a:r>
            <a:r>
              <a:rPr lang="en-US" sz="2700" dirty="0" err="1" smtClean="0">
                <a:solidFill>
                  <a:schemeClr val="dk1"/>
                </a:solidFill>
              </a:rPr>
              <a:t>Seebeck</a:t>
            </a:r>
            <a:r>
              <a:rPr lang="en-US" sz="2700" dirty="0" smtClean="0">
                <a:solidFill>
                  <a:schemeClr val="dk1"/>
                </a:solidFill>
              </a:rPr>
              <a:t> </a:t>
            </a:r>
            <a:r>
              <a:rPr lang="en-US" sz="2700" dirty="0" err="1" smtClean="0">
                <a:solidFill>
                  <a:schemeClr val="dk1"/>
                </a:solidFill>
              </a:rPr>
              <a:t>como</a:t>
            </a:r>
            <a:r>
              <a:rPr lang="en-US" sz="2700" dirty="0" smtClean="0">
                <a:solidFill>
                  <a:schemeClr val="dk1"/>
                </a:solidFill>
              </a:rPr>
              <a:t> </a:t>
            </a:r>
            <a:r>
              <a:rPr lang="en-US" sz="2700" dirty="0" err="1" smtClean="0">
                <a:solidFill>
                  <a:schemeClr val="dk1"/>
                </a:solidFill>
              </a:rPr>
              <a:t>fundamento</a:t>
            </a:r>
            <a:endParaRPr lang="en-US" sz="2700" dirty="0">
              <a:solidFill>
                <a:schemeClr val="dk1"/>
              </a:solidFill>
            </a:endParaRPr>
          </a:p>
          <a:p>
            <a:pPr indent="-400050" algn="just">
              <a:lnSpc>
                <a:spcPct val="115000"/>
              </a:lnSpc>
              <a:buClr>
                <a:schemeClr val="dk1"/>
              </a:buClr>
              <a:buSzPts val="2700"/>
              <a:buFont typeface="Corbel"/>
              <a:buChar char="•"/>
            </a:pPr>
            <a:r>
              <a:rPr lang="en-US" sz="2700" dirty="0" smtClean="0">
                <a:solidFill>
                  <a:schemeClr val="dk1"/>
                </a:solidFill>
              </a:rPr>
              <a:t>Introduce </a:t>
            </a:r>
            <a:r>
              <a:rPr lang="en-US" sz="2700" dirty="0" err="1" smtClean="0">
                <a:solidFill>
                  <a:schemeClr val="dk1"/>
                </a:solidFill>
              </a:rPr>
              <a:t>una</a:t>
            </a:r>
            <a:r>
              <a:rPr lang="en-US" sz="2700" dirty="0" smtClean="0">
                <a:solidFill>
                  <a:schemeClr val="dk1"/>
                </a:solidFill>
              </a:rPr>
              <a:t> </a:t>
            </a:r>
            <a:r>
              <a:rPr lang="en-US" sz="2700" dirty="0" err="1" smtClean="0">
                <a:solidFill>
                  <a:schemeClr val="dk1"/>
                </a:solidFill>
              </a:rPr>
              <a:t>carga</a:t>
            </a:r>
            <a:r>
              <a:rPr lang="en-US" sz="2700" dirty="0" smtClean="0">
                <a:solidFill>
                  <a:schemeClr val="dk1"/>
                </a:solidFill>
              </a:rPr>
              <a:t> </a:t>
            </a:r>
            <a:r>
              <a:rPr lang="en-US" sz="2700" dirty="0" err="1" smtClean="0">
                <a:solidFill>
                  <a:schemeClr val="dk1"/>
                </a:solidFill>
              </a:rPr>
              <a:t>eléctrica</a:t>
            </a:r>
            <a:r>
              <a:rPr lang="en-US" sz="2700" dirty="0" smtClean="0">
                <a:solidFill>
                  <a:schemeClr val="dk1"/>
                </a:solidFill>
              </a:rPr>
              <a:t> </a:t>
            </a:r>
            <a:r>
              <a:rPr lang="en-US" sz="2700" dirty="0" err="1" smtClean="0">
                <a:solidFill>
                  <a:schemeClr val="dk1"/>
                </a:solidFill>
              </a:rPr>
              <a:t>en</a:t>
            </a:r>
            <a:r>
              <a:rPr lang="en-US" sz="2700" dirty="0" smtClean="0">
                <a:solidFill>
                  <a:schemeClr val="dk1"/>
                </a:solidFill>
              </a:rPr>
              <a:t> </a:t>
            </a:r>
            <a:r>
              <a:rPr lang="en-US" sz="2700" dirty="0" err="1" smtClean="0">
                <a:solidFill>
                  <a:schemeClr val="dk1"/>
                </a:solidFill>
              </a:rPr>
              <a:t>los</a:t>
            </a:r>
            <a:r>
              <a:rPr lang="en-US" sz="2700" dirty="0" smtClean="0">
                <a:solidFill>
                  <a:schemeClr val="dk1"/>
                </a:solidFill>
              </a:rPr>
              <a:t> </a:t>
            </a:r>
            <a:r>
              <a:rPr lang="en-US" sz="2700" dirty="0" err="1" smtClean="0">
                <a:solidFill>
                  <a:schemeClr val="dk1"/>
                </a:solidFill>
              </a:rPr>
              <a:t>terminales</a:t>
            </a:r>
            <a:r>
              <a:rPr lang="en-US" sz="2700" dirty="0" smtClean="0">
                <a:solidFill>
                  <a:schemeClr val="dk1"/>
                </a:solidFill>
              </a:rPr>
              <a:t> del modulo Peltier.</a:t>
            </a:r>
          </a:p>
          <a:p>
            <a:pPr indent="-400050" algn="just">
              <a:lnSpc>
                <a:spcPct val="115000"/>
              </a:lnSpc>
              <a:buClr>
                <a:schemeClr val="dk1"/>
              </a:buClr>
              <a:buSzPts val="2700"/>
              <a:buFont typeface="Corbel"/>
              <a:buChar char="•"/>
            </a:pPr>
            <a:r>
              <a:rPr lang="en-US" sz="2700" dirty="0" err="1" smtClean="0">
                <a:solidFill>
                  <a:schemeClr val="dk1"/>
                </a:solidFill>
              </a:rPr>
              <a:t>Puede</a:t>
            </a:r>
            <a:r>
              <a:rPr lang="en-US" sz="2700" dirty="0" smtClean="0">
                <a:solidFill>
                  <a:schemeClr val="dk1"/>
                </a:solidFill>
              </a:rPr>
              <a:t> </a:t>
            </a:r>
            <a:r>
              <a:rPr lang="en-US" sz="2700" dirty="0" err="1" smtClean="0">
                <a:solidFill>
                  <a:schemeClr val="dk1"/>
                </a:solidFill>
              </a:rPr>
              <a:t>usarse</a:t>
            </a:r>
            <a:r>
              <a:rPr lang="en-US" sz="2700" dirty="0" smtClean="0">
                <a:solidFill>
                  <a:schemeClr val="dk1"/>
                </a:solidFill>
              </a:rPr>
              <a:t> </a:t>
            </a:r>
            <a:r>
              <a:rPr lang="en-US" sz="2700" dirty="0" err="1" smtClean="0">
                <a:solidFill>
                  <a:schemeClr val="dk1"/>
                </a:solidFill>
              </a:rPr>
              <a:t>como</a:t>
            </a:r>
            <a:r>
              <a:rPr lang="en-US" sz="2700" dirty="0" smtClean="0">
                <a:solidFill>
                  <a:schemeClr val="dk1"/>
                </a:solidFill>
              </a:rPr>
              <a:t> </a:t>
            </a:r>
            <a:r>
              <a:rPr lang="en-US" sz="2700" dirty="0" err="1" smtClean="0">
                <a:solidFill>
                  <a:schemeClr val="dk1"/>
                </a:solidFill>
              </a:rPr>
              <a:t>generador</a:t>
            </a:r>
            <a:r>
              <a:rPr lang="en-US" sz="2700" dirty="0" smtClean="0">
                <a:solidFill>
                  <a:schemeClr val="dk1"/>
                </a:solidFill>
              </a:rPr>
              <a:t> de </a:t>
            </a:r>
            <a:r>
              <a:rPr lang="en-US" sz="2700" dirty="0" err="1" smtClean="0">
                <a:solidFill>
                  <a:schemeClr val="dk1"/>
                </a:solidFill>
              </a:rPr>
              <a:t>corriente</a:t>
            </a:r>
            <a:r>
              <a:rPr lang="en-US" sz="2700" dirty="0" smtClean="0">
                <a:solidFill>
                  <a:schemeClr val="dk1"/>
                </a:solidFill>
              </a:rPr>
              <a:t> continua.</a:t>
            </a:r>
          </a:p>
          <a:p>
            <a:pPr indent="-400050">
              <a:lnSpc>
                <a:spcPct val="115000"/>
              </a:lnSpc>
              <a:buClr>
                <a:schemeClr val="dk1"/>
              </a:buClr>
              <a:buSzPts val="2700"/>
              <a:buFont typeface="Corbel"/>
              <a:buChar char="•"/>
            </a:pPr>
            <a:endParaRPr sz="2700" dirty="0">
              <a:solidFill>
                <a:schemeClr val="dk1"/>
              </a:solidFill>
            </a:endParaRPr>
          </a:p>
        </p:txBody>
      </p:sp>
      <p:sp>
        <p:nvSpPr>
          <p:cNvPr id="132" name="Google Shape;132;g1da37c3c20f_0_68"/>
          <p:cNvSpPr txBox="1"/>
          <p:nvPr/>
        </p:nvSpPr>
        <p:spPr>
          <a:xfrm>
            <a:off x="6238" y="1502781"/>
            <a:ext cx="1601400" cy="4983600"/>
          </a:xfrm>
          <a:prstGeom prst="rect">
            <a:avLst/>
          </a:prstGeom>
          <a:noFill/>
          <a:ln>
            <a:noFill/>
          </a:ln>
        </p:spPr>
        <p:txBody>
          <a:bodyPr spcFirstLastPara="1" wrap="square" lIns="36000" tIns="45700" rIns="91425" bIns="45700" anchor="t" anchorCtr="0">
            <a:normAutofit/>
          </a:bodyPr>
          <a:lstStyle/>
          <a:p>
            <a:pPr lvl="0">
              <a:buClr>
                <a:srgbClr val="549E39"/>
              </a:buClr>
              <a:buSzPts val="1200"/>
            </a:pPr>
            <a:r>
              <a:rPr lang="es-ES" sz="1200" dirty="0">
                <a:solidFill>
                  <a:srgbClr val="FFFFFF"/>
                </a:solidFill>
                <a:latin typeface="Montserrat"/>
                <a:sym typeface="Montserrat"/>
              </a:rPr>
              <a:t>Objetivos</a:t>
            </a:r>
            <a:endParaRPr lang="es-ES" sz="1200" dirty="0"/>
          </a:p>
          <a:p>
            <a:pPr lvl="0">
              <a:spcBef>
                <a:spcPts val="1200"/>
              </a:spcBef>
              <a:buClr>
                <a:srgbClr val="549E39"/>
              </a:buClr>
              <a:buSzPts val="1200"/>
            </a:pPr>
            <a:endParaRPr lang="es-ES" sz="1200" b="1" u="sng" dirty="0">
              <a:solidFill>
                <a:srgbClr val="FFFFFF"/>
              </a:solidFill>
              <a:latin typeface="Montserrat"/>
              <a:ea typeface="Montserrat"/>
              <a:cs typeface="Montserrat"/>
              <a:sym typeface="Montserrat"/>
            </a:endParaRPr>
          </a:p>
          <a:p>
            <a:pPr lvl="0">
              <a:spcBef>
                <a:spcPts val="1200"/>
              </a:spcBef>
              <a:buClr>
                <a:srgbClr val="549E39"/>
              </a:buClr>
              <a:buSzPts val="1200"/>
            </a:pPr>
            <a:r>
              <a:rPr lang="es-ES" sz="1200" dirty="0">
                <a:solidFill>
                  <a:srgbClr val="FFFFFF"/>
                </a:solidFill>
                <a:latin typeface="Montserrat"/>
                <a:sym typeface="Montserrat"/>
              </a:rPr>
              <a:t>Introducción</a:t>
            </a:r>
            <a:endParaRPr lang="es-ES" sz="1200" dirty="0"/>
          </a:p>
          <a:p>
            <a:pPr lvl="0">
              <a:spcBef>
                <a:spcPts val="1200"/>
              </a:spcBef>
              <a:buClr>
                <a:srgbClr val="549E39"/>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b="1" u="sng" dirty="0">
                <a:solidFill>
                  <a:srgbClr val="FFFFFF"/>
                </a:solidFill>
                <a:latin typeface="Montserrat"/>
                <a:ea typeface="Montserrat"/>
                <a:cs typeface="Montserrat"/>
                <a:sym typeface="Montserrat"/>
              </a:rPr>
              <a:t>Desarrollo</a:t>
            </a:r>
            <a:endParaRPr lang="es-ES" sz="1200" b="1" u="sng"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Pruebas y resultados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200"/>
            </a:pPr>
            <a:r>
              <a:rPr lang="es-ES" sz="1200" dirty="0">
                <a:solidFill>
                  <a:srgbClr val="FFFFFF"/>
                </a:solidFill>
                <a:latin typeface="Montserrat"/>
                <a:ea typeface="Montserrat"/>
                <a:cs typeface="Montserrat"/>
                <a:sym typeface="Montserrat"/>
              </a:rPr>
              <a:t>Conclusiones</a:t>
            </a:r>
            <a:endParaRPr lang="es-ES" sz="1200" dirty="0"/>
          </a:p>
          <a:p>
            <a:pPr lvl="0">
              <a:lnSpc>
                <a:spcPct val="90000"/>
              </a:lnSpc>
              <a:spcBef>
                <a:spcPts val="1200"/>
              </a:spcBef>
              <a:buClr>
                <a:schemeClr val="accent1"/>
              </a:buClr>
              <a:buSzPts val="1200"/>
            </a:pPr>
            <a:endParaRPr lang="es-ES" sz="1200" dirty="0">
              <a:solidFill>
                <a:srgbClr val="FFFFFF"/>
              </a:solidFill>
              <a:latin typeface="Montserrat"/>
              <a:ea typeface="Montserrat"/>
              <a:cs typeface="Montserrat"/>
              <a:sym typeface="Montserrat"/>
            </a:endParaRPr>
          </a:p>
          <a:p>
            <a:pPr lvl="0">
              <a:lnSpc>
                <a:spcPct val="90000"/>
              </a:lnSpc>
              <a:spcBef>
                <a:spcPts val="1200"/>
              </a:spcBef>
              <a:buClr>
                <a:schemeClr val="accent1"/>
              </a:buClr>
              <a:buSzPts val="1100"/>
            </a:pPr>
            <a:r>
              <a:rPr lang="es-ES" sz="1100" dirty="0">
                <a:solidFill>
                  <a:srgbClr val="FFFFFF"/>
                </a:solidFill>
                <a:latin typeface="Montserrat"/>
                <a:ea typeface="Montserrat"/>
                <a:cs typeface="Montserrat"/>
                <a:sym typeface="Montserrat"/>
              </a:rPr>
              <a:t>Recomendaciones</a:t>
            </a:r>
          </a:p>
          <a:p>
            <a:pPr marL="0" marR="0" lvl="0" indent="0" algn="l" rtl="0">
              <a:lnSpc>
                <a:spcPct val="90000"/>
              </a:lnSpc>
              <a:spcBef>
                <a:spcPts val="1200"/>
              </a:spcBef>
              <a:spcAft>
                <a:spcPts val="0"/>
              </a:spcAft>
              <a:buClr>
                <a:schemeClr val="accent1"/>
              </a:buClr>
              <a:buSzPts val="1200"/>
              <a:buFont typeface="Noto Sans Symbols"/>
              <a:buNone/>
            </a:pPr>
            <a:endParaRPr sz="1200" b="0" i="0" u="none" strike="noStrike" cap="none"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147657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Verd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1422</Words>
  <Application>Microsoft Office PowerPoint</Application>
  <PresentationFormat>Panorámica</PresentationFormat>
  <Paragraphs>531</Paragraphs>
  <Slides>35</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Noto Sans Symbols</vt:lpstr>
      <vt:lpstr>Calibri</vt:lpstr>
      <vt:lpstr>Montserrat</vt:lpstr>
      <vt:lpstr>Corbel</vt:lpstr>
      <vt:lpstr>Arial</vt:lpstr>
      <vt:lpstr>ESPE</vt:lpstr>
      <vt:lpstr>DEPARTAMENTO DE CIENCIAS DE LA ENERGÍA Y MECÁNICA CARRERA DE INGENIERÍA MECATRÓNICA  TRABAJO DE TITULACIÓN, PREVIO A LA OBTENCIÓN DEL TÍTULO DE INGENIERO EN MECATRÓNICA</vt:lpstr>
      <vt:lpstr>CONTENIDO</vt:lpstr>
      <vt:lpstr>Objetivos</vt:lpstr>
      <vt:lpstr>Introducción</vt:lpstr>
      <vt:lpstr>Desarrollo</vt:lpstr>
      <vt:lpstr>Desarrollo</vt:lpstr>
      <vt:lpstr>Desarrollo</vt:lpstr>
      <vt:lpstr>Desarrollo</vt:lpstr>
      <vt:lpstr>Desarrollo</vt:lpstr>
      <vt:lpstr>Desarrollo</vt:lpstr>
      <vt:lpstr>Desarrollo</vt:lpstr>
      <vt:lpstr>Controlador</vt:lpstr>
      <vt:lpstr>Sensores</vt:lpstr>
      <vt:lpstr>Sensores</vt:lpstr>
      <vt:lpstr>Sensores</vt:lpstr>
      <vt:lpstr>Actuadores</vt:lpstr>
      <vt:lpstr>Actuadores</vt:lpstr>
      <vt:lpstr>Montaje Tablero Control</vt:lpstr>
      <vt:lpstr>Montaje Tablero Control</vt:lpstr>
      <vt:lpstr>Montaje Tablero Control</vt:lpstr>
      <vt:lpstr>Montaje Sensores Temperatura</vt:lpstr>
      <vt:lpstr>Equipo Intervenido</vt:lpstr>
      <vt:lpstr>Interfaz Gráfica-Peltier</vt:lpstr>
      <vt:lpstr>Interfaz Gráfica-Lenz</vt:lpstr>
      <vt:lpstr>Interfaz Gráfica- Seebeck</vt:lpstr>
      <vt:lpstr>Interfaz Gráfica- Coef. Rend.</vt:lpstr>
      <vt:lpstr>Pruebas y resultados</vt:lpstr>
      <vt:lpstr>Pruebas y resultados</vt:lpstr>
      <vt:lpstr>Pruebas y resultados</vt:lpstr>
      <vt:lpstr>Pruebas y resultados</vt:lpstr>
      <vt:lpstr>Pruebas y resultados</vt:lpstr>
      <vt:lpstr>Conclusiones</vt:lpstr>
      <vt:lpstr>Conclusiones</vt:lpstr>
      <vt:lpstr>Conclusiones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EN MECATRÓNICA  TRABAJO DE TITULACIÓN, PREVIO A LA OBTENCIÓN DEL TÍTULO DE INGENIERO EN MECATRÓNICA</dc:title>
  <dc:creator/>
  <cp:lastModifiedBy>José Gabriel López Lara</cp:lastModifiedBy>
  <cp:revision>44</cp:revision>
  <dcterms:created xsi:type="dcterms:W3CDTF">2021-08-18T05:23:49Z</dcterms:created>
  <dcterms:modified xsi:type="dcterms:W3CDTF">2023-03-08T17:32:12Z</dcterms:modified>
</cp:coreProperties>
</file>