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508" r:id="rId2"/>
    <p:sldId id="509" r:id="rId3"/>
    <p:sldId id="513" r:id="rId4"/>
    <p:sldId id="518" r:id="rId5"/>
    <p:sldId id="514" r:id="rId6"/>
    <p:sldId id="515" r:id="rId7"/>
    <p:sldId id="516" r:id="rId8"/>
    <p:sldId id="517" r:id="rId9"/>
    <p:sldId id="523" r:id="rId10"/>
    <p:sldId id="524" r:id="rId11"/>
    <p:sldId id="520" r:id="rId12"/>
    <p:sldId id="521" r:id="rId13"/>
    <p:sldId id="522" r:id="rId14"/>
    <p:sldId id="52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go gerardo arguello santacruz" initials="dgas" lastIdx="1" clrIdx="0">
    <p:extLst>
      <p:ext uri="{19B8F6BF-5375-455C-9EA6-DF929625EA0E}">
        <p15:presenceInfo xmlns:p15="http://schemas.microsoft.com/office/powerpoint/2012/main" userId="241432e003d757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0" autoAdjust="0"/>
    <p:restoredTop sz="94660"/>
  </p:normalViewPr>
  <p:slideViewPr>
    <p:cSldViewPr snapToGrid="0">
      <p:cViewPr varScale="1">
        <p:scale>
          <a:sx n="74" d="100"/>
          <a:sy n="74"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37743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43743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705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1365484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951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2476984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5760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182278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401528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AB5924-F04D-4411-8AD6-97C4BA1DC493}" type="datetimeFigureOut">
              <a:rPr lang="es-EC" smtClean="0"/>
              <a:t>7/3/2023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405426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AB5924-F04D-4411-8AD6-97C4BA1DC493}" type="datetimeFigureOut">
              <a:rPr lang="es-EC" smtClean="0"/>
              <a:t>7/3/2023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164083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EAB5924-F04D-4411-8AD6-97C4BA1DC493}" type="datetimeFigureOut">
              <a:rPr lang="es-EC" smtClean="0"/>
              <a:t>7/3/2023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252623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EAB5924-F04D-4411-8AD6-97C4BA1DC493}" type="datetimeFigureOut">
              <a:rPr lang="es-EC" smtClean="0"/>
              <a:t>7/3/2023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171555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B5924-F04D-4411-8AD6-97C4BA1DC493}" type="datetimeFigureOut">
              <a:rPr lang="es-EC" smtClean="0"/>
              <a:t>7/3/2023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38215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AB5924-F04D-4411-8AD6-97C4BA1DC493}" type="datetimeFigureOut">
              <a:rPr lang="es-EC" smtClean="0"/>
              <a:t>7/3/2023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352045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EAB5924-F04D-4411-8AD6-97C4BA1DC493}" type="datetimeFigureOut">
              <a:rPr lang="es-EC" smtClean="0"/>
              <a:t>7/3/2023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E56795D-631A-4383-A660-2156E19E4B14}" type="slidenum">
              <a:rPr lang="es-EC" smtClean="0"/>
              <a:t>‹Nº›</a:t>
            </a:fld>
            <a:endParaRPr lang="es-EC"/>
          </a:p>
        </p:txBody>
      </p:sp>
    </p:spTree>
    <p:extLst>
      <p:ext uri="{BB962C8B-B14F-4D97-AF65-F5344CB8AC3E}">
        <p14:creationId xmlns:p14="http://schemas.microsoft.com/office/powerpoint/2010/main" val="226272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AB5924-F04D-4411-8AD6-97C4BA1DC493}" type="datetimeFigureOut">
              <a:rPr lang="es-EC" smtClean="0"/>
              <a:t>7/3/2023</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56795D-631A-4383-A660-2156E19E4B14}" type="slidenum">
              <a:rPr lang="es-EC" smtClean="0"/>
              <a:t>‹Nº›</a:t>
            </a:fld>
            <a:endParaRPr lang="es-EC"/>
          </a:p>
        </p:txBody>
      </p:sp>
    </p:spTree>
    <p:extLst>
      <p:ext uri="{BB962C8B-B14F-4D97-AF65-F5344CB8AC3E}">
        <p14:creationId xmlns:p14="http://schemas.microsoft.com/office/powerpoint/2010/main" val="756786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FD82B08-96B4-877D-8A9E-B578371695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0244" y="0"/>
            <a:ext cx="2986405" cy="852170"/>
          </a:xfrm>
          <a:prstGeom prst="rect">
            <a:avLst/>
          </a:prstGeom>
          <a:noFill/>
          <a:ln>
            <a:noFill/>
          </a:ln>
        </p:spPr>
      </p:pic>
      <p:sp>
        <p:nvSpPr>
          <p:cNvPr id="8" name="CuadroTexto 7">
            <a:extLst>
              <a:ext uri="{FF2B5EF4-FFF2-40B4-BE49-F238E27FC236}">
                <a16:creationId xmlns:a16="http://schemas.microsoft.com/office/drawing/2014/main" id="{497FB472-7AE8-4FC3-4FD3-CC17D8F9EEF7}"/>
              </a:ext>
            </a:extLst>
          </p:cNvPr>
          <p:cNvSpPr txBox="1"/>
          <p:nvPr/>
        </p:nvSpPr>
        <p:spPr>
          <a:xfrm>
            <a:off x="734096" y="593465"/>
            <a:ext cx="11037194" cy="6264535"/>
          </a:xfrm>
          <a:prstGeom prst="rect">
            <a:avLst/>
          </a:prstGeom>
          <a:noFill/>
        </p:spPr>
        <p:txBody>
          <a:bodyPr wrap="square">
            <a:spAutoFit/>
          </a:bodyPr>
          <a:lstStyle/>
          <a:p>
            <a:pPr algn="ctr">
              <a:lnSpc>
                <a:spcPct val="200000"/>
              </a:lnSpc>
              <a:spcAft>
                <a:spcPts val="800"/>
              </a:spcAft>
            </a:pPr>
            <a:r>
              <a:rPr lang="es-EC" sz="1800" b="1" dirty="0">
                <a:effectLst/>
                <a:latin typeface="Arial" panose="020B0604020202020204" pitchFamily="34" charset="0"/>
                <a:ea typeface="Times New Roman" panose="02020603050405020304" pitchFamily="18" charset="0"/>
                <a:cs typeface="Arial" panose="020B0604020202020204" pitchFamily="34" charset="0"/>
              </a:rPr>
              <a:t>Actualización de la infraestructura tecnológica existente en la Fuerza Terrestre, con la tecnología de computación en la nube, en apoyo a las operaciones militares</a:t>
            </a:r>
            <a:endParaRPr lang="es-EC" sz="1800" dirty="0">
              <a:effectLst/>
              <a:latin typeface="Arial" panose="020B06040202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Argüello Santacruz, Diego Gerardo y Calero Veloz, Ángel Marcelo </a:t>
            </a:r>
            <a:endParaRPr lang="es-EC" sz="1800" dirty="0">
              <a:effectLst/>
              <a:latin typeface="Arial" panose="020B06040202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Vicerrectorado de Investigación, Innovación y Transferencia de Tecnología</a:t>
            </a:r>
            <a:endParaRPr lang="es-EC" sz="1800" dirty="0">
              <a:effectLst/>
              <a:latin typeface="Arial" panose="020B06040202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Centro de Posgrados</a:t>
            </a:r>
            <a:endParaRPr lang="es-EC" sz="1800" dirty="0">
              <a:effectLst/>
              <a:latin typeface="Arial" panose="020B06040202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Maestría en Defensa y </a:t>
            </a:r>
            <a:r>
              <a:rPr lang="es-EC" sz="1800">
                <a:effectLst/>
                <a:latin typeface="Arial" panose="020B0604020202020204" pitchFamily="34" charset="0"/>
                <a:ea typeface="Calibri" panose="020F0502020204030204" pitchFamily="34" charset="0"/>
                <a:cs typeface="Arial" panose="020B0604020202020204" pitchFamily="34" charset="0"/>
              </a:rPr>
              <a:t>Seguridad mención </a:t>
            </a:r>
            <a:r>
              <a:rPr lang="es-EC" sz="1800" dirty="0">
                <a:effectLst/>
                <a:latin typeface="Arial" panose="020B0604020202020204" pitchFamily="34" charset="0"/>
                <a:ea typeface="Calibri" panose="020F0502020204030204" pitchFamily="34" charset="0"/>
                <a:cs typeface="Arial" panose="020B0604020202020204" pitchFamily="34" charset="0"/>
              </a:rPr>
              <a:t>Estrategia Militar </a:t>
            </a:r>
            <a:endParaRPr lang="es-EC" sz="1800" dirty="0">
              <a:effectLst/>
              <a:latin typeface="Arial" panose="020B06040202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Trabajo de titulación, previo a la obtención del título de Magister en Defensa y Seguridad mención Estrategia Militar</a:t>
            </a:r>
            <a:endParaRPr lang="es-EC" sz="1800" dirty="0">
              <a:effectLst/>
              <a:latin typeface="Arial" panose="020B06040202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C" sz="1800" dirty="0" err="1">
                <a:effectLst/>
                <a:latin typeface="Arial" panose="020B0604020202020204" pitchFamily="34" charset="0"/>
                <a:ea typeface="Calibri" panose="020F0502020204030204" pitchFamily="34" charset="0"/>
                <a:cs typeface="Arial" panose="020B0604020202020204" pitchFamily="34" charset="0"/>
              </a:rPr>
              <a:t>Tcrn</a:t>
            </a:r>
            <a:r>
              <a:rPr lang="es-EC" sz="1800" dirty="0">
                <a:effectLst/>
                <a:latin typeface="Arial" panose="020B0604020202020204" pitchFamily="34" charset="0"/>
                <a:ea typeface="Calibri" panose="020F0502020204030204" pitchFamily="34" charset="0"/>
                <a:cs typeface="Arial" panose="020B0604020202020204" pitchFamily="34" charset="0"/>
              </a:rPr>
              <a:t> EM Jiménez Zambrano, Marco Antonio</a:t>
            </a:r>
            <a:endParaRPr lang="es-EC" sz="1800" dirty="0">
              <a:effectLst/>
              <a:latin typeface="Arial" panose="020B06040202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28 de febrero del 2023</a:t>
            </a:r>
            <a:endParaRPr lang="es-EC" sz="1800" dirty="0">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018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8">
            <a:extLst>
              <a:ext uri="{FF2B5EF4-FFF2-40B4-BE49-F238E27FC236}">
                <a16:creationId xmlns:a16="http://schemas.microsoft.com/office/drawing/2014/main" id="{9FA80FA6-D0A0-4AA4-9C0F-347D987D97BF}"/>
              </a:ext>
            </a:extLst>
          </p:cNvPr>
          <p:cNvSpPr txBox="1">
            <a:spLocks/>
          </p:cNvSpPr>
          <p:nvPr/>
        </p:nvSpPr>
        <p:spPr>
          <a:xfrm>
            <a:off x="4507604" y="183262"/>
            <a:ext cx="3674881" cy="675861"/>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lnSpcReduction="10000"/>
          </a:bodyPr>
          <a:lstStyle>
            <a:defPPr>
              <a:defRPr lang="en-US"/>
            </a:defPPr>
            <a:lvl1pPr algn="ctr" defTabSz="914400">
              <a:lnSpc>
                <a:spcPct val="90000"/>
              </a:lnSpc>
              <a:spcBef>
                <a:spcPct val="0"/>
              </a:spcBef>
              <a:buNone/>
              <a:defRPr sz="4400" b="1">
                <a:latin typeface="Arial Narrow" panose="020B0606020202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RESULTADOS</a:t>
            </a:r>
          </a:p>
        </p:txBody>
      </p:sp>
      <p:graphicFrame>
        <p:nvGraphicFramePr>
          <p:cNvPr id="9" name="Tabla 8">
            <a:extLst>
              <a:ext uri="{FF2B5EF4-FFF2-40B4-BE49-F238E27FC236}">
                <a16:creationId xmlns:a16="http://schemas.microsoft.com/office/drawing/2014/main" id="{1CC13BBC-92C4-4155-B215-14661E740742}"/>
              </a:ext>
            </a:extLst>
          </p:cNvPr>
          <p:cNvGraphicFramePr>
            <a:graphicFrameLocks noGrp="1"/>
          </p:cNvGraphicFramePr>
          <p:nvPr/>
        </p:nvGraphicFramePr>
        <p:xfrm>
          <a:off x="1365161" y="1983032"/>
          <a:ext cx="10483403" cy="2522889"/>
        </p:xfrm>
        <a:graphic>
          <a:graphicData uri="http://schemas.openxmlformats.org/drawingml/2006/table">
            <a:tbl>
              <a:tblPr firstRow="1" firstCol="1" bandRow="1"/>
              <a:tblGrid>
                <a:gridCol w="5109009">
                  <a:extLst>
                    <a:ext uri="{9D8B030D-6E8A-4147-A177-3AD203B41FA5}">
                      <a16:colId xmlns:a16="http://schemas.microsoft.com/office/drawing/2014/main" val="962831796"/>
                    </a:ext>
                  </a:extLst>
                </a:gridCol>
                <a:gridCol w="2758507">
                  <a:extLst>
                    <a:ext uri="{9D8B030D-6E8A-4147-A177-3AD203B41FA5}">
                      <a16:colId xmlns:a16="http://schemas.microsoft.com/office/drawing/2014/main" val="2539266944"/>
                    </a:ext>
                  </a:extLst>
                </a:gridCol>
                <a:gridCol w="2615887">
                  <a:extLst>
                    <a:ext uri="{9D8B030D-6E8A-4147-A177-3AD203B41FA5}">
                      <a16:colId xmlns:a16="http://schemas.microsoft.com/office/drawing/2014/main" val="276346593"/>
                    </a:ext>
                  </a:extLst>
                </a:gridCol>
              </a:tblGrid>
              <a:tr h="621744">
                <a:tc>
                  <a:txBody>
                    <a:bodyPr/>
                    <a:lstStyle/>
                    <a:p>
                      <a:pPr algn="ctr"/>
                      <a:r>
                        <a:rPr lang="es-EC" sz="2800" b="1" dirty="0">
                          <a:solidFill>
                            <a:srgbClr val="000000"/>
                          </a:solidFill>
                          <a:effectLst/>
                          <a:latin typeface="Arial" panose="020B0604020202020204" pitchFamily="34" charset="0"/>
                          <a:ea typeface="Calibri" panose="020F0502020204030204" pitchFamily="34" charset="0"/>
                        </a:rPr>
                        <a:t>ALTERNATIVAS</a:t>
                      </a:r>
                      <a:endParaRPr lang="es-EC" sz="4000" dirty="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r>
                        <a:rPr lang="es-EC" sz="2800" b="1">
                          <a:solidFill>
                            <a:srgbClr val="000000"/>
                          </a:solidFill>
                          <a:effectLst/>
                          <a:latin typeface="Arial" panose="020B0604020202020204" pitchFamily="34" charset="0"/>
                          <a:ea typeface="Calibri" panose="020F0502020204030204" pitchFamily="34" charset="0"/>
                        </a:rPr>
                        <a:t>FRECUENCIA</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r>
                        <a:rPr lang="es-EC" sz="2800" b="1">
                          <a:solidFill>
                            <a:srgbClr val="000000"/>
                          </a:solidFill>
                          <a:effectLst/>
                          <a:latin typeface="Arial" panose="020B0604020202020204" pitchFamily="34" charset="0"/>
                          <a:ea typeface="Calibri" panose="020F0502020204030204" pitchFamily="34" charset="0"/>
                        </a:rPr>
                        <a:t>PORCENTAJE</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565805112"/>
                  </a:ext>
                </a:extLst>
              </a:tr>
              <a:tr h="337896">
                <a:tc>
                  <a:txBody>
                    <a:bodyPr/>
                    <a:lstStyle/>
                    <a:p>
                      <a:pPr algn="ctr"/>
                      <a:r>
                        <a:rPr lang="es-EC" sz="2800" dirty="0">
                          <a:solidFill>
                            <a:srgbClr val="000000"/>
                          </a:solidFill>
                          <a:effectLst/>
                          <a:latin typeface="Arial" panose="020B0604020202020204" pitchFamily="34" charset="0"/>
                          <a:ea typeface="Calibri" panose="020F0502020204030204" pitchFamily="34" charset="0"/>
                        </a:rPr>
                        <a:t>Oficial</a:t>
                      </a:r>
                      <a:endParaRPr lang="es-EC" sz="4000" dirty="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a:solidFill>
                            <a:srgbClr val="000000"/>
                          </a:solidFill>
                          <a:effectLst/>
                          <a:latin typeface="Arial" panose="020B0604020202020204" pitchFamily="34" charset="0"/>
                          <a:ea typeface="Calibri" panose="020F0502020204030204" pitchFamily="34" charset="0"/>
                        </a:rPr>
                        <a:t>170</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a:solidFill>
                            <a:srgbClr val="000000"/>
                          </a:solidFill>
                          <a:effectLst/>
                          <a:latin typeface="Arial" panose="020B0604020202020204" pitchFamily="34" charset="0"/>
                          <a:ea typeface="Calibri" panose="020F0502020204030204" pitchFamily="34" charset="0"/>
                        </a:rPr>
                        <a:t>41.1%</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381601"/>
                  </a:ext>
                </a:extLst>
              </a:tr>
              <a:tr h="337896">
                <a:tc>
                  <a:txBody>
                    <a:bodyPr/>
                    <a:lstStyle/>
                    <a:p>
                      <a:pPr algn="ctr"/>
                      <a:r>
                        <a:rPr lang="es-EC" sz="2800" dirty="0">
                          <a:solidFill>
                            <a:srgbClr val="000000"/>
                          </a:solidFill>
                          <a:effectLst/>
                          <a:latin typeface="Arial" panose="020B0604020202020204" pitchFamily="34" charset="0"/>
                          <a:ea typeface="Calibri" panose="020F0502020204030204" pitchFamily="34" charset="0"/>
                        </a:rPr>
                        <a:t>Tropa</a:t>
                      </a:r>
                      <a:endParaRPr lang="es-EC" sz="4000" dirty="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a:solidFill>
                            <a:srgbClr val="000000"/>
                          </a:solidFill>
                          <a:effectLst/>
                          <a:latin typeface="Arial" panose="020B0604020202020204" pitchFamily="34" charset="0"/>
                          <a:ea typeface="Calibri" panose="020F0502020204030204" pitchFamily="34" charset="0"/>
                        </a:rPr>
                        <a:t>379</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a:solidFill>
                            <a:srgbClr val="000000"/>
                          </a:solidFill>
                          <a:effectLst/>
                          <a:latin typeface="Arial" panose="020B0604020202020204" pitchFamily="34" charset="0"/>
                          <a:ea typeface="Calibri" panose="020F0502020204030204" pitchFamily="34" charset="0"/>
                        </a:rPr>
                        <a:t>57.7%</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808473"/>
                  </a:ext>
                </a:extLst>
              </a:tr>
              <a:tr h="614127">
                <a:tc>
                  <a:txBody>
                    <a:bodyPr/>
                    <a:lstStyle/>
                    <a:p>
                      <a:pPr algn="ctr"/>
                      <a:r>
                        <a:rPr lang="es-EC" sz="2800">
                          <a:solidFill>
                            <a:srgbClr val="000000"/>
                          </a:solidFill>
                          <a:effectLst/>
                          <a:latin typeface="Arial" panose="020B0604020202020204" pitchFamily="34" charset="0"/>
                          <a:ea typeface="Calibri" panose="020F0502020204030204" pitchFamily="34" charset="0"/>
                        </a:rPr>
                        <a:t>Servidor / Trabajador público</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a:solidFill>
                            <a:srgbClr val="000000"/>
                          </a:solidFill>
                          <a:effectLst/>
                          <a:latin typeface="Arial" panose="020B0604020202020204" pitchFamily="34" charset="0"/>
                          <a:ea typeface="Calibri" panose="020F0502020204030204" pitchFamily="34" charset="0"/>
                        </a:rPr>
                        <a:t>5</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a:solidFill>
                            <a:srgbClr val="000000"/>
                          </a:solidFill>
                          <a:effectLst/>
                          <a:latin typeface="Arial" panose="020B0604020202020204" pitchFamily="34" charset="0"/>
                          <a:ea typeface="Calibri" panose="020F0502020204030204" pitchFamily="34" charset="0"/>
                        </a:rPr>
                        <a:t>1.2%</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159818"/>
                  </a:ext>
                </a:extLst>
              </a:tr>
              <a:tr h="343327">
                <a:tc>
                  <a:txBody>
                    <a:bodyPr/>
                    <a:lstStyle/>
                    <a:p>
                      <a:pPr marL="449580" algn="ctr">
                        <a:lnSpc>
                          <a:spcPct val="107000"/>
                        </a:lnSpc>
                        <a:spcAft>
                          <a:spcPts val="800"/>
                        </a:spcAft>
                      </a:pPr>
                      <a:r>
                        <a:rPr lang="es-EC" sz="2800" b="1" dirty="0">
                          <a:effectLst/>
                          <a:latin typeface="Arial" panose="020B0604020202020204" pitchFamily="34" charset="0"/>
                          <a:ea typeface="Calibri" panose="020F0502020204030204" pitchFamily="34" charset="0"/>
                        </a:rPr>
                        <a:t>TOTAL</a:t>
                      </a:r>
                      <a:endParaRPr lang="es-EC" sz="3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b="1">
                          <a:solidFill>
                            <a:srgbClr val="000000"/>
                          </a:solidFill>
                          <a:effectLst/>
                          <a:latin typeface="Arial" panose="020B0604020202020204" pitchFamily="34" charset="0"/>
                          <a:ea typeface="Calibri" panose="020F0502020204030204" pitchFamily="34" charset="0"/>
                        </a:rPr>
                        <a:t>414</a:t>
                      </a:r>
                      <a:endParaRPr lang="es-EC" sz="400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C" sz="2800" b="1" dirty="0">
                          <a:solidFill>
                            <a:srgbClr val="000000"/>
                          </a:solidFill>
                          <a:effectLst/>
                          <a:latin typeface="Arial" panose="020B0604020202020204" pitchFamily="34" charset="0"/>
                          <a:ea typeface="Calibri" panose="020F0502020204030204" pitchFamily="34" charset="0"/>
                        </a:rPr>
                        <a:t>100%</a:t>
                      </a:r>
                      <a:endParaRPr lang="es-EC" sz="4000" dirty="0">
                        <a:solidFill>
                          <a:srgbClr val="000000"/>
                        </a:solidFill>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635396"/>
                  </a:ext>
                </a:extLst>
              </a:tr>
            </a:tbl>
          </a:graphicData>
        </a:graphic>
      </p:graphicFrame>
      <p:pic>
        <p:nvPicPr>
          <p:cNvPr id="19" name="Imagen 18">
            <a:extLst>
              <a:ext uri="{FF2B5EF4-FFF2-40B4-BE49-F238E27FC236}">
                <a16:creationId xmlns:a16="http://schemas.microsoft.com/office/drawing/2014/main" id="{17765D4D-3464-4832-8B19-205222644B6C}"/>
              </a:ext>
            </a:extLst>
          </p:cNvPr>
          <p:cNvPicPr>
            <a:picLocks noChangeAspect="1"/>
          </p:cNvPicPr>
          <p:nvPr/>
        </p:nvPicPr>
        <p:blipFill>
          <a:blip r:embed="rId2"/>
          <a:stretch>
            <a:fillRect/>
          </a:stretch>
        </p:blipFill>
        <p:spPr>
          <a:xfrm>
            <a:off x="1165538" y="1303083"/>
            <a:ext cx="10882648" cy="4610149"/>
          </a:xfrm>
          <a:prstGeom prst="rect">
            <a:avLst/>
          </a:prstGeom>
          <a:ln w="88900" cap="sq" cmpd="thickThin">
            <a:solidFill>
              <a:srgbClr val="000000"/>
            </a:solidFill>
            <a:prstDash val="solid"/>
            <a:miter lim="800000"/>
          </a:ln>
          <a:effectLst>
            <a:innerShdw blurRad="76200">
              <a:srgbClr val="000000"/>
            </a:innerShdw>
          </a:effectLst>
        </p:spPr>
      </p:pic>
      <p:pic>
        <p:nvPicPr>
          <p:cNvPr id="20" name="Imagen 19">
            <a:extLst>
              <a:ext uri="{FF2B5EF4-FFF2-40B4-BE49-F238E27FC236}">
                <a16:creationId xmlns:a16="http://schemas.microsoft.com/office/drawing/2014/main" id="{7CEDF20E-A4CB-4A99-AFA7-84EA142750DA}"/>
              </a:ext>
            </a:extLst>
          </p:cNvPr>
          <p:cNvPicPr>
            <a:picLocks noChangeAspect="1"/>
          </p:cNvPicPr>
          <p:nvPr/>
        </p:nvPicPr>
        <p:blipFill>
          <a:blip r:embed="rId3"/>
          <a:stretch>
            <a:fillRect/>
          </a:stretch>
        </p:blipFill>
        <p:spPr>
          <a:xfrm>
            <a:off x="1107560" y="1303083"/>
            <a:ext cx="10882648" cy="5033724"/>
          </a:xfrm>
          <a:prstGeom prst="rect">
            <a:avLst/>
          </a:prstGeom>
          <a:ln w="88900" cap="sq" cmpd="thickThin">
            <a:solidFill>
              <a:srgbClr val="000000"/>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B1F2ADAF-3FD9-446C-BF5A-D1D07C9CECCB}"/>
              </a:ext>
            </a:extLst>
          </p:cNvPr>
          <p:cNvPicPr>
            <a:picLocks noChangeAspect="1"/>
          </p:cNvPicPr>
          <p:nvPr/>
        </p:nvPicPr>
        <p:blipFill rotWithShape="1">
          <a:blip r:embed="rId4"/>
          <a:srcRect l="21937" t="26305" r="24053" b="27882"/>
          <a:stretch/>
        </p:blipFill>
        <p:spPr bwMode="auto">
          <a:xfrm>
            <a:off x="1165539" y="1323468"/>
            <a:ext cx="10882647" cy="5033724"/>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9849D02B-E38E-4AE2-A7D1-16D929E6186C}"/>
              </a:ext>
            </a:extLst>
          </p:cNvPr>
          <p:cNvSpPr txBox="1"/>
          <p:nvPr/>
        </p:nvSpPr>
        <p:spPr>
          <a:xfrm>
            <a:off x="1165527" y="2144368"/>
            <a:ext cx="1017430" cy="369332"/>
          </a:xfrm>
          <a:prstGeom prst="rect">
            <a:avLst/>
          </a:prstGeom>
          <a:noFill/>
        </p:spPr>
        <p:txBody>
          <a:bodyPr wrap="square" rtlCol="0">
            <a:spAutoFit/>
          </a:bodyPr>
          <a:lstStyle/>
          <a:p>
            <a:endParaRPr lang="es-EC" dirty="0"/>
          </a:p>
        </p:txBody>
      </p:sp>
      <p:pic>
        <p:nvPicPr>
          <p:cNvPr id="2" name="Imagen 1">
            <a:extLst>
              <a:ext uri="{FF2B5EF4-FFF2-40B4-BE49-F238E27FC236}">
                <a16:creationId xmlns:a16="http://schemas.microsoft.com/office/drawing/2014/main" id="{92A8C4BB-1DE7-EDBE-DDEB-8C5D9D0B5E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36666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a:extLst>
              <a:ext uri="{FF2B5EF4-FFF2-40B4-BE49-F238E27FC236}">
                <a16:creationId xmlns:a16="http://schemas.microsoft.com/office/drawing/2014/main" id="{9FA80FA6-D0A0-4AA4-9C0F-347D987D97BF}"/>
              </a:ext>
            </a:extLst>
          </p:cNvPr>
          <p:cNvSpPr txBox="1">
            <a:spLocks/>
          </p:cNvSpPr>
          <p:nvPr/>
        </p:nvSpPr>
        <p:spPr>
          <a:xfrm>
            <a:off x="4189864" y="96252"/>
            <a:ext cx="3329000" cy="675861"/>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lnSpcReduction="10000"/>
          </a:bodyPr>
          <a:lstStyle>
            <a:defPPr>
              <a:defRPr lang="en-US"/>
            </a:defPPr>
            <a:lvl1pPr algn="ctr" defTabSz="914400">
              <a:lnSpc>
                <a:spcPct val="90000"/>
              </a:lnSpc>
              <a:spcBef>
                <a:spcPct val="0"/>
              </a:spcBef>
              <a:buNone/>
              <a:defRPr sz="4400" b="1">
                <a:latin typeface="Arial Narrow" panose="020B0606020202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PROPUESTA</a:t>
            </a:r>
          </a:p>
        </p:txBody>
      </p:sp>
      <p:graphicFrame>
        <p:nvGraphicFramePr>
          <p:cNvPr id="3" name="Tabla 2"/>
          <p:cNvGraphicFramePr>
            <a:graphicFrameLocks noGrp="1"/>
          </p:cNvGraphicFramePr>
          <p:nvPr>
            <p:extLst>
              <p:ext uri="{D42A27DB-BD31-4B8C-83A1-F6EECF244321}">
                <p14:modId xmlns:p14="http://schemas.microsoft.com/office/powerpoint/2010/main" val="1631744700"/>
              </p:ext>
            </p:extLst>
          </p:nvPr>
        </p:nvGraphicFramePr>
        <p:xfrm>
          <a:off x="553792" y="1141799"/>
          <a:ext cx="8087933" cy="5271877"/>
        </p:xfrm>
        <a:graphic>
          <a:graphicData uri="http://schemas.openxmlformats.org/drawingml/2006/table">
            <a:tbl>
              <a:tblPr firstRow="1" firstCol="1" bandRow="1">
                <a:tableStyleId>{5C22544A-7EE6-4342-B048-85BDC9FD1C3A}</a:tableStyleId>
              </a:tblPr>
              <a:tblGrid>
                <a:gridCol w="1189402">
                  <a:extLst>
                    <a:ext uri="{9D8B030D-6E8A-4147-A177-3AD203B41FA5}">
                      <a16:colId xmlns:a16="http://schemas.microsoft.com/office/drawing/2014/main" val="20000"/>
                    </a:ext>
                  </a:extLst>
                </a:gridCol>
                <a:gridCol w="3566165">
                  <a:extLst>
                    <a:ext uri="{9D8B030D-6E8A-4147-A177-3AD203B41FA5}">
                      <a16:colId xmlns:a16="http://schemas.microsoft.com/office/drawing/2014/main" val="20001"/>
                    </a:ext>
                  </a:extLst>
                </a:gridCol>
                <a:gridCol w="659531">
                  <a:extLst>
                    <a:ext uri="{9D8B030D-6E8A-4147-A177-3AD203B41FA5}">
                      <a16:colId xmlns:a16="http://schemas.microsoft.com/office/drawing/2014/main" val="20002"/>
                    </a:ext>
                  </a:extLst>
                </a:gridCol>
                <a:gridCol w="1336417">
                  <a:extLst>
                    <a:ext uri="{9D8B030D-6E8A-4147-A177-3AD203B41FA5}">
                      <a16:colId xmlns:a16="http://schemas.microsoft.com/office/drawing/2014/main" val="20003"/>
                    </a:ext>
                  </a:extLst>
                </a:gridCol>
                <a:gridCol w="1336418">
                  <a:extLst>
                    <a:ext uri="{9D8B030D-6E8A-4147-A177-3AD203B41FA5}">
                      <a16:colId xmlns:a16="http://schemas.microsoft.com/office/drawing/2014/main" val="20004"/>
                    </a:ext>
                  </a:extLst>
                </a:gridCol>
              </a:tblGrid>
              <a:tr h="458424">
                <a:tc gridSpan="5">
                  <a:txBody>
                    <a:bodyPr/>
                    <a:lstStyle/>
                    <a:p>
                      <a:pPr algn="ctr">
                        <a:spcAft>
                          <a:spcPts val="0"/>
                        </a:spcAft>
                      </a:pPr>
                      <a:r>
                        <a:rPr lang="es-EC" sz="1400" dirty="0">
                          <a:effectLst/>
                        </a:rPr>
                        <a:t>PRESUPUESTO REFERENCIAL PARA REPOTENCIAR LA INFRAESTRUCTURA TECNOLÓGICA EXISTENTE</a:t>
                      </a:r>
                      <a:endParaRPr lang="es-EC" sz="20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58424">
                <a:tc>
                  <a:txBody>
                    <a:bodyPr/>
                    <a:lstStyle/>
                    <a:p>
                      <a:pPr algn="ctr">
                        <a:spcAft>
                          <a:spcPts val="0"/>
                        </a:spcAft>
                      </a:pPr>
                      <a:r>
                        <a:rPr lang="es-EC" sz="1400">
                          <a:effectLst/>
                        </a:rPr>
                        <a:t>Recurso</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Descripción producto / servicio</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Cant.</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Costo unitario</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Total</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29212">
                <a:tc>
                  <a:txBody>
                    <a:bodyPr/>
                    <a:lstStyle/>
                    <a:p>
                      <a:pPr>
                        <a:spcAft>
                          <a:spcPts val="0"/>
                        </a:spcAft>
                      </a:pPr>
                      <a:r>
                        <a:rPr lang="es-EC" sz="1400" dirty="0">
                          <a:effectLst/>
                        </a:rPr>
                        <a:t>Hardware</a:t>
                      </a:r>
                      <a:endParaRPr lang="es-EC"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Switches de core </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2</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83.756,00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167.512,00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29212">
                <a:tc>
                  <a:txBody>
                    <a:bodyPr/>
                    <a:lstStyle/>
                    <a:p>
                      <a:pPr>
                        <a:spcAft>
                          <a:spcPts val="0"/>
                        </a:spcAft>
                      </a:pPr>
                      <a:r>
                        <a:rPr lang="es-EC" sz="1400">
                          <a:effectLst/>
                        </a:rPr>
                        <a:t>Hardware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dirty="0">
                          <a:effectLst/>
                        </a:rPr>
                        <a:t>Switches LAN</a:t>
                      </a:r>
                      <a:endParaRPr lang="es-EC" sz="200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12</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2.570,00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30.840,00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229212">
                <a:tc>
                  <a:txBody>
                    <a:bodyPr/>
                    <a:lstStyle/>
                    <a:p>
                      <a:pPr>
                        <a:spcAft>
                          <a:spcPts val="0"/>
                        </a:spcAft>
                      </a:pPr>
                      <a:r>
                        <a:rPr lang="es-EC" sz="1400">
                          <a:effectLst/>
                        </a:rPr>
                        <a:t>Hardware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Balanceo de carga</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2</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34.000,00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68.000,00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229212">
                <a:tc>
                  <a:txBody>
                    <a:bodyPr/>
                    <a:lstStyle/>
                    <a:p>
                      <a:pPr>
                        <a:spcAft>
                          <a:spcPts val="0"/>
                        </a:spcAft>
                      </a:pPr>
                      <a:r>
                        <a:rPr lang="es-EC" sz="1400">
                          <a:effectLst/>
                        </a:rPr>
                        <a:t>Hardware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Nodos de hiperconvergencia</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4</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50.000,00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200.000,00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229212">
                <a:tc>
                  <a:txBody>
                    <a:bodyPr/>
                    <a:lstStyle/>
                    <a:p>
                      <a:pPr>
                        <a:spcAft>
                          <a:spcPts val="0"/>
                        </a:spcAft>
                      </a:pPr>
                      <a:r>
                        <a:rPr lang="es-EC" sz="1400">
                          <a:effectLst/>
                        </a:rPr>
                        <a:t>Hardware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Servidores de base de datos</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3</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29.660,00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88.980,00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229212">
                <a:tc>
                  <a:txBody>
                    <a:bodyPr/>
                    <a:lstStyle/>
                    <a:p>
                      <a:pPr>
                        <a:spcAft>
                          <a:spcPts val="0"/>
                        </a:spcAft>
                      </a:pPr>
                      <a:r>
                        <a:rPr lang="es-EC" sz="1400">
                          <a:effectLst/>
                        </a:rPr>
                        <a:t>Hardware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Sistema de almacenamiento</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1</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145.038,70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145.038,70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229212">
                <a:tc>
                  <a:txBody>
                    <a:bodyPr/>
                    <a:lstStyle/>
                    <a:p>
                      <a:pPr>
                        <a:spcAft>
                          <a:spcPts val="0"/>
                        </a:spcAft>
                      </a:pPr>
                      <a:r>
                        <a:rPr lang="es-EC" sz="1400">
                          <a:effectLst/>
                        </a:rPr>
                        <a:t>Hardware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Sistema de respaldos</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2</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61.000,00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122.000,00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229212">
                <a:tc>
                  <a:txBody>
                    <a:bodyPr/>
                    <a:lstStyle/>
                    <a:p>
                      <a:pPr>
                        <a:spcAft>
                          <a:spcPts val="0"/>
                        </a:spcAft>
                      </a:pPr>
                      <a:r>
                        <a:rPr lang="es-EC" sz="1400">
                          <a:effectLst/>
                        </a:rPr>
                        <a:t>Software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Licencias de virtualización</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12</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1.340,00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16.080,00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229212">
                <a:tc>
                  <a:txBody>
                    <a:bodyPr/>
                    <a:lstStyle/>
                    <a:p>
                      <a:pPr>
                        <a:spcAft>
                          <a:spcPts val="0"/>
                        </a:spcAft>
                      </a:pPr>
                      <a:r>
                        <a:rPr lang="es-EC" sz="1400">
                          <a:effectLst/>
                        </a:rPr>
                        <a:t>Software</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Licencias para replicación</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14</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2.340,00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32.760,00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1375273">
                <a:tc>
                  <a:txBody>
                    <a:bodyPr/>
                    <a:lstStyle/>
                    <a:p>
                      <a:pPr>
                        <a:spcAft>
                          <a:spcPts val="0"/>
                        </a:spcAft>
                      </a:pPr>
                      <a:r>
                        <a:rPr lang="es-EC" sz="1400">
                          <a:effectLst/>
                        </a:rPr>
                        <a:t>Servicio</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spcAft>
                          <a:spcPts val="0"/>
                        </a:spcAft>
                      </a:pPr>
                      <a:r>
                        <a:rPr lang="es-EC" sz="1400">
                          <a:effectLst/>
                        </a:rPr>
                        <a:t>Instalación, configuración y puesta en marcha, migración de aplicaciones a nodos HCI, migración de las bases de datos y migración del sistema de almacenamiento, transferencia de conocimientos.</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spcAft>
                          <a:spcPts val="0"/>
                        </a:spcAft>
                      </a:pPr>
                      <a:r>
                        <a:rPr lang="es-EC" sz="1400">
                          <a:effectLst/>
                        </a:rPr>
                        <a:t>1</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85.000,00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r">
                        <a:spcAft>
                          <a:spcPts val="0"/>
                        </a:spcAft>
                      </a:pPr>
                      <a:r>
                        <a:rPr lang="es-EC" sz="1400">
                          <a:effectLst/>
                        </a:rPr>
                        <a:t>85.000,00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1"/>
                  </a:ext>
                </a:extLst>
              </a:tr>
              <a:tr h="229212">
                <a:tc gridSpan="4">
                  <a:txBody>
                    <a:bodyPr/>
                    <a:lstStyle/>
                    <a:p>
                      <a:pPr algn="ctr">
                        <a:spcAft>
                          <a:spcPts val="0"/>
                        </a:spcAft>
                      </a:pPr>
                      <a:r>
                        <a:rPr lang="es-EC" sz="1400">
                          <a:effectLst/>
                        </a:rPr>
                        <a:t>Presupuesto</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spcAft>
                          <a:spcPts val="0"/>
                        </a:spcAft>
                      </a:pPr>
                      <a:r>
                        <a:rPr lang="es-EC" sz="1400">
                          <a:effectLst/>
                        </a:rPr>
                        <a:t>956.210,70</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2"/>
                  </a:ext>
                </a:extLst>
              </a:tr>
              <a:tr h="229212">
                <a:tc gridSpan="4">
                  <a:txBody>
                    <a:bodyPr/>
                    <a:lstStyle/>
                    <a:p>
                      <a:pPr algn="ctr">
                        <a:spcAft>
                          <a:spcPts val="0"/>
                        </a:spcAft>
                      </a:pPr>
                      <a:r>
                        <a:rPr lang="es-EC" sz="1400">
                          <a:effectLst/>
                        </a:rPr>
                        <a:t>IVA</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spcAft>
                          <a:spcPts val="0"/>
                        </a:spcAft>
                      </a:pPr>
                      <a:r>
                        <a:rPr lang="es-EC" sz="1400">
                          <a:effectLst/>
                        </a:rPr>
                        <a:t>114.745,28</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3"/>
                  </a:ext>
                </a:extLst>
              </a:tr>
              <a:tr h="458424">
                <a:tc gridSpan="4">
                  <a:txBody>
                    <a:bodyPr/>
                    <a:lstStyle/>
                    <a:p>
                      <a:pPr algn="ctr">
                        <a:spcAft>
                          <a:spcPts val="0"/>
                        </a:spcAft>
                      </a:pPr>
                      <a:r>
                        <a:rPr lang="es-EC" sz="1400">
                          <a:effectLst/>
                        </a:rPr>
                        <a:t>Total</a:t>
                      </a:r>
                      <a:endParaRPr lang="es-EC" sz="2000">
                        <a:solidFill>
                          <a:srgbClr val="000000"/>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spcAft>
                          <a:spcPts val="0"/>
                        </a:spcAft>
                      </a:pPr>
                      <a:r>
                        <a:rPr lang="es-EC" sz="1400" b="1" dirty="0">
                          <a:effectLst/>
                        </a:rPr>
                        <a:t>1.070.955,98</a:t>
                      </a:r>
                      <a:endParaRPr lang="es-EC" sz="2000" b="1" dirty="0">
                        <a:solidFill>
                          <a:srgbClr val="000000"/>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70754063"/>
              </p:ext>
            </p:extLst>
          </p:nvPr>
        </p:nvGraphicFramePr>
        <p:xfrm>
          <a:off x="3902299" y="2922157"/>
          <a:ext cx="8087933" cy="3839591"/>
        </p:xfrm>
        <a:graphic>
          <a:graphicData uri="http://schemas.openxmlformats.org/drawingml/2006/table">
            <a:tbl>
              <a:tblPr firstRow="1" firstCol="1" bandRow="1">
                <a:tableStyleId>{5C22544A-7EE6-4342-B048-85BDC9FD1C3A}</a:tableStyleId>
              </a:tblPr>
              <a:tblGrid>
                <a:gridCol w="1172702">
                  <a:extLst>
                    <a:ext uri="{9D8B030D-6E8A-4147-A177-3AD203B41FA5}">
                      <a16:colId xmlns:a16="http://schemas.microsoft.com/office/drawing/2014/main" val="20000"/>
                    </a:ext>
                  </a:extLst>
                </a:gridCol>
                <a:gridCol w="895926">
                  <a:extLst>
                    <a:ext uri="{9D8B030D-6E8A-4147-A177-3AD203B41FA5}">
                      <a16:colId xmlns:a16="http://schemas.microsoft.com/office/drawing/2014/main" val="20001"/>
                    </a:ext>
                  </a:extLst>
                </a:gridCol>
                <a:gridCol w="888921">
                  <a:extLst>
                    <a:ext uri="{9D8B030D-6E8A-4147-A177-3AD203B41FA5}">
                      <a16:colId xmlns:a16="http://schemas.microsoft.com/office/drawing/2014/main" val="20002"/>
                    </a:ext>
                  </a:extLst>
                </a:gridCol>
                <a:gridCol w="1185053">
                  <a:extLst>
                    <a:ext uri="{9D8B030D-6E8A-4147-A177-3AD203B41FA5}">
                      <a16:colId xmlns:a16="http://schemas.microsoft.com/office/drawing/2014/main" val="20003"/>
                    </a:ext>
                  </a:extLst>
                </a:gridCol>
                <a:gridCol w="770572">
                  <a:extLst>
                    <a:ext uri="{9D8B030D-6E8A-4147-A177-3AD203B41FA5}">
                      <a16:colId xmlns:a16="http://schemas.microsoft.com/office/drawing/2014/main" val="20004"/>
                    </a:ext>
                  </a:extLst>
                </a:gridCol>
                <a:gridCol w="670299">
                  <a:extLst>
                    <a:ext uri="{9D8B030D-6E8A-4147-A177-3AD203B41FA5}">
                      <a16:colId xmlns:a16="http://schemas.microsoft.com/office/drawing/2014/main" val="20005"/>
                    </a:ext>
                  </a:extLst>
                </a:gridCol>
                <a:gridCol w="766070">
                  <a:extLst>
                    <a:ext uri="{9D8B030D-6E8A-4147-A177-3AD203B41FA5}">
                      <a16:colId xmlns:a16="http://schemas.microsoft.com/office/drawing/2014/main" val="20006"/>
                    </a:ext>
                  </a:extLst>
                </a:gridCol>
                <a:gridCol w="824999">
                  <a:extLst>
                    <a:ext uri="{9D8B030D-6E8A-4147-A177-3AD203B41FA5}">
                      <a16:colId xmlns:a16="http://schemas.microsoft.com/office/drawing/2014/main" val="20007"/>
                    </a:ext>
                  </a:extLst>
                </a:gridCol>
                <a:gridCol w="913391">
                  <a:extLst>
                    <a:ext uri="{9D8B030D-6E8A-4147-A177-3AD203B41FA5}">
                      <a16:colId xmlns:a16="http://schemas.microsoft.com/office/drawing/2014/main" val="20008"/>
                    </a:ext>
                  </a:extLst>
                </a:gridCol>
              </a:tblGrid>
              <a:tr h="241935">
                <a:tc gridSpan="9">
                  <a:txBody>
                    <a:bodyPr/>
                    <a:lstStyle/>
                    <a:p>
                      <a:pPr algn="ctr">
                        <a:lnSpc>
                          <a:spcPct val="107000"/>
                        </a:lnSpc>
                        <a:spcAft>
                          <a:spcPts val="0"/>
                        </a:spcAft>
                      </a:pPr>
                      <a:r>
                        <a:rPr lang="es-EC" sz="1200" dirty="0">
                          <a:effectLst/>
                        </a:rPr>
                        <a:t>PRESUPUESTO REFERENCIAL DE UNA INFRAESTRUCTURA COMO SERVICIO (IAAS) PARA EL DATACENTER DE LA F.T</a:t>
                      </a:r>
                      <a:endParaRPr lang="es-EC" sz="1600" dirty="0">
                        <a:effectLst/>
                        <a:latin typeface="Calibri" panose="020F0502020204030204" pitchFamily="34" charset="0"/>
                        <a:ea typeface="Calibri" panose="020F050202020403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2999">
                <a:tc>
                  <a:txBody>
                    <a:bodyPr/>
                    <a:lstStyle/>
                    <a:p>
                      <a:pPr algn="ctr">
                        <a:lnSpc>
                          <a:spcPct val="100000"/>
                        </a:lnSpc>
                        <a:spcAft>
                          <a:spcPts val="0"/>
                        </a:spcAft>
                      </a:pPr>
                      <a:r>
                        <a:rPr lang="es-EC" sz="1200" dirty="0">
                          <a:effectLst/>
                        </a:rPr>
                        <a:t>Recursos</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0000"/>
                        </a:lnSpc>
                        <a:spcAft>
                          <a:spcPts val="0"/>
                        </a:spcAft>
                      </a:pPr>
                      <a:r>
                        <a:rPr lang="es-EC" sz="1200" dirty="0">
                          <a:effectLst/>
                        </a:rPr>
                        <a:t>Servidores aplicaciones</a:t>
                      </a:r>
                      <a:endParaRPr lang="es-EC" sz="1600" dirty="0">
                        <a:effectLst/>
                        <a:latin typeface="Calibri" panose="020F0502020204030204" pitchFamily="34" charset="0"/>
                        <a:ea typeface="Calibri" panose="020F0502020204030204" pitchFamily="34" charset="0"/>
                      </a:endParaRPr>
                    </a:p>
                  </a:txBody>
                  <a:tcPr marL="44450" marR="44450" marT="0" marB="0" anchor="ctr"/>
                </a:tc>
                <a:tc gridSpan="3">
                  <a:txBody>
                    <a:bodyPr/>
                    <a:lstStyle/>
                    <a:p>
                      <a:pPr algn="ctr">
                        <a:lnSpc>
                          <a:spcPct val="100000"/>
                        </a:lnSpc>
                        <a:spcAft>
                          <a:spcPts val="0"/>
                        </a:spcAft>
                      </a:pPr>
                      <a:r>
                        <a:rPr lang="es-EC" sz="1200" dirty="0">
                          <a:effectLst/>
                        </a:rPr>
                        <a:t>Servidores de base de datos</a:t>
                      </a:r>
                      <a:endParaRPr lang="es-EC" sz="1600" dirty="0">
                        <a:effectLst/>
                        <a:latin typeface="Calibri" panose="020F0502020204030204" pitchFamily="34" charset="0"/>
                        <a:ea typeface="Calibri" panose="020F0502020204030204" pitchFamily="34"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00000"/>
                        </a:lnSpc>
                        <a:spcAft>
                          <a:spcPts val="0"/>
                        </a:spcAft>
                      </a:pPr>
                      <a:r>
                        <a:rPr lang="es-EC" sz="1200" dirty="0">
                          <a:effectLst/>
                        </a:rPr>
                        <a:t>Sistemaalmac.</a:t>
                      </a:r>
                      <a:endParaRPr lang="es-EC" sz="1600" dirty="0">
                        <a:effectLst/>
                        <a:latin typeface="Calibri" panose="020F0502020204030204" pitchFamily="34" charset="0"/>
                        <a:ea typeface="Calibri" panose="020F0502020204030204" pitchFamily="34" charset="0"/>
                      </a:endParaRPr>
                    </a:p>
                  </a:txBody>
                  <a:tcPr marL="44450" marR="44450" marT="0" marB="0" anchor="ctr"/>
                </a:tc>
                <a:tc gridSpan="2">
                  <a:txBody>
                    <a:bodyPr/>
                    <a:lstStyle/>
                    <a:p>
                      <a:pPr algn="ctr">
                        <a:lnSpc>
                          <a:spcPct val="100000"/>
                        </a:lnSpc>
                        <a:spcAft>
                          <a:spcPts val="0"/>
                        </a:spcAft>
                      </a:pPr>
                      <a:r>
                        <a:rPr lang="es-EC" sz="1200" dirty="0">
                          <a:effectLst/>
                        </a:rPr>
                        <a:t>Sistema de respaldos</a:t>
                      </a:r>
                      <a:endParaRPr lang="es-EC" sz="1600" dirty="0">
                        <a:effectLst/>
                        <a:latin typeface="Calibri" panose="020F0502020204030204" pitchFamily="34" charset="0"/>
                        <a:ea typeface="Calibri" panose="020F0502020204030204"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C" sz="1200" dirty="0">
                          <a:effectLst/>
                        </a:rPr>
                        <a:t>Costo solución</a:t>
                      </a:r>
                      <a:endParaRPr lang="es-EC"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1"/>
                  </a:ext>
                </a:extLst>
              </a:tr>
              <a:tr h="161925">
                <a:tc>
                  <a:txBody>
                    <a:bodyPr/>
                    <a:lstStyle/>
                    <a:p>
                      <a:pPr>
                        <a:lnSpc>
                          <a:spcPct val="100000"/>
                        </a:lnSpc>
                        <a:spcAft>
                          <a:spcPts val="0"/>
                        </a:spcAft>
                      </a:pPr>
                      <a:r>
                        <a:rPr lang="es-ES"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200" dirty="0">
                          <a:effectLst/>
                        </a:rPr>
                        <a:t>BDD Producción</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200">
                          <a:effectLst/>
                        </a:rPr>
                        <a:t>BDD Desarrollo – pruebas</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BDD Contingencia</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Sitio Principal</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Sitio Alterno</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2"/>
                  </a:ext>
                </a:extLst>
              </a:tr>
              <a:tr h="333375">
                <a:tc>
                  <a:txBody>
                    <a:bodyPr/>
                    <a:lstStyle/>
                    <a:p>
                      <a:pPr>
                        <a:lnSpc>
                          <a:spcPct val="100000"/>
                        </a:lnSpc>
                        <a:spcAft>
                          <a:spcPts val="0"/>
                        </a:spcAft>
                      </a:pPr>
                      <a:r>
                        <a:rPr lang="es-ES" sz="1200" dirty="0">
                          <a:effectLst/>
                        </a:rPr>
                        <a:t>Procesamiento (cores)</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96</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3</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just">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3"/>
                  </a:ext>
                </a:extLst>
              </a:tr>
              <a:tr h="200025">
                <a:tc>
                  <a:txBody>
                    <a:bodyPr/>
                    <a:lstStyle/>
                    <a:p>
                      <a:pPr>
                        <a:lnSpc>
                          <a:spcPct val="100000"/>
                        </a:lnSpc>
                        <a:spcAft>
                          <a:spcPts val="0"/>
                        </a:spcAft>
                      </a:pPr>
                      <a:r>
                        <a:rPr lang="es-ES" sz="1200" dirty="0">
                          <a:effectLst/>
                        </a:rPr>
                        <a:t>RAM (GB)</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182 GB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46 GB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23 GB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4"/>
                  </a:ext>
                </a:extLst>
              </a:tr>
              <a:tr h="200025">
                <a:tc>
                  <a:txBody>
                    <a:bodyPr/>
                    <a:lstStyle/>
                    <a:p>
                      <a:pPr>
                        <a:lnSpc>
                          <a:spcPct val="100000"/>
                        </a:lnSpc>
                        <a:spcAft>
                          <a:spcPts val="0"/>
                        </a:spcAft>
                      </a:pPr>
                      <a:r>
                        <a:rPr lang="es-ES" sz="1200" dirty="0">
                          <a:effectLst/>
                        </a:rPr>
                        <a:t>Discos (TB)</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32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1,7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0,71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0,7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5"/>
                  </a:ext>
                </a:extLst>
              </a:tr>
              <a:tr h="333375">
                <a:tc>
                  <a:txBody>
                    <a:bodyPr/>
                    <a:lstStyle/>
                    <a:p>
                      <a:pPr>
                        <a:lnSpc>
                          <a:spcPct val="100000"/>
                        </a:lnSpc>
                        <a:spcAft>
                          <a:spcPts val="0"/>
                        </a:spcAft>
                      </a:pPr>
                      <a:r>
                        <a:rPr lang="es-ES" sz="1200" dirty="0" err="1">
                          <a:effectLst/>
                        </a:rPr>
                        <a:t>Almacen</a:t>
                      </a:r>
                      <a:r>
                        <a:rPr lang="es-ES" sz="1200" dirty="0">
                          <a:effectLst/>
                        </a:rPr>
                        <a:t>. físico (TB)</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20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36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36 TB</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6"/>
                  </a:ext>
                </a:extLst>
              </a:tr>
              <a:tr h="182245">
                <a:tc>
                  <a:txBody>
                    <a:bodyPr/>
                    <a:lstStyle/>
                    <a:p>
                      <a:pPr>
                        <a:lnSpc>
                          <a:spcPct val="100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32768 x 0,19 x 1 instancia</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7"/>
                  </a:ext>
                </a:extLst>
              </a:tr>
              <a:tr h="150495">
                <a:tc>
                  <a:txBody>
                    <a:bodyPr/>
                    <a:lstStyle/>
                    <a:p>
                      <a:pPr>
                        <a:lnSpc>
                          <a:spcPct val="100000"/>
                        </a:lnSpc>
                        <a:spcAft>
                          <a:spcPts val="0"/>
                        </a:spcAft>
                      </a:pPr>
                      <a:r>
                        <a:rPr lang="es-ES"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730 h x $ 5,842</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1740,8 x $ 0,219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727,04 x $ 0,219</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716,8 x $ 0,095</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20480 x $ 0,045</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36864 x $ 0,0326</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36864 x $ 0,0326</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8"/>
                  </a:ext>
                </a:extLst>
              </a:tr>
              <a:tr h="229235">
                <a:tc>
                  <a:txBody>
                    <a:bodyPr/>
                    <a:lstStyle/>
                    <a:p>
                      <a:pPr>
                        <a:lnSpc>
                          <a:spcPct val="100000"/>
                        </a:lnSpc>
                        <a:spcAft>
                          <a:spcPts val="0"/>
                        </a:spcAft>
                      </a:pPr>
                      <a:r>
                        <a:rPr lang="es-ES" sz="1200" dirty="0">
                          <a:effectLst/>
                        </a:rPr>
                        <a:t>Costo mensual</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$10.490,58</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$381,24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$159,22</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$68,10</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$829,44</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$1.201,77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$1.201,77</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$14.332,11</a:t>
                      </a:r>
                      <a:endParaRPr lang="es-EC" sz="16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09"/>
                  </a:ext>
                </a:extLst>
              </a:tr>
              <a:tr h="200025">
                <a:tc>
                  <a:txBody>
                    <a:bodyPr/>
                    <a:lstStyle/>
                    <a:p>
                      <a:pPr>
                        <a:lnSpc>
                          <a:spcPct val="100000"/>
                        </a:lnSpc>
                        <a:spcAft>
                          <a:spcPts val="0"/>
                        </a:spcAft>
                      </a:pPr>
                      <a:r>
                        <a:rPr lang="es-ES" sz="1200" dirty="0">
                          <a:effectLst/>
                        </a:rPr>
                        <a:t>Costo anual</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dirty="0">
                          <a:effectLst/>
                        </a:rPr>
                        <a:t> </a:t>
                      </a:r>
                      <a:endParaRPr lang="es-EC" sz="16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a:effectLst/>
                        </a:rPr>
                        <a:t> </a:t>
                      </a:r>
                      <a:endParaRPr lang="es-EC" sz="16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C" sz="1200" b="1" dirty="0">
                          <a:effectLst/>
                        </a:rPr>
                        <a:t>$171.985,2</a:t>
                      </a:r>
                      <a:endParaRPr lang="es-EC" sz="1600" b="1"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0010"/>
                  </a:ext>
                </a:extLst>
              </a:tr>
            </a:tbl>
          </a:graphicData>
        </a:graphic>
      </p:graphicFrame>
      <p:pic>
        <p:nvPicPr>
          <p:cNvPr id="4" name="Imagen 3">
            <a:extLst>
              <a:ext uri="{FF2B5EF4-FFF2-40B4-BE49-F238E27FC236}">
                <a16:creationId xmlns:a16="http://schemas.microsoft.com/office/drawing/2014/main" id="{3EFB405C-AC75-8726-489B-5C7001D64D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34099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a:extLst>
              <a:ext uri="{FF2B5EF4-FFF2-40B4-BE49-F238E27FC236}">
                <a16:creationId xmlns:a16="http://schemas.microsoft.com/office/drawing/2014/main" id="{9FA80FA6-D0A0-4AA4-9C0F-347D987D97BF}"/>
              </a:ext>
            </a:extLst>
          </p:cNvPr>
          <p:cNvSpPr txBox="1">
            <a:spLocks/>
          </p:cNvSpPr>
          <p:nvPr/>
        </p:nvSpPr>
        <p:spPr>
          <a:xfrm>
            <a:off x="4368544" y="184406"/>
            <a:ext cx="4256279" cy="675861"/>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lnSpcReduction="10000"/>
          </a:bodyPr>
          <a:lstStyle>
            <a:defPPr>
              <a:defRPr lang="en-US"/>
            </a:defPPr>
            <a:lvl1pPr algn="ctr" defTabSz="914400">
              <a:lnSpc>
                <a:spcPct val="90000"/>
              </a:lnSpc>
              <a:spcBef>
                <a:spcPct val="0"/>
              </a:spcBef>
              <a:buNone/>
              <a:defRPr sz="4400" b="1">
                <a:latin typeface="Arial Narrow" panose="020B0606020202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CONCLUSIONES</a:t>
            </a:r>
          </a:p>
        </p:txBody>
      </p:sp>
      <p:sp>
        <p:nvSpPr>
          <p:cNvPr id="3" name="CuadroTexto 2">
            <a:extLst>
              <a:ext uri="{FF2B5EF4-FFF2-40B4-BE49-F238E27FC236}">
                <a16:creationId xmlns:a16="http://schemas.microsoft.com/office/drawing/2014/main" id="{9AE2217B-078E-40D2-B6EF-8554C9CAF98E}"/>
              </a:ext>
            </a:extLst>
          </p:cNvPr>
          <p:cNvSpPr txBox="1"/>
          <p:nvPr/>
        </p:nvSpPr>
        <p:spPr>
          <a:xfrm>
            <a:off x="923106" y="1481070"/>
            <a:ext cx="11094719" cy="4018978"/>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endParaRPr lang="es-EC" sz="2000" dirty="0"/>
          </a:p>
          <a:p>
            <a:pPr lvl="0"/>
            <a:r>
              <a:rPr lang="es-EC" sz="2000" dirty="0"/>
              <a:t>La migración de la infraestructura tecnológica existente en el datacenter de la Fuerza Terrestre a un modelo de servicio como lo es la Infraestructura como un Servicio (IaaS), permitirá un ahorro en los recursos económicos (servidores físicos, racks, soporte técnico, mantenimiento recurrente, etc.) inicialmente de alrededor de $ </a:t>
            </a:r>
            <a:r>
              <a:rPr lang="es-EC" sz="2000" u="sng" dirty="0"/>
              <a:t>42,205,93</a:t>
            </a:r>
            <a:r>
              <a:rPr lang="es-EC" sz="2000" dirty="0"/>
              <a:t> que equivale al </a:t>
            </a:r>
            <a:r>
              <a:rPr lang="es-EC" sz="2000" u="sng" dirty="0"/>
              <a:t>19,7%</a:t>
            </a:r>
            <a:r>
              <a:rPr lang="es-EC" sz="2000" dirty="0"/>
              <a:t> del presupuesto referencial para repotenciar la infraestructura existente; pero a partir del tercer año el ahorro se incrementa a $ 72.205, 93 que equivale a un 40 a 50% del presupuesto referencial; y nos centraríamos en pagar de acuerdo a los recursos de TI utilizados. </a:t>
            </a:r>
          </a:p>
          <a:p>
            <a:endParaRPr lang="es-EC" sz="2000" dirty="0"/>
          </a:p>
        </p:txBody>
      </p:sp>
      <p:sp>
        <p:nvSpPr>
          <p:cNvPr id="5" name="CuadroTexto 4">
            <a:extLst>
              <a:ext uri="{FF2B5EF4-FFF2-40B4-BE49-F238E27FC236}">
                <a16:creationId xmlns:a16="http://schemas.microsoft.com/office/drawing/2014/main" id="{28E45ECC-8F38-4572-A72E-09D24134372C}"/>
              </a:ext>
            </a:extLst>
          </p:cNvPr>
          <p:cNvSpPr txBox="1"/>
          <p:nvPr/>
        </p:nvSpPr>
        <p:spPr>
          <a:xfrm>
            <a:off x="923107" y="1344588"/>
            <a:ext cx="11094718" cy="4353060"/>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pPr lvl="0">
              <a:lnSpc>
                <a:spcPct val="150000"/>
              </a:lnSpc>
              <a:spcBef>
                <a:spcPts val="1200"/>
              </a:spcBef>
              <a:spcAft>
                <a:spcPts val="600"/>
              </a:spcAft>
            </a:pPr>
            <a:r>
              <a:rPr lang="es-EC" sz="2200" dirty="0">
                <a:solidFill>
                  <a:srgbClr val="000000"/>
                </a:solidFill>
                <a:effectLst/>
                <a:latin typeface="Arial" panose="020B0604020202020204" pitchFamily="34" charset="0"/>
                <a:ea typeface="Calibri" panose="020F0502020204030204" pitchFamily="34" charset="0"/>
              </a:rPr>
              <a:t>La implementación de un </a:t>
            </a:r>
            <a:r>
              <a:rPr lang="es-EC" sz="2200" dirty="0" err="1">
                <a:solidFill>
                  <a:srgbClr val="000000"/>
                </a:solidFill>
                <a:effectLst/>
                <a:latin typeface="Arial" panose="020B0604020202020204" pitchFamily="34" charset="0"/>
                <a:ea typeface="Calibri" panose="020F0502020204030204" pitchFamily="34" charset="0"/>
              </a:rPr>
              <a:t>cloud</a:t>
            </a:r>
            <a:r>
              <a:rPr lang="es-EC" sz="2200" dirty="0">
                <a:solidFill>
                  <a:srgbClr val="000000"/>
                </a:solidFill>
                <a:effectLst/>
                <a:latin typeface="Arial" panose="020B0604020202020204" pitchFamily="34" charset="0"/>
                <a:ea typeface="Calibri" panose="020F0502020204030204" pitchFamily="34" charset="0"/>
              </a:rPr>
              <a:t> hibrido nos garantizará mantener conectada la infraestructura y las aplicaciones con los recursos existentes en la nube y los recursos que se encuentran fuera de ella, es decir, consiste en conectar la nube y la infraestructura tecnológica actual de la Fuerza Terrestre, para incrementar la infraestructura de nuestra institución en la nube y así proporcionar a los desarrolladores y personal técnico una plataforma para crear, implementar y administrar aplicaciones, acorde a las exigencias actuales y futuras.</a:t>
            </a:r>
          </a:p>
          <a:p>
            <a:endParaRPr lang="es-EC" sz="2200" dirty="0"/>
          </a:p>
        </p:txBody>
      </p:sp>
      <p:sp>
        <p:nvSpPr>
          <p:cNvPr id="6" name="CuadroTexto 5">
            <a:extLst>
              <a:ext uri="{FF2B5EF4-FFF2-40B4-BE49-F238E27FC236}">
                <a16:creationId xmlns:a16="http://schemas.microsoft.com/office/drawing/2014/main" id="{219615F9-3CE1-4246-B3F0-25C41ACBFF78}"/>
              </a:ext>
            </a:extLst>
          </p:cNvPr>
          <p:cNvSpPr txBox="1"/>
          <p:nvPr/>
        </p:nvSpPr>
        <p:spPr>
          <a:xfrm>
            <a:off x="949325" y="1110659"/>
            <a:ext cx="11094718" cy="5441334"/>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pPr lvl="0"/>
            <a:r>
              <a:rPr lang="es-EC" sz="2000" dirty="0"/>
              <a:t>En lo que respecta a la seguridad de la información que se encuentra almacenada en la base de datos, con la implementación de seguridad en la nube de AWS, se puede controlar de manera directa donde está almacenado los datos de nuestra institución, quienes de acuerdo a su perfil determinado pueden acceder a ellos y están en la capacidad de poder cambiar, eliminar o modificar dicha información, la identidad a detalle del que realiza algún tipo de cambio, los controles de acceso combinados con el monitoreo permanente de la información de seguridad en tiempo real asegurando que los recursos adecuados tienen derecho al acceso en todo momento independiente del lugar donde este almacenado y </a:t>
            </a:r>
            <a:r>
              <a:rPr lang="es-EC" sz="2000" dirty="0" err="1"/>
              <a:t>sobretodo</a:t>
            </a:r>
            <a:r>
              <a:rPr lang="es-EC" sz="2000" dirty="0"/>
              <a:t> que recursos está consumiendo la institución, a fin de reducir los riesgos que se pueden generar en esta infraestructura ante eventos de seguridad sospechosos.</a:t>
            </a:r>
          </a:p>
        </p:txBody>
      </p:sp>
      <p:pic>
        <p:nvPicPr>
          <p:cNvPr id="4" name="Imagen 3">
            <a:extLst>
              <a:ext uri="{FF2B5EF4-FFF2-40B4-BE49-F238E27FC236}">
                <a16:creationId xmlns:a16="http://schemas.microsoft.com/office/drawing/2014/main" id="{278BFD3D-CA86-DA51-1B3C-1886ADEE02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3651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a:extLst>
              <a:ext uri="{FF2B5EF4-FFF2-40B4-BE49-F238E27FC236}">
                <a16:creationId xmlns:a16="http://schemas.microsoft.com/office/drawing/2014/main" id="{9FA80FA6-D0A0-4AA4-9C0F-347D987D97BF}"/>
              </a:ext>
            </a:extLst>
          </p:cNvPr>
          <p:cNvSpPr txBox="1">
            <a:spLocks/>
          </p:cNvSpPr>
          <p:nvPr/>
        </p:nvSpPr>
        <p:spPr>
          <a:xfrm>
            <a:off x="4116027" y="199884"/>
            <a:ext cx="4758555" cy="675861"/>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0000"/>
          </a:bodyPr>
          <a:lstStyle>
            <a:defPPr>
              <a:defRPr lang="en-US"/>
            </a:defPPr>
            <a:lvl1pPr algn="ctr" defTabSz="914400">
              <a:lnSpc>
                <a:spcPct val="90000"/>
              </a:lnSpc>
              <a:spcBef>
                <a:spcPct val="0"/>
              </a:spcBef>
              <a:buNone/>
              <a:defRPr sz="4400" b="1">
                <a:latin typeface="Arial Narrow" panose="020B0606020202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RECOMENDACIONES</a:t>
            </a:r>
          </a:p>
        </p:txBody>
      </p:sp>
      <p:sp>
        <p:nvSpPr>
          <p:cNvPr id="3" name="CuadroTexto 2">
            <a:extLst>
              <a:ext uri="{FF2B5EF4-FFF2-40B4-BE49-F238E27FC236}">
                <a16:creationId xmlns:a16="http://schemas.microsoft.com/office/drawing/2014/main" id="{35860FFF-C823-472E-AB4A-9DF805C164F2}"/>
              </a:ext>
            </a:extLst>
          </p:cNvPr>
          <p:cNvSpPr txBox="1"/>
          <p:nvPr/>
        </p:nvSpPr>
        <p:spPr>
          <a:xfrm>
            <a:off x="923106" y="1442433"/>
            <a:ext cx="11144398" cy="4877739"/>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pPr lvl="0"/>
            <a:r>
              <a:rPr lang="es-EC" dirty="0"/>
              <a:t>Esta propuesta permite obtener varios beneficios a la institución como son: la disponibilidad, confidencialidad e integración de la información; un </a:t>
            </a:r>
            <a:r>
              <a:rPr lang="es-EC" dirty="0" err="1"/>
              <a:t>auto-escalamiento</a:t>
            </a:r>
            <a:r>
              <a:rPr lang="es-EC" dirty="0"/>
              <a:t> de acuerdo a las necesidades que se van generando por los usuarios; pago del servicio en base a su uso; un rápido despliegue para la explotación de todos los recursos existentes en la nube; y lo más fundamental tener el control de la administración de nuestros recursos de TI, lo que garantizará mayor flexibilidad, agilidad y durabilidad de los servicios implementados en la nube.</a:t>
            </a:r>
          </a:p>
        </p:txBody>
      </p:sp>
      <p:sp>
        <p:nvSpPr>
          <p:cNvPr id="5" name="CuadroTexto 4">
            <a:extLst>
              <a:ext uri="{FF2B5EF4-FFF2-40B4-BE49-F238E27FC236}">
                <a16:creationId xmlns:a16="http://schemas.microsoft.com/office/drawing/2014/main" id="{1E97770E-46C0-4894-B030-114CE1BB6834}"/>
              </a:ext>
            </a:extLst>
          </p:cNvPr>
          <p:cNvSpPr txBox="1"/>
          <p:nvPr/>
        </p:nvSpPr>
        <p:spPr>
          <a:xfrm>
            <a:off x="923106" y="1442432"/>
            <a:ext cx="11144398" cy="4877739"/>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pPr lvl="0">
              <a:lnSpc>
                <a:spcPct val="150000"/>
              </a:lnSpc>
              <a:spcBef>
                <a:spcPts val="1200"/>
              </a:spcBef>
              <a:spcAft>
                <a:spcPts val="600"/>
              </a:spcAft>
            </a:pPr>
            <a:r>
              <a:rPr lang="es-EC" sz="2100" dirty="0">
                <a:solidFill>
                  <a:srgbClr val="000000"/>
                </a:solidFill>
                <a:effectLst/>
                <a:latin typeface="Arial" panose="020B0604020202020204" pitchFamily="34" charset="0"/>
                <a:ea typeface="Calibri" panose="020F0502020204030204" pitchFamily="34" charset="0"/>
              </a:rPr>
              <a:t>Es recomendable tomar en consideración la propuesta de migración de la infraestructura tecnológica existente en la Fuerza Terrestre a un servicio de Infraestructura como Servicio (IaaS) en la nube, toda vez que existirá un ahorro económico a la institución de entre un 4</a:t>
            </a:r>
            <a:r>
              <a:rPr lang="es-EC" sz="2100" b="1" dirty="0">
                <a:solidFill>
                  <a:srgbClr val="000000"/>
                </a:solidFill>
                <a:effectLst/>
                <a:latin typeface="Arial" panose="020B0604020202020204" pitchFamily="34" charset="0"/>
                <a:ea typeface="Calibri" panose="020F0502020204030204" pitchFamily="34" charset="0"/>
              </a:rPr>
              <a:t>0 a 50 %</a:t>
            </a:r>
            <a:r>
              <a:rPr lang="es-EC" sz="2100" dirty="0">
                <a:solidFill>
                  <a:srgbClr val="000000"/>
                </a:solidFill>
                <a:effectLst/>
                <a:latin typeface="Arial" panose="020B0604020202020204" pitchFamily="34" charset="0"/>
                <a:ea typeface="Calibri" panose="020F0502020204030204" pitchFamily="34" charset="0"/>
              </a:rPr>
              <a:t> en lo referente a repotenciar la infraestructura actual, que concierne al mantenimiento, soporte técnico, servicios básicos, etc., permitiendo mejorar los procesos internos, garantizando un empleo oportuno y eficaz del personal militar en la ejecución de las operaciones militares en todo el territorio nacional. Esta propuesta nos permitirá en base a las necesidades institucionales y el avance tecnológico, incrementar proporcionalmente las demandas existentes dentro de la Fuerza Terrestre. </a:t>
            </a:r>
          </a:p>
        </p:txBody>
      </p:sp>
      <p:sp>
        <p:nvSpPr>
          <p:cNvPr id="7" name="CuadroTexto 6">
            <a:extLst>
              <a:ext uri="{FF2B5EF4-FFF2-40B4-BE49-F238E27FC236}">
                <a16:creationId xmlns:a16="http://schemas.microsoft.com/office/drawing/2014/main" id="{AEEB79FA-52B2-4C77-8626-DF656986E1DA}"/>
              </a:ext>
            </a:extLst>
          </p:cNvPr>
          <p:cNvSpPr txBox="1"/>
          <p:nvPr/>
        </p:nvSpPr>
        <p:spPr>
          <a:xfrm>
            <a:off x="923106" y="1442446"/>
            <a:ext cx="11144398" cy="4877739"/>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pPr lvl="0">
              <a:lnSpc>
                <a:spcPct val="150000"/>
              </a:lnSpc>
              <a:spcBef>
                <a:spcPts val="1200"/>
              </a:spcBef>
              <a:spcAft>
                <a:spcPts val="600"/>
              </a:spcAft>
            </a:pPr>
            <a:r>
              <a:rPr lang="es-EC" sz="2000" dirty="0">
                <a:solidFill>
                  <a:srgbClr val="000000"/>
                </a:solidFill>
                <a:effectLst/>
                <a:latin typeface="Arial" panose="020B0604020202020204" pitchFamily="34" charset="0"/>
                <a:ea typeface="Calibri" panose="020F0502020204030204" pitchFamily="34" charset="0"/>
              </a:rPr>
              <a:t>Analizar la presente propuesta, considerando que el proceso de migración de la infraestructura tecnológica actual a una tecnología en la nube como lo es la Infraestructura como Servicio (IaaS) considera tres fases que permitirán ayudar a la institución a hacer frente a la migración de decenas de aplicaciones e información importante, por lo cual se debe considerar: la evaluación de nuestros recursos en las instalaciones generando una proyección de costos estimados; la movilización que permitirá crear un plan de migración y poder ajustar de ser el caso aspectos que no se hayan tratado en esta propuesta protegiendo a la institución de posibles riesgos; y la migración y modernización que proporciona las herramientas necesarias para acelerar y simplificar su proceso con AWS. </a:t>
            </a:r>
          </a:p>
        </p:txBody>
      </p:sp>
      <p:pic>
        <p:nvPicPr>
          <p:cNvPr id="4" name="Imagen 3">
            <a:extLst>
              <a:ext uri="{FF2B5EF4-FFF2-40B4-BE49-F238E27FC236}">
                <a16:creationId xmlns:a16="http://schemas.microsoft.com/office/drawing/2014/main" id="{25795EC5-F11F-F8AA-C264-FA5B5E3873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387501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EB79FA-52B2-4C77-8626-DF656986E1DA}"/>
              </a:ext>
            </a:extLst>
          </p:cNvPr>
          <p:cNvSpPr txBox="1"/>
          <p:nvPr/>
        </p:nvSpPr>
        <p:spPr>
          <a:xfrm>
            <a:off x="2779202" y="2975212"/>
            <a:ext cx="7606744" cy="915672"/>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pPr lvl="0" algn="ctr">
              <a:lnSpc>
                <a:spcPct val="150000"/>
              </a:lnSpc>
              <a:spcBef>
                <a:spcPts val="1200"/>
              </a:spcBef>
              <a:spcAft>
                <a:spcPts val="600"/>
              </a:spcAft>
            </a:pPr>
            <a:r>
              <a:rPr lang="es-EC" sz="2800" dirty="0">
                <a:solidFill>
                  <a:srgbClr val="000000"/>
                </a:solidFill>
                <a:effectLst/>
                <a:latin typeface="Arial" panose="020B0604020202020204" pitchFamily="34" charset="0"/>
                <a:ea typeface="Calibri" panose="020F0502020204030204" pitchFamily="34" charset="0"/>
              </a:rPr>
              <a:t>Gracias por su atención…………..</a:t>
            </a:r>
          </a:p>
        </p:txBody>
      </p:sp>
      <p:pic>
        <p:nvPicPr>
          <p:cNvPr id="2" name="Imagen 1">
            <a:extLst>
              <a:ext uri="{FF2B5EF4-FFF2-40B4-BE49-F238E27FC236}">
                <a16:creationId xmlns:a16="http://schemas.microsoft.com/office/drawing/2014/main" id="{CB8BCB0C-7263-39D9-727B-1D0540387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126" y="173525"/>
            <a:ext cx="2986405" cy="852170"/>
          </a:xfrm>
          <a:prstGeom prst="rect">
            <a:avLst/>
          </a:prstGeom>
          <a:noFill/>
          <a:ln>
            <a:noFill/>
          </a:ln>
        </p:spPr>
      </p:pic>
    </p:spTree>
    <p:extLst>
      <p:ext uri="{BB962C8B-B14F-4D97-AF65-F5344CB8AC3E}">
        <p14:creationId xmlns:p14="http://schemas.microsoft.com/office/powerpoint/2010/main" val="284457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8">
            <a:extLst>
              <a:ext uri="{FF2B5EF4-FFF2-40B4-BE49-F238E27FC236}">
                <a16:creationId xmlns:a16="http://schemas.microsoft.com/office/drawing/2014/main" id="{3F2A973C-5C7E-48F8-9A98-7CE2EC3B4EF9}"/>
              </a:ext>
            </a:extLst>
          </p:cNvPr>
          <p:cNvSpPr>
            <a:spLocks noGrp="1"/>
          </p:cNvSpPr>
          <p:nvPr>
            <p:ph type="title"/>
          </p:nvPr>
        </p:nvSpPr>
        <p:spPr>
          <a:xfrm>
            <a:off x="4105239" y="373229"/>
            <a:ext cx="3981521" cy="675861"/>
          </a:xfrm>
          <a:solidFill>
            <a:schemeClr val="accent1">
              <a:lumMod val="60000"/>
              <a:lumOff val="40000"/>
            </a:schemeClr>
          </a:solidFill>
          <a:ln>
            <a:solidFill>
              <a:schemeClr val="accent1">
                <a:lumMod val="40000"/>
                <a:lumOff val="60000"/>
              </a:schemeClr>
            </a:solidFill>
          </a:ln>
          <a:effectLst>
            <a:softEdge rad="12700"/>
          </a:effectLst>
          <a:scene3d>
            <a:camera prst="orthographicFront"/>
            <a:lightRig rig="soft" dir="t"/>
          </a:scene3d>
          <a:sp3d extrusionH="88900" prstMaterial="plastic">
            <a:bevelT/>
            <a:bevelB/>
          </a:sp3d>
        </p:spPr>
        <p:txBody>
          <a:bodyPr>
            <a:normAutofit/>
          </a:bodyPr>
          <a:lstStyle/>
          <a:p>
            <a:pPr algn="ctr"/>
            <a:r>
              <a:rPr lang="es-EC" b="1" dirty="0">
                <a:solidFill>
                  <a:schemeClr val="tx1"/>
                </a:solidFill>
                <a:latin typeface="Arial Narrow" panose="020B0606020202030204" pitchFamily="34" charset="0"/>
              </a:rPr>
              <a:t>SUMARIO</a:t>
            </a:r>
          </a:p>
        </p:txBody>
      </p:sp>
      <p:sp>
        <p:nvSpPr>
          <p:cNvPr id="8" name="CuadroTexto 7">
            <a:extLst>
              <a:ext uri="{FF2B5EF4-FFF2-40B4-BE49-F238E27FC236}">
                <a16:creationId xmlns:a16="http://schemas.microsoft.com/office/drawing/2014/main" id="{77C5A39B-AFC3-423D-B86B-A99D5F1BBBA4}"/>
              </a:ext>
            </a:extLst>
          </p:cNvPr>
          <p:cNvSpPr txBox="1"/>
          <p:nvPr/>
        </p:nvSpPr>
        <p:spPr>
          <a:xfrm>
            <a:off x="592429" y="1218824"/>
            <a:ext cx="8487177" cy="5447243"/>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a:bodyPr>
          <a:lstStyle>
            <a:defPPr>
              <a:defRPr lang="es-EC"/>
            </a:defPPr>
            <a:lvl1pPr indent="0" algn="just">
              <a:lnSpc>
                <a:spcPct val="100000"/>
              </a:lnSpc>
              <a:spcBef>
                <a:spcPct val="0"/>
              </a:spcBef>
              <a:spcAft>
                <a:spcPts val="600"/>
              </a:spcAft>
              <a:buNone/>
              <a:tabLst>
                <a:tab pos="630555" algn="l"/>
              </a:tabLst>
              <a:defRPr sz="2400" b="1">
                <a:solidFill>
                  <a:srgbClr val="000000"/>
                </a:solidFill>
                <a:effectLst/>
                <a:latin typeface="Arial" panose="020B0604020202020204" pitchFamily="34" charset="0"/>
                <a:ea typeface="Arial" panose="020B0604020202020204" pitchFamily="34" charset="0"/>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spcAft>
                <a:spcPts val="0"/>
              </a:spcAft>
            </a:pPr>
            <a:r>
              <a:rPr lang="es-EC" sz="2000" dirty="0"/>
              <a:t>PLANTEAMIENTO DEL PROBLEMA	</a:t>
            </a:r>
          </a:p>
          <a:p>
            <a:pPr>
              <a:spcAft>
                <a:spcPts val="0"/>
              </a:spcAft>
            </a:pPr>
            <a:r>
              <a:rPr lang="es-EC" sz="2000" dirty="0"/>
              <a:t>1.1      Formulación del Problema	</a:t>
            </a:r>
          </a:p>
          <a:p>
            <a:pPr>
              <a:spcAft>
                <a:spcPts val="0"/>
              </a:spcAft>
            </a:pPr>
            <a:r>
              <a:rPr lang="es-EC" sz="2000" dirty="0"/>
              <a:t>1.2      Justificación e Importancia</a:t>
            </a:r>
          </a:p>
          <a:p>
            <a:pPr>
              <a:spcAft>
                <a:spcPts val="0"/>
              </a:spcAft>
            </a:pPr>
            <a:r>
              <a:rPr lang="es-EC" sz="2000" dirty="0"/>
              <a:t>1.3      Objetivos (Objetivo general - Objetivos específicos)</a:t>
            </a:r>
          </a:p>
          <a:p>
            <a:pPr>
              <a:spcAft>
                <a:spcPts val="0"/>
              </a:spcAft>
            </a:pPr>
            <a:r>
              <a:rPr lang="es-EC" sz="2000" dirty="0"/>
              <a:t>MARCO TEÓRICO</a:t>
            </a:r>
          </a:p>
          <a:p>
            <a:pPr>
              <a:spcAft>
                <a:spcPts val="0"/>
              </a:spcAft>
            </a:pPr>
            <a:r>
              <a:rPr lang="es-EC" sz="2000" dirty="0"/>
              <a:t>2.1      Origen del cloud computing</a:t>
            </a:r>
          </a:p>
          <a:p>
            <a:pPr>
              <a:spcAft>
                <a:spcPts val="0"/>
              </a:spcAft>
            </a:pPr>
            <a:r>
              <a:rPr lang="es-EC" sz="2000" dirty="0"/>
              <a:t>2.2      Evolución del cloud computing</a:t>
            </a:r>
          </a:p>
          <a:p>
            <a:pPr>
              <a:spcAft>
                <a:spcPts val="0"/>
              </a:spcAft>
            </a:pPr>
            <a:r>
              <a:rPr lang="es-EC" sz="2000" dirty="0"/>
              <a:t>2.3      Características del cloud computing</a:t>
            </a:r>
          </a:p>
          <a:p>
            <a:pPr>
              <a:spcAft>
                <a:spcPts val="0"/>
              </a:spcAft>
            </a:pPr>
            <a:r>
              <a:rPr lang="es-EC" sz="2000" dirty="0"/>
              <a:t>2.4      Modelos de servicios de cloud computing</a:t>
            </a:r>
          </a:p>
          <a:p>
            <a:pPr>
              <a:spcAft>
                <a:spcPts val="0"/>
              </a:spcAft>
            </a:pPr>
            <a:r>
              <a:rPr lang="es-EC" sz="2000" dirty="0"/>
              <a:t>2.5      Modelos de infraestructura de cloud computing </a:t>
            </a:r>
          </a:p>
          <a:p>
            <a:pPr>
              <a:spcAft>
                <a:spcPts val="0"/>
              </a:spcAft>
            </a:pPr>
            <a:r>
              <a:rPr lang="es-EC" sz="2000" dirty="0"/>
              <a:t>MARCO METODOLÓGICO - RESULTADOS</a:t>
            </a:r>
          </a:p>
          <a:p>
            <a:pPr>
              <a:spcAft>
                <a:spcPts val="0"/>
              </a:spcAft>
            </a:pPr>
            <a:r>
              <a:rPr lang="es-EC" sz="2000" dirty="0"/>
              <a:t>3.1      Tipo y método de investigación </a:t>
            </a:r>
          </a:p>
          <a:p>
            <a:pPr>
              <a:spcAft>
                <a:spcPts val="0"/>
              </a:spcAft>
            </a:pPr>
            <a:r>
              <a:rPr lang="es-EC" sz="2000" dirty="0"/>
              <a:t>3.2      Recolección de información</a:t>
            </a:r>
          </a:p>
          <a:p>
            <a:pPr>
              <a:spcAft>
                <a:spcPts val="0"/>
              </a:spcAft>
            </a:pPr>
            <a:r>
              <a:rPr lang="es-EC" sz="2000" dirty="0"/>
              <a:t>PROPUESTA</a:t>
            </a:r>
          </a:p>
          <a:p>
            <a:pPr>
              <a:spcAft>
                <a:spcPts val="0"/>
              </a:spcAft>
            </a:pPr>
            <a:r>
              <a:rPr lang="es-EC" sz="2000" dirty="0"/>
              <a:t>4.1     Situación actual de la infraestructura tecnológica</a:t>
            </a:r>
          </a:p>
          <a:p>
            <a:pPr>
              <a:spcAft>
                <a:spcPts val="0"/>
              </a:spcAft>
            </a:pPr>
            <a:r>
              <a:rPr lang="es-EC" sz="2000" dirty="0"/>
              <a:t>4.2     Propuesta de infraestructura y servicios a migrar (IaaS)</a:t>
            </a:r>
          </a:p>
          <a:p>
            <a:pPr>
              <a:spcAft>
                <a:spcPts val="0"/>
              </a:spcAft>
            </a:pPr>
            <a:r>
              <a:rPr lang="es-EC" sz="2000" dirty="0"/>
              <a:t>CONCLUSIONES - RECOMENDACIONES	</a:t>
            </a:r>
          </a:p>
        </p:txBody>
      </p:sp>
      <p:pic>
        <p:nvPicPr>
          <p:cNvPr id="2" name="Imagen 1">
            <a:extLst>
              <a:ext uri="{FF2B5EF4-FFF2-40B4-BE49-F238E27FC236}">
                <a16:creationId xmlns:a16="http://schemas.microsoft.com/office/drawing/2014/main" id="{25B78F96-8308-4965-0F63-D52090845E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10409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8">
            <a:extLst>
              <a:ext uri="{FF2B5EF4-FFF2-40B4-BE49-F238E27FC236}">
                <a16:creationId xmlns:a16="http://schemas.microsoft.com/office/drawing/2014/main" id="{5DAA3BFB-C407-475F-8635-35A5D388396F}"/>
              </a:ext>
            </a:extLst>
          </p:cNvPr>
          <p:cNvSpPr>
            <a:spLocks noGrp="1"/>
          </p:cNvSpPr>
          <p:nvPr>
            <p:ph type="title"/>
          </p:nvPr>
        </p:nvSpPr>
        <p:spPr>
          <a:xfrm>
            <a:off x="2628804" y="388524"/>
            <a:ext cx="7404652" cy="675861"/>
          </a:xfrm>
          <a:solidFill>
            <a:schemeClr val="accent1">
              <a:lumMod val="60000"/>
              <a:lumOff val="40000"/>
            </a:schemeClr>
          </a:solidFill>
          <a:ln>
            <a:solidFill>
              <a:schemeClr val="accent1">
                <a:lumMod val="40000"/>
                <a:lumOff val="60000"/>
              </a:schemeClr>
            </a:solidFill>
          </a:ln>
          <a:effectLst>
            <a:softEdge rad="12700"/>
          </a:effectLst>
          <a:scene3d>
            <a:camera prst="orthographicFront"/>
            <a:lightRig rig="soft" dir="t"/>
          </a:scene3d>
          <a:sp3d extrusionH="88900" prstMaterial="plastic">
            <a:bevelT/>
            <a:bevelB/>
          </a:sp3d>
        </p:spPr>
        <p:txBody>
          <a:bodyPr vert="horz" lIns="91440" tIns="45720" rIns="91440" bIns="45720" rtlCol="0" anchor="t">
            <a:normAutofit/>
          </a:bodyPr>
          <a:lstStyle/>
          <a:p>
            <a:pPr algn="ctr"/>
            <a:r>
              <a:rPr lang="es-EC" b="1" dirty="0">
                <a:solidFill>
                  <a:schemeClr val="tx1"/>
                </a:solidFill>
                <a:latin typeface="Arial Narrow" panose="020B0606020202030204" pitchFamily="34" charset="0"/>
              </a:rPr>
              <a:t>PLANTEAMIENTO DEL PROBLEMA</a:t>
            </a:r>
          </a:p>
        </p:txBody>
      </p:sp>
      <p:sp>
        <p:nvSpPr>
          <p:cNvPr id="5" name="CuadroTexto 4">
            <a:extLst>
              <a:ext uri="{FF2B5EF4-FFF2-40B4-BE49-F238E27FC236}">
                <a16:creationId xmlns:a16="http://schemas.microsoft.com/office/drawing/2014/main" id="{FF1BEAA2-C752-412F-9064-DC26D48C3A03}"/>
              </a:ext>
            </a:extLst>
          </p:cNvPr>
          <p:cNvSpPr txBox="1"/>
          <p:nvPr/>
        </p:nvSpPr>
        <p:spPr>
          <a:xfrm>
            <a:off x="923107" y="2197351"/>
            <a:ext cx="11094719" cy="1373154"/>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a:bodyPr>
          <a:lstStyle>
            <a:lvl1pPr algn="ctr">
              <a:lnSpc>
                <a:spcPct val="90000"/>
              </a:lnSpc>
              <a:spcBef>
                <a:spcPct val="0"/>
              </a:spcBef>
              <a:buNone/>
              <a:defRPr sz="4400" b="1">
                <a:latin typeface="Arial Narrow" panose="020B0606020202030204" pitchFamily="34" charset="0"/>
                <a:ea typeface="+mj-ea"/>
                <a:cs typeface="+mj-cs"/>
              </a:defRPr>
            </a:lvl1pPr>
          </a:lstStyle>
          <a:p>
            <a:pPr marL="0" indent="0" algn="just">
              <a:lnSpc>
                <a:spcPct val="100000"/>
              </a:lnSpc>
              <a:spcAft>
                <a:spcPts val="600"/>
              </a:spcAft>
              <a:buNone/>
              <a:tabLst>
                <a:tab pos="630555" algn="l"/>
              </a:tabLst>
            </a:pPr>
            <a:r>
              <a:rPr lang="es-EC" sz="2400" dirty="0">
                <a:solidFill>
                  <a:srgbClr val="000000"/>
                </a:solidFill>
                <a:effectLst/>
                <a:latin typeface="Arial" panose="020B0604020202020204" pitchFamily="34" charset="0"/>
                <a:ea typeface="Arial" panose="020B0604020202020204" pitchFamily="34" charset="0"/>
              </a:rPr>
              <a:t>¿Incide la obsolescencia y disponibilidad de la infraestructura tecnológica existente, en la continuidad operativa de los diferentes sistemas informáticos del SIFTE?</a:t>
            </a:r>
            <a:endParaRPr lang="es-EC" sz="2400" dirty="0">
              <a:effectLst/>
              <a:latin typeface="Calibri" panose="020F0502020204030204" pitchFamily="34" charset="0"/>
              <a:ea typeface="Calibri" panose="020F0502020204030204" pitchFamily="34" charset="0"/>
            </a:endParaRPr>
          </a:p>
        </p:txBody>
      </p:sp>
      <p:pic>
        <p:nvPicPr>
          <p:cNvPr id="2050" name="Picture 2" descr="Implementación de una arquitectura PKI para el Ejército Ecuatoriano,  utilizando software libre Proyecto de investigación previo la obtención del  título. - ppt descargar">
            <a:extLst>
              <a:ext uri="{FF2B5EF4-FFF2-40B4-BE49-F238E27FC236}">
                <a16:creationId xmlns:a16="http://schemas.microsoft.com/office/drawing/2014/main" id="{58F26AD7-9FBA-4165-A5CE-07D9B199D9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13"/>
          <a:stretch/>
        </p:blipFill>
        <p:spPr bwMode="auto">
          <a:xfrm>
            <a:off x="7839755" y="3810937"/>
            <a:ext cx="3872185" cy="234894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2" name="Picture 4" descr="La importancia de mantener la continuidad operativa de los recursos de TI y  comunicaciones ante la contingencia que presenta COVID-19 – SVIS">
            <a:extLst>
              <a:ext uri="{FF2B5EF4-FFF2-40B4-BE49-F238E27FC236}">
                <a16:creationId xmlns:a16="http://schemas.microsoft.com/office/drawing/2014/main" id="{02623287-D33F-4C91-85BD-F7445B900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344" y="4147740"/>
            <a:ext cx="3143250"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Cómo evitar la obsolescencia tecnológica? | Modernización de sistemas |  Go4IT Solutions">
            <a:extLst>
              <a:ext uri="{FF2B5EF4-FFF2-40B4-BE49-F238E27FC236}">
                <a16:creationId xmlns:a16="http://schemas.microsoft.com/office/drawing/2014/main" id="{D8FCAAB1-3F51-41DA-A2FF-2FDFBC098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710" y="4362200"/>
            <a:ext cx="2644473" cy="102840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 name="Título 8">
            <a:extLst>
              <a:ext uri="{FF2B5EF4-FFF2-40B4-BE49-F238E27FC236}">
                <a16:creationId xmlns:a16="http://schemas.microsoft.com/office/drawing/2014/main" id="{9FA80FA6-D0A0-4AA4-9C0F-347D987D97BF}"/>
              </a:ext>
            </a:extLst>
          </p:cNvPr>
          <p:cNvSpPr txBox="1">
            <a:spLocks/>
          </p:cNvSpPr>
          <p:nvPr/>
        </p:nvSpPr>
        <p:spPr>
          <a:xfrm>
            <a:off x="1023582" y="1286234"/>
            <a:ext cx="4418213" cy="509437"/>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1800"/>
              </a:spcBef>
              <a:spcAft>
                <a:spcPts val="600"/>
              </a:spcAft>
            </a:pPr>
            <a:r>
              <a:rPr lang="es-EC" sz="2400" b="1" dirty="0">
                <a:latin typeface="Arial" panose="020B0604020202020204" pitchFamily="34" charset="0"/>
              </a:rPr>
              <a:t>Formulación del problema</a:t>
            </a:r>
            <a:endParaRPr lang="es-EC" sz="2400" b="1" dirty="0">
              <a:latin typeface="Calibri" panose="020F0502020204030204" pitchFamily="34" charset="0"/>
            </a:endParaRPr>
          </a:p>
        </p:txBody>
      </p:sp>
      <p:pic>
        <p:nvPicPr>
          <p:cNvPr id="2" name="Imagen 1">
            <a:extLst>
              <a:ext uri="{FF2B5EF4-FFF2-40B4-BE49-F238E27FC236}">
                <a16:creationId xmlns:a16="http://schemas.microsoft.com/office/drawing/2014/main" id="{4FE1AE31-DDCD-E340-F81A-E4C5CB50DF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031" y="166675"/>
            <a:ext cx="2986405" cy="852170"/>
          </a:xfrm>
          <a:prstGeom prst="rect">
            <a:avLst/>
          </a:prstGeom>
          <a:noFill/>
          <a:ln>
            <a:noFill/>
          </a:ln>
        </p:spPr>
      </p:pic>
    </p:spTree>
    <p:extLst>
      <p:ext uri="{BB962C8B-B14F-4D97-AF65-F5344CB8AC3E}">
        <p14:creationId xmlns:p14="http://schemas.microsoft.com/office/powerpoint/2010/main" val="343192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fltVal val="0"/>
                                          </p:val>
                                        </p:tav>
                                        <p:tav tm="100000">
                                          <p:val>
                                            <p:strVal val="#ppt_w"/>
                                          </p:val>
                                        </p:tav>
                                      </p:tavLst>
                                    </p:anim>
                                    <p:anim calcmode="lin" valueType="num">
                                      <p:cBhvr>
                                        <p:cTn id="18" dur="500" fill="hold"/>
                                        <p:tgtEl>
                                          <p:spTgt spid="2054"/>
                                        </p:tgtEl>
                                        <p:attrNameLst>
                                          <p:attrName>ppt_h</p:attrName>
                                        </p:attrNameLst>
                                      </p:cBhvr>
                                      <p:tavLst>
                                        <p:tav tm="0">
                                          <p:val>
                                            <p:fltVal val="0"/>
                                          </p:val>
                                        </p:tav>
                                        <p:tav tm="100000">
                                          <p:val>
                                            <p:strVal val="#ppt_h"/>
                                          </p:val>
                                        </p:tav>
                                      </p:tavLst>
                                    </p:anim>
                                    <p:animEffect transition="in" filter="fade">
                                      <p:cBhvr>
                                        <p:cTn id="19" dur="500"/>
                                        <p:tgtEl>
                                          <p:spTgt spid="2054"/>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par>
                                <p:cTn id="25" presetID="53" presetClass="entr" presetSubtype="16"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fill="hold"/>
                                        <p:tgtEl>
                                          <p:spTgt spid="2050"/>
                                        </p:tgtEl>
                                        <p:attrNameLst>
                                          <p:attrName>ppt_w</p:attrName>
                                        </p:attrNameLst>
                                      </p:cBhvr>
                                      <p:tavLst>
                                        <p:tav tm="0">
                                          <p:val>
                                            <p:fltVal val="0"/>
                                          </p:val>
                                        </p:tav>
                                        <p:tav tm="100000">
                                          <p:val>
                                            <p:strVal val="#ppt_w"/>
                                          </p:val>
                                        </p:tav>
                                      </p:tavLst>
                                    </p:anim>
                                    <p:anim calcmode="lin" valueType="num">
                                      <p:cBhvr>
                                        <p:cTn id="28" dur="500" fill="hold"/>
                                        <p:tgtEl>
                                          <p:spTgt spid="2050"/>
                                        </p:tgtEl>
                                        <p:attrNameLst>
                                          <p:attrName>ppt_h</p:attrName>
                                        </p:attrNameLst>
                                      </p:cBhvr>
                                      <p:tavLst>
                                        <p:tav tm="0">
                                          <p:val>
                                            <p:fltVal val="0"/>
                                          </p:val>
                                        </p:tav>
                                        <p:tav tm="100000">
                                          <p:val>
                                            <p:strVal val="#ppt_h"/>
                                          </p:val>
                                        </p:tav>
                                      </p:tavLst>
                                    </p:anim>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8">
            <a:extLst>
              <a:ext uri="{FF2B5EF4-FFF2-40B4-BE49-F238E27FC236}">
                <a16:creationId xmlns:a16="http://schemas.microsoft.com/office/drawing/2014/main" id="{9FA80FA6-D0A0-4AA4-9C0F-347D987D97BF}"/>
              </a:ext>
            </a:extLst>
          </p:cNvPr>
          <p:cNvSpPr>
            <a:spLocks noGrp="1"/>
          </p:cNvSpPr>
          <p:nvPr>
            <p:ph type="title"/>
          </p:nvPr>
        </p:nvSpPr>
        <p:spPr>
          <a:xfrm>
            <a:off x="1023582" y="1286234"/>
            <a:ext cx="4418213" cy="675861"/>
          </a:xfrm>
          <a:solidFill>
            <a:srgbClr val="92D050"/>
          </a:solidFill>
          <a:effectLst>
            <a:softEdge rad="12700"/>
          </a:effectLst>
          <a:scene3d>
            <a:camera prst="orthographicFront"/>
            <a:lightRig rig="soft" dir="t"/>
          </a:scene3d>
          <a:sp3d extrusionH="88900" prstMaterial="plastic">
            <a:bevelT/>
            <a:bevelB/>
          </a:sp3d>
        </p:spPr>
        <p:txBody>
          <a:bodyPr>
            <a:noAutofit/>
          </a:bodyPr>
          <a:lstStyle/>
          <a:p>
            <a:pPr lvl="0">
              <a:lnSpc>
                <a:spcPct val="150000"/>
              </a:lnSpc>
              <a:spcBef>
                <a:spcPts val="1800"/>
              </a:spcBef>
              <a:spcAft>
                <a:spcPts val="600"/>
              </a:spcAft>
            </a:pPr>
            <a:r>
              <a:rPr lang="es-EC" sz="2400" b="1" dirty="0">
                <a:solidFill>
                  <a:schemeClr val="tx1"/>
                </a:solidFill>
                <a:effectLst/>
                <a:latin typeface="Arial" panose="020B0604020202020204" pitchFamily="34" charset="0"/>
              </a:rPr>
              <a:t>Justificación e Importancia</a:t>
            </a:r>
            <a:endParaRPr lang="es-EC" sz="2400" b="1" dirty="0">
              <a:solidFill>
                <a:schemeClr val="tx1"/>
              </a:solidFill>
              <a:effectLst/>
              <a:latin typeface="Calibri" panose="020F0502020204030204" pitchFamily="34" charset="0"/>
            </a:endParaRPr>
          </a:p>
        </p:txBody>
      </p:sp>
      <p:sp>
        <p:nvSpPr>
          <p:cNvPr id="2" name="Rectángulo 1"/>
          <p:cNvSpPr/>
          <p:nvPr/>
        </p:nvSpPr>
        <p:spPr>
          <a:xfrm>
            <a:off x="1023582" y="2017521"/>
            <a:ext cx="10617958" cy="4561693"/>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t">
            <a:noAutofit/>
          </a:bodyPr>
          <a:lstStyle/>
          <a:p>
            <a:pPr marL="342900" indent="-342900" algn="just">
              <a:spcBef>
                <a:spcPct val="0"/>
              </a:spcBef>
              <a:spcAft>
                <a:spcPts val="600"/>
              </a:spcAft>
              <a:buFont typeface="Arial" panose="020B0604020202020204" pitchFamily="34" charset="0"/>
              <a:buChar char="•"/>
            </a:pPr>
            <a:r>
              <a:rPr lang="es-EC" sz="2000" b="1" dirty="0">
                <a:solidFill>
                  <a:srgbClr val="000000"/>
                </a:solidFill>
                <a:latin typeface="Arial" panose="020B0604020202020204" pitchFamily="34" charset="0"/>
                <a:ea typeface="Calibri" panose="020F0502020204030204" pitchFamily="34" charset="0"/>
                <a:cs typeface="+mj-cs"/>
              </a:rPr>
              <a:t>La infraestructura tecnológica existente en la CGFT, puede presentar fallas en su funcionamiento.</a:t>
            </a:r>
          </a:p>
          <a:p>
            <a:pPr marL="342900" indent="-342900" algn="just">
              <a:spcBef>
                <a:spcPct val="0"/>
              </a:spcBef>
              <a:spcAft>
                <a:spcPts val="600"/>
              </a:spcAft>
              <a:buFont typeface="Arial" panose="020B0604020202020204" pitchFamily="34" charset="0"/>
              <a:buChar char="•"/>
            </a:pPr>
            <a:endParaRPr lang="es-EC" sz="2000" b="1" dirty="0">
              <a:solidFill>
                <a:srgbClr val="000000"/>
              </a:solidFill>
              <a:latin typeface="Arial" panose="020B0604020202020204" pitchFamily="34" charset="0"/>
              <a:ea typeface="Calibri" panose="020F0502020204030204" pitchFamily="34" charset="0"/>
              <a:cs typeface="+mj-cs"/>
            </a:endParaRPr>
          </a:p>
          <a:p>
            <a:pPr marL="342900" indent="-342900" algn="just">
              <a:spcBef>
                <a:spcPct val="0"/>
              </a:spcBef>
              <a:spcAft>
                <a:spcPts val="600"/>
              </a:spcAft>
              <a:buFont typeface="Arial" panose="020B0604020202020204" pitchFamily="34" charset="0"/>
              <a:buChar char="•"/>
            </a:pPr>
            <a:r>
              <a:rPr lang="es-EC" sz="2000" b="1" dirty="0">
                <a:solidFill>
                  <a:srgbClr val="000000"/>
                </a:solidFill>
                <a:latin typeface="Arial" panose="020B0604020202020204" pitchFamily="34" charset="0"/>
                <a:ea typeface="Calibri" panose="020F0502020204030204" pitchFamily="34" charset="0"/>
                <a:cs typeface="+mj-cs"/>
              </a:rPr>
              <a:t>Cloud Computing presenta grandes beneficios, al proporcionar servicios provistos y gestiónales en la nube, cuando se requiera y cuyo costo depende de la cantidad de transacciones.</a:t>
            </a:r>
          </a:p>
          <a:p>
            <a:pPr marL="342900" indent="-342900" algn="just">
              <a:spcBef>
                <a:spcPct val="0"/>
              </a:spcBef>
              <a:spcAft>
                <a:spcPts val="600"/>
              </a:spcAft>
              <a:buFont typeface="Arial" panose="020B0604020202020204" pitchFamily="34" charset="0"/>
              <a:buChar char="•"/>
            </a:pPr>
            <a:endParaRPr lang="es-EC" sz="2000" b="1" dirty="0">
              <a:solidFill>
                <a:srgbClr val="000000"/>
              </a:solidFill>
              <a:latin typeface="Arial" panose="020B0604020202020204" pitchFamily="34" charset="0"/>
              <a:ea typeface="Calibri" panose="020F0502020204030204" pitchFamily="34" charset="0"/>
              <a:cs typeface="+mj-cs"/>
            </a:endParaRPr>
          </a:p>
          <a:p>
            <a:pPr marL="342900" indent="-342900" algn="just">
              <a:spcBef>
                <a:spcPct val="0"/>
              </a:spcBef>
              <a:spcAft>
                <a:spcPts val="600"/>
              </a:spcAft>
              <a:buFont typeface="Arial" panose="020B0604020202020204" pitchFamily="34" charset="0"/>
              <a:buChar char="•"/>
            </a:pPr>
            <a:r>
              <a:rPr lang="es-EC" sz="2000" b="1" dirty="0">
                <a:solidFill>
                  <a:srgbClr val="000000"/>
                </a:solidFill>
                <a:latin typeface="Arial" panose="020B0604020202020204" pitchFamily="34" charset="0"/>
                <a:ea typeface="Calibri" panose="020F0502020204030204" pitchFamily="34" charset="0"/>
                <a:cs typeface="+mj-cs"/>
              </a:rPr>
              <a:t>Actualización tecnológica acorde a necesidades de disponibilidad de la información, de los procesos existentes en la F.T y de su presupuesto.</a:t>
            </a:r>
          </a:p>
          <a:p>
            <a:pPr marL="342900" indent="-342900" algn="just">
              <a:spcBef>
                <a:spcPct val="0"/>
              </a:spcBef>
              <a:spcAft>
                <a:spcPts val="600"/>
              </a:spcAft>
              <a:buFont typeface="Arial" panose="020B0604020202020204" pitchFamily="34" charset="0"/>
              <a:buChar char="•"/>
            </a:pPr>
            <a:endParaRPr lang="es-EC" sz="2000" b="1" dirty="0">
              <a:solidFill>
                <a:srgbClr val="000000"/>
              </a:solidFill>
              <a:latin typeface="Arial" panose="020B0604020202020204" pitchFamily="34" charset="0"/>
              <a:ea typeface="Calibri" panose="020F0502020204030204" pitchFamily="34" charset="0"/>
              <a:cs typeface="+mj-cs"/>
            </a:endParaRPr>
          </a:p>
          <a:p>
            <a:pPr marL="342900" indent="-342900" algn="just">
              <a:spcBef>
                <a:spcPct val="0"/>
              </a:spcBef>
              <a:spcAft>
                <a:spcPts val="600"/>
              </a:spcAft>
              <a:buFont typeface="Arial" panose="020B0604020202020204" pitchFamily="34" charset="0"/>
              <a:buChar char="•"/>
            </a:pPr>
            <a:r>
              <a:rPr lang="es-EC" sz="2000" b="1" dirty="0">
                <a:solidFill>
                  <a:srgbClr val="000000"/>
                </a:solidFill>
                <a:latin typeface="Arial" panose="020B0604020202020204" pitchFamily="34" charset="0"/>
                <a:ea typeface="Calibri" panose="020F0502020204030204" pitchFamily="34" charset="0"/>
                <a:cs typeface="+mj-cs"/>
              </a:rPr>
              <a:t>Escalamiento de acuerdo a los requerimientos futuros del SIFTE, para aumentar su seguridad, escalabilidad y flexibilidad, permitiendo ahorro de costos, lo que garantizará la continuidad operativa de la infraestructura tecnológica. </a:t>
            </a:r>
          </a:p>
        </p:txBody>
      </p:sp>
      <p:sp>
        <p:nvSpPr>
          <p:cNvPr id="5" name="Título 8">
            <a:extLst>
              <a:ext uri="{FF2B5EF4-FFF2-40B4-BE49-F238E27FC236}">
                <a16:creationId xmlns:a16="http://schemas.microsoft.com/office/drawing/2014/main" id="{5DAA3BFB-C407-475F-8635-35A5D388396F}"/>
              </a:ext>
            </a:extLst>
          </p:cNvPr>
          <p:cNvSpPr txBox="1">
            <a:spLocks/>
          </p:cNvSpPr>
          <p:nvPr/>
        </p:nvSpPr>
        <p:spPr>
          <a:xfrm>
            <a:off x="3335628" y="388524"/>
            <a:ext cx="6697828" cy="675861"/>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a:latin typeface="Arial Narrow" panose="020B0606020202030204" pitchFamily="34" charset="0"/>
              </a:rPr>
              <a:t>PLANTEAMIENTO DEL PROBLEMA</a:t>
            </a:r>
          </a:p>
        </p:txBody>
      </p:sp>
      <p:pic>
        <p:nvPicPr>
          <p:cNvPr id="3" name="Imagen 2">
            <a:extLst>
              <a:ext uri="{FF2B5EF4-FFF2-40B4-BE49-F238E27FC236}">
                <a16:creationId xmlns:a16="http://schemas.microsoft.com/office/drawing/2014/main" id="{616D97B8-A02F-6EC5-BCE5-EC4609BCCD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216" y="169029"/>
            <a:ext cx="2986405" cy="852170"/>
          </a:xfrm>
          <a:prstGeom prst="rect">
            <a:avLst/>
          </a:prstGeom>
          <a:noFill/>
          <a:ln>
            <a:noFill/>
          </a:ln>
        </p:spPr>
      </p:pic>
    </p:spTree>
    <p:extLst>
      <p:ext uri="{BB962C8B-B14F-4D97-AF65-F5344CB8AC3E}">
        <p14:creationId xmlns:p14="http://schemas.microsoft.com/office/powerpoint/2010/main" val="18255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772061-E6E6-48EB-9D87-17010DA4BF09}"/>
              </a:ext>
            </a:extLst>
          </p:cNvPr>
          <p:cNvSpPr txBox="1"/>
          <p:nvPr/>
        </p:nvSpPr>
        <p:spPr>
          <a:xfrm>
            <a:off x="923107" y="1828800"/>
            <a:ext cx="11094719" cy="1741705"/>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lvl1pPr algn="ctr">
              <a:lnSpc>
                <a:spcPct val="90000"/>
              </a:lnSpc>
              <a:spcBef>
                <a:spcPct val="0"/>
              </a:spcBef>
              <a:buNone/>
              <a:defRPr sz="4400" b="1">
                <a:latin typeface="Arial Narrow" panose="020B0606020202030204" pitchFamily="34" charset="0"/>
                <a:ea typeface="+mj-ea"/>
                <a:cs typeface="+mj-cs"/>
              </a:defRPr>
            </a:lvl1pPr>
          </a:lstStyle>
          <a:p>
            <a:pPr algn="just">
              <a:lnSpc>
                <a:spcPct val="150000"/>
              </a:lnSpc>
              <a:spcAft>
                <a:spcPts val="600"/>
              </a:spcAft>
            </a:pPr>
            <a:r>
              <a:rPr lang="es-EC" sz="2400" dirty="0">
                <a:solidFill>
                  <a:srgbClr val="000000"/>
                </a:solidFill>
                <a:effectLst/>
                <a:latin typeface="Arial" panose="020B0604020202020204" pitchFamily="34" charset="0"/>
                <a:ea typeface="Calibri" panose="020F0502020204030204" pitchFamily="34" charset="0"/>
              </a:rPr>
              <a:t>Analizar la migración hacia una solución de </a:t>
            </a:r>
            <a:r>
              <a:rPr lang="es-EC" sz="2400" dirty="0" err="1">
                <a:solidFill>
                  <a:srgbClr val="000000"/>
                </a:solidFill>
                <a:effectLst/>
                <a:latin typeface="Arial" panose="020B0604020202020204" pitchFamily="34" charset="0"/>
                <a:ea typeface="Calibri" panose="020F0502020204030204" pitchFamily="34" charset="0"/>
              </a:rPr>
              <a:t>cloud</a:t>
            </a:r>
            <a:r>
              <a:rPr lang="es-EC" sz="2400" dirty="0">
                <a:solidFill>
                  <a:srgbClr val="000000"/>
                </a:solidFill>
                <a:effectLst/>
                <a:latin typeface="Arial" panose="020B0604020202020204" pitchFamily="34" charset="0"/>
                <a:ea typeface="Calibri" panose="020F0502020204030204" pitchFamily="34" charset="0"/>
              </a:rPr>
              <a:t> </a:t>
            </a:r>
            <a:r>
              <a:rPr lang="es-EC" sz="2400" dirty="0" err="1">
                <a:solidFill>
                  <a:srgbClr val="000000"/>
                </a:solidFill>
                <a:effectLst/>
                <a:latin typeface="Arial" panose="020B0604020202020204" pitchFamily="34" charset="0"/>
                <a:ea typeface="Calibri" panose="020F0502020204030204" pitchFamily="34" charset="0"/>
              </a:rPr>
              <a:t>computing</a:t>
            </a:r>
            <a:r>
              <a:rPr lang="es-EC" sz="2400" dirty="0">
                <a:solidFill>
                  <a:srgbClr val="000000"/>
                </a:solidFill>
                <a:effectLst/>
                <a:latin typeface="Arial" panose="020B0604020202020204" pitchFamily="34" charset="0"/>
                <a:ea typeface="Calibri" panose="020F0502020204030204" pitchFamily="34" charset="0"/>
              </a:rPr>
              <a:t> 2.0, para asegurar la continuidad operativa de la infraestructura tecnológica del SIFTE. </a:t>
            </a:r>
          </a:p>
        </p:txBody>
      </p:sp>
      <p:pic>
        <p:nvPicPr>
          <p:cNvPr id="5122" name="Picture 2" descr="Conoce el mundo de Cloud computing">
            <a:extLst>
              <a:ext uri="{FF2B5EF4-FFF2-40B4-BE49-F238E27FC236}">
                <a16:creationId xmlns:a16="http://schemas.microsoft.com/office/drawing/2014/main" id="{5FFBE260-BF74-485E-BD6C-2B25BDFB3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657" y="3664948"/>
            <a:ext cx="4031479" cy="26827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8">
            <a:extLst>
              <a:ext uri="{FF2B5EF4-FFF2-40B4-BE49-F238E27FC236}">
                <a16:creationId xmlns:a16="http://schemas.microsoft.com/office/drawing/2014/main" id="{7AA2017B-FFEB-4413-A510-535D6F0F7E50}"/>
              </a:ext>
            </a:extLst>
          </p:cNvPr>
          <p:cNvSpPr txBox="1">
            <a:spLocks/>
          </p:cNvSpPr>
          <p:nvPr/>
        </p:nvSpPr>
        <p:spPr>
          <a:xfrm>
            <a:off x="923107" y="1248937"/>
            <a:ext cx="2957517" cy="485420"/>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nSpc>
                <a:spcPct val="150000"/>
              </a:lnSpc>
              <a:spcBef>
                <a:spcPts val="1800"/>
              </a:spcBef>
              <a:spcAft>
                <a:spcPts val="600"/>
              </a:spcAft>
            </a:pPr>
            <a:r>
              <a:rPr lang="es-EC" sz="2400" b="1" dirty="0">
                <a:solidFill>
                  <a:srgbClr val="000000"/>
                </a:solidFill>
                <a:effectLst/>
                <a:latin typeface="Arial" panose="020B0604020202020204" pitchFamily="34" charset="0"/>
                <a:ea typeface="Times New Roman" panose="02020603050405020304" pitchFamily="18" charset="0"/>
              </a:rPr>
              <a:t>Objetivo General</a:t>
            </a:r>
            <a:endParaRPr lang="es-EC" sz="2400" b="1" dirty="0">
              <a:effectLst/>
              <a:latin typeface="Calibri" panose="020F0502020204030204" pitchFamily="34" charset="0"/>
            </a:endParaRPr>
          </a:p>
        </p:txBody>
      </p:sp>
      <p:sp>
        <p:nvSpPr>
          <p:cNvPr id="7" name="Título 8">
            <a:extLst>
              <a:ext uri="{FF2B5EF4-FFF2-40B4-BE49-F238E27FC236}">
                <a16:creationId xmlns:a16="http://schemas.microsoft.com/office/drawing/2014/main" id="{5DAA3BFB-C407-475F-8635-35A5D388396F}"/>
              </a:ext>
            </a:extLst>
          </p:cNvPr>
          <p:cNvSpPr txBox="1">
            <a:spLocks/>
          </p:cNvSpPr>
          <p:nvPr/>
        </p:nvSpPr>
        <p:spPr>
          <a:xfrm>
            <a:off x="3606083" y="130633"/>
            <a:ext cx="6504645" cy="642099"/>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a:bodyPr>
          <a:lstStyle>
            <a:defPPr>
              <a:defRPr lang="en-US"/>
            </a:defPPr>
            <a:lvl1pPr algn="ctr" defTabSz="914400">
              <a:lnSpc>
                <a:spcPct val="90000"/>
              </a:lnSpc>
              <a:spcBef>
                <a:spcPct val="0"/>
              </a:spcBef>
              <a:buNone/>
              <a:defRPr sz="4400" b="1">
                <a:latin typeface="Arial Narrow" panose="020B0606020202030204" pitchFamily="34" charset="0"/>
                <a:ea typeface="+mj-ea"/>
                <a:cs typeface="+mj-cs"/>
              </a:defRPr>
            </a:lvl1pPr>
          </a:lstStyle>
          <a:p>
            <a:r>
              <a:rPr lang="es-EC" sz="3600" dirty="0"/>
              <a:t>PLANTEAMIENTO DEL PROBLEMA</a:t>
            </a:r>
          </a:p>
        </p:txBody>
      </p:sp>
      <p:pic>
        <p:nvPicPr>
          <p:cNvPr id="2" name="Imagen 1">
            <a:extLst>
              <a:ext uri="{FF2B5EF4-FFF2-40B4-BE49-F238E27FC236}">
                <a16:creationId xmlns:a16="http://schemas.microsoft.com/office/drawing/2014/main" id="{7E31CB4E-0C43-66A3-A631-77C6BAAC3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30770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8">
            <a:extLst>
              <a:ext uri="{FF2B5EF4-FFF2-40B4-BE49-F238E27FC236}">
                <a16:creationId xmlns:a16="http://schemas.microsoft.com/office/drawing/2014/main" id="{1CD77072-6BAF-4259-AF57-610DAE5458B9}"/>
              </a:ext>
            </a:extLst>
          </p:cNvPr>
          <p:cNvSpPr txBox="1">
            <a:spLocks/>
          </p:cNvSpPr>
          <p:nvPr/>
        </p:nvSpPr>
        <p:spPr>
          <a:xfrm>
            <a:off x="923106" y="1452573"/>
            <a:ext cx="3938825" cy="479325"/>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nSpc>
                <a:spcPct val="150000"/>
              </a:lnSpc>
              <a:spcBef>
                <a:spcPts val="1800"/>
              </a:spcBef>
              <a:spcAft>
                <a:spcPts val="600"/>
              </a:spcAft>
            </a:pPr>
            <a:r>
              <a:rPr lang="es-EC" sz="2400" b="1" dirty="0">
                <a:solidFill>
                  <a:srgbClr val="000000"/>
                </a:solidFill>
                <a:effectLst/>
                <a:latin typeface="Arial" panose="020B0604020202020204" pitchFamily="34" charset="0"/>
                <a:ea typeface="Times New Roman" panose="02020603050405020304" pitchFamily="18" charset="0"/>
              </a:rPr>
              <a:t>Objetivos Específicos</a:t>
            </a:r>
            <a:endParaRPr lang="es-EC" sz="2400" b="1" dirty="0">
              <a:effectLst/>
              <a:latin typeface="Calibri" panose="020F0502020204030204" pitchFamily="34" charset="0"/>
            </a:endParaRPr>
          </a:p>
        </p:txBody>
      </p:sp>
      <p:sp>
        <p:nvSpPr>
          <p:cNvPr id="10" name="CuadroTexto 9">
            <a:extLst>
              <a:ext uri="{FF2B5EF4-FFF2-40B4-BE49-F238E27FC236}">
                <a16:creationId xmlns:a16="http://schemas.microsoft.com/office/drawing/2014/main" id="{D2928BC8-9ADC-4AA5-82DF-1AA64B756374}"/>
              </a:ext>
            </a:extLst>
          </p:cNvPr>
          <p:cNvSpPr txBox="1"/>
          <p:nvPr/>
        </p:nvSpPr>
        <p:spPr>
          <a:xfrm>
            <a:off x="923107" y="2518226"/>
            <a:ext cx="11094719" cy="1507139"/>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lvl1pPr algn="ctr">
              <a:lnSpc>
                <a:spcPct val="90000"/>
              </a:lnSpc>
              <a:spcBef>
                <a:spcPct val="0"/>
              </a:spcBef>
              <a:buNone/>
              <a:defRPr sz="4400" b="1">
                <a:latin typeface="Arial Narrow" panose="020B0606020202030204" pitchFamily="34" charset="0"/>
                <a:ea typeface="+mj-ea"/>
                <a:cs typeface="+mj-cs"/>
              </a:defRPr>
            </a:lvl1pPr>
          </a:lstStyle>
          <a:p>
            <a:pPr algn="just">
              <a:lnSpc>
                <a:spcPct val="150000"/>
              </a:lnSpc>
              <a:spcAft>
                <a:spcPts val="600"/>
              </a:spcAft>
            </a:pPr>
            <a:r>
              <a:rPr lang="es-EC" sz="2800" dirty="0">
                <a:solidFill>
                  <a:srgbClr val="000000"/>
                </a:solidFill>
                <a:effectLst/>
                <a:latin typeface="Arial" panose="020B0604020202020204" pitchFamily="34" charset="0"/>
                <a:ea typeface="Calibri" panose="020F0502020204030204" pitchFamily="34" charset="0"/>
              </a:rPr>
              <a:t>Analizar la situación actual de la infraestructura tecnológica de los sistemas informáticos del SIFTE.</a:t>
            </a:r>
          </a:p>
        </p:txBody>
      </p:sp>
      <p:sp>
        <p:nvSpPr>
          <p:cNvPr id="12" name="CuadroTexto 11">
            <a:extLst>
              <a:ext uri="{FF2B5EF4-FFF2-40B4-BE49-F238E27FC236}">
                <a16:creationId xmlns:a16="http://schemas.microsoft.com/office/drawing/2014/main" id="{199B6E5F-6AC3-45B3-AA6E-645C07F80D02}"/>
              </a:ext>
            </a:extLst>
          </p:cNvPr>
          <p:cNvSpPr txBox="1"/>
          <p:nvPr/>
        </p:nvSpPr>
        <p:spPr>
          <a:xfrm>
            <a:off x="923106" y="2299538"/>
            <a:ext cx="11094719" cy="2305168"/>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lvl1pPr algn="ctr">
              <a:lnSpc>
                <a:spcPct val="90000"/>
              </a:lnSpc>
              <a:spcBef>
                <a:spcPct val="0"/>
              </a:spcBef>
              <a:buNone/>
              <a:defRPr sz="4400" b="1">
                <a:latin typeface="Arial Narrow" panose="020B0606020202030204" pitchFamily="34" charset="0"/>
                <a:ea typeface="+mj-ea"/>
                <a:cs typeface="+mj-cs"/>
              </a:defRPr>
            </a:lvl1pPr>
          </a:lstStyle>
          <a:p>
            <a:pPr algn="just">
              <a:lnSpc>
                <a:spcPct val="150000"/>
              </a:lnSpc>
              <a:spcAft>
                <a:spcPts val="600"/>
              </a:spcAft>
            </a:pPr>
            <a:r>
              <a:rPr lang="es-EC" sz="2600" dirty="0">
                <a:solidFill>
                  <a:srgbClr val="000000"/>
                </a:solidFill>
                <a:effectLst/>
                <a:latin typeface="Arial" panose="020B0604020202020204" pitchFamily="34" charset="0"/>
                <a:ea typeface="Calibri" panose="020F0502020204030204" pitchFamily="34" charset="0"/>
              </a:rPr>
              <a:t>Determinar que aplicaciones y soluciones  </a:t>
            </a:r>
            <a:r>
              <a:rPr lang="es-EC" sz="2600" dirty="0">
                <a:solidFill>
                  <a:srgbClr val="000000"/>
                </a:solidFill>
                <a:latin typeface="Arial" panose="020B0604020202020204" pitchFamily="34" charset="0"/>
                <a:ea typeface="Calibri" panose="020F0502020204030204" pitchFamily="34" charset="0"/>
              </a:rPr>
              <a:t>de cloud computing, permiten reducir los costos de mantenimiento la infraestructura tecnológica, y aseguren la escalabilidad de la infraestructura tecnológica del SIFTE.</a:t>
            </a:r>
          </a:p>
        </p:txBody>
      </p:sp>
      <p:sp>
        <p:nvSpPr>
          <p:cNvPr id="9" name="CuadroTexto 8">
            <a:extLst>
              <a:ext uri="{FF2B5EF4-FFF2-40B4-BE49-F238E27FC236}">
                <a16:creationId xmlns:a16="http://schemas.microsoft.com/office/drawing/2014/main" id="{966AFFD4-754F-41E2-83CD-45C2485FF23A}"/>
              </a:ext>
            </a:extLst>
          </p:cNvPr>
          <p:cNvSpPr txBox="1"/>
          <p:nvPr/>
        </p:nvSpPr>
        <p:spPr>
          <a:xfrm>
            <a:off x="923106" y="2329502"/>
            <a:ext cx="11094719" cy="2275204"/>
          </a:xfrm>
          <a:prstGeom prst="rect">
            <a:avLst/>
          </a:prstGeom>
          <a:gradFill flip="none" rotWithShape="1">
            <a:gsLst>
              <a:gs pos="0">
                <a:schemeClr val="accent1">
                  <a:lumMod val="40000"/>
                  <a:lumOff val="60000"/>
                </a:schemeClr>
              </a:gs>
              <a:gs pos="100000">
                <a:schemeClr val="accent6">
                  <a:lumMod val="40000"/>
                  <a:lumOff val="60000"/>
                </a:schemeClr>
              </a:gs>
              <a:gs pos="100000">
                <a:srgbClr val="FF0000">
                  <a:tint val="23500"/>
                  <a:satMod val="160000"/>
                </a:srgbClr>
              </a:gs>
            </a:gsLst>
            <a:lin ang="5400000" scaled="1"/>
            <a:tileRect/>
          </a:gradFill>
          <a:effectLst>
            <a:softEdge rad="12700"/>
          </a:effectLst>
          <a:scene3d>
            <a:camera prst="orthographicFront"/>
            <a:lightRig rig="soft" dir="t"/>
          </a:scene3d>
          <a:sp3d extrusionH="88900" prstMaterial="plastic">
            <a:bevelT/>
            <a:bevelB/>
          </a:sp3d>
        </p:spPr>
        <p:txBody>
          <a:bodyPr vert="horz" lIns="91440" tIns="45720" rIns="91440" bIns="45720" rtlCol="0" anchor="ctr">
            <a:noAutofit/>
          </a:bodyPr>
          <a:lstStyle>
            <a:defPPr>
              <a:defRPr lang="es-EC"/>
            </a:defPPr>
            <a:lvl1pPr algn="just">
              <a:lnSpc>
                <a:spcPct val="150000"/>
              </a:lnSpc>
              <a:spcBef>
                <a:spcPct val="0"/>
              </a:spcBef>
              <a:spcAft>
                <a:spcPts val="600"/>
              </a:spcAft>
              <a:buNone/>
              <a:defRPr sz="2400" b="1">
                <a:solidFill>
                  <a:srgbClr val="000000"/>
                </a:solidFill>
                <a:effectLst/>
                <a:latin typeface="Arial" panose="020B0604020202020204" pitchFamily="34" charset="0"/>
                <a:ea typeface="Calibri" panose="020F0502020204030204" pitchFamily="34" charset="0"/>
                <a:cs typeface="+mj-cs"/>
              </a:defRPr>
            </a:lvl1pPr>
          </a:lstStyle>
          <a:p>
            <a:endParaRPr lang="es-EC" sz="2800" dirty="0"/>
          </a:p>
          <a:p>
            <a:r>
              <a:rPr lang="es-EC" sz="2800" dirty="0"/>
              <a:t>Demostrar  que una solución de </a:t>
            </a:r>
            <a:r>
              <a:rPr lang="es-EC" sz="2800" dirty="0" err="1"/>
              <a:t>cloud</a:t>
            </a:r>
            <a:r>
              <a:rPr lang="es-EC" sz="2800" dirty="0"/>
              <a:t> </a:t>
            </a:r>
            <a:r>
              <a:rPr lang="es-EC" sz="2800" dirty="0" err="1"/>
              <a:t>computing</a:t>
            </a:r>
            <a:r>
              <a:rPr lang="es-EC" sz="2800" dirty="0"/>
              <a:t> 2.0  permita reducir el </a:t>
            </a:r>
            <a:r>
              <a:rPr lang="es-EC" sz="2800" dirty="0" err="1"/>
              <a:t>deployment</a:t>
            </a:r>
            <a:r>
              <a:rPr lang="es-EC" sz="2800" dirty="0"/>
              <a:t> (despliegue) de infraestructura tecnológica durante las operaciones militares. </a:t>
            </a:r>
          </a:p>
          <a:p>
            <a:endParaRPr lang="es-EC" sz="2800" dirty="0"/>
          </a:p>
        </p:txBody>
      </p:sp>
      <p:pic>
        <p:nvPicPr>
          <p:cNvPr id="2" name="Imagen 1">
            <a:extLst>
              <a:ext uri="{FF2B5EF4-FFF2-40B4-BE49-F238E27FC236}">
                <a16:creationId xmlns:a16="http://schemas.microsoft.com/office/drawing/2014/main" id="{5AA35FC1-64F8-A52C-B92B-300D08CFAB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
        <p:nvSpPr>
          <p:cNvPr id="3" name="Título 8">
            <a:extLst>
              <a:ext uri="{FF2B5EF4-FFF2-40B4-BE49-F238E27FC236}">
                <a16:creationId xmlns:a16="http://schemas.microsoft.com/office/drawing/2014/main" id="{0D485CDD-F633-227A-5204-AA71F06F66F8}"/>
              </a:ext>
            </a:extLst>
          </p:cNvPr>
          <p:cNvSpPr txBox="1">
            <a:spLocks/>
          </p:cNvSpPr>
          <p:nvPr/>
        </p:nvSpPr>
        <p:spPr>
          <a:xfrm>
            <a:off x="3606083" y="130633"/>
            <a:ext cx="6504645" cy="642099"/>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a:bodyPr>
          <a:lstStyle>
            <a:defPPr>
              <a:defRPr lang="en-US"/>
            </a:defPPr>
            <a:lvl1pPr algn="ctr" defTabSz="914400">
              <a:lnSpc>
                <a:spcPct val="90000"/>
              </a:lnSpc>
              <a:spcBef>
                <a:spcPct val="0"/>
              </a:spcBef>
              <a:buNone/>
              <a:defRPr sz="4400" b="1">
                <a:latin typeface="Arial Narrow" panose="020B0606020202030204" pitchFamily="34" charset="0"/>
                <a:ea typeface="+mj-ea"/>
                <a:cs typeface="+mj-cs"/>
              </a:defRPr>
            </a:lvl1pPr>
          </a:lstStyle>
          <a:p>
            <a:r>
              <a:rPr lang="es-EC" sz="3600" dirty="0"/>
              <a:t>PLANTEAMIENTO DEL PROBLEMA</a:t>
            </a:r>
          </a:p>
        </p:txBody>
      </p:sp>
    </p:spTree>
    <p:extLst>
      <p:ext uri="{BB962C8B-B14F-4D97-AF65-F5344CB8AC3E}">
        <p14:creationId xmlns:p14="http://schemas.microsoft.com/office/powerpoint/2010/main" val="180548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8">
            <a:extLst>
              <a:ext uri="{FF2B5EF4-FFF2-40B4-BE49-F238E27FC236}">
                <a16:creationId xmlns:a16="http://schemas.microsoft.com/office/drawing/2014/main" id="{9FA80FA6-D0A0-4AA4-9C0F-347D987D97BF}"/>
              </a:ext>
            </a:extLst>
          </p:cNvPr>
          <p:cNvSpPr>
            <a:spLocks noGrp="1"/>
          </p:cNvSpPr>
          <p:nvPr>
            <p:ph type="title"/>
          </p:nvPr>
        </p:nvSpPr>
        <p:spPr>
          <a:xfrm>
            <a:off x="3655636" y="163723"/>
            <a:ext cx="4971460" cy="675861"/>
          </a:xfr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0000"/>
          </a:bodyPr>
          <a:lstStyle/>
          <a:p>
            <a:pPr algn="ctr" defTabSz="914400">
              <a:lnSpc>
                <a:spcPct val="90000"/>
              </a:lnSpc>
            </a:pPr>
            <a:r>
              <a:rPr lang="es-EC" sz="4400" b="1" dirty="0">
                <a:solidFill>
                  <a:schemeClr val="tx1"/>
                </a:solidFill>
                <a:latin typeface="Arial Narrow" panose="020B0606020202030204" pitchFamily="34" charset="0"/>
              </a:rPr>
              <a:t>MARCO TEÓRICO</a:t>
            </a:r>
          </a:p>
        </p:txBody>
      </p:sp>
      <p:pic>
        <p:nvPicPr>
          <p:cNvPr id="1026" name="Picture 2" descr="jmcb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1935" y="1205108"/>
            <a:ext cx="1050092" cy="110279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47654" y="1369849"/>
            <a:ext cx="4211770" cy="2031325"/>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Arial" panose="020B0604020202020204" pitchFamily="34" charset="0"/>
              </a:rPr>
              <a:t>John McCarthy 1960.</a:t>
            </a:r>
          </a:p>
          <a:p>
            <a:pPr algn="just"/>
            <a:r>
              <a:rPr lang="es-EC" dirty="0">
                <a:latin typeface="Arial" panose="020B0604020202020204" pitchFamily="34" charset="0"/>
                <a:ea typeface="Calibri" panose="020F0502020204030204" pitchFamily="34" charset="0"/>
                <a:cs typeface="Arial" panose="020B0604020202020204" pitchFamily="34" charset="0"/>
              </a:rPr>
              <a:t>Mencionó: “Algún día la computación podría ser organizada como un servicio público”.</a:t>
            </a:r>
          </a:p>
          <a:p>
            <a:pPr algn="just"/>
            <a:endParaRPr lang="es-EC" dirty="0">
              <a:latin typeface="Arial" panose="020B0604020202020204" pitchFamily="34" charset="0"/>
              <a:ea typeface="Calibri" panose="020F050202020403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Douglas Parkhill en 1996: “El desafío de la utilidad de la computadora”</a:t>
            </a:r>
          </a:p>
        </p:txBody>
      </p:sp>
      <p:pic>
        <p:nvPicPr>
          <p:cNvPr id="1028" name="Picture 4" descr="computacion en la nube timeline | Timetoast time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109" y="2578117"/>
            <a:ext cx="1050092" cy="11097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Orange Business Services agrega Salesforce a su oferta de servicios en la  nube - CIOAL The Standard I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8789" y="1079314"/>
            <a:ext cx="1756834" cy="127008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139219" y="1343371"/>
            <a:ext cx="3656111" cy="646331"/>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rPr>
              <a:t>En 1999, introdujo el concepto de Software as a Service (SaaS) </a:t>
            </a:r>
            <a:endParaRPr lang="es-EC" dirty="0"/>
          </a:p>
        </p:txBody>
      </p:sp>
      <p:pic>
        <p:nvPicPr>
          <p:cNvPr id="1032" name="Picture 8" descr="Reseña de AWS. ¿El Alojamiento en la nube es adecuad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3825" y="2318468"/>
            <a:ext cx="1186762" cy="8436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786976" y="3079120"/>
            <a:ext cx="1368647" cy="369332"/>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rPr>
              <a:t>En 2002</a:t>
            </a:r>
            <a:endParaRPr lang="es-EC" dirty="0"/>
          </a:p>
        </p:txBody>
      </p:sp>
      <p:pic>
        <p:nvPicPr>
          <p:cNvPr id="6" name="Imagen 5"/>
          <p:cNvPicPr>
            <a:picLocks noChangeAspect="1"/>
          </p:cNvPicPr>
          <p:nvPr/>
        </p:nvPicPr>
        <p:blipFill>
          <a:blip r:embed="rId6">
            <a:clrChange>
              <a:clrFrom>
                <a:srgbClr val="FFFFFF"/>
              </a:clrFrom>
              <a:clrTo>
                <a:srgbClr val="FFFFFF">
                  <a:alpha val="0"/>
                </a:srgbClr>
              </a:clrTo>
            </a:clrChange>
          </a:blip>
          <a:stretch>
            <a:fillRect/>
          </a:stretch>
        </p:blipFill>
        <p:spPr>
          <a:xfrm>
            <a:off x="7826642" y="2567360"/>
            <a:ext cx="1600908" cy="759185"/>
          </a:xfrm>
          <a:prstGeom prst="rect">
            <a:avLst/>
          </a:prstGeom>
        </p:spPr>
      </p:pic>
      <p:sp>
        <p:nvSpPr>
          <p:cNvPr id="12" name="Rectángulo 11"/>
          <p:cNvSpPr/>
          <p:nvPr/>
        </p:nvSpPr>
        <p:spPr>
          <a:xfrm>
            <a:off x="9345230" y="2977474"/>
            <a:ext cx="1355053" cy="369332"/>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rPr>
              <a:t>En 2006</a:t>
            </a:r>
            <a:endParaRPr lang="es-EC" dirty="0"/>
          </a:p>
        </p:txBody>
      </p:sp>
      <p:pic>
        <p:nvPicPr>
          <p:cNvPr id="9" name="Imagen 8"/>
          <p:cNvPicPr>
            <a:picLocks noChangeAspect="1"/>
          </p:cNvPicPr>
          <p:nvPr/>
        </p:nvPicPr>
        <p:blipFill rotWithShape="1">
          <a:blip r:embed="rId7">
            <a:clrChange>
              <a:clrFrom>
                <a:srgbClr val="F7F7F7"/>
              </a:clrFrom>
              <a:clrTo>
                <a:srgbClr val="F7F7F7">
                  <a:alpha val="0"/>
                </a:srgbClr>
              </a:clrTo>
            </a:clrChange>
          </a:blip>
          <a:srcRect t="9952"/>
          <a:stretch/>
        </p:blipFill>
        <p:spPr>
          <a:xfrm>
            <a:off x="8890191" y="1940312"/>
            <a:ext cx="912562" cy="922520"/>
          </a:xfrm>
          <a:prstGeom prst="rect">
            <a:avLst/>
          </a:prstGeom>
        </p:spPr>
      </p:pic>
      <p:pic>
        <p:nvPicPr>
          <p:cNvPr id="13" name="Imagen 12"/>
          <p:cNvPicPr>
            <a:picLocks noChangeAspect="1"/>
          </p:cNvPicPr>
          <p:nvPr/>
        </p:nvPicPr>
        <p:blipFill rotWithShape="1">
          <a:blip r:embed="rId8">
            <a:clrChange>
              <a:clrFrom>
                <a:srgbClr val="EDEDED"/>
              </a:clrFrom>
              <a:clrTo>
                <a:srgbClr val="EDEDED">
                  <a:alpha val="0"/>
                </a:srgbClr>
              </a:clrTo>
            </a:clrChange>
          </a:blip>
          <a:srcRect l="17100" t="6815" r="16533" b="5925"/>
          <a:stretch/>
        </p:blipFill>
        <p:spPr>
          <a:xfrm>
            <a:off x="9976080" y="1955391"/>
            <a:ext cx="1122481" cy="756729"/>
          </a:xfrm>
          <a:prstGeom prst="rect">
            <a:avLst/>
          </a:prstGeom>
        </p:spPr>
      </p:pic>
      <p:pic>
        <p:nvPicPr>
          <p:cNvPr id="15" name="Imagen 14"/>
          <p:cNvPicPr>
            <a:picLocks noChangeAspect="1"/>
          </p:cNvPicPr>
          <p:nvPr/>
        </p:nvPicPr>
        <p:blipFill rotWithShape="1">
          <a:blip r:embed="rId9">
            <a:clrChange>
              <a:clrFrom>
                <a:srgbClr val="FFFFFF"/>
              </a:clrFrom>
              <a:clrTo>
                <a:srgbClr val="FFFFFF">
                  <a:alpha val="0"/>
                </a:srgbClr>
              </a:clrTo>
            </a:clrChange>
          </a:blip>
          <a:srcRect l="17652" t="20636" r="14446" b="26681"/>
          <a:stretch/>
        </p:blipFill>
        <p:spPr>
          <a:xfrm>
            <a:off x="10899060" y="2653332"/>
            <a:ext cx="745656" cy="578526"/>
          </a:xfrm>
          <a:prstGeom prst="rect">
            <a:avLst/>
          </a:prstGeom>
        </p:spPr>
      </p:pic>
      <p:pic>
        <p:nvPicPr>
          <p:cNvPr id="20" name="Imagen 19"/>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465" y="3783233"/>
            <a:ext cx="4759325" cy="2828290"/>
          </a:xfrm>
          <a:prstGeom prst="rect">
            <a:avLst/>
          </a:prstGeom>
          <a:noFill/>
          <a:ln>
            <a:solidFill>
              <a:schemeClr val="accent1"/>
            </a:solidFill>
          </a:ln>
        </p:spPr>
      </p:pic>
      <p:sp>
        <p:nvSpPr>
          <p:cNvPr id="21" name="Rectángulo 20"/>
          <p:cNvSpPr/>
          <p:nvPr/>
        </p:nvSpPr>
        <p:spPr>
          <a:xfrm>
            <a:off x="2826435" y="3487850"/>
            <a:ext cx="1368647" cy="369332"/>
          </a:xfrm>
          <a:prstGeom prst="rect">
            <a:avLst/>
          </a:prstGeom>
        </p:spPr>
        <p:txBody>
          <a:bodyPr wrap="square">
            <a:spAutoFit/>
          </a:bodyPr>
          <a:lstStyle/>
          <a:p>
            <a:pPr algn="just"/>
            <a:r>
              <a:rPr lang="es-EC" b="1" dirty="0">
                <a:latin typeface="Arial" panose="020B0604020202020204" pitchFamily="34" charset="0"/>
                <a:ea typeface="Calibri" panose="020F0502020204030204" pitchFamily="34" charset="0"/>
              </a:rPr>
              <a:t>Evolución</a:t>
            </a:r>
            <a:endParaRPr lang="es-EC" b="1" dirty="0"/>
          </a:p>
        </p:txBody>
      </p:sp>
      <p:sp>
        <p:nvSpPr>
          <p:cNvPr id="22" name="Rectángulo 21"/>
          <p:cNvSpPr/>
          <p:nvPr/>
        </p:nvSpPr>
        <p:spPr>
          <a:xfrm>
            <a:off x="4068023" y="1098507"/>
            <a:ext cx="1368647" cy="369332"/>
          </a:xfrm>
          <a:prstGeom prst="rect">
            <a:avLst/>
          </a:prstGeom>
        </p:spPr>
        <p:txBody>
          <a:bodyPr wrap="square">
            <a:spAutoFit/>
          </a:bodyPr>
          <a:lstStyle/>
          <a:p>
            <a:pPr algn="just"/>
            <a:r>
              <a:rPr lang="es-EC" b="1" dirty="0">
                <a:latin typeface="Arial" panose="020B0604020202020204" pitchFamily="34" charset="0"/>
                <a:ea typeface="Calibri" panose="020F0502020204030204" pitchFamily="34" charset="0"/>
              </a:rPr>
              <a:t>Origen</a:t>
            </a:r>
            <a:endParaRPr lang="es-EC" b="1" dirty="0"/>
          </a:p>
        </p:txBody>
      </p:sp>
      <p:sp>
        <p:nvSpPr>
          <p:cNvPr id="23" name="Rectángulo 22"/>
          <p:cNvSpPr/>
          <p:nvPr/>
        </p:nvSpPr>
        <p:spPr>
          <a:xfrm>
            <a:off x="8242207" y="3506201"/>
            <a:ext cx="1964111" cy="369332"/>
          </a:xfrm>
          <a:prstGeom prst="rect">
            <a:avLst/>
          </a:prstGeom>
        </p:spPr>
        <p:txBody>
          <a:bodyPr wrap="square">
            <a:spAutoFit/>
          </a:bodyPr>
          <a:lstStyle/>
          <a:p>
            <a:pPr algn="just"/>
            <a:r>
              <a:rPr lang="es-EC" b="1" dirty="0">
                <a:latin typeface="Arial" panose="020B0604020202020204" pitchFamily="34" charset="0"/>
                <a:ea typeface="Calibri" panose="020F0502020204030204" pitchFamily="34" charset="0"/>
              </a:rPr>
              <a:t>Características</a:t>
            </a:r>
            <a:endParaRPr lang="es-EC" b="1" dirty="0"/>
          </a:p>
        </p:txBody>
      </p:sp>
      <p:pic>
        <p:nvPicPr>
          <p:cNvPr id="1044" name="Picture 20" descr="Cloud Computing: INTRODUCCIÓN A CLOUD COMPUTIN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5792" b="15717"/>
          <a:stretch/>
        </p:blipFill>
        <p:spPr bwMode="auto">
          <a:xfrm>
            <a:off x="6043960" y="3780165"/>
            <a:ext cx="5977055" cy="283135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DD537BAA-32AE-01D4-BA44-9360A745A83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11292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0-#ppt_w/2"/>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0-#ppt_w/2"/>
                                          </p:val>
                                        </p:tav>
                                        <p:tav tm="100000">
                                          <p:val>
                                            <p:strVal val="#ppt_x"/>
                                          </p:val>
                                        </p:tav>
                                      </p:tavLst>
                                    </p:anim>
                                    <p:anim calcmode="lin" valueType="num">
                                      <p:cBhvr additive="base">
                                        <p:cTn id="20"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1+#ppt_w/2"/>
                                          </p:val>
                                        </p:tav>
                                        <p:tav tm="100000">
                                          <p:val>
                                            <p:strVal val="#ppt_x"/>
                                          </p:val>
                                        </p:tav>
                                      </p:tavLst>
                                    </p:anim>
                                    <p:anim calcmode="lin" valueType="num">
                                      <p:cBhvr additive="base">
                                        <p:cTn id="26" dur="500" fill="hold"/>
                                        <p:tgtEl>
                                          <p:spTgt spid="1030"/>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 calcmode="lin" valueType="num">
                                      <p:cBhvr additive="base">
                                        <p:cTn id="33" dur="500" fill="hold"/>
                                        <p:tgtEl>
                                          <p:spTgt spid="1032"/>
                                        </p:tgtEl>
                                        <p:attrNameLst>
                                          <p:attrName>ppt_x</p:attrName>
                                        </p:attrNameLst>
                                      </p:cBhvr>
                                      <p:tavLst>
                                        <p:tav tm="0">
                                          <p:val>
                                            <p:strVal val="1+#ppt_w/2"/>
                                          </p:val>
                                        </p:tav>
                                        <p:tav tm="100000">
                                          <p:val>
                                            <p:strVal val="#ppt_x"/>
                                          </p:val>
                                        </p:tav>
                                      </p:tavLst>
                                    </p:anim>
                                    <p:anim calcmode="lin" valueType="num">
                                      <p:cBhvr additive="base">
                                        <p:cTn id="34" dur="500" fill="hold"/>
                                        <p:tgtEl>
                                          <p:spTgt spid="1032"/>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1+#ppt_w/2"/>
                                          </p:val>
                                        </p:tav>
                                        <p:tav tm="100000">
                                          <p:val>
                                            <p:strVal val="#ppt_x"/>
                                          </p:val>
                                        </p:tav>
                                      </p:tavLst>
                                    </p:anim>
                                    <p:anim calcmode="lin" valueType="num">
                                      <p:cBhvr additive="base">
                                        <p:cTn id="54" dur="500" fill="hold"/>
                                        <p:tgtEl>
                                          <p:spTgt spid="12"/>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12"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1+#ppt_w/2"/>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6" fill="hold" nodeType="withEffect">
                                  <p:stCondLst>
                                    <p:cond delay="0"/>
                                  </p:stCondLst>
                                  <p:childTnLst>
                                    <p:set>
                                      <p:cBhvr>
                                        <p:cTn id="76" dur="1" fill="hold">
                                          <p:stCondLst>
                                            <p:cond delay="0"/>
                                          </p:stCondLst>
                                        </p:cTn>
                                        <p:tgtEl>
                                          <p:spTgt spid="1044"/>
                                        </p:tgtEl>
                                        <p:attrNameLst>
                                          <p:attrName>style.visibility</p:attrName>
                                        </p:attrNameLst>
                                      </p:cBhvr>
                                      <p:to>
                                        <p:strVal val="visible"/>
                                      </p:to>
                                    </p:set>
                                    <p:anim calcmode="lin" valueType="num">
                                      <p:cBhvr additive="base">
                                        <p:cTn id="77" dur="500" fill="hold"/>
                                        <p:tgtEl>
                                          <p:spTgt spid="1044"/>
                                        </p:tgtEl>
                                        <p:attrNameLst>
                                          <p:attrName>ppt_x</p:attrName>
                                        </p:attrNameLst>
                                      </p:cBhvr>
                                      <p:tavLst>
                                        <p:tav tm="0">
                                          <p:val>
                                            <p:strVal val="1+#ppt_w/2"/>
                                          </p:val>
                                        </p:tav>
                                        <p:tav tm="100000">
                                          <p:val>
                                            <p:strVal val="#ppt_x"/>
                                          </p:val>
                                        </p:tav>
                                      </p:tavLst>
                                    </p:anim>
                                    <p:anim calcmode="lin" valueType="num">
                                      <p:cBhvr additive="base">
                                        <p:cTn id="78"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2"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9FA80FA6-D0A0-4AA4-9C0F-347D987D97BF}"/>
              </a:ext>
            </a:extLst>
          </p:cNvPr>
          <p:cNvSpPr txBox="1">
            <a:spLocks/>
          </p:cNvSpPr>
          <p:nvPr/>
        </p:nvSpPr>
        <p:spPr>
          <a:xfrm>
            <a:off x="3589852" y="85319"/>
            <a:ext cx="5402498" cy="675861"/>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lnSpcReduction="10000"/>
          </a:bodyPr>
          <a:lstStyle>
            <a:lvl1pPr algn="ctr" defTabSz="914400">
              <a:lnSpc>
                <a:spcPct val="90000"/>
              </a:lnSpc>
              <a:spcBef>
                <a:spcPct val="0"/>
              </a:spcBef>
              <a:buNone/>
              <a:defRPr sz="4400" b="1">
                <a:latin typeface="Arial Narrow" panose="020B0606020202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MARCO TEÓRICO</a:t>
            </a:r>
          </a:p>
        </p:txBody>
      </p:sp>
      <p:graphicFrame>
        <p:nvGraphicFramePr>
          <p:cNvPr id="11" name="Objeto 10"/>
          <p:cNvGraphicFramePr>
            <a:graphicFrameLocks noChangeAspect="1"/>
          </p:cNvGraphicFramePr>
          <p:nvPr>
            <p:extLst>
              <p:ext uri="{D42A27DB-BD31-4B8C-83A1-F6EECF244321}">
                <p14:modId xmlns:p14="http://schemas.microsoft.com/office/powerpoint/2010/main" val="1570153262"/>
              </p:ext>
            </p:extLst>
          </p:nvPr>
        </p:nvGraphicFramePr>
        <p:xfrm>
          <a:off x="407876" y="974184"/>
          <a:ext cx="8584473" cy="5599517"/>
        </p:xfrm>
        <a:graphic>
          <a:graphicData uri="http://schemas.openxmlformats.org/presentationml/2006/ole">
            <mc:AlternateContent xmlns:mc="http://schemas.openxmlformats.org/markup-compatibility/2006">
              <mc:Choice xmlns:v="urn:schemas-microsoft-com:vml" Requires="v">
                <p:oleObj name="Imagen de mapa de bits" r:id="rId2" imgW="4819680" imgH="4229280" progId="Paint.Picture">
                  <p:embed/>
                </p:oleObj>
              </mc:Choice>
              <mc:Fallback>
                <p:oleObj name="Imagen de mapa de bits" r:id="rId2" imgW="4819680" imgH="4229280" progId="Paint.Picture">
                  <p:embed/>
                  <p:pic>
                    <p:nvPicPr>
                      <p:cNvPr id="0" name=""/>
                      <p:cNvPicPr/>
                      <p:nvPr/>
                    </p:nvPicPr>
                    <p:blipFill>
                      <a:blip r:embed="rId3"/>
                      <a:stretch>
                        <a:fillRect/>
                      </a:stretch>
                    </p:blipFill>
                    <p:spPr>
                      <a:xfrm>
                        <a:off x="407876" y="974184"/>
                        <a:ext cx="8584473" cy="5599517"/>
                      </a:xfrm>
                      <a:prstGeom prst="rect">
                        <a:avLst/>
                      </a:prstGeom>
                    </p:spPr>
                  </p:pic>
                </p:oleObj>
              </mc:Fallback>
            </mc:AlternateContent>
          </a:graphicData>
        </a:graphic>
      </p:graphicFrame>
      <p:pic>
        <p:nvPicPr>
          <p:cNvPr id="10" name="Imagen 9"/>
          <p:cNvPicPr/>
          <p:nvPr/>
        </p:nvPicPr>
        <p:blipFill rotWithShape="1">
          <a:blip r:embed="rId4"/>
          <a:srcRect l="29495" t="28399" r="31007" b="26067"/>
          <a:stretch/>
        </p:blipFill>
        <p:spPr bwMode="auto">
          <a:xfrm>
            <a:off x="562423" y="941988"/>
            <a:ext cx="8429926" cy="5631713"/>
          </a:xfrm>
          <a:prstGeom prst="rect">
            <a:avLst/>
          </a:prstGeom>
          <a:noFill/>
          <a:ln w="9525" cap="flat" cmpd="sng" algn="ctr">
            <a:solidFill>
              <a:srgbClr val="5B9BD5"/>
            </a:solidFill>
            <a:prstDash val="solid"/>
            <a:round/>
            <a:headEnd type="none" w="med" len="med"/>
            <a:tailEnd type="none" w="med" len="med"/>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D4F30A78-DE6C-AEC1-D2E0-FD648A8971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247" y="96252"/>
            <a:ext cx="2986405" cy="852170"/>
          </a:xfrm>
          <a:prstGeom prst="rect">
            <a:avLst/>
          </a:prstGeom>
          <a:noFill/>
          <a:ln>
            <a:noFill/>
          </a:ln>
        </p:spPr>
      </p:pic>
    </p:spTree>
    <p:extLst>
      <p:ext uri="{BB962C8B-B14F-4D97-AF65-F5344CB8AC3E}">
        <p14:creationId xmlns:p14="http://schemas.microsoft.com/office/powerpoint/2010/main" val="394651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8">
            <a:extLst>
              <a:ext uri="{FF2B5EF4-FFF2-40B4-BE49-F238E27FC236}">
                <a16:creationId xmlns:a16="http://schemas.microsoft.com/office/drawing/2014/main" id="{9FA80FA6-D0A0-4AA4-9C0F-347D987D97BF}"/>
              </a:ext>
            </a:extLst>
          </p:cNvPr>
          <p:cNvSpPr txBox="1">
            <a:spLocks/>
          </p:cNvSpPr>
          <p:nvPr/>
        </p:nvSpPr>
        <p:spPr>
          <a:xfrm>
            <a:off x="3398122" y="193319"/>
            <a:ext cx="5913304" cy="675861"/>
          </a:xfrm>
          <a:prstGeom prst="rect">
            <a:avLst/>
          </a:prstGeom>
          <a:solidFill>
            <a:srgbClr val="92D050"/>
          </a:solidFill>
          <a:effectLst>
            <a:softEdge rad="12700"/>
          </a:effectLst>
          <a:scene3d>
            <a:camera prst="orthographicFront"/>
            <a:lightRig rig="soft" dir="t"/>
          </a:scene3d>
          <a:sp3d extrusionH="88900" prstMaterial="plastic">
            <a:bevelT/>
            <a:bevelB/>
          </a:sp3d>
        </p:spPr>
        <p:txBody>
          <a:bodyPr vert="horz" lIns="91440" tIns="45720" rIns="91440" bIns="45720" rtlCol="0" anchor="ctr">
            <a:normAutofit fontScale="97500" lnSpcReduction="10000"/>
          </a:bodyPr>
          <a:lstStyle>
            <a:defPPr>
              <a:defRPr lang="en-US"/>
            </a:defPPr>
            <a:lvl1pPr algn="ctr" defTabSz="914400">
              <a:lnSpc>
                <a:spcPct val="90000"/>
              </a:lnSpc>
              <a:spcBef>
                <a:spcPct val="0"/>
              </a:spcBef>
              <a:buNone/>
              <a:defRPr sz="4400" b="1">
                <a:latin typeface="Arial Narrow" panose="020B0606020202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dirty="0"/>
              <a:t>MARCO METODOLÓGICO</a:t>
            </a:r>
          </a:p>
        </p:txBody>
      </p:sp>
      <p:pic>
        <p:nvPicPr>
          <p:cNvPr id="3" name="Imagen 2">
            <a:extLst>
              <a:ext uri="{FF2B5EF4-FFF2-40B4-BE49-F238E27FC236}">
                <a16:creationId xmlns:a16="http://schemas.microsoft.com/office/drawing/2014/main" id="{E29A99D0-B33B-45FC-AE34-7158AE533ED8}"/>
              </a:ext>
            </a:extLst>
          </p:cNvPr>
          <p:cNvPicPr>
            <a:picLocks noChangeAspect="1"/>
          </p:cNvPicPr>
          <p:nvPr/>
        </p:nvPicPr>
        <p:blipFill>
          <a:blip r:embed="rId2"/>
          <a:stretch>
            <a:fillRect/>
          </a:stretch>
        </p:blipFill>
        <p:spPr>
          <a:xfrm>
            <a:off x="3972201" y="1279211"/>
            <a:ext cx="2143125" cy="2143125"/>
          </a:xfrm>
          <a:prstGeom prst="rect">
            <a:avLst/>
          </a:prstGeom>
        </p:spPr>
      </p:pic>
      <p:pic>
        <p:nvPicPr>
          <p:cNvPr id="2" name="Imagen 1">
            <a:extLst>
              <a:ext uri="{FF2B5EF4-FFF2-40B4-BE49-F238E27FC236}">
                <a16:creationId xmlns:a16="http://schemas.microsoft.com/office/drawing/2014/main" id="{336CD439-F551-4709-BBCE-18840CE1ABBB}"/>
              </a:ext>
            </a:extLst>
          </p:cNvPr>
          <p:cNvPicPr>
            <a:picLocks noChangeAspect="1"/>
          </p:cNvPicPr>
          <p:nvPr/>
        </p:nvPicPr>
        <p:blipFill>
          <a:blip r:embed="rId3"/>
          <a:stretch>
            <a:fillRect/>
          </a:stretch>
        </p:blipFill>
        <p:spPr>
          <a:xfrm>
            <a:off x="1516570" y="1201334"/>
            <a:ext cx="2143125" cy="2143125"/>
          </a:xfrm>
          <a:prstGeom prst="rect">
            <a:avLst/>
          </a:prstGeom>
        </p:spPr>
      </p:pic>
      <p:grpSp>
        <p:nvGrpSpPr>
          <p:cNvPr id="8" name="Grupo 7">
            <a:extLst>
              <a:ext uri="{FF2B5EF4-FFF2-40B4-BE49-F238E27FC236}">
                <a16:creationId xmlns:a16="http://schemas.microsoft.com/office/drawing/2014/main" id="{23030417-F3BB-492B-A4EA-6F07D84B08B0}"/>
              </a:ext>
            </a:extLst>
          </p:cNvPr>
          <p:cNvGrpSpPr/>
          <p:nvPr/>
        </p:nvGrpSpPr>
        <p:grpSpPr>
          <a:xfrm>
            <a:off x="7083378" y="1456384"/>
            <a:ext cx="3510922" cy="1972616"/>
            <a:chOff x="5756857" y="1261158"/>
            <a:chExt cx="2363356" cy="1453512"/>
          </a:xfrm>
        </p:grpSpPr>
        <p:pic>
          <p:nvPicPr>
            <p:cNvPr id="3074" name="Picture 2" descr="RPubs - Caso 1. Población y Muestra">
              <a:extLst>
                <a:ext uri="{FF2B5EF4-FFF2-40B4-BE49-F238E27FC236}">
                  <a16:creationId xmlns:a16="http://schemas.microsoft.com/office/drawing/2014/main" id="{DDBAAECA-BCB7-4B91-8D25-AA2163562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857" y="1261158"/>
              <a:ext cx="2340400" cy="145351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1230EFC-987C-4B8D-83D4-E1D572F78D06}"/>
                </a:ext>
              </a:extLst>
            </p:cNvPr>
            <p:cNvSpPr txBox="1"/>
            <p:nvPr/>
          </p:nvSpPr>
          <p:spPr>
            <a:xfrm>
              <a:off x="7331047" y="1469141"/>
              <a:ext cx="789166" cy="272140"/>
            </a:xfrm>
            <a:prstGeom prst="rect">
              <a:avLst/>
            </a:prstGeom>
            <a:noFill/>
          </p:spPr>
          <p:txBody>
            <a:bodyPr wrap="square" rtlCol="0">
              <a:spAutoFit/>
            </a:bodyPr>
            <a:lstStyle/>
            <a:p>
              <a:r>
                <a:rPr lang="es-EC" b="1" i="0" u="none" strike="noStrike" baseline="0" dirty="0">
                  <a:latin typeface="Arial" panose="020B0604020202020204" pitchFamily="34" charset="0"/>
                </a:rPr>
                <a:t>25.826</a:t>
              </a:r>
              <a:endParaRPr lang="es-EC" b="1" dirty="0"/>
            </a:p>
          </p:txBody>
        </p:sp>
        <p:sp>
          <p:nvSpPr>
            <p:cNvPr id="6" name="CuadroTexto 5">
              <a:extLst>
                <a:ext uri="{FF2B5EF4-FFF2-40B4-BE49-F238E27FC236}">
                  <a16:creationId xmlns:a16="http://schemas.microsoft.com/office/drawing/2014/main" id="{34858874-08D7-41A5-A294-963911C7B084}"/>
                </a:ext>
              </a:extLst>
            </p:cNvPr>
            <p:cNvSpPr txBox="1"/>
            <p:nvPr/>
          </p:nvSpPr>
          <p:spPr>
            <a:xfrm>
              <a:off x="7571036" y="2115631"/>
              <a:ext cx="480073" cy="272140"/>
            </a:xfrm>
            <a:prstGeom prst="rect">
              <a:avLst/>
            </a:prstGeom>
            <a:noFill/>
          </p:spPr>
          <p:txBody>
            <a:bodyPr wrap="square" rtlCol="0">
              <a:spAutoFit/>
            </a:bodyPr>
            <a:lstStyle/>
            <a:p>
              <a:r>
                <a:rPr lang="es-ES" b="1" dirty="0">
                  <a:latin typeface="Arial" panose="020B0604020202020204" pitchFamily="34" charset="0"/>
                </a:rPr>
                <a:t>3</a:t>
              </a:r>
              <a:r>
                <a:rPr lang="es-EC" b="1" dirty="0">
                  <a:latin typeface="Arial" panose="020B0604020202020204" pitchFamily="34" charset="0"/>
                </a:rPr>
                <a:t>79</a:t>
              </a:r>
              <a:endParaRPr lang="es-EC" b="1" dirty="0"/>
            </a:p>
          </p:txBody>
        </p:sp>
      </p:grpSp>
      <p:pic>
        <p:nvPicPr>
          <p:cNvPr id="9" name="Imagen 8">
            <a:extLst>
              <a:ext uri="{FF2B5EF4-FFF2-40B4-BE49-F238E27FC236}">
                <a16:creationId xmlns:a16="http://schemas.microsoft.com/office/drawing/2014/main" id="{874C6FC0-16F9-4844-82A4-2ADDB3AC9033}"/>
              </a:ext>
            </a:extLst>
          </p:cNvPr>
          <p:cNvPicPr>
            <a:picLocks noChangeAspect="1"/>
          </p:cNvPicPr>
          <p:nvPr/>
        </p:nvPicPr>
        <p:blipFill>
          <a:blip r:embed="rId5"/>
          <a:stretch>
            <a:fillRect/>
          </a:stretch>
        </p:blipFill>
        <p:spPr>
          <a:xfrm>
            <a:off x="1971535" y="4064085"/>
            <a:ext cx="3376320"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1" name="Grupo 10">
            <a:extLst>
              <a:ext uri="{FF2B5EF4-FFF2-40B4-BE49-F238E27FC236}">
                <a16:creationId xmlns:a16="http://schemas.microsoft.com/office/drawing/2014/main" id="{0F68F42C-A1FF-4129-A527-C1176E5EAC42}"/>
              </a:ext>
            </a:extLst>
          </p:cNvPr>
          <p:cNvGrpSpPr/>
          <p:nvPr/>
        </p:nvGrpSpPr>
        <p:grpSpPr>
          <a:xfrm>
            <a:off x="8384622" y="3987631"/>
            <a:ext cx="3220240" cy="2340719"/>
            <a:chOff x="1813573" y="4001987"/>
            <a:chExt cx="3622534" cy="2477451"/>
          </a:xfrm>
        </p:grpSpPr>
        <p:pic>
          <p:nvPicPr>
            <p:cNvPr id="3076" name="Picture 4" descr="Google Forms: Una Herramienta que nos ayudará con las Encuestas | Modalidad  A Distancia">
              <a:extLst>
                <a:ext uri="{FF2B5EF4-FFF2-40B4-BE49-F238E27FC236}">
                  <a16:creationId xmlns:a16="http://schemas.microsoft.com/office/drawing/2014/main" id="{78082C80-0EEF-4EF7-8131-083F389124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3573" y="4001987"/>
              <a:ext cx="2533650" cy="1809750"/>
            </a:xfrm>
            <a:prstGeom prst="rect">
              <a:avLst/>
            </a:prstGeom>
          </p:spPr>
          <p:style>
            <a:lnRef idx="2">
              <a:schemeClr val="accent5"/>
            </a:lnRef>
            <a:fillRef idx="1">
              <a:schemeClr val="lt1"/>
            </a:fillRef>
            <a:effectRef idx="0">
              <a:schemeClr val="accent5"/>
            </a:effectRef>
            <a:fontRef idx="minor">
              <a:schemeClr val="dk1"/>
            </a:fontRef>
          </p:style>
        </p:pic>
        <p:pic>
          <p:nvPicPr>
            <p:cNvPr id="10" name="Imagen 9">
              <a:extLst>
                <a:ext uri="{FF2B5EF4-FFF2-40B4-BE49-F238E27FC236}">
                  <a16:creationId xmlns:a16="http://schemas.microsoft.com/office/drawing/2014/main" id="{563AEF48-E2CB-49FA-9C78-B58D75CCAD37}"/>
                </a:ext>
              </a:extLst>
            </p:cNvPr>
            <p:cNvPicPr>
              <a:picLocks noChangeAspect="1"/>
            </p:cNvPicPr>
            <p:nvPr/>
          </p:nvPicPr>
          <p:blipFill>
            <a:blip r:embed="rId7"/>
            <a:stretch>
              <a:fillRect/>
            </a:stretch>
          </p:blipFill>
          <p:spPr>
            <a:xfrm>
              <a:off x="2588132" y="4879238"/>
              <a:ext cx="2847975" cy="1600200"/>
            </a:xfrm>
            <a:prstGeom prst="rect">
              <a:avLst/>
            </a:prstGeom>
          </p:spPr>
          <p:style>
            <a:lnRef idx="2">
              <a:schemeClr val="accent5"/>
            </a:lnRef>
            <a:fillRef idx="1">
              <a:schemeClr val="lt1"/>
            </a:fillRef>
            <a:effectRef idx="0">
              <a:schemeClr val="accent5"/>
            </a:effectRef>
            <a:fontRef idx="minor">
              <a:schemeClr val="dk1"/>
            </a:fontRef>
          </p:style>
        </p:pic>
      </p:grpSp>
      <p:sp>
        <p:nvSpPr>
          <p:cNvPr id="12" name="CuadroTexto 11">
            <a:extLst>
              <a:ext uri="{FF2B5EF4-FFF2-40B4-BE49-F238E27FC236}">
                <a16:creationId xmlns:a16="http://schemas.microsoft.com/office/drawing/2014/main" id="{1F2ACC87-373F-4B11-92E4-EF48AD245D64}"/>
              </a:ext>
            </a:extLst>
          </p:cNvPr>
          <p:cNvSpPr txBox="1"/>
          <p:nvPr/>
        </p:nvSpPr>
        <p:spPr>
          <a:xfrm>
            <a:off x="3513007" y="1186976"/>
            <a:ext cx="9183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b="1" dirty="0">
                <a:latin typeface="Arial" panose="020B0604020202020204" pitchFamily="34" charset="0"/>
              </a:rPr>
              <a:t>TIPO</a:t>
            </a:r>
            <a:endParaRPr lang="es-EC" b="1" dirty="0"/>
          </a:p>
        </p:txBody>
      </p:sp>
      <p:sp>
        <p:nvSpPr>
          <p:cNvPr id="13" name="CuadroTexto 12">
            <a:extLst>
              <a:ext uri="{FF2B5EF4-FFF2-40B4-BE49-F238E27FC236}">
                <a16:creationId xmlns:a16="http://schemas.microsoft.com/office/drawing/2014/main" id="{7509DC55-3688-4DBF-9AC8-97EBBF3E4AE1}"/>
              </a:ext>
            </a:extLst>
          </p:cNvPr>
          <p:cNvSpPr txBox="1"/>
          <p:nvPr/>
        </p:nvSpPr>
        <p:spPr>
          <a:xfrm>
            <a:off x="1739818" y="3519606"/>
            <a:ext cx="383975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b="1" dirty="0">
                <a:latin typeface="Arial" panose="020B0604020202020204" pitchFamily="34" charset="0"/>
              </a:rPr>
              <a:t>MÉTODOS DE INVESTIGACIÓN</a:t>
            </a:r>
            <a:endParaRPr lang="es-EC" b="1" dirty="0"/>
          </a:p>
        </p:txBody>
      </p:sp>
      <p:sp>
        <p:nvSpPr>
          <p:cNvPr id="15" name="CuadroTexto 14">
            <a:extLst>
              <a:ext uri="{FF2B5EF4-FFF2-40B4-BE49-F238E27FC236}">
                <a16:creationId xmlns:a16="http://schemas.microsoft.com/office/drawing/2014/main" id="{B29D00CC-2ED0-400B-9B21-C5FB8D730A2C}"/>
              </a:ext>
            </a:extLst>
          </p:cNvPr>
          <p:cNvSpPr txBox="1"/>
          <p:nvPr/>
        </p:nvSpPr>
        <p:spPr>
          <a:xfrm>
            <a:off x="7765108" y="3474098"/>
            <a:ext cx="383975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b="1" dirty="0">
                <a:latin typeface="Arial" panose="020B0604020202020204" pitchFamily="34" charset="0"/>
              </a:rPr>
              <a:t>TÉCNICAS E INSTRUMENTOS</a:t>
            </a:r>
            <a:endParaRPr lang="es-EC" b="1" dirty="0"/>
          </a:p>
        </p:txBody>
      </p:sp>
      <p:pic>
        <p:nvPicPr>
          <p:cNvPr id="7" name="Imagen 6">
            <a:extLst>
              <a:ext uri="{FF2B5EF4-FFF2-40B4-BE49-F238E27FC236}">
                <a16:creationId xmlns:a16="http://schemas.microsoft.com/office/drawing/2014/main" id="{6FF65172-B2B0-627D-061E-6D674C0FB3E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615" y="174017"/>
            <a:ext cx="2986405" cy="852170"/>
          </a:xfrm>
          <a:prstGeom prst="rect">
            <a:avLst/>
          </a:prstGeom>
          <a:noFill/>
          <a:ln>
            <a:noFill/>
          </a:ln>
        </p:spPr>
      </p:pic>
    </p:spTree>
    <p:extLst>
      <p:ext uri="{BB962C8B-B14F-4D97-AF65-F5344CB8AC3E}">
        <p14:creationId xmlns:p14="http://schemas.microsoft.com/office/powerpoint/2010/main" val="24329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80">
                                          <p:stCondLst>
                                            <p:cond delay="0"/>
                                          </p:stCondLst>
                                        </p:cTn>
                                        <p:tgtEl>
                                          <p:spTgt spid="13"/>
                                        </p:tgtEl>
                                      </p:cBhvr>
                                    </p:animEffect>
                                    <p:anim calcmode="lin" valueType="num">
                                      <p:cBhvr>
                                        <p:cTn id="1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 dur="26">
                                          <p:stCondLst>
                                            <p:cond delay="650"/>
                                          </p:stCondLst>
                                        </p:cTn>
                                        <p:tgtEl>
                                          <p:spTgt spid="13"/>
                                        </p:tgtEl>
                                      </p:cBhvr>
                                      <p:to x="100000" y="60000"/>
                                    </p:animScale>
                                    <p:animScale>
                                      <p:cBhvr>
                                        <p:cTn id="18" dur="166" decel="50000">
                                          <p:stCondLst>
                                            <p:cond delay="676"/>
                                          </p:stCondLst>
                                        </p:cTn>
                                        <p:tgtEl>
                                          <p:spTgt spid="13"/>
                                        </p:tgtEl>
                                      </p:cBhvr>
                                      <p:to x="100000" y="100000"/>
                                    </p:animScale>
                                    <p:animScale>
                                      <p:cBhvr>
                                        <p:cTn id="19" dur="26">
                                          <p:stCondLst>
                                            <p:cond delay="1312"/>
                                          </p:stCondLst>
                                        </p:cTn>
                                        <p:tgtEl>
                                          <p:spTgt spid="13"/>
                                        </p:tgtEl>
                                      </p:cBhvr>
                                      <p:to x="100000" y="80000"/>
                                    </p:animScale>
                                    <p:animScale>
                                      <p:cBhvr>
                                        <p:cTn id="20" dur="166" decel="50000">
                                          <p:stCondLst>
                                            <p:cond delay="1338"/>
                                          </p:stCondLst>
                                        </p:cTn>
                                        <p:tgtEl>
                                          <p:spTgt spid="13"/>
                                        </p:tgtEl>
                                      </p:cBhvr>
                                      <p:to x="100000" y="100000"/>
                                    </p:animScale>
                                    <p:animScale>
                                      <p:cBhvr>
                                        <p:cTn id="21" dur="26">
                                          <p:stCondLst>
                                            <p:cond delay="1642"/>
                                          </p:stCondLst>
                                        </p:cTn>
                                        <p:tgtEl>
                                          <p:spTgt spid="13"/>
                                        </p:tgtEl>
                                      </p:cBhvr>
                                      <p:to x="100000" y="90000"/>
                                    </p:animScale>
                                    <p:animScale>
                                      <p:cBhvr>
                                        <p:cTn id="22" dur="166" decel="50000">
                                          <p:stCondLst>
                                            <p:cond delay="1668"/>
                                          </p:stCondLst>
                                        </p:cTn>
                                        <p:tgtEl>
                                          <p:spTgt spid="13"/>
                                        </p:tgtEl>
                                      </p:cBhvr>
                                      <p:to x="100000" y="100000"/>
                                    </p:animScale>
                                    <p:animScale>
                                      <p:cBhvr>
                                        <p:cTn id="23" dur="26">
                                          <p:stCondLst>
                                            <p:cond delay="1808"/>
                                          </p:stCondLst>
                                        </p:cTn>
                                        <p:tgtEl>
                                          <p:spTgt spid="13"/>
                                        </p:tgtEl>
                                      </p:cBhvr>
                                      <p:to x="100000" y="95000"/>
                                    </p:animScale>
                                    <p:animScale>
                                      <p:cBhvr>
                                        <p:cTn id="24" dur="166" decel="50000">
                                          <p:stCondLst>
                                            <p:cond delay="1834"/>
                                          </p:stCondLst>
                                        </p:cTn>
                                        <p:tgtEl>
                                          <p:spTgt spid="13"/>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6911</TotalTime>
  <Words>1524</Words>
  <Application>Microsoft Office PowerPoint</Application>
  <PresentationFormat>Panorámica</PresentationFormat>
  <Paragraphs>242</Paragraphs>
  <Slides>14</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1" baseType="lpstr">
      <vt:lpstr>Arial</vt:lpstr>
      <vt:lpstr>Arial Narrow</vt:lpstr>
      <vt:lpstr>Calibri</vt:lpstr>
      <vt:lpstr>Trebuchet MS</vt:lpstr>
      <vt:lpstr>Wingdings 3</vt:lpstr>
      <vt:lpstr>Faceta</vt:lpstr>
      <vt:lpstr>Imagen de mapa de bits</vt:lpstr>
      <vt:lpstr>Presentación de PowerPoint</vt:lpstr>
      <vt:lpstr>SUMARIO</vt:lpstr>
      <vt:lpstr>PLANTEAMIENTO DEL PROBLEMA</vt:lpstr>
      <vt:lpstr>Justificación e Importancia</vt:lpstr>
      <vt:lpstr>Presentación de PowerPoint</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PRODUCTO INTEGRADOR DE CURSO</dc:title>
  <dc:creator>AMCV</dc:creator>
  <cp:lastModifiedBy>Diego Gerardo Argüello Santacruz</cp:lastModifiedBy>
  <cp:revision>79</cp:revision>
  <dcterms:created xsi:type="dcterms:W3CDTF">2021-10-16T18:52:59Z</dcterms:created>
  <dcterms:modified xsi:type="dcterms:W3CDTF">2023-03-07T19:46:36Z</dcterms:modified>
</cp:coreProperties>
</file>