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3">
  <p:sldMasterIdLst>
    <p:sldMasterId id="2147483717" r:id="rId1"/>
  </p:sldMasterIdLst>
  <p:notesMasterIdLst>
    <p:notesMasterId r:id="rId33"/>
  </p:notesMasterIdLst>
  <p:sldIdLst>
    <p:sldId id="305" r:id="rId2"/>
    <p:sldId id="332" r:id="rId3"/>
    <p:sldId id="257" r:id="rId4"/>
    <p:sldId id="284" r:id="rId5"/>
    <p:sldId id="286" r:id="rId6"/>
    <p:sldId id="291" r:id="rId7"/>
    <p:sldId id="290" r:id="rId8"/>
    <p:sldId id="306" r:id="rId9"/>
    <p:sldId id="333" r:id="rId10"/>
    <p:sldId id="334" r:id="rId11"/>
    <p:sldId id="292" r:id="rId12"/>
    <p:sldId id="307" r:id="rId13"/>
    <p:sldId id="335" r:id="rId14"/>
    <p:sldId id="336" r:id="rId15"/>
    <p:sldId id="337" r:id="rId16"/>
    <p:sldId id="338" r:id="rId17"/>
    <p:sldId id="339" r:id="rId18"/>
    <p:sldId id="343" r:id="rId19"/>
    <p:sldId id="342" r:id="rId20"/>
    <p:sldId id="341" r:id="rId21"/>
    <p:sldId id="340" r:id="rId22"/>
    <p:sldId id="346" r:id="rId23"/>
    <p:sldId id="347" r:id="rId24"/>
    <p:sldId id="349" r:id="rId25"/>
    <p:sldId id="350" r:id="rId26"/>
    <p:sldId id="351" r:id="rId27"/>
    <p:sldId id="352" r:id="rId28"/>
    <p:sldId id="353" r:id="rId29"/>
    <p:sldId id="354" r:id="rId30"/>
    <p:sldId id="355" r:id="rId31"/>
    <p:sldId id="356" r:id="rId32"/>
  </p:sldIdLst>
  <p:sldSz cx="9144000" cy="5143500" type="screen16x9"/>
  <p:notesSz cx="6858000" cy="9144000"/>
  <p:embeddedFontLst>
    <p:embeddedFont>
      <p:font typeface="Century Gothic" panose="020B0502020202020204" pitchFamily="34" charset="0"/>
      <p:regular r:id="rId34"/>
      <p:bold r:id="rId35"/>
      <p:italic r:id="rId36"/>
      <p:boldItalic r:id="rId37"/>
    </p:embeddedFont>
    <p:embeddedFont>
      <p:font typeface="Wingdings 3" panose="05040102010807070707" pitchFamily="18" charset="2"/>
      <p:regular r:id="rId38"/>
    </p:embeddedFont>
    <p:embeddedFont>
      <p:font typeface="Roboto Condensed" panose="020B060402020202020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Cambria Math" panose="02040503050406030204" pitchFamily="18" charset="0"/>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B4E1"/>
    <a:srgbClr val="35A8E1"/>
    <a:srgbClr val="2F94E7"/>
    <a:srgbClr val="3FBA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A62AC7-4911-4941-A9EC-C07261A3700F}">
  <a:tblStyle styleId="{42A62AC7-4911-4941-A9EC-C07261A3700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62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8AAD24-A2D4-42F5-A4E9-46233393AB85}" type="doc">
      <dgm:prSet loTypeId="urn:microsoft.com/office/officeart/2005/8/layout/process1" loCatId="process" qsTypeId="urn:microsoft.com/office/officeart/2005/8/quickstyle/simple1" qsCatId="simple" csTypeId="urn:microsoft.com/office/officeart/2005/8/colors/accent6_2" csCatId="accent6" phldr="1"/>
      <dgm:spPr/>
    </dgm:pt>
    <dgm:pt modelId="{65EE2227-D9B2-4167-A5F8-3AC370718F5C}">
      <dgm:prSet phldrT="[Texto]" custT="1"/>
      <dgm:spPr>
        <a:solidFill>
          <a:srgbClr val="35B4E1"/>
        </a:solidFill>
        <a:ln>
          <a:solidFill>
            <a:schemeClr val="tx1">
              <a:lumMod val="50000"/>
              <a:lumOff val="50000"/>
            </a:schemeClr>
          </a:solidFill>
        </a:ln>
      </dgm:spPr>
      <dgm:t>
        <a:bodyPr/>
        <a:lstStyle/>
        <a:p>
          <a:r>
            <a:rPr lang="es-419" sz="1200" b="0" dirty="0" smtClean="0">
              <a:solidFill>
                <a:schemeClr val="tx1"/>
              </a:solidFill>
              <a:latin typeface="Times New Roman" panose="02020603050405020304" pitchFamily="18" charset="0"/>
              <a:cs typeface="Times New Roman" panose="02020603050405020304" pitchFamily="18" charset="0"/>
            </a:rPr>
            <a:t>Distribución de equipos e insumos de laboratorio</a:t>
          </a:r>
          <a:endParaRPr lang="es-MX" sz="1200" b="0" dirty="0">
            <a:solidFill>
              <a:schemeClr val="tx1"/>
            </a:solidFill>
            <a:latin typeface="Times New Roman" panose="02020603050405020304" pitchFamily="18" charset="0"/>
            <a:cs typeface="Times New Roman" panose="02020603050405020304" pitchFamily="18" charset="0"/>
          </a:endParaRPr>
        </a:p>
      </dgm:t>
    </dgm:pt>
    <dgm:pt modelId="{1855779F-2D74-4CB4-BF27-2D7A8D245BAE}" type="parTrans" cxnId="{261DD2F3-13ED-4FFF-A7DB-276A6691E6DC}">
      <dgm:prSet/>
      <dgm:spPr/>
      <dgm:t>
        <a:bodyPr/>
        <a:lstStyle/>
        <a:p>
          <a:endParaRPr lang="es-MX"/>
        </a:p>
      </dgm:t>
    </dgm:pt>
    <dgm:pt modelId="{F9E0AF01-BDCD-4C16-8427-0C37FC90CBDF}" type="sibTrans" cxnId="{261DD2F3-13ED-4FFF-A7DB-276A6691E6DC}">
      <dgm:prSet/>
      <dgm:spPr/>
      <dgm:t>
        <a:bodyPr/>
        <a:lstStyle/>
        <a:p>
          <a:endParaRPr lang="es-MX"/>
        </a:p>
      </dgm:t>
    </dgm:pt>
    <dgm:pt modelId="{73E27900-C122-41AE-A369-F3351DB7B914}">
      <dgm:prSet phldrT="[Texto]" custT="1"/>
      <dgm:spPr>
        <a:solidFill>
          <a:srgbClr val="35B4E1"/>
        </a:solidFill>
        <a:ln>
          <a:solidFill>
            <a:schemeClr val="tx1">
              <a:lumMod val="50000"/>
              <a:lumOff val="50000"/>
            </a:schemeClr>
          </a:solidFill>
        </a:ln>
      </dgm:spPr>
      <dgm:t>
        <a:bodyPr/>
        <a:lstStyle/>
        <a:p>
          <a:r>
            <a:rPr lang="es-EC" sz="1200" b="0" dirty="0" smtClean="0">
              <a:solidFill>
                <a:schemeClr val="tx1"/>
              </a:solidFill>
              <a:latin typeface="Times New Roman" panose="02020603050405020304" pitchFamily="18" charset="0"/>
              <a:cs typeface="Times New Roman" panose="02020603050405020304" pitchFamily="18" charset="0"/>
            </a:rPr>
            <a:t>Reactivos Químicos </a:t>
          </a:r>
          <a:endParaRPr lang="es-MX" sz="1200" b="0" dirty="0">
            <a:solidFill>
              <a:schemeClr val="tx1"/>
            </a:solidFill>
            <a:latin typeface="Times New Roman" panose="02020603050405020304" pitchFamily="18" charset="0"/>
            <a:cs typeface="Times New Roman" panose="02020603050405020304" pitchFamily="18" charset="0"/>
          </a:endParaRPr>
        </a:p>
      </dgm:t>
    </dgm:pt>
    <dgm:pt modelId="{672AA048-0B34-4ED9-BD2C-07B3B74038F8}" type="parTrans" cxnId="{B28273A1-B51E-4A54-BDF1-247AC5EDDD8E}">
      <dgm:prSet/>
      <dgm:spPr/>
      <dgm:t>
        <a:bodyPr/>
        <a:lstStyle/>
        <a:p>
          <a:endParaRPr lang="es-MX"/>
        </a:p>
      </dgm:t>
    </dgm:pt>
    <dgm:pt modelId="{A3207139-00AC-4CFA-AF88-928F403856F1}" type="sibTrans" cxnId="{B28273A1-B51E-4A54-BDF1-247AC5EDDD8E}">
      <dgm:prSet/>
      <dgm:spPr/>
      <dgm:t>
        <a:bodyPr/>
        <a:lstStyle/>
        <a:p>
          <a:endParaRPr lang="es-MX"/>
        </a:p>
      </dgm:t>
    </dgm:pt>
    <dgm:pt modelId="{56484BD4-E812-4782-ABB0-5572F50A4548}">
      <dgm:prSet phldrT="[Texto]" custT="1"/>
      <dgm:spPr>
        <a:solidFill>
          <a:srgbClr val="35B4E1"/>
        </a:solidFill>
        <a:ln>
          <a:solidFill>
            <a:schemeClr val="tx1">
              <a:lumMod val="50000"/>
              <a:lumOff val="50000"/>
            </a:schemeClr>
          </a:solidFill>
        </a:ln>
      </dgm:spPr>
      <dgm:t>
        <a:bodyPr/>
        <a:lstStyle/>
        <a:p>
          <a:r>
            <a:rPr lang="es-419" sz="1200" b="0" dirty="0" smtClean="0">
              <a:solidFill>
                <a:schemeClr val="tx1"/>
              </a:solidFill>
              <a:latin typeface="Times New Roman" panose="02020603050405020304" pitchFamily="18" charset="0"/>
              <a:cs typeface="Times New Roman" panose="02020603050405020304" pitchFamily="18" charset="0"/>
            </a:rPr>
            <a:t>Materiales para laboratorios de ensayo ambiental</a:t>
          </a:r>
          <a:endParaRPr lang="es-MX" sz="1200" b="0" dirty="0">
            <a:solidFill>
              <a:schemeClr val="tx1"/>
            </a:solidFill>
            <a:latin typeface="Times New Roman" panose="02020603050405020304" pitchFamily="18" charset="0"/>
            <a:cs typeface="Times New Roman" panose="02020603050405020304" pitchFamily="18" charset="0"/>
          </a:endParaRPr>
        </a:p>
      </dgm:t>
    </dgm:pt>
    <dgm:pt modelId="{FEF2C45A-A585-4804-B0FA-4AADE9339AE5}" type="parTrans" cxnId="{3D9EACAC-2554-48DE-B573-8CE8FEC81B28}">
      <dgm:prSet/>
      <dgm:spPr/>
      <dgm:t>
        <a:bodyPr/>
        <a:lstStyle/>
        <a:p>
          <a:endParaRPr lang="es-MX"/>
        </a:p>
      </dgm:t>
    </dgm:pt>
    <dgm:pt modelId="{DFE03190-FA31-4EDE-A5ED-84BAAF3CA320}" type="sibTrans" cxnId="{3D9EACAC-2554-48DE-B573-8CE8FEC81B28}">
      <dgm:prSet/>
      <dgm:spPr/>
      <dgm:t>
        <a:bodyPr/>
        <a:lstStyle/>
        <a:p>
          <a:endParaRPr lang="es-MX"/>
        </a:p>
      </dgm:t>
    </dgm:pt>
    <dgm:pt modelId="{4E5A6B4A-E9A6-406F-AA61-373A8DA756E8}">
      <dgm:prSet custT="1"/>
      <dgm:spPr>
        <a:solidFill>
          <a:srgbClr val="35B4E1"/>
        </a:solidFill>
        <a:ln>
          <a:solidFill>
            <a:schemeClr val="tx1">
              <a:lumMod val="50000"/>
              <a:lumOff val="50000"/>
            </a:schemeClr>
          </a:solidFill>
        </a:ln>
      </dgm:spPr>
      <dgm:t>
        <a:bodyPr/>
        <a:lstStyle/>
        <a:p>
          <a:r>
            <a:rPr lang="es-419" sz="1200" dirty="0" smtClean="0">
              <a:solidFill>
                <a:schemeClr val="tx1"/>
              </a:solidFill>
              <a:latin typeface="Times New Roman" panose="02020603050405020304" pitchFamily="18" charset="0"/>
              <a:cs typeface="Times New Roman" panose="02020603050405020304" pitchFamily="18" charset="0"/>
            </a:rPr>
            <a:t>Afines a docencia </a:t>
          </a:r>
          <a:endParaRPr lang="es-MX" sz="1200" dirty="0">
            <a:solidFill>
              <a:schemeClr val="tx1"/>
            </a:solidFill>
            <a:latin typeface="Times New Roman" panose="02020603050405020304" pitchFamily="18" charset="0"/>
            <a:cs typeface="Times New Roman" panose="02020603050405020304" pitchFamily="18" charset="0"/>
          </a:endParaRPr>
        </a:p>
      </dgm:t>
    </dgm:pt>
    <dgm:pt modelId="{9D32925B-9ABB-4D97-9C0B-193BDB607E77}" type="parTrans" cxnId="{FD1CBB6F-4889-4808-BAD9-ED585AB44E6B}">
      <dgm:prSet/>
      <dgm:spPr/>
      <dgm:t>
        <a:bodyPr/>
        <a:lstStyle/>
        <a:p>
          <a:endParaRPr lang="es-MX"/>
        </a:p>
      </dgm:t>
    </dgm:pt>
    <dgm:pt modelId="{D027549C-7387-431E-AB35-0B30DE37A445}" type="sibTrans" cxnId="{FD1CBB6F-4889-4808-BAD9-ED585AB44E6B}">
      <dgm:prSet/>
      <dgm:spPr/>
      <dgm:t>
        <a:bodyPr/>
        <a:lstStyle/>
        <a:p>
          <a:endParaRPr lang="es-MX"/>
        </a:p>
      </dgm:t>
    </dgm:pt>
    <dgm:pt modelId="{5DD7ED68-9EFB-4A1F-BA7F-B3C00F275EB6}">
      <dgm:prSet custT="1"/>
      <dgm:spPr>
        <a:solidFill>
          <a:srgbClr val="35B4E1"/>
        </a:solidFill>
        <a:ln>
          <a:solidFill>
            <a:schemeClr val="tx1">
              <a:lumMod val="50000"/>
              <a:lumOff val="50000"/>
            </a:schemeClr>
          </a:solidFill>
        </a:ln>
      </dgm:spPr>
      <dgm:t>
        <a:bodyPr/>
        <a:lstStyle/>
        <a:p>
          <a:r>
            <a:rPr lang="es-419" sz="1200" dirty="0" smtClean="0">
              <a:solidFill>
                <a:schemeClr val="tx1"/>
              </a:solidFill>
              <a:latin typeface="Times New Roman" panose="02020603050405020304" pitchFamily="18" charset="0"/>
              <a:cs typeface="Times New Roman" panose="02020603050405020304" pitchFamily="18" charset="0"/>
            </a:rPr>
            <a:t>Actividades académicas</a:t>
          </a:r>
          <a:endParaRPr lang="es-MX" sz="1200" dirty="0">
            <a:solidFill>
              <a:schemeClr val="tx1"/>
            </a:solidFill>
            <a:latin typeface="Times New Roman" panose="02020603050405020304" pitchFamily="18" charset="0"/>
            <a:cs typeface="Times New Roman" panose="02020603050405020304" pitchFamily="18" charset="0"/>
          </a:endParaRPr>
        </a:p>
      </dgm:t>
    </dgm:pt>
    <dgm:pt modelId="{A413FBA8-1650-46FD-BC68-081466FB4255}" type="parTrans" cxnId="{F469261D-85E5-49C2-A549-AD73EC0BD57E}">
      <dgm:prSet/>
      <dgm:spPr/>
      <dgm:t>
        <a:bodyPr/>
        <a:lstStyle/>
        <a:p>
          <a:endParaRPr lang="es-MX"/>
        </a:p>
      </dgm:t>
    </dgm:pt>
    <dgm:pt modelId="{5F885ECE-EDE4-405E-97FB-32C90FFC316A}" type="sibTrans" cxnId="{F469261D-85E5-49C2-A549-AD73EC0BD57E}">
      <dgm:prSet/>
      <dgm:spPr/>
      <dgm:t>
        <a:bodyPr/>
        <a:lstStyle/>
        <a:p>
          <a:endParaRPr lang="es-MX"/>
        </a:p>
      </dgm:t>
    </dgm:pt>
    <dgm:pt modelId="{A02259A9-1326-409C-B11C-F4D9D0BB3F1E}">
      <dgm:prSet custT="1"/>
      <dgm:spPr>
        <a:solidFill>
          <a:srgbClr val="35B4E1"/>
        </a:solidFill>
        <a:ln>
          <a:solidFill>
            <a:schemeClr val="tx1">
              <a:lumMod val="50000"/>
              <a:lumOff val="50000"/>
            </a:schemeClr>
          </a:solidFill>
        </a:ln>
      </dgm:spPr>
      <dgm:t>
        <a:bodyPr/>
        <a:lstStyle/>
        <a:p>
          <a:r>
            <a:rPr lang="es-419" sz="1200" dirty="0" smtClean="0">
              <a:solidFill>
                <a:schemeClr val="tx1"/>
              </a:solidFill>
              <a:latin typeface="Times New Roman" panose="02020603050405020304" pitchFamily="18" charset="0"/>
              <a:cs typeface="Times New Roman" panose="02020603050405020304" pitchFamily="18" charset="0"/>
            </a:rPr>
            <a:t>Laboratorios para industrias farmacéuticas</a:t>
          </a:r>
          <a:endParaRPr lang="es-MX" sz="1200" dirty="0">
            <a:solidFill>
              <a:schemeClr val="tx1"/>
            </a:solidFill>
            <a:latin typeface="Times New Roman" panose="02020603050405020304" pitchFamily="18" charset="0"/>
            <a:cs typeface="Times New Roman" panose="02020603050405020304" pitchFamily="18" charset="0"/>
          </a:endParaRPr>
        </a:p>
      </dgm:t>
    </dgm:pt>
    <dgm:pt modelId="{DF49C263-663B-4B95-9854-53D3A32B9D12}" type="parTrans" cxnId="{FD40BAE6-4E40-47DD-A366-DD15F590B198}">
      <dgm:prSet/>
      <dgm:spPr/>
      <dgm:t>
        <a:bodyPr/>
        <a:lstStyle/>
        <a:p>
          <a:endParaRPr lang="es-MX"/>
        </a:p>
      </dgm:t>
    </dgm:pt>
    <dgm:pt modelId="{C7D3A57B-6088-4B6F-9A62-2A2B17E8EC2E}" type="sibTrans" cxnId="{FD40BAE6-4E40-47DD-A366-DD15F590B198}">
      <dgm:prSet/>
      <dgm:spPr/>
      <dgm:t>
        <a:bodyPr/>
        <a:lstStyle/>
        <a:p>
          <a:endParaRPr lang="es-MX"/>
        </a:p>
      </dgm:t>
    </dgm:pt>
    <dgm:pt modelId="{438028C7-46D3-490B-ADA3-FD2C3E6E495D}">
      <dgm:prSet custT="1"/>
      <dgm:spPr>
        <a:solidFill>
          <a:srgbClr val="35B4E1"/>
        </a:solidFill>
        <a:ln>
          <a:solidFill>
            <a:schemeClr val="tx1">
              <a:lumMod val="50000"/>
              <a:lumOff val="50000"/>
            </a:schemeClr>
          </a:solidFill>
        </a:ln>
      </dgm:spPr>
      <dgm:t>
        <a:bodyPr/>
        <a:lstStyle/>
        <a:p>
          <a:r>
            <a:rPr lang="es-MX" sz="1200" dirty="0" smtClean="0">
              <a:solidFill>
                <a:schemeClr val="tx1"/>
              </a:solidFill>
              <a:latin typeface="Times New Roman" panose="02020603050405020304" pitchFamily="18" charset="0"/>
              <a:cs typeface="Times New Roman" panose="02020603050405020304" pitchFamily="18" charset="0"/>
            </a:rPr>
            <a:t>Alimenticia, agrícola y veterinarios.</a:t>
          </a:r>
          <a:endParaRPr lang="es-MX" sz="1200" dirty="0">
            <a:solidFill>
              <a:schemeClr val="tx1"/>
            </a:solidFill>
            <a:latin typeface="Times New Roman" panose="02020603050405020304" pitchFamily="18" charset="0"/>
            <a:cs typeface="Times New Roman" panose="02020603050405020304" pitchFamily="18" charset="0"/>
          </a:endParaRPr>
        </a:p>
      </dgm:t>
    </dgm:pt>
    <dgm:pt modelId="{F4655F76-D393-4A7B-B26F-F14527571942}" type="parTrans" cxnId="{E15F1254-A9EC-4093-86F9-6D02FBCB4EBE}">
      <dgm:prSet/>
      <dgm:spPr/>
      <dgm:t>
        <a:bodyPr/>
        <a:lstStyle/>
        <a:p>
          <a:endParaRPr lang="es-MX"/>
        </a:p>
      </dgm:t>
    </dgm:pt>
    <dgm:pt modelId="{B469E343-7C0E-45B1-A011-992C1DA9F1BE}" type="sibTrans" cxnId="{E15F1254-A9EC-4093-86F9-6D02FBCB4EBE}">
      <dgm:prSet/>
      <dgm:spPr/>
      <dgm:t>
        <a:bodyPr/>
        <a:lstStyle/>
        <a:p>
          <a:endParaRPr lang="es-MX"/>
        </a:p>
      </dgm:t>
    </dgm:pt>
    <dgm:pt modelId="{37FAE0EB-9A30-475C-BE84-EE0014D2ADE3}" type="pres">
      <dgm:prSet presAssocID="{858AAD24-A2D4-42F5-A4E9-46233393AB85}" presName="Name0" presStyleCnt="0">
        <dgm:presLayoutVars>
          <dgm:dir/>
          <dgm:resizeHandles val="exact"/>
        </dgm:presLayoutVars>
      </dgm:prSet>
      <dgm:spPr/>
    </dgm:pt>
    <dgm:pt modelId="{F07BB6FC-914F-4F00-A0B9-5B500100EB1D}" type="pres">
      <dgm:prSet presAssocID="{65EE2227-D9B2-4167-A5F8-3AC370718F5C}" presName="node" presStyleLbl="node1" presStyleIdx="0" presStyleCnt="7" custScaleX="138428" custLinFactNeighborX="-1809" custLinFactNeighborY="3061">
        <dgm:presLayoutVars>
          <dgm:bulletEnabled val="1"/>
        </dgm:presLayoutVars>
      </dgm:prSet>
      <dgm:spPr/>
      <dgm:t>
        <a:bodyPr/>
        <a:lstStyle/>
        <a:p>
          <a:endParaRPr lang="es-MX"/>
        </a:p>
      </dgm:t>
    </dgm:pt>
    <dgm:pt modelId="{222673AA-9D62-45BA-AA41-75FA629CCEF6}" type="pres">
      <dgm:prSet presAssocID="{F9E0AF01-BDCD-4C16-8427-0C37FC90CBDF}" presName="sibTrans" presStyleLbl="sibTrans2D1" presStyleIdx="0" presStyleCnt="6"/>
      <dgm:spPr/>
      <dgm:t>
        <a:bodyPr/>
        <a:lstStyle/>
        <a:p>
          <a:endParaRPr lang="es-MX"/>
        </a:p>
      </dgm:t>
    </dgm:pt>
    <dgm:pt modelId="{DC86CCDA-ADC0-49F4-892F-6E9B7C7CC8F7}" type="pres">
      <dgm:prSet presAssocID="{F9E0AF01-BDCD-4C16-8427-0C37FC90CBDF}" presName="connectorText" presStyleLbl="sibTrans2D1" presStyleIdx="0" presStyleCnt="6"/>
      <dgm:spPr/>
      <dgm:t>
        <a:bodyPr/>
        <a:lstStyle/>
        <a:p>
          <a:endParaRPr lang="es-MX"/>
        </a:p>
      </dgm:t>
    </dgm:pt>
    <dgm:pt modelId="{DF481147-EE4E-4E5E-9477-53748C742B11}" type="pres">
      <dgm:prSet presAssocID="{73E27900-C122-41AE-A369-F3351DB7B914}" presName="node" presStyleLbl="node1" presStyleIdx="1" presStyleCnt="7" custScaleX="136339">
        <dgm:presLayoutVars>
          <dgm:bulletEnabled val="1"/>
        </dgm:presLayoutVars>
      </dgm:prSet>
      <dgm:spPr/>
      <dgm:t>
        <a:bodyPr/>
        <a:lstStyle/>
        <a:p>
          <a:endParaRPr lang="es-MX"/>
        </a:p>
      </dgm:t>
    </dgm:pt>
    <dgm:pt modelId="{1F47DB8C-2A0A-4E85-B9FF-1ECD2FEADF5A}" type="pres">
      <dgm:prSet presAssocID="{A3207139-00AC-4CFA-AF88-928F403856F1}" presName="sibTrans" presStyleLbl="sibTrans2D1" presStyleIdx="1" presStyleCnt="6"/>
      <dgm:spPr/>
      <dgm:t>
        <a:bodyPr/>
        <a:lstStyle/>
        <a:p>
          <a:endParaRPr lang="es-MX"/>
        </a:p>
      </dgm:t>
    </dgm:pt>
    <dgm:pt modelId="{7789A4A1-93B3-4A26-988A-28B6A47462CA}" type="pres">
      <dgm:prSet presAssocID="{A3207139-00AC-4CFA-AF88-928F403856F1}" presName="connectorText" presStyleLbl="sibTrans2D1" presStyleIdx="1" presStyleCnt="6"/>
      <dgm:spPr/>
      <dgm:t>
        <a:bodyPr/>
        <a:lstStyle/>
        <a:p>
          <a:endParaRPr lang="es-MX"/>
        </a:p>
      </dgm:t>
    </dgm:pt>
    <dgm:pt modelId="{94A88845-A3FD-4854-AB15-A91DDB6CC4F3}" type="pres">
      <dgm:prSet presAssocID="{56484BD4-E812-4782-ABB0-5572F50A4548}" presName="node" presStyleLbl="node1" presStyleIdx="2" presStyleCnt="7" custScaleX="149283">
        <dgm:presLayoutVars>
          <dgm:bulletEnabled val="1"/>
        </dgm:presLayoutVars>
      </dgm:prSet>
      <dgm:spPr/>
      <dgm:t>
        <a:bodyPr/>
        <a:lstStyle/>
        <a:p>
          <a:endParaRPr lang="es-MX"/>
        </a:p>
      </dgm:t>
    </dgm:pt>
    <dgm:pt modelId="{8C125D58-706F-4F54-814D-97C38113F848}" type="pres">
      <dgm:prSet presAssocID="{DFE03190-FA31-4EDE-A5ED-84BAAF3CA320}" presName="sibTrans" presStyleLbl="sibTrans2D1" presStyleIdx="2" presStyleCnt="6"/>
      <dgm:spPr/>
      <dgm:t>
        <a:bodyPr/>
        <a:lstStyle/>
        <a:p>
          <a:endParaRPr lang="es-MX"/>
        </a:p>
      </dgm:t>
    </dgm:pt>
    <dgm:pt modelId="{A76E3ADA-31FE-4FF1-9CB3-0A148902BFD6}" type="pres">
      <dgm:prSet presAssocID="{DFE03190-FA31-4EDE-A5ED-84BAAF3CA320}" presName="connectorText" presStyleLbl="sibTrans2D1" presStyleIdx="2" presStyleCnt="6"/>
      <dgm:spPr/>
      <dgm:t>
        <a:bodyPr/>
        <a:lstStyle/>
        <a:p>
          <a:endParaRPr lang="es-MX"/>
        </a:p>
      </dgm:t>
    </dgm:pt>
    <dgm:pt modelId="{D32FCE11-FC2A-43C3-9F45-CE62CA7A5AAD}" type="pres">
      <dgm:prSet presAssocID="{4E5A6B4A-E9A6-406F-AA61-373A8DA756E8}" presName="node" presStyleLbl="node1" presStyleIdx="3" presStyleCnt="7">
        <dgm:presLayoutVars>
          <dgm:bulletEnabled val="1"/>
        </dgm:presLayoutVars>
      </dgm:prSet>
      <dgm:spPr/>
      <dgm:t>
        <a:bodyPr/>
        <a:lstStyle/>
        <a:p>
          <a:endParaRPr lang="es-MX"/>
        </a:p>
      </dgm:t>
    </dgm:pt>
    <dgm:pt modelId="{C91BF610-BAAF-49DC-9029-6FA91BF7489E}" type="pres">
      <dgm:prSet presAssocID="{D027549C-7387-431E-AB35-0B30DE37A445}" presName="sibTrans" presStyleLbl="sibTrans2D1" presStyleIdx="3" presStyleCnt="6"/>
      <dgm:spPr/>
      <dgm:t>
        <a:bodyPr/>
        <a:lstStyle/>
        <a:p>
          <a:endParaRPr lang="es-MX"/>
        </a:p>
      </dgm:t>
    </dgm:pt>
    <dgm:pt modelId="{F2B80269-8C88-45DD-AE68-0FC6CCA5D3E8}" type="pres">
      <dgm:prSet presAssocID="{D027549C-7387-431E-AB35-0B30DE37A445}" presName="connectorText" presStyleLbl="sibTrans2D1" presStyleIdx="3" presStyleCnt="6"/>
      <dgm:spPr/>
      <dgm:t>
        <a:bodyPr/>
        <a:lstStyle/>
        <a:p>
          <a:endParaRPr lang="es-MX"/>
        </a:p>
      </dgm:t>
    </dgm:pt>
    <dgm:pt modelId="{42548DE7-951B-42D8-98CD-D52ED062655D}" type="pres">
      <dgm:prSet presAssocID="{5DD7ED68-9EFB-4A1F-BA7F-B3C00F275EB6}" presName="node" presStyleLbl="node1" presStyleIdx="4" presStyleCnt="7" custScaleX="131560">
        <dgm:presLayoutVars>
          <dgm:bulletEnabled val="1"/>
        </dgm:presLayoutVars>
      </dgm:prSet>
      <dgm:spPr/>
      <dgm:t>
        <a:bodyPr/>
        <a:lstStyle/>
        <a:p>
          <a:endParaRPr lang="es-MX"/>
        </a:p>
      </dgm:t>
    </dgm:pt>
    <dgm:pt modelId="{79756CDE-D256-4D2C-8845-70AEC691362B}" type="pres">
      <dgm:prSet presAssocID="{5F885ECE-EDE4-405E-97FB-32C90FFC316A}" presName="sibTrans" presStyleLbl="sibTrans2D1" presStyleIdx="4" presStyleCnt="6"/>
      <dgm:spPr/>
      <dgm:t>
        <a:bodyPr/>
        <a:lstStyle/>
        <a:p>
          <a:endParaRPr lang="es-MX"/>
        </a:p>
      </dgm:t>
    </dgm:pt>
    <dgm:pt modelId="{8BD8FE04-B090-4F69-B69E-DC0A0922058D}" type="pres">
      <dgm:prSet presAssocID="{5F885ECE-EDE4-405E-97FB-32C90FFC316A}" presName="connectorText" presStyleLbl="sibTrans2D1" presStyleIdx="4" presStyleCnt="6"/>
      <dgm:spPr/>
      <dgm:t>
        <a:bodyPr/>
        <a:lstStyle/>
        <a:p>
          <a:endParaRPr lang="es-MX"/>
        </a:p>
      </dgm:t>
    </dgm:pt>
    <dgm:pt modelId="{C0C311AA-8212-4AF0-B55B-BB02078F3515}" type="pres">
      <dgm:prSet presAssocID="{A02259A9-1326-409C-B11C-F4D9D0BB3F1E}" presName="node" presStyleLbl="node1" presStyleIdx="5" presStyleCnt="7" custScaleX="162224">
        <dgm:presLayoutVars>
          <dgm:bulletEnabled val="1"/>
        </dgm:presLayoutVars>
      </dgm:prSet>
      <dgm:spPr/>
      <dgm:t>
        <a:bodyPr/>
        <a:lstStyle/>
        <a:p>
          <a:endParaRPr lang="es-MX"/>
        </a:p>
      </dgm:t>
    </dgm:pt>
    <dgm:pt modelId="{36E00C2F-FF6F-492E-B02F-B17D3B88A2BD}" type="pres">
      <dgm:prSet presAssocID="{C7D3A57B-6088-4B6F-9A62-2A2B17E8EC2E}" presName="sibTrans" presStyleLbl="sibTrans2D1" presStyleIdx="5" presStyleCnt="6"/>
      <dgm:spPr/>
      <dgm:t>
        <a:bodyPr/>
        <a:lstStyle/>
        <a:p>
          <a:endParaRPr lang="es-MX"/>
        </a:p>
      </dgm:t>
    </dgm:pt>
    <dgm:pt modelId="{346A7BD4-FB4E-4E64-82F4-3D594CF9EE5C}" type="pres">
      <dgm:prSet presAssocID="{C7D3A57B-6088-4B6F-9A62-2A2B17E8EC2E}" presName="connectorText" presStyleLbl="sibTrans2D1" presStyleIdx="5" presStyleCnt="6"/>
      <dgm:spPr/>
      <dgm:t>
        <a:bodyPr/>
        <a:lstStyle/>
        <a:p>
          <a:endParaRPr lang="es-MX"/>
        </a:p>
      </dgm:t>
    </dgm:pt>
    <dgm:pt modelId="{06017559-FF53-40B6-8CBB-F52F57313A47}" type="pres">
      <dgm:prSet presAssocID="{438028C7-46D3-490B-ADA3-FD2C3E6E495D}" presName="node" presStyleLbl="node1" presStyleIdx="6" presStyleCnt="7" custScaleX="155376">
        <dgm:presLayoutVars>
          <dgm:bulletEnabled val="1"/>
        </dgm:presLayoutVars>
      </dgm:prSet>
      <dgm:spPr/>
      <dgm:t>
        <a:bodyPr/>
        <a:lstStyle/>
        <a:p>
          <a:endParaRPr lang="es-MX"/>
        </a:p>
      </dgm:t>
    </dgm:pt>
  </dgm:ptLst>
  <dgm:cxnLst>
    <dgm:cxn modelId="{8D98082C-F711-4103-8747-096F17E26FC1}" type="presOf" srcId="{F9E0AF01-BDCD-4C16-8427-0C37FC90CBDF}" destId="{DC86CCDA-ADC0-49F4-892F-6E9B7C7CC8F7}" srcOrd="1" destOrd="0" presId="urn:microsoft.com/office/officeart/2005/8/layout/process1"/>
    <dgm:cxn modelId="{3D9EACAC-2554-48DE-B573-8CE8FEC81B28}" srcId="{858AAD24-A2D4-42F5-A4E9-46233393AB85}" destId="{56484BD4-E812-4782-ABB0-5572F50A4548}" srcOrd="2" destOrd="0" parTransId="{FEF2C45A-A585-4804-B0FA-4AADE9339AE5}" sibTransId="{DFE03190-FA31-4EDE-A5ED-84BAAF3CA320}"/>
    <dgm:cxn modelId="{52A4D364-E8E4-4CC0-BDA8-50196DD949C8}" type="presOf" srcId="{D027549C-7387-431E-AB35-0B30DE37A445}" destId="{C91BF610-BAAF-49DC-9029-6FA91BF7489E}" srcOrd="0" destOrd="0" presId="urn:microsoft.com/office/officeart/2005/8/layout/process1"/>
    <dgm:cxn modelId="{F469261D-85E5-49C2-A549-AD73EC0BD57E}" srcId="{858AAD24-A2D4-42F5-A4E9-46233393AB85}" destId="{5DD7ED68-9EFB-4A1F-BA7F-B3C00F275EB6}" srcOrd="4" destOrd="0" parTransId="{A413FBA8-1650-46FD-BC68-081466FB4255}" sibTransId="{5F885ECE-EDE4-405E-97FB-32C90FFC316A}"/>
    <dgm:cxn modelId="{0BEF6ACF-BB25-4BCC-B709-4A32F7F4E54A}" type="presOf" srcId="{5DD7ED68-9EFB-4A1F-BA7F-B3C00F275EB6}" destId="{42548DE7-951B-42D8-98CD-D52ED062655D}" srcOrd="0" destOrd="0" presId="urn:microsoft.com/office/officeart/2005/8/layout/process1"/>
    <dgm:cxn modelId="{FD40BAE6-4E40-47DD-A366-DD15F590B198}" srcId="{858AAD24-A2D4-42F5-A4E9-46233393AB85}" destId="{A02259A9-1326-409C-B11C-F4D9D0BB3F1E}" srcOrd="5" destOrd="0" parTransId="{DF49C263-663B-4B95-9854-53D3A32B9D12}" sibTransId="{C7D3A57B-6088-4B6F-9A62-2A2B17E8EC2E}"/>
    <dgm:cxn modelId="{51A84BFE-9ED6-43B5-AD6C-2A5042085A44}" type="presOf" srcId="{D027549C-7387-431E-AB35-0B30DE37A445}" destId="{F2B80269-8C88-45DD-AE68-0FC6CCA5D3E8}" srcOrd="1" destOrd="0" presId="urn:microsoft.com/office/officeart/2005/8/layout/process1"/>
    <dgm:cxn modelId="{1D01C7DD-8D52-4C80-BBE1-FDD4130A638C}" type="presOf" srcId="{A02259A9-1326-409C-B11C-F4D9D0BB3F1E}" destId="{C0C311AA-8212-4AF0-B55B-BB02078F3515}" srcOrd="0" destOrd="0" presId="urn:microsoft.com/office/officeart/2005/8/layout/process1"/>
    <dgm:cxn modelId="{37E7FF59-30F4-4217-A076-EE402E8B302E}" type="presOf" srcId="{5F885ECE-EDE4-405E-97FB-32C90FFC316A}" destId="{79756CDE-D256-4D2C-8845-70AEC691362B}" srcOrd="0" destOrd="0" presId="urn:microsoft.com/office/officeart/2005/8/layout/process1"/>
    <dgm:cxn modelId="{9F651998-174C-4578-8B84-BB145D4D6CB2}" type="presOf" srcId="{A3207139-00AC-4CFA-AF88-928F403856F1}" destId="{1F47DB8C-2A0A-4E85-B9FF-1ECD2FEADF5A}" srcOrd="0" destOrd="0" presId="urn:microsoft.com/office/officeart/2005/8/layout/process1"/>
    <dgm:cxn modelId="{68248681-5866-4FC2-B5F9-82B0D441CA68}" type="presOf" srcId="{858AAD24-A2D4-42F5-A4E9-46233393AB85}" destId="{37FAE0EB-9A30-475C-BE84-EE0014D2ADE3}" srcOrd="0" destOrd="0" presId="urn:microsoft.com/office/officeart/2005/8/layout/process1"/>
    <dgm:cxn modelId="{8C6DC674-C70C-4368-908B-B765CE757A7D}" type="presOf" srcId="{F9E0AF01-BDCD-4C16-8427-0C37FC90CBDF}" destId="{222673AA-9D62-45BA-AA41-75FA629CCEF6}" srcOrd="0" destOrd="0" presId="urn:microsoft.com/office/officeart/2005/8/layout/process1"/>
    <dgm:cxn modelId="{AB8E0846-5934-4967-BDE7-B8118B1205AC}" type="presOf" srcId="{C7D3A57B-6088-4B6F-9A62-2A2B17E8EC2E}" destId="{36E00C2F-FF6F-492E-B02F-B17D3B88A2BD}" srcOrd="0" destOrd="0" presId="urn:microsoft.com/office/officeart/2005/8/layout/process1"/>
    <dgm:cxn modelId="{4CB6E812-E8B9-4E08-A53D-E3283E57E621}" type="presOf" srcId="{56484BD4-E812-4782-ABB0-5572F50A4548}" destId="{94A88845-A3FD-4854-AB15-A91DDB6CC4F3}" srcOrd="0" destOrd="0" presId="urn:microsoft.com/office/officeart/2005/8/layout/process1"/>
    <dgm:cxn modelId="{C86E4270-A6C6-4667-8E55-159FC9856070}" type="presOf" srcId="{65EE2227-D9B2-4167-A5F8-3AC370718F5C}" destId="{F07BB6FC-914F-4F00-A0B9-5B500100EB1D}" srcOrd="0" destOrd="0" presId="urn:microsoft.com/office/officeart/2005/8/layout/process1"/>
    <dgm:cxn modelId="{FF429675-290B-4AED-97BA-72824226F0D1}" type="presOf" srcId="{C7D3A57B-6088-4B6F-9A62-2A2B17E8EC2E}" destId="{346A7BD4-FB4E-4E64-82F4-3D594CF9EE5C}" srcOrd="1" destOrd="0" presId="urn:microsoft.com/office/officeart/2005/8/layout/process1"/>
    <dgm:cxn modelId="{2FC089DF-389F-4BEF-B149-5AABDA74309D}" type="presOf" srcId="{A3207139-00AC-4CFA-AF88-928F403856F1}" destId="{7789A4A1-93B3-4A26-988A-28B6A47462CA}" srcOrd="1" destOrd="0" presId="urn:microsoft.com/office/officeart/2005/8/layout/process1"/>
    <dgm:cxn modelId="{713723C7-2222-4CEE-8DE2-9B0F67D7B102}" type="presOf" srcId="{73E27900-C122-41AE-A369-F3351DB7B914}" destId="{DF481147-EE4E-4E5E-9477-53748C742B11}" srcOrd="0" destOrd="0" presId="urn:microsoft.com/office/officeart/2005/8/layout/process1"/>
    <dgm:cxn modelId="{D9E21F4D-B1B9-4076-87E9-0144ABE3A4D9}" type="presOf" srcId="{DFE03190-FA31-4EDE-A5ED-84BAAF3CA320}" destId="{8C125D58-706F-4F54-814D-97C38113F848}" srcOrd="0" destOrd="0" presId="urn:microsoft.com/office/officeart/2005/8/layout/process1"/>
    <dgm:cxn modelId="{FD1CBB6F-4889-4808-BAD9-ED585AB44E6B}" srcId="{858AAD24-A2D4-42F5-A4E9-46233393AB85}" destId="{4E5A6B4A-E9A6-406F-AA61-373A8DA756E8}" srcOrd="3" destOrd="0" parTransId="{9D32925B-9ABB-4D97-9C0B-193BDB607E77}" sibTransId="{D027549C-7387-431E-AB35-0B30DE37A445}"/>
    <dgm:cxn modelId="{B28273A1-B51E-4A54-BDF1-247AC5EDDD8E}" srcId="{858AAD24-A2D4-42F5-A4E9-46233393AB85}" destId="{73E27900-C122-41AE-A369-F3351DB7B914}" srcOrd="1" destOrd="0" parTransId="{672AA048-0B34-4ED9-BD2C-07B3B74038F8}" sibTransId="{A3207139-00AC-4CFA-AF88-928F403856F1}"/>
    <dgm:cxn modelId="{26857BBD-0183-4642-AE00-CA07EBA239A5}" type="presOf" srcId="{438028C7-46D3-490B-ADA3-FD2C3E6E495D}" destId="{06017559-FF53-40B6-8CBB-F52F57313A47}" srcOrd="0" destOrd="0" presId="urn:microsoft.com/office/officeart/2005/8/layout/process1"/>
    <dgm:cxn modelId="{1590651E-0E51-495A-874A-05D7073DCAE3}" type="presOf" srcId="{5F885ECE-EDE4-405E-97FB-32C90FFC316A}" destId="{8BD8FE04-B090-4F69-B69E-DC0A0922058D}" srcOrd="1" destOrd="0" presId="urn:microsoft.com/office/officeart/2005/8/layout/process1"/>
    <dgm:cxn modelId="{261DD2F3-13ED-4FFF-A7DB-276A6691E6DC}" srcId="{858AAD24-A2D4-42F5-A4E9-46233393AB85}" destId="{65EE2227-D9B2-4167-A5F8-3AC370718F5C}" srcOrd="0" destOrd="0" parTransId="{1855779F-2D74-4CB4-BF27-2D7A8D245BAE}" sibTransId="{F9E0AF01-BDCD-4C16-8427-0C37FC90CBDF}"/>
    <dgm:cxn modelId="{E15F1254-A9EC-4093-86F9-6D02FBCB4EBE}" srcId="{858AAD24-A2D4-42F5-A4E9-46233393AB85}" destId="{438028C7-46D3-490B-ADA3-FD2C3E6E495D}" srcOrd="6" destOrd="0" parTransId="{F4655F76-D393-4A7B-B26F-F14527571942}" sibTransId="{B469E343-7C0E-45B1-A011-992C1DA9F1BE}"/>
    <dgm:cxn modelId="{20334040-11A9-4F39-A007-5CF38750A106}" type="presOf" srcId="{DFE03190-FA31-4EDE-A5ED-84BAAF3CA320}" destId="{A76E3ADA-31FE-4FF1-9CB3-0A148902BFD6}" srcOrd="1" destOrd="0" presId="urn:microsoft.com/office/officeart/2005/8/layout/process1"/>
    <dgm:cxn modelId="{2E625DD1-19C5-488E-A672-24A73B6EC59C}" type="presOf" srcId="{4E5A6B4A-E9A6-406F-AA61-373A8DA756E8}" destId="{D32FCE11-FC2A-43C3-9F45-CE62CA7A5AAD}" srcOrd="0" destOrd="0" presId="urn:microsoft.com/office/officeart/2005/8/layout/process1"/>
    <dgm:cxn modelId="{A073F17C-FAF3-44D6-9749-A7E1A96D0619}" type="presParOf" srcId="{37FAE0EB-9A30-475C-BE84-EE0014D2ADE3}" destId="{F07BB6FC-914F-4F00-A0B9-5B500100EB1D}" srcOrd="0" destOrd="0" presId="urn:microsoft.com/office/officeart/2005/8/layout/process1"/>
    <dgm:cxn modelId="{E6C18EB5-0E9F-4B4E-91AD-007D40E2DB65}" type="presParOf" srcId="{37FAE0EB-9A30-475C-BE84-EE0014D2ADE3}" destId="{222673AA-9D62-45BA-AA41-75FA629CCEF6}" srcOrd="1" destOrd="0" presId="urn:microsoft.com/office/officeart/2005/8/layout/process1"/>
    <dgm:cxn modelId="{640036B8-6E60-4D76-8CF2-EABD9C419F5F}" type="presParOf" srcId="{222673AA-9D62-45BA-AA41-75FA629CCEF6}" destId="{DC86CCDA-ADC0-49F4-892F-6E9B7C7CC8F7}" srcOrd="0" destOrd="0" presId="urn:microsoft.com/office/officeart/2005/8/layout/process1"/>
    <dgm:cxn modelId="{425B29D8-27D0-44EE-8C30-5D54CB3CB681}" type="presParOf" srcId="{37FAE0EB-9A30-475C-BE84-EE0014D2ADE3}" destId="{DF481147-EE4E-4E5E-9477-53748C742B11}" srcOrd="2" destOrd="0" presId="urn:microsoft.com/office/officeart/2005/8/layout/process1"/>
    <dgm:cxn modelId="{9CE231DF-6EB9-4D5B-8BD5-E83EE5A5F81E}" type="presParOf" srcId="{37FAE0EB-9A30-475C-BE84-EE0014D2ADE3}" destId="{1F47DB8C-2A0A-4E85-B9FF-1ECD2FEADF5A}" srcOrd="3" destOrd="0" presId="urn:microsoft.com/office/officeart/2005/8/layout/process1"/>
    <dgm:cxn modelId="{413BEDC1-7214-4F7A-8D1E-3765B49E73B1}" type="presParOf" srcId="{1F47DB8C-2A0A-4E85-B9FF-1ECD2FEADF5A}" destId="{7789A4A1-93B3-4A26-988A-28B6A47462CA}" srcOrd="0" destOrd="0" presId="urn:microsoft.com/office/officeart/2005/8/layout/process1"/>
    <dgm:cxn modelId="{91372CA4-8B9B-44B2-A1A4-E10015BAFBBA}" type="presParOf" srcId="{37FAE0EB-9A30-475C-BE84-EE0014D2ADE3}" destId="{94A88845-A3FD-4854-AB15-A91DDB6CC4F3}" srcOrd="4" destOrd="0" presId="urn:microsoft.com/office/officeart/2005/8/layout/process1"/>
    <dgm:cxn modelId="{D21422F3-7FDF-4F4F-82A4-D33D49EA4D87}" type="presParOf" srcId="{37FAE0EB-9A30-475C-BE84-EE0014D2ADE3}" destId="{8C125D58-706F-4F54-814D-97C38113F848}" srcOrd="5" destOrd="0" presId="urn:microsoft.com/office/officeart/2005/8/layout/process1"/>
    <dgm:cxn modelId="{9F515723-2E37-46E3-A723-6C4C6006CDC4}" type="presParOf" srcId="{8C125D58-706F-4F54-814D-97C38113F848}" destId="{A76E3ADA-31FE-4FF1-9CB3-0A148902BFD6}" srcOrd="0" destOrd="0" presId="urn:microsoft.com/office/officeart/2005/8/layout/process1"/>
    <dgm:cxn modelId="{DE4AB84B-04C3-402C-9F23-7F88AF9B11DF}" type="presParOf" srcId="{37FAE0EB-9A30-475C-BE84-EE0014D2ADE3}" destId="{D32FCE11-FC2A-43C3-9F45-CE62CA7A5AAD}" srcOrd="6" destOrd="0" presId="urn:microsoft.com/office/officeart/2005/8/layout/process1"/>
    <dgm:cxn modelId="{D806BFA3-E8F7-4636-B7AC-55997F472583}" type="presParOf" srcId="{37FAE0EB-9A30-475C-BE84-EE0014D2ADE3}" destId="{C91BF610-BAAF-49DC-9029-6FA91BF7489E}" srcOrd="7" destOrd="0" presId="urn:microsoft.com/office/officeart/2005/8/layout/process1"/>
    <dgm:cxn modelId="{75A12F3D-5C31-4BEA-8D5B-BD97BFBEC0A8}" type="presParOf" srcId="{C91BF610-BAAF-49DC-9029-6FA91BF7489E}" destId="{F2B80269-8C88-45DD-AE68-0FC6CCA5D3E8}" srcOrd="0" destOrd="0" presId="urn:microsoft.com/office/officeart/2005/8/layout/process1"/>
    <dgm:cxn modelId="{B1DC6D8C-5D08-48E6-ADCD-DC5E4B7A1C64}" type="presParOf" srcId="{37FAE0EB-9A30-475C-BE84-EE0014D2ADE3}" destId="{42548DE7-951B-42D8-98CD-D52ED062655D}" srcOrd="8" destOrd="0" presId="urn:microsoft.com/office/officeart/2005/8/layout/process1"/>
    <dgm:cxn modelId="{9C10D74D-9C73-4DC7-AC23-A3D43AEC443B}" type="presParOf" srcId="{37FAE0EB-9A30-475C-BE84-EE0014D2ADE3}" destId="{79756CDE-D256-4D2C-8845-70AEC691362B}" srcOrd="9" destOrd="0" presId="urn:microsoft.com/office/officeart/2005/8/layout/process1"/>
    <dgm:cxn modelId="{09AC66A4-6F37-4BBD-AD67-0E758558F857}" type="presParOf" srcId="{79756CDE-D256-4D2C-8845-70AEC691362B}" destId="{8BD8FE04-B090-4F69-B69E-DC0A0922058D}" srcOrd="0" destOrd="0" presId="urn:microsoft.com/office/officeart/2005/8/layout/process1"/>
    <dgm:cxn modelId="{92F73ACF-59E5-40C7-BDAA-CA5EB905EFB9}" type="presParOf" srcId="{37FAE0EB-9A30-475C-BE84-EE0014D2ADE3}" destId="{C0C311AA-8212-4AF0-B55B-BB02078F3515}" srcOrd="10" destOrd="0" presId="urn:microsoft.com/office/officeart/2005/8/layout/process1"/>
    <dgm:cxn modelId="{2A57B257-A35B-4DE9-8BC6-9E20EB222826}" type="presParOf" srcId="{37FAE0EB-9A30-475C-BE84-EE0014D2ADE3}" destId="{36E00C2F-FF6F-492E-B02F-B17D3B88A2BD}" srcOrd="11" destOrd="0" presId="urn:microsoft.com/office/officeart/2005/8/layout/process1"/>
    <dgm:cxn modelId="{2E731F4A-59F2-4D08-88DD-0563E39BE9ED}" type="presParOf" srcId="{36E00C2F-FF6F-492E-B02F-B17D3B88A2BD}" destId="{346A7BD4-FB4E-4E64-82F4-3D594CF9EE5C}" srcOrd="0" destOrd="0" presId="urn:microsoft.com/office/officeart/2005/8/layout/process1"/>
    <dgm:cxn modelId="{2DAE915E-BA91-45AC-8216-24C511F28648}" type="presParOf" srcId="{37FAE0EB-9A30-475C-BE84-EE0014D2ADE3}" destId="{06017559-FF53-40B6-8CBB-F52F57313A47}" srcOrd="1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C52E5BA-2EA5-4B96-AF11-710199F738D5}"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s-EC"/>
        </a:p>
      </dgm:t>
    </dgm:pt>
    <dgm:pt modelId="{E51E8AD2-AE33-4401-9E30-DA82A6D5CE1A}">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C" sz="1200" dirty="0" smtClean="0">
              <a:latin typeface="Times New Roman" panose="02020603050405020304" pitchFamily="18" charset="0"/>
              <a:cs typeface="Times New Roman" panose="02020603050405020304" pitchFamily="18" charset="0"/>
            </a:rPr>
            <a:t>Como conclusión se encontraron que las estrategias marketing  en redes sociales  permiten una mejora en el posicionamiento nacional e internacional </a:t>
          </a:r>
          <a:r>
            <a:rPr lang="es-MX" sz="1200" dirty="0" smtClean="0">
              <a:latin typeface="Times New Roman" panose="02020603050405020304" pitchFamily="18" charset="0"/>
              <a:cs typeface="Times New Roman" panose="02020603050405020304" pitchFamily="18" charset="0"/>
            </a:rPr>
            <a:t>fomentando el desarrollo para las entidades de la industria y elaborar una base conceptual para su desarrollo, considerando el uso de tecnologías digitales en las comunicaciones de marketing. </a:t>
          </a:r>
          <a:endParaRPr lang="es-EC" sz="1200" dirty="0">
            <a:latin typeface="Times New Roman" panose="02020603050405020304" pitchFamily="18" charset="0"/>
            <a:cs typeface="Times New Roman" panose="02020603050405020304" pitchFamily="18" charset="0"/>
          </a:endParaRPr>
        </a:p>
      </dgm:t>
    </dgm:pt>
    <dgm:pt modelId="{614D1C6E-A84A-4556-90D9-D5D14A083E58}" type="parTrans" cxnId="{11B4C3E4-8BB9-4BA1-8AB9-49C63F5D215D}">
      <dgm:prSet/>
      <dgm:spPr/>
      <dgm:t>
        <a:bodyPr/>
        <a:lstStyle/>
        <a:p>
          <a:endParaRPr lang="es-EC" sz="1200">
            <a:latin typeface="Calibri" panose="020F0502020204030204" pitchFamily="34" charset="0"/>
            <a:cs typeface="Calibri" panose="020F0502020204030204" pitchFamily="34" charset="0"/>
          </a:endParaRPr>
        </a:p>
      </dgm:t>
    </dgm:pt>
    <dgm:pt modelId="{E30508B4-C25D-499B-9AB8-44E6FB43820F}" type="sibTrans" cxnId="{11B4C3E4-8BB9-4BA1-8AB9-49C63F5D215D}">
      <dgm:prSet/>
      <dgm:spPr/>
      <dgm:t>
        <a:bodyPr/>
        <a:lstStyle/>
        <a:p>
          <a:endParaRPr lang="es-EC" sz="1200">
            <a:latin typeface="Calibri" panose="020F0502020204030204" pitchFamily="34" charset="0"/>
            <a:cs typeface="Calibri" panose="020F0502020204030204" pitchFamily="34" charset="0"/>
          </a:endParaRPr>
        </a:p>
      </dgm:t>
    </dgm:pt>
    <dgm:pt modelId="{7D0D84F7-2D1E-43CB-B3BE-857439BAC480}">
      <dgm:prSet custT="1">
        <dgm:style>
          <a:lnRef idx="1">
            <a:schemeClr val="accent3"/>
          </a:lnRef>
          <a:fillRef idx="2">
            <a:schemeClr val="accent3"/>
          </a:fillRef>
          <a:effectRef idx="1">
            <a:schemeClr val="accent3"/>
          </a:effectRef>
          <a:fontRef idx="minor">
            <a:schemeClr val="dk1"/>
          </a:fontRef>
        </dgm:style>
      </dgm:prSet>
      <dgm:spPr/>
      <dgm:t>
        <a:bodyPr/>
        <a:lstStyle/>
        <a:p>
          <a:r>
            <a:rPr lang="es-EC" sz="1200" dirty="0" smtClean="0">
              <a:latin typeface="Times New Roman" panose="02020603050405020304" pitchFamily="18" charset="0"/>
              <a:cs typeface="Times New Roman" panose="02020603050405020304" pitchFamily="18" charset="0"/>
            </a:rPr>
            <a:t>Marketing digital y estrategias on-line en el sector de fabricación de muebles de madera” </a:t>
          </a:r>
          <a:r>
            <a:rPr lang="es-ES" sz="1200" dirty="0" smtClean="0">
              <a:latin typeface="Times New Roman" panose="02020603050405020304" pitchFamily="18" charset="0"/>
              <a:cs typeface="Times New Roman" panose="02020603050405020304" pitchFamily="18" charset="0"/>
            </a:rPr>
            <a:t>(Calle, 2020)</a:t>
          </a:r>
          <a:r>
            <a:rPr lang="es-EC" sz="1200" dirty="0" smtClean="0">
              <a:latin typeface="Times New Roman" panose="02020603050405020304" pitchFamily="18" charset="0"/>
              <a:cs typeface="Times New Roman" panose="02020603050405020304" pitchFamily="18" charset="0"/>
            </a:rPr>
            <a:t> </a:t>
          </a:r>
          <a:endParaRPr lang="es-MX" sz="1200" dirty="0">
            <a:latin typeface="Times New Roman" panose="02020603050405020304" pitchFamily="18" charset="0"/>
            <a:cs typeface="Times New Roman" panose="02020603050405020304" pitchFamily="18" charset="0"/>
          </a:endParaRPr>
        </a:p>
      </dgm:t>
    </dgm:pt>
    <dgm:pt modelId="{8288DDCB-85AB-494E-B52A-0A5BAE0D0311}" type="parTrans" cxnId="{D43FE079-C575-41EA-A918-C0113D1E9F24}">
      <dgm:prSet/>
      <dgm:spPr/>
      <dgm:t>
        <a:bodyPr/>
        <a:lstStyle/>
        <a:p>
          <a:endParaRPr lang="es-MX"/>
        </a:p>
      </dgm:t>
    </dgm:pt>
    <dgm:pt modelId="{8DF34690-2EC1-4754-8755-CF579E9E31B0}" type="sibTrans" cxnId="{D43FE079-C575-41EA-A918-C0113D1E9F24}">
      <dgm:prSet/>
      <dgm:spPr/>
      <dgm:t>
        <a:bodyPr/>
        <a:lstStyle/>
        <a:p>
          <a:endParaRPr lang="es-MX"/>
        </a:p>
      </dgm:t>
    </dgm:pt>
    <dgm:pt modelId="{AA23F1AC-4A69-4387-AB65-883CC2F76C5D}">
      <dgm:prSet custT="1">
        <dgm:style>
          <a:lnRef idx="1">
            <a:schemeClr val="accent3"/>
          </a:lnRef>
          <a:fillRef idx="2">
            <a:schemeClr val="accent3"/>
          </a:fillRef>
          <a:effectRef idx="1">
            <a:schemeClr val="accent3"/>
          </a:effectRef>
          <a:fontRef idx="minor">
            <a:schemeClr val="dk1"/>
          </a:fontRef>
        </dgm:style>
      </dgm:prSet>
      <dgm:spPr/>
      <dgm:t>
        <a:bodyPr/>
        <a:lstStyle/>
        <a:p>
          <a:r>
            <a:rPr lang="es-EC" sz="1200" dirty="0" smtClean="0">
              <a:latin typeface="Times New Roman" panose="02020603050405020304" pitchFamily="18" charset="0"/>
              <a:cs typeface="Times New Roman" panose="02020603050405020304" pitchFamily="18" charset="0"/>
            </a:rPr>
            <a:t>“El papel del marketing en las plataformas empresariales digitales”, proporciona una visión general hacia las diferentes plataformas digitales como parte de una nueva forma de negocio </a:t>
          </a:r>
          <a:r>
            <a:rPr lang="es-ES" sz="1200" dirty="0" smtClean="0">
              <a:latin typeface="Times New Roman" panose="02020603050405020304" pitchFamily="18" charset="0"/>
              <a:cs typeface="Times New Roman" panose="02020603050405020304" pitchFamily="18" charset="0"/>
            </a:rPr>
            <a:t>(</a:t>
          </a:r>
          <a:r>
            <a:rPr lang="es-ES" sz="1200" dirty="0" err="1" smtClean="0">
              <a:latin typeface="Times New Roman" panose="02020603050405020304" pitchFamily="18" charset="0"/>
              <a:cs typeface="Times New Roman" panose="02020603050405020304" pitchFamily="18" charset="0"/>
            </a:rPr>
            <a:t>Selman</a:t>
          </a:r>
          <a:r>
            <a:rPr lang="es-ES" sz="1200" dirty="0" smtClean="0">
              <a:latin typeface="Times New Roman" panose="02020603050405020304" pitchFamily="18" charset="0"/>
              <a:cs typeface="Times New Roman" panose="02020603050405020304" pitchFamily="18" charset="0"/>
            </a:rPr>
            <a:t>, 2017)</a:t>
          </a:r>
          <a:endParaRPr lang="es-MX" sz="1200" dirty="0">
            <a:latin typeface="Times New Roman" panose="02020603050405020304" pitchFamily="18" charset="0"/>
            <a:cs typeface="Times New Roman" panose="02020603050405020304" pitchFamily="18" charset="0"/>
          </a:endParaRPr>
        </a:p>
      </dgm:t>
    </dgm:pt>
    <dgm:pt modelId="{3C4E3ABE-3955-4CEE-BC47-E7C741988F78}" type="parTrans" cxnId="{97A09E50-C0EF-49F7-AEEF-72C03A6B264A}">
      <dgm:prSet/>
      <dgm:spPr/>
      <dgm:t>
        <a:bodyPr/>
        <a:lstStyle/>
        <a:p>
          <a:endParaRPr lang="es-MX"/>
        </a:p>
      </dgm:t>
    </dgm:pt>
    <dgm:pt modelId="{0FC7F3D2-B6E2-4A93-A886-E8BF83E381EB}" type="sibTrans" cxnId="{97A09E50-C0EF-49F7-AEEF-72C03A6B264A}">
      <dgm:prSet/>
      <dgm:spPr/>
      <dgm:t>
        <a:bodyPr/>
        <a:lstStyle/>
        <a:p>
          <a:endParaRPr lang="es-MX"/>
        </a:p>
      </dgm:t>
    </dgm:pt>
    <dgm:pt modelId="{8EC998BE-C332-4124-859B-9ABA36BF4F46}">
      <dgm:prSet custT="1">
        <dgm:style>
          <a:lnRef idx="1">
            <a:schemeClr val="accent4"/>
          </a:lnRef>
          <a:fillRef idx="2">
            <a:schemeClr val="accent4"/>
          </a:fillRef>
          <a:effectRef idx="1">
            <a:schemeClr val="accent4"/>
          </a:effectRef>
          <a:fontRef idx="minor">
            <a:schemeClr val="dk1"/>
          </a:fontRef>
        </dgm:style>
      </dgm:prSet>
      <dgm:spPr/>
      <dgm:t>
        <a:bodyPr/>
        <a:lstStyle/>
        <a:p>
          <a:r>
            <a:rPr lang="es-MX" sz="1200" dirty="0" smtClean="0">
              <a:solidFill>
                <a:schemeClr val="tx1"/>
              </a:solidFill>
              <a:latin typeface="Times New Roman" panose="02020603050405020304" pitchFamily="18" charset="0"/>
              <a:cs typeface="Times New Roman" panose="02020603050405020304" pitchFamily="18" charset="0"/>
            </a:rPr>
            <a:t>concluye que las estrategias de marketing correctamente ejecutadas, contribuyen al éxito y posicionamiento de una plataforma digital debido a la reducción en costos de producción y mantenimiento, además de proporcionarles mayor valor a partir del incremento de interacciones y la calidad de las mismas.</a:t>
          </a:r>
          <a:endParaRPr lang="es-MX" sz="1200" dirty="0">
            <a:solidFill>
              <a:schemeClr val="tx1"/>
            </a:solidFill>
            <a:latin typeface="Times New Roman" panose="02020603050405020304" pitchFamily="18" charset="0"/>
            <a:cs typeface="Times New Roman" panose="02020603050405020304" pitchFamily="18" charset="0"/>
          </a:endParaRPr>
        </a:p>
      </dgm:t>
    </dgm:pt>
    <dgm:pt modelId="{26385A1D-5C73-49EC-A1EC-64BF22B2D6B4}" type="parTrans" cxnId="{DC033CFD-DE86-4303-A973-4839C125925F}">
      <dgm:prSet/>
      <dgm:spPr/>
      <dgm:t>
        <a:bodyPr/>
        <a:lstStyle/>
        <a:p>
          <a:endParaRPr lang="es-MX"/>
        </a:p>
      </dgm:t>
    </dgm:pt>
    <dgm:pt modelId="{91BAF7C0-3211-4F4A-BC28-D973421FCAF5}" type="sibTrans" cxnId="{DC033CFD-DE86-4303-A973-4839C125925F}">
      <dgm:prSet/>
      <dgm:spPr/>
      <dgm:t>
        <a:bodyPr/>
        <a:lstStyle/>
        <a:p>
          <a:endParaRPr lang="es-MX"/>
        </a:p>
      </dgm:t>
    </dgm:pt>
    <dgm:pt modelId="{3A5C4923-8917-473B-BBE1-D9F04B493AC5}">
      <dgm:prSet custT="1"/>
      <dgm:spPr/>
      <dgm:t>
        <a:bodyPr/>
        <a:lstStyle/>
        <a:p>
          <a:r>
            <a:rPr lang="es-EC" sz="1200" dirty="0" smtClean="0">
              <a:solidFill>
                <a:schemeClr val="tx1"/>
              </a:solidFill>
              <a:latin typeface="Times New Roman" panose="02020603050405020304" pitchFamily="18" charset="0"/>
              <a:cs typeface="Times New Roman" panose="02020603050405020304" pitchFamily="18" charset="0"/>
            </a:rPr>
            <a:t>“¿Realmente el marketing digital impulsa las ventas?” </a:t>
          </a:r>
          <a:r>
            <a:rPr lang="es-ES" sz="1200" dirty="0" smtClean="0">
              <a:solidFill>
                <a:schemeClr val="tx1"/>
              </a:solidFill>
              <a:latin typeface="Times New Roman" panose="02020603050405020304" pitchFamily="18" charset="0"/>
              <a:cs typeface="Times New Roman" panose="02020603050405020304" pitchFamily="18" charset="0"/>
            </a:rPr>
            <a:t>(Castro, 2020)</a:t>
          </a:r>
          <a:r>
            <a:rPr lang="es-EC" sz="1200" dirty="0" smtClean="0">
              <a:solidFill>
                <a:schemeClr val="tx1"/>
              </a:solidFill>
              <a:latin typeface="Times New Roman" panose="02020603050405020304" pitchFamily="18" charset="0"/>
              <a:cs typeface="Times New Roman" panose="02020603050405020304" pitchFamily="18" charset="0"/>
            </a:rPr>
            <a:t> </a:t>
          </a:r>
          <a:endParaRPr lang="es-MX" sz="1200" dirty="0">
            <a:solidFill>
              <a:schemeClr val="tx1"/>
            </a:solidFill>
            <a:latin typeface="Times New Roman" panose="02020603050405020304" pitchFamily="18" charset="0"/>
            <a:cs typeface="Times New Roman" panose="02020603050405020304" pitchFamily="18" charset="0"/>
          </a:endParaRPr>
        </a:p>
      </dgm:t>
    </dgm:pt>
    <dgm:pt modelId="{FE8F63F4-DB4F-4551-BA10-0D157B97F15E}" type="parTrans" cxnId="{72363238-BEF1-421A-96B4-CC7EB87D81B3}">
      <dgm:prSet/>
      <dgm:spPr/>
      <dgm:t>
        <a:bodyPr/>
        <a:lstStyle/>
        <a:p>
          <a:endParaRPr lang="es-MX"/>
        </a:p>
      </dgm:t>
    </dgm:pt>
    <dgm:pt modelId="{8B792CB3-E7F3-4F89-9713-295C371B573B}" type="sibTrans" cxnId="{72363238-BEF1-421A-96B4-CC7EB87D81B3}">
      <dgm:prSet/>
      <dgm:spPr/>
      <dgm:t>
        <a:bodyPr/>
        <a:lstStyle/>
        <a:p>
          <a:endParaRPr lang="es-MX"/>
        </a:p>
      </dgm:t>
    </dgm:pt>
    <dgm:pt modelId="{C7AF4BF4-BEE0-41C7-854E-C5D7412BA00A}">
      <dgm:prSet custT="1">
        <dgm:style>
          <a:lnRef idx="1">
            <a:schemeClr val="accent4"/>
          </a:lnRef>
          <a:fillRef idx="2">
            <a:schemeClr val="accent4"/>
          </a:fillRef>
          <a:effectRef idx="1">
            <a:schemeClr val="accent4"/>
          </a:effectRef>
          <a:fontRef idx="minor">
            <a:schemeClr val="dk1"/>
          </a:fontRef>
        </dgm:style>
      </dgm:prSet>
      <dgm:spPr/>
      <dgm:t>
        <a:bodyPr/>
        <a:lstStyle/>
        <a:p>
          <a:r>
            <a:rPr lang="es-EC" sz="1200" dirty="0" smtClean="0">
              <a:latin typeface="Times New Roman" panose="02020603050405020304" pitchFamily="18" charset="0"/>
              <a:cs typeface="Times New Roman" panose="02020603050405020304" pitchFamily="18" charset="0"/>
            </a:rPr>
            <a:t>Las estrategias digitales actuales gracias a la etapa de post pandemia, si bien han generado dificultades, también han permitido mayor comodidad a los usuarios</a:t>
          </a:r>
          <a:endParaRPr lang="es-MX" sz="1200" dirty="0">
            <a:latin typeface="Times New Roman" panose="02020603050405020304" pitchFamily="18" charset="0"/>
            <a:cs typeface="Times New Roman" panose="02020603050405020304" pitchFamily="18" charset="0"/>
          </a:endParaRPr>
        </a:p>
      </dgm:t>
    </dgm:pt>
    <dgm:pt modelId="{DED27358-32D9-4D96-ABA7-4CD5E8B70007}" type="parTrans" cxnId="{F130E990-3A37-4C7F-8802-30D95E02367E}">
      <dgm:prSet/>
      <dgm:spPr/>
      <dgm:t>
        <a:bodyPr/>
        <a:lstStyle/>
        <a:p>
          <a:endParaRPr lang="es-MX"/>
        </a:p>
      </dgm:t>
    </dgm:pt>
    <dgm:pt modelId="{E6EDF1A6-243C-425F-ADD8-C65DD83F2ABE}" type="sibTrans" cxnId="{F130E990-3A37-4C7F-8802-30D95E02367E}">
      <dgm:prSet/>
      <dgm:spPr/>
      <dgm:t>
        <a:bodyPr/>
        <a:lstStyle/>
        <a:p>
          <a:endParaRPr lang="es-MX"/>
        </a:p>
      </dgm:t>
    </dgm:pt>
    <dgm:pt modelId="{8830876B-D545-429D-993E-A3FE252E3311}" type="pres">
      <dgm:prSet presAssocID="{2C52E5BA-2EA5-4B96-AF11-710199F738D5}" presName="linear" presStyleCnt="0">
        <dgm:presLayoutVars>
          <dgm:animLvl val="lvl"/>
          <dgm:resizeHandles val="exact"/>
        </dgm:presLayoutVars>
      </dgm:prSet>
      <dgm:spPr/>
      <dgm:t>
        <a:bodyPr/>
        <a:lstStyle/>
        <a:p>
          <a:endParaRPr lang="es-MX"/>
        </a:p>
      </dgm:t>
    </dgm:pt>
    <dgm:pt modelId="{E574019F-C016-4D6D-B2CA-FB495816D625}" type="pres">
      <dgm:prSet presAssocID="{E51E8AD2-AE33-4401-9E30-DA82A6D5CE1A}" presName="parentText" presStyleLbl="node1" presStyleIdx="0" presStyleCnt="6" custScaleY="112652" custLinFactY="56698" custLinFactNeighborX="-537" custLinFactNeighborY="100000">
        <dgm:presLayoutVars>
          <dgm:chMax val="0"/>
          <dgm:bulletEnabled val="1"/>
        </dgm:presLayoutVars>
      </dgm:prSet>
      <dgm:spPr/>
      <dgm:t>
        <a:bodyPr/>
        <a:lstStyle/>
        <a:p>
          <a:endParaRPr lang="es-MX"/>
        </a:p>
      </dgm:t>
    </dgm:pt>
    <dgm:pt modelId="{D4D3AE4C-E418-466F-B0E4-FD9662C215F5}" type="pres">
      <dgm:prSet presAssocID="{E30508B4-C25D-499B-9AB8-44E6FB43820F}" presName="spacer" presStyleCnt="0"/>
      <dgm:spPr/>
      <dgm:t>
        <a:bodyPr/>
        <a:lstStyle/>
        <a:p>
          <a:endParaRPr lang="es-MX"/>
        </a:p>
      </dgm:t>
    </dgm:pt>
    <dgm:pt modelId="{CE88D523-E6C2-402C-96C1-07D0AAD45F75}" type="pres">
      <dgm:prSet presAssocID="{7D0D84F7-2D1E-43CB-B3BE-857439BAC480}" presName="parentText" presStyleLbl="node1" presStyleIdx="1" presStyleCnt="6" custScaleY="79431" custLinFactY="-163836" custLinFactNeighborX="25798" custLinFactNeighborY="-200000">
        <dgm:presLayoutVars>
          <dgm:chMax val="0"/>
          <dgm:bulletEnabled val="1"/>
        </dgm:presLayoutVars>
      </dgm:prSet>
      <dgm:spPr/>
      <dgm:t>
        <a:bodyPr/>
        <a:lstStyle/>
        <a:p>
          <a:endParaRPr lang="es-MX"/>
        </a:p>
      </dgm:t>
    </dgm:pt>
    <dgm:pt modelId="{45F85212-8071-4589-8BC8-B6CF59389F84}" type="pres">
      <dgm:prSet presAssocID="{8DF34690-2EC1-4754-8755-CF579E9E31B0}" presName="spacer" presStyleCnt="0"/>
      <dgm:spPr/>
      <dgm:t>
        <a:bodyPr/>
        <a:lstStyle/>
        <a:p>
          <a:endParaRPr lang="es-MX"/>
        </a:p>
      </dgm:t>
    </dgm:pt>
    <dgm:pt modelId="{2624F7DA-3F84-49FD-9520-E58E0F435D35}" type="pres">
      <dgm:prSet presAssocID="{8EC998BE-C332-4124-859B-9ABA36BF4F46}" presName="parentText" presStyleLbl="node1" presStyleIdx="2" presStyleCnt="6" custLinFactY="84027" custLinFactNeighborY="100000">
        <dgm:presLayoutVars>
          <dgm:chMax val="0"/>
          <dgm:bulletEnabled val="1"/>
        </dgm:presLayoutVars>
      </dgm:prSet>
      <dgm:spPr/>
      <dgm:t>
        <a:bodyPr/>
        <a:lstStyle/>
        <a:p>
          <a:endParaRPr lang="es-MX"/>
        </a:p>
      </dgm:t>
    </dgm:pt>
    <dgm:pt modelId="{B970DF89-5D2E-4803-ADF1-797FAF2F0B52}" type="pres">
      <dgm:prSet presAssocID="{91BAF7C0-3211-4F4A-BC28-D973421FCAF5}" presName="spacer" presStyleCnt="0"/>
      <dgm:spPr/>
      <dgm:t>
        <a:bodyPr/>
        <a:lstStyle/>
        <a:p>
          <a:endParaRPr lang="es-MX"/>
        </a:p>
      </dgm:t>
    </dgm:pt>
    <dgm:pt modelId="{D574E2E1-825F-485C-A49F-1E940FAAABE3}" type="pres">
      <dgm:prSet presAssocID="{AA23F1AC-4A69-4387-AB65-883CC2F76C5D}" presName="parentText" presStyleLbl="node1" presStyleIdx="3" presStyleCnt="6" custLinFactY="-114670" custLinFactNeighborX="614" custLinFactNeighborY="-200000">
        <dgm:presLayoutVars>
          <dgm:chMax val="0"/>
          <dgm:bulletEnabled val="1"/>
        </dgm:presLayoutVars>
      </dgm:prSet>
      <dgm:spPr/>
      <dgm:t>
        <a:bodyPr/>
        <a:lstStyle/>
        <a:p>
          <a:endParaRPr lang="es-MX"/>
        </a:p>
      </dgm:t>
    </dgm:pt>
    <dgm:pt modelId="{8E3B6638-5589-4262-BF7F-8EDAB49659E4}" type="pres">
      <dgm:prSet presAssocID="{0FC7F3D2-B6E2-4A93-A886-E8BF83E381EB}" presName="spacer" presStyleCnt="0"/>
      <dgm:spPr/>
      <dgm:t>
        <a:bodyPr/>
        <a:lstStyle/>
        <a:p>
          <a:endParaRPr lang="es-MX"/>
        </a:p>
      </dgm:t>
    </dgm:pt>
    <dgm:pt modelId="{EE287BB9-9D5E-40B0-917E-44532BAC56F9}" type="pres">
      <dgm:prSet presAssocID="{C7AF4BF4-BEE0-41C7-854E-C5D7412BA00A}" presName="parentText" presStyleLbl="node1" presStyleIdx="4" presStyleCnt="6" custLinFactY="87231" custLinFactNeighborX="-77" custLinFactNeighborY="100000">
        <dgm:presLayoutVars>
          <dgm:chMax val="0"/>
          <dgm:bulletEnabled val="1"/>
        </dgm:presLayoutVars>
      </dgm:prSet>
      <dgm:spPr/>
      <dgm:t>
        <a:bodyPr/>
        <a:lstStyle/>
        <a:p>
          <a:endParaRPr lang="es-MX"/>
        </a:p>
      </dgm:t>
    </dgm:pt>
    <dgm:pt modelId="{526794AF-786D-436B-883E-93EBC27766ED}" type="pres">
      <dgm:prSet presAssocID="{E6EDF1A6-243C-425F-ADD8-C65DD83F2ABE}" presName="spacer" presStyleCnt="0"/>
      <dgm:spPr/>
    </dgm:pt>
    <dgm:pt modelId="{7427EC71-C076-4B6F-8CA7-C59E8CF82685}" type="pres">
      <dgm:prSet presAssocID="{3A5C4923-8917-473B-BBE1-D9F04B493AC5}" presName="parentText" presStyleLbl="node1" presStyleIdx="5" presStyleCnt="6" custLinFactY="-101865" custLinFactNeighborX="77" custLinFactNeighborY="-200000">
        <dgm:presLayoutVars>
          <dgm:chMax val="0"/>
          <dgm:bulletEnabled val="1"/>
        </dgm:presLayoutVars>
      </dgm:prSet>
      <dgm:spPr/>
      <dgm:t>
        <a:bodyPr/>
        <a:lstStyle/>
        <a:p>
          <a:endParaRPr lang="es-MX"/>
        </a:p>
      </dgm:t>
    </dgm:pt>
  </dgm:ptLst>
  <dgm:cxnLst>
    <dgm:cxn modelId="{C31A68CB-C36F-4679-99CF-E1BC88D907E5}" type="presOf" srcId="{C7AF4BF4-BEE0-41C7-854E-C5D7412BA00A}" destId="{EE287BB9-9D5E-40B0-917E-44532BAC56F9}" srcOrd="0" destOrd="0" presId="urn:microsoft.com/office/officeart/2005/8/layout/vList2"/>
    <dgm:cxn modelId="{F130E990-3A37-4C7F-8802-30D95E02367E}" srcId="{2C52E5BA-2EA5-4B96-AF11-710199F738D5}" destId="{C7AF4BF4-BEE0-41C7-854E-C5D7412BA00A}" srcOrd="4" destOrd="0" parTransId="{DED27358-32D9-4D96-ABA7-4CD5E8B70007}" sibTransId="{E6EDF1A6-243C-425F-ADD8-C65DD83F2ABE}"/>
    <dgm:cxn modelId="{97A09E50-C0EF-49F7-AEEF-72C03A6B264A}" srcId="{2C52E5BA-2EA5-4B96-AF11-710199F738D5}" destId="{AA23F1AC-4A69-4387-AB65-883CC2F76C5D}" srcOrd="3" destOrd="0" parTransId="{3C4E3ABE-3955-4CEE-BC47-E7C741988F78}" sibTransId="{0FC7F3D2-B6E2-4A93-A886-E8BF83E381EB}"/>
    <dgm:cxn modelId="{F6F61054-017E-4E5A-91C7-9524E0EB92AC}" type="presOf" srcId="{E51E8AD2-AE33-4401-9E30-DA82A6D5CE1A}" destId="{E574019F-C016-4D6D-B2CA-FB495816D625}" srcOrd="0" destOrd="0" presId="urn:microsoft.com/office/officeart/2005/8/layout/vList2"/>
    <dgm:cxn modelId="{ED72FA6C-AAA7-4EE6-8C15-5F6EDCFE2058}" type="presOf" srcId="{8EC998BE-C332-4124-859B-9ABA36BF4F46}" destId="{2624F7DA-3F84-49FD-9520-E58E0F435D35}" srcOrd="0" destOrd="0" presId="urn:microsoft.com/office/officeart/2005/8/layout/vList2"/>
    <dgm:cxn modelId="{363476DD-16DF-46FC-AA08-B954FD3D35B5}" type="presOf" srcId="{7D0D84F7-2D1E-43CB-B3BE-857439BAC480}" destId="{CE88D523-E6C2-402C-96C1-07D0AAD45F75}" srcOrd="0" destOrd="0" presId="urn:microsoft.com/office/officeart/2005/8/layout/vList2"/>
    <dgm:cxn modelId="{DC033CFD-DE86-4303-A973-4839C125925F}" srcId="{2C52E5BA-2EA5-4B96-AF11-710199F738D5}" destId="{8EC998BE-C332-4124-859B-9ABA36BF4F46}" srcOrd="2" destOrd="0" parTransId="{26385A1D-5C73-49EC-A1EC-64BF22B2D6B4}" sibTransId="{91BAF7C0-3211-4F4A-BC28-D973421FCAF5}"/>
    <dgm:cxn modelId="{8451EA43-0E7D-4566-8277-00C993CD4B99}" type="presOf" srcId="{2C52E5BA-2EA5-4B96-AF11-710199F738D5}" destId="{8830876B-D545-429D-993E-A3FE252E3311}" srcOrd="0" destOrd="0" presId="urn:microsoft.com/office/officeart/2005/8/layout/vList2"/>
    <dgm:cxn modelId="{72363238-BEF1-421A-96B4-CC7EB87D81B3}" srcId="{2C52E5BA-2EA5-4B96-AF11-710199F738D5}" destId="{3A5C4923-8917-473B-BBE1-D9F04B493AC5}" srcOrd="5" destOrd="0" parTransId="{FE8F63F4-DB4F-4551-BA10-0D157B97F15E}" sibTransId="{8B792CB3-E7F3-4F89-9713-295C371B573B}"/>
    <dgm:cxn modelId="{D43FE079-C575-41EA-A918-C0113D1E9F24}" srcId="{2C52E5BA-2EA5-4B96-AF11-710199F738D5}" destId="{7D0D84F7-2D1E-43CB-B3BE-857439BAC480}" srcOrd="1" destOrd="0" parTransId="{8288DDCB-85AB-494E-B52A-0A5BAE0D0311}" sibTransId="{8DF34690-2EC1-4754-8755-CF579E9E31B0}"/>
    <dgm:cxn modelId="{11B4C3E4-8BB9-4BA1-8AB9-49C63F5D215D}" srcId="{2C52E5BA-2EA5-4B96-AF11-710199F738D5}" destId="{E51E8AD2-AE33-4401-9E30-DA82A6D5CE1A}" srcOrd="0" destOrd="0" parTransId="{614D1C6E-A84A-4556-90D9-D5D14A083E58}" sibTransId="{E30508B4-C25D-499B-9AB8-44E6FB43820F}"/>
    <dgm:cxn modelId="{8B783A38-E72A-4582-8E3D-61497A86274F}" type="presOf" srcId="{AA23F1AC-4A69-4387-AB65-883CC2F76C5D}" destId="{D574E2E1-825F-485C-A49F-1E940FAAABE3}" srcOrd="0" destOrd="0" presId="urn:microsoft.com/office/officeart/2005/8/layout/vList2"/>
    <dgm:cxn modelId="{36A21B88-3C3D-4D32-AD0E-6601403B0D2B}" type="presOf" srcId="{3A5C4923-8917-473B-BBE1-D9F04B493AC5}" destId="{7427EC71-C076-4B6F-8CA7-C59E8CF82685}" srcOrd="0" destOrd="0" presId="urn:microsoft.com/office/officeart/2005/8/layout/vList2"/>
    <dgm:cxn modelId="{A48A8637-6350-4EB8-BF86-D4B123A6A36C}" type="presParOf" srcId="{8830876B-D545-429D-993E-A3FE252E3311}" destId="{E574019F-C016-4D6D-B2CA-FB495816D625}" srcOrd="0" destOrd="0" presId="urn:microsoft.com/office/officeart/2005/8/layout/vList2"/>
    <dgm:cxn modelId="{AD957109-3A24-4703-8DBF-4182198DAC16}" type="presParOf" srcId="{8830876B-D545-429D-993E-A3FE252E3311}" destId="{D4D3AE4C-E418-466F-B0E4-FD9662C215F5}" srcOrd="1" destOrd="0" presId="urn:microsoft.com/office/officeart/2005/8/layout/vList2"/>
    <dgm:cxn modelId="{45250E55-EFFF-4B5F-92F9-39518220EAB2}" type="presParOf" srcId="{8830876B-D545-429D-993E-A3FE252E3311}" destId="{CE88D523-E6C2-402C-96C1-07D0AAD45F75}" srcOrd="2" destOrd="0" presId="urn:microsoft.com/office/officeart/2005/8/layout/vList2"/>
    <dgm:cxn modelId="{60940BE7-70CD-47F3-A665-7C288CA28512}" type="presParOf" srcId="{8830876B-D545-429D-993E-A3FE252E3311}" destId="{45F85212-8071-4589-8BC8-B6CF59389F84}" srcOrd="3" destOrd="0" presId="urn:microsoft.com/office/officeart/2005/8/layout/vList2"/>
    <dgm:cxn modelId="{94282EFB-BC11-4F0D-AE60-7D8E744F7F3C}" type="presParOf" srcId="{8830876B-D545-429D-993E-A3FE252E3311}" destId="{2624F7DA-3F84-49FD-9520-E58E0F435D35}" srcOrd="4" destOrd="0" presId="urn:microsoft.com/office/officeart/2005/8/layout/vList2"/>
    <dgm:cxn modelId="{02C0303C-E1F3-4E82-81A2-054955590E04}" type="presParOf" srcId="{8830876B-D545-429D-993E-A3FE252E3311}" destId="{B970DF89-5D2E-4803-ADF1-797FAF2F0B52}" srcOrd="5" destOrd="0" presId="urn:microsoft.com/office/officeart/2005/8/layout/vList2"/>
    <dgm:cxn modelId="{E07DDA77-B4CC-44F4-88B8-1172E77DABC8}" type="presParOf" srcId="{8830876B-D545-429D-993E-A3FE252E3311}" destId="{D574E2E1-825F-485C-A49F-1E940FAAABE3}" srcOrd="6" destOrd="0" presId="urn:microsoft.com/office/officeart/2005/8/layout/vList2"/>
    <dgm:cxn modelId="{7CB42E8A-45A4-4D30-8777-D2A328072C20}" type="presParOf" srcId="{8830876B-D545-429D-993E-A3FE252E3311}" destId="{8E3B6638-5589-4262-BF7F-8EDAB49659E4}" srcOrd="7" destOrd="0" presId="urn:microsoft.com/office/officeart/2005/8/layout/vList2"/>
    <dgm:cxn modelId="{A10BE9C7-6D48-4C2D-AF8F-76E55B8E0785}" type="presParOf" srcId="{8830876B-D545-429D-993E-A3FE252E3311}" destId="{EE287BB9-9D5E-40B0-917E-44532BAC56F9}" srcOrd="8" destOrd="0" presId="urn:microsoft.com/office/officeart/2005/8/layout/vList2"/>
    <dgm:cxn modelId="{D18F3951-1A1C-4786-9423-7F1DED47263D}" type="presParOf" srcId="{8830876B-D545-429D-993E-A3FE252E3311}" destId="{526794AF-786D-436B-883E-93EBC27766ED}" srcOrd="9" destOrd="0" presId="urn:microsoft.com/office/officeart/2005/8/layout/vList2"/>
    <dgm:cxn modelId="{EC76C2A9-3A14-47C1-AD9E-3DF1944F5C42}" type="presParOf" srcId="{8830876B-D545-429D-993E-A3FE252E3311}" destId="{7427EC71-C076-4B6F-8CA7-C59E8CF8268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7A2EEC-4293-42E3-BFAA-1D80AC4D1C04}"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MX"/>
        </a:p>
      </dgm:t>
    </dgm:pt>
    <dgm:pt modelId="{EACAD8D6-7C0A-48D0-A345-FF808D058EB7}">
      <dgm:prSet phldrT="[Texto]"/>
      <dgm:spPr/>
      <dgm:t>
        <a:bodyPr/>
        <a:lstStyle/>
        <a:p>
          <a:r>
            <a:rPr lang="es-EC" b="1" i="0" dirty="0" smtClean="0">
              <a:solidFill>
                <a:schemeClr val="tx1"/>
              </a:solidFill>
              <a:latin typeface="Times New Roman" panose="02020603050405020304" pitchFamily="18" charset="0"/>
              <a:cs typeface="Times New Roman" panose="02020603050405020304" pitchFamily="18" charset="0"/>
            </a:rPr>
            <a:t>Las 4 F en el Marketing digital</a:t>
          </a:r>
          <a:r>
            <a:rPr lang="es-EC" b="1" i="0" dirty="0" smtClean="0">
              <a:solidFill>
                <a:schemeClr val="tx1"/>
              </a:solidFill>
            </a:rPr>
            <a:t>.</a:t>
          </a:r>
          <a:endParaRPr lang="es-MX" i="0" dirty="0">
            <a:solidFill>
              <a:schemeClr val="tx1"/>
            </a:solidFill>
          </a:endParaRPr>
        </a:p>
      </dgm:t>
    </dgm:pt>
    <dgm:pt modelId="{A40B36CD-29DE-4AA1-892B-52B11B8F531A}" type="parTrans" cxnId="{A19A5555-7688-42A3-9FC8-CCDCFB7BB57A}">
      <dgm:prSet/>
      <dgm:spPr/>
      <dgm:t>
        <a:bodyPr/>
        <a:lstStyle/>
        <a:p>
          <a:endParaRPr lang="es-MX"/>
        </a:p>
      </dgm:t>
    </dgm:pt>
    <dgm:pt modelId="{517B729F-EBE5-4CC7-B862-334D4AC396D9}" type="sibTrans" cxnId="{A19A5555-7688-42A3-9FC8-CCDCFB7BB57A}">
      <dgm:prSet/>
      <dgm:spPr/>
      <dgm:t>
        <a:bodyPr/>
        <a:lstStyle/>
        <a:p>
          <a:endParaRPr lang="es-MX"/>
        </a:p>
      </dgm:t>
    </dgm:pt>
    <dgm:pt modelId="{49F176A7-2782-4FBA-919E-C4395B990C3E}">
      <dgm:prSet phldrT="[Texto]"/>
      <dgm:spPr/>
      <dgm:t>
        <a:bodyPr/>
        <a:lstStyle/>
        <a:p>
          <a:r>
            <a:rPr lang="es-EC" dirty="0" smtClean="0">
              <a:latin typeface="Times New Roman" panose="02020603050405020304" pitchFamily="18" charset="0"/>
              <a:cs typeface="Times New Roman" panose="02020603050405020304" pitchFamily="18" charset="0"/>
            </a:rPr>
            <a:t>Flujo </a:t>
          </a:r>
          <a:endParaRPr lang="es-MX" dirty="0">
            <a:latin typeface="Times New Roman" panose="02020603050405020304" pitchFamily="18" charset="0"/>
            <a:cs typeface="Times New Roman" panose="02020603050405020304" pitchFamily="18" charset="0"/>
          </a:endParaRPr>
        </a:p>
      </dgm:t>
    </dgm:pt>
    <dgm:pt modelId="{1486FA31-AA35-410D-979B-769BD0D1A539}" type="parTrans" cxnId="{2B8402C9-DE58-4007-9A2A-4F9374DE0A04}">
      <dgm:prSet/>
      <dgm:spPr/>
      <dgm:t>
        <a:bodyPr/>
        <a:lstStyle/>
        <a:p>
          <a:endParaRPr lang="es-MX"/>
        </a:p>
      </dgm:t>
    </dgm:pt>
    <dgm:pt modelId="{D6A17002-89E1-48C2-8814-5BA23BE92580}" type="sibTrans" cxnId="{2B8402C9-DE58-4007-9A2A-4F9374DE0A04}">
      <dgm:prSet/>
      <dgm:spPr/>
      <dgm:t>
        <a:bodyPr/>
        <a:lstStyle/>
        <a:p>
          <a:endParaRPr lang="es-MX"/>
        </a:p>
      </dgm:t>
    </dgm:pt>
    <dgm:pt modelId="{6710F2B6-0085-4C31-ABEA-6DA2CEEDCBBC}">
      <dgm:prSet phldrT="[Texto]"/>
      <dgm:spPr/>
      <dgm:t>
        <a:bodyPr/>
        <a:lstStyle/>
        <a:p>
          <a:r>
            <a:rPr lang="es-EC" b="1" i="0" dirty="0" smtClean="0">
              <a:solidFill>
                <a:schemeClr val="tx1"/>
              </a:solidFill>
              <a:latin typeface="Times New Roman" panose="02020603050405020304" pitchFamily="18" charset="0"/>
              <a:cs typeface="Times New Roman" panose="02020603050405020304" pitchFamily="18" charset="0"/>
            </a:rPr>
            <a:t>Estrategias mas conocidas del Marketing digital</a:t>
          </a:r>
          <a:endParaRPr lang="es-MX" i="0" dirty="0">
            <a:solidFill>
              <a:schemeClr val="tx1"/>
            </a:solidFill>
            <a:latin typeface="Times New Roman" panose="02020603050405020304" pitchFamily="18" charset="0"/>
            <a:cs typeface="Times New Roman" panose="02020603050405020304" pitchFamily="18" charset="0"/>
          </a:endParaRPr>
        </a:p>
      </dgm:t>
    </dgm:pt>
    <dgm:pt modelId="{2FE32023-AACC-44FF-8E89-DE795CE5B252}" type="parTrans" cxnId="{949B1888-7368-4EF7-9888-D6B7CDAB8E7A}">
      <dgm:prSet/>
      <dgm:spPr/>
      <dgm:t>
        <a:bodyPr/>
        <a:lstStyle/>
        <a:p>
          <a:endParaRPr lang="es-MX"/>
        </a:p>
      </dgm:t>
    </dgm:pt>
    <dgm:pt modelId="{296198A2-F6AD-4A87-B8F9-B644D22DEBAD}" type="sibTrans" cxnId="{949B1888-7368-4EF7-9888-D6B7CDAB8E7A}">
      <dgm:prSet/>
      <dgm:spPr/>
      <dgm:t>
        <a:bodyPr/>
        <a:lstStyle/>
        <a:p>
          <a:endParaRPr lang="es-MX"/>
        </a:p>
      </dgm:t>
    </dgm:pt>
    <dgm:pt modelId="{851672CD-E127-430D-B0F4-E99CE5F9FFC0}">
      <dgm:prSet phldrT="[Texto]" custT="1"/>
      <dgm:spPr/>
      <dgm:t>
        <a:bodyPr/>
        <a:lstStyle/>
        <a:p>
          <a:r>
            <a:rPr lang="es-EC" sz="1400" b="0" dirty="0" smtClean="0">
              <a:latin typeface="Times New Roman" panose="02020603050405020304" pitchFamily="18" charset="0"/>
              <a:cs typeface="Times New Roman" panose="02020603050405020304" pitchFamily="18" charset="0"/>
            </a:rPr>
            <a:t>Campañas de anuncios en buscadores “</a:t>
          </a:r>
          <a:r>
            <a:rPr lang="es-EC" sz="1400" b="0" dirty="0" err="1" smtClean="0">
              <a:latin typeface="Times New Roman" panose="02020603050405020304" pitchFamily="18" charset="0"/>
              <a:cs typeface="Times New Roman" panose="02020603050405020304" pitchFamily="18" charset="0"/>
            </a:rPr>
            <a:t>Search</a:t>
          </a:r>
          <a:r>
            <a:rPr lang="es-EC" sz="1400" b="0" dirty="0" smtClean="0">
              <a:latin typeface="Times New Roman" panose="02020603050405020304" pitchFamily="18" charset="0"/>
              <a:cs typeface="Times New Roman" panose="02020603050405020304" pitchFamily="18" charset="0"/>
            </a:rPr>
            <a:t> </a:t>
          </a:r>
          <a:r>
            <a:rPr lang="es-EC" sz="1400" b="0" dirty="0" err="1" smtClean="0">
              <a:latin typeface="Times New Roman" panose="02020603050405020304" pitchFamily="18" charset="0"/>
              <a:cs typeface="Times New Roman" panose="02020603050405020304" pitchFamily="18" charset="0"/>
            </a:rPr>
            <a:t>Engine</a:t>
          </a:r>
          <a:r>
            <a:rPr lang="es-EC" sz="1400" b="0" dirty="0" smtClean="0">
              <a:latin typeface="Times New Roman" panose="02020603050405020304" pitchFamily="18" charset="0"/>
              <a:cs typeface="Times New Roman" panose="02020603050405020304" pitchFamily="18" charset="0"/>
            </a:rPr>
            <a:t> Marketing” (SEM)</a:t>
          </a:r>
          <a:endParaRPr lang="es-MX" sz="1400" b="0" dirty="0">
            <a:latin typeface="Times New Roman" panose="02020603050405020304" pitchFamily="18" charset="0"/>
            <a:cs typeface="Times New Roman" panose="02020603050405020304" pitchFamily="18" charset="0"/>
          </a:endParaRPr>
        </a:p>
      </dgm:t>
    </dgm:pt>
    <dgm:pt modelId="{3076ED03-8A53-4F89-92D8-4DB8103DC8E8}" type="parTrans" cxnId="{C4F42463-0B55-4190-8A34-FAB12DEC6D37}">
      <dgm:prSet/>
      <dgm:spPr/>
      <dgm:t>
        <a:bodyPr/>
        <a:lstStyle/>
        <a:p>
          <a:endParaRPr lang="es-MX"/>
        </a:p>
      </dgm:t>
    </dgm:pt>
    <dgm:pt modelId="{2A3388E8-30C9-422C-B714-5103D44F32A8}" type="sibTrans" cxnId="{C4F42463-0B55-4190-8A34-FAB12DEC6D37}">
      <dgm:prSet/>
      <dgm:spPr/>
      <dgm:t>
        <a:bodyPr/>
        <a:lstStyle/>
        <a:p>
          <a:endParaRPr lang="es-MX"/>
        </a:p>
      </dgm:t>
    </dgm:pt>
    <dgm:pt modelId="{D1F77232-9913-424A-9521-ED1243A98BE0}">
      <dgm:prSet phldrT="[Texto]" custT="1"/>
      <dgm:spPr/>
      <dgm:t>
        <a:bodyPr/>
        <a:lstStyle/>
        <a:p>
          <a:r>
            <a:rPr lang="es-MX" sz="1400" b="1" i="0" dirty="0" smtClean="0">
              <a:solidFill>
                <a:schemeClr val="tx1"/>
              </a:solidFill>
              <a:latin typeface="Times New Roman" panose="02020603050405020304" pitchFamily="18" charset="0"/>
              <a:cs typeface="Times New Roman" panose="02020603050405020304" pitchFamily="18" charset="0"/>
            </a:rPr>
            <a:t>Las 7 P en la aplicación del marketing digital</a:t>
          </a:r>
          <a:endParaRPr lang="es-MX" sz="1400" i="0" dirty="0">
            <a:solidFill>
              <a:schemeClr val="tx1"/>
            </a:solidFill>
            <a:latin typeface="Times New Roman" panose="02020603050405020304" pitchFamily="18" charset="0"/>
            <a:cs typeface="Times New Roman" panose="02020603050405020304" pitchFamily="18" charset="0"/>
          </a:endParaRPr>
        </a:p>
      </dgm:t>
    </dgm:pt>
    <dgm:pt modelId="{6E40D770-7510-42C0-B405-7151BFE9F4E2}" type="parTrans" cxnId="{7DC14F78-47E0-4F88-9B50-04A64218D9FC}">
      <dgm:prSet/>
      <dgm:spPr/>
      <dgm:t>
        <a:bodyPr/>
        <a:lstStyle/>
        <a:p>
          <a:endParaRPr lang="es-MX"/>
        </a:p>
      </dgm:t>
    </dgm:pt>
    <dgm:pt modelId="{0C9FCBAF-8650-4C8E-AE15-CD9F87EF2DAA}" type="sibTrans" cxnId="{7DC14F78-47E0-4F88-9B50-04A64218D9FC}">
      <dgm:prSet/>
      <dgm:spPr/>
      <dgm:t>
        <a:bodyPr/>
        <a:lstStyle/>
        <a:p>
          <a:endParaRPr lang="es-MX"/>
        </a:p>
      </dgm:t>
    </dgm:pt>
    <dgm:pt modelId="{DD90A64F-14EE-4D22-ABCF-36D5F0602B1C}">
      <dgm:prSet phldrT="[Texto]" custT="1"/>
      <dgm:spPr/>
      <dgm:t>
        <a:bodyPr/>
        <a:lstStyle/>
        <a:p>
          <a:r>
            <a:rPr lang="es-EC" sz="1400" b="0" dirty="0" smtClean="0">
              <a:latin typeface="Times New Roman" panose="02020603050405020304" pitchFamily="18" charset="0"/>
              <a:cs typeface="Times New Roman" panose="02020603050405020304" pitchFamily="18" charset="0"/>
            </a:rPr>
            <a:t>Producto</a:t>
          </a:r>
          <a:endParaRPr lang="es-MX" sz="1400" b="0" dirty="0">
            <a:latin typeface="Times New Roman" panose="02020603050405020304" pitchFamily="18" charset="0"/>
            <a:cs typeface="Times New Roman" panose="02020603050405020304" pitchFamily="18" charset="0"/>
          </a:endParaRPr>
        </a:p>
      </dgm:t>
    </dgm:pt>
    <dgm:pt modelId="{718ADA49-CA60-4BCC-A041-AFC83AE3603D}" type="parTrans" cxnId="{C63B0228-0959-427D-928D-2E87578214A9}">
      <dgm:prSet/>
      <dgm:spPr/>
      <dgm:t>
        <a:bodyPr/>
        <a:lstStyle/>
        <a:p>
          <a:endParaRPr lang="es-MX"/>
        </a:p>
      </dgm:t>
    </dgm:pt>
    <dgm:pt modelId="{A4C60F6F-9269-4485-AA48-2B5CB42A5D4B}" type="sibTrans" cxnId="{C63B0228-0959-427D-928D-2E87578214A9}">
      <dgm:prSet/>
      <dgm:spPr/>
      <dgm:t>
        <a:bodyPr/>
        <a:lstStyle/>
        <a:p>
          <a:endParaRPr lang="es-MX"/>
        </a:p>
      </dgm:t>
    </dgm:pt>
    <dgm:pt modelId="{67B0FA1B-3358-40ED-AF12-63B2817CC2C8}">
      <dgm:prSet phldrT="[Texto]"/>
      <dgm:spPr/>
      <dgm:t>
        <a:bodyPr/>
        <a:lstStyle/>
        <a:p>
          <a:r>
            <a:rPr lang="es-EC" dirty="0" smtClean="0">
              <a:latin typeface="Times New Roman" panose="02020603050405020304" pitchFamily="18" charset="0"/>
              <a:cs typeface="Times New Roman" panose="02020603050405020304" pitchFamily="18" charset="0"/>
            </a:rPr>
            <a:t>Funcionalidad </a:t>
          </a:r>
          <a:endParaRPr lang="es-MX" dirty="0">
            <a:latin typeface="Times New Roman" panose="02020603050405020304" pitchFamily="18" charset="0"/>
            <a:cs typeface="Times New Roman" panose="02020603050405020304" pitchFamily="18" charset="0"/>
          </a:endParaRPr>
        </a:p>
      </dgm:t>
    </dgm:pt>
    <dgm:pt modelId="{EDE6DF6D-1C78-48E3-8082-7DD64286FCFC}" type="parTrans" cxnId="{E43ACB4B-3A7D-49CB-9904-8A808FB1E787}">
      <dgm:prSet/>
      <dgm:spPr/>
      <dgm:t>
        <a:bodyPr/>
        <a:lstStyle/>
        <a:p>
          <a:endParaRPr lang="es-MX"/>
        </a:p>
      </dgm:t>
    </dgm:pt>
    <dgm:pt modelId="{D0C97285-2FFB-4378-A6E0-52F157226A6E}" type="sibTrans" cxnId="{E43ACB4B-3A7D-49CB-9904-8A808FB1E787}">
      <dgm:prSet/>
      <dgm:spPr/>
      <dgm:t>
        <a:bodyPr/>
        <a:lstStyle/>
        <a:p>
          <a:endParaRPr lang="es-MX"/>
        </a:p>
      </dgm:t>
    </dgm:pt>
    <dgm:pt modelId="{956B3D93-308C-44CD-BC57-FDB0CD373E38}">
      <dgm:prSet phldrT="[Texto]"/>
      <dgm:spPr/>
      <dgm:t>
        <a:bodyPr/>
        <a:lstStyle/>
        <a:p>
          <a:r>
            <a:rPr lang="es-EC" dirty="0" smtClean="0">
              <a:latin typeface="Times New Roman" panose="02020603050405020304" pitchFamily="18" charset="0"/>
              <a:cs typeface="Times New Roman" panose="02020603050405020304" pitchFamily="18" charset="0"/>
            </a:rPr>
            <a:t>Feedback</a:t>
          </a:r>
          <a:endParaRPr lang="es-MX" dirty="0">
            <a:latin typeface="Times New Roman" panose="02020603050405020304" pitchFamily="18" charset="0"/>
            <a:cs typeface="Times New Roman" panose="02020603050405020304" pitchFamily="18" charset="0"/>
          </a:endParaRPr>
        </a:p>
      </dgm:t>
    </dgm:pt>
    <dgm:pt modelId="{73B22BF3-03FF-4C60-BB32-2D7A2407590E}" type="parTrans" cxnId="{CE704366-C8C6-447D-9630-F29F88C2DF8C}">
      <dgm:prSet/>
      <dgm:spPr/>
      <dgm:t>
        <a:bodyPr/>
        <a:lstStyle/>
        <a:p>
          <a:endParaRPr lang="es-MX"/>
        </a:p>
      </dgm:t>
    </dgm:pt>
    <dgm:pt modelId="{0B183D06-F43A-435D-8092-8086304D62DA}" type="sibTrans" cxnId="{CE704366-C8C6-447D-9630-F29F88C2DF8C}">
      <dgm:prSet/>
      <dgm:spPr/>
      <dgm:t>
        <a:bodyPr/>
        <a:lstStyle/>
        <a:p>
          <a:endParaRPr lang="es-MX"/>
        </a:p>
      </dgm:t>
    </dgm:pt>
    <dgm:pt modelId="{414B15E2-FCD0-442D-918C-CC070F325D74}">
      <dgm:prSet phldrT="[Texto]"/>
      <dgm:spPr/>
      <dgm:t>
        <a:bodyPr/>
        <a:lstStyle/>
        <a:p>
          <a:r>
            <a:rPr lang="es-EC" dirty="0" smtClean="0">
              <a:latin typeface="Times New Roman" panose="02020603050405020304" pitchFamily="18" charset="0"/>
              <a:cs typeface="Times New Roman" panose="02020603050405020304" pitchFamily="18" charset="0"/>
            </a:rPr>
            <a:t>Fidelización </a:t>
          </a:r>
          <a:endParaRPr lang="es-MX" dirty="0">
            <a:latin typeface="Times New Roman" panose="02020603050405020304" pitchFamily="18" charset="0"/>
            <a:cs typeface="Times New Roman" panose="02020603050405020304" pitchFamily="18" charset="0"/>
          </a:endParaRPr>
        </a:p>
      </dgm:t>
    </dgm:pt>
    <dgm:pt modelId="{F04D3EF1-E215-4866-9789-B0EBF6ED237A}" type="parTrans" cxnId="{42276549-17BA-4E8A-87D4-51B61048CA00}">
      <dgm:prSet/>
      <dgm:spPr/>
      <dgm:t>
        <a:bodyPr/>
        <a:lstStyle/>
        <a:p>
          <a:endParaRPr lang="es-MX"/>
        </a:p>
      </dgm:t>
    </dgm:pt>
    <dgm:pt modelId="{25D576B1-0942-4F44-961D-7E50C8B7F8E3}" type="sibTrans" cxnId="{42276549-17BA-4E8A-87D4-51B61048CA00}">
      <dgm:prSet/>
      <dgm:spPr/>
      <dgm:t>
        <a:bodyPr/>
        <a:lstStyle/>
        <a:p>
          <a:endParaRPr lang="es-MX"/>
        </a:p>
      </dgm:t>
    </dgm:pt>
    <dgm:pt modelId="{EB92410F-2B47-4824-BB63-CE62A996DA7B}">
      <dgm:prSet phldrT="[Texto]" custT="1"/>
      <dgm:spPr/>
      <dgm:t>
        <a:bodyPr/>
        <a:lstStyle/>
        <a:p>
          <a:r>
            <a:rPr lang="es-EC" sz="1400" b="0" dirty="0" smtClean="0">
              <a:latin typeface="Times New Roman" panose="02020603050405020304" pitchFamily="18" charset="0"/>
              <a:cs typeface="Times New Roman" panose="02020603050405020304" pitchFamily="18" charset="0"/>
            </a:rPr>
            <a:t>Blog</a:t>
          </a:r>
          <a:endParaRPr lang="es-MX" sz="1400" b="0" dirty="0">
            <a:latin typeface="Times New Roman" panose="02020603050405020304" pitchFamily="18" charset="0"/>
            <a:cs typeface="Times New Roman" panose="02020603050405020304" pitchFamily="18" charset="0"/>
          </a:endParaRPr>
        </a:p>
      </dgm:t>
    </dgm:pt>
    <dgm:pt modelId="{CCE999B4-A8F0-40D8-9528-FB2FC9C097C0}" type="parTrans" cxnId="{F36F0F4A-BAF8-4643-8B37-3E1D98CF0C8A}">
      <dgm:prSet/>
      <dgm:spPr/>
      <dgm:t>
        <a:bodyPr/>
        <a:lstStyle/>
        <a:p>
          <a:endParaRPr lang="es-MX"/>
        </a:p>
      </dgm:t>
    </dgm:pt>
    <dgm:pt modelId="{4CD12B02-AAF6-46EA-B47B-B39EAE0A2D4D}" type="sibTrans" cxnId="{F36F0F4A-BAF8-4643-8B37-3E1D98CF0C8A}">
      <dgm:prSet/>
      <dgm:spPr/>
      <dgm:t>
        <a:bodyPr/>
        <a:lstStyle/>
        <a:p>
          <a:endParaRPr lang="es-MX"/>
        </a:p>
      </dgm:t>
    </dgm:pt>
    <dgm:pt modelId="{D391FE6C-8B26-48F5-B2E2-55D49EC67F2B}">
      <dgm:prSet phldrT="[Texto]"/>
      <dgm:spPr/>
      <dgm:t>
        <a:bodyPr/>
        <a:lstStyle/>
        <a:p>
          <a:endParaRPr lang="es-MX" sz="500" dirty="0"/>
        </a:p>
      </dgm:t>
    </dgm:pt>
    <dgm:pt modelId="{64048FDE-64D3-4EFE-A436-32B61A9AE59D}" type="parTrans" cxnId="{3DFDC643-F2AE-405F-A914-9362CF591F10}">
      <dgm:prSet/>
      <dgm:spPr/>
      <dgm:t>
        <a:bodyPr/>
        <a:lstStyle/>
        <a:p>
          <a:endParaRPr lang="es-MX"/>
        </a:p>
      </dgm:t>
    </dgm:pt>
    <dgm:pt modelId="{5506B551-75BD-44CF-84E1-840C607FDD8F}" type="sibTrans" cxnId="{3DFDC643-F2AE-405F-A914-9362CF591F10}">
      <dgm:prSet/>
      <dgm:spPr/>
      <dgm:t>
        <a:bodyPr/>
        <a:lstStyle/>
        <a:p>
          <a:endParaRPr lang="es-MX"/>
        </a:p>
      </dgm:t>
    </dgm:pt>
    <dgm:pt modelId="{873B22BE-8CAB-4BBB-879E-062758B06805}">
      <dgm:prSet phldrT="[Texto]" custT="1"/>
      <dgm:spPr/>
      <dgm:t>
        <a:bodyPr/>
        <a:lstStyle/>
        <a:p>
          <a:r>
            <a:rPr lang="es-EC" sz="1400" b="0" dirty="0" smtClean="0">
              <a:latin typeface="Times New Roman" panose="02020603050405020304" pitchFamily="18" charset="0"/>
              <a:cs typeface="Times New Roman" panose="02020603050405020304" pitchFamily="18" charset="0"/>
            </a:rPr>
            <a:t>Redes sociales</a:t>
          </a:r>
          <a:endParaRPr lang="es-MX" sz="1400" b="0" dirty="0">
            <a:latin typeface="Times New Roman" panose="02020603050405020304" pitchFamily="18" charset="0"/>
            <a:cs typeface="Times New Roman" panose="02020603050405020304" pitchFamily="18" charset="0"/>
          </a:endParaRPr>
        </a:p>
      </dgm:t>
    </dgm:pt>
    <dgm:pt modelId="{8671D625-E723-4CFC-BB6D-7DED701D5598}" type="parTrans" cxnId="{0C53D9AB-7576-4714-B890-1B27B2B7C3A2}">
      <dgm:prSet/>
      <dgm:spPr/>
      <dgm:t>
        <a:bodyPr/>
        <a:lstStyle/>
        <a:p>
          <a:endParaRPr lang="es-MX"/>
        </a:p>
      </dgm:t>
    </dgm:pt>
    <dgm:pt modelId="{8C9BEE50-6217-4ADE-8143-F6641B4FEB1E}" type="sibTrans" cxnId="{0C53D9AB-7576-4714-B890-1B27B2B7C3A2}">
      <dgm:prSet/>
      <dgm:spPr/>
      <dgm:t>
        <a:bodyPr/>
        <a:lstStyle/>
        <a:p>
          <a:endParaRPr lang="es-MX"/>
        </a:p>
      </dgm:t>
    </dgm:pt>
    <dgm:pt modelId="{1C916EC8-3067-44D4-B2AE-A339C244DC18}">
      <dgm:prSet phldrT="[Texto]" custT="1"/>
      <dgm:spPr/>
      <dgm:t>
        <a:bodyPr/>
        <a:lstStyle/>
        <a:p>
          <a:r>
            <a:rPr lang="es-EC" sz="1400" b="0" dirty="0" smtClean="0">
              <a:latin typeface="Times New Roman" panose="02020603050405020304" pitchFamily="18" charset="0"/>
              <a:cs typeface="Times New Roman" panose="02020603050405020304" pitchFamily="18" charset="0"/>
            </a:rPr>
            <a:t>Precio </a:t>
          </a:r>
          <a:endParaRPr lang="es-MX" sz="1400" b="0" dirty="0">
            <a:latin typeface="Times New Roman" panose="02020603050405020304" pitchFamily="18" charset="0"/>
            <a:cs typeface="Times New Roman" panose="02020603050405020304" pitchFamily="18" charset="0"/>
          </a:endParaRPr>
        </a:p>
      </dgm:t>
    </dgm:pt>
    <dgm:pt modelId="{0D89FA73-650C-48BF-BB07-91B391AE90FF}" type="parTrans" cxnId="{D9044EA9-CD9D-4038-88FC-8419224C39D1}">
      <dgm:prSet/>
      <dgm:spPr/>
      <dgm:t>
        <a:bodyPr/>
        <a:lstStyle/>
        <a:p>
          <a:endParaRPr lang="es-MX"/>
        </a:p>
      </dgm:t>
    </dgm:pt>
    <dgm:pt modelId="{FD50CCEA-A3B0-49DA-A6E3-057E6261732A}" type="sibTrans" cxnId="{D9044EA9-CD9D-4038-88FC-8419224C39D1}">
      <dgm:prSet/>
      <dgm:spPr/>
      <dgm:t>
        <a:bodyPr/>
        <a:lstStyle/>
        <a:p>
          <a:endParaRPr lang="es-MX"/>
        </a:p>
      </dgm:t>
    </dgm:pt>
    <dgm:pt modelId="{A6B9A6E5-82EB-4C53-8892-08FD33CFCC20}">
      <dgm:prSet phldrT="[Texto]" custT="1"/>
      <dgm:spPr/>
      <dgm:t>
        <a:bodyPr/>
        <a:lstStyle/>
        <a:p>
          <a:r>
            <a:rPr lang="es-EC" sz="1400" b="0" dirty="0" smtClean="0">
              <a:latin typeface="Times New Roman" panose="02020603050405020304" pitchFamily="18" charset="0"/>
              <a:cs typeface="Times New Roman" panose="02020603050405020304" pitchFamily="18" charset="0"/>
            </a:rPr>
            <a:t>Plaza</a:t>
          </a:r>
          <a:endParaRPr lang="es-MX" sz="1400" b="0" dirty="0">
            <a:latin typeface="Times New Roman" panose="02020603050405020304" pitchFamily="18" charset="0"/>
            <a:cs typeface="Times New Roman" panose="02020603050405020304" pitchFamily="18" charset="0"/>
          </a:endParaRPr>
        </a:p>
      </dgm:t>
    </dgm:pt>
    <dgm:pt modelId="{4058B781-F60F-430E-AFFF-947086427BFC}" type="parTrans" cxnId="{81A805F0-A957-4048-8542-CC37AA3A3841}">
      <dgm:prSet/>
      <dgm:spPr/>
      <dgm:t>
        <a:bodyPr/>
        <a:lstStyle/>
        <a:p>
          <a:endParaRPr lang="es-MX"/>
        </a:p>
      </dgm:t>
    </dgm:pt>
    <dgm:pt modelId="{AAB1FD05-8488-4B4B-83FB-1D7889C37B0E}" type="sibTrans" cxnId="{81A805F0-A957-4048-8542-CC37AA3A3841}">
      <dgm:prSet/>
      <dgm:spPr/>
      <dgm:t>
        <a:bodyPr/>
        <a:lstStyle/>
        <a:p>
          <a:endParaRPr lang="es-MX"/>
        </a:p>
      </dgm:t>
    </dgm:pt>
    <dgm:pt modelId="{F2AE6864-71F8-44C8-9C26-951425AB20C7}">
      <dgm:prSet phldrT="[Texto]" custT="1"/>
      <dgm:spPr/>
      <dgm:t>
        <a:bodyPr/>
        <a:lstStyle/>
        <a:p>
          <a:r>
            <a:rPr lang="es-EC" sz="1400" b="0" dirty="0" smtClean="0">
              <a:latin typeface="Times New Roman" panose="02020603050405020304" pitchFamily="18" charset="0"/>
              <a:cs typeface="Times New Roman" panose="02020603050405020304" pitchFamily="18" charset="0"/>
            </a:rPr>
            <a:t>Promoción</a:t>
          </a:r>
          <a:endParaRPr lang="es-MX" sz="1400" b="0" dirty="0">
            <a:latin typeface="Times New Roman" panose="02020603050405020304" pitchFamily="18" charset="0"/>
            <a:cs typeface="Times New Roman" panose="02020603050405020304" pitchFamily="18" charset="0"/>
          </a:endParaRPr>
        </a:p>
      </dgm:t>
    </dgm:pt>
    <dgm:pt modelId="{F5620101-85EF-4F05-BE91-14A48247F3C0}" type="parTrans" cxnId="{F711EB5B-F39A-446C-85AB-7F14C326D04D}">
      <dgm:prSet/>
      <dgm:spPr/>
      <dgm:t>
        <a:bodyPr/>
        <a:lstStyle/>
        <a:p>
          <a:endParaRPr lang="es-MX"/>
        </a:p>
      </dgm:t>
    </dgm:pt>
    <dgm:pt modelId="{2E992D85-8607-4D1E-8CBF-29F7D3111585}" type="sibTrans" cxnId="{F711EB5B-F39A-446C-85AB-7F14C326D04D}">
      <dgm:prSet/>
      <dgm:spPr/>
      <dgm:t>
        <a:bodyPr/>
        <a:lstStyle/>
        <a:p>
          <a:endParaRPr lang="es-MX"/>
        </a:p>
      </dgm:t>
    </dgm:pt>
    <dgm:pt modelId="{36711157-61FE-4CFB-808E-F3A2937BD2AD}">
      <dgm:prSet phldrT="[Texto]" custT="1"/>
      <dgm:spPr/>
      <dgm:t>
        <a:bodyPr/>
        <a:lstStyle/>
        <a:p>
          <a:r>
            <a:rPr lang="es-EC" sz="1400" b="0" dirty="0" smtClean="0">
              <a:latin typeface="Times New Roman" panose="02020603050405020304" pitchFamily="18" charset="0"/>
              <a:cs typeface="Times New Roman" panose="02020603050405020304" pitchFamily="18" charset="0"/>
            </a:rPr>
            <a:t>Personas</a:t>
          </a:r>
          <a:endParaRPr lang="es-MX" sz="1400" b="0" dirty="0">
            <a:latin typeface="Times New Roman" panose="02020603050405020304" pitchFamily="18" charset="0"/>
            <a:cs typeface="Times New Roman" panose="02020603050405020304" pitchFamily="18" charset="0"/>
          </a:endParaRPr>
        </a:p>
      </dgm:t>
    </dgm:pt>
    <dgm:pt modelId="{B729FC26-5E88-4CEF-80EE-CAA200AEE772}" type="parTrans" cxnId="{6451706A-2654-4D4F-A152-D8F9BC057319}">
      <dgm:prSet/>
      <dgm:spPr/>
      <dgm:t>
        <a:bodyPr/>
        <a:lstStyle/>
        <a:p>
          <a:endParaRPr lang="es-MX"/>
        </a:p>
      </dgm:t>
    </dgm:pt>
    <dgm:pt modelId="{FA7E075D-AA8D-420B-AE79-7A606C07BBF8}" type="sibTrans" cxnId="{6451706A-2654-4D4F-A152-D8F9BC057319}">
      <dgm:prSet/>
      <dgm:spPr/>
      <dgm:t>
        <a:bodyPr/>
        <a:lstStyle/>
        <a:p>
          <a:endParaRPr lang="es-MX"/>
        </a:p>
      </dgm:t>
    </dgm:pt>
    <dgm:pt modelId="{AFD06298-2AC0-43C5-B0F7-D506D65B6A1C}">
      <dgm:prSet phldrT="[Texto]" custT="1"/>
      <dgm:spPr/>
      <dgm:t>
        <a:bodyPr/>
        <a:lstStyle/>
        <a:p>
          <a:r>
            <a:rPr lang="es-EC" sz="1400" b="0" dirty="0" smtClean="0">
              <a:latin typeface="Times New Roman" panose="02020603050405020304" pitchFamily="18" charset="0"/>
              <a:cs typeface="Times New Roman" panose="02020603050405020304" pitchFamily="18" charset="0"/>
            </a:rPr>
            <a:t>Procesos</a:t>
          </a:r>
          <a:endParaRPr lang="es-MX" sz="1400" b="0" dirty="0">
            <a:latin typeface="Times New Roman" panose="02020603050405020304" pitchFamily="18" charset="0"/>
            <a:cs typeface="Times New Roman" panose="02020603050405020304" pitchFamily="18" charset="0"/>
          </a:endParaRPr>
        </a:p>
      </dgm:t>
    </dgm:pt>
    <dgm:pt modelId="{89E3F046-66C5-4222-92A2-1D897296D9BE}" type="parTrans" cxnId="{8A074E1F-4F10-49C5-ACD6-80E0BBE0E975}">
      <dgm:prSet/>
      <dgm:spPr/>
      <dgm:t>
        <a:bodyPr/>
        <a:lstStyle/>
        <a:p>
          <a:endParaRPr lang="es-MX"/>
        </a:p>
      </dgm:t>
    </dgm:pt>
    <dgm:pt modelId="{75B3F290-EC34-4768-A4C1-28D0E36BD401}" type="sibTrans" cxnId="{8A074E1F-4F10-49C5-ACD6-80E0BBE0E975}">
      <dgm:prSet/>
      <dgm:spPr/>
      <dgm:t>
        <a:bodyPr/>
        <a:lstStyle/>
        <a:p>
          <a:endParaRPr lang="es-MX"/>
        </a:p>
      </dgm:t>
    </dgm:pt>
    <dgm:pt modelId="{06F053F9-809D-456C-AAE6-09C6732ABBCA}">
      <dgm:prSet phldrT="[Texto]" custT="1"/>
      <dgm:spPr/>
      <dgm:t>
        <a:bodyPr/>
        <a:lstStyle/>
        <a:p>
          <a:r>
            <a:rPr lang="es-EC" sz="1400" b="0" dirty="0" smtClean="0">
              <a:latin typeface="Times New Roman" panose="02020603050405020304" pitchFamily="18" charset="0"/>
              <a:cs typeface="Times New Roman" panose="02020603050405020304" pitchFamily="18" charset="0"/>
            </a:rPr>
            <a:t>Posicionamiento </a:t>
          </a:r>
          <a:endParaRPr lang="es-MX" sz="1400" b="0" dirty="0">
            <a:latin typeface="Times New Roman" panose="02020603050405020304" pitchFamily="18" charset="0"/>
            <a:cs typeface="Times New Roman" panose="02020603050405020304" pitchFamily="18" charset="0"/>
          </a:endParaRPr>
        </a:p>
      </dgm:t>
    </dgm:pt>
    <dgm:pt modelId="{6E051128-803F-4191-B485-9832E9B4FB86}" type="parTrans" cxnId="{33BFAE38-D5AF-4F59-80DB-6D0E5B980427}">
      <dgm:prSet/>
      <dgm:spPr/>
      <dgm:t>
        <a:bodyPr/>
        <a:lstStyle/>
        <a:p>
          <a:endParaRPr lang="es-MX"/>
        </a:p>
      </dgm:t>
    </dgm:pt>
    <dgm:pt modelId="{CF4634E3-30F5-4080-B179-E6543F95A877}" type="sibTrans" cxnId="{33BFAE38-D5AF-4F59-80DB-6D0E5B980427}">
      <dgm:prSet/>
      <dgm:spPr/>
      <dgm:t>
        <a:bodyPr/>
        <a:lstStyle/>
        <a:p>
          <a:endParaRPr lang="es-MX"/>
        </a:p>
      </dgm:t>
    </dgm:pt>
    <dgm:pt modelId="{D4E8D35B-00E4-43D8-B9FA-7BF19DEC3AED}" type="pres">
      <dgm:prSet presAssocID="{317A2EEC-4293-42E3-BFAA-1D80AC4D1C04}" presName="Name0" presStyleCnt="0">
        <dgm:presLayoutVars>
          <dgm:dir/>
          <dgm:animLvl val="lvl"/>
          <dgm:resizeHandles val="exact"/>
        </dgm:presLayoutVars>
      </dgm:prSet>
      <dgm:spPr/>
      <dgm:t>
        <a:bodyPr/>
        <a:lstStyle/>
        <a:p>
          <a:endParaRPr lang="es-MX"/>
        </a:p>
      </dgm:t>
    </dgm:pt>
    <dgm:pt modelId="{11EB2CEC-3793-4340-A2B8-932BEF5D4486}" type="pres">
      <dgm:prSet presAssocID="{EACAD8D6-7C0A-48D0-A345-FF808D058EB7}" presName="composite" presStyleCnt="0"/>
      <dgm:spPr/>
      <dgm:t>
        <a:bodyPr/>
        <a:lstStyle/>
        <a:p>
          <a:endParaRPr lang="es-MX"/>
        </a:p>
      </dgm:t>
    </dgm:pt>
    <dgm:pt modelId="{D74D1E6C-5DED-4DAF-B360-8A4F70B2B9F4}" type="pres">
      <dgm:prSet presAssocID="{EACAD8D6-7C0A-48D0-A345-FF808D058EB7}" presName="parTx" presStyleLbl="alignNode1" presStyleIdx="0" presStyleCnt="3">
        <dgm:presLayoutVars>
          <dgm:chMax val="0"/>
          <dgm:chPref val="0"/>
          <dgm:bulletEnabled val="1"/>
        </dgm:presLayoutVars>
      </dgm:prSet>
      <dgm:spPr/>
      <dgm:t>
        <a:bodyPr/>
        <a:lstStyle/>
        <a:p>
          <a:endParaRPr lang="es-MX"/>
        </a:p>
      </dgm:t>
    </dgm:pt>
    <dgm:pt modelId="{AC8B9C92-3606-4FA9-8278-C6263B0AC800}" type="pres">
      <dgm:prSet presAssocID="{EACAD8D6-7C0A-48D0-A345-FF808D058EB7}" presName="desTx" presStyleLbl="alignAccFollowNode1" presStyleIdx="0" presStyleCnt="3">
        <dgm:presLayoutVars>
          <dgm:bulletEnabled val="1"/>
        </dgm:presLayoutVars>
      </dgm:prSet>
      <dgm:spPr/>
      <dgm:t>
        <a:bodyPr/>
        <a:lstStyle/>
        <a:p>
          <a:endParaRPr lang="es-MX"/>
        </a:p>
      </dgm:t>
    </dgm:pt>
    <dgm:pt modelId="{8C78DC1A-CB0A-43E7-99E4-D24B7C930A2B}" type="pres">
      <dgm:prSet presAssocID="{517B729F-EBE5-4CC7-B862-334D4AC396D9}" presName="space" presStyleCnt="0"/>
      <dgm:spPr/>
      <dgm:t>
        <a:bodyPr/>
        <a:lstStyle/>
        <a:p>
          <a:endParaRPr lang="es-MX"/>
        </a:p>
      </dgm:t>
    </dgm:pt>
    <dgm:pt modelId="{71B24355-FAAE-4054-9D63-AC1447452B62}" type="pres">
      <dgm:prSet presAssocID="{6710F2B6-0085-4C31-ABEA-6DA2CEEDCBBC}" presName="composite" presStyleCnt="0"/>
      <dgm:spPr/>
      <dgm:t>
        <a:bodyPr/>
        <a:lstStyle/>
        <a:p>
          <a:endParaRPr lang="es-MX"/>
        </a:p>
      </dgm:t>
    </dgm:pt>
    <dgm:pt modelId="{B3E2ACC4-6B01-40FD-B08E-0E9E2EA6B9B2}" type="pres">
      <dgm:prSet presAssocID="{6710F2B6-0085-4C31-ABEA-6DA2CEEDCBBC}" presName="parTx" presStyleLbl="alignNode1" presStyleIdx="1" presStyleCnt="3">
        <dgm:presLayoutVars>
          <dgm:chMax val="0"/>
          <dgm:chPref val="0"/>
          <dgm:bulletEnabled val="1"/>
        </dgm:presLayoutVars>
      </dgm:prSet>
      <dgm:spPr/>
      <dgm:t>
        <a:bodyPr/>
        <a:lstStyle/>
        <a:p>
          <a:endParaRPr lang="es-MX"/>
        </a:p>
      </dgm:t>
    </dgm:pt>
    <dgm:pt modelId="{BA79434A-844F-40BF-90BC-C889AD65B4CB}" type="pres">
      <dgm:prSet presAssocID="{6710F2B6-0085-4C31-ABEA-6DA2CEEDCBBC}" presName="desTx" presStyleLbl="alignAccFollowNode1" presStyleIdx="1" presStyleCnt="3">
        <dgm:presLayoutVars>
          <dgm:bulletEnabled val="1"/>
        </dgm:presLayoutVars>
      </dgm:prSet>
      <dgm:spPr/>
      <dgm:t>
        <a:bodyPr/>
        <a:lstStyle/>
        <a:p>
          <a:endParaRPr lang="es-MX"/>
        </a:p>
      </dgm:t>
    </dgm:pt>
    <dgm:pt modelId="{0C256E18-83D2-4FE0-93EE-6F11280FE68E}" type="pres">
      <dgm:prSet presAssocID="{296198A2-F6AD-4A87-B8F9-B644D22DEBAD}" presName="space" presStyleCnt="0"/>
      <dgm:spPr/>
      <dgm:t>
        <a:bodyPr/>
        <a:lstStyle/>
        <a:p>
          <a:endParaRPr lang="es-MX"/>
        </a:p>
      </dgm:t>
    </dgm:pt>
    <dgm:pt modelId="{2845C948-8F1B-4564-A60E-83F8FFC8AE82}" type="pres">
      <dgm:prSet presAssocID="{D1F77232-9913-424A-9521-ED1243A98BE0}" presName="composite" presStyleCnt="0"/>
      <dgm:spPr/>
      <dgm:t>
        <a:bodyPr/>
        <a:lstStyle/>
        <a:p>
          <a:endParaRPr lang="es-MX"/>
        </a:p>
      </dgm:t>
    </dgm:pt>
    <dgm:pt modelId="{4694CEA8-E5E3-47EC-85FC-FAAE831F4122}" type="pres">
      <dgm:prSet presAssocID="{D1F77232-9913-424A-9521-ED1243A98BE0}" presName="parTx" presStyleLbl="alignNode1" presStyleIdx="2" presStyleCnt="3" custScaleY="135521">
        <dgm:presLayoutVars>
          <dgm:chMax val="0"/>
          <dgm:chPref val="0"/>
          <dgm:bulletEnabled val="1"/>
        </dgm:presLayoutVars>
      </dgm:prSet>
      <dgm:spPr/>
      <dgm:t>
        <a:bodyPr/>
        <a:lstStyle/>
        <a:p>
          <a:endParaRPr lang="es-MX"/>
        </a:p>
      </dgm:t>
    </dgm:pt>
    <dgm:pt modelId="{3FF75EA1-85B6-47C4-BC17-7D11AF6EAD48}" type="pres">
      <dgm:prSet presAssocID="{D1F77232-9913-424A-9521-ED1243A98BE0}" presName="desTx" presStyleLbl="alignAccFollowNode1" presStyleIdx="2" presStyleCnt="3">
        <dgm:presLayoutVars>
          <dgm:bulletEnabled val="1"/>
        </dgm:presLayoutVars>
      </dgm:prSet>
      <dgm:spPr/>
      <dgm:t>
        <a:bodyPr/>
        <a:lstStyle/>
        <a:p>
          <a:endParaRPr lang="es-MX"/>
        </a:p>
      </dgm:t>
    </dgm:pt>
  </dgm:ptLst>
  <dgm:cxnLst>
    <dgm:cxn modelId="{C63B0228-0959-427D-928D-2E87578214A9}" srcId="{D1F77232-9913-424A-9521-ED1243A98BE0}" destId="{DD90A64F-14EE-4D22-ABCF-36D5F0602B1C}" srcOrd="0" destOrd="0" parTransId="{718ADA49-CA60-4BCC-A041-AFC83AE3603D}" sibTransId="{A4C60F6F-9269-4485-AA48-2B5CB42A5D4B}"/>
    <dgm:cxn modelId="{CE704366-C8C6-447D-9630-F29F88C2DF8C}" srcId="{EACAD8D6-7C0A-48D0-A345-FF808D058EB7}" destId="{956B3D93-308C-44CD-BC57-FDB0CD373E38}" srcOrd="2" destOrd="0" parTransId="{73B22BF3-03FF-4C60-BB32-2D7A2407590E}" sibTransId="{0B183D06-F43A-435D-8092-8086304D62DA}"/>
    <dgm:cxn modelId="{D9044EA9-CD9D-4038-88FC-8419224C39D1}" srcId="{D1F77232-9913-424A-9521-ED1243A98BE0}" destId="{1C916EC8-3067-44D4-B2AE-A339C244DC18}" srcOrd="1" destOrd="0" parTransId="{0D89FA73-650C-48BF-BB07-91B391AE90FF}" sibTransId="{FD50CCEA-A3B0-49DA-A6E3-057E6261732A}"/>
    <dgm:cxn modelId="{F711EB5B-F39A-446C-85AB-7F14C326D04D}" srcId="{D1F77232-9913-424A-9521-ED1243A98BE0}" destId="{F2AE6864-71F8-44C8-9C26-951425AB20C7}" srcOrd="3" destOrd="0" parTransId="{F5620101-85EF-4F05-BE91-14A48247F3C0}" sibTransId="{2E992D85-8607-4D1E-8CBF-29F7D3111585}"/>
    <dgm:cxn modelId="{0C53D9AB-7576-4714-B890-1B27B2B7C3A2}" srcId="{6710F2B6-0085-4C31-ABEA-6DA2CEEDCBBC}" destId="{873B22BE-8CAB-4BBB-879E-062758B06805}" srcOrd="2" destOrd="0" parTransId="{8671D625-E723-4CFC-BB6D-7DED701D5598}" sibTransId="{8C9BEE50-6217-4ADE-8143-F6641B4FEB1E}"/>
    <dgm:cxn modelId="{05A23056-C294-404A-BDB4-4897162766B7}" type="presOf" srcId="{06F053F9-809D-456C-AAE6-09C6732ABBCA}" destId="{3FF75EA1-85B6-47C4-BC17-7D11AF6EAD48}" srcOrd="0" destOrd="6" presId="urn:microsoft.com/office/officeart/2005/8/layout/hList1"/>
    <dgm:cxn modelId="{93802A15-B59D-4999-87F9-28ACB3869E68}" type="presOf" srcId="{36711157-61FE-4CFB-808E-F3A2937BD2AD}" destId="{3FF75EA1-85B6-47C4-BC17-7D11AF6EAD48}" srcOrd="0" destOrd="4" presId="urn:microsoft.com/office/officeart/2005/8/layout/hList1"/>
    <dgm:cxn modelId="{36B02678-F18A-4911-BC21-A617B8BF97CC}" type="presOf" srcId="{851672CD-E127-430D-B0F4-E99CE5F9FFC0}" destId="{BA79434A-844F-40BF-90BC-C889AD65B4CB}" srcOrd="0" destOrd="0" presId="urn:microsoft.com/office/officeart/2005/8/layout/hList1"/>
    <dgm:cxn modelId="{C3D48C57-0DCD-4725-801C-4D1F4DC4D263}" type="presOf" srcId="{414B15E2-FCD0-442D-918C-CC070F325D74}" destId="{AC8B9C92-3606-4FA9-8278-C6263B0AC800}" srcOrd="0" destOrd="3" presId="urn:microsoft.com/office/officeart/2005/8/layout/hList1"/>
    <dgm:cxn modelId="{F36F0F4A-BAF8-4643-8B37-3E1D98CF0C8A}" srcId="{6710F2B6-0085-4C31-ABEA-6DA2CEEDCBBC}" destId="{EB92410F-2B47-4824-BB63-CE62A996DA7B}" srcOrd="1" destOrd="0" parTransId="{CCE999B4-A8F0-40D8-9528-FB2FC9C097C0}" sibTransId="{4CD12B02-AAF6-46EA-B47B-B39EAE0A2D4D}"/>
    <dgm:cxn modelId="{6594E893-FDBA-4C52-9F13-28ED51C881C9}" type="presOf" srcId="{6710F2B6-0085-4C31-ABEA-6DA2CEEDCBBC}" destId="{B3E2ACC4-6B01-40FD-B08E-0E9E2EA6B9B2}" srcOrd="0" destOrd="0" presId="urn:microsoft.com/office/officeart/2005/8/layout/hList1"/>
    <dgm:cxn modelId="{3DFDC643-F2AE-405F-A914-9362CF591F10}" srcId="{6710F2B6-0085-4C31-ABEA-6DA2CEEDCBBC}" destId="{D391FE6C-8B26-48F5-B2E2-55D49EC67F2B}" srcOrd="3" destOrd="0" parTransId="{64048FDE-64D3-4EFE-A436-32B61A9AE59D}" sibTransId="{5506B551-75BD-44CF-84E1-840C607FDD8F}"/>
    <dgm:cxn modelId="{91E83C82-DCBC-4F92-89DC-23A3EFD6E6DC}" type="presOf" srcId="{D1F77232-9913-424A-9521-ED1243A98BE0}" destId="{4694CEA8-E5E3-47EC-85FC-FAAE831F4122}" srcOrd="0" destOrd="0" presId="urn:microsoft.com/office/officeart/2005/8/layout/hList1"/>
    <dgm:cxn modelId="{6451706A-2654-4D4F-A152-D8F9BC057319}" srcId="{D1F77232-9913-424A-9521-ED1243A98BE0}" destId="{36711157-61FE-4CFB-808E-F3A2937BD2AD}" srcOrd="4" destOrd="0" parTransId="{B729FC26-5E88-4CEF-80EE-CAA200AEE772}" sibTransId="{FA7E075D-AA8D-420B-AE79-7A606C07BBF8}"/>
    <dgm:cxn modelId="{19030967-3D6E-4428-B3D6-64EE30073728}" type="presOf" srcId="{A6B9A6E5-82EB-4C53-8892-08FD33CFCC20}" destId="{3FF75EA1-85B6-47C4-BC17-7D11AF6EAD48}" srcOrd="0" destOrd="2" presId="urn:microsoft.com/office/officeart/2005/8/layout/hList1"/>
    <dgm:cxn modelId="{91500EE2-1EF3-4700-99E7-CCCBB2893D6E}" type="presOf" srcId="{49F176A7-2782-4FBA-919E-C4395B990C3E}" destId="{AC8B9C92-3606-4FA9-8278-C6263B0AC800}" srcOrd="0" destOrd="0" presId="urn:microsoft.com/office/officeart/2005/8/layout/hList1"/>
    <dgm:cxn modelId="{C4F42463-0B55-4190-8A34-FAB12DEC6D37}" srcId="{6710F2B6-0085-4C31-ABEA-6DA2CEEDCBBC}" destId="{851672CD-E127-430D-B0F4-E99CE5F9FFC0}" srcOrd="0" destOrd="0" parTransId="{3076ED03-8A53-4F89-92D8-4DB8103DC8E8}" sibTransId="{2A3388E8-30C9-422C-B714-5103D44F32A8}"/>
    <dgm:cxn modelId="{8DEDA40B-BC05-4004-B4DE-1810CC577178}" type="presOf" srcId="{67B0FA1B-3358-40ED-AF12-63B2817CC2C8}" destId="{AC8B9C92-3606-4FA9-8278-C6263B0AC800}" srcOrd="0" destOrd="1" presId="urn:microsoft.com/office/officeart/2005/8/layout/hList1"/>
    <dgm:cxn modelId="{6CF5A171-4CE1-42F9-ABA3-61E3164B2D41}" type="presOf" srcId="{EACAD8D6-7C0A-48D0-A345-FF808D058EB7}" destId="{D74D1E6C-5DED-4DAF-B360-8A4F70B2B9F4}" srcOrd="0" destOrd="0" presId="urn:microsoft.com/office/officeart/2005/8/layout/hList1"/>
    <dgm:cxn modelId="{8A074E1F-4F10-49C5-ACD6-80E0BBE0E975}" srcId="{D1F77232-9913-424A-9521-ED1243A98BE0}" destId="{AFD06298-2AC0-43C5-B0F7-D506D65B6A1C}" srcOrd="5" destOrd="0" parTransId="{89E3F046-66C5-4222-92A2-1D897296D9BE}" sibTransId="{75B3F290-EC34-4768-A4C1-28D0E36BD401}"/>
    <dgm:cxn modelId="{9BD3BBCF-417E-4A1E-A786-63314459ED7E}" type="presOf" srcId="{956B3D93-308C-44CD-BC57-FDB0CD373E38}" destId="{AC8B9C92-3606-4FA9-8278-C6263B0AC800}" srcOrd="0" destOrd="2" presId="urn:microsoft.com/office/officeart/2005/8/layout/hList1"/>
    <dgm:cxn modelId="{A19A5555-7688-42A3-9FC8-CCDCFB7BB57A}" srcId="{317A2EEC-4293-42E3-BFAA-1D80AC4D1C04}" destId="{EACAD8D6-7C0A-48D0-A345-FF808D058EB7}" srcOrd="0" destOrd="0" parTransId="{A40B36CD-29DE-4AA1-892B-52B11B8F531A}" sibTransId="{517B729F-EBE5-4CC7-B862-334D4AC396D9}"/>
    <dgm:cxn modelId="{E43ACB4B-3A7D-49CB-9904-8A808FB1E787}" srcId="{EACAD8D6-7C0A-48D0-A345-FF808D058EB7}" destId="{67B0FA1B-3358-40ED-AF12-63B2817CC2C8}" srcOrd="1" destOrd="0" parTransId="{EDE6DF6D-1C78-48E3-8082-7DD64286FCFC}" sibTransId="{D0C97285-2FFB-4378-A6E0-52F157226A6E}"/>
    <dgm:cxn modelId="{3BE39FBA-A095-4243-9A6E-955155C783FA}" type="presOf" srcId="{D391FE6C-8B26-48F5-B2E2-55D49EC67F2B}" destId="{BA79434A-844F-40BF-90BC-C889AD65B4CB}" srcOrd="0" destOrd="3" presId="urn:microsoft.com/office/officeart/2005/8/layout/hList1"/>
    <dgm:cxn modelId="{2B8402C9-DE58-4007-9A2A-4F9374DE0A04}" srcId="{EACAD8D6-7C0A-48D0-A345-FF808D058EB7}" destId="{49F176A7-2782-4FBA-919E-C4395B990C3E}" srcOrd="0" destOrd="0" parTransId="{1486FA31-AA35-410D-979B-769BD0D1A539}" sibTransId="{D6A17002-89E1-48C2-8814-5BA23BE92580}"/>
    <dgm:cxn modelId="{8DF2EE56-6B75-4734-AFFC-643545720995}" type="presOf" srcId="{DD90A64F-14EE-4D22-ABCF-36D5F0602B1C}" destId="{3FF75EA1-85B6-47C4-BC17-7D11AF6EAD48}" srcOrd="0" destOrd="0" presId="urn:microsoft.com/office/officeart/2005/8/layout/hList1"/>
    <dgm:cxn modelId="{42276549-17BA-4E8A-87D4-51B61048CA00}" srcId="{EACAD8D6-7C0A-48D0-A345-FF808D058EB7}" destId="{414B15E2-FCD0-442D-918C-CC070F325D74}" srcOrd="3" destOrd="0" parTransId="{F04D3EF1-E215-4866-9789-B0EBF6ED237A}" sibTransId="{25D576B1-0942-4F44-961D-7E50C8B7F8E3}"/>
    <dgm:cxn modelId="{58437439-D431-4E66-B759-A6949572CDD4}" type="presOf" srcId="{F2AE6864-71F8-44C8-9C26-951425AB20C7}" destId="{3FF75EA1-85B6-47C4-BC17-7D11AF6EAD48}" srcOrd="0" destOrd="3" presId="urn:microsoft.com/office/officeart/2005/8/layout/hList1"/>
    <dgm:cxn modelId="{7DC14F78-47E0-4F88-9B50-04A64218D9FC}" srcId="{317A2EEC-4293-42E3-BFAA-1D80AC4D1C04}" destId="{D1F77232-9913-424A-9521-ED1243A98BE0}" srcOrd="2" destOrd="0" parTransId="{6E40D770-7510-42C0-B405-7151BFE9F4E2}" sibTransId="{0C9FCBAF-8650-4C8E-AE15-CD9F87EF2DAA}"/>
    <dgm:cxn modelId="{09D31303-918D-445F-8BA2-2581C2B7230C}" type="presOf" srcId="{EB92410F-2B47-4824-BB63-CE62A996DA7B}" destId="{BA79434A-844F-40BF-90BC-C889AD65B4CB}" srcOrd="0" destOrd="1" presId="urn:microsoft.com/office/officeart/2005/8/layout/hList1"/>
    <dgm:cxn modelId="{4D004D5B-1F87-4440-9007-2E492250C0F2}" type="presOf" srcId="{873B22BE-8CAB-4BBB-879E-062758B06805}" destId="{BA79434A-844F-40BF-90BC-C889AD65B4CB}" srcOrd="0" destOrd="2" presId="urn:microsoft.com/office/officeart/2005/8/layout/hList1"/>
    <dgm:cxn modelId="{81A805F0-A957-4048-8542-CC37AA3A3841}" srcId="{D1F77232-9913-424A-9521-ED1243A98BE0}" destId="{A6B9A6E5-82EB-4C53-8892-08FD33CFCC20}" srcOrd="2" destOrd="0" parTransId="{4058B781-F60F-430E-AFFF-947086427BFC}" sibTransId="{AAB1FD05-8488-4B4B-83FB-1D7889C37B0E}"/>
    <dgm:cxn modelId="{949B1888-7368-4EF7-9888-D6B7CDAB8E7A}" srcId="{317A2EEC-4293-42E3-BFAA-1D80AC4D1C04}" destId="{6710F2B6-0085-4C31-ABEA-6DA2CEEDCBBC}" srcOrd="1" destOrd="0" parTransId="{2FE32023-AACC-44FF-8E89-DE795CE5B252}" sibTransId="{296198A2-F6AD-4A87-B8F9-B644D22DEBAD}"/>
    <dgm:cxn modelId="{33BFAE38-D5AF-4F59-80DB-6D0E5B980427}" srcId="{D1F77232-9913-424A-9521-ED1243A98BE0}" destId="{06F053F9-809D-456C-AAE6-09C6732ABBCA}" srcOrd="6" destOrd="0" parTransId="{6E051128-803F-4191-B485-9832E9B4FB86}" sibTransId="{CF4634E3-30F5-4080-B179-E6543F95A877}"/>
    <dgm:cxn modelId="{7757A16F-A7EC-4B16-B80C-99968AC3905E}" type="presOf" srcId="{AFD06298-2AC0-43C5-B0F7-D506D65B6A1C}" destId="{3FF75EA1-85B6-47C4-BC17-7D11AF6EAD48}" srcOrd="0" destOrd="5" presId="urn:microsoft.com/office/officeart/2005/8/layout/hList1"/>
    <dgm:cxn modelId="{3F9A6800-9055-4CBB-9A39-144EA18EABB4}" type="presOf" srcId="{1C916EC8-3067-44D4-B2AE-A339C244DC18}" destId="{3FF75EA1-85B6-47C4-BC17-7D11AF6EAD48}" srcOrd="0" destOrd="1" presId="urn:microsoft.com/office/officeart/2005/8/layout/hList1"/>
    <dgm:cxn modelId="{99D6EEC7-3BA9-4C6D-8F68-DE1C9A9C99FD}" type="presOf" srcId="{317A2EEC-4293-42E3-BFAA-1D80AC4D1C04}" destId="{D4E8D35B-00E4-43D8-B9FA-7BF19DEC3AED}" srcOrd="0" destOrd="0" presId="urn:microsoft.com/office/officeart/2005/8/layout/hList1"/>
    <dgm:cxn modelId="{2DBE32EE-353C-426D-B4F7-BFB31268AC1A}" type="presParOf" srcId="{D4E8D35B-00E4-43D8-B9FA-7BF19DEC3AED}" destId="{11EB2CEC-3793-4340-A2B8-932BEF5D4486}" srcOrd="0" destOrd="0" presId="urn:microsoft.com/office/officeart/2005/8/layout/hList1"/>
    <dgm:cxn modelId="{2FB5820C-15B2-457D-9836-6D6FB4794621}" type="presParOf" srcId="{11EB2CEC-3793-4340-A2B8-932BEF5D4486}" destId="{D74D1E6C-5DED-4DAF-B360-8A4F70B2B9F4}" srcOrd="0" destOrd="0" presId="urn:microsoft.com/office/officeart/2005/8/layout/hList1"/>
    <dgm:cxn modelId="{E39CD963-5C2B-4C86-AE85-81E171CE47FF}" type="presParOf" srcId="{11EB2CEC-3793-4340-A2B8-932BEF5D4486}" destId="{AC8B9C92-3606-4FA9-8278-C6263B0AC800}" srcOrd="1" destOrd="0" presId="urn:microsoft.com/office/officeart/2005/8/layout/hList1"/>
    <dgm:cxn modelId="{A46DFA6E-65CB-4651-8FF1-0072E4BA39B5}" type="presParOf" srcId="{D4E8D35B-00E4-43D8-B9FA-7BF19DEC3AED}" destId="{8C78DC1A-CB0A-43E7-99E4-D24B7C930A2B}" srcOrd="1" destOrd="0" presId="urn:microsoft.com/office/officeart/2005/8/layout/hList1"/>
    <dgm:cxn modelId="{83A8E0BA-ADCC-478C-B970-40C332D5AF6D}" type="presParOf" srcId="{D4E8D35B-00E4-43D8-B9FA-7BF19DEC3AED}" destId="{71B24355-FAAE-4054-9D63-AC1447452B62}" srcOrd="2" destOrd="0" presId="urn:microsoft.com/office/officeart/2005/8/layout/hList1"/>
    <dgm:cxn modelId="{47205C53-A513-4073-A9D0-1E43A86E29D2}" type="presParOf" srcId="{71B24355-FAAE-4054-9D63-AC1447452B62}" destId="{B3E2ACC4-6B01-40FD-B08E-0E9E2EA6B9B2}" srcOrd="0" destOrd="0" presId="urn:microsoft.com/office/officeart/2005/8/layout/hList1"/>
    <dgm:cxn modelId="{EC1281AA-3FB7-4E3D-A4FE-57C3CF2331B7}" type="presParOf" srcId="{71B24355-FAAE-4054-9D63-AC1447452B62}" destId="{BA79434A-844F-40BF-90BC-C889AD65B4CB}" srcOrd="1" destOrd="0" presId="urn:microsoft.com/office/officeart/2005/8/layout/hList1"/>
    <dgm:cxn modelId="{1F028764-1B46-4AB8-92D2-04CB03D67A5C}" type="presParOf" srcId="{D4E8D35B-00E4-43D8-B9FA-7BF19DEC3AED}" destId="{0C256E18-83D2-4FE0-93EE-6F11280FE68E}" srcOrd="3" destOrd="0" presId="urn:microsoft.com/office/officeart/2005/8/layout/hList1"/>
    <dgm:cxn modelId="{FDB2B04F-B6ED-467D-8A15-BE2E771D30F8}" type="presParOf" srcId="{D4E8D35B-00E4-43D8-B9FA-7BF19DEC3AED}" destId="{2845C948-8F1B-4564-A60E-83F8FFC8AE82}" srcOrd="4" destOrd="0" presId="urn:microsoft.com/office/officeart/2005/8/layout/hList1"/>
    <dgm:cxn modelId="{2B14FE05-94C9-466D-8CAD-648BA1BE540C}" type="presParOf" srcId="{2845C948-8F1B-4564-A60E-83F8FFC8AE82}" destId="{4694CEA8-E5E3-47EC-85FC-FAAE831F4122}" srcOrd="0" destOrd="0" presId="urn:microsoft.com/office/officeart/2005/8/layout/hList1"/>
    <dgm:cxn modelId="{ABB2E1E0-A096-46B8-9239-11951D73BA81}" type="presParOf" srcId="{2845C948-8F1B-4564-A60E-83F8FFC8AE82}" destId="{3FF75EA1-85B6-47C4-BC17-7D11AF6EAD4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8D10CC-5D2E-4F87-AC79-66AFD76CE78B}" type="doc">
      <dgm:prSet loTypeId="urn:microsoft.com/office/officeart/2005/8/layout/process1" loCatId="process" qsTypeId="urn:microsoft.com/office/officeart/2005/8/quickstyle/simple1" qsCatId="simple" csTypeId="urn:microsoft.com/office/officeart/2005/8/colors/accent0_1" csCatId="mainScheme" phldr="1"/>
      <dgm:spPr/>
    </dgm:pt>
    <dgm:pt modelId="{8072A901-FDBB-4618-9357-A3051262EE97}">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C" sz="1100">
              <a:latin typeface="Times New Roman" panose="02020603050405020304" pitchFamily="18" charset="0"/>
              <a:cs typeface="Times New Roman" panose="02020603050405020304" pitchFamily="18" charset="0"/>
            </a:rPr>
            <a:t>Segmentación de mercado</a:t>
          </a:r>
        </a:p>
      </dgm:t>
    </dgm:pt>
    <dgm:pt modelId="{E0B10219-45FD-4482-8E4C-884E3DE7EA65}" type="parTrans" cxnId="{E654DCD6-B596-46DE-8F99-1FF86C2CE6F1}">
      <dgm:prSet/>
      <dgm:spPr/>
      <dgm:t>
        <a:bodyPr/>
        <a:lstStyle/>
        <a:p>
          <a:endParaRPr lang="es-EC"/>
        </a:p>
      </dgm:t>
    </dgm:pt>
    <dgm:pt modelId="{ACCE0FC9-942D-4C64-84AE-ABE1A006CAD2}" type="sibTrans" cxnId="{E654DCD6-B596-46DE-8F99-1FF86C2CE6F1}">
      <dgm:prSet/>
      <dgm:spPr/>
      <dgm:t>
        <a:bodyPr/>
        <a:lstStyle/>
        <a:p>
          <a:endParaRPr lang="es-EC"/>
        </a:p>
      </dgm:t>
    </dgm:pt>
    <dgm:pt modelId="{1C61F03F-8FC1-451B-A522-0FB0603310DD}">
      <dgm:prSet phldrT="[Texto]" custT="1"/>
      <dgm:spPr/>
      <dgm:t>
        <a:bodyPr/>
        <a:lstStyle/>
        <a:p>
          <a:r>
            <a:rPr lang="es-EC" sz="1100">
              <a:latin typeface="Times New Roman" panose="02020603050405020304" pitchFamily="18" charset="0"/>
              <a:cs typeface="Times New Roman" panose="02020603050405020304" pitchFamily="18" charset="0"/>
            </a:rPr>
            <a:t>Evaluar cada segmento de mercado determinado</a:t>
          </a:r>
        </a:p>
      </dgm:t>
    </dgm:pt>
    <dgm:pt modelId="{27E22480-1855-4E21-83C8-1F96C0CBD2E6}" type="parTrans" cxnId="{39C81369-6CFD-4043-B7FC-593A8C860B56}">
      <dgm:prSet/>
      <dgm:spPr/>
      <dgm:t>
        <a:bodyPr/>
        <a:lstStyle/>
        <a:p>
          <a:endParaRPr lang="es-EC"/>
        </a:p>
      </dgm:t>
    </dgm:pt>
    <dgm:pt modelId="{7386E42E-9747-4F92-B78E-2846CD3B58F8}" type="sibTrans" cxnId="{39C81369-6CFD-4043-B7FC-593A8C860B56}">
      <dgm:prSet/>
      <dgm:spPr/>
      <dgm:t>
        <a:bodyPr/>
        <a:lstStyle/>
        <a:p>
          <a:endParaRPr lang="es-EC"/>
        </a:p>
      </dgm:t>
    </dgm:pt>
    <dgm:pt modelId="{F95D500F-FDB9-4163-92B9-EDDADD9C17C9}">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C" sz="1100" dirty="0">
              <a:latin typeface="Times New Roman" panose="02020603050405020304" pitchFamily="18" charset="0"/>
              <a:cs typeface="Times New Roman" panose="02020603050405020304" pitchFamily="18" charset="0"/>
            </a:rPr>
            <a:t>Selección de uno o varios segmentos de mercado</a:t>
          </a:r>
        </a:p>
      </dgm:t>
    </dgm:pt>
    <dgm:pt modelId="{7B3BCEDD-DEDE-472B-8040-40EA75D576CF}" type="parTrans" cxnId="{6366CC78-5C10-4E66-845C-F0CFF1BB7A7B}">
      <dgm:prSet/>
      <dgm:spPr/>
      <dgm:t>
        <a:bodyPr/>
        <a:lstStyle/>
        <a:p>
          <a:endParaRPr lang="es-EC"/>
        </a:p>
      </dgm:t>
    </dgm:pt>
    <dgm:pt modelId="{725957A8-E334-4CB2-B692-DE6A82A66BBE}" type="sibTrans" cxnId="{6366CC78-5C10-4E66-845C-F0CFF1BB7A7B}">
      <dgm:prSet/>
      <dgm:spPr/>
      <dgm:t>
        <a:bodyPr/>
        <a:lstStyle/>
        <a:p>
          <a:endParaRPr lang="es-EC"/>
        </a:p>
      </dgm:t>
    </dgm:pt>
    <dgm:pt modelId="{D59FA400-CF36-4250-B0D1-E09B0E1B4E7A}">
      <dgm:prSet custT="1"/>
      <dgm:spPr/>
      <dgm:t>
        <a:bodyPr/>
        <a:lstStyle/>
        <a:p>
          <a:r>
            <a:rPr lang="es-EC" sz="1100">
              <a:latin typeface="Times New Roman" panose="02020603050405020304" pitchFamily="18" charset="0"/>
              <a:cs typeface="Times New Roman" panose="02020603050405020304" pitchFamily="18" charset="0"/>
            </a:rPr>
            <a:t>Identificar las probabilidades de posicionamiento para cada segmento analizado</a:t>
          </a:r>
        </a:p>
      </dgm:t>
    </dgm:pt>
    <dgm:pt modelId="{BA5194D6-4578-42F2-8B57-CB694E6876AC}" type="parTrans" cxnId="{89B688FF-315F-4376-8777-E9EB24C62002}">
      <dgm:prSet/>
      <dgm:spPr/>
      <dgm:t>
        <a:bodyPr/>
        <a:lstStyle/>
        <a:p>
          <a:endParaRPr lang="es-EC"/>
        </a:p>
      </dgm:t>
    </dgm:pt>
    <dgm:pt modelId="{B12CE2B6-09BC-4FC6-A1F2-FD868874E9F9}" type="sibTrans" cxnId="{89B688FF-315F-4376-8777-E9EB24C62002}">
      <dgm:prSet/>
      <dgm:spPr/>
      <dgm:t>
        <a:bodyPr/>
        <a:lstStyle/>
        <a:p>
          <a:endParaRPr lang="es-EC"/>
        </a:p>
      </dgm:t>
    </dgm:pt>
    <dgm:pt modelId="{CEE73161-1DDA-4C2B-BBF6-A25F4A0F4E56}">
      <dgm:prSet custT="1">
        <dgm:style>
          <a:lnRef idx="1">
            <a:schemeClr val="accent2"/>
          </a:lnRef>
          <a:fillRef idx="2">
            <a:schemeClr val="accent2"/>
          </a:fillRef>
          <a:effectRef idx="1">
            <a:schemeClr val="accent2"/>
          </a:effectRef>
          <a:fontRef idx="minor">
            <a:schemeClr val="dk1"/>
          </a:fontRef>
        </dgm:style>
      </dgm:prSet>
      <dgm:spPr/>
      <dgm:t>
        <a:bodyPr/>
        <a:lstStyle/>
        <a:p>
          <a:r>
            <a:rPr lang="es-EC" sz="1100" dirty="0">
              <a:latin typeface="Times New Roman" panose="02020603050405020304" pitchFamily="18" charset="0"/>
              <a:cs typeface="Times New Roman" panose="02020603050405020304" pitchFamily="18" charset="0"/>
            </a:rPr>
            <a:t>Seleccionar el segmento más adecuado y desarrollar un concepto de posicionamiento</a:t>
          </a:r>
          <a:r>
            <a:rPr lang="es-EC" sz="800" dirty="0"/>
            <a:t>.</a:t>
          </a:r>
        </a:p>
      </dgm:t>
    </dgm:pt>
    <dgm:pt modelId="{EAC83B23-677F-4F9C-9930-D81C2A245E1D}" type="parTrans" cxnId="{93D7C11D-ACCF-4B1A-B5D8-A99C22170538}">
      <dgm:prSet/>
      <dgm:spPr/>
      <dgm:t>
        <a:bodyPr/>
        <a:lstStyle/>
        <a:p>
          <a:endParaRPr lang="es-EC"/>
        </a:p>
      </dgm:t>
    </dgm:pt>
    <dgm:pt modelId="{1B088975-5517-426A-9252-B4F19DCC5F6B}" type="sibTrans" cxnId="{93D7C11D-ACCF-4B1A-B5D8-A99C22170538}">
      <dgm:prSet/>
      <dgm:spPr/>
      <dgm:t>
        <a:bodyPr/>
        <a:lstStyle/>
        <a:p>
          <a:endParaRPr lang="es-EC"/>
        </a:p>
      </dgm:t>
    </dgm:pt>
    <dgm:pt modelId="{5CA60EEA-B498-41D3-A866-E915EF384348}" type="pres">
      <dgm:prSet presAssocID="{668D10CC-5D2E-4F87-AC79-66AFD76CE78B}" presName="Name0" presStyleCnt="0">
        <dgm:presLayoutVars>
          <dgm:dir/>
          <dgm:resizeHandles val="exact"/>
        </dgm:presLayoutVars>
      </dgm:prSet>
      <dgm:spPr/>
    </dgm:pt>
    <dgm:pt modelId="{29D290E9-36EA-49C9-AAF0-50E01A1B38B0}" type="pres">
      <dgm:prSet presAssocID="{8072A901-FDBB-4618-9357-A3051262EE97}" presName="node" presStyleLbl="node1" presStyleIdx="0" presStyleCnt="5">
        <dgm:presLayoutVars>
          <dgm:bulletEnabled val="1"/>
        </dgm:presLayoutVars>
      </dgm:prSet>
      <dgm:spPr/>
      <dgm:t>
        <a:bodyPr/>
        <a:lstStyle/>
        <a:p>
          <a:endParaRPr lang="es-MX"/>
        </a:p>
      </dgm:t>
    </dgm:pt>
    <dgm:pt modelId="{F40950DD-7398-4DF3-A2D4-1C09173E21DE}" type="pres">
      <dgm:prSet presAssocID="{ACCE0FC9-942D-4C64-84AE-ABE1A006CAD2}" presName="sibTrans" presStyleLbl="sibTrans2D1" presStyleIdx="0" presStyleCnt="4"/>
      <dgm:spPr/>
      <dgm:t>
        <a:bodyPr/>
        <a:lstStyle/>
        <a:p>
          <a:endParaRPr lang="es-MX"/>
        </a:p>
      </dgm:t>
    </dgm:pt>
    <dgm:pt modelId="{984C73D5-06A4-4D5B-B44B-7942D39DAB3F}" type="pres">
      <dgm:prSet presAssocID="{ACCE0FC9-942D-4C64-84AE-ABE1A006CAD2}" presName="connectorText" presStyleLbl="sibTrans2D1" presStyleIdx="0" presStyleCnt="4"/>
      <dgm:spPr/>
      <dgm:t>
        <a:bodyPr/>
        <a:lstStyle/>
        <a:p>
          <a:endParaRPr lang="es-MX"/>
        </a:p>
      </dgm:t>
    </dgm:pt>
    <dgm:pt modelId="{859EEE5D-3AB7-4EAE-A035-6BAFD024D4AC}" type="pres">
      <dgm:prSet presAssocID="{1C61F03F-8FC1-451B-A522-0FB0603310DD}" presName="node" presStyleLbl="node1" presStyleIdx="1" presStyleCnt="5">
        <dgm:presLayoutVars>
          <dgm:bulletEnabled val="1"/>
        </dgm:presLayoutVars>
      </dgm:prSet>
      <dgm:spPr/>
      <dgm:t>
        <a:bodyPr/>
        <a:lstStyle/>
        <a:p>
          <a:endParaRPr lang="es-MX"/>
        </a:p>
      </dgm:t>
    </dgm:pt>
    <dgm:pt modelId="{3F7243C8-8651-42B2-9C1D-1C57760FCEE2}" type="pres">
      <dgm:prSet presAssocID="{7386E42E-9747-4F92-B78E-2846CD3B58F8}" presName="sibTrans" presStyleLbl="sibTrans2D1" presStyleIdx="1" presStyleCnt="4"/>
      <dgm:spPr/>
      <dgm:t>
        <a:bodyPr/>
        <a:lstStyle/>
        <a:p>
          <a:endParaRPr lang="es-MX"/>
        </a:p>
      </dgm:t>
    </dgm:pt>
    <dgm:pt modelId="{A09439D1-6287-43E0-943C-0F05C0216692}" type="pres">
      <dgm:prSet presAssocID="{7386E42E-9747-4F92-B78E-2846CD3B58F8}" presName="connectorText" presStyleLbl="sibTrans2D1" presStyleIdx="1" presStyleCnt="4"/>
      <dgm:spPr/>
      <dgm:t>
        <a:bodyPr/>
        <a:lstStyle/>
        <a:p>
          <a:endParaRPr lang="es-MX"/>
        </a:p>
      </dgm:t>
    </dgm:pt>
    <dgm:pt modelId="{FEB7E799-CEF0-4AC6-AEC4-DCB13F36E271}" type="pres">
      <dgm:prSet presAssocID="{F95D500F-FDB9-4163-92B9-EDDADD9C17C9}" presName="node" presStyleLbl="node1" presStyleIdx="2" presStyleCnt="5">
        <dgm:presLayoutVars>
          <dgm:bulletEnabled val="1"/>
        </dgm:presLayoutVars>
      </dgm:prSet>
      <dgm:spPr/>
      <dgm:t>
        <a:bodyPr/>
        <a:lstStyle/>
        <a:p>
          <a:endParaRPr lang="es-MX"/>
        </a:p>
      </dgm:t>
    </dgm:pt>
    <dgm:pt modelId="{10653567-5348-4CC2-B566-D1636641C447}" type="pres">
      <dgm:prSet presAssocID="{725957A8-E334-4CB2-B692-DE6A82A66BBE}" presName="sibTrans" presStyleLbl="sibTrans2D1" presStyleIdx="2" presStyleCnt="4"/>
      <dgm:spPr/>
      <dgm:t>
        <a:bodyPr/>
        <a:lstStyle/>
        <a:p>
          <a:endParaRPr lang="es-MX"/>
        </a:p>
      </dgm:t>
    </dgm:pt>
    <dgm:pt modelId="{1B7B8B55-1AC3-4C84-9DC7-868F4C90A83F}" type="pres">
      <dgm:prSet presAssocID="{725957A8-E334-4CB2-B692-DE6A82A66BBE}" presName="connectorText" presStyleLbl="sibTrans2D1" presStyleIdx="2" presStyleCnt="4"/>
      <dgm:spPr/>
      <dgm:t>
        <a:bodyPr/>
        <a:lstStyle/>
        <a:p>
          <a:endParaRPr lang="es-MX"/>
        </a:p>
      </dgm:t>
    </dgm:pt>
    <dgm:pt modelId="{9AB81261-E7FC-4AB4-A995-786A00394CAE}" type="pres">
      <dgm:prSet presAssocID="{D59FA400-CF36-4250-B0D1-E09B0E1B4E7A}" presName="node" presStyleLbl="node1" presStyleIdx="3" presStyleCnt="5">
        <dgm:presLayoutVars>
          <dgm:bulletEnabled val="1"/>
        </dgm:presLayoutVars>
      </dgm:prSet>
      <dgm:spPr/>
      <dgm:t>
        <a:bodyPr/>
        <a:lstStyle/>
        <a:p>
          <a:endParaRPr lang="es-MX"/>
        </a:p>
      </dgm:t>
    </dgm:pt>
    <dgm:pt modelId="{7402B310-52C0-4352-91A2-874ED19369C1}" type="pres">
      <dgm:prSet presAssocID="{B12CE2B6-09BC-4FC6-A1F2-FD868874E9F9}" presName="sibTrans" presStyleLbl="sibTrans2D1" presStyleIdx="3" presStyleCnt="4"/>
      <dgm:spPr/>
      <dgm:t>
        <a:bodyPr/>
        <a:lstStyle/>
        <a:p>
          <a:endParaRPr lang="es-MX"/>
        </a:p>
      </dgm:t>
    </dgm:pt>
    <dgm:pt modelId="{2915DB2F-C40B-4A8D-A4CE-4129EEDB0F5F}" type="pres">
      <dgm:prSet presAssocID="{B12CE2B6-09BC-4FC6-A1F2-FD868874E9F9}" presName="connectorText" presStyleLbl="sibTrans2D1" presStyleIdx="3" presStyleCnt="4"/>
      <dgm:spPr/>
      <dgm:t>
        <a:bodyPr/>
        <a:lstStyle/>
        <a:p>
          <a:endParaRPr lang="es-MX"/>
        </a:p>
      </dgm:t>
    </dgm:pt>
    <dgm:pt modelId="{5DA01B67-4CF7-47B3-B3DF-1C14D38DA415}" type="pres">
      <dgm:prSet presAssocID="{CEE73161-1DDA-4C2B-BBF6-A25F4A0F4E56}" presName="node" presStyleLbl="node1" presStyleIdx="4" presStyleCnt="5">
        <dgm:presLayoutVars>
          <dgm:bulletEnabled val="1"/>
        </dgm:presLayoutVars>
      </dgm:prSet>
      <dgm:spPr/>
      <dgm:t>
        <a:bodyPr/>
        <a:lstStyle/>
        <a:p>
          <a:endParaRPr lang="es-MX"/>
        </a:p>
      </dgm:t>
    </dgm:pt>
  </dgm:ptLst>
  <dgm:cxnLst>
    <dgm:cxn modelId="{E5D02352-885F-4566-97F6-EE31298FBDA5}" type="presOf" srcId="{7386E42E-9747-4F92-B78E-2846CD3B58F8}" destId="{A09439D1-6287-43E0-943C-0F05C0216692}" srcOrd="1" destOrd="0" presId="urn:microsoft.com/office/officeart/2005/8/layout/process1"/>
    <dgm:cxn modelId="{BAC1B3D8-79CB-4ECC-91A5-25455DB0987B}" type="presOf" srcId="{668D10CC-5D2E-4F87-AC79-66AFD76CE78B}" destId="{5CA60EEA-B498-41D3-A866-E915EF384348}" srcOrd="0" destOrd="0" presId="urn:microsoft.com/office/officeart/2005/8/layout/process1"/>
    <dgm:cxn modelId="{89B688FF-315F-4376-8777-E9EB24C62002}" srcId="{668D10CC-5D2E-4F87-AC79-66AFD76CE78B}" destId="{D59FA400-CF36-4250-B0D1-E09B0E1B4E7A}" srcOrd="3" destOrd="0" parTransId="{BA5194D6-4578-42F2-8B57-CB694E6876AC}" sibTransId="{B12CE2B6-09BC-4FC6-A1F2-FD868874E9F9}"/>
    <dgm:cxn modelId="{63F70F09-C8DE-4A25-A09D-2D68C67B64D6}" type="presOf" srcId="{8072A901-FDBB-4618-9357-A3051262EE97}" destId="{29D290E9-36EA-49C9-AAF0-50E01A1B38B0}" srcOrd="0" destOrd="0" presId="urn:microsoft.com/office/officeart/2005/8/layout/process1"/>
    <dgm:cxn modelId="{99722F5D-EAE8-4667-A6C8-A84678F961C8}" type="presOf" srcId="{7386E42E-9747-4F92-B78E-2846CD3B58F8}" destId="{3F7243C8-8651-42B2-9C1D-1C57760FCEE2}" srcOrd="0" destOrd="0" presId="urn:microsoft.com/office/officeart/2005/8/layout/process1"/>
    <dgm:cxn modelId="{784BEFA2-2592-4F3C-8DD0-00D3D732B7D9}" type="presOf" srcId="{ACCE0FC9-942D-4C64-84AE-ABE1A006CAD2}" destId="{F40950DD-7398-4DF3-A2D4-1C09173E21DE}" srcOrd="0" destOrd="0" presId="urn:microsoft.com/office/officeart/2005/8/layout/process1"/>
    <dgm:cxn modelId="{AED82335-A432-451F-9F0B-85A87AAB379F}" type="presOf" srcId="{B12CE2B6-09BC-4FC6-A1F2-FD868874E9F9}" destId="{2915DB2F-C40B-4A8D-A4CE-4129EEDB0F5F}" srcOrd="1" destOrd="0" presId="urn:microsoft.com/office/officeart/2005/8/layout/process1"/>
    <dgm:cxn modelId="{93D7C11D-ACCF-4B1A-B5D8-A99C22170538}" srcId="{668D10CC-5D2E-4F87-AC79-66AFD76CE78B}" destId="{CEE73161-1DDA-4C2B-BBF6-A25F4A0F4E56}" srcOrd="4" destOrd="0" parTransId="{EAC83B23-677F-4F9C-9930-D81C2A245E1D}" sibTransId="{1B088975-5517-426A-9252-B4F19DCC5F6B}"/>
    <dgm:cxn modelId="{6366CC78-5C10-4E66-845C-F0CFF1BB7A7B}" srcId="{668D10CC-5D2E-4F87-AC79-66AFD76CE78B}" destId="{F95D500F-FDB9-4163-92B9-EDDADD9C17C9}" srcOrd="2" destOrd="0" parTransId="{7B3BCEDD-DEDE-472B-8040-40EA75D576CF}" sibTransId="{725957A8-E334-4CB2-B692-DE6A82A66BBE}"/>
    <dgm:cxn modelId="{BF9C3173-04B9-4F1B-BCC4-D9562B838101}" type="presOf" srcId="{725957A8-E334-4CB2-B692-DE6A82A66BBE}" destId="{1B7B8B55-1AC3-4C84-9DC7-868F4C90A83F}" srcOrd="1" destOrd="0" presId="urn:microsoft.com/office/officeart/2005/8/layout/process1"/>
    <dgm:cxn modelId="{39C81369-6CFD-4043-B7FC-593A8C860B56}" srcId="{668D10CC-5D2E-4F87-AC79-66AFD76CE78B}" destId="{1C61F03F-8FC1-451B-A522-0FB0603310DD}" srcOrd="1" destOrd="0" parTransId="{27E22480-1855-4E21-83C8-1F96C0CBD2E6}" sibTransId="{7386E42E-9747-4F92-B78E-2846CD3B58F8}"/>
    <dgm:cxn modelId="{BFA54D0F-23E7-4947-8D6B-C28C491488C9}" type="presOf" srcId="{725957A8-E334-4CB2-B692-DE6A82A66BBE}" destId="{10653567-5348-4CC2-B566-D1636641C447}" srcOrd="0" destOrd="0" presId="urn:microsoft.com/office/officeart/2005/8/layout/process1"/>
    <dgm:cxn modelId="{2EEB6F14-5228-4471-8FC1-A22851F49F00}" type="presOf" srcId="{B12CE2B6-09BC-4FC6-A1F2-FD868874E9F9}" destId="{7402B310-52C0-4352-91A2-874ED19369C1}" srcOrd="0" destOrd="0" presId="urn:microsoft.com/office/officeart/2005/8/layout/process1"/>
    <dgm:cxn modelId="{B252FE7E-9D93-45B3-816F-2DCA609BA21B}" type="presOf" srcId="{F95D500F-FDB9-4163-92B9-EDDADD9C17C9}" destId="{FEB7E799-CEF0-4AC6-AEC4-DCB13F36E271}" srcOrd="0" destOrd="0" presId="urn:microsoft.com/office/officeart/2005/8/layout/process1"/>
    <dgm:cxn modelId="{0FC50F27-E040-4A41-A260-F887403BF981}" type="presOf" srcId="{1C61F03F-8FC1-451B-A522-0FB0603310DD}" destId="{859EEE5D-3AB7-4EAE-A035-6BAFD024D4AC}" srcOrd="0" destOrd="0" presId="urn:microsoft.com/office/officeart/2005/8/layout/process1"/>
    <dgm:cxn modelId="{E654DCD6-B596-46DE-8F99-1FF86C2CE6F1}" srcId="{668D10CC-5D2E-4F87-AC79-66AFD76CE78B}" destId="{8072A901-FDBB-4618-9357-A3051262EE97}" srcOrd="0" destOrd="0" parTransId="{E0B10219-45FD-4482-8E4C-884E3DE7EA65}" sibTransId="{ACCE0FC9-942D-4C64-84AE-ABE1A006CAD2}"/>
    <dgm:cxn modelId="{4AC82620-8335-4C11-82BE-D5A1544D82E0}" type="presOf" srcId="{CEE73161-1DDA-4C2B-BBF6-A25F4A0F4E56}" destId="{5DA01B67-4CF7-47B3-B3DF-1C14D38DA415}" srcOrd="0" destOrd="0" presId="urn:microsoft.com/office/officeart/2005/8/layout/process1"/>
    <dgm:cxn modelId="{B3EE4157-1EDD-4566-B745-A3FA6AE8E9FC}" type="presOf" srcId="{ACCE0FC9-942D-4C64-84AE-ABE1A006CAD2}" destId="{984C73D5-06A4-4D5B-B44B-7942D39DAB3F}" srcOrd="1" destOrd="0" presId="urn:microsoft.com/office/officeart/2005/8/layout/process1"/>
    <dgm:cxn modelId="{C1E0C385-5FAC-440E-ADD0-BB83AF94B3D9}" type="presOf" srcId="{D59FA400-CF36-4250-B0D1-E09B0E1B4E7A}" destId="{9AB81261-E7FC-4AB4-A995-786A00394CAE}" srcOrd="0" destOrd="0" presId="urn:microsoft.com/office/officeart/2005/8/layout/process1"/>
    <dgm:cxn modelId="{4DDB3EEC-D537-416D-8B5E-14B7A55F9462}" type="presParOf" srcId="{5CA60EEA-B498-41D3-A866-E915EF384348}" destId="{29D290E9-36EA-49C9-AAF0-50E01A1B38B0}" srcOrd="0" destOrd="0" presId="urn:microsoft.com/office/officeart/2005/8/layout/process1"/>
    <dgm:cxn modelId="{349A3498-8BD7-44EB-9A12-B1A53F8406D8}" type="presParOf" srcId="{5CA60EEA-B498-41D3-A866-E915EF384348}" destId="{F40950DD-7398-4DF3-A2D4-1C09173E21DE}" srcOrd="1" destOrd="0" presId="urn:microsoft.com/office/officeart/2005/8/layout/process1"/>
    <dgm:cxn modelId="{A01128EE-B523-47D3-9F41-41D6020EFF74}" type="presParOf" srcId="{F40950DD-7398-4DF3-A2D4-1C09173E21DE}" destId="{984C73D5-06A4-4D5B-B44B-7942D39DAB3F}" srcOrd="0" destOrd="0" presId="urn:microsoft.com/office/officeart/2005/8/layout/process1"/>
    <dgm:cxn modelId="{756E334C-277C-4B56-AAE0-08E799C2C1A2}" type="presParOf" srcId="{5CA60EEA-B498-41D3-A866-E915EF384348}" destId="{859EEE5D-3AB7-4EAE-A035-6BAFD024D4AC}" srcOrd="2" destOrd="0" presId="urn:microsoft.com/office/officeart/2005/8/layout/process1"/>
    <dgm:cxn modelId="{34C4FD3C-DEF5-42B9-9E43-02E4D480B473}" type="presParOf" srcId="{5CA60EEA-B498-41D3-A866-E915EF384348}" destId="{3F7243C8-8651-42B2-9C1D-1C57760FCEE2}" srcOrd="3" destOrd="0" presId="urn:microsoft.com/office/officeart/2005/8/layout/process1"/>
    <dgm:cxn modelId="{9D388167-2FD8-429B-9442-B0C30A3D56F9}" type="presParOf" srcId="{3F7243C8-8651-42B2-9C1D-1C57760FCEE2}" destId="{A09439D1-6287-43E0-943C-0F05C0216692}" srcOrd="0" destOrd="0" presId="urn:microsoft.com/office/officeart/2005/8/layout/process1"/>
    <dgm:cxn modelId="{88875FE0-22D8-49BE-86F1-AFBA8655676F}" type="presParOf" srcId="{5CA60EEA-B498-41D3-A866-E915EF384348}" destId="{FEB7E799-CEF0-4AC6-AEC4-DCB13F36E271}" srcOrd="4" destOrd="0" presId="urn:microsoft.com/office/officeart/2005/8/layout/process1"/>
    <dgm:cxn modelId="{1AA1D3E9-5782-4576-AB9B-64EC308C132F}" type="presParOf" srcId="{5CA60EEA-B498-41D3-A866-E915EF384348}" destId="{10653567-5348-4CC2-B566-D1636641C447}" srcOrd="5" destOrd="0" presId="urn:microsoft.com/office/officeart/2005/8/layout/process1"/>
    <dgm:cxn modelId="{58DBA364-8C03-455F-8AFF-B6BD5050337E}" type="presParOf" srcId="{10653567-5348-4CC2-B566-D1636641C447}" destId="{1B7B8B55-1AC3-4C84-9DC7-868F4C90A83F}" srcOrd="0" destOrd="0" presId="urn:microsoft.com/office/officeart/2005/8/layout/process1"/>
    <dgm:cxn modelId="{028F061F-3DD1-455B-964C-0AA4BD41BA94}" type="presParOf" srcId="{5CA60EEA-B498-41D3-A866-E915EF384348}" destId="{9AB81261-E7FC-4AB4-A995-786A00394CAE}" srcOrd="6" destOrd="0" presId="urn:microsoft.com/office/officeart/2005/8/layout/process1"/>
    <dgm:cxn modelId="{76197B04-E2F8-4462-8B92-B05FFB1594F3}" type="presParOf" srcId="{5CA60EEA-B498-41D3-A866-E915EF384348}" destId="{7402B310-52C0-4352-91A2-874ED19369C1}" srcOrd="7" destOrd="0" presId="urn:microsoft.com/office/officeart/2005/8/layout/process1"/>
    <dgm:cxn modelId="{0B5992FF-B612-4EEF-ADC1-D6417FCF66A4}" type="presParOf" srcId="{7402B310-52C0-4352-91A2-874ED19369C1}" destId="{2915DB2F-C40B-4A8D-A4CE-4129EEDB0F5F}" srcOrd="0" destOrd="0" presId="urn:microsoft.com/office/officeart/2005/8/layout/process1"/>
    <dgm:cxn modelId="{35A0BEEE-389A-49C0-BF0F-EB71AB8B7CBF}" type="presParOf" srcId="{5CA60EEA-B498-41D3-A866-E915EF384348}" destId="{5DA01B67-4CF7-47B3-B3DF-1C14D38DA415}"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181FD8-701B-4435-B811-6995B8A7FEE5}" type="doc">
      <dgm:prSet loTypeId="urn:microsoft.com/office/officeart/2005/8/layout/hProcess9" loCatId="process" qsTypeId="urn:microsoft.com/office/officeart/2005/8/quickstyle/simple1" qsCatId="simple" csTypeId="urn:microsoft.com/office/officeart/2005/8/colors/accent1_1" csCatId="accent1" phldr="1"/>
      <dgm:spPr/>
      <dgm:t>
        <a:bodyPr/>
        <a:lstStyle/>
        <a:p>
          <a:endParaRPr lang="es-EC"/>
        </a:p>
      </dgm:t>
    </dgm:pt>
    <dgm:pt modelId="{32AF428B-BE2F-4587-A4E6-293BD7D93E8E}">
      <dgm:prSet phldrT="[Texto]" custT="1"/>
      <dgm:spPr/>
      <dgm:t>
        <a:bodyPr/>
        <a:lstStyle/>
        <a:p>
          <a:r>
            <a:rPr lang="es-EC" sz="1200" b="1" dirty="0">
              <a:latin typeface="Times New Roman" panose="02020603050405020304" pitchFamily="18" charset="0"/>
              <a:cs typeface="Times New Roman" panose="02020603050405020304" pitchFamily="18" charset="0"/>
            </a:rPr>
            <a:t>Enfoque de investigación</a:t>
          </a:r>
        </a:p>
        <a:p>
          <a:endParaRPr lang="es-EC" sz="1200" dirty="0">
            <a:latin typeface="Times New Roman" panose="02020603050405020304" pitchFamily="18" charset="0"/>
            <a:cs typeface="Times New Roman" panose="02020603050405020304" pitchFamily="18" charset="0"/>
          </a:endParaRPr>
        </a:p>
        <a:p>
          <a:r>
            <a:rPr lang="es-EC" sz="1200" dirty="0">
              <a:latin typeface="Times New Roman" panose="02020603050405020304" pitchFamily="18" charset="0"/>
              <a:cs typeface="Times New Roman" panose="02020603050405020304" pitchFamily="18" charset="0"/>
            </a:rPr>
            <a:t>De tipo </a:t>
          </a:r>
          <a:r>
            <a:rPr lang="es-EC" sz="1200" dirty="0" smtClean="0">
              <a:latin typeface="Times New Roman" panose="02020603050405020304" pitchFamily="18" charset="0"/>
              <a:cs typeface="Times New Roman" panose="02020603050405020304" pitchFamily="18" charset="0"/>
            </a:rPr>
            <a:t>cuantitativo</a:t>
          </a:r>
          <a:endParaRPr lang="es-EC" sz="1200" dirty="0">
            <a:latin typeface="Times New Roman" panose="02020603050405020304" pitchFamily="18" charset="0"/>
            <a:cs typeface="Times New Roman" panose="02020603050405020304" pitchFamily="18" charset="0"/>
          </a:endParaRPr>
        </a:p>
      </dgm:t>
    </dgm:pt>
    <dgm:pt modelId="{7E6C5CE4-6AFB-412F-ABA2-9A1D96345D7B}" type="parTrans" cxnId="{0F35F4AE-6699-4018-A1C2-A9F8EE36F326}">
      <dgm:prSet/>
      <dgm:spPr/>
      <dgm:t>
        <a:bodyPr/>
        <a:lstStyle/>
        <a:p>
          <a:endParaRPr lang="es-EC" sz="2400">
            <a:solidFill>
              <a:schemeClr val="tx1"/>
            </a:solidFill>
            <a:latin typeface="Calibri" panose="020F0502020204030204" pitchFamily="34" charset="0"/>
            <a:cs typeface="Calibri" panose="020F0502020204030204" pitchFamily="34" charset="0"/>
          </a:endParaRPr>
        </a:p>
      </dgm:t>
    </dgm:pt>
    <dgm:pt modelId="{20EFCB30-F251-42DE-AA73-B44D34EE88A7}" type="sibTrans" cxnId="{0F35F4AE-6699-4018-A1C2-A9F8EE36F326}">
      <dgm:prSet/>
      <dgm:spPr/>
      <dgm:t>
        <a:bodyPr/>
        <a:lstStyle/>
        <a:p>
          <a:endParaRPr lang="es-EC" sz="2400">
            <a:solidFill>
              <a:schemeClr val="tx1"/>
            </a:solidFill>
            <a:latin typeface="Calibri" panose="020F0502020204030204" pitchFamily="34" charset="0"/>
            <a:cs typeface="Calibri" panose="020F0502020204030204" pitchFamily="34" charset="0"/>
          </a:endParaRPr>
        </a:p>
      </dgm:t>
    </dgm:pt>
    <dgm:pt modelId="{33035431-40A2-4FFC-A1A8-BD4238D45918}">
      <dgm:prSet phldrT="[Texto]" custT="1"/>
      <dgm:spPr/>
      <dgm:t>
        <a:bodyPr/>
        <a:lstStyle/>
        <a:p>
          <a:r>
            <a:rPr lang="es-EC" sz="1200" b="1" dirty="0">
              <a:latin typeface="Times New Roman" panose="02020603050405020304" pitchFamily="18" charset="0"/>
              <a:cs typeface="Times New Roman" panose="02020603050405020304" pitchFamily="18" charset="0"/>
            </a:rPr>
            <a:t>Por su finalidad </a:t>
          </a:r>
        </a:p>
        <a:p>
          <a:endParaRPr lang="es-EC" sz="1200" dirty="0">
            <a:latin typeface="Times New Roman" panose="02020603050405020304" pitchFamily="18" charset="0"/>
            <a:cs typeface="Times New Roman" panose="02020603050405020304" pitchFamily="18" charset="0"/>
          </a:endParaRPr>
        </a:p>
        <a:p>
          <a:r>
            <a:rPr lang="es-EC" sz="1200" dirty="0">
              <a:latin typeface="Times New Roman" panose="02020603050405020304" pitchFamily="18" charset="0"/>
              <a:cs typeface="Times New Roman" panose="02020603050405020304" pitchFamily="18" charset="0"/>
            </a:rPr>
            <a:t>Aplicada</a:t>
          </a:r>
        </a:p>
      </dgm:t>
    </dgm:pt>
    <dgm:pt modelId="{B56A755D-6F2F-4F64-9AFD-0FEE9FFBEBDD}" type="parTrans" cxnId="{8AB30334-3802-448E-BA90-CCD923B658EF}">
      <dgm:prSet/>
      <dgm:spPr/>
      <dgm:t>
        <a:bodyPr/>
        <a:lstStyle/>
        <a:p>
          <a:endParaRPr lang="es-EC" sz="2400">
            <a:solidFill>
              <a:schemeClr val="tx1"/>
            </a:solidFill>
            <a:latin typeface="Calibri" panose="020F0502020204030204" pitchFamily="34" charset="0"/>
            <a:cs typeface="Calibri" panose="020F0502020204030204" pitchFamily="34" charset="0"/>
          </a:endParaRPr>
        </a:p>
      </dgm:t>
    </dgm:pt>
    <dgm:pt modelId="{55231F72-0733-44FD-B830-49A21DD44276}" type="sibTrans" cxnId="{8AB30334-3802-448E-BA90-CCD923B658EF}">
      <dgm:prSet/>
      <dgm:spPr/>
      <dgm:t>
        <a:bodyPr/>
        <a:lstStyle/>
        <a:p>
          <a:endParaRPr lang="es-EC" sz="2400">
            <a:solidFill>
              <a:schemeClr val="tx1"/>
            </a:solidFill>
            <a:latin typeface="Calibri" panose="020F0502020204030204" pitchFamily="34" charset="0"/>
            <a:cs typeface="Calibri" panose="020F0502020204030204" pitchFamily="34" charset="0"/>
          </a:endParaRPr>
        </a:p>
      </dgm:t>
    </dgm:pt>
    <dgm:pt modelId="{82162E56-9BDF-49A7-AE2A-AA0B4E49FAAE}">
      <dgm:prSet phldrT="[Texto]" custT="1"/>
      <dgm:spPr/>
      <dgm:t>
        <a:bodyPr/>
        <a:lstStyle/>
        <a:p>
          <a:r>
            <a:rPr lang="es-EC" sz="1200" b="1" dirty="0">
              <a:latin typeface="Times New Roman" panose="02020603050405020304" pitchFamily="18" charset="0"/>
              <a:cs typeface="Times New Roman" panose="02020603050405020304" pitchFamily="18" charset="0"/>
            </a:rPr>
            <a:t>Fuentes de </a:t>
          </a:r>
          <a:r>
            <a:rPr lang="es-EC" sz="1200" b="1" dirty="0" smtClean="0">
              <a:latin typeface="Times New Roman" panose="02020603050405020304" pitchFamily="18" charset="0"/>
              <a:cs typeface="Times New Roman" panose="02020603050405020304" pitchFamily="18" charset="0"/>
            </a:rPr>
            <a:t>información</a:t>
          </a:r>
          <a:endParaRPr lang="es-EC" sz="1200" dirty="0">
            <a:latin typeface="Times New Roman" panose="02020603050405020304" pitchFamily="18" charset="0"/>
            <a:cs typeface="Times New Roman" panose="02020603050405020304" pitchFamily="18" charset="0"/>
          </a:endParaRPr>
        </a:p>
        <a:p>
          <a:r>
            <a:rPr lang="es-EC" sz="1200" dirty="0" smtClean="0">
              <a:latin typeface="Times New Roman" panose="02020603050405020304" pitchFamily="18" charset="0"/>
              <a:cs typeface="Times New Roman" panose="02020603050405020304" pitchFamily="18" charset="0"/>
            </a:rPr>
            <a:t>Investigación </a:t>
          </a:r>
          <a:r>
            <a:rPr lang="es-EC" sz="1200" dirty="0">
              <a:latin typeface="Times New Roman" panose="02020603050405020304" pitchFamily="18" charset="0"/>
              <a:cs typeface="Times New Roman" panose="02020603050405020304" pitchFamily="18" charset="0"/>
            </a:rPr>
            <a:t>de </a:t>
          </a:r>
          <a:r>
            <a:rPr lang="es-EC" sz="1200" dirty="0" smtClean="0">
              <a:latin typeface="Times New Roman" panose="02020603050405020304" pitchFamily="18" charset="0"/>
              <a:cs typeface="Times New Roman" panose="02020603050405020304" pitchFamily="18" charset="0"/>
            </a:rPr>
            <a:t>campo</a:t>
          </a:r>
        </a:p>
        <a:p>
          <a:r>
            <a:rPr lang="es-EC" sz="1200" dirty="0" smtClean="0">
              <a:latin typeface="Times New Roman" panose="02020603050405020304" pitchFamily="18" charset="0"/>
              <a:cs typeface="Times New Roman" panose="02020603050405020304" pitchFamily="18" charset="0"/>
            </a:rPr>
            <a:t>(encuestas)</a:t>
          </a:r>
        </a:p>
        <a:p>
          <a:r>
            <a:rPr lang="es-MX" sz="1200" dirty="0" smtClean="0">
              <a:latin typeface="Times New Roman" panose="02020603050405020304" pitchFamily="18" charset="0"/>
              <a:cs typeface="Times New Roman" panose="02020603050405020304" pitchFamily="18" charset="0"/>
            </a:rPr>
            <a:t>escala de Likert</a:t>
          </a:r>
          <a:endParaRPr lang="es-EC" sz="1200" dirty="0">
            <a:latin typeface="Times New Roman" panose="02020603050405020304" pitchFamily="18" charset="0"/>
            <a:cs typeface="Times New Roman" panose="02020603050405020304" pitchFamily="18" charset="0"/>
          </a:endParaRPr>
        </a:p>
      </dgm:t>
    </dgm:pt>
    <dgm:pt modelId="{875CD89E-42CC-4D9A-8C2D-256D45597E50}" type="parTrans" cxnId="{755EB15F-1612-47C3-8901-78BA4B8DE4AC}">
      <dgm:prSet/>
      <dgm:spPr/>
      <dgm:t>
        <a:bodyPr/>
        <a:lstStyle/>
        <a:p>
          <a:endParaRPr lang="es-EC" sz="2400">
            <a:solidFill>
              <a:schemeClr val="tx1"/>
            </a:solidFill>
            <a:latin typeface="Calibri" panose="020F0502020204030204" pitchFamily="34" charset="0"/>
            <a:cs typeface="Calibri" panose="020F0502020204030204" pitchFamily="34" charset="0"/>
          </a:endParaRPr>
        </a:p>
      </dgm:t>
    </dgm:pt>
    <dgm:pt modelId="{AFF36EC7-05B0-4DD6-85F5-DE9D0DAFEDDE}" type="sibTrans" cxnId="{755EB15F-1612-47C3-8901-78BA4B8DE4AC}">
      <dgm:prSet/>
      <dgm:spPr/>
      <dgm:t>
        <a:bodyPr/>
        <a:lstStyle/>
        <a:p>
          <a:endParaRPr lang="es-EC" sz="2400">
            <a:solidFill>
              <a:schemeClr val="tx1"/>
            </a:solidFill>
            <a:latin typeface="Calibri" panose="020F0502020204030204" pitchFamily="34" charset="0"/>
            <a:cs typeface="Calibri" panose="020F0502020204030204" pitchFamily="34" charset="0"/>
          </a:endParaRPr>
        </a:p>
      </dgm:t>
    </dgm:pt>
    <dgm:pt modelId="{9DE0F95B-A965-47E6-AB8E-93CB698CDB15}">
      <dgm:prSet custT="1"/>
      <dgm:spPr/>
      <dgm:t>
        <a:bodyPr/>
        <a:lstStyle/>
        <a:p>
          <a:r>
            <a:rPr lang="es-EC" sz="1200" b="1" dirty="0">
              <a:latin typeface="Times New Roman" panose="02020603050405020304" pitchFamily="18" charset="0"/>
              <a:cs typeface="Times New Roman" panose="02020603050405020304" pitchFamily="18" charset="0"/>
            </a:rPr>
            <a:t>Unidad de </a:t>
          </a:r>
          <a:r>
            <a:rPr lang="es-EC" sz="1200" b="1" dirty="0" smtClean="0">
              <a:latin typeface="Times New Roman" panose="02020603050405020304" pitchFamily="18" charset="0"/>
              <a:cs typeface="Times New Roman" panose="02020603050405020304" pitchFamily="18" charset="0"/>
            </a:rPr>
            <a:t>análisis</a:t>
          </a:r>
        </a:p>
        <a:p>
          <a:r>
            <a:rPr lang="es-EC" sz="1200" dirty="0" smtClean="0">
              <a:latin typeface="Times New Roman" panose="02020603050405020304" pitchFamily="18" charset="0"/>
              <a:cs typeface="Times New Roman" panose="02020603050405020304" pitchFamily="18" charset="0"/>
            </a:rPr>
            <a:t>Empresas que se vinculen a la línea de producción de NEU LAB. </a:t>
          </a:r>
          <a:endParaRPr lang="es-EC" sz="1200" b="1" dirty="0">
            <a:latin typeface="Times New Roman" panose="02020603050405020304" pitchFamily="18" charset="0"/>
            <a:cs typeface="Times New Roman" panose="02020603050405020304" pitchFamily="18" charset="0"/>
          </a:endParaRPr>
        </a:p>
      </dgm:t>
    </dgm:pt>
    <dgm:pt modelId="{A96440DF-FFCF-4000-9827-BA385A68C658}" type="parTrans" cxnId="{EC244571-CEE0-4CCD-83A3-6F25048A5DB7}">
      <dgm:prSet/>
      <dgm:spPr/>
      <dgm:t>
        <a:bodyPr/>
        <a:lstStyle/>
        <a:p>
          <a:endParaRPr lang="es-EC" sz="2400">
            <a:solidFill>
              <a:schemeClr val="tx1"/>
            </a:solidFill>
            <a:latin typeface="Calibri" panose="020F0502020204030204" pitchFamily="34" charset="0"/>
            <a:cs typeface="Calibri" panose="020F0502020204030204" pitchFamily="34" charset="0"/>
          </a:endParaRPr>
        </a:p>
      </dgm:t>
    </dgm:pt>
    <dgm:pt modelId="{4A9CEC60-0679-453E-B950-2B49FA3D747E}" type="sibTrans" cxnId="{EC244571-CEE0-4CCD-83A3-6F25048A5DB7}">
      <dgm:prSet/>
      <dgm:spPr/>
      <dgm:t>
        <a:bodyPr/>
        <a:lstStyle/>
        <a:p>
          <a:endParaRPr lang="es-EC" sz="2400">
            <a:solidFill>
              <a:schemeClr val="tx1"/>
            </a:solidFill>
            <a:latin typeface="Calibri" panose="020F0502020204030204" pitchFamily="34" charset="0"/>
            <a:cs typeface="Calibri" panose="020F0502020204030204" pitchFamily="34" charset="0"/>
          </a:endParaRPr>
        </a:p>
      </dgm:t>
    </dgm:pt>
    <dgm:pt modelId="{5E5D0452-BC29-4FBC-B94A-A14CF40FC3B6}">
      <dgm:prSet custT="1"/>
      <dgm:spPr/>
      <dgm:t>
        <a:bodyPr/>
        <a:lstStyle/>
        <a:p>
          <a:r>
            <a:rPr lang="es-EC" sz="1200" b="1" dirty="0">
              <a:latin typeface="Times New Roman" panose="02020603050405020304" pitchFamily="18" charset="0"/>
              <a:cs typeface="Times New Roman" panose="02020603050405020304" pitchFamily="18" charset="0"/>
            </a:rPr>
            <a:t>Diseño de la </a:t>
          </a:r>
          <a:r>
            <a:rPr lang="es-EC" sz="1200" b="1" dirty="0" smtClean="0">
              <a:latin typeface="Times New Roman" panose="02020603050405020304" pitchFamily="18" charset="0"/>
              <a:cs typeface="Times New Roman" panose="02020603050405020304" pitchFamily="18" charset="0"/>
            </a:rPr>
            <a:t>investigación</a:t>
          </a:r>
          <a:endParaRPr lang="es-EC" sz="1200" dirty="0">
            <a:latin typeface="Times New Roman" panose="02020603050405020304" pitchFamily="18" charset="0"/>
            <a:cs typeface="Times New Roman" panose="02020603050405020304" pitchFamily="18" charset="0"/>
          </a:endParaRPr>
        </a:p>
        <a:p>
          <a:r>
            <a:rPr lang="es-EC" sz="1200" dirty="0">
              <a:latin typeface="Times New Roman" panose="02020603050405020304" pitchFamily="18" charset="0"/>
              <a:cs typeface="Times New Roman" panose="02020603050405020304" pitchFamily="18" charset="0"/>
            </a:rPr>
            <a:t>No experimental</a:t>
          </a:r>
        </a:p>
        <a:p>
          <a:r>
            <a:rPr lang="es-EC" sz="1200" dirty="0">
              <a:latin typeface="Times New Roman" panose="02020603050405020304" pitchFamily="18" charset="0"/>
              <a:cs typeface="Times New Roman" panose="02020603050405020304" pitchFamily="18" charset="0"/>
            </a:rPr>
            <a:t>Transversal</a:t>
          </a:r>
        </a:p>
        <a:p>
          <a:r>
            <a:rPr lang="es-EC" sz="1200" dirty="0" smtClean="0">
              <a:latin typeface="Times New Roman" panose="02020603050405020304" pitchFamily="18" charset="0"/>
              <a:cs typeface="Times New Roman" panose="02020603050405020304" pitchFamily="18" charset="0"/>
            </a:rPr>
            <a:t>Correlacional</a:t>
          </a:r>
        </a:p>
        <a:p>
          <a:r>
            <a:rPr lang="es-MX" sz="1200" dirty="0" smtClean="0">
              <a:latin typeface="Times New Roman" panose="02020603050405020304" pitchFamily="18" charset="0"/>
              <a:cs typeface="Times New Roman" panose="02020603050405020304" pitchFamily="18" charset="0"/>
            </a:rPr>
            <a:t>Spearman</a:t>
          </a:r>
          <a:endParaRPr lang="es-EC" sz="1200" dirty="0">
            <a:latin typeface="Times New Roman" panose="02020603050405020304" pitchFamily="18" charset="0"/>
            <a:cs typeface="Times New Roman" panose="02020603050405020304" pitchFamily="18" charset="0"/>
          </a:endParaRPr>
        </a:p>
      </dgm:t>
    </dgm:pt>
    <dgm:pt modelId="{B650C5F7-9BB9-4879-A354-3A04CE047D8C}" type="parTrans" cxnId="{2BDECF3D-6AB4-4FF1-867D-E81ED64D7C9B}">
      <dgm:prSet/>
      <dgm:spPr/>
      <dgm:t>
        <a:bodyPr/>
        <a:lstStyle/>
        <a:p>
          <a:endParaRPr lang="es-EC" sz="2400">
            <a:solidFill>
              <a:schemeClr val="tx1"/>
            </a:solidFill>
            <a:latin typeface="Calibri" panose="020F0502020204030204" pitchFamily="34" charset="0"/>
            <a:cs typeface="Calibri" panose="020F0502020204030204" pitchFamily="34" charset="0"/>
          </a:endParaRPr>
        </a:p>
      </dgm:t>
    </dgm:pt>
    <dgm:pt modelId="{E6B26055-DA3A-4BA9-A8D1-66942C69FD83}" type="sibTrans" cxnId="{2BDECF3D-6AB4-4FF1-867D-E81ED64D7C9B}">
      <dgm:prSet/>
      <dgm:spPr/>
      <dgm:t>
        <a:bodyPr/>
        <a:lstStyle/>
        <a:p>
          <a:endParaRPr lang="es-EC" sz="2400">
            <a:solidFill>
              <a:schemeClr val="tx1"/>
            </a:solidFill>
            <a:latin typeface="Calibri" panose="020F0502020204030204" pitchFamily="34" charset="0"/>
            <a:cs typeface="Calibri" panose="020F0502020204030204" pitchFamily="34" charset="0"/>
          </a:endParaRPr>
        </a:p>
      </dgm:t>
    </dgm:pt>
    <dgm:pt modelId="{94E96DDB-F6CE-41F1-9995-A0DD1C953FD3}" type="pres">
      <dgm:prSet presAssocID="{DC181FD8-701B-4435-B811-6995B8A7FEE5}" presName="CompostProcess" presStyleCnt="0">
        <dgm:presLayoutVars>
          <dgm:dir/>
          <dgm:resizeHandles val="exact"/>
        </dgm:presLayoutVars>
      </dgm:prSet>
      <dgm:spPr/>
      <dgm:t>
        <a:bodyPr/>
        <a:lstStyle/>
        <a:p>
          <a:endParaRPr lang="es-MX"/>
        </a:p>
      </dgm:t>
    </dgm:pt>
    <dgm:pt modelId="{FC84B5A2-604D-4A32-BA1B-72460D36EF53}" type="pres">
      <dgm:prSet presAssocID="{DC181FD8-701B-4435-B811-6995B8A7FEE5}" presName="arrow" presStyleLbl="bgShp" presStyleIdx="0" presStyleCnt="1" custLinFactNeighborX="-1757" custLinFactNeighborY="-14807"/>
      <dgm:spPr/>
    </dgm:pt>
    <dgm:pt modelId="{024D490B-3F46-4AF4-86F0-7F01C3612787}" type="pres">
      <dgm:prSet presAssocID="{DC181FD8-701B-4435-B811-6995B8A7FEE5}" presName="linearProcess" presStyleCnt="0"/>
      <dgm:spPr/>
    </dgm:pt>
    <dgm:pt modelId="{388E547A-94B0-452B-B4A5-505E1A97479B}" type="pres">
      <dgm:prSet presAssocID="{32AF428B-BE2F-4587-A4E6-293BD7D93E8E}" presName="textNode" presStyleLbl="node1" presStyleIdx="0" presStyleCnt="5">
        <dgm:presLayoutVars>
          <dgm:bulletEnabled val="1"/>
        </dgm:presLayoutVars>
      </dgm:prSet>
      <dgm:spPr/>
      <dgm:t>
        <a:bodyPr/>
        <a:lstStyle/>
        <a:p>
          <a:endParaRPr lang="es-MX"/>
        </a:p>
      </dgm:t>
    </dgm:pt>
    <dgm:pt modelId="{DA1072C5-D9D7-4D42-B004-438205FEF1A2}" type="pres">
      <dgm:prSet presAssocID="{20EFCB30-F251-42DE-AA73-B44D34EE88A7}" presName="sibTrans" presStyleCnt="0"/>
      <dgm:spPr/>
    </dgm:pt>
    <dgm:pt modelId="{FD0E1102-13BA-4129-AF3D-5E1D705BB977}" type="pres">
      <dgm:prSet presAssocID="{33035431-40A2-4FFC-A1A8-BD4238D45918}" presName="textNode" presStyleLbl="node1" presStyleIdx="1" presStyleCnt="5" custLinFactNeighborX="-15384">
        <dgm:presLayoutVars>
          <dgm:bulletEnabled val="1"/>
        </dgm:presLayoutVars>
      </dgm:prSet>
      <dgm:spPr/>
      <dgm:t>
        <a:bodyPr/>
        <a:lstStyle/>
        <a:p>
          <a:endParaRPr lang="es-MX"/>
        </a:p>
      </dgm:t>
    </dgm:pt>
    <dgm:pt modelId="{C5AA2EAB-B72C-46D4-BB96-4C2E9935115A}" type="pres">
      <dgm:prSet presAssocID="{55231F72-0733-44FD-B830-49A21DD44276}" presName="sibTrans" presStyleCnt="0"/>
      <dgm:spPr/>
    </dgm:pt>
    <dgm:pt modelId="{A897BE9B-CC11-4AAC-85EA-2D614DD1C58C}" type="pres">
      <dgm:prSet presAssocID="{82162E56-9BDF-49A7-AE2A-AA0B4E49FAAE}" presName="textNode" presStyleLbl="node1" presStyleIdx="2" presStyleCnt="5">
        <dgm:presLayoutVars>
          <dgm:bulletEnabled val="1"/>
        </dgm:presLayoutVars>
      </dgm:prSet>
      <dgm:spPr/>
      <dgm:t>
        <a:bodyPr/>
        <a:lstStyle/>
        <a:p>
          <a:endParaRPr lang="es-MX"/>
        </a:p>
      </dgm:t>
    </dgm:pt>
    <dgm:pt modelId="{C6A4BDE8-1A27-4949-99CE-BF726CC7C12A}" type="pres">
      <dgm:prSet presAssocID="{AFF36EC7-05B0-4DD6-85F5-DE9D0DAFEDDE}" presName="sibTrans" presStyleCnt="0"/>
      <dgm:spPr/>
    </dgm:pt>
    <dgm:pt modelId="{E02FF342-CD77-4D0F-B109-93308BDFA028}" type="pres">
      <dgm:prSet presAssocID="{9DE0F95B-A965-47E6-AB8E-93CB698CDB15}" presName="textNode" presStyleLbl="node1" presStyleIdx="3" presStyleCnt="5">
        <dgm:presLayoutVars>
          <dgm:bulletEnabled val="1"/>
        </dgm:presLayoutVars>
      </dgm:prSet>
      <dgm:spPr/>
      <dgm:t>
        <a:bodyPr/>
        <a:lstStyle/>
        <a:p>
          <a:endParaRPr lang="es-MX"/>
        </a:p>
      </dgm:t>
    </dgm:pt>
    <dgm:pt modelId="{6A31AED6-BA3A-4485-A00D-96C081926A7F}" type="pres">
      <dgm:prSet presAssocID="{4A9CEC60-0679-453E-B950-2B49FA3D747E}" presName="sibTrans" presStyleCnt="0"/>
      <dgm:spPr/>
    </dgm:pt>
    <dgm:pt modelId="{8D9BEDAD-849F-4A04-9062-A1E4553F18D8}" type="pres">
      <dgm:prSet presAssocID="{5E5D0452-BC29-4FBC-B94A-A14CF40FC3B6}" presName="textNode" presStyleLbl="node1" presStyleIdx="4" presStyleCnt="5">
        <dgm:presLayoutVars>
          <dgm:bulletEnabled val="1"/>
        </dgm:presLayoutVars>
      </dgm:prSet>
      <dgm:spPr/>
      <dgm:t>
        <a:bodyPr/>
        <a:lstStyle/>
        <a:p>
          <a:endParaRPr lang="es-MX"/>
        </a:p>
      </dgm:t>
    </dgm:pt>
  </dgm:ptLst>
  <dgm:cxnLst>
    <dgm:cxn modelId="{5C1E609D-1911-45F8-9C90-DD5B5FC91C0E}" type="presOf" srcId="{32AF428B-BE2F-4587-A4E6-293BD7D93E8E}" destId="{388E547A-94B0-452B-B4A5-505E1A97479B}" srcOrd="0" destOrd="0" presId="urn:microsoft.com/office/officeart/2005/8/layout/hProcess9"/>
    <dgm:cxn modelId="{9D6B4FF3-AD1C-4E6B-B88D-DFD631D7DFAC}" type="presOf" srcId="{9DE0F95B-A965-47E6-AB8E-93CB698CDB15}" destId="{E02FF342-CD77-4D0F-B109-93308BDFA028}" srcOrd="0" destOrd="0" presId="urn:microsoft.com/office/officeart/2005/8/layout/hProcess9"/>
    <dgm:cxn modelId="{2BDECF3D-6AB4-4FF1-867D-E81ED64D7C9B}" srcId="{DC181FD8-701B-4435-B811-6995B8A7FEE5}" destId="{5E5D0452-BC29-4FBC-B94A-A14CF40FC3B6}" srcOrd="4" destOrd="0" parTransId="{B650C5F7-9BB9-4879-A354-3A04CE047D8C}" sibTransId="{E6B26055-DA3A-4BA9-A8D1-66942C69FD83}"/>
    <dgm:cxn modelId="{6326A46C-4EDE-4AEC-BFC5-870AF1B70D5D}" type="presOf" srcId="{DC181FD8-701B-4435-B811-6995B8A7FEE5}" destId="{94E96DDB-F6CE-41F1-9995-A0DD1C953FD3}" srcOrd="0" destOrd="0" presId="urn:microsoft.com/office/officeart/2005/8/layout/hProcess9"/>
    <dgm:cxn modelId="{18BAC9EF-93E5-49C3-B92D-A131A0DFD7D2}" type="presOf" srcId="{5E5D0452-BC29-4FBC-B94A-A14CF40FC3B6}" destId="{8D9BEDAD-849F-4A04-9062-A1E4553F18D8}" srcOrd="0" destOrd="0" presId="urn:microsoft.com/office/officeart/2005/8/layout/hProcess9"/>
    <dgm:cxn modelId="{755EB15F-1612-47C3-8901-78BA4B8DE4AC}" srcId="{DC181FD8-701B-4435-B811-6995B8A7FEE5}" destId="{82162E56-9BDF-49A7-AE2A-AA0B4E49FAAE}" srcOrd="2" destOrd="0" parTransId="{875CD89E-42CC-4D9A-8C2D-256D45597E50}" sibTransId="{AFF36EC7-05B0-4DD6-85F5-DE9D0DAFEDDE}"/>
    <dgm:cxn modelId="{9FF3BAD8-E04E-49B2-97EF-4AC326B101A9}" type="presOf" srcId="{33035431-40A2-4FFC-A1A8-BD4238D45918}" destId="{FD0E1102-13BA-4129-AF3D-5E1D705BB977}" srcOrd="0" destOrd="0" presId="urn:microsoft.com/office/officeart/2005/8/layout/hProcess9"/>
    <dgm:cxn modelId="{C0D1360A-1A11-4354-845D-FD9DA08B01C0}" type="presOf" srcId="{82162E56-9BDF-49A7-AE2A-AA0B4E49FAAE}" destId="{A897BE9B-CC11-4AAC-85EA-2D614DD1C58C}" srcOrd="0" destOrd="0" presId="urn:microsoft.com/office/officeart/2005/8/layout/hProcess9"/>
    <dgm:cxn modelId="{8AB30334-3802-448E-BA90-CCD923B658EF}" srcId="{DC181FD8-701B-4435-B811-6995B8A7FEE5}" destId="{33035431-40A2-4FFC-A1A8-BD4238D45918}" srcOrd="1" destOrd="0" parTransId="{B56A755D-6F2F-4F64-9AFD-0FEE9FFBEBDD}" sibTransId="{55231F72-0733-44FD-B830-49A21DD44276}"/>
    <dgm:cxn modelId="{EC244571-CEE0-4CCD-83A3-6F25048A5DB7}" srcId="{DC181FD8-701B-4435-B811-6995B8A7FEE5}" destId="{9DE0F95B-A965-47E6-AB8E-93CB698CDB15}" srcOrd="3" destOrd="0" parTransId="{A96440DF-FFCF-4000-9827-BA385A68C658}" sibTransId="{4A9CEC60-0679-453E-B950-2B49FA3D747E}"/>
    <dgm:cxn modelId="{0F35F4AE-6699-4018-A1C2-A9F8EE36F326}" srcId="{DC181FD8-701B-4435-B811-6995B8A7FEE5}" destId="{32AF428B-BE2F-4587-A4E6-293BD7D93E8E}" srcOrd="0" destOrd="0" parTransId="{7E6C5CE4-6AFB-412F-ABA2-9A1D96345D7B}" sibTransId="{20EFCB30-F251-42DE-AA73-B44D34EE88A7}"/>
    <dgm:cxn modelId="{8ACAED22-8A77-49DD-85F0-4CE94263429F}" type="presParOf" srcId="{94E96DDB-F6CE-41F1-9995-A0DD1C953FD3}" destId="{FC84B5A2-604D-4A32-BA1B-72460D36EF53}" srcOrd="0" destOrd="0" presId="urn:microsoft.com/office/officeart/2005/8/layout/hProcess9"/>
    <dgm:cxn modelId="{67D8478D-5493-4F94-ACBB-AA4D3FD269E7}" type="presParOf" srcId="{94E96DDB-F6CE-41F1-9995-A0DD1C953FD3}" destId="{024D490B-3F46-4AF4-86F0-7F01C3612787}" srcOrd="1" destOrd="0" presId="urn:microsoft.com/office/officeart/2005/8/layout/hProcess9"/>
    <dgm:cxn modelId="{6543606C-991D-4C6C-B702-66F44302995D}" type="presParOf" srcId="{024D490B-3F46-4AF4-86F0-7F01C3612787}" destId="{388E547A-94B0-452B-B4A5-505E1A97479B}" srcOrd="0" destOrd="0" presId="urn:microsoft.com/office/officeart/2005/8/layout/hProcess9"/>
    <dgm:cxn modelId="{5842098B-FA03-41AE-AD45-AE8D9BBCDF7C}" type="presParOf" srcId="{024D490B-3F46-4AF4-86F0-7F01C3612787}" destId="{DA1072C5-D9D7-4D42-B004-438205FEF1A2}" srcOrd="1" destOrd="0" presId="urn:microsoft.com/office/officeart/2005/8/layout/hProcess9"/>
    <dgm:cxn modelId="{52F565C8-F942-4DBE-A818-BCC6F04ECFD7}" type="presParOf" srcId="{024D490B-3F46-4AF4-86F0-7F01C3612787}" destId="{FD0E1102-13BA-4129-AF3D-5E1D705BB977}" srcOrd="2" destOrd="0" presId="urn:microsoft.com/office/officeart/2005/8/layout/hProcess9"/>
    <dgm:cxn modelId="{3A989FDA-A343-4124-930F-BEC341F88048}" type="presParOf" srcId="{024D490B-3F46-4AF4-86F0-7F01C3612787}" destId="{C5AA2EAB-B72C-46D4-BB96-4C2E9935115A}" srcOrd="3" destOrd="0" presId="urn:microsoft.com/office/officeart/2005/8/layout/hProcess9"/>
    <dgm:cxn modelId="{39B6497E-908B-4F7F-B1FD-35833270C915}" type="presParOf" srcId="{024D490B-3F46-4AF4-86F0-7F01C3612787}" destId="{A897BE9B-CC11-4AAC-85EA-2D614DD1C58C}" srcOrd="4" destOrd="0" presId="urn:microsoft.com/office/officeart/2005/8/layout/hProcess9"/>
    <dgm:cxn modelId="{AE6F9E40-5DE1-4264-B167-3B8CF426CD12}" type="presParOf" srcId="{024D490B-3F46-4AF4-86F0-7F01C3612787}" destId="{C6A4BDE8-1A27-4949-99CE-BF726CC7C12A}" srcOrd="5" destOrd="0" presId="urn:microsoft.com/office/officeart/2005/8/layout/hProcess9"/>
    <dgm:cxn modelId="{4399DE95-98D5-4DA2-8493-554D68678F83}" type="presParOf" srcId="{024D490B-3F46-4AF4-86F0-7F01C3612787}" destId="{E02FF342-CD77-4D0F-B109-93308BDFA028}" srcOrd="6" destOrd="0" presId="urn:microsoft.com/office/officeart/2005/8/layout/hProcess9"/>
    <dgm:cxn modelId="{CBAD4117-F1A6-48D7-B08A-507923863A1D}" type="presParOf" srcId="{024D490B-3F46-4AF4-86F0-7F01C3612787}" destId="{6A31AED6-BA3A-4485-A00D-96C081926A7F}" srcOrd="7" destOrd="0" presId="urn:microsoft.com/office/officeart/2005/8/layout/hProcess9"/>
    <dgm:cxn modelId="{34B087FE-1EA7-460D-96D7-2F473EC4434C}" type="presParOf" srcId="{024D490B-3F46-4AF4-86F0-7F01C3612787}" destId="{8D9BEDAD-849F-4A04-9062-A1E4553F18D8}"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BB6FC-914F-4F00-A0B9-5B500100EB1D}">
      <dsp:nvSpPr>
        <dsp:cNvPr id="0" name=""/>
        <dsp:cNvSpPr/>
      </dsp:nvSpPr>
      <dsp:spPr>
        <a:xfrm>
          <a:off x="538" y="1569854"/>
          <a:ext cx="939198" cy="984566"/>
        </a:xfrm>
        <a:prstGeom prst="roundRect">
          <a:avLst>
            <a:gd name="adj" fmla="val 10000"/>
          </a:avLst>
        </a:prstGeom>
        <a:solidFill>
          <a:srgbClr val="35B4E1"/>
        </a:solidFill>
        <a:ln w="15875" cap="rnd"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419" sz="1200" b="0" kern="1200" dirty="0" smtClean="0">
              <a:solidFill>
                <a:schemeClr val="tx1"/>
              </a:solidFill>
              <a:latin typeface="Times New Roman" panose="02020603050405020304" pitchFamily="18" charset="0"/>
              <a:cs typeface="Times New Roman" panose="02020603050405020304" pitchFamily="18" charset="0"/>
            </a:rPr>
            <a:t>Distribución de equipos e insumos de laboratorio</a:t>
          </a:r>
          <a:endParaRPr lang="es-MX" sz="1200" b="0" kern="1200" dirty="0">
            <a:solidFill>
              <a:schemeClr val="tx1"/>
            </a:solidFill>
            <a:latin typeface="Times New Roman" panose="02020603050405020304" pitchFamily="18" charset="0"/>
            <a:cs typeface="Times New Roman" panose="02020603050405020304" pitchFamily="18" charset="0"/>
          </a:endParaRPr>
        </a:p>
      </dsp:txBody>
      <dsp:txXfrm>
        <a:off x="28046" y="1597362"/>
        <a:ext cx="884182" cy="929550"/>
      </dsp:txXfrm>
    </dsp:sp>
    <dsp:sp modelId="{222673AA-9D62-45BA-AA41-75FA629CCEF6}">
      <dsp:nvSpPr>
        <dsp:cNvPr id="0" name=""/>
        <dsp:cNvSpPr/>
      </dsp:nvSpPr>
      <dsp:spPr>
        <a:xfrm rot="21514281">
          <a:off x="1008789" y="1962746"/>
          <a:ext cx="146484" cy="16826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MX" sz="700" kern="1200"/>
        </a:p>
      </dsp:txBody>
      <dsp:txXfrm>
        <a:off x="1008796" y="1996946"/>
        <a:ext cx="102539" cy="100957"/>
      </dsp:txXfrm>
    </dsp:sp>
    <dsp:sp modelId="{DF481147-EE4E-4E5E-9477-53748C742B11}">
      <dsp:nvSpPr>
        <dsp:cNvPr id="0" name=""/>
        <dsp:cNvSpPr/>
      </dsp:nvSpPr>
      <dsp:spPr>
        <a:xfrm>
          <a:off x="1216036" y="1539716"/>
          <a:ext cx="925025" cy="984566"/>
        </a:xfrm>
        <a:prstGeom prst="roundRect">
          <a:avLst>
            <a:gd name="adj" fmla="val 10000"/>
          </a:avLst>
        </a:prstGeom>
        <a:solidFill>
          <a:srgbClr val="35B4E1"/>
        </a:solidFill>
        <a:ln w="15875" cap="rnd"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0" kern="1200" dirty="0" smtClean="0">
              <a:solidFill>
                <a:schemeClr val="tx1"/>
              </a:solidFill>
              <a:latin typeface="Times New Roman" panose="02020603050405020304" pitchFamily="18" charset="0"/>
              <a:cs typeface="Times New Roman" panose="02020603050405020304" pitchFamily="18" charset="0"/>
            </a:rPr>
            <a:t>Reactivos Químicos </a:t>
          </a:r>
          <a:endParaRPr lang="es-MX" sz="1200" b="0" kern="1200" dirty="0">
            <a:solidFill>
              <a:schemeClr val="tx1"/>
            </a:solidFill>
            <a:latin typeface="Times New Roman" panose="02020603050405020304" pitchFamily="18" charset="0"/>
            <a:cs typeface="Times New Roman" panose="02020603050405020304" pitchFamily="18" charset="0"/>
          </a:endParaRPr>
        </a:p>
      </dsp:txBody>
      <dsp:txXfrm>
        <a:off x="1243129" y="1566809"/>
        <a:ext cx="870839" cy="930380"/>
      </dsp:txXfrm>
    </dsp:sp>
    <dsp:sp modelId="{1F47DB8C-2A0A-4E85-B9FF-1ECD2FEADF5A}">
      <dsp:nvSpPr>
        <dsp:cNvPr id="0" name=""/>
        <dsp:cNvSpPr/>
      </dsp:nvSpPr>
      <dsp:spPr>
        <a:xfrm>
          <a:off x="2208909" y="1947869"/>
          <a:ext cx="143836" cy="16826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MX" sz="700" kern="1200"/>
        </a:p>
      </dsp:txBody>
      <dsp:txXfrm>
        <a:off x="2208909" y="1981521"/>
        <a:ext cx="100685" cy="100957"/>
      </dsp:txXfrm>
    </dsp:sp>
    <dsp:sp modelId="{94A88845-A3FD-4854-AB15-A91DDB6CC4F3}">
      <dsp:nvSpPr>
        <dsp:cNvPr id="0" name=""/>
        <dsp:cNvSpPr/>
      </dsp:nvSpPr>
      <dsp:spPr>
        <a:xfrm>
          <a:off x="2412452" y="1539716"/>
          <a:ext cx="1012847" cy="984566"/>
        </a:xfrm>
        <a:prstGeom prst="roundRect">
          <a:avLst>
            <a:gd name="adj" fmla="val 10000"/>
          </a:avLst>
        </a:prstGeom>
        <a:solidFill>
          <a:srgbClr val="35B4E1"/>
        </a:solidFill>
        <a:ln w="15875" cap="rnd"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419" sz="1200" b="0" kern="1200" dirty="0" smtClean="0">
              <a:solidFill>
                <a:schemeClr val="tx1"/>
              </a:solidFill>
              <a:latin typeface="Times New Roman" panose="02020603050405020304" pitchFamily="18" charset="0"/>
              <a:cs typeface="Times New Roman" panose="02020603050405020304" pitchFamily="18" charset="0"/>
            </a:rPr>
            <a:t>Materiales para laboratorios de ensayo ambiental</a:t>
          </a:r>
          <a:endParaRPr lang="es-MX" sz="1200" b="0" kern="1200" dirty="0">
            <a:solidFill>
              <a:schemeClr val="tx1"/>
            </a:solidFill>
            <a:latin typeface="Times New Roman" panose="02020603050405020304" pitchFamily="18" charset="0"/>
            <a:cs typeface="Times New Roman" panose="02020603050405020304" pitchFamily="18" charset="0"/>
          </a:endParaRPr>
        </a:p>
      </dsp:txBody>
      <dsp:txXfrm>
        <a:off x="2441289" y="1568553"/>
        <a:ext cx="955173" cy="926892"/>
      </dsp:txXfrm>
    </dsp:sp>
    <dsp:sp modelId="{8C125D58-706F-4F54-814D-97C38113F848}">
      <dsp:nvSpPr>
        <dsp:cNvPr id="0" name=""/>
        <dsp:cNvSpPr/>
      </dsp:nvSpPr>
      <dsp:spPr>
        <a:xfrm>
          <a:off x="3493147" y="1947869"/>
          <a:ext cx="143836" cy="16826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MX" sz="700" kern="1200"/>
        </a:p>
      </dsp:txBody>
      <dsp:txXfrm>
        <a:off x="3493147" y="1981521"/>
        <a:ext cx="100685" cy="100957"/>
      </dsp:txXfrm>
    </dsp:sp>
    <dsp:sp modelId="{D32FCE11-FC2A-43C3-9F45-CE62CA7A5AAD}">
      <dsp:nvSpPr>
        <dsp:cNvPr id="0" name=""/>
        <dsp:cNvSpPr/>
      </dsp:nvSpPr>
      <dsp:spPr>
        <a:xfrm>
          <a:off x="3696689" y="1539716"/>
          <a:ext cx="678474" cy="984566"/>
        </a:xfrm>
        <a:prstGeom prst="roundRect">
          <a:avLst>
            <a:gd name="adj" fmla="val 10000"/>
          </a:avLst>
        </a:prstGeom>
        <a:solidFill>
          <a:srgbClr val="35B4E1"/>
        </a:solidFill>
        <a:ln w="15875" cap="rnd"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419" sz="1200" kern="1200" dirty="0" smtClean="0">
              <a:solidFill>
                <a:schemeClr val="tx1"/>
              </a:solidFill>
              <a:latin typeface="Times New Roman" panose="02020603050405020304" pitchFamily="18" charset="0"/>
              <a:cs typeface="Times New Roman" panose="02020603050405020304" pitchFamily="18" charset="0"/>
            </a:rPr>
            <a:t>Afines a docencia </a:t>
          </a:r>
          <a:endParaRPr lang="es-MX" sz="1200" kern="1200" dirty="0">
            <a:solidFill>
              <a:schemeClr val="tx1"/>
            </a:solidFill>
            <a:latin typeface="Times New Roman" panose="02020603050405020304" pitchFamily="18" charset="0"/>
            <a:cs typeface="Times New Roman" panose="02020603050405020304" pitchFamily="18" charset="0"/>
          </a:endParaRPr>
        </a:p>
      </dsp:txBody>
      <dsp:txXfrm>
        <a:off x="3716561" y="1559588"/>
        <a:ext cx="638730" cy="944822"/>
      </dsp:txXfrm>
    </dsp:sp>
    <dsp:sp modelId="{C91BF610-BAAF-49DC-9029-6FA91BF7489E}">
      <dsp:nvSpPr>
        <dsp:cNvPr id="0" name=""/>
        <dsp:cNvSpPr/>
      </dsp:nvSpPr>
      <dsp:spPr>
        <a:xfrm>
          <a:off x="4443011" y="1947869"/>
          <a:ext cx="143836" cy="16826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MX" sz="700" kern="1200"/>
        </a:p>
      </dsp:txBody>
      <dsp:txXfrm>
        <a:off x="4443011" y="1981521"/>
        <a:ext cx="100685" cy="100957"/>
      </dsp:txXfrm>
    </dsp:sp>
    <dsp:sp modelId="{42548DE7-951B-42D8-98CD-D52ED062655D}">
      <dsp:nvSpPr>
        <dsp:cNvPr id="0" name=""/>
        <dsp:cNvSpPr/>
      </dsp:nvSpPr>
      <dsp:spPr>
        <a:xfrm>
          <a:off x="4646554" y="1539716"/>
          <a:ext cx="892601" cy="984566"/>
        </a:xfrm>
        <a:prstGeom prst="roundRect">
          <a:avLst>
            <a:gd name="adj" fmla="val 10000"/>
          </a:avLst>
        </a:prstGeom>
        <a:solidFill>
          <a:srgbClr val="35B4E1"/>
        </a:solidFill>
        <a:ln w="15875" cap="rnd"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419" sz="1200" kern="1200" dirty="0" smtClean="0">
              <a:solidFill>
                <a:schemeClr val="tx1"/>
              </a:solidFill>
              <a:latin typeface="Times New Roman" panose="02020603050405020304" pitchFamily="18" charset="0"/>
              <a:cs typeface="Times New Roman" panose="02020603050405020304" pitchFamily="18" charset="0"/>
            </a:rPr>
            <a:t>Actividades académicas</a:t>
          </a:r>
          <a:endParaRPr lang="es-MX" sz="1200" kern="1200" dirty="0">
            <a:solidFill>
              <a:schemeClr val="tx1"/>
            </a:solidFill>
            <a:latin typeface="Times New Roman" panose="02020603050405020304" pitchFamily="18" charset="0"/>
            <a:cs typeface="Times New Roman" panose="02020603050405020304" pitchFamily="18" charset="0"/>
          </a:endParaRPr>
        </a:p>
      </dsp:txBody>
      <dsp:txXfrm>
        <a:off x="4672697" y="1565859"/>
        <a:ext cx="840315" cy="932280"/>
      </dsp:txXfrm>
    </dsp:sp>
    <dsp:sp modelId="{79756CDE-D256-4D2C-8845-70AEC691362B}">
      <dsp:nvSpPr>
        <dsp:cNvPr id="0" name=""/>
        <dsp:cNvSpPr/>
      </dsp:nvSpPr>
      <dsp:spPr>
        <a:xfrm>
          <a:off x="5607003" y="1947869"/>
          <a:ext cx="143836" cy="16826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MX" sz="700" kern="1200"/>
        </a:p>
      </dsp:txBody>
      <dsp:txXfrm>
        <a:off x="5607003" y="1981521"/>
        <a:ext cx="100685" cy="100957"/>
      </dsp:txXfrm>
    </dsp:sp>
    <dsp:sp modelId="{C0C311AA-8212-4AF0-B55B-BB02078F3515}">
      <dsp:nvSpPr>
        <dsp:cNvPr id="0" name=""/>
        <dsp:cNvSpPr/>
      </dsp:nvSpPr>
      <dsp:spPr>
        <a:xfrm>
          <a:off x="5810545" y="1539716"/>
          <a:ext cx="1100648" cy="984566"/>
        </a:xfrm>
        <a:prstGeom prst="roundRect">
          <a:avLst>
            <a:gd name="adj" fmla="val 10000"/>
          </a:avLst>
        </a:prstGeom>
        <a:solidFill>
          <a:srgbClr val="35B4E1"/>
        </a:solidFill>
        <a:ln w="15875" cap="rnd"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419" sz="1200" kern="1200" dirty="0" smtClean="0">
              <a:solidFill>
                <a:schemeClr val="tx1"/>
              </a:solidFill>
              <a:latin typeface="Times New Roman" panose="02020603050405020304" pitchFamily="18" charset="0"/>
              <a:cs typeface="Times New Roman" panose="02020603050405020304" pitchFamily="18" charset="0"/>
            </a:rPr>
            <a:t>Laboratorios para industrias farmacéuticas</a:t>
          </a:r>
          <a:endParaRPr lang="es-MX" sz="1200" kern="1200" dirty="0">
            <a:solidFill>
              <a:schemeClr val="tx1"/>
            </a:solidFill>
            <a:latin typeface="Times New Roman" panose="02020603050405020304" pitchFamily="18" charset="0"/>
            <a:cs typeface="Times New Roman" panose="02020603050405020304" pitchFamily="18" charset="0"/>
          </a:endParaRPr>
        </a:p>
      </dsp:txBody>
      <dsp:txXfrm>
        <a:off x="5839382" y="1568553"/>
        <a:ext cx="1042974" cy="926892"/>
      </dsp:txXfrm>
    </dsp:sp>
    <dsp:sp modelId="{36E00C2F-FF6F-492E-B02F-B17D3B88A2BD}">
      <dsp:nvSpPr>
        <dsp:cNvPr id="0" name=""/>
        <dsp:cNvSpPr/>
      </dsp:nvSpPr>
      <dsp:spPr>
        <a:xfrm>
          <a:off x="6979041" y="1947869"/>
          <a:ext cx="143836" cy="16826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MX" sz="700" kern="1200"/>
        </a:p>
      </dsp:txBody>
      <dsp:txXfrm>
        <a:off x="6979041" y="1981521"/>
        <a:ext cx="100685" cy="100957"/>
      </dsp:txXfrm>
    </dsp:sp>
    <dsp:sp modelId="{06017559-FF53-40B6-8CBB-F52F57313A47}">
      <dsp:nvSpPr>
        <dsp:cNvPr id="0" name=""/>
        <dsp:cNvSpPr/>
      </dsp:nvSpPr>
      <dsp:spPr>
        <a:xfrm>
          <a:off x="7182584" y="1539716"/>
          <a:ext cx="1054186" cy="984566"/>
        </a:xfrm>
        <a:prstGeom prst="roundRect">
          <a:avLst>
            <a:gd name="adj" fmla="val 10000"/>
          </a:avLst>
        </a:prstGeom>
        <a:solidFill>
          <a:srgbClr val="35B4E1"/>
        </a:solidFill>
        <a:ln w="15875" cap="rnd"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1"/>
              </a:solidFill>
              <a:latin typeface="Times New Roman" panose="02020603050405020304" pitchFamily="18" charset="0"/>
              <a:cs typeface="Times New Roman" panose="02020603050405020304" pitchFamily="18" charset="0"/>
            </a:rPr>
            <a:t>Alimenticia, agrícola y veterinarios.</a:t>
          </a:r>
          <a:endParaRPr lang="es-MX" sz="1200" kern="1200" dirty="0">
            <a:solidFill>
              <a:schemeClr val="tx1"/>
            </a:solidFill>
            <a:latin typeface="Times New Roman" panose="02020603050405020304" pitchFamily="18" charset="0"/>
            <a:cs typeface="Times New Roman" panose="02020603050405020304" pitchFamily="18" charset="0"/>
          </a:endParaRPr>
        </a:p>
      </dsp:txBody>
      <dsp:txXfrm>
        <a:off x="7211421" y="1568553"/>
        <a:ext cx="996512" cy="926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4019F-C016-4D6D-B2CA-FB495816D625}">
      <dsp:nvSpPr>
        <dsp:cNvPr id="0" name=""/>
        <dsp:cNvSpPr/>
      </dsp:nvSpPr>
      <dsp:spPr>
        <a:xfrm>
          <a:off x="0" y="405499"/>
          <a:ext cx="8538620" cy="711735"/>
        </a:xfrm>
        <a:prstGeom prst="roundRect">
          <a:avLst/>
        </a:prstGeom>
        <a:solidFill>
          <a:schemeClr val="accent4">
            <a:tint val="70000"/>
            <a:lumMod val="104000"/>
          </a:schemeClr>
        </a:solidFill>
        <a:ln w="9525" cap="rnd" cmpd="sng" algn="ctr">
          <a:solidFill>
            <a:schemeClr val="accent4">
              <a:shade val="90000"/>
            </a:schemeClr>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Como conclusión se encontraron que las estrategias marketing  en redes sociales  permiten una mejora en el posicionamiento nacional e internacional </a:t>
          </a:r>
          <a:r>
            <a:rPr lang="es-MX" sz="1200" kern="1200" dirty="0" smtClean="0">
              <a:latin typeface="Times New Roman" panose="02020603050405020304" pitchFamily="18" charset="0"/>
              <a:cs typeface="Times New Roman" panose="02020603050405020304" pitchFamily="18" charset="0"/>
            </a:rPr>
            <a:t>fomentando el desarrollo para las entidades de la industria y elaborar una base conceptual para su desarrollo, considerando el uso de tecnologías digitales en las comunicaciones de marketing. </a:t>
          </a:r>
          <a:endParaRPr lang="es-EC" sz="1200" kern="1200" dirty="0">
            <a:latin typeface="Times New Roman" panose="02020603050405020304" pitchFamily="18" charset="0"/>
            <a:cs typeface="Times New Roman" panose="02020603050405020304" pitchFamily="18" charset="0"/>
          </a:endParaRPr>
        </a:p>
      </dsp:txBody>
      <dsp:txXfrm>
        <a:off x="34744" y="440243"/>
        <a:ext cx="8469132" cy="642247"/>
      </dsp:txXfrm>
    </dsp:sp>
    <dsp:sp modelId="{CE88D523-E6C2-402C-96C1-07D0AAD45F75}">
      <dsp:nvSpPr>
        <dsp:cNvPr id="0" name=""/>
        <dsp:cNvSpPr/>
      </dsp:nvSpPr>
      <dsp:spPr>
        <a:xfrm>
          <a:off x="0" y="0"/>
          <a:ext cx="8538620" cy="501845"/>
        </a:xfrm>
        <a:prstGeom prst="roundRect">
          <a:avLst/>
        </a:prstGeom>
        <a:solidFill>
          <a:schemeClr val="accent3">
            <a:tint val="70000"/>
            <a:lumMod val="104000"/>
          </a:schemeClr>
        </a:solidFill>
        <a:ln w="9525" cap="rnd" cmpd="sng" algn="ctr">
          <a:solidFill>
            <a:schemeClr val="accent3">
              <a:shade val="90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Marketing digital y estrategias on-line en el sector de fabricación de muebles de madera” </a:t>
          </a:r>
          <a:r>
            <a:rPr lang="es-ES" sz="1200" kern="1200" dirty="0" smtClean="0">
              <a:latin typeface="Times New Roman" panose="02020603050405020304" pitchFamily="18" charset="0"/>
              <a:cs typeface="Times New Roman" panose="02020603050405020304" pitchFamily="18" charset="0"/>
            </a:rPr>
            <a:t>(Calle, 2020)</a:t>
          </a:r>
          <a:r>
            <a:rPr lang="es-EC" sz="1200" kern="1200" dirty="0" smtClean="0">
              <a:latin typeface="Times New Roman" panose="02020603050405020304" pitchFamily="18" charset="0"/>
              <a:cs typeface="Times New Roman" panose="02020603050405020304" pitchFamily="18" charset="0"/>
            </a:rPr>
            <a:t> </a:t>
          </a:r>
          <a:endParaRPr lang="es-MX" sz="1200" kern="1200" dirty="0">
            <a:latin typeface="Times New Roman" panose="02020603050405020304" pitchFamily="18" charset="0"/>
            <a:cs typeface="Times New Roman" panose="02020603050405020304" pitchFamily="18" charset="0"/>
          </a:endParaRPr>
        </a:p>
      </dsp:txBody>
      <dsp:txXfrm>
        <a:off x="24498" y="24498"/>
        <a:ext cx="8489624" cy="452849"/>
      </dsp:txXfrm>
    </dsp:sp>
    <dsp:sp modelId="{2624F7DA-3F84-49FD-9520-E58E0F435D35}">
      <dsp:nvSpPr>
        <dsp:cNvPr id="0" name=""/>
        <dsp:cNvSpPr/>
      </dsp:nvSpPr>
      <dsp:spPr>
        <a:xfrm>
          <a:off x="0" y="1860864"/>
          <a:ext cx="8538620" cy="631799"/>
        </a:xfrm>
        <a:prstGeom prst="roundRect">
          <a:avLst/>
        </a:prstGeom>
        <a:solidFill>
          <a:schemeClr val="accent4">
            <a:tint val="70000"/>
            <a:lumMod val="104000"/>
          </a:schemeClr>
        </a:solidFill>
        <a:ln w="9525" cap="rnd" cmpd="sng" algn="ctr">
          <a:solidFill>
            <a:schemeClr val="accent4">
              <a:shade val="90000"/>
            </a:schemeClr>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MX" sz="1200" kern="1200" dirty="0" smtClean="0">
              <a:solidFill>
                <a:schemeClr val="tx1"/>
              </a:solidFill>
              <a:latin typeface="Times New Roman" panose="02020603050405020304" pitchFamily="18" charset="0"/>
              <a:cs typeface="Times New Roman" panose="02020603050405020304" pitchFamily="18" charset="0"/>
            </a:rPr>
            <a:t>concluye que las estrategias de marketing correctamente ejecutadas, contribuyen al éxito y posicionamiento de una plataforma digital debido a la reducción en costos de producción y mantenimiento, además de proporcionarles mayor valor a partir del incremento de interacciones y la calidad de las mismas.</a:t>
          </a:r>
          <a:endParaRPr lang="es-MX" sz="1200" kern="1200" dirty="0">
            <a:solidFill>
              <a:schemeClr val="tx1"/>
            </a:solidFill>
            <a:latin typeface="Times New Roman" panose="02020603050405020304" pitchFamily="18" charset="0"/>
            <a:cs typeface="Times New Roman" panose="02020603050405020304" pitchFamily="18" charset="0"/>
          </a:endParaRPr>
        </a:p>
      </dsp:txBody>
      <dsp:txXfrm>
        <a:off x="30842" y="1891706"/>
        <a:ext cx="8476936" cy="570115"/>
      </dsp:txXfrm>
    </dsp:sp>
    <dsp:sp modelId="{D574E2E1-825F-485C-A49F-1E940FAAABE3}">
      <dsp:nvSpPr>
        <dsp:cNvPr id="0" name=""/>
        <dsp:cNvSpPr/>
      </dsp:nvSpPr>
      <dsp:spPr>
        <a:xfrm>
          <a:off x="0" y="1168177"/>
          <a:ext cx="8538620" cy="631799"/>
        </a:xfrm>
        <a:prstGeom prst="roundRect">
          <a:avLst/>
        </a:prstGeom>
        <a:solidFill>
          <a:schemeClr val="accent3">
            <a:tint val="70000"/>
            <a:lumMod val="104000"/>
          </a:schemeClr>
        </a:solidFill>
        <a:ln w="9525" cap="rnd" cmpd="sng" algn="ctr">
          <a:solidFill>
            <a:schemeClr val="accent3">
              <a:shade val="90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“El papel del marketing en las plataformas empresariales digitales”, proporciona una visión general hacia las diferentes plataformas digitales como parte de una nueva forma de negocio </a:t>
          </a:r>
          <a:r>
            <a:rPr lang="es-ES" sz="1200" kern="1200" dirty="0" smtClean="0">
              <a:latin typeface="Times New Roman" panose="02020603050405020304" pitchFamily="18" charset="0"/>
              <a:cs typeface="Times New Roman" panose="02020603050405020304" pitchFamily="18" charset="0"/>
            </a:rPr>
            <a:t>(</a:t>
          </a:r>
          <a:r>
            <a:rPr lang="es-ES" sz="1200" kern="1200" dirty="0" err="1" smtClean="0">
              <a:latin typeface="Times New Roman" panose="02020603050405020304" pitchFamily="18" charset="0"/>
              <a:cs typeface="Times New Roman" panose="02020603050405020304" pitchFamily="18" charset="0"/>
            </a:rPr>
            <a:t>Selman</a:t>
          </a:r>
          <a:r>
            <a:rPr lang="es-ES" sz="1200" kern="1200" dirty="0" smtClean="0">
              <a:latin typeface="Times New Roman" panose="02020603050405020304" pitchFamily="18" charset="0"/>
              <a:cs typeface="Times New Roman" panose="02020603050405020304" pitchFamily="18" charset="0"/>
            </a:rPr>
            <a:t>, 2017)</a:t>
          </a:r>
          <a:endParaRPr lang="es-MX" sz="1200" kern="1200" dirty="0">
            <a:latin typeface="Times New Roman" panose="02020603050405020304" pitchFamily="18" charset="0"/>
            <a:cs typeface="Times New Roman" panose="02020603050405020304" pitchFamily="18" charset="0"/>
          </a:endParaRPr>
        </a:p>
      </dsp:txBody>
      <dsp:txXfrm>
        <a:off x="30842" y="1199019"/>
        <a:ext cx="8476936" cy="570115"/>
      </dsp:txXfrm>
    </dsp:sp>
    <dsp:sp modelId="{EE287BB9-9D5E-40B0-917E-44532BAC56F9}">
      <dsp:nvSpPr>
        <dsp:cNvPr id="0" name=""/>
        <dsp:cNvSpPr/>
      </dsp:nvSpPr>
      <dsp:spPr>
        <a:xfrm>
          <a:off x="0" y="3213827"/>
          <a:ext cx="8538620" cy="631799"/>
        </a:xfrm>
        <a:prstGeom prst="roundRect">
          <a:avLst/>
        </a:prstGeom>
        <a:solidFill>
          <a:schemeClr val="accent4">
            <a:tint val="70000"/>
            <a:lumMod val="104000"/>
          </a:schemeClr>
        </a:solidFill>
        <a:ln w="9525" cap="rnd" cmpd="sng" algn="ctr">
          <a:solidFill>
            <a:schemeClr val="accent4">
              <a:shade val="90000"/>
            </a:schemeClr>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Las estrategias digitales actuales gracias a la etapa de post pandemia, si bien han generado dificultades, también han permitido mayor comodidad a los usuarios</a:t>
          </a:r>
          <a:endParaRPr lang="es-MX" sz="1200" kern="1200" dirty="0">
            <a:latin typeface="Times New Roman" panose="02020603050405020304" pitchFamily="18" charset="0"/>
            <a:cs typeface="Times New Roman" panose="02020603050405020304" pitchFamily="18" charset="0"/>
          </a:endParaRPr>
        </a:p>
      </dsp:txBody>
      <dsp:txXfrm>
        <a:off x="30842" y="3244669"/>
        <a:ext cx="8476936" cy="570115"/>
      </dsp:txXfrm>
    </dsp:sp>
    <dsp:sp modelId="{7427EC71-C076-4B6F-8CA7-C59E8CF82685}">
      <dsp:nvSpPr>
        <dsp:cNvPr id="0" name=""/>
        <dsp:cNvSpPr/>
      </dsp:nvSpPr>
      <dsp:spPr>
        <a:xfrm>
          <a:off x="0" y="2581799"/>
          <a:ext cx="8538620" cy="631799"/>
        </a:xfrm>
        <a:prstGeom prst="roundRect">
          <a:avLst/>
        </a:prstGeom>
        <a:solidFill>
          <a:schemeClr val="accent3">
            <a:shade val="80000"/>
            <a:hueOff val="-231256"/>
            <a:satOff val="-11306"/>
            <a:lumOff val="2736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solidFill>
                <a:schemeClr val="tx1"/>
              </a:solidFill>
              <a:latin typeface="Times New Roman" panose="02020603050405020304" pitchFamily="18" charset="0"/>
              <a:cs typeface="Times New Roman" panose="02020603050405020304" pitchFamily="18" charset="0"/>
            </a:rPr>
            <a:t>“¿Realmente el marketing digital impulsa las ventas?” </a:t>
          </a:r>
          <a:r>
            <a:rPr lang="es-ES" sz="1200" kern="1200" dirty="0" smtClean="0">
              <a:solidFill>
                <a:schemeClr val="tx1"/>
              </a:solidFill>
              <a:latin typeface="Times New Roman" panose="02020603050405020304" pitchFamily="18" charset="0"/>
              <a:cs typeface="Times New Roman" panose="02020603050405020304" pitchFamily="18" charset="0"/>
            </a:rPr>
            <a:t>(Castro, 2020)</a:t>
          </a:r>
          <a:r>
            <a:rPr lang="es-EC" sz="1200" kern="1200" dirty="0" smtClean="0">
              <a:solidFill>
                <a:schemeClr val="tx1"/>
              </a:solidFill>
              <a:latin typeface="Times New Roman" panose="02020603050405020304" pitchFamily="18" charset="0"/>
              <a:cs typeface="Times New Roman" panose="02020603050405020304" pitchFamily="18" charset="0"/>
            </a:rPr>
            <a:t> </a:t>
          </a:r>
          <a:endParaRPr lang="es-MX" sz="1200" kern="1200" dirty="0">
            <a:solidFill>
              <a:schemeClr val="tx1"/>
            </a:solidFill>
            <a:latin typeface="Times New Roman" panose="02020603050405020304" pitchFamily="18" charset="0"/>
            <a:cs typeface="Times New Roman" panose="02020603050405020304" pitchFamily="18" charset="0"/>
          </a:endParaRPr>
        </a:p>
      </dsp:txBody>
      <dsp:txXfrm>
        <a:off x="30842" y="2612641"/>
        <a:ext cx="8476936" cy="5701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D1E6C-5DED-4DAF-B360-8A4F70B2B9F4}">
      <dsp:nvSpPr>
        <dsp:cNvPr id="0" name=""/>
        <dsp:cNvSpPr/>
      </dsp:nvSpPr>
      <dsp:spPr>
        <a:xfrm>
          <a:off x="1905" y="837876"/>
          <a:ext cx="1857374" cy="717442"/>
        </a:xfrm>
        <a:prstGeom prst="rect">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EC" sz="1500" b="1" i="0" kern="1200" dirty="0" smtClean="0">
              <a:solidFill>
                <a:schemeClr val="tx1"/>
              </a:solidFill>
              <a:latin typeface="Times New Roman" panose="02020603050405020304" pitchFamily="18" charset="0"/>
              <a:cs typeface="Times New Roman" panose="02020603050405020304" pitchFamily="18" charset="0"/>
            </a:rPr>
            <a:t>Las 4 F en el Marketing digital</a:t>
          </a:r>
          <a:r>
            <a:rPr lang="es-EC" sz="1500" b="1" i="0" kern="1200" dirty="0" smtClean="0">
              <a:solidFill>
                <a:schemeClr val="tx1"/>
              </a:solidFill>
            </a:rPr>
            <a:t>.</a:t>
          </a:r>
          <a:endParaRPr lang="es-MX" sz="1500" i="0" kern="1200" dirty="0">
            <a:solidFill>
              <a:schemeClr val="tx1"/>
            </a:solidFill>
          </a:endParaRPr>
        </a:p>
      </dsp:txBody>
      <dsp:txXfrm>
        <a:off x="1905" y="837876"/>
        <a:ext cx="1857374" cy="717442"/>
      </dsp:txXfrm>
    </dsp:sp>
    <dsp:sp modelId="{AC8B9C92-3606-4FA9-8278-C6263B0AC800}">
      <dsp:nvSpPr>
        <dsp:cNvPr id="0" name=""/>
        <dsp:cNvSpPr/>
      </dsp:nvSpPr>
      <dsp:spPr>
        <a:xfrm>
          <a:off x="1905" y="1555319"/>
          <a:ext cx="1857374" cy="1670804"/>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latin typeface="Times New Roman" panose="02020603050405020304" pitchFamily="18" charset="0"/>
              <a:cs typeface="Times New Roman" panose="02020603050405020304" pitchFamily="18" charset="0"/>
            </a:rPr>
            <a:t>Flujo </a:t>
          </a:r>
          <a:endParaRPr lang="es-MX" sz="1500" kern="1200" dirty="0">
            <a:latin typeface="Times New Roman" panose="02020603050405020304" pitchFamily="18" charset="0"/>
            <a:cs typeface="Times New Roman" panose="02020603050405020304" pitchFamily="18" charset="0"/>
          </a:endParaRPr>
        </a:p>
        <a:p>
          <a:pPr marL="114300" lvl="1" indent="-114300" algn="l" defTabSz="666750">
            <a:lnSpc>
              <a:spcPct val="90000"/>
            </a:lnSpc>
            <a:spcBef>
              <a:spcPct val="0"/>
            </a:spcBef>
            <a:spcAft>
              <a:spcPct val="15000"/>
            </a:spcAft>
            <a:buChar char="••"/>
          </a:pPr>
          <a:r>
            <a:rPr lang="es-EC" sz="1500" kern="1200" dirty="0" smtClean="0">
              <a:latin typeface="Times New Roman" panose="02020603050405020304" pitchFamily="18" charset="0"/>
              <a:cs typeface="Times New Roman" panose="02020603050405020304" pitchFamily="18" charset="0"/>
            </a:rPr>
            <a:t>Funcionalidad </a:t>
          </a:r>
          <a:endParaRPr lang="es-MX" sz="1500" kern="1200" dirty="0">
            <a:latin typeface="Times New Roman" panose="02020603050405020304" pitchFamily="18" charset="0"/>
            <a:cs typeface="Times New Roman" panose="02020603050405020304" pitchFamily="18" charset="0"/>
          </a:endParaRPr>
        </a:p>
        <a:p>
          <a:pPr marL="114300" lvl="1" indent="-114300" algn="l" defTabSz="666750">
            <a:lnSpc>
              <a:spcPct val="90000"/>
            </a:lnSpc>
            <a:spcBef>
              <a:spcPct val="0"/>
            </a:spcBef>
            <a:spcAft>
              <a:spcPct val="15000"/>
            </a:spcAft>
            <a:buChar char="••"/>
          </a:pPr>
          <a:r>
            <a:rPr lang="es-EC" sz="1500" kern="1200" dirty="0" smtClean="0">
              <a:latin typeface="Times New Roman" panose="02020603050405020304" pitchFamily="18" charset="0"/>
              <a:cs typeface="Times New Roman" panose="02020603050405020304" pitchFamily="18" charset="0"/>
            </a:rPr>
            <a:t>Feedback</a:t>
          </a:r>
          <a:endParaRPr lang="es-MX" sz="1500" kern="1200" dirty="0">
            <a:latin typeface="Times New Roman" panose="02020603050405020304" pitchFamily="18" charset="0"/>
            <a:cs typeface="Times New Roman" panose="02020603050405020304" pitchFamily="18" charset="0"/>
          </a:endParaRPr>
        </a:p>
        <a:p>
          <a:pPr marL="114300" lvl="1" indent="-114300" algn="l" defTabSz="666750">
            <a:lnSpc>
              <a:spcPct val="90000"/>
            </a:lnSpc>
            <a:spcBef>
              <a:spcPct val="0"/>
            </a:spcBef>
            <a:spcAft>
              <a:spcPct val="15000"/>
            </a:spcAft>
            <a:buChar char="••"/>
          </a:pPr>
          <a:r>
            <a:rPr lang="es-EC" sz="1500" kern="1200" dirty="0" smtClean="0">
              <a:latin typeface="Times New Roman" panose="02020603050405020304" pitchFamily="18" charset="0"/>
              <a:cs typeface="Times New Roman" panose="02020603050405020304" pitchFamily="18" charset="0"/>
            </a:rPr>
            <a:t>Fidelización </a:t>
          </a:r>
          <a:endParaRPr lang="es-MX" sz="1500" kern="1200" dirty="0">
            <a:latin typeface="Times New Roman" panose="02020603050405020304" pitchFamily="18" charset="0"/>
            <a:cs typeface="Times New Roman" panose="02020603050405020304" pitchFamily="18" charset="0"/>
          </a:endParaRPr>
        </a:p>
      </dsp:txBody>
      <dsp:txXfrm>
        <a:off x="1905" y="1555319"/>
        <a:ext cx="1857374" cy="1670804"/>
      </dsp:txXfrm>
    </dsp:sp>
    <dsp:sp modelId="{B3E2ACC4-6B01-40FD-B08E-0E9E2EA6B9B2}">
      <dsp:nvSpPr>
        <dsp:cNvPr id="0" name=""/>
        <dsp:cNvSpPr/>
      </dsp:nvSpPr>
      <dsp:spPr>
        <a:xfrm>
          <a:off x="2119312" y="837876"/>
          <a:ext cx="1857374" cy="717442"/>
        </a:xfrm>
        <a:prstGeom prst="rect">
          <a:avLst/>
        </a:prstGeom>
        <a:solidFill>
          <a:schemeClr val="accent5">
            <a:hueOff val="2404066"/>
            <a:satOff val="-4882"/>
            <a:lumOff val="3137"/>
            <a:alphaOff val="0"/>
          </a:schemeClr>
        </a:solidFill>
        <a:ln w="15875" cap="rnd" cmpd="sng" algn="ctr">
          <a:solidFill>
            <a:schemeClr val="accent5">
              <a:hueOff val="2404066"/>
              <a:satOff val="-4882"/>
              <a:lumOff val="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EC" sz="1500" b="1" i="0" kern="1200" dirty="0" smtClean="0">
              <a:solidFill>
                <a:schemeClr val="tx1"/>
              </a:solidFill>
              <a:latin typeface="Times New Roman" panose="02020603050405020304" pitchFamily="18" charset="0"/>
              <a:cs typeface="Times New Roman" panose="02020603050405020304" pitchFamily="18" charset="0"/>
            </a:rPr>
            <a:t>Estrategias mas conocidas del Marketing digital</a:t>
          </a:r>
          <a:endParaRPr lang="es-MX" sz="1500" i="0" kern="1200" dirty="0">
            <a:solidFill>
              <a:schemeClr val="tx1"/>
            </a:solidFill>
            <a:latin typeface="Times New Roman" panose="02020603050405020304" pitchFamily="18" charset="0"/>
            <a:cs typeface="Times New Roman" panose="02020603050405020304" pitchFamily="18" charset="0"/>
          </a:endParaRPr>
        </a:p>
      </dsp:txBody>
      <dsp:txXfrm>
        <a:off x="2119312" y="837876"/>
        <a:ext cx="1857374" cy="717442"/>
      </dsp:txXfrm>
    </dsp:sp>
    <dsp:sp modelId="{BA79434A-844F-40BF-90BC-C889AD65B4CB}">
      <dsp:nvSpPr>
        <dsp:cNvPr id="0" name=""/>
        <dsp:cNvSpPr/>
      </dsp:nvSpPr>
      <dsp:spPr>
        <a:xfrm>
          <a:off x="2119312" y="1555319"/>
          <a:ext cx="1857374" cy="1670804"/>
        </a:xfrm>
        <a:prstGeom prst="rect">
          <a:avLst/>
        </a:prstGeom>
        <a:solidFill>
          <a:schemeClr val="accent5">
            <a:tint val="40000"/>
            <a:alpha val="90000"/>
            <a:hueOff val="2149088"/>
            <a:satOff val="-1732"/>
            <a:lumOff val="463"/>
            <a:alphaOff val="0"/>
          </a:schemeClr>
        </a:solidFill>
        <a:ln w="15875" cap="rnd" cmpd="sng" algn="ctr">
          <a:solidFill>
            <a:schemeClr val="accent5">
              <a:tint val="40000"/>
              <a:alpha val="90000"/>
              <a:hueOff val="2149088"/>
              <a:satOff val="-1732"/>
              <a:lumOff val="4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C" sz="1400" b="0" kern="1200" dirty="0" smtClean="0">
              <a:latin typeface="Times New Roman" panose="02020603050405020304" pitchFamily="18" charset="0"/>
              <a:cs typeface="Times New Roman" panose="02020603050405020304" pitchFamily="18" charset="0"/>
            </a:rPr>
            <a:t>Campañas de anuncios en buscadores “</a:t>
          </a:r>
          <a:r>
            <a:rPr lang="es-EC" sz="1400" b="0" kern="1200" dirty="0" err="1" smtClean="0">
              <a:latin typeface="Times New Roman" panose="02020603050405020304" pitchFamily="18" charset="0"/>
              <a:cs typeface="Times New Roman" panose="02020603050405020304" pitchFamily="18" charset="0"/>
            </a:rPr>
            <a:t>Search</a:t>
          </a:r>
          <a:r>
            <a:rPr lang="es-EC" sz="1400" b="0" kern="1200" dirty="0" smtClean="0">
              <a:latin typeface="Times New Roman" panose="02020603050405020304" pitchFamily="18" charset="0"/>
              <a:cs typeface="Times New Roman" panose="02020603050405020304" pitchFamily="18" charset="0"/>
            </a:rPr>
            <a:t> </a:t>
          </a:r>
          <a:r>
            <a:rPr lang="es-EC" sz="1400" b="0" kern="1200" dirty="0" err="1" smtClean="0">
              <a:latin typeface="Times New Roman" panose="02020603050405020304" pitchFamily="18" charset="0"/>
              <a:cs typeface="Times New Roman" panose="02020603050405020304" pitchFamily="18" charset="0"/>
            </a:rPr>
            <a:t>Engine</a:t>
          </a:r>
          <a:r>
            <a:rPr lang="es-EC" sz="1400" b="0" kern="1200" dirty="0" smtClean="0">
              <a:latin typeface="Times New Roman" panose="02020603050405020304" pitchFamily="18" charset="0"/>
              <a:cs typeface="Times New Roman" panose="02020603050405020304" pitchFamily="18" charset="0"/>
            </a:rPr>
            <a:t> Marketing” (SEM)</a:t>
          </a:r>
          <a:endParaRPr lang="es-MX" sz="1400" b="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b="0" kern="1200" dirty="0" smtClean="0">
              <a:latin typeface="Times New Roman" panose="02020603050405020304" pitchFamily="18" charset="0"/>
              <a:cs typeface="Times New Roman" panose="02020603050405020304" pitchFamily="18" charset="0"/>
            </a:rPr>
            <a:t>Blog</a:t>
          </a:r>
          <a:endParaRPr lang="es-MX" sz="1400" b="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b="0" kern="1200" dirty="0" smtClean="0">
              <a:latin typeface="Times New Roman" panose="02020603050405020304" pitchFamily="18" charset="0"/>
              <a:cs typeface="Times New Roman" panose="02020603050405020304" pitchFamily="18" charset="0"/>
            </a:rPr>
            <a:t>Redes sociales</a:t>
          </a:r>
          <a:endParaRPr lang="es-MX" sz="1400" b="0" kern="1200" dirty="0">
            <a:latin typeface="Times New Roman" panose="02020603050405020304" pitchFamily="18" charset="0"/>
            <a:cs typeface="Times New Roman" panose="02020603050405020304" pitchFamily="18" charset="0"/>
          </a:endParaRPr>
        </a:p>
        <a:p>
          <a:pPr marL="57150" lvl="1" indent="-57150" algn="l" defTabSz="222250">
            <a:lnSpc>
              <a:spcPct val="90000"/>
            </a:lnSpc>
            <a:spcBef>
              <a:spcPct val="0"/>
            </a:spcBef>
            <a:spcAft>
              <a:spcPct val="15000"/>
            </a:spcAft>
            <a:buChar char="••"/>
          </a:pPr>
          <a:endParaRPr lang="es-MX" sz="500" kern="1200" dirty="0"/>
        </a:p>
      </dsp:txBody>
      <dsp:txXfrm>
        <a:off x="2119312" y="1555319"/>
        <a:ext cx="1857374" cy="1670804"/>
      </dsp:txXfrm>
    </dsp:sp>
    <dsp:sp modelId="{4694CEA8-E5E3-47EC-85FC-FAAE831F4122}">
      <dsp:nvSpPr>
        <dsp:cNvPr id="0" name=""/>
        <dsp:cNvSpPr/>
      </dsp:nvSpPr>
      <dsp:spPr>
        <a:xfrm>
          <a:off x="4236719" y="774165"/>
          <a:ext cx="1857375" cy="972285"/>
        </a:xfrm>
        <a:prstGeom prst="rect">
          <a:avLst/>
        </a:prstGeom>
        <a:solidFill>
          <a:schemeClr val="accent5">
            <a:hueOff val="4808133"/>
            <a:satOff val="-9764"/>
            <a:lumOff val="6275"/>
            <a:alphaOff val="0"/>
          </a:schemeClr>
        </a:solidFill>
        <a:ln w="15875" cap="rnd" cmpd="sng" algn="ctr">
          <a:solidFill>
            <a:schemeClr val="accent5">
              <a:hueOff val="4808133"/>
              <a:satOff val="-9764"/>
              <a:lumOff val="62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MX" sz="1400" b="1" i="0" kern="1200" dirty="0" smtClean="0">
              <a:solidFill>
                <a:schemeClr val="tx1"/>
              </a:solidFill>
              <a:latin typeface="Times New Roman" panose="02020603050405020304" pitchFamily="18" charset="0"/>
              <a:cs typeface="Times New Roman" panose="02020603050405020304" pitchFamily="18" charset="0"/>
            </a:rPr>
            <a:t>Las 7 P en la aplicación del marketing digital</a:t>
          </a:r>
          <a:endParaRPr lang="es-MX" sz="1400" i="0" kern="1200" dirty="0">
            <a:solidFill>
              <a:schemeClr val="tx1"/>
            </a:solidFill>
            <a:latin typeface="Times New Roman" panose="02020603050405020304" pitchFamily="18" charset="0"/>
            <a:cs typeface="Times New Roman" panose="02020603050405020304" pitchFamily="18" charset="0"/>
          </a:endParaRPr>
        </a:p>
      </dsp:txBody>
      <dsp:txXfrm>
        <a:off x="4236719" y="774165"/>
        <a:ext cx="1857375" cy="972285"/>
      </dsp:txXfrm>
    </dsp:sp>
    <dsp:sp modelId="{3FF75EA1-85B6-47C4-BC17-7D11AF6EAD48}">
      <dsp:nvSpPr>
        <dsp:cNvPr id="0" name=""/>
        <dsp:cNvSpPr/>
      </dsp:nvSpPr>
      <dsp:spPr>
        <a:xfrm>
          <a:off x="4236719" y="1619029"/>
          <a:ext cx="1857375" cy="1670804"/>
        </a:xfrm>
        <a:prstGeom prst="rect">
          <a:avLst/>
        </a:prstGeom>
        <a:solidFill>
          <a:schemeClr val="accent5">
            <a:tint val="40000"/>
            <a:alpha val="90000"/>
            <a:hueOff val="4298175"/>
            <a:satOff val="-3465"/>
            <a:lumOff val="926"/>
            <a:alphaOff val="0"/>
          </a:schemeClr>
        </a:solidFill>
        <a:ln w="15875" cap="rnd" cmpd="sng" algn="ctr">
          <a:solidFill>
            <a:schemeClr val="accent5">
              <a:tint val="40000"/>
              <a:alpha val="90000"/>
              <a:hueOff val="4298175"/>
              <a:satOff val="-3465"/>
              <a:lumOff val="9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C" sz="1400" b="0" kern="1200" dirty="0" smtClean="0">
              <a:latin typeface="Times New Roman" panose="02020603050405020304" pitchFamily="18" charset="0"/>
              <a:cs typeface="Times New Roman" panose="02020603050405020304" pitchFamily="18" charset="0"/>
            </a:rPr>
            <a:t>Producto</a:t>
          </a:r>
          <a:endParaRPr lang="es-MX" sz="1400" b="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b="0" kern="1200" dirty="0" smtClean="0">
              <a:latin typeface="Times New Roman" panose="02020603050405020304" pitchFamily="18" charset="0"/>
              <a:cs typeface="Times New Roman" panose="02020603050405020304" pitchFamily="18" charset="0"/>
            </a:rPr>
            <a:t>Precio </a:t>
          </a:r>
          <a:endParaRPr lang="es-MX" sz="1400" b="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b="0" kern="1200" dirty="0" smtClean="0">
              <a:latin typeface="Times New Roman" panose="02020603050405020304" pitchFamily="18" charset="0"/>
              <a:cs typeface="Times New Roman" panose="02020603050405020304" pitchFamily="18" charset="0"/>
            </a:rPr>
            <a:t>Plaza</a:t>
          </a:r>
          <a:endParaRPr lang="es-MX" sz="1400" b="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b="0" kern="1200" dirty="0" smtClean="0">
              <a:latin typeface="Times New Roman" panose="02020603050405020304" pitchFamily="18" charset="0"/>
              <a:cs typeface="Times New Roman" panose="02020603050405020304" pitchFamily="18" charset="0"/>
            </a:rPr>
            <a:t>Promoción</a:t>
          </a:r>
          <a:endParaRPr lang="es-MX" sz="1400" b="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b="0" kern="1200" dirty="0" smtClean="0">
              <a:latin typeface="Times New Roman" panose="02020603050405020304" pitchFamily="18" charset="0"/>
              <a:cs typeface="Times New Roman" panose="02020603050405020304" pitchFamily="18" charset="0"/>
            </a:rPr>
            <a:t>Personas</a:t>
          </a:r>
          <a:endParaRPr lang="es-MX" sz="1400" b="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b="0" kern="1200" dirty="0" smtClean="0">
              <a:latin typeface="Times New Roman" panose="02020603050405020304" pitchFamily="18" charset="0"/>
              <a:cs typeface="Times New Roman" panose="02020603050405020304" pitchFamily="18" charset="0"/>
            </a:rPr>
            <a:t>Procesos</a:t>
          </a:r>
          <a:endParaRPr lang="es-MX" sz="1400" b="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b="0" kern="1200" dirty="0" smtClean="0">
              <a:latin typeface="Times New Roman" panose="02020603050405020304" pitchFamily="18" charset="0"/>
              <a:cs typeface="Times New Roman" panose="02020603050405020304" pitchFamily="18" charset="0"/>
            </a:rPr>
            <a:t>Posicionamiento </a:t>
          </a:r>
          <a:endParaRPr lang="es-MX" sz="1400" b="0" kern="1200" dirty="0">
            <a:latin typeface="Times New Roman" panose="02020603050405020304" pitchFamily="18" charset="0"/>
            <a:cs typeface="Times New Roman" panose="02020603050405020304" pitchFamily="18" charset="0"/>
          </a:endParaRPr>
        </a:p>
      </dsp:txBody>
      <dsp:txXfrm>
        <a:off x="4236719" y="1619029"/>
        <a:ext cx="1857375" cy="16708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290E9-36EA-49C9-AAF0-50E01A1B38B0}">
      <dsp:nvSpPr>
        <dsp:cNvPr id="0" name=""/>
        <dsp:cNvSpPr/>
      </dsp:nvSpPr>
      <dsp:spPr>
        <a:xfrm>
          <a:off x="5909" y="86913"/>
          <a:ext cx="915591" cy="1294927"/>
        </a:xfrm>
        <a:prstGeom prst="roundRect">
          <a:avLst>
            <a:gd name="adj" fmla="val 10000"/>
          </a:avLst>
        </a:prstGeom>
        <a:solidFill>
          <a:schemeClr val="accent2">
            <a:tint val="70000"/>
            <a:lumMod val="104000"/>
          </a:schemeClr>
        </a:solidFill>
        <a:ln w="9525" cap="rnd" cmpd="sng" algn="ctr">
          <a:solidFill>
            <a:schemeClr val="accent2">
              <a:shade val="90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a:latin typeface="Times New Roman" panose="02020603050405020304" pitchFamily="18" charset="0"/>
              <a:cs typeface="Times New Roman" panose="02020603050405020304" pitchFamily="18" charset="0"/>
            </a:rPr>
            <a:t>Segmentación de mercado</a:t>
          </a:r>
        </a:p>
      </dsp:txBody>
      <dsp:txXfrm>
        <a:off x="32726" y="113730"/>
        <a:ext cx="861957" cy="1241293"/>
      </dsp:txXfrm>
    </dsp:sp>
    <dsp:sp modelId="{F40950DD-7398-4DF3-A2D4-1C09173E21DE}">
      <dsp:nvSpPr>
        <dsp:cNvPr id="0" name=""/>
        <dsp:cNvSpPr/>
      </dsp:nvSpPr>
      <dsp:spPr>
        <a:xfrm>
          <a:off x="1013060" y="620844"/>
          <a:ext cx="194105" cy="22706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a:off x="1013060" y="666257"/>
        <a:ext cx="135874" cy="136240"/>
      </dsp:txXfrm>
    </dsp:sp>
    <dsp:sp modelId="{859EEE5D-3AB7-4EAE-A035-6BAFD024D4AC}">
      <dsp:nvSpPr>
        <dsp:cNvPr id="0" name=""/>
        <dsp:cNvSpPr/>
      </dsp:nvSpPr>
      <dsp:spPr>
        <a:xfrm>
          <a:off x="1287738" y="86913"/>
          <a:ext cx="915591" cy="1294927"/>
        </a:xfrm>
        <a:prstGeom prst="roundRect">
          <a:avLst>
            <a:gd name="adj" fmla="val 1000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a:latin typeface="Times New Roman" panose="02020603050405020304" pitchFamily="18" charset="0"/>
              <a:cs typeface="Times New Roman" panose="02020603050405020304" pitchFamily="18" charset="0"/>
            </a:rPr>
            <a:t>Evaluar cada segmento de mercado determinado</a:t>
          </a:r>
        </a:p>
      </dsp:txBody>
      <dsp:txXfrm>
        <a:off x="1314555" y="113730"/>
        <a:ext cx="861957" cy="1241293"/>
      </dsp:txXfrm>
    </dsp:sp>
    <dsp:sp modelId="{3F7243C8-8651-42B2-9C1D-1C57760FCEE2}">
      <dsp:nvSpPr>
        <dsp:cNvPr id="0" name=""/>
        <dsp:cNvSpPr/>
      </dsp:nvSpPr>
      <dsp:spPr>
        <a:xfrm>
          <a:off x="2294889" y="620844"/>
          <a:ext cx="194105" cy="22706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a:off x="2294889" y="666257"/>
        <a:ext cx="135874" cy="136240"/>
      </dsp:txXfrm>
    </dsp:sp>
    <dsp:sp modelId="{FEB7E799-CEF0-4AC6-AEC4-DCB13F36E271}">
      <dsp:nvSpPr>
        <dsp:cNvPr id="0" name=""/>
        <dsp:cNvSpPr/>
      </dsp:nvSpPr>
      <dsp:spPr>
        <a:xfrm>
          <a:off x="2569566" y="86913"/>
          <a:ext cx="915591" cy="1294927"/>
        </a:xfrm>
        <a:prstGeom prst="roundRect">
          <a:avLst>
            <a:gd name="adj" fmla="val 10000"/>
          </a:avLst>
        </a:prstGeom>
        <a:solidFill>
          <a:schemeClr val="accent2">
            <a:tint val="70000"/>
            <a:lumMod val="104000"/>
          </a:schemeClr>
        </a:solidFill>
        <a:ln w="9525" cap="rnd" cmpd="sng" algn="ctr">
          <a:solidFill>
            <a:schemeClr val="accent2">
              <a:shade val="90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a:latin typeface="Times New Roman" panose="02020603050405020304" pitchFamily="18" charset="0"/>
              <a:cs typeface="Times New Roman" panose="02020603050405020304" pitchFamily="18" charset="0"/>
            </a:rPr>
            <a:t>Selección de uno o varios segmentos de mercado</a:t>
          </a:r>
        </a:p>
      </dsp:txBody>
      <dsp:txXfrm>
        <a:off x="2596383" y="113730"/>
        <a:ext cx="861957" cy="1241293"/>
      </dsp:txXfrm>
    </dsp:sp>
    <dsp:sp modelId="{10653567-5348-4CC2-B566-D1636641C447}">
      <dsp:nvSpPr>
        <dsp:cNvPr id="0" name=""/>
        <dsp:cNvSpPr/>
      </dsp:nvSpPr>
      <dsp:spPr>
        <a:xfrm>
          <a:off x="3576717" y="620844"/>
          <a:ext cx="194105" cy="22706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a:off x="3576717" y="666257"/>
        <a:ext cx="135874" cy="136240"/>
      </dsp:txXfrm>
    </dsp:sp>
    <dsp:sp modelId="{9AB81261-E7FC-4AB4-A995-786A00394CAE}">
      <dsp:nvSpPr>
        <dsp:cNvPr id="0" name=""/>
        <dsp:cNvSpPr/>
      </dsp:nvSpPr>
      <dsp:spPr>
        <a:xfrm>
          <a:off x="3851395" y="86913"/>
          <a:ext cx="915591" cy="1294927"/>
        </a:xfrm>
        <a:prstGeom prst="roundRect">
          <a:avLst>
            <a:gd name="adj" fmla="val 1000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a:latin typeface="Times New Roman" panose="02020603050405020304" pitchFamily="18" charset="0"/>
              <a:cs typeface="Times New Roman" panose="02020603050405020304" pitchFamily="18" charset="0"/>
            </a:rPr>
            <a:t>Identificar las probabilidades de posicionamiento para cada segmento analizado</a:t>
          </a:r>
        </a:p>
      </dsp:txBody>
      <dsp:txXfrm>
        <a:off x="3878212" y="113730"/>
        <a:ext cx="861957" cy="1241293"/>
      </dsp:txXfrm>
    </dsp:sp>
    <dsp:sp modelId="{7402B310-52C0-4352-91A2-874ED19369C1}">
      <dsp:nvSpPr>
        <dsp:cNvPr id="0" name=""/>
        <dsp:cNvSpPr/>
      </dsp:nvSpPr>
      <dsp:spPr>
        <a:xfrm>
          <a:off x="4858545" y="620844"/>
          <a:ext cx="194105" cy="22706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a:off x="4858545" y="666257"/>
        <a:ext cx="135874" cy="136240"/>
      </dsp:txXfrm>
    </dsp:sp>
    <dsp:sp modelId="{5DA01B67-4CF7-47B3-B3DF-1C14D38DA415}">
      <dsp:nvSpPr>
        <dsp:cNvPr id="0" name=""/>
        <dsp:cNvSpPr/>
      </dsp:nvSpPr>
      <dsp:spPr>
        <a:xfrm>
          <a:off x="5133223" y="86913"/>
          <a:ext cx="915591" cy="1294927"/>
        </a:xfrm>
        <a:prstGeom prst="roundRect">
          <a:avLst>
            <a:gd name="adj" fmla="val 10000"/>
          </a:avLst>
        </a:prstGeom>
        <a:solidFill>
          <a:schemeClr val="accent2">
            <a:tint val="70000"/>
            <a:lumMod val="104000"/>
          </a:schemeClr>
        </a:solidFill>
        <a:ln w="9525" cap="rnd" cmpd="sng" algn="ctr">
          <a:solidFill>
            <a:schemeClr val="accent2">
              <a:shade val="90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a:latin typeface="Times New Roman" panose="02020603050405020304" pitchFamily="18" charset="0"/>
              <a:cs typeface="Times New Roman" panose="02020603050405020304" pitchFamily="18" charset="0"/>
            </a:rPr>
            <a:t>Seleccionar el segmento más adecuado y desarrollar un concepto de posicionamiento</a:t>
          </a:r>
          <a:r>
            <a:rPr lang="es-EC" sz="800" kern="1200" dirty="0"/>
            <a:t>.</a:t>
          </a:r>
        </a:p>
      </dsp:txBody>
      <dsp:txXfrm>
        <a:off x="5160040" y="113730"/>
        <a:ext cx="861957" cy="12412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4B5A2-604D-4A32-BA1B-72460D36EF53}">
      <dsp:nvSpPr>
        <dsp:cNvPr id="0" name=""/>
        <dsp:cNvSpPr/>
      </dsp:nvSpPr>
      <dsp:spPr>
        <a:xfrm>
          <a:off x="497604" y="0"/>
          <a:ext cx="7041713" cy="32678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8E547A-94B0-452B-B4A5-505E1A97479B}">
      <dsp:nvSpPr>
        <dsp:cNvPr id="0" name=""/>
        <dsp:cNvSpPr/>
      </dsp:nvSpPr>
      <dsp:spPr>
        <a:xfrm>
          <a:off x="2427" y="980360"/>
          <a:ext cx="1461090" cy="1307146"/>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a:latin typeface="Times New Roman" panose="02020603050405020304" pitchFamily="18" charset="0"/>
              <a:cs typeface="Times New Roman" panose="02020603050405020304" pitchFamily="18" charset="0"/>
            </a:rPr>
            <a:t>Enfoque de investigación</a:t>
          </a:r>
        </a:p>
        <a:p>
          <a:pPr lvl="0" algn="ctr" defTabSz="533400">
            <a:lnSpc>
              <a:spcPct val="90000"/>
            </a:lnSpc>
            <a:spcBef>
              <a:spcPct val="0"/>
            </a:spcBef>
            <a:spcAft>
              <a:spcPct val="35000"/>
            </a:spcAft>
          </a:pPr>
          <a:endParaRPr lang="es-EC" sz="1200" kern="1200" dirty="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es-EC" sz="1200" kern="1200" dirty="0">
              <a:latin typeface="Times New Roman" panose="02020603050405020304" pitchFamily="18" charset="0"/>
              <a:cs typeface="Times New Roman" panose="02020603050405020304" pitchFamily="18" charset="0"/>
            </a:rPr>
            <a:t>De tipo </a:t>
          </a:r>
          <a:r>
            <a:rPr lang="es-EC" sz="1200" kern="1200" dirty="0" smtClean="0">
              <a:latin typeface="Times New Roman" panose="02020603050405020304" pitchFamily="18" charset="0"/>
              <a:cs typeface="Times New Roman" panose="02020603050405020304" pitchFamily="18" charset="0"/>
            </a:rPr>
            <a:t>cuantitativo</a:t>
          </a:r>
          <a:endParaRPr lang="es-EC" sz="1200" kern="1200" dirty="0">
            <a:latin typeface="Times New Roman" panose="02020603050405020304" pitchFamily="18" charset="0"/>
            <a:cs typeface="Times New Roman" panose="02020603050405020304" pitchFamily="18" charset="0"/>
          </a:endParaRPr>
        </a:p>
      </dsp:txBody>
      <dsp:txXfrm>
        <a:off x="66237" y="1044170"/>
        <a:ext cx="1333470" cy="1179526"/>
      </dsp:txXfrm>
    </dsp:sp>
    <dsp:sp modelId="{FD0E1102-13BA-4129-AF3D-5E1D705BB977}">
      <dsp:nvSpPr>
        <dsp:cNvPr id="0" name=""/>
        <dsp:cNvSpPr/>
      </dsp:nvSpPr>
      <dsp:spPr>
        <a:xfrm>
          <a:off x="1669570" y="980360"/>
          <a:ext cx="1461090" cy="1307146"/>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a:latin typeface="Times New Roman" panose="02020603050405020304" pitchFamily="18" charset="0"/>
              <a:cs typeface="Times New Roman" panose="02020603050405020304" pitchFamily="18" charset="0"/>
            </a:rPr>
            <a:t>Por su finalidad </a:t>
          </a:r>
        </a:p>
        <a:p>
          <a:pPr lvl="0" algn="ctr" defTabSz="533400">
            <a:lnSpc>
              <a:spcPct val="90000"/>
            </a:lnSpc>
            <a:spcBef>
              <a:spcPct val="0"/>
            </a:spcBef>
            <a:spcAft>
              <a:spcPct val="35000"/>
            </a:spcAft>
          </a:pPr>
          <a:endParaRPr lang="es-EC" sz="1200" kern="1200" dirty="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es-EC" sz="1200" kern="1200" dirty="0">
              <a:latin typeface="Times New Roman" panose="02020603050405020304" pitchFamily="18" charset="0"/>
              <a:cs typeface="Times New Roman" panose="02020603050405020304" pitchFamily="18" charset="0"/>
            </a:rPr>
            <a:t>Aplicada</a:t>
          </a:r>
        </a:p>
      </dsp:txBody>
      <dsp:txXfrm>
        <a:off x="1733380" y="1044170"/>
        <a:ext cx="1333470" cy="1179526"/>
      </dsp:txXfrm>
    </dsp:sp>
    <dsp:sp modelId="{A897BE9B-CC11-4AAC-85EA-2D614DD1C58C}">
      <dsp:nvSpPr>
        <dsp:cNvPr id="0" name=""/>
        <dsp:cNvSpPr/>
      </dsp:nvSpPr>
      <dsp:spPr>
        <a:xfrm>
          <a:off x="3411639" y="980360"/>
          <a:ext cx="1461090" cy="1307146"/>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a:latin typeface="Times New Roman" panose="02020603050405020304" pitchFamily="18" charset="0"/>
              <a:cs typeface="Times New Roman" panose="02020603050405020304" pitchFamily="18" charset="0"/>
            </a:rPr>
            <a:t>Fuentes de </a:t>
          </a:r>
          <a:r>
            <a:rPr lang="es-EC" sz="1200" b="1" kern="1200" dirty="0" smtClean="0">
              <a:latin typeface="Times New Roman" panose="02020603050405020304" pitchFamily="18" charset="0"/>
              <a:cs typeface="Times New Roman" panose="02020603050405020304" pitchFamily="18" charset="0"/>
            </a:rPr>
            <a:t>información</a:t>
          </a:r>
          <a:endParaRPr lang="es-EC" sz="1200" kern="1200" dirty="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Investigación </a:t>
          </a:r>
          <a:r>
            <a:rPr lang="es-EC" sz="1200" kern="1200" dirty="0">
              <a:latin typeface="Times New Roman" panose="02020603050405020304" pitchFamily="18" charset="0"/>
              <a:cs typeface="Times New Roman" panose="02020603050405020304" pitchFamily="18" charset="0"/>
            </a:rPr>
            <a:t>de </a:t>
          </a:r>
          <a:r>
            <a:rPr lang="es-EC" sz="1200" kern="1200" dirty="0" smtClean="0">
              <a:latin typeface="Times New Roman" panose="02020603050405020304" pitchFamily="18" charset="0"/>
              <a:cs typeface="Times New Roman" panose="02020603050405020304" pitchFamily="18" charset="0"/>
            </a:rPr>
            <a:t>campo</a:t>
          </a:r>
        </a:p>
        <a:p>
          <a:pPr lvl="0" algn="ctr"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(encuestas)</a:t>
          </a:r>
        </a:p>
        <a:p>
          <a:pPr lvl="0" algn="ctr" defTabSz="533400">
            <a:lnSpc>
              <a:spcPct val="90000"/>
            </a:lnSpc>
            <a:spcBef>
              <a:spcPct val="0"/>
            </a:spcBef>
            <a:spcAft>
              <a:spcPct val="35000"/>
            </a:spcAft>
          </a:pPr>
          <a:r>
            <a:rPr lang="es-MX" sz="1200" kern="1200" dirty="0" smtClean="0">
              <a:latin typeface="Times New Roman" panose="02020603050405020304" pitchFamily="18" charset="0"/>
              <a:cs typeface="Times New Roman" panose="02020603050405020304" pitchFamily="18" charset="0"/>
            </a:rPr>
            <a:t>escala de Likert</a:t>
          </a:r>
          <a:endParaRPr lang="es-EC" sz="1200" kern="1200" dirty="0">
            <a:latin typeface="Times New Roman" panose="02020603050405020304" pitchFamily="18" charset="0"/>
            <a:cs typeface="Times New Roman" panose="02020603050405020304" pitchFamily="18" charset="0"/>
          </a:endParaRPr>
        </a:p>
      </dsp:txBody>
      <dsp:txXfrm>
        <a:off x="3475449" y="1044170"/>
        <a:ext cx="1333470" cy="1179526"/>
      </dsp:txXfrm>
    </dsp:sp>
    <dsp:sp modelId="{E02FF342-CD77-4D0F-B109-93308BDFA028}">
      <dsp:nvSpPr>
        <dsp:cNvPr id="0" name=""/>
        <dsp:cNvSpPr/>
      </dsp:nvSpPr>
      <dsp:spPr>
        <a:xfrm>
          <a:off x="5116245" y="980360"/>
          <a:ext cx="1461090" cy="1307146"/>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a:latin typeface="Times New Roman" panose="02020603050405020304" pitchFamily="18" charset="0"/>
              <a:cs typeface="Times New Roman" panose="02020603050405020304" pitchFamily="18" charset="0"/>
            </a:rPr>
            <a:t>Unidad de </a:t>
          </a:r>
          <a:r>
            <a:rPr lang="es-EC" sz="1200" b="1" kern="1200" dirty="0" smtClean="0">
              <a:latin typeface="Times New Roman" panose="02020603050405020304" pitchFamily="18" charset="0"/>
              <a:cs typeface="Times New Roman" panose="02020603050405020304" pitchFamily="18" charset="0"/>
            </a:rPr>
            <a:t>análisis</a:t>
          </a:r>
        </a:p>
        <a:p>
          <a:pPr lvl="0" algn="ctr"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Empresas que se vinculen a la línea de producción de NEU LAB. </a:t>
          </a:r>
          <a:endParaRPr lang="es-EC" sz="1200" b="1" kern="1200" dirty="0">
            <a:latin typeface="Times New Roman" panose="02020603050405020304" pitchFamily="18" charset="0"/>
            <a:cs typeface="Times New Roman" panose="02020603050405020304" pitchFamily="18" charset="0"/>
          </a:endParaRPr>
        </a:p>
      </dsp:txBody>
      <dsp:txXfrm>
        <a:off x="5180055" y="1044170"/>
        <a:ext cx="1333470" cy="1179526"/>
      </dsp:txXfrm>
    </dsp:sp>
    <dsp:sp modelId="{8D9BEDAD-849F-4A04-9062-A1E4553F18D8}">
      <dsp:nvSpPr>
        <dsp:cNvPr id="0" name=""/>
        <dsp:cNvSpPr/>
      </dsp:nvSpPr>
      <dsp:spPr>
        <a:xfrm>
          <a:off x="6820851" y="980360"/>
          <a:ext cx="1461090" cy="1307146"/>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a:latin typeface="Times New Roman" panose="02020603050405020304" pitchFamily="18" charset="0"/>
              <a:cs typeface="Times New Roman" panose="02020603050405020304" pitchFamily="18" charset="0"/>
            </a:rPr>
            <a:t>Diseño de la </a:t>
          </a:r>
          <a:r>
            <a:rPr lang="es-EC" sz="1200" b="1" kern="1200" dirty="0" smtClean="0">
              <a:latin typeface="Times New Roman" panose="02020603050405020304" pitchFamily="18" charset="0"/>
              <a:cs typeface="Times New Roman" panose="02020603050405020304" pitchFamily="18" charset="0"/>
            </a:rPr>
            <a:t>investigación</a:t>
          </a:r>
          <a:endParaRPr lang="es-EC" sz="1200" kern="1200" dirty="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es-EC" sz="1200" kern="1200" dirty="0">
              <a:latin typeface="Times New Roman" panose="02020603050405020304" pitchFamily="18" charset="0"/>
              <a:cs typeface="Times New Roman" panose="02020603050405020304" pitchFamily="18" charset="0"/>
            </a:rPr>
            <a:t>No experimental</a:t>
          </a:r>
        </a:p>
        <a:p>
          <a:pPr lvl="0" algn="ctr" defTabSz="533400">
            <a:lnSpc>
              <a:spcPct val="90000"/>
            </a:lnSpc>
            <a:spcBef>
              <a:spcPct val="0"/>
            </a:spcBef>
            <a:spcAft>
              <a:spcPct val="35000"/>
            </a:spcAft>
          </a:pPr>
          <a:r>
            <a:rPr lang="es-EC" sz="1200" kern="1200" dirty="0">
              <a:latin typeface="Times New Roman" panose="02020603050405020304" pitchFamily="18" charset="0"/>
              <a:cs typeface="Times New Roman" panose="02020603050405020304" pitchFamily="18" charset="0"/>
            </a:rPr>
            <a:t>Transversal</a:t>
          </a:r>
        </a:p>
        <a:p>
          <a:pPr lvl="0" algn="ctr"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Correlacional</a:t>
          </a:r>
        </a:p>
        <a:p>
          <a:pPr lvl="0" algn="ctr" defTabSz="533400">
            <a:lnSpc>
              <a:spcPct val="90000"/>
            </a:lnSpc>
            <a:spcBef>
              <a:spcPct val="0"/>
            </a:spcBef>
            <a:spcAft>
              <a:spcPct val="35000"/>
            </a:spcAft>
          </a:pPr>
          <a:r>
            <a:rPr lang="es-MX" sz="1200" kern="1200" dirty="0" smtClean="0">
              <a:latin typeface="Times New Roman" panose="02020603050405020304" pitchFamily="18" charset="0"/>
              <a:cs typeface="Times New Roman" panose="02020603050405020304" pitchFamily="18" charset="0"/>
            </a:rPr>
            <a:t>Spearman</a:t>
          </a:r>
          <a:endParaRPr lang="es-EC" sz="1200" kern="1200" dirty="0">
            <a:latin typeface="Times New Roman" panose="02020603050405020304" pitchFamily="18" charset="0"/>
            <a:cs typeface="Times New Roman" panose="02020603050405020304" pitchFamily="18" charset="0"/>
          </a:endParaRPr>
        </a:p>
      </dsp:txBody>
      <dsp:txXfrm>
        <a:off x="6884661" y="1044170"/>
        <a:ext cx="1333470" cy="11795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2230791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53999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7525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2459972706"/>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2970609887"/>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marL="0" lvl="0" indent="0" algn="r" rtl="0">
              <a:spcBef>
                <a:spcPts val="0"/>
              </a:spcBef>
              <a:spcAft>
                <a:spcPts val="0"/>
              </a:spcAft>
              <a:buNone/>
            </a:pPr>
            <a:fld id="{00000000-1234-1234-1234-123412341234}" type="slidenum">
              <a:rPr lang="es-MX" smtClean="0"/>
              <a:t>‹Nº›</a:t>
            </a:fld>
            <a:endParaRPr lang="es-MX"/>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13987208"/>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2609189505"/>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marL="0" lvl="0" indent="0" algn="r" rtl="0">
              <a:spcBef>
                <a:spcPts val="0"/>
              </a:spcBef>
              <a:spcAft>
                <a:spcPts val="0"/>
              </a:spcAft>
              <a:buNone/>
            </a:pPr>
            <a:fld id="{00000000-1234-1234-1234-123412341234}" type="slidenum">
              <a:rPr lang="es-MX" smtClean="0"/>
              <a:t>‹Nº›</a:t>
            </a:fld>
            <a:endParaRPr lang="es-MX"/>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0679622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318752583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1801336697"/>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1539189930"/>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628838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65976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1542105584"/>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486838991"/>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583694748"/>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104084147"/>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3367899233"/>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209351798"/>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2033970131"/>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1387215780"/>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smtClean="0"/>
              <a:pPr/>
              <a:t>1/25/2023</a:t>
            </a:fld>
            <a:endParaRPr lang="en-US" dirty="0"/>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49296340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Lst>
  <p:transition>
    <p:fade thruBlk="1"/>
  </p:transition>
  <p:timing>
    <p:tnLst>
      <p:par>
        <p:cTn id="1" dur="indefinite" restart="never" nodeType="tmRoot"/>
      </p:par>
    </p:tnLst>
  </p:timing>
  <p:hf hdr="0" ft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10" name="Imagen 9">
            <a:extLst>
              <a:ext uri="{FF2B5EF4-FFF2-40B4-BE49-F238E27FC236}">
                <a16:creationId xmlns="" xmlns:a16="http://schemas.microsoft.com/office/drawing/2014/main" id="{6F7E9517-BE96-4042-A7D9-8FB7CADB44A6}"/>
              </a:ext>
            </a:extLst>
          </p:cNvPr>
          <p:cNvPicPr/>
          <p:nvPr/>
        </p:nvPicPr>
        <p:blipFill rotWithShape="1">
          <a:blip r:embed="rId3">
            <a:extLst>
              <a:ext uri="{28A0092B-C50C-407E-A947-70E740481C1C}">
                <a14:useLocalDpi xmlns:a14="http://schemas.microsoft.com/office/drawing/2010/main" val="0"/>
              </a:ext>
            </a:extLst>
          </a:blip>
          <a:srcRect l="1" t="4376" r="89184"/>
          <a:stretch/>
        </p:blipFill>
        <p:spPr bwMode="auto">
          <a:xfrm>
            <a:off x="1" y="1"/>
            <a:ext cx="758536" cy="5143500"/>
          </a:xfrm>
          <a:prstGeom prst="rect">
            <a:avLst/>
          </a:prstGeom>
          <a:noFill/>
          <a:ln>
            <a:noFill/>
          </a:ln>
          <a:extLst>
            <a:ext uri="{53640926-AAD7-44D8-BBD7-CCE9431645EC}">
              <a14:shadowObscured xmlns:a14="http://schemas.microsoft.com/office/drawing/2010/main"/>
            </a:ext>
          </a:extLst>
        </p:spPr>
      </p:pic>
      <p:pic>
        <p:nvPicPr>
          <p:cNvPr id="11" name="Imagen 10">
            <a:extLst>
              <a:ext uri="{FF2B5EF4-FFF2-40B4-BE49-F238E27FC236}">
                <a16:creationId xmlns="" xmlns:a16="http://schemas.microsoft.com/office/drawing/2014/main" id="{AC44F184-47B9-4D53-AC4F-C5DEA2C7ED49}"/>
              </a:ext>
            </a:extLst>
          </p:cNvPr>
          <p:cNvPicPr/>
          <p:nvPr/>
        </p:nvPicPr>
        <p:blipFill rotWithShape="1">
          <a:blip r:embed="rId3">
            <a:extLst>
              <a:ext uri="{28A0092B-C50C-407E-A947-70E740481C1C}">
                <a14:useLocalDpi xmlns:a14="http://schemas.microsoft.com/office/drawing/2010/main" val="0"/>
              </a:ext>
            </a:extLst>
          </a:blip>
          <a:srcRect l="10816" t="4376" r="30474"/>
          <a:stretch/>
        </p:blipFill>
        <p:spPr bwMode="auto">
          <a:xfrm>
            <a:off x="758537" y="467590"/>
            <a:ext cx="8385462" cy="4675909"/>
          </a:xfrm>
          <a:prstGeom prst="rect">
            <a:avLst/>
          </a:prstGeom>
          <a:noFill/>
          <a:ln>
            <a:noFill/>
          </a:ln>
          <a:extLst>
            <a:ext uri="{53640926-AAD7-44D8-BBD7-CCE9431645EC}">
              <a14:shadowObscured xmlns:a14="http://schemas.microsoft.com/office/drawing/2010/main"/>
            </a:ext>
          </a:extLst>
        </p:spPr>
      </p:pic>
      <p:sp>
        <p:nvSpPr>
          <p:cNvPr id="12" name="Cuadro de texto 2">
            <a:extLst>
              <a:ext uri="{FF2B5EF4-FFF2-40B4-BE49-F238E27FC236}">
                <a16:creationId xmlns="" xmlns:a16="http://schemas.microsoft.com/office/drawing/2014/main" id="{EBC6CB6D-B847-4D96-999C-34A23CED8699}"/>
              </a:ext>
            </a:extLst>
          </p:cNvPr>
          <p:cNvSpPr txBox="1">
            <a:spLocks noChangeArrowheads="1"/>
          </p:cNvSpPr>
          <p:nvPr/>
        </p:nvSpPr>
        <p:spPr bwMode="auto">
          <a:xfrm>
            <a:off x="1049482" y="1410683"/>
            <a:ext cx="7907481" cy="3039873"/>
          </a:xfrm>
          <a:prstGeom prst="rect">
            <a:avLst/>
          </a:prstGeom>
          <a:noFill/>
          <a:ln w="9525">
            <a:noFill/>
            <a:miter lim="800000"/>
            <a:headEnd/>
            <a:tailEnd/>
          </a:ln>
        </p:spPr>
        <p:txBody>
          <a:bodyPr rot="0" vert="horz" wrap="square" lIns="91440" tIns="45720" rIns="91440" bIns="45720" anchor="t" anchorCtr="0">
            <a:noAutofit/>
          </a:bodyPr>
          <a:lstStyle/>
          <a:p>
            <a:pPr algn="ctr"/>
            <a:r>
              <a:rPr lang="es-EC" b="1" dirty="0">
                <a:effectLst/>
                <a:latin typeface="Calibri" panose="020F0502020204030204" pitchFamily="34" charset="0"/>
                <a:cs typeface="Calibri" panose="020F0502020204030204" pitchFamily="34" charset="0"/>
              </a:rPr>
              <a:t>DEPARTAMENTO DE CIENCIAS ECONÓMICAS, ADMINISTRATIVAS Y DE COMERCIO</a:t>
            </a:r>
            <a:endParaRPr lang="es-MX" dirty="0">
              <a:effectLst/>
              <a:latin typeface="Calibri" panose="020F0502020204030204" pitchFamily="34" charset="0"/>
              <a:cs typeface="Calibri" panose="020F0502020204030204" pitchFamily="34" charset="0"/>
            </a:endParaRPr>
          </a:p>
          <a:p>
            <a:pPr algn="ctr"/>
            <a:r>
              <a:rPr lang="es-EC" b="1" dirty="0">
                <a:effectLst/>
                <a:latin typeface="Calibri" panose="020F0502020204030204" pitchFamily="34" charset="0"/>
                <a:cs typeface="Calibri" panose="020F0502020204030204" pitchFamily="34" charset="0"/>
              </a:rPr>
              <a:t>   </a:t>
            </a:r>
            <a:endParaRPr lang="es-MX" dirty="0">
              <a:effectLst/>
              <a:latin typeface="Calibri" panose="020F0502020204030204" pitchFamily="34" charset="0"/>
              <a:cs typeface="Calibri" panose="020F0502020204030204" pitchFamily="34" charset="0"/>
            </a:endParaRPr>
          </a:p>
          <a:p>
            <a:pPr algn="ctr"/>
            <a:r>
              <a:rPr lang="es-EC" b="1" dirty="0">
                <a:effectLst/>
                <a:latin typeface="Calibri" panose="020F0502020204030204" pitchFamily="34" charset="0"/>
                <a:cs typeface="Calibri" panose="020F0502020204030204" pitchFamily="34" charset="0"/>
              </a:rPr>
              <a:t>TEMA</a:t>
            </a:r>
            <a:r>
              <a:rPr lang="es-EC" b="1" dirty="0" smtClean="0">
                <a:effectLst/>
                <a:latin typeface="Calibri" panose="020F0502020204030204" pitchFamily="34" charset="0"/>
                <a:cs typeface="Calibri" panose="020F0502020204030204" pitchFamily="34" charset="0"/>
              </a:rPr>
              <a:t>: </a:t>
            </a:r>
          </a:p>
          <a:p>
            <a:pPr algn="ctr"/>
            <a:endParaRPr lang="es-EC" b="1" dirty="0" smtClean="0">
              <a:effectLst/>
              <a:latin typeface="Calibri" panose="020F0502020204030204" pitchFamily="34" charset="0"/>
              <a:cs typeface="Calibri" panose="020F0502020204030204" pitchFamily="34" charset="0"/>
            </a:endParaRPr>
          </a:p>
          <a:p>
            <a:pPr algn="ctr"/>
            <a:r>
              <a:rPr lang="es-EC" b="1" dirty="0" smtClean="0">
                <a:latin typeface="Calibri" panose="020F0502020204030204" pitchFamily="34" charset="0"/>
                <a:cs typeface="Calibri" panose="020F0502020204030204" pitchFamily="34" charset="0"/>
              </a:rPr>
              <a:t>“</a:t>
            </a:r>
            <a:r>
              <a:rPr lang="es-EC" b="1" dirty="0">
                <a:latin typeface="Calibri" panose="020F0502020204030204" pitchFamily="34" charset="0"/>
                <a:cs typeface="Calibri" panose="020F0502020204030204" pitchFamily="34" charset="0"/>
              </a:rPr>
              <a:t>ESTRATEGIAS DE MARKETING DIGITAL Y SU INFLUENCIA EN EL POSICIONAMIENTO DE MERCADO DE LA EMPRESA NEU LAB DEL </a:t>
            </a:r>
            <a:r>
              <a:rPr lang="es-EC" b="1" dirty="0" smtClean="0">
                <a:latin typeface="Calibri" panose="020F0502020204030204" pitchFamily="34" charset="0"/>
                <a:cs typeface="Calibri" panose="020F0502020204030204" pitchFamily="34" charset="0"/>
              </a:rPr>
              <a:t>DMQ”</a:t>
            </a:r>
            <a:endParaRPr lang="es-MX" dirty="0">
              <a:latin typeface="Calibri" panose="020F0502020204030204" pitchFamily="34" charset="0"/>
              <a:cs typeface="Calibri" panose="020F0502020204030204" pitchFamily="34" charset="0"/>
            </a:endParaRPr>
          </a:p>
          <a:p>
            <a:pPr algn="ctr"/>
            <a:endParaRPr lang="es-MX" dirty="0">
              <a:effectLst/>
              <a:latin typeface="Calibri" panose="020F0502020204030204" pitchFamily="34" charset="0"/>
              <a:cs typeface="Calibri" panose="020F0502020204030204" pitchFamily="34" charset="0"/>
            </a:endParaRPr>
          </a:p>
          <a:p>
            <a:pPr algn="ctr"/>
            <a:r>
              <a:rPr lang="es-EC" b="1" dirty="0">
                <a:effectLst/>
                <a:latin typeface="Calibri" panose="020F0502020204030204" pitchFamily="34" charset="0"/>
                <a:cs typeface="Calibri" panose="020F0502020204030204" pitchFamily="34" charset="0"/>
              </a:rPr>
              <a:t>AUTOR: </a:t>
            </a:r>
            <a:r>
              <a:rPr lang="es-EC" b="1" dirty="0" smtClean="0">
                <a:latin typeface="Calibri" panose="020F0502020204030204" pitchFamily="34" charset="0"/>
                <a:cs typeface="Calibri" panose="020F0502020204030204" pitchFamily="34" charset="0"/>
              </a:rPr>
              <a:t>SHIRLEY SARAHI ALVAREZ CORDOVA </a:t>
            </a:r>
            <a:endParaRPr lang="es-MX" dirty="0">
              <a:effectLst/>
              <a:latin typeface="Calibri" panose="020F0502020204030204" pitchFamily="34" charset="0"/>
              <a:cs typeface="Calibri" panose="020F0502020204030204" pitchFamily="34" charset="0"/>
            </a:endParaRPr>
          </a:p>
          <a:p>
            <a:pPr algn="ctr"/>
            <a:r>
              <a:rPr lang="es-EC" b="1" dirty="0">
                <a:effectLst/>
                <a:latin typeface="Calibri" panose="020F0502020204030204" pitchFamily="34" charset="0"/>
                <a:cs typeface="Calibri" panose="020F0502020204030204" pitchFamily="34" charset="0"/>
              </a:rPr>
              <a:t> </a:t>
            </a:r>
            <a:endParaRPr lang="es-MX" dirty="0">
              <a:effectLst/>
              <a:latin typeface="Calibri" panose="020F0502020204030204" pitchFamily="34" charset="0"/>
              <a:cs typeface="Calibri" panose="020F0502020204030204" pitchFamily="34" charset="0"/>
            </a:endParaRPr>
          </a:p>
          <a:p>
            <a:pPr algn="ctr"/>
            <a:r>
              <a:rPr lang="es-EC" b="1" dirty="0">
                <a:effectLst/>
                <a:latin typeface="Calibri" panose="020F0502020204030204" pitchFamily="34" charset="0"/>
                <a:cs typeface="Calibri" panose="020F0502020204030204" pitchFamily="34" charset="0"/>
              </a:rPr>
              <a:t>DIRECTOR: </a:t>
            </a:r>
            <a:r>
              <a:rPr lang="es-EC" b="1" dirty="0" smtClean="0">
                <a:effectLst/>
                <a:latin typeface="Calibri" panose="020F0502020204030204" pitchFamily="34" charset="0"/>
                <a:cs typeface="Calibri" panose="020F0502020204030204" pitchFamily="34" charset="0"/>
              </a:rPr>
              <a:t>ING.MARCELO FERNANDO SALGADO ZAPATA.</a:t>
            </a:r>
            <a:endParaRPr lang="es-MX" dirty="0">
              <a:effectLst/>
              <a:latin typeface="Calibri" panose="020F0502020204030204" pitchFamily="34" charset="0"/>
              <a:cs typeface="Calibri" panose="020F0502020204030204" pitchFamily="34" charset="0"/>
            </a:endParaRPr>
          </a:p>
          <a:p>
            <a:pPr algn="ctr"/>
            <a:r>
              <a:rPr lang="es-EC" b="1" dirty="0">
                <a:effectLst/>
                <a:latin typeface="Calibri" panose="020F0502020204030204" pitchFamily="34" charset="0"/>
                <a:cs typeface="Calibri" panose="020F0502020204030204" pitchFamily="34" charset="0"/>
              </a:rPr>
              <a:t> </a:t>
            </a:r>
            <a:endParaRPr lang="es-MX" dirty="0">
              <a:effectLst/>
              <a:latin typeface="Calibri" panose="020F0502020204030204" pitchFamily="34" charset="0"/>
              <a:cs typeface="Calibri" panose="020F0502020204030204" pitchFamily="34" charset="0"/>
            </a:endParaRPr>
          </a:p>
          <a:p>
            <a:pPr algn="ctr"/>
            <a:r>
              <a:rPr lang="es-EC" b="1" dirty="0">
                <a:effectLst/>
                <a:latin typeface="Calibri" panose="020F0502020204030204" pitchFamily="34" charset="0"/>
                <a:cs typeface="Calibri" panose="020F0502020204030204" pitchFamily="34" charset="0"/>
              </a:rPr>
              <a:t>2022</a:t>
            </a:r>
            <a:endParaRPr lang="es-MX" dirty="0">
              <a:effectLst/>
              <a:latin typeface="Calibri" panose="020F0502020204030204" pitchFamily="34" charset="0"/>
              <a:cs typeface="Calibri" panose="020F0502020204030204" pitchFamily="34" charset="0"/>
            </a:endParaRPr>
          </a:p>
          <a:p>
            <a:pPr algn="ctr"/>
            <a:r>
              <a:rPr lang="es-EC" b="1" dirty="0">
                <a:effectLst/>
                <a:latin typeface="Calibri" panose="020F0502020204030204" pitchFamily="34" charset="0"/>
                <a:cs typeface="Calibri" panose="020F0502020204030204" pitchFamily="34" charset="0"/>
              </a:rPr>
              <a:t> </a:t>
            </a:r>
            <a:endParaRPr lang="es-MX" dirty="0">
              <a:effectLst/>
              <a:latin typeface="Calibri" panose="020F0502020204030204" pitchFamily="34" charset="0"/>
              <a:cs typeface="Calibri" panose="020F0502020204030204" pitchFamily="34" charset="0"/>
            </a:endParaRPr>
          </a:p>
        </p:txBody>
      </p:sp>
      <p:pic>
        <p:nvPicPr>
          <p:cNvPr id="13" name="Imagen 12" descr="Resultado de imagen para espe">
            <a:extLst>
              <a:ext uri="{FF2B5EF4-FFF2-40B4-BE49-F238E27FC236}">
                <a16:creationId xmlns="" xmlns:a16="http://schemas.microsoft.com/office/drawing/2014/main" id="{8AD52E02-27B7-46F8-BBAD-A94D48DF1AF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0090" y="261159"/>
            <a:ext cx="981075" cy="888365"/>
          </a:xfrm>
          <a:prstGeom prst="rect">
            <a:avLst/>
          </a:prstGeom>
          <a:noFill/>
          <a:ln>
            <a:noFill/>
          </a:ln>
        </p:spPr>
      </p:pic>
      <p:pic>
        <p:nvPicPr>
          <p:cNvPr id="14" name="Imagen 13" descr="Resultado de imagen para espe">
            <a:extLst>
              <a:ext uri="{FF2B5EF4-FFF2-40B4-BE49-F238E27FC236}">
                <a16:creationId xmlns="" xmlns:a16="http://schemas.microsoft.com/office/drawing/2014/main" id="{F73AE6C0-7DF0-4027-8891-1F3768980974}"/>
              </a:ext>
            </a:extLst>
          </p:cNvPr>
          <p:cNvPicPr/>
          <p:nvPr/>
        </p:nvPicPr>
        <p:blipFill rotWithShape="1">
          <a:blip r:embed="rId5" cstate="print">
            <a:extLst>
              <a:ext uri="{28A0092B-C50C-407E-A947-70E740481C1C}">
                <a14:useLocalDpi xmlns:a14="http://schemas.microsoft.com/office/drawing/2010/main" val="0"/>
              </a:ext>
            </a:extLst>
          </a:blip>
          <a:srcRect l="25791"/>
          <a:stretch/>
        </p:blipFill>
        <p:spPr bwMode="auto">
          <a:xfrm>
            <a:off x="3875780" y="251634"/>
            <a:ext cx="2530475" cy="829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5953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1119" y="9474"/>
            <a:ext cx="5492400" cy="766200"/>
          </a:xfrm>
        </p:spPr>
        <p:txBody>
          <a:bodyPr/>
          <a:lstStyle/>
          <a:p>
            <a:r>
              <a:rPr lang="es-EC" dirty="0" smtClean="0">
                <a:latin typeface="Times New Roman" panose="02020603050405020304" pitchFamily="18" charset="0"/>
                <a:cs typeface="Times New Roman" panose="02020603050405020304" pitchFamily="18" charset="0"/>
              </a:rPr>
              <a:t>Análisis FODA</a:t>
            </a:r>
            <a:endParaRPr lang="es-MX" dirty="0">
              <a:latin typeface="Times New Roman" panose="02020603050405020304" pitchFamily="18" charset="0"/>
              <a:cs typeface="Times New Roman" panose="02020603050405020304" pitchFamily="18" charset="0"/>
            </a:endParaRP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10</a:t>
            </a:fld>
            <a:endParaRPr lang="es-MX"/>
          </a:p>
        </p:txBody>
      </p:sp>
      <p:sp>
        <p:nvSpPr>
          <p:cNvPr id="5" name="Rectángulo 4"/>
          <p:cNvSpPr/>
          <p:nvPr/>
        </p:nvSpPr>
        <p:spPr>
          <a:xfrm>
            <a:off x="743361" y="686656"/>
            <a:ext cx="3558924" cy="155000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s-EC" sz="1200" b="1" dirty="0" smtClean="0">
                <a:solidFill>
                  <a:schemeClr val="tx1"/>
                </a:solidFill>
                <a:latin typeface="Times New Roman" panose="02020603050405020304" pitchFamily="18" charset="0"/>
                <a:cs typeface="Times New Roman" panose="02020603050405020304" pitchFamily="18" charset="0"/>
              </a:rPr>
              <a:t>FORTALEZAS</a:t>
            </a:r>
          </a:p>
          <a:p>
            <a:pPr marL="171450" lvl="0" indent="-171450">
              <a:buFont typeface="Arial" panose="020B0604020202020204" pitchFamily="34" charset="0"/>
              <a:buChar char="•"/>
            </a:pPr>
            <a:r>
              <a:rPr lang="es-EC" sz="1200" dirty="0">
                <a:solidFill>
                  <a:schemeClr val="tx1"/>
                </a:solidFill>
                <a:latin typeface="Times New Roman" panose="02020603050405020304" pitchFamily="18" charset="0"/>
                <a:cs typeface="Times New Roman" panose="02020603050405020304" pitchFamily="18" charset="0"/>
              </a:rPr>
              <a:t>Posee una página web para ofertar sus servicios.     </a:t>
            </a:r>
            <a:endParaRPr lang="es-MX" sz="1200" dirty="0">
              <a:solidFill>
                <a:schemeClr val="tx1"/>
              </a:solidFill>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s-EC" sz="1200" dirty="0">
                <a:solidFill>
                  <a:schemeClr val="tx1"/>
                </a:solidFill>
                <a:latin typeface="Times New Roman" panose="02020603050405020304" pitchFamily="18" charset="0"/>
                <a:cs typeface="Times New Roman" panose="02020603050405020304" pitchFamily="18" charset="0"/>
              </a:rPr>
              <a:t>Diseño atractivo de la plataforma web que posee la empresa.  </a:t>
            </a:r>
            <a:endParaRPr lang="es-MX" sz="1200" dirty="0">
              <a:solidFill>
                <a:schemeClr val="tx1"/>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s-EC" sz="1200" dirty="0">
                <a:solidFill>
                  <a:schemeClr val="tx1"/>
                </a:solidFill>
                <a:latin typeface="Times New Roman" panose="02020603050405020304" pitchFamily="18" charset="0"/>
                <a:cs typeface="Times New Roman" panose="02020603050405020304" pitchFamily="18" charset="0"/>
              </a:rPr>
              <a:t> Uso de redes sociales como parte de la estrategia de difusión</a:t>
            </a:r>
            <a:r>
              <a:rPr lang="es-EC" dirty="0"/>
              <a:t>. </a:t>
            </a:r>
            <a:endParaRPr lang="es-MX" dirty="0"/>
          </a:p>
        </p:txBody>
      </p:sp>
      <p:sp>
        <p:nvSpPr>
          <p:cNvPr id="6" name="Rectángulo 5"/>
          <p:cNvSpPr/>
          <p:nvPr/>
        </p:nvSpPr>
        <p:spPr>
          <a:xfrm>
            <a:off x="4618049" y="686656"/>
            <a:ext cx="3642417" cy="155000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s-EC" sz="1200" b="1" dirty="0">
                <a:latin typeface="Times New Roman" panose="02020603050405020304" pitchFamily="18" charset="0"/>
                <a:cs typeface="Times New Roman" panose="02020603050405020304" pitchFamily="18" charset="0"/>
              </a:rPr>
              <a:t>AMENAZAS</a:t>
            </a:r>
            <a:endParaRPr lang="es-MX" sz="12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C" sz="1200" dirty="0">
                <a:latin typeface="Times New Roman" panose="02020603050405020304" pitchFamily="18" charset="0"/>
                <a:cs typeface="Times New Roman" panose="02020603050405020304" pitchFamily="18" charset="0"/>
              </a:rPr>
              <a:t>Los competidores de la marca con plataformas web de fácil acceso.</a:t>
            </a:r>
            <a:endParaRPr lang="es-MX" sz="12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C" sz="1200" dirty="0">
                <a:latin typeface="Times New Roman" panose="02020603050405020304" pitchFamily="18" charset="0"/>
                <a:cs typeface="Times New Roman" panose="02020603050405020304" pitchFamily="18" charset="0"/>
              </a:rPr>
              <a:t>Baja interacción por parte de los usuarios hacia sus redes sociales.  </a:t>
            </a:r>
            <a:endParaRPr lang="es-MX" sz="1200" dirty="0">
              <a:latin typeface="Times New Roman" panose="02020603050405020304" pitchFamily="18" charset="0"/>
              <a:cs typeface="Times New Roman" panose="02020603050405020304" pitchFamily="18" charset="0"/>
            </a:endParaRPr>
          </a:p>
        </p:txBody>
      </p:sp>
      <p:sp>
        <p:nvSpPr>
          <p:cNvPr id="7" name="Rectángulo 6"/>
          <p:cNvSpPr/>
          <p:nvPr/>
        </p:nvSpPr>
        <p:spPr>
          <a:xfrm>
            <a:off x="743361" y="2322181"/>
            <a:ext cx="3558924" cy="253798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s-EC" sz="1200" b="1" dirty="0" smtClean="0">
                <a:latin typeface="Times New Roman" panose="02020603050405020304" pitchFamily="18" charset="0"/>
                <a:cs typeface="Times New Roman" panose="02020603050405020304" pitchFamily="18" charset="0"/>
              </a:rPr>
              <a:t>DEBILIDADES</a:t>
            </a:r>
            <a:endParaRPr lang="es-MX" sz="1200" dirty="0">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s-EC" sz="1200" dirty="0">
                <a:latin typeface="Times New Roman" panose="02020603050405020304" pitchFamily="18" charset="0"/>
                <a:cs typeface="Times New Roman" panose="02020603050405020304" pitchFamily="18" charset="0"/>
              </a:rPr>
              <a:t>Baja funcionalidad de la página web, no contiene datos de información de los productos a más de su descripción básica.     </a:t>
            </a:r>
            <a:endParaRPr lang="es-MX" sz="1200" dirty="0">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s-EC" sz="1200" dirty="0">
                <a:latin typeface="Times New Roman" panose="02020603050405020304" pitchFamily="18" charset="0"/>
                <a:cs typeface="Times New Roman" panose="02020603050405020304" pitchFamily="18" charset="0"/>
              </a:rPr>
              <a:t>Muy poca promoción de la empresa en redes sociales, provocando baja actividad y e interacción con usuarios y clientes por estas plataformas   </a:t>
            </a:r>
            <a:endParaRPr lang="es-MX" sz="1200" dirty="0">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s-EC" sz="1200" dirty="0">
                <a:latin typeface="Times New Roman" panose="02020603050405020304" pitchFamily="18" charset="0"/>
                <a:cs typeface="Times New Roman" panose="02020603050405020304" pitchFamily="18" charset="0"/>
              </a:rPr>
              <a:t>La limitación de los recursos motivo de la pandemia, que dificultan la aplicación de publicidad </a:t>
            </a:r>
            <a:endParaRPr lang="es-MX" sz="1200" dirty="0">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s-EC" sz="1200" dirty="0">
                <a:latin typeface="Times New Roman" panose="02020603050405020304" pitchFamily="18" charset="0"/>
                <a:cs typeface="Times New Roman" panose="02020603050405020304" pitchFamily="18" charset="0"/>
              </a:rPr>
              <a:t>Poco conocimiento de las plataformas web por parte de los clientes, al utilizar mayoritariamente plataformas móviles. </a:t>
            </a:r>
            <a:endParaRPr lang="es-MX" sz="1200" dirty="0">
              <a:latin typeface="Times New Roman" panose="02020603050405020304" pitchFamily="18" charset="0"/>
              <a:cs typeface="Times New Roman" panose="02020603050405020304" pitchFamily="18" charset="0"/>
            </a:endParaRPr>
          </a:p>
        </p:txBody>
      </p:sp>
      <p:sp>
        <p:nvSpPr>
          <p:cNvPr id="8" name="Rectángulo 7"/>
          <p:cNvSpPr/>
          <p:nvPr/>
        </p:nvSpPr>
        <p:spPr>
          <a:xfrm>
            <a:off x="4618049" y="2322181"/>
            <a:ext cx="3642418" cy="253798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s-EC" sz="1200" b="1" dirty="0">
                <a:latin typeface="Times New Roman" panose="02020603050405020304" pitchFamily="18" charset="0"/>
                <a:cs typeface="Times New Roman" panose="02020603050405020304" pitchFamily="18" charset="0"/>
              </a:rPr>
              <a:t>OPORTUNIDADES</a:t>
            </a:r>
            <a:endParaRPr lang="es-MX" sz="1200" dirty="0">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s-EC" sz="1200" dirty="0">
                <a:latin typeface="Times New Roman" panose="02020603050405020304" pitchFamily="18" charset="0"/>
                <a:cs typeface="Times New Roman" panose="02020603050405020304" pitchFamily="18" charset="0"/>
              </a:rPr>
              <a:t>Disponibilidad de redes sociales, plataformas web y canales de comunicación para su difusión publicitaria. </a:t>
            </a:r>
            <a:endParaRPr lang="es-MX" sz="1200" dirty="0">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s-EC" sz="1200" dirty="0">
                <a:latin typeface="Times New Roman" panose="02020603050405020304" pitchFamily="18" charset="0"/>
                <a:cs typeface="Times New Roman" panose="02020603050405020304" pitchFamily="18" charset="0"/>
              </a:rPr>
              <a:t>Desaprovechamiento de las plataformas web, posibilidad de cambio y reestructuración de la página oficial de la empresa.    </a:t>
            </a:r>
            <a:endParaRPr lang="es-MX"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s-EC" sz="1200" dirty="0">
                <a:latin typeface="Times New Roman" panose="02020603050405020304" pitchFamily="18" charset="0"/>
                <a:cs typeface="Times New Roman" panose="02020603050405020304" pitchFamily="18" charset="0"/>
              </a:rPr>
              <a:t> Uso de redes sociales y redes móviles para interacción con sus clientes.   Los contactos, proveedores y clientes que la empresa posee, que permiten la difusión de los servicios de la empresa </a:t>
            </a:r>
            <a:endParaRPr lang="es-MX"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6561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latin typeface="Times New Roman" panose="02020603050405020304" pitchFamily="18" charset="0"/>
                <a:cs typeface="Times New Roman" panose="02020603050405020304" pitchFamily="18" charset="0"/>
              </a:rPr>
              <a:t>METODOLOGÍA</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11</a:t>
            </a:fld>
            <a:endParaRPr lang="es-EC"/>
          </a:p>
        </p:txBody>
      </p:sp>
      <p:graphicFrame>
        <p:nvGraphicFramePr>
          <p:cNvPr id="5" name="Diagrama 4">
            <a:extLst>
              <a:ext uri="{FF2B5EF4-FFF2-40B4-BE49-F238E27FC236}">
                <a16:creationId xmlns="" xmlns:a16="http://schemas.microsoft.com/office/drawing/2014/main" id="{AAEB2DC9-51C8-4AFA-94BF-9C7EA8983AB1}"/>
              </a:ext>
            </a:extLst>
          </p:cNvPr>
          <p:cNvGraphicFramePr/>
          <p:nvPr>
            <p:extLst>
              <p:ext uri="{D42A27DB-BD31-4B8C-83A1-F6EECF244321}">
                <p14:modId xmlns:p14="http://schemas.microsoft.com/office/powerpoint/2010/main" val="816867925"/>
              </p:ext>
            </p:extLst>
          </p:nvPr>
        </p:nvGraphicFramePr>
        <p:xfrm>
          <a:off x="429815" y="1368633"/>
          <a:ext cx="8284369" cy="3267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4872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POBLACIÓN</a:t>
            </a:r>
            <a:endParaRPr lang="es-EC"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12</a:t>
            </a:fld>
            <a:endParaRPr lang="es-EC"/>
          </a:p>
        </p:txBody>
      </p:sp>
      <p:sp>
        <p:nvSpPr>
          <p:cNvPr id="5" name="Rectángulo 4"/>
          <p:cNvSpPr/>
          <p:nvPr/>
        </p:nvSpPr>
        <p:spPr>
          <a:xfrm>
            <a:off x="5236420" y="1998034"/>
            <a:ext cx="1532771" cy="58836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s-MX" sz="1200" dirty="0" smtClean="0">
                <a:latin typeface="Times New Roman" panose="02020603050405020304" pitchFamily="18" charset="0"/>
                <a:cs typeface="Times New Roman" panose="02020603050405020304" pitchFamily="18" charset="0"/>
              </a:rPr>
              <a:t>muestra estratificada</a:t>
            </a:r>
            <a:endParaRPr lang="es-MX" sz="1200" dirty="0">
              <a:latin typeface="Times New Roman" panose="02020603050405020304" pitchFamily="18" charset="0"/>
              <a:cs typeface="Times New Roman" panose="02020603050405020304" pitchFamily="18" charset="0"/>
            </a:endParaRPr>
          </a:p>
        </p:txBody>
      </p:sp>
      <p:sp>
        <p:nvSpPr>
          <p:cNvPr id="6" name="Rectángulo 5"/>
          <p:cNvSpPr/>
          <p:nvPr/>
        </p:nvSpPr>
        <p:spPr>
          <a:xfrm>
            <a:off x="664420" y="1168165"/>
            <a:ext cx="1743281" cy="56477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a:t>NEU LAB</a:t>
            </a:r>
          </a:p>
        </p:txBody>
      </p:sp>
      <p:sp>
        <p:nvSpPr>
          <p:cNvPr id="8" name="Rectángulo 7"/>
          <p:cNvSpPr/>
          <p:nvPr/>
        </p:nvSpPr>
        <p:spPr>
          <a:xfrm>
            <a:off x="2598475" y="1450550"/>
            <a:ext cx="2447171" cy="11380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200" dirty="0" smtClean="0">
                <a:latin typeface="Times New Roman" panose="02020603050405020304" pitchFamily="18" charset="0"/>
                <a:cs typeface="Times New Roman" panose="02020603050405020304" pitchFamily="18" charset="0"/>
              </a:rPr>
              <a:t>Universidades</a:t>
            </a:r>
            <a:r>
              <a:rPr lang="es-MX" sz="1200" dirty="0">
                <a:latin typeface="Times New Roman" panose="02020603050405020304" pitchFamily="18" charset="0"/>
                <a:cs typeface="Times New Roman" panose="02020603050405020304" pitchFamily="18" charset="0"/>
              </a:rPr>
              <a:t>, laboratorio de investigación humana, animal, vegetal e industrial y medio ambiente</a:t>
            </a:r>
          </a:p>
        </p:txBody>
      </p:sp>
      <p:sp>
        <p:nvSpPr>
          <p:cNvPr id="10" name="Rectángulo 9"/>
          <p:cNvSpPr/>
          <p:nvPr/>
        </p:nvSpPr>
        <p:spPr>
          <a:xfrm>
            <a:off x="1828800" y="1751715"/>
            <a:ext cx="881508" cy="197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i="1" dirty="0" smtClean="0">
                <a:solidFill>
                  <a:schemeClr val="tx1"/>
                </a:solidFill>
                <a:latin typeface="Times New Roman" panose="02020603050405020304" pitchFamily="18" charset="0"/>
                <a:cs typeface="Times New Roman" panose="02020603050405020304" pitchFamily="18" charset="0"/>
              </a:rPr>
              <a:t>Abarca</a:t>
            </a:r>
            <a:endParaRPr lang="es-MX" sz="1100" i="1" dirty="0">
              <a:solidFill>
                <a:schemeClr val="tx1"/>
              </a:solidFill>
              <a:latin typeface="Times New Roman" panose="02020603050405020304" pitchFamily="18" charset="0"/>
              <a:cs typeface="Times New Roman" panose="02020603050405020304" pitchFamily="18" charset="0"/>
            </a:endParaRPr>
          </a:p>
        </p:txBody>
      </p:sp>
      <p:sp>
        <p:nvSpPr>
          <p:cNvPr id="11" name="Rectángulo 10"/>
          <p:cNvSpPr/>
          <p:nvPr/>
        </p:nvSpPr>
        <p:spPr>
          <a:xfrm>
            <a:off x="6993050" y="2196469"/>
            <a:ext cx="1249899" cy="39298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MX" sz="1200" dirty="0" smtClean="0">
              <a:solidFill>
                <a:schemeClr val="tx1"/>
              </a:solidFill>
              <a:latin typeface="Times New Roman" panose="02020603050405020304" pitchFamily="18" charset="0"/>
              <a:cs typeface="Times New Roman" panose="02020603050405020304" pitchFamily="18" charset="0"/>
            </a:endParaRPr>
          </a:p>
          <a:p>
            <a:pPr algn="ctr"/>
            <a:r>
              <a:rPr lang="es-MX" sz="1200" dirty="0" smtClean="0">
                <a:solidFill>
                  <a:schemeClr val="tx1"/>
                </a:solidFill>
                <a:latin typeface="Times New Roman" panose="02020603050405020304" pitchFamily="18" charset="0"/>
                <a:cs typeface="Times New Roman" panose="02020603050405020304" pitchFamily="18" charset="0"/>
              </a:rPr>
              <a:t>Análisis macro</a:t>
            </a:r>
            <a:endParaRPr lang="es-MX" sz="1200" dirty="0">
              <a:solidFill>
                <a:schemeClr val="tx1"/>
              </a:solidFill>
              <a:latin typeface="Times New Roman" panose="02020603050405020304" pitchFamily="18" charset="0"/>
              <a:cs typeface="Times New Roman" panose="02020603050405020304" pitchFamily="18" charset="0"/>
            </a:endParaRPr>
          </a:p>
          <a:p>
            <a:pPr algn="ctr"/>
            <a:endParaRPr lang="es-MX" dirty="0"/>
          </a:p>
        </p:txBody>
      </p:sp>
      <p:sp>
        <p:nvSpPr>
          <p:cNvPr id="12" name="Flecha derecha 11"/>
          <p:cNvSpPr/>
          <p:nvPr/>
        </p:nvSpPr>
        <p:spPr>
          <a:xfrm>
            <a:off x="2407701" y="1532771"/>
            <a:ext cx="190774" cy="144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Flecha derecha 12"/>
          <p:cNvSpPr/>
          <p:nvPr/>
        </p:nvSpPr>
        <p:spPr>
          <a:xfrm>
            <a:off x="5045646" y="2196469"/>
            <a:ext cx="184196" cy="1914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Flecha derecha 13"/>
          <p:cNvSpPr/>
          <p:nvPr/>
        </p:nvSpPr>
        <p:spPr>
          <a:xfrm>
            <a:off x="6769191" y="2387965"/>
            <a:ext cx="190774" cy="1984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14"/>
          <p:cNvSpPr/>
          <p:nvPr/>
        </p:nvSpPr>
        <p:spPr>
          <a:xfrm>
            <a:off x="1237380" y="2880370"/>
            <a:ext cx="2064348" cy="523220"/>
          </a:xfrm>
          <a:prstGeom prst="rect">
            <a:avLst/>
          </a:prstGeom>
        </p:spPr>
        <p:txBody>
          <a:bodyPr wrap="none">
            <a:spAutoFit/>
          </a:bodyPr>
          <a:lstStyle/>
          <a:p>
            <a:pPr indent="180340">
              <a:lnSpc>
                <a:spcPct val="200000"/>
              </a:lnSpc>
            </a:pPr>
            <a:r>
              <a:rPr lang="es-MX" i="1" dirty="0">
                <a:latin typeface="Times New Roman" panose="02020603050405020304" pitchFamily="18" charset="0"/>
                <a:ea typeface="Calibri" panose="020F0502020204030204" pitchFamily="34" charset="0"/>
              </a:rPr>
              <a:t>Empresas de Pichincha</a:t>
            </a:r>
            <a:endParaRPr lang="es-MX" dirty="0">
              <a:effectLst/>
              <a:latin typeface="Times New Roman" panose="02020603050405020304" pitchFamily="18" charset="0"/>
              <a:ea typeface="Calibri" panose="020F0502020204030204" pitchFamily="34" charset="0"/>
            </a:endParaRPr>
          </a:p>
        </p:txBody>
      </p:sp>
      <p:graphicFrame>
        <p:nvGraphicFramePr>
          <p:cNvPr id="16" name="Tabla 15"/>
          <p:cNvGraphicFramePr>
            <a:graphicFrameLocks noGrp="1"/>
          </p:cNvGraphicFramePr>
          <p:nvPr>
            <p:extLst>
              <p:ext uri="{D42A27DB-BD31-4B8C-83A1-F6EECF244321}">
                <p14:modId xmlns:p14="http://schemas.microsoft.com/office/powerpoint/2010/main" val="962170852"/>
              </p:ext>
            </p:extLst>
          </p:nvPr>
        </p:nvGraphicFramePr>
        <p:xfrm>
          <a:off x="3179057" y="3403590"/>
          <a:ext cx="2908935" cy="939165"/>
        </p:xfrm>
        <a:graphic>
          <a:graphicData uri="http://schemas.openxmlformats.org/drawingml/2006/table">
            <a:tbl>
              <a:tblPr firstRow="1" firstCol="1" bandRow="1">
                <a:tableStyleId>{42A62AC7-4911-4941-A9EC-C07261A3700F}</a:tableStyleId>
              </a:tblPr>
              <a:tblGrid>
                <a:gridCol w="1139190"/>
                <a:gridCol w="868045"/>
                <a:gridCol w="901700"/>
              </a:tblGrid>
              <a:tr h="257810">
                <a:tc>
                  <a:txBody>
                    <a:bodyPr/>
                    <a:lstStyle/>
                    <a:p>
                      <a:pPr indent="180340">
                        <a:lnSpc>
                          <a:spcPct val="200000"/>
                        </a:lnSpc>
                        <a:spcAft>
                          <a:spcPts val="0"/>
                        </a:spcAft>
                      </a:pPr>
                      <a:r>
                        <a:rPr lang="es-MX" sz="1200" dirty="0">
                          <a:effectLst/>
                          <a:latin typeface="Times New Roman" panose="02020603050405020304" pitchFamily="18" charset="0"/>
                          <a:cs typeface="Times New Roman" panose="02020603050405020304" pitchFamily="18" charset="0"/>
                        </a:rPr>
                        <a:t>Empresas </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nSpc>
                          <a:spcPct val="200000"/>
                        </a:lnSpc>
                        <a:spcAft>
                          <a:spcPts val="0"/>
                        </a:spcAft>
                      </a:pPr>
                      <a:r>
                        <a:rPr lang="es-MX" sz="1200">
                          <a:effectLst/>
                          <a:latin typeface="Times New Roman" panose="02020603050405020304" pitchFamily="18" charset="0"/>
                          <a:cs typeface="Times New Roman" panose="02020603050405020304" pitchFamily="18" charset="0"/>
                        </a:rPr>
                        <a:t>Total</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nSpc>
                          <a:spcPct val="200000"/>
                        </a:lnSpc>
                        <a:spcAft>
                          <a:spcPts val="0"/>
                        </a:spcAft>
                      </a:pPr>
                      <a:r>
                        <a:rPr lang="es-MX" sz="1200">
                          <a:effectLst/>
                          <a:latin typeface="Times New Roman" panose="02020603050405020304" pitchFamily="18" charset="0"/>
                          <a:cs typeface="Times New Roman" panose="02020603050405020304" pitchFamily="18" charset="0"/>
                        </a:rPr>
                        <a:t>%</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198120">
                <a:tc>
                  <a:txBody>
                    <a:bodyPr/>
                    <a:lstStyle/>
                    <a:p>
                      <a:pPr indent="180340">
                        <a:lnSpc>
                          <a:spcPct val="200000"/>
                        </a:lnSpc>
                        <a:spcAft>
                          <a:spcPts val="0"/>
                        </a:spcAft>
                      </a:pPr>
                      <a:r>
                        <a:rPr lang="es-MX" sz="1200">
                          <a:effectLst/>
                          <a:latin typeface="Times New Roman" panose="02020603050405020304" pitchFamily="18" charset="0"/>
                          <a:cs typeface="Times New Roman" panose="02020603050405020304" pitchFamily="18" charset="0"/>
                        </a:rPr>
                        <a:t>Ecuador</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nSpc>
                          <a:spcPct val="200000"/>
                        </a:lnSpc>
                        <a:spcAft>
                          <a:spcPts val="0"/>
                        </a:spcAft>
                      </a:pPr>
                      <a:r>
                        <a:rPr lang="es-MX" sz="1200">
                          <a:effectLst/>
                          <a:latin typeface="Times New Roman" panose="02020603050405020304" pitchFamily="18" charset="0"/>
                          <a:cs typeface="Times New Roman" panose="02020603050405020304" pitchFamily="18" charset="0"/>
                        </a:rPr>
                        <a:t>219</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nSpc>
                          <a:spcPct val="200000"/>
                        </a:lnSpc>
                        <a:spcAft>
                          <a:spcPts val="0"/>
                        </a:spcAft>
                      </a:pPr>
                      <a:r>
                        <a:rPr lang="es-MX" sz="1200">
                          <a:effectLst/>
                          <a:latin typeface="Times New Roman" panose="02020603050405020304" pitchFamily="18" charset="0"/>
                          <a:cs typeface="Times New Roman" panose="02020603050405020304" pitchFamily="18" charset="0"/>
                        </a:rPr>
                        <a:t>100%</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207645">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     Pichincha</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       94</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dirty="0">
                          <a:effectLst/>
                          <a:latin typeface="Times New Roman" panose="02020603050405020304" pitchFamily="18" charset="0"/>
                          <a:cs typeface="Times New Roman" panose="02020603050405020304" pitchFamily="18" charset="0"/>
                        </a:rPr>
                        <a:t>  43%</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r>
            </a:tbl>
          </a:graphicData>
        </a:graphic>
      </p:graphicFrame>
      <p:sp>
        <p:nvSpPr>
          <p:cNvPr id="17" name="Rectángulo 16"/>
          <p:cNvSpPr/>
          <p:nvPr/>
        </p:nvSpPr>
        <p:spPr>
          <a:xfrm>
            <a:off x="6381066" y="3403590"/>
            <a:ext cx="2302446" cy="12298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s-MX" sz="1200" dirty="0" smtClean="0">
                <a:latin typeface="Times New Roman" panose="02020603050405020304" pitchFamily="18" charset="0"/>
                <a:cs typeface="Times New Roman" panose="02020603050405020304" pitchFamily="18" charset="0"/>
              </a:rPr>
              <a:t>El </a:t>
            </a:r>
            <a:r>
              <a:rPr lang="es-MX" sz="1200" dirty="0">
                <a:latin typeface="Times New Roman" panose="02020603050405020304" pitchFamily="18" charset="0"/>
                <a:cs typeface="Times New Roman" panose="02020603050405020304" pitchFamily="18" charset="0"/>
              </a:rPr>
              <a:t>43% de total de empresas se encuentran situadas en </a:t>
            </a:r>
            <a:r>
              <a:rPr lang="es-MX" sz="1200" dirty="0" smtClean="0">
                <a:latin typeface="Times New Roman" panose="02020603050405020304" pitchFamily="18" charset="0"/>
                <a:cs typeface="Times New Roman" panose="02020603050405020304" pitchFamily="18" charset="0"/>
              </a:rPr>
              <a:t>Pichincha, </a:t>
            </a:r>
            <a:r>
              <a:rPr lang="es-MX" sz="1200" dirty="0">
                <a:latin typeface="Times New Roman" panose="02020603050405020304" pitchFamily="18" charset="0"/>
                <a:cs typeface="Times New Roman" panose="02020603050405020304" pitchFamily="18" charset="0"/>
              </a:rPr>
              <a:t>lo que representa un total de 94 </a:t>
            </a:r>
            <a:r>
              <a:rPr lang="es-MX" sz="1200" dirty="0" smtClean="0">
                <a:latin typeface="Times New Roman" panose="02020603050405020304" pitchFamily="18" charset="0"/>
                <a:cs typeface="Times New Roman" panose="02020603050405020304" pitchFamily="18" charset="0"/>
              </a:rPr>
              <a:t>empresas </a:t>
            </a:r>
            <a:endParaRPr lang="es-MX" sz="1200" dirty="0">
              <a:latin typeface="Times New Roman" panose="02020603050405020304" pitchFamily="18" charset="0"/>
              <a:cs typeface="Times New Roman" panose="02020603050405020304" pitchFamily="18" charset="0"/>
            </a:endParaRPr>
          </a:p>
        </p:txBody>
      </p:sp>
      <p:sp>
        <p:nvSpPr>
          <p:cNvPr id="18" name="Rectángulo 17"/>
          <p:cNvSpPr/>
          <p:nvPr/>
        </p:nvSpPr>
        <p:spPr>
          <a:xfrm>
            <a:off x="3301728" y="2911185"/>
            <a:ext cx="2848454" cy="3391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200" dirty="0">
                <a:latin typeface="Times New Roman" panose="02020603050405020304" pitchFamily="18" charset="0"/>
                <a:cs typeface="Times New Roman" panose="02020603050405020304" pitchFamily="18" charset="0"/>
              </a:rPr>
              <a:t>fabricación de productos farmacéuticos</a:t>
            </a:r>
            <a:endParaRPr lang="es-MX" sz="1200" dirty="0"/>
          </a:p>
        </p:txBody>
      </p:sp>
      <p:sp>
        <p:nvSpPr>
          <p:cNvPr id="19" name="Rectángulo 18"/>
          <p:cNvSpPr/>
          <p:nvPr/>
        </p:nvSpPr>
        <p:spPr>
          <a:xfrm>
            <a:off x="1728220" y="4334892"/>
            <a:ext cx="3147015" cy="307777"/>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rPr>
              <a:t>(Corporación Financiera Nacional, 2021)</a:t>
            </a:r>
            <a:endParaRPr lang="es-MX" dirty="0"/>
          </a:p>
        </p:txBody>
      </p:sp>
    </p:spTree>
    <p:extLst>
      <p:ext uri="{BB962C8B-B14F-4D97-AF65-F5344CB8AC3E}">
        <p14:creationId xmlns:p14="http://schemas.microsoft.com/office/powerpoint/2010/main" val="3125332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13</a:t>
            </a:fld>
            <a:endParaRPr lang="es-MX"/>
          </a:p>
        </p:txBody>
      </p:sp>
      <p:sp>
        <p:nvSpPr>
          <p:cNvPr id="5" name="Rectángulo 4"/>
          <p:cNvSpPr/>
          <p:nvPr/>
        </p:nvSpPr>
        <p:spPr>
          <a:xfrm>
            <a:off x="3097798" y="256736"/>
            <a:ext cx="2848454" cy="3391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200" dirty="0">
                <a:latin typeface="Times New Roman" panose="02020603050405020304" pitchFamily="18" charset="0"/>
                <a:cs typeface="Times New Roman" panose="02020603050405020304" pitchFamily="18" charset="0"/>
              </a:rPr>
              <a:t>área vegetal, animal y ambiental </a:t>
            </a:r>
            <a:endParaRPr lang="es-MX" sz="1200" dirty="0">
              <a:latin typeface="Times New Roman" panose="02020603050405020304" pitchFamily="18"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630427032"/>
              </p:ext>
            </p:extLst>
          </p:nvPr>
        </p:nvGraphicFramePr>
        <p:xfrm>
          <a:off x="1543312" y="759026"/>
          <a:ext cx="3739158" cy="1097280"/>
        </p:xfrm>
        <a:graphic>
          <a:graphicData uri="http://schemas.openxmlformats.org/drawingml/2006/table">
            <a:tbl>
              <a:tblPr firstRow="1" firstCol="1" bandRow="1">
                <a:tableStyleId>{42A62AC7-4911-4941-A9EC-C07261A3700F}</a:tableStyleId>
              </a:tblPr>
              <a:tblGrid>
                <a:gridCol w="1246386"/>
                <a:gridCol w="1246386"/>
                <a:gridCol w="1246386"/>
              </a:tblGrid>
              <a:tr h="288614">
                <a:tc>
                  <a:txBody>
                    <a:bodyPr/>
                    <a:lstStyle/>
                    <a:p>
                      <a:pPr algn="ctr">
                        <a:lnSpc>
                          <a:spcPct val="200000"/>
                        </a:lnSpc>
                        <a:spcAft>
                          <a:spcPts val="0"/>
                        </a:spcAft>
                      </a:pPr>
                      <a:r>
                        <a:rPr lang="es-EC" sz="1200" dirty="0">
                          <a:effectLst/>
                          <a:latin typeface="Times New Roman" panose="02020603050405020304" pitchFamily="18" charset="0"/>
                          <a:cs typeface="Times New Roman" panose="02020603050405020304" pitchFamily="18" charset="0"/>
                        </a:rPr>
                        <a:t>Empresas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latin typeface="Times New Roman" panose="02020603050405020304" pitchFamily="18" charset="0"/>
                          <a:cs typeface="Times New Roman" panose="02020603050405020304" pitchFamily="18" charset="0"/>
                        </a:rPr>
                        <a:t>Total</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latin typeface="Times New Roman" panose="02020603050405020304" pitchFamily="18" charset="0"/>
                          <a:cs typeface="Times New Roman" panose="02020603050405020304" pitchFamily="18" charset="0"/>
                        </a:rPr>
                        <a:t>%</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r>
              <a:tr h="288614">
                <a:tc>
                  <a:txBody>
                    <a:bodyPr/>
                    <a:lstStyle/>
                    <a:p>
                      <a:pPr algn="ctr">
                        <a:lnSpc>
                          <a:spcPct val="200000"/>
                        </a:lnSpc>
                        <a:spcAft>
                          <a:spcPts val="0"/>
                        </a:spcAft>
                      </a:pPr>
                      <a:r>
                        <a:rPr lang="es-EC" sz="1200">
                          <a:effectLst/>
                          <a:latin typeface="Times New Roman" panose="02020603050405020304" pitchFamily="18" charset="0"/>
                          <a:cs typeface="Times New Roman" panose="02020603050405020304" pitchFamily="18" charset="0"/>
                        </a:rPr>
                        <a:t>Ecuador</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latin typeface="Times New Roman" panose="02020603050405020304" pitchFamily="18" charset="0"/>
                          <a:cs typeface="Times New Roman" panose="02020603050405020304" pitchFamily="18" charset="0"/>
                        </a:rPr>
                        <a:t>99</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latin typeface="Times New Roman" panose="02020603050405020304" pitchFamily="18" charset="0"/>
                          <a:cs typeface="Times New Roman" panose="02020603050405020304" pitchFamily="18" charset="0"/>
                        </a:rPr>
                        <a:t>100%</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r>
              <a:tr h="288614">
                <a:tc>
                  <a:txBody>
                    <a:bodyPr/>
                    <a:lstStyle/>
                    <a:p>
                      <a:pPr algn="ctr">
                        <a:lnSpc>
                          <a:spcPct val="200000"/>
                        </a:lnSpc>
                        <a:spcAft>
                          <a:spcPts val="0"/>
                        </a:spcAft>
                      </a:pPr>
                      <a:r>
                        <a:rPr lang="es-EC" sz="1200">
                          <a:effectLst/>
                          <a:latin typeface="Times New Roman" panose="02020603050405020304" pitchFamily="18" charset="0"/>
                          <a:cs typeface="Times New Roman" panose="02020603050405020304" pitchFamily="18" charset="0"/>
                        </a:rPr>
                        <a:t>Pichincha</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dirty="0" smtClean="0">
                          <a:effectLst/>
                          <a:latin typeface="Times New Roman" panose="02020603050405020304" pitchFamily="18" charset="0"/>
                          <a:cs typeface="Times New Roman" panose="02020603050405020304" pitchFamily="18" charset="0"/>
                        </a:rPr>
                        <a:t>35</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dirty="0">
                          <a:effectLst/>
                          <a:latin typeface="Times New Roman" panose="02020603050405020304" pitchFamily="18" charset="0"/>
                          <a:cs typeface="Times New Roman" panose="02020603050405020304" pitchFamily="18" charset="0"/>
                        </a:rPr>
                        <a:t>36%</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r>
            </a:tbl>
          </a:graphicData>
        </a:graphic>
      </p:graphicFrame>
      <p:sp>
        <p:nvSpPr>
          <p:cNvPr id="7" name="Rectángulo 6"/>
          <p:cNvSpPr/>
          <p:nvPr/>
        </p:nvSpPr>
        <p:spPr>
          <a:xfrm>
            <a:off x="361828" y="288151"/>
            <a:ext cx="2735970" cy="307777"/>
          </a:xfrm>
          <a:prstGeom prst="rect">
            <a:avLst/>
          </a:prstGeom>
        </p:spPr>
        <p:txBody>
          <a:bodyPr wrap="square">
            <a:spAutoFit/>
          </a:bodyPr>
          <a:lstStyle/>
          <a:p>
            <a:r>
              <a:rPr lang="es-EC" dirty="0">
                <a:latin typeface="Times New Roman" panose="02020603050405020304" pitchFamily="18" charset="0"/>
                <a:ea typeface="Times New Roman" panose="02020603050405020304" pitchFamily="18" charset="0"/>
              </a:rPr>
              <a:t>Empresas químicas en Pichincha</a:t>
            </a:r>
            <a:endParaRPr lang="es-MX" dirty="0"/>
          </a:p>
        </p:txBody>
      </p:sp>
      <p:sp>
        <p:nvSpPr>
          <p:cNvPr id="8" name="Rectángulo 7"/>
          <p:cNvSpPr/>
          <p:nvPr/>
        </p:nvSpPr>
        <p:spPr>
          <a:xfrm>
            <a:off x="1030591" y="1748883"/>
            <a:ext cx="3370052" cy="307777"/>
          </a:xfrm>
          <a:prstGeom prst="rect">
            <a:avLst/>
          </a:prstGeom>
        </p:spPr>
        <p:txBody>
          <a:bodyPr wrap="square">
            <a:spAutoFit/>
          </a:bodyPr>
          <a:lstStyle/>
          <a:p>
            <a:r>
              <a:rPr lang="es-EC" dirty="0">
                <a:latin typeface="Times New Roman" panose="02020603050405020304" pitchFamily="18" charset="0"/>
                <a:ea typeface="Times New Roman" panose="02020603050405020304" pitchFamily="18" charset="0"/>
              </a:rPr>
              <a:t>(Corporación Financiera Nacional, 2021)</a:t>
            </a:r>
            <a:endParaRPr lang="es-MX" dirty="0"/>
          </a:p>
        </p:txBody>
      </p:sp>
      <p:sp>
        <p:nvSpPr>
          <p:cNvPr id="9" name="Rectángulo 8"/>
          <p:cNvSpPr/>
          <p:nvPr/>
        </p:nvSpPr>
        <p:spPr>
          <a:xfrm>
            <a:off x="5789009" y="759026"/>
            <a:ext cx="2302446" cy="12298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s-EC" sz="1200" dirty="0">
                <a:latin typeface="Times New Roman" panose="02020603050405020304" pitchFamily="18" charset="0"/>
                <a:cs typeface="Times New Roman" panose="02020603050405020304" pitchFamily="18" charset="0"/>
              </a:rPr>
              <a:t>la fabricación de abonos y compuestos de nitrógeno</a:t>
            </a:r>
            <a:r>
              <a:rPr lang="es-EC" sz="1200" dirty="0" smtClean="0">
                <a:latin typeface="Times New Roman" panose="02020603050405020304" pitchFamily="18" charset="0"/>
                <a:cs typeface="Times New Roman" panose="02020603050405020304" pitchFamily="18" charset="0"/>
              </a:rPr>
              <a:t>; </a:t>
            </a:r>
            <a:r>
              <a:rPr lang="es-EC" sz="1200" dirty="0">
                <a:latin typeface="Times New Roman" panose="02020603050405020304" pitchFamily="18" charset="0"/>
                <a:cs typeface="Times New Roman" panose="02020603050405020304" pitchFamily="18" charset="0"/>
              </a:rPr>
              <a:t>plaguicidas y otros productos químicos de uso agropecuario de las cuales el 36% se encuentran en Pichincha </a:t>
            </a:r>
            <a:endParaRPr lang="es-MX" sz="1200" dirty="0">
              <a:latin typeface="Times New Roman" panose="02020603050405020304" pitchFamily="18" charset="0"/>
              <a:cs typeface="Times New Roman" panose="02020603050405020304" pitchFamily="18" charset="0"/>
            </a:endParaRPr>
          </a:p>
        </p:txBody>
      </p:sp>
      <p:sp>
        <p:nvSpPr>
          <p:cNvPr id="11" name="Rectángulo 10"/>
          <p:cNvSpPr/>
          <p:nvPr/>
        </p:nvSpPr>
        <p:spPr>
          <a:xfrm>
            <a:off x="3219180" y="2379535"/>
            <a:ext cx="2605690" cy="3391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sz="1200" dirty="0" smtClean="0">
              <a:latin typeface="Times New Roman" panose="02020603050405020304" pitchFamily="18" charset="0"/>
              <a:ea typeface="Times New Roman" panose="02020603050405020304" pitchFamily="18" charset="0"/>
            </a:endParaRPr>
          </a:p>
          <a:p>
            <a:pPr algn="ctr"/>
            <a:r>
              <a:rPr lang="es-EC" sz="1200" dirty="0" smtClean="0">
                <a:latin typeface="Times New Roman" panose="02020603050405020304" pitchFamily="18" charset="0"/>
                <a:ea typeface="Times New Roman" panose="02020603050405020304" pitchFamily="18" charset="0"/>
              </a:rPr>
              <a:t>alimentos </a:t>
            </a:r>
            <a:r>
              <a:rPr lang="es-EC" sz="1200" dirty="0">
                <a:latin typeface="Times New Roman" panose="02020603050405020304" pitchFamily="18" charset="0"/>
                <a:ea typeface="Times New Roman" panose="02020603050405020304" pitchFamily="18" charset="0"/>
              </a:rPr>
              <a:t>preparados para animales </a:t>
            </a:r>
            <a:endParaRPr lang="es-MX" sz="1200" dirty="0"/>
          </a:p>
          <a:p>
            <a:pPr algn="ctr"/>
            <a:endParaRPr lang="es-MX" sz="1200" dirty="0"/>
          </a:p>
        </p:txBody>
      </p:sp>
      <p:graphicFrame>
        <p:nvGraphicFramePr>
          <p:cNvPr id="12" name="Tabla 11"/>
          <p:cNvGraphicFramePr>
            <a:graphicFrameLocks noGrp="1"/>
          </p:cNvGraphicFramePr>
          <p:nvPr>
            <p:extLst>
              <p:ext uri="{D42A27DB-BD31-4B8C-83A1-F6EECF244321}">
                <p14:modId xmlns:p14="http://schemas.microsoft.com/office/powerpoint/2010/main" val="3636121522"/>
              </p:ext>
            </p:extLst>
          </p:nvPr>
        </p:nvGraphicFramePr>
        <p:xfrm>
          <a:off x="1543311" y="2916744"/>
          <a:ext cx="3916773" cy="1097280"/>
        </p:xfrm>
        <a:graphic>
          <a:graphicData uri="http://schemas.openxmlformats.org/drawingml/2006/table">
            <a:tbl>
              <a:tblPr firstRow="1" firstCol="1" bandRow="1">
                <a:tableStyleId>{42A62AC7-4911-4941-A9EC-C07261A3700F}</a:tableStyleId>
              </a:tblPr>
              <a:tblGrid>
                <a:gridCol w="1305591"/>
                <a:gridCol w="1305591"/>
                <a:gridCol w="1305591"/>
              </a:tblGrid>
              <a:tr h="285249">
                <a:tc>
                  <a:txBody>
                    <a:bodyPr/>
                    <a:lstStyle/>
                    <a:p>
                      <a:pPr>
                        <a:lnSpc>
                          <a:spcPct val="200000"/>
                        </a:lnSpc>
                        <a:spcAft>
                          <a:spcPts val="0"/>
                        </a:spcAft>
                      </a:pPr>
                      <a:r>
                        <a:rPr lang="es-EC" sz="1200" dirty="0">
                          <a:effectLst/>
                          <a:latin typeface="Times New Roman" panose="02020603050405020304" pitchFamily="18" charset="0"/>
                          <a:cs typeface="Times New Roman" panose="02020603050405020304" pitchFamily="18" charset="0"/>
                        </a:rPr>
                        <a:t>Empresas </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latin typeface="Times New Roman" panose="02020603050405020304" pitchFamily="18" charset="0"/>
                          <a:cs typeface="Times New Roman" panose="02020603050405020304" pitchFamily="18" charset="0"/>
                        </a:rPr>
                        <a:t>Total</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latin typeface="Times New Roman" panose="02020603050405020304" pitchFamily="18" charset="0"/>
                          <a:cs typeface="Times New Roman" panose="02020603050405020304" pitchFamily="18" charset="0"/>
                        </a:rPr>
                        <a:t>%</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r>
              <a:tr h="285249">
                <a:tc>
                  <a:txBody>
                    <a:bodyPr/>
                    <a:lstStyle/>
                    <a:p>
                      <a:pPr>
                        <a:lnSpc>
                          <a:spcPct val="200000"/>
                        </a:lnSpc>
                        <a:spcAft>
                          <a:spcPts val="0"/>
                        </a:spcAft>
                      </a:pPr>
                      <a:r>
                        <a:rPr lang="es-EC" sz="1200">
                          <a:effectLst/>
                          <a:latin typeface="Times New Roman" panose="02020603050405020304" pitchFamily="18" charset="0"/>
                          <a:cs typeface="Times New Roman" panose="02020603050405020304" pitchFamily="18" charset="0"/>
                        </a:rPr>
                        <a:t>Ecuador</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latin typeface="Times New Roman" panose="02020603050405020304" pitchFamily="18" charset="0"/>
                          <a:cs typeface="Times New Roman" panose="02020603050405020304" pitchFamily="18" charset="0"/>
                        </a:rPr>
                        <a:t>87</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latin typeface="Times New Roman" panose="02020603050405020304" pitchFamily="18" charset="0"/>
                          <a:cs typeface="Times New Roman" panose="02020603050405020304" pitchFamily="18" charset="0"/>
                        </a:rPr>
                        <a:t>100%</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r>
              <a:tr h="285249">
                <a:tc>
                  <a:txBody>
                    <a:bodyPr/>
                    <a:lstStyle/>
                    <a:p>
                      <a:pPr algn="ctr">
                        <a:lnSpc>
                          <a:spcPct val="200000"/>
                        </a:lnSpc>
                        <a:spcAft>
                          <a:spcPts val="0"/>
                        </a:spcAft>
                      </a:pPr>
                      <a:r>
                        <a:rPr lang="es-EC" sz="1200">
                          <a:effectLst/>
                          <a:latin typeface="Times New Roman" panose="02020603050405020304" pitchFamily="18" charset="0"/>
                          <a:cs typeface="Times New Roman" panose="02020603050405020304" pitchFamily="18" charset="0"/>
                        </a:rPr>
                        <a:t>Pichincha</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latin typeface="Times New Roman" panose="02020603050405020304" pitchFamily="18" charset="0"/>
                          <a:cs typeface="Times New Roman" panose="02020603050405020304" pitchFamily="18" charset="0"/>
                        </a:rPr>
                        <a:t>29</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dirty="0">
                          <a:effectLst/>
                          <a:latin typeface="Times New Roman" panose="02020603050405020304" pitchFamily="18" charset="0"/>
                          <a:cs typeface="Times New Roman" panose="02020603050405020304" pitchFamily="18" charset="0"/>
                        </a:rPr>
                        <a:t>33%</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r>
            </a:tbl>
          </a:graphicData>
        </a:graphic>
      </p:graphicFrame>
      <p:sp>
        <p:nvSpPr>
          <p:cNvPr id="13" name="Rectángulo 12"/>
          <p:cNvSpPr/>
          <p:nvPr/>
        </p:nvSpPr>
        <p:spPr>
          <a:xfrm>
            <a:off x="5824870" y="3109379"/>
            <a:ext cx="2302446" cy="90464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s-MX" sz="1200" dirty="0">
                <a:latin typeface="Times New Roman" panose="02020603050405020304" pitchFamily="18" charset="0"/>
                <a:cs typeface="Times New Roman" panose="02020603050405020304" pitchFamily="18" charset="0"/>
              </a:rPr>
              <a:t>E</a:t>
            </a:r>
            <a:r>
              <a:rPr lang="es-MX" sz="1200" dirty="0" smtClean="0">
                <a:latin typeface="Times New Roman" panose="02020603050405020304" pitchFamily="18" charset="0"/>
                <a:cs typeface="Times New Roman" panose="02020603050405020304" pitchFamily="18" charset="0"/>
              </a:rPr>
              <a:t>laboración </a:t>
            </a:r>
            <a:r>
              <a:rPr lang="es-MX" sz="1200" dirty="0">
                <a:latin typeface="Times New Roman" panose="02020603050405020304" pitchFamily="18" charset="0"/>
                <a:cs typeface="Times New Roman" panose="02020603050405020304" pitchFamily="18" charset="0"/>
              </a:rPr>
              <a:t>de alimentos preparados para animales de las cuales </a:t>
            </a:r>
            <a:r>
              <a:rPr lang="es-MX" sz="1200" dirty="0" smtClean="0">
                <a:latin typeface="Times New Roman" panose="02020603050405020304" pitchFamily="18" charset="0"/>
                <a:cs typeface="Times New Roman" panose="02020603050405020304" pitchFamily="18" charset="0"/>
              </a:rPr>
              <a:t>el 33%</a:t>
            </a:r>
            <a:r>
              <a:rPr lang="es-EC" sz="1200" dirty="0">
                <a:latin typeface="Times New Roman" panose="02020603050405020304" pitchFamily="18" charset="0"/>
                <a:cs typeface="Times New Roman" panose="02020603050405020304" pitchFamily="18" charset="0"/>
              </a:rPr>
              <a:t>se encuentran en Pichincha </a:t>
            </a:r>
            <a:endParaRPr lang="es-MX" sz="1200" dirty="0">
              <a:latin typeface="Times New Roman" panose="02020603050405020304" pitchFamily="18" charset="0"/>
              <a:cs typeface="Times New Roman" panose="02020603050405020304" pitchFamily="18" charset="0"/>
            </a:endParaRPr>
          </a:p>
          <a:p>
            <a:endParaRPr lang="es-MX" sz="1200" dirty="0">
              <a:latin typeface="Times New Roman" panose="02020603050405020304" pitchFamily="18" charset="0"/>
              <a:cs typeface="Times New Roman" panose="02020603050405020304" pitchFamily="18" charset="0"/>
            </a:endParaRPr>
          </a:p>
        </p:txBody>
      </p:sp>
      <p:sp>
        <p:nvSpPr>
          <p:cNvPr id="14" name="Rectángulo 13"/>
          <p:cNvSpPr/>
          <p:nvPr/>
        </p:nvSpPr>
        <p:spPr>
          <a:xfrm>
            <a:off x="1030591" y="4058152"/>
            <a:ext cx="3370052" cy="307777"/>
          </a:xfrm>
          <a:prstGeom prst="rect">
            <a:avLst/>
          </a:prstGeom>
        </p:spPr>
        <p:txBody>
          <a:bodyPr wrap="square">
            <a:spAutoFit/>
          </a:bodyPr>
          <a:lstStyle/>
          <a:p>
            <a:r>
              <a:rPr lang="es-EC" dirty="0">
                <a:latin typeface="Times New Roman" panose="02020603050405020304" pitchFamily="18" charset="0"/>
                <a:ea typeface="Times New Roman" panose="02020603050405020304" pitchFamily="18" charset="0"/>
              </a:rPr>
              <a:t>(Corporación Financiera Nacional, 2021)</a:t>
            </a:r>
            <a:endParaRPr lang="es-MX" dirty="0"/>
          </a:p>
        </p:txBody>
      </p:sp>
      <p:sp>
        <p:nvSpPr>
          <p:cNvPr id="15" name="Rectángulo 14"/>
          <p:cNvSpPr/>
          <p:nvPr/>
        </p:nvSpPr>
        <p:spPr>
          <a:xfrm>
            <a:off x="483210" y="2509958"/>
            <a:ext cx="2735970" cy="276999"/>
          </a:xfrm>
          <a:prstGeom prst="rect">
            <a:avLst/>
          </a:prstGeom>
        </p:spPr>
        <p:txBody>
          <a:bodyPr wrap="square">
            <a:spAutoFit/>
          </a:bodyPr>
          <a:lstStyle/>
          <a:p>
            <a:r>
              <a:rPr lang="es-EC" sz="1200" dirty="0">
                <a:latin typeface="Times New Roman" panose="02020603050405020304" pitchFamily="18" charset="0"/>
                <a:ea typeface="Times New Roman" panose="02020603050405020304" pitchFamily="18" charset="0"/>
                <a:cs typeface="Times New Roman" panose="02020603050405020304" pitchFamily="18" charset="0"/>
              </a:rPr>
              <a:t>Empresas </a:t>
            </a:r>
            <a:r>
              <a:rPr lang="es-EC" sz="1200" dirty="0">
                <a:latin typeface="Times New Roman" panose="02020603050405020304" pitchFamily="18" charset="0"/>
                <a:cs typeface="Times New Roman" panose="02020603050405020304" pitchFamily="18" charset="0"/>
              </a:rPr>
              <a:t>área animal </a:t>
            </a:r>
            <a:r>
              <a:rPr lang="es-EC" sz="1200" dirty="0" smtClean="0">
                <a:latin typeface="Times New Roman" panose="02020603050405020304" pitchFamily="18" charset="0"/>
                <a:cs typeface="Times New Roman" panose="02020603050405020304" pitchFamily="18" charset="0"/>
              </a:rPr>
              <a:t>en </a:t>
            </a:r>
            <a:r>
              <a:rPr lang="es-EC" sz="1200" dirty="0" smtClean="0">
                <a:latin typeface="Times New Roman" panose="02020603050405020304" pitchFamily="18" charset="0"/>
                <a:ea typeface="Times New Roman" panose="02020603050405020304" pitchFamily="18" charset="0"/>
                <a:cs typeface="Times New Roman" panose="02020603050405020304" pitchFamily="18" charset="0"/>
              </a:rPr>
              <a:t>Pichincha</a:t>
            </a:r>
            <a:endParaRPr lang="es-MX"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8951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14</a:t>
            </a:fld>
            <a:endParaRPr lang="es-MX"/>
          </a:p>
        </p:txBody>
      </p:sp>
      <p:sp>
        <p:nvSpPr>
          <p:cNvPr id="5" name="Rectángulo 4"/>
          <p:cNvSpPr/>
          <p:nvPr/>
        </p:nvSpPr>
        <p:spPr>
          <a:xfrm>
            <a:off x="1713359" y="242941"/>
            <a:ext cx="5263370" cy="3391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200" dirty="0">
                <a:latin typeface="Times New Roman" panose="02020603050405020304" pitchFamily="18" charset="0"/>
                <a:cs typeface="Times New Roman" panose="02020603050405020304" pitchFamily="18" charset="0"/>
              </a:rPr>
              <a:t>I</a:t>
            </a:r>
            <a:r>
              <a:rPr lang="es-EC" sz="1200" dirty="0" smtClean="0">
                <a:latin typeface="Times New Roman" panose="02020603050405020304" pitchFamily="18" charset="0"/>
                <a:cs typeface="Times New Roman" panose="02020603050405020304" pitchFamily="18" charset="0"/>
              </a:rPr>
              <a:t>nsumos</a:t>
            </a:r>
            <a:r>
              <a:rPr lang="es-EC" sz="1200" dirty="0">
                <a:latin typeface="Times New Roman" panose="02020603050405020304" pitchFamily="18" charset="0"/>
                <a:cs typeface="Times New Roman" panose="02020603050405020304" pitchFamily="18" charset="0"/>
              </a:rPr>
              <a:t>, materiales y equipos </a:t>
            </a:r>
            <a:r>
              <a:rPr lang="es-EC" sz="1200" dirty="0" smtClean="0">
                <a:latin typeface="Times New Roman" panose="02020603050405020304" pitchFamily="18" charset="0"/>
                <a:cs typeface="Times New Roman" panose="02020603050405020304" pitchFamily="18" charset="0"/>
              </a:rPr>
              <a:t>de </a:t>
            </a:r>
            <a:r>
              <a:rPr lang="es-EC" sz="1200" dirty="0">
                <a:latin typeface="Times New Roman" panose="02020603050405020304" pitchFamily="18" charset="0"/>
                <a:cs typeface="Times New Roman" panose="02020603050405020304" pitchFamily="18" charset="0"/>
              </a:rPr>
              <a:t>investigación se hace referencia a Universidades para sus salas de investigación</a:t>
            </a:r>
            <a:endParaRPr lang="es-MX" sz="1200" dirty="0">
              <a:latin typeface="Times New Roman" panose="02020603050405020304" pitchFamily="18" charset="0"/>
              <a:cs typeface="Times New Roman" panose="02020603050405020304" pitchFamily="18" charset="0"/>
            </a:endParaRPr>
          </a:p>
        </p:txBody>
      </p:sp>
      <p:sp>
        <p:nvSpPr>
          <p:cNvPr id="6" name="Rectángulo 5"/>
          <p:cNvSpPr/>
          <p:nvPr/>
        </p:nvSpPr>
        <p:spPr>
          <a:xfrm>
            <a:off x="394340" y="983983"/>
            <a:ext cx="1684075" cy="40786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200" dirty="0">
                <a:latin typeface="Times New Roman" panose="02020603050405020304" pitchFamily="18" charset="0"/>
                <a:cs typeface="Times New Roman" panose="02020603050405020304" pitchFamily="18" charset="0"/>
              </a:rPr>
              <a:t>No Probabilístico</a:t>
            </a:r>
            <a:endParaRPr lang="es-MX" sz="1200" dirty="0">
              <a:latin typeface="Times New Roman" panose="02020603050405020304" pitchFamily="18" charset="0"/>
              <a:cs typeface="Times New Roman" panose="02020603050405020304" pitchFamily="18" charset="0"/>
            </a:endParaRPr>
          </a:p>
        </p:txBody>
      </p:sp>
      <p:sp>
        <p:nvSpPr>
          <p:cNvPr id="7" name="Rectángulo 6"/>
          <p:cNvSpPr/>
          <p:nvPr/>
        </p:nvSpPr>
        <p:spPr>
          <a:xfrm>
            <a:off x="2440227" y="1314135"/>
            <a:ext cx="3624709" cy="39470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200" dirty="0">
                <a:latin typeface="Times New Roman" panose="02020603050405020304" pitchFamily="18" charset="0"/>
                <a:cs typeface="Times New Roman" panose="02020603050405020304" pitchFamily="18" charset="0"/>
              </a:rPr>
              <a:t>será una muestra basada en la credibilidad y juicio </a:t>
            </a:r>
            <a:endParaRPr lang="es-MX" sz="1200" dirty="0">
              <a:latin typeface="Times New Roman" panose="02020603050405020304" pitchFamily="18" charset="0"/>
              <a:cs typeface="Times New Roman" panose="02020603050405020304" pitchFamily="18" charset="0"/>
            </a:endParaRPr>
          </a:p>
        </p:txBody>
      </p:sp>
      <p:sp>
        <p:nvSpPr>
          <p:cNvPr id="8" name="Flecha derecha 7"/>
          <p:cNvSpPr/>
          <p:nvPr/>
        </p:nvSpPr>
        <p:spPr>
          <a:xfrm>
            <a:off x="2078415" y="1314135"/>
            <a:ext cx="361812" cy="31576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a:p>
        </p:txBody>
      </p:sp>
      <p:sp>
        <p:nvSpPr>
          <p:cNvPr id="9" name="Rectángulo 8"/>
          <p:cNvSpPr/>
          <p:nvPr/>
        </p:nvSpPr>
        <p:spPr>
          <a:xfrm>
            <a:off x="578899" y="1795791"/>
            <a:ext cx="4572000" cy="830997"/>
          </a:xfrm>
          <a:prstGeom prst="rect">
            <a:avLst/>
          </a:prstGeom>
        </p:spPr>
        <p:txBody>
          <a:bodyPr>
            <a:spAutoFit/>
          </a:bodyPr>
          <a:lstStyle/>
          <a:p>
            <a:pPr indent="180340">
              <a:lnSpc>
                <a:spcPct val="200000"/>
              </a:lnSpc>
            </a:pPr>
            <a:r>
              <a:rPr lang="es-MX" sz="1200" dirty="0" smtClean="0">
                <a:latin typeface="Times New Roman" panose="02020603050405020304" pitchFamily="18" charset="0"/>
                <a:ea typeface="Calibri" panose="020F0502020204030204" pitchFamily="34" charset="0"/>
              </a:rPr>
              <a:t>Enfoque </a:t>
            </a:r>
            <a:r>
              <a:rPr lang="es-MX" sz="1200" dirty="0">
                <a:latin typeface="Times New Roman" panose="02020603050405020304" pitchFamily="18" charset="0"/>
                <a:ea typeface="Calibri" panose="020F0502020204030204" pitchFamily="34" charset="0"/>
              </a:rPr>
              <a:t>a las universidades más representativas de Quito. </a:t>
            </a:r>
          </a:p>
          <a:p>
            <a:pPr indent="180340">
              <a:lnSpc>
                <a:spcPct val="200000"/>
              </a:lnSpc>
            </a:pPr>
            <a:r>
              <a:rPr lang="es-MX" sz="1200" dirty="0">
                <a:latin typeface="Times New Roman" panose="02020603050405020304" pitchFamily="18" charset="0"/>
                <a:ea typeface="Calibri" panose="020F0502020204030204" pitchFamily="34" charset="0"/>
              </a:rPr>
              <a:t> </a:t>
            </a:r>
            <a:endParaRPr lang="es-MX" sz="1200" dirty="0">
              <a:effectLst/>
              <a:latin typeface="Times New Roman" panose="02020603050405020304" pitchFamily="18" charset="0"/>
              <a:ea typeface="Calibri" panose="020F0502020204030204"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353290290"/>
              </p:ext>
            </p:extLst>
          </p:nvPr>
        </p:nvGraphicFramePr>
        <p:xfrm>
          <a:off x="2440227" y="2412161"/>
          <a:ext cx="4368800" cy="1587246"/>
        </p:xfrm>
        <a:graphic>
          <a:graphicData uri="http://schemas.openxmlformats.org/drawingml/2006/table">
            <a:tbl>
              <a:tblPr firstRow="1" firstCol="1" bandRow="1">
                <a:tableStyleId>{42A62AC7-4911-4941-A9EC-C07261A3700F}</a:tableStyleId>
              </a:tblPr>
              <a:tblGrid>
                <a:gridCol w="495300"/>
                <a:gridCol w="3873500"/>
              </a:tblGrid>
              <a:tr h="190500">
                <a:tc>
                  <a:txBody>
                    <a:bodyPr/>
                    <a:lstStyle/>
                    <a:p>
                      <a:pPr algn="ctr">
                        <a:lnSpc>
                          <a:spcPct val="107000"/>
                        </a:lnSpc>
                        <a:spcAft>
                          <a:spcPts val="0"/>
                        </a:spcAft>
                      </a:pPr>
                      <a:r>
                        <a:rPr lang="es-EC" sz="1200" dirty="0">
                          <a:effectLst/>
                          <a:latin typeface="Times New Roman" panose="02020603050405020304" pitchFamily="18" charset="0"/>
                          <a:cs typeface="Times New Roman" panose="02020603050405020304" pitchFamily="18" charset="0"/>
                        </a:rPr>
                        <a:t>N°</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Universidades </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r h="200025">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1</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Universidad Central del Ecuador</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r>
              <a:tr h="200025">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2</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Pontificia Universidad Católica del Ecuador (PUCE)</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r>
              <a:tr h="200025">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3</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Escuela Politécnica Nacional (EPM)</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r>
              <a:tr h="200025">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4</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Universidad Internacional SEK(UISEK)</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r>
              <a:tr h="200025">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5</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Universidad San Francisco de Quito (USFQ)</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r>
              <a:tr h="209550">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6</a:t>
                      </a:r>
                      <a:endParaRPr lang="es-MX" sz="120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7</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Universidad de las Américas UDLA</a:t>
                      </a:r>
                      <a:endParaRPr lang="es-MX" sz="12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Universidad  Internacional del Ecuador (UIDE)</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r>
            </a:tbl>
          </a:graphicData>
        </a:graphic>
      </p:graphicFrame>
      <p:sp>
        <p:nvSpPr>
          <p:cNvPr id="11" name="Rectángulo 10"/>
          <p:cNvSpPr/>
          <p:nvPr/>
        </p:nvSpPr>
        <p:spPr>
          <a:xfrm>
            <a:off x="1907740" y="4099786"/>
            <a:ext cx="1914319" cy="24340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200" dirty="0" smtClean="0">
                <a:latin typeface="Times New Roman" panose="02020603050405020304" pitchFamily="18" charset="0"/>
                <a:cs typeface="Times New Roman" panose="02020603050405020304" pitchFamily="18" charset="0"/>
              </a:rPr>
              <a:t>Elaboración propia </a:t>
            </a:r>
            <a:endParaRPr lang="es-MX"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0864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15</a:t>
            </a:fld>
            <a:endParaRPr lang="es-MX"/>
          </a:p>
        </p:txBody>
      </p:sp>
      <p:graphicFrame>
        <p:nvGraphicFramePr>
          <p:cNvPr id="6" name="Tabla 5"/>
          <p:cNvGraphicFramePr>
            <a:graphicFrameLocks noGrp="1"/>
          </p:cNvGraphicFramePr>
          <p:nvPr>
            <p:extLst>
              <p:ext uri="{D42A27DB-BD31-4B8C-83A1-F6EECF244321}">
                <p14:modId xmlns:p14="http://schemas.microsoft.com/office/powerpoint/2010/main" val="3465108454"/>
              </p:ext>
            </p:extLst>
          </p:nvPr>
        </p:nvGraphicFramePr>
        <p:xfrm>
          <a:off x="1251950" y="242346"/>
          <a:ext cx="6661886" cy="1637284"/>
        </p:xfrm>
        <a:graphic>
          <a:graphicData uri="http://schemas.openxmlformats.org/drawingml/2006/table">
            <a:tbl>
              <a:tblPr firstRow="1" firstCol="1" bandRow="1">
                <a:tableStyleId>{42A62AC7-4911-4941-A9EC-C07261A3700F}</a:tableStyleId>
              </a:tblPr>
              <a:tblGrid>
                <a:gridCol w="5566498"/>
                <a:gridCol w="1095388"/>
              </a:tblGrid>
              <a:tr h="203200">
                <a:tc>
                  <a:txBody>
                    <a:bodyPr/>
                    <a:lstStyle/>
                    <a:p>
                      <a:pPr algn="ctr">
                        <a:lnSpc>
                          <a:spcPct val="107000"/>
                        </a:lnSpc>
                        <a:spcAft>
                          <a:spcPts val="0"/>
                        </a:spcAft>
                      </a:pPr>
                      <a:r>
                        <a:rPr lang="es-EC" sz="1200" dirty="0">
                          <a:effectLst/>
                          <a:latin typeface="Times New Roman" panose="02020603050405020304" pitchFamily="18" charset="0"/>
                          <a:cs typeface="Times New Roman" panose="02020603050405020304" pitchFamily="18" charset="0"/>
                        </a:rPr>
                        <a:t>Empresas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Cant.</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r>
              <a:tr h="203200">
                <a:tc>
                  <a:txBody>
                    <a:bodyPr/>
                    <a:lstStyle/>
                    <a:p>
                      <a:pPr>
                        <a:lnSpc>
                          <a:spcPct val="107000"/>
                        </a:lnSpc>
                        <a:spcAft>
                          <a:spcPts val="800"/>
                        </a:spcAft>
                      </a:pPr>
                      <a:r>
                        <a:rPr lang="es-EC" sz="1200">
                          <a:effectLst/>
                          <a:latin typeface="Times New Roman" panose="02020603050405020304" pitchFamily="18" charset="0"/>
                          <a:cs typeface="Times New Roman" panose="02020603050405020304" pitchFamily="18" charset="0"/>
                        </a:rPr>
                        <a:t>Empresas dedicadas a la fabricación de productos farmacéuticos</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94</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r>
              <a:tr h="384810">
                <a:tc>
                  <a:txBody>
                    <a:bodyPr/>
                    <a:lstStyle/>
                    <a:p>
                      <a:pPr>
                        <a:lnSpc>
                          <a:spcPct val="107000"/>
                        </a:lnSpc>
                        <a:spcAft>
                          <a:spcPts val="800"/>
                        </a:spcAft>
                      </a:pPr>
                      <a:r>
                        <a:rPr lang="es-EC" sz="1200">
                          <a:effectLst/>
                          <a:latin typeface="Times New Roman" panose="02020603050405020304" pitchFamily="18" charset="0"/>
                          <a:cs typeface="Times New Roman" panose="02020603050405020304" pitchFamily="18" charset="0"/>
                        </a:rPr>
                        <a:t>Empresas dedicadas a la Fabricación de abonos y compuestos de nitrógeno; fabricación de plaguicidas y otros productos químicos de uso agropecuario</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35</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r>
              <a:tr h="210820">
                <a:tc>
                  <a:txBody>
                    <a:bodyPr/>
                    <a:lstStyle/>
                    <a:p>
                      <a:pPr>
                        <a:lnSpc>
                          <a:spcPct val="107000"/>
                        </a:lnSpc>
                        <a:spcAft>
                          <a:spcPts val="800"/>
                        </a:spcAft>
                      </a:pPr>
                      <a:r>
                        <a:rPr lang="es-EC" sz="1200">
                          <a:effectLst/>
                          <a:latin typeface="Times New Roman" panose="02020603050405020304" pitchFamily="18" charset="0"/>
                          <a:cs typeface="Times New Roman" panose="02020603050405020304" pitchFamily="18" charset="0"/>
                        </a:rPr>
                        <a:t>Empresas dedicadas a la elaboración de alimentos preparados para animales </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29</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r>
              <a:tr h="203200">
                <a:tc>
                  <a:txBody>
                    <a:bodyPr/>
                    <a:lstStyle/>
                    <a:p>
                      <a:pPr>
                        <a:lnSpc>
                          <a:spcPct val="107000"/>
                        </a:lnSpc>
                        <a:spcAft>
                          <a:spcPts val="800"/>
                        </a:spcAft>
                      </a:pPr>
                      <a:r>
                        <a:rPr lang="es-EC" sz="1200">
                          <a:effectLst/>
                          <a:latin typeface="Times New Roman" panose="02020603050405020304" pitchFamily="18" charset="0"/>
                          <a:cs typeface="Times New Roman" panose="02020603050405020304" pitchFamily="18" charset="0"/>
                        </a:rPr>
                        <a:t>Universidades</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7</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r>
              <a:tr h="212725">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Total Muestra Pichincha </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165</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r>
              <a:tr h="212725">
                <a:tc>
                  <a:txBody>
                    <a:bodyPr/>
                    <a:lstStyle/>
                    <a:p>
                      <a:pPr algn="ctr">
                        <a:lnSpc>
                          <a:spcPct val="107000"/>
                        </a:lnSpc>
                        <a:spcAft>
                          <a:spcPts val="0"/>
                        </a:spcAft>
                      </a:pPr>
                      <a:r>
                        <a:rPr lang="es-EC" sz="1200" b="1">
                          <a:effectLst/>
                          <a:latin typeface="Times New Roman" panose="02020603050405020304" pitchFamily="18" charset="0"/>
                          <a:cs typeface="Times New Roman" panose="02020603050405020304" pitchFamily="18" charset="0"/>
                        </a:rPr>
                        <a:t>Total de la Muestra en el distrito metropolitano de Quito</a:t>
                      </a:r>
                      <a:endParaRPr lang="es-MX"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200" b="1" dirty="0">
                          <a:effectLst/>
                          <a:latin typeface="Times New Roman" panose="02020603050405020304" pitchFamily="18" charset="0"/>
                          <a:cs typeface="Times New Roman" panose="02020603050405020304" pitchFamily="18" charset="0"/>
                        </a:rPr>
                        <a:t>         133</a:t>
                      </a:r>
                      <a:endParaRPr lang="es-MX"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r>
            </a:tbl>
          </a:graphicData>
        </a:graphic>
      </p:graphicFrame>
      <p:sp>
        <p:nvSpPr>
          <p:cNvPr id="7" name="Rectángulo 6"/>
          <p:cNvSpPr/>
          <p:nvPr/>
        </p:nvSpPr>
        <p:spPr>
          <a:xfrm>
            <a:off x="1845247" y="3747900"/>
            <a:ext cx="6134374" cy="717889"/>
          </a:xfrm>
          <a:prstGeom prst="rect">
            <a:avLst/>
          </a:prstGeom>
        </p:spPr>
        <p:txBody>
          <a:bodyPr wrap="square">
            <a:spAutoFit/>
          </a:bodyPr>
          <a:lstStyle/>
          <a:p>
            <a:pPr indent="180340">
              <a:lnSpc>
                <a:spcPct val="200000"/>
              </a:lnSpc>
            </a:pPr>
            <a:r>
              <a:rPr lang="es-EC" sz="1100" dirty="0">
                <a:latin typeface="Times New Roman" panose="02020603050405020304" pitchFamily="18" charset="0"/>
                <a:ea typeface="Calibri" panose="020F0502020204030204" pitchFamily="34" charset="0"/>
              </a:rPr>
              <a:t>De las empresas situadas en Pichincha,  el </a:t>
            </a:r>
            <a:r>
              <a:rPr lang="es-EC" sz="1100" dirty="0" smtClean="0">
                <a:latin typeface="Times New Roman" panose="02020603050405020304" pitchFamily="18" charset="0"/>
                <a:ea typeface="Calibri" panose="020F0502020204030204" pitchFamily="34" charset="0"/>
              </a:rPr>
              <a:t>82%, se </a:t>
            </a:r>
            <a:r>
              <a:rPr lang="es-EC" sz="1100" dirty="0">
                <a:latin typeface="Times New Roman" panose="02020603050405020304" pitchFamily="18" charset="0"/>
                <a:ea typeface="Calibri" panose="020F0502020204030204" pitchFamily="34" charset="0"/>
              </a:rPr>
              <a:t>encuentran en la zona 9 correspondiendo al Distrito Metropolitano de Quito, dando como resultado </a:t>
            </a:r>
            <a:r>
              <a:rPr lang="es-EC" sz="1100" b="1" dirty="0">
                <a:latin typeface="Times New Roman" panose="02020603050405020304" pitchFamily="18" charset="0"/>
                <a:ea typeface="Calibri" panose="020F0502020204030204" pitchFamily="34" charset="0"/>
              </a:rPr>
              <a:t>133</a:t>
            </a:r>
            <a:r>
              <a:rPr lang="es-EC" sz="1100" dirty="0">
                <a:latin typeface="Times New Roman" panose="02020603050405020304" pitchFamily="18" charset="0"/>
                <a:ea typeface="Calibri" panose="020F0502020204030204" pitchFamily="34" charset="0"/>
              </a:rPr>
              <a:t> empresas en el DMQ para su </a:t>
            </a:r>
            <a:r>
              <a:rPr lang="es-EC" sz="1100" dirty="0" smtClean="0">
                <a:latin typeface="Times New Roman" panose="02020603050405020304" pitchFamily="18" charset="0"/>
                <a:ea typeface="Calibri" panose="020F0502020204030204" pitchFamily="34" charset="0"/>
              </a:rPr>
              <a:t>análisis</a:t>
            </a:r>
            <a:endParaRPr lang="es-MX" sz="1100" dirty="0">
              <a:effectLst/>
              <a:latin typeface="Times New Roman" panose="02020603050405020304" pitchFamily="18" charset="0"/>
              <a:ea typeface="Times New Roman" panose="02020603050405020304" pitchFamily="18" charset="0"/>
            </a:endParaRPr>
          </a:p>
        </p:txBody>
      </p:sp>
      <p:graphicFrame>
        <p:nvGraphicFramePr>
          <p:cNvPr id="8" name="Tabla 7"/>
          <p:cNvGraphicFramePr>
            <a:graphicFrameLocks noGrp="1"/>
          </p:cNvGraphicFramePr>
          <p:nvPr>
            <p:extLst>
              <p:ext uri="{D42A27DB-BD31-4B8C-83A1-F6EECF244321}">
                <p14:modId xmlns:p14="http://schemas.microsoft.com/office/powerpoint/2010/main" val="376236108"/>
              </p:ext>
            </p:extLst>
          </p:nvPr>
        </p:nvGraphicFramePr>
        <p:xfrm>
          <a:off x="1845247" y="2402285"/>
          <a:ext cx="4383670" cy="822960"/>
        </p:xfrm>
        <a:graphic>
          <a:graphicData uri="http://schemas.openxmlformats.org/drawingml/2006/table">
            <a:tbl>
              <a:tblPr firstRow="1" firstCol="1" bandRow="1">
                <a:tableStyleId>{42A62AC7-4911-4941-A9EC-C07261A3700F}</a:tableStyleId>
              </a:tblPr>
              <a:tblGrid>
                <a:gridCol w="1527180"/>
                <a:gridCol w="1428245"/>
                <a:gridCol w="1428245"/>
              </a:tblGrid>
              <a:tr h="145415">
                <a:tc>
                  <a:txBody>
                    <a:bodyPr/>
                    <a:lstStyle/>
                    <a:p>
                      <a:pPr indent="180340" algn="ctr">
                        <a:lnSpc>
                          <a:spcPct val="150000"/>
                        </a:lnSpc>
                        <a:spcAft>
                          <a:spcPts val="0"/>
                        </a:spcAft>
                      </a:pPr>
                      <a:r>
                        <a:rPr lang="es-EC" sz="1200" dirty="0">
                          <a:effectLst/>
                        </a:rPr>
                        <a:t>Ubicación</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200">
                          <a:effectLst/>
                        </a:rPr>
                        <a:t>Cant.</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200">
                          <a:effectLst/>
                        </a:rPr>
                        <a:t>%</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r h="138430">
                <a:tc>
                  <a:txBody>
                    <a:bodyPr/>
                    <a:lstStyle/>
                    <a:p>
                      <a:pPr indent="180340" algn="just">
                        <a:lnSpc>
                          <a:spcPct val="150000"/>
                        </a:lnSpc>
                        <a:spcAft>
                          <a:spcPts val="0"/>
                        </a:spcAft>
                      </a:pPr>
                      <a:r>
                        <a:rPr lang="es-EC" sz="1200">
                          <a:effectLst/>
                        </a:rPr>
                        <a:t>Pichincha</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200">
                          <a:effectLst/>
                        </a:rPr>
                        <a:t>165</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200">
                          <a:effectLst/>
                        </a:rPr>
                        <a:t>100%</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r h="145415">
                <a:tc>
                  <a:txBody>
                    <a:bodyPr/>
                    <a:lstStyle/>
                    <a:p>
                      <a:pPr indent="180340" algn="just">
                        <a:lnSpc>
                          <a:spcPct val="150000"/>
                        </a:lnSpc>
                        <a:spcAft>
                          <a:spcPts val="0"/>
                        </a:spcAft>
                      </a:pPr>
                      <a:r>
                        <a:rPr lang="es-EC" sz="1200">
                          <a:effectLst/>
                        </a:rPr>
                        <a:t>DMQ</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200">
                          <a:effectLst/>
                        </a:rPr>
                        <a:t>133</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200" dirty="0">
                          <a:effectLst/>
                        </a:rPr>
                        <a:t>82%</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bl>
          </a:graphicData>
        </a:graphic>
      </p:graphicFrame>
      <p:sp>
        <p:nvSpPr>
          <p:cNvPr id="9" name="Rectángulo 8"/>
          <p:cNvSpPr/>
          <p:nvPr/>
        </p:nvSpPr>
        <p:spPr>
          <a:xfrm>
            <a:off x="1251949" y="3400287"/>
            <a:ext cx="3147015" cy="307777"/>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rPr>
              <a:t>(Corporación Financiera Nacional, 2021)</a:t>
            </a:r>
            <a:endParaRPr lang="es-MX" dirty="0"/>
          </a:p>
        </p:txBody>
      </p:sp>
      <p:sp>
        <p:nvSpPr>
          <p:cNvPr id="10" name="Rectángulo 9"/>
          <p:cNvSpPr/>
          <p:nvPr/>
        </p:nvSpPr>
        <p:spPr>
          <a:xfrm>
            <a:off x="1251950" y="1919466"/>
            <a:ext cx="3147015" cy="307777"/>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rPr>
              <a:t>(Corporación Financiera Nacional, 2021)</a:t>
            </a:r>
            <a:endParaRPr lang="es-MX" dirty="0"/>
          </a:p>
        </p:txBody>
      </p:sp>
    </p:spTree>
    <p:extLst>
      <p:ext uri="{BB962C8B-B14F-4D97-AF65-F5344CB8AC3E}">
        <p14:creationId xmlns:p14="http://schemas.microsoft.com/office/powerpoint/2010/main" val="4112514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16</a:t>
            </a:fld>
            <a:endParaRPr lang="es-MX"/>
          </a:p>
        </p:txBody>
      </p:sp>
      <mc:AlternateContent xmlns:mc="http://schemas.openxmlformats.org/markup-compatibility/2006" xmlns:a14="http://schemas.microsoft.com/office/drawing/2010/main">
        <mc:Choice Requires="a14">
          <p:sp>
            <p:nvSpPr>
              <p:cNvPr id="5" name="CuadroTexto 4">
                <a:extLst>
                  <a:ext uri="{FF2B5EF4-FFF2-40B4-BE49-F238E27FC236}">
                    <a16:creationId xmlns="" xmlns:a16="http://schemas.microsoft.com/office/drawing/2014/main" id="{6207FF52-16B8-4695-ABA7-3102A7657E18}"/>
                  </a:ext>
                </a:extLst>
              </p:cNvPr>
              <p:cNvSpPr txBox="1"/>
              <p:nvPr/>
            </p:nvSpPr>
            <p:spPr>
              <a:xfrm>
                <a:off x="662197" y="3866033"/>
                <a:ext cx="4575572" cy="7704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b="1" i="1" smtClean="0">
                          <a:latin typeface="Cambria Math" panose="02040503050406030204" pitchFamily="18" charset="0"/>
                        </a:rPr>
                        <m:t>𝒏</m:t>
                      </m:r>
                      <m:r>
                        <a:rPr lang="es-EC" b="0" i="0">
                          <a:latin typeface="Cambria Math" panose="02040503050406030204" pitchFamily="18" charset="0"/>
                        </a:rPr>
                        <m:t>=</m:t>
                      </m:r>
                      <m:f>
                        <m:fPr>
                          <m:ctrlPr>
                            <a:rPr lang="es-EC" b="0" i="1">
                              <a:solidFill>
                                <a:srgbClr val="836967"/>
                              </a:solidFill>
                              <a:latin typeface="Cambria Math" panose="02040503050406030204" pitchFamily="18" charset="0"/>
                            </a:rPr>
                          </m:ctrlPr>
                        </m:fPr>
                        <m:num>
                          <m:r>
                            <a:rPr lang="es-EC" b="1" i="0" smtClean="0">
                              <a:solidFill>
                                <a:srgbClr val="836967"/>
                              </a:solidFill>
                              <a:latin typeface="Cambria Math" panose="02040503050406030204" pitchFamily="18" charset="0"/>
                            </a:rPr>
                            <m:t>𝟏𝟑𝟑</m:t>
                          </m:r>
                          <m:r>
                            <a:rPr lang="es-EC" b="1" i="0">
                              <a:latin typeface="Cambria Math" panose="02040503050406030204" pitchFamily="18" charset="0"/>
                            </a:rPr>
                            <m:t>∗</m:t>
                          </m:r>
                          <m:r>
                            <a:rPr lang="es-EC" b="0" i="0">
                              <a:latin typeface="Cambria Math" panose="02040503050406030204" pitchFamily="18" charset="0"/>
                            </a:rPr>
                            <m:t> </m:t>
                          </m:r>
                          <m:sSup>
                            <m:sSupPr>
                              <m:ctrlPr>
                                <a:rPr lang="es-EC" b="0" i="1">
                                  <a:solidFill>
                                    <a:srgbClr val="836967"/>
                                  </a:solidFill>
                                  <a:latin typeface="Cambria Math" panose="02040503050406030204" pitchFamily="18" charset="0"/>
                                </a:rPr>
                              </m:ctrlPr>
                            </m:sSupPr>
                            <m:e>
                              <m:r>
                                <a:rPr lang="es-EC" b="0" i="0">
                                  <a:latin typeface="Cambria Math" panose="02040503050406030204" pitchFamily="18" charset="0"/>
                                </a:rPr>
                                <m:t>1,96</m:t>
                              </m:r>
                            </m:e>
                            <m:sup>
                              <m:r>
                                <a:rPr lang="es-EC" b="0" i="0">
                                  <a:latin typeface="Cambria Math" panose="02040503050406030204" pitchFamily="18" charset="0"/>
                                </a:rPr>
                                <m:t>2</m:t>
                              </m:r>
                            </m:sup>
                          </m:sSup>
                          <m:r>
                            <a:rPr lang="es-EC" b="0" i="0">
                              <a:latin typeface="Cambria Math" panose="02040503050406030204" pitchFamily="18" charset="0"/>
                            </a:rPr>
                            <m:t>∗ 0,5∗0,5</m:t>
                          </m:r>
                        </m:num>
                        <m:den>
                          <m:sSup>
                            <m:sSupPr>
                              <m:ctrlPr>
                                <a:rPr lang="es-EC" b="0" i="1">
                                  <a:solidFill>
                                    <a:srgbClr val="836967"/>
                                  </a:solidFill>
                                  <a:latin typeface="Cambria Math" panose="02040503050406030204" pitchFamily="18" charset="0"/>
                                </a:rPr>
                              </m:ctrlPr>
                            </m:sSupPr>
                            <m:e>
                              <m:r>
                                <a:rPr lang="es-EC" b="0" i="0">
                                  <a:latin typeface="Cambria Math" panose="02040503050406030204" pitchFamily="18" charset="0"/>
                                </a:rPr>
                                <m:t>0,05</m:t>
                              </m:r>
                            </m:e>
                            <m:sup>
                              <m:r>
                                <a:rPr lang="es-EC" b="0" i="0">
                                  <a:latin typeface="Cambria Math" panose="02040503050406030204" pitchFamily="18" charset="0"/>
                                </a:rPr>
                                <m:t>2</m:t>
                              </m:r>
                            </m:sup>
                          </m:sSup>
                          <m:r>
                            <a:rPr lang="es-EC" b="0" i="0">
                              <a:latin typeface="Cambria Math" panose="02040503050406030204" pitchFamily="18" charset="0"/>
                            </a:rPr>
                            <m:t>∗</m:t>
                          </m:r>
                          <m:d>
                            <m:dPr>
                              <m:ctrlPr>
                                <a:rPr lang="es-EC" b="0" i="1">
                                  <a:solidFill>
                                    <a:srgbClr val="836967"/>
                                  </a:solidFill>
                                  <a:latin typeface="Cambria Math" panose="02040503050406030204" pitchFamily="18" charset="0"/>
                                </a:rPr>
                              </m:ctrlPr>
                            </m:dPr>
                            <m:e>
                              <m:r>
                                <a:rPr lang="es-EC" b="1" i="0" smtClean="0">
                                  <a:solidFill>
                                    <a:srgbClr val="836967"/>
                                  </a:solidFill>
                                  <a:latin typeface="Cambria Math" panose="02040503050406030204" pitchFamily="18" charset="0"/>
                                </a:rPr>
                                <m:t>𝟏𝟑𝟑</m:t>
                              </m:r>
                              <m:r>
                                <a:rPr lang="es-EC" b="0" i="0">
                                  <a:latin typeface="Cambria Math" panose="02040503050406030204" pitchFamily="18" charset="0"/>
                                </a:rPr>
                                <m:t>−1</m:t>
                              </m:r>
                            </m:e>
                          </m:d>
                          <m:r>
                            <a:rPr lang="es-EC" b="0" i="0">
                              <a:latin typeface="Cambria Math" panose="02040503050406030204" pitchFamily="18" charset="0"/>
                            </a:rPr>
                            <m:t>+</m:t>
                          </m:r>
                          <m:sSup>
                            <m:sSupPr>
                              <m:ctrlPr>
                                <a:rPr lang="es-EC" b="0" i="1">
                                  <a:solidFill>
                                    <a:srgbClr val="836967"/>
                                  </a:solidFill>
                                  <a:latin typeface="Cambria Math" panose="02040503050406030204" pitchFamily="18" charset="0"/>
                                </a:rPr>
                              </m:ctrlPr>
                            </m:sSupPr>
                            <m:e>
                              <m:r>
                                <a:rPr lang="es-EC" b="0" i="0">
                                  <a:latin typeface="Cambria Math" panose="02040503050406030204" pitchFamily="18" charset="0"/>
                                </a:rPr>
                                <m:t>1,96</m:t>
                              </m:r>
                            </m:e>
                            <m:sup>
                              <m:r>
                                <a:rPr lang="es-EC" b="0" i="0">
                                  <a:latin typeface="Cambria Math" panose="02040503050406030204" pitchFamily="18" charset="0"/>
                                </a:rPr>
                                <m:t>2</m:t>
                              </m:r>
                            </m:sup>
                          </m:sSup>
                          <m:r>
                            <a:rPr lang="es-EC" b="0" i="0">
                              <a:latin typeface="Cambria Math" panose="02040503050406030204" pitchFamily="18" charset="0"/>
                            </a:rPr>
                            <m:t>∗0,5∗0,5</m:t>
                          </m:r>
                        </m:den>
                      </m:f>
                      <m:r>
                        <a:rPr lang="es-EC" b="0" i="0">
                          <a:latin typeface="Cambria Math" panose="02040503050406030204" pitchFamily="18" charset="0"/>
                        </a:rPr>
                        <m:t>  </m:t>
                      </m:r>
                      <m:r>
                        <a:rPr lang="es-EC" b="0" i="1">
                          <a:latin typeface="Cambria Math" panose="02040503050406030204" pitchFamily="18" charset="0"/>
                        </a:rPr>
                        <m:t>𝑛</m:t>
                      </m:r>
                      <m:r>
                        <a:rPr lang="es-EC" b="0" i="0">
                          <a:latin typeface="Cambria Math" panose="02040503050406030204" pitchFamily="18" charset="0"/>
                        </a:rPr>
                        <m:t>=</m:t>
                      </m:r>
                      <m:r>
                        <a:rPr lang="es-EC" b="0" i="0" smtClean="0">
                          <a:solidFill>
                            <a:srgbClr val="C00000"/>
                          </a:solidFill>
                          <a:latin typeface="Cambria Math" panose="02040503050406030204" pitchFamily="18" charset="0"/>
                        </a:rPr>
                        <m:t>99</m:t>
                      </m:r>
                      <m:r>
                        <a:rPr lang="es-EC" b="0" i="0">
                          <a:solidFill>
                            <a:srgbClr val="C00000"/>
                          </a:solidFill>
                          <a:latin typeface="Cambria Math" panose="02040503050406030204" pitchFamily="18" charset="0"/>
                        </a:rPr>
                        <m:t> </m:t>
                      </m:r>
                      <m:r>
                        <m:rPr>
                          <m:sty m:val="p"/>
                        </m:rPr>
                        <a:rPr lang="es-EC" b="0" i="0">
                          <a:latin typeface="Cambria Math" panose="02040503050406030204" pitchFamily="18" charset="0"/>
                        </a:rPr>
                        <m:t>encuestas</m:t>
                      </m:r>
                    </m:oMath>
                  </m:oMathPara>
                </a14:m>
                <a:endParaRPr lang="es-EC" dirty="0"/>
              </a:p>
            </p:txBody>
          </p:sp>
        </mc:Choice>
        <mc:Fallback xmlns="">
          <p:sp>
            <p:nvSpPr>
              <p:cNvPr id="5" name="CuadroTexto 4">
                <a:extLst>
                  <a:ext uri="{FF2B5EF4-FFF2-40B4-BE49-F238E27FC236}">
                    <a16:creationId xmlns:a16="http://schemas.microsoft.com/office/drawing/2014/main" xmlns="" xmlns:a14="http://schemas.microsoft.com/office/drawing/2010/main" id="{6207FF52-16B8-4695-ABA7-3102A7657E18}"/>
                  </a:ext>
                </a:extLst>
              </p:cNvPr>
              <p:cNvSpPr txBox="1">
                <a:spLocks noRot="1" noChangeAspect="1" noMove="1" noResize="1" noEditPoints="1" noAdjustHandles="1" noChangeArrowheads="1" noChangeShapeType="1" noTextEdit="1"/>
              </p:cNvSpPr>
              <p:nvPr/>
            </p:nvSpPr>
            <p:spPr>
              <a:xfrm>
                <a:off x="662197" y="3866033"/>
                <a:ext cx="4575572" cy="770467"/>
              </a:xfrm>
              <a:prstGeom prst="rect">
                <a:avLst/>
              </a:prstGeom>
              <a:blipFill rotWithShape="0">
                <a:blip r:embed="rId2"/>
                <a:stretch>
                  <a:fillRect/>
                </a:stretch>
              </a:blipFill>
            </p:spPr>
            <p:txBody>
              <a:bodyPr/>
              <a:lstStyle/>
              <a:p>
                <a:r>
                  <a:rPr lang="es-MX">
                    <a:noFill/>
                  </a:rPr>
                  <a:t> </a:t>
                </a:r>
              </a:p>
            </p:txBody>
          </p:sp>
        </mc:Fallback>
      </mc:AlternateContent>
      <p:sp>
        <p:nvSpPr>
          <p:cNvPr id="6" name="Título 1"/>
          <p:cNvSpPr>
            <a:spLocks noGrp="1"/>
          </p:cNvSpPr>
          <p:nvPr>
            <p:ph type="title"/>
          </p:nvPr>
        </p:nvSpPr>
        <p:spPr>
          <a:xfrm>
            <a:off x="396638" y="66147"/>
            <a:ext cx="5492400" cy="766200"/>
          </a:xfrm>
        </p:spPr>
        <p:txBody>
          <a:bodyPr/>
          <a:lstStyle/>
          <a:p>
            <a:r>
              <a:rPr lang="es-EC" dirty="0" smtClean="0"/>
              <a:t>MUESTRA</a:t>
            </a:r>
            <a:endParaRPr lang="es-EC" dirty="0"/>
          </a:p>
        </p:txBody>
      </p:sp>
      <mc:AlternateContent xmlns:mc="http://schemas.openxmlformats.org/markup-compatibility/2006" xmlns:a14="http://schemas.microsoft.com/office/drawing/2010/main">
        <mc:Choice Requires="a14">
          <p:sp>
            <p:nvSpPr>
              <p:cNvPr id="7" name="Rectángulo 6"/>
              <p:cNvSpPr/>
              <p:nvPr/>
            </p:nvSpPr>
            <p:spPr>
              <a:xfrm>
                <a:off x="904532" y="640612"/>
                <a:ext cx="4476613" cy="1083886"/>
              </a:xfrm>
              <a:prstGeom prst="rect">
                <a:avLst/>
              </a:prstGeom>
            </p:spPr>
            <p:txBody>
              <a:bodyPr wrap="square">
                <a:spAutoFit/>
              </a:bodyPr>
              <a:lstStyle/>
              <a:p>
                <a:pPr>
                  <a:lnSpc>
                    <a:spcPct val="150000"/>
                  </a:lnSpc>
                  <a:spcAft>
                    <a:spcPts val="800"/>
                  </a:spcAft>
                </a:pPr>
                <a:r>
                  <a:rPr lang="es-EC" dirty="0" smtClean="0">
                    <a:highlight>
                      <a:srgbClr val="FFFFFF"/>
                    </a:highlight>
                    <a:latin typeface="Times New Roman" panose="02020603050405020304" pitchFamily="18" charset="0"/>
                    <a:ea typeface="Times New Roman" panose="02020603050405020304" pitchFamily="18" charset="0"/>
                  </a:rPr>
                  <a:t> </a:t>
                </a:r>
                <a:endParaRPr lang="es-MX" dirty="0">
                  <a:effectLst/>
                  <a:latin typeface="Times New Roman" panose="02020603050405020304" pitchFamily="18" charset="0"/>
                  <a:ea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s-EC" sz="1200" i="1">
                          <a:latin typeface="Cambria Math" panose="02040503050406030204" pitchFamily="18" charset="0"/>
                        </a:rPr>
                        <m:t>𝑛</m:t>
                      </m:r>
                      <m:r>
                        <a:rPr lang="es-EC" sz="1200" i="1">
                          <a:latin typeface="Cambria Math" panose="02040503050406030204" pitchFamily="18" charset="0"/>
                        </a:rPr>
                        <m:t>=</m:t>
                      </m:r>
                      <m:f>
                        <m:fPr>
                          <m:ctrlPr>
                            <a:rPr lang="es-MX" sz="1200" i="1">
                              <a:latin typeface="Cambria Math" panose="02040503050406030204" pitchFamily="18" charset="0"/>
                            </a:rPr>
                          </m:ctrlPr>
                        </m:fPr>
                        <m:num>
                          <m:sSup>
                            <m:sSupPr>
                              <m:ctrlPr>
                                <a:rPr lang="es-MX" sz="1200" i="1">
                                  <a:latin typeface="Cambria Math" panose="02040503050406030204" pitchFamily="18" charset="0"/>
                                </a:rPr>
                              </m:ctrlPr>
                            </m:sSupPr>
                            <m:e>
                              <m:r>
                                <a:rPr lang="es-EC" sz="1200" i="1">
                                  <a:latin typeface="Cambria Math" panose="02040503050406030204" pitchFamily="18" charset="0"/>
                                </a:rPr>
                                <m:t>𝑍</m:t>
                              </m:r>
                            </m:e>
                            <m:sup>
                              <m:r>
                                <a:rPr lang="es-EC" sz="1200" i="1">
                                  <a:latin typeface="Cambria Math" panose="02040503050406030204" pitchFamily="18" charset="0"/>
                                </a:rPr>
                                <m:t>2</m:t>
                              </m:r>
                            </m:sup>
                          </m:sSup>
                          <m:r>
                            <a:rPr lang="es-EC" sz="1200" i="1">
                              <a:latin typeface="Cambria Math" panose="02040503050406030204" pitchFamily="18" charset="0"/>
                            </a:rPr>
                            <m:t>∗</m:t>
                          </m:r>
                          <m:r>
                            <a:rPr lang="es-EC" sz="1200" i="1">
                              <a:latin typeface="Cambria Math" panose="02040503050406030204" pitchFamily="18" charset="0"/>
                            </a:rPr>
                            <m:t>𝑝</m:t>
                          </m:r>
                          <m:r>
                            <a:rPr lang="es-EC" sz="1200" i="1">
                              <a:latin typeface="Cambria Math" panose="02040503050406030204" pitchFamily="18" charset="0"/>
                            </a:rPr>
                            <m:t>∗</m:t>
                          </m:r>
                          <m:r>
                            <a:rPr lang="es-EC" sz="1200" i="1">
                              <a:latin typeface="Cambria Math" panose="02040503050406030204" pitchFamily="18" charset="0"/>
                            </a:rPr>
                            <m:t>𝑞</m:t>
                          </m:r>
                          <m:r>
                            <a:rPr lang="es-EC" sz="1200" i="1">
                              <a:latin typeface="Cambria Math" panose="02040503050406030204" pitchFamily="18" charset="0"/>
                            </a:rPr>
                            <m:t>∗</m:t>
                          </m:r>
                          <m:r>
                            <a:rPr lang="es-EC" sz="1200" i="1">
                              <a:latin typeface="Cambria Math" panose="02040503050406030204" pitchFamily="18" charset="0"/>
                            </a:rPr>
                            <m:t>𝑁</m:t>
                          </m:r>
                        </m:num>
                        <m:den>
                          <m:d>
                            <m:dPr>
                              <m:ctrlPr>
                                <a:rPr lang="es-MX" sz="1200" i="1">
                                  <a:latin typeface="Cambria Math" panose="02040503050406030204" pitchFamily="18" charset="0"/>
                                </a:rPr>
                              </m:ctrlPr>
                            </m:dPr>
                            <m:e>
                              <m:sSup>
                                <m:sSupPr>
                                  <m:ctrlPr>
                                    <a:rPr lang="es-MX" sz="1200" i="1">
                                      <a:latin typeface="Cambria Math" panose="02040503050406030204" pitchFamily="18" charset="0"/>
                                    </a:rPr>
                                  </m:ctrlPr>
                                </m:sSupPr>
                                <m:e>
                                  <m:r>
                                    <a:rPr lang="es-EC" sz="1200" i="1">
                                      <a:latin typeface="Cambria Math" panose="02040503050406030204" pitchFamily="18" charset="0"/>
                                    </a:rPr>
                                    <m:t>𝑒</m:t>
                                  </m:r>
                                </m:e>
                                <m:sup>
                                  <m:r>
                                    <a:rPr lang="es-EC" sz="1200" i="1">
                                      <a:latin typeface="Cambria Math" panose="02040503050406030204" pitchFamily="18" charset="0"/>
                                    </a:rPr>
                                    <m:t>2</m:t>
                                  </m:r>
                                </m:sup>
                              </m:sSup>
                              <m:r>
                                <a:rPr lang="es-EC" sz="1200" i="1">
                                  <a:latin typeface="Cambria Math" panose="02040503050406030204" pitchFamily="18" charset="0"/>
                                </a:rPr>
                                <m:t>∗</m:t>
                              </m:r>
                              <m:d>
                                <m:dPr>
                                  <m:ctrlPr>
                                    <a:rPr lang="es-MX" sz="1200" i="1">
                                      <a:latin typeface="Cambria Math" panose="02040503050406030204" pitchFamily="18" charset="0"/>
                                    </a:rPr>
                                  </m:ctrlPr>
                                </m:dPr>
                                <m:e>
                                  <m:r>
                                    <a:rPr lang="es-EC" sz="1200" i="1">
                                      <a:latin typeface="Cambria Math" panose="02040503050406030204" pitchFamily="18" charset="0"/>
                                    </a:rPr>
                                    <m:t>𝑁</m:t>
                                  </m:r>
                                  <m:r>
                                    <a:rPr lang="es-EC" sz="1200" i="1">
                                      <a:latin typeface="Cambria Math" panose="02040503050406030204" pitchFamily="18" charset="0"/>
                                    </a:rPr>
                                    <m:t>−1</m:t>
                                  </m:r>
                                </m:e>
                              </m:d>
                            </m:e>
                          </m:d>
                          <m:r>
                            <a:rPr lang="es-EC" sz="1200" i="1">
                              <a:latin typeface="Cambria Math" panose="02040503050406030204" pitchFamily="18" charset="0"/>
                            </a:rPr>
                            <m:t>+</m:t>
                          </m:r>
                          <m:sSup>
                            <m:sSupPr>
                              <m:ctrlPr>
                                <a:rPr lang="es-MX" sz="1200" i="1">
                                  <a:latin typeface="Cambria Math" panose="02040503050406030204" pitchFamily="18" charset="0"/>
                                </a:rPr>
                              </m:ctrlPr>
                            </m:sSupPr>
                            <m:e>
                              <m:r>
                                <a:rPr lang="es-EC" sz="1200" i="1">
                                  <a:latin typeface="Cambria Math" panose="02040503050406030204" pitchFamily="18" charset="0"/>
                                </a:rPr>
                                <m:t>𝑍</m:t>
                              </m:r>
                            </m:e>
                            <m:sup>
                              <m:r>
                                <a:rPr lang="es-EC" sz="1200" i="1">
                                  <a:latin typeface="Cambria Math" panose="02040503050406030204" pitchFamily="18" charset="0"/>
                                </a:rPr>
                                <m:t>2</m:t>
                              </m:r>
                            </m:sup>
                          </m:sSup>
                          <m:r>
                            <a:rPr lang="es-EC" sz="1200" i="1">
                              <a:latin typeface="Cambria Math" panose="02040503050406030204" pitchFamily="18" charset="0"/>
                            </a:rPr>
                            <m:t>∗</m:t>
                          </m:r>
                          <m:r>
                            <a:rPr lang="es-EC" sz="1200" i="1">
                              <a:latin typeface="Cambria Math" panose="02040503050406030204" pitchFamily="18" charset="0"/>
                            </a:rPr>
                            <m:t>𝑝</m:t>
                          </m:r>
                          <m:r>
                            <a:rPr lang="es-EC" sz="1200" i="1">
                              <a:latin typeface="Cambria Math" panose="02040503050406030204" pitchFamily="18" charset="0"/>
                            </a:rPr>
                            <m:t>∗</m:t>
                          </m:r>
                          <m:r>
                            <a:rPr lang="es-EC" sz="1200" i="1">
                              <a:latin typeface="Cambria Math" panose="02040503050406030204" pitchFamily="18" charset="0"/>
                            </a:rPr>
                            <m:t>𝑞</m:t>
                          </m:r>
                        </m:den>
                      </m:f>
                    </m:oMath>
                  </m:oMathPara>
                </a14:m>
                <a:endParaRPr lang="es-MX"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904532" y="640612"/>
                <a:ext cx="4476613" cy="1083886"/>
              </a:xfrm>
              <a:prstGeom prst="rect">
                <a:avLst/>
              </a:prstGeom>
              <a:blipFill rotWithShape="0">
                <a:blip r:embed="rId3"/>
                <a:stretch>
                  <a:fillRect/>
                </a:stretch>
              </a:blipFill>
            </p:spPr>
            <p:txBody>
              <a:bodyPr/>
              <a:lstStyle/>
              <a:p>
                <a:r>
                  <a:rPr lang="es-MX">
                    <a:noFill/>
                  </a:rPr>
                  <a:t> </a:t>
                </a:r>
              </a:p>
            </p:txBody>
          </p:sp>
        </mc:Fallback>
      </mc:AlternateContent>
      <p:sp>
        <p:nvSpPr>
          <p:cNvPr id="8" name="Rectángulo 7"/>
          <p:cNvSpPr/>
          <p:nvPr/>
        </p:nvSpPr>
        <p:spPr>
          <a:xfrm>
            <a:off x="1098596" y="1724498"/>
            <a:ext cx="2973444" cy="203835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spcAft>
                <a:spcPts val="800"/>
              </a:spcAft>
              <a:tabLst>
                <a:tab pos="990600" algn="l"/>
              </a:tabLst>
            </a:pPr>
            <a:r>
              <a:rPr lang="es-EC" sz="900" dirty="0">
                <a:latin typeface="Times New Roman" panose="02020603050405020304" pitchFamily="18" charset="0"/>
                <a:cs typeface="Times New Roman" panose="02020603050405020304" pitchFamily="18" charset="0"/>
              </a:rPr>
              <a:t>En donde:	</a:t>
            </a:r>
            <a:endParaRPr lang="es-MX" sz="900" dirty="0">
              <a:latin typeface="Times New Roman" panose="02020603050405020304" pitchFamily="18" charset="0"/>
              <a:cs typeface="Times New Roman" panose="02020603050405020304" pitchFamily="18" charset="0"/>
            </a:endParaRPr>
          </a:p>
          <a:p>
            <a:pPr>
              <a:lnSpc>
                <a:spcPct val="150000"/>
              </a:lnSpc>
              <a:spcAft>
                <a:spcPts val="800"/>
              </a:spcAft>
            </a:pPr>
            <a:r>
              <a:rPr lang="es-EC" sz="900" dirty="0">
                <a:latin typeface="Times New Roman" panose="02020603050405020304" pitchFamily="18" charset="0"/>
                <a:cs typeface="Times New Roman" panose="02020603050405020304" pitchFamily="18" charset="0"/>
              </a:rPr>
              <a:t>Z: Nivel de confianza</a:t>
            </a:r>
            <a:endParaRPr lang="es-MX" sz="900" dirty="0">
              <a:latin typeface="Times New Roman" panose="02020603050405020304" pitchFamily="18" charset="0"/>
              <a:cs typeface="Times New Roman" panose="02020603050405020304" pitchFamily="18" charset="0"/>
            </a:endParaRPr>
          </a:p>
          <a:p>
            <a:pPr>
              <a:lnSpc>
                <a:spcPct val="150000"/>
              </a:lnSpc>
              <a:spcAft>
                <a:spcPts val="800"/>
              </a:spcAft>
            </a:pPr>
            <a:r>
              <a:rPr lang="es-EC" sz="900" dirty="0">
                <a:latin typeface="Times New Roman" panose="02020603050405020304" pitchFamily="18" charset="0"/>
                <a:cs typeface="Times New Roman" panose="02020603050405020304" pitchFamily="18" charset="0"/>
              </a:rPr>
              <a:t>p: Probabilidad a favor</a:t>
            </a:r>
            <a:endParaRPr lang="es-MX" sz="900" dirty="0">
              <a:latin typeface="Times New Roman" panose="02020603050405020304" pitchFamily="18" charset="0"/>
              <a:cs typeface="Times New Roman" panose="02020603050405020304" pitchFamily="18" charset="0"/>
            </a:endParaRPr>
          </a:p>
          <a:p>
            <a:pPr>
              <a:lnSpc>
                <a:spcPct val="150000"/>
              </a:lnSpc>
              <a:spcAft>
                <a:spcPts val="800"/>
              </a:spcAft>
            </a:pPr>
            <a:r>
              <a:rPr lang="es-EC" sz="900" dirty="0">
                <a:latin typeface="Times New Roman" panose="02020603050405020304" pitchFamily="18" charset="0"/>
                <a:cs typeface="Times New Roman" panose="02020603050405020304" pitchFamily="18" charset="0"/>
              </a:rPr>
              <a:t>q: Probabilidad en contra</a:t>
            </a:r>
            <a:endParaRPr lang="es-MX" sz="900" dirty="0">
              <a:latin typeface="Times New Roman" panose="02020603050405020304" pitchFamily="18" charset="0"/>
              <a:cs typeface="Times New Roman" panose="02020603050405020304" pitchFamily="18" charset="0"/>
            </a:endParaRPr>
          </a:p>
          <a:p>
            <a:pPr>
              <a:lnSpc>
                <a:spcPct val="150000"/>
              </a:lnSpc>
              <a:spcAft>
                <a:spcPts val="800"/>
              </a:spcAft>
            </a:pPr>
            <a:r>
              <a:rPr lang="es-EC" sz="900" dirty="0">
                <a:latin typeface="Times New Roman" panose="02020603050405020304" pitchFamily="18" charset="0"/>
                <a:cs typeface="Times New Roman" panose="02020603050405020304" pitchFamily="18" charset="0"/>
              </a:rPr>
              <a:t>N: Tamaño de la población </a:t>
            </a:r>
            <a:endParaRPr lang="es-MX" sz="900" dirty="0">
              <a:latin typeface="Times New Roman" panose="02020603050405020304" pitchFamily="18" charset="0"/>
              <a:cs typeface="Times New Roman" panose="02020603050405020304" pitchFamily="18" charset="0"/>
            </a:endParaRPr>
          </a:p>
          <a:p>
            <a:pPr>
              <a:lnSpc>
                <a:spcPct val="150000"/>
              </a:lnSpc>
              <a:spcAft>
                <a:spcPts val="800"/>
              </a:spcAft>
            </a:pPr>
            <a:r>
              <a:rPr lang="es-EC" sz="900" dirty="0">
                <a:latin typeface="Times New Roman" panose="02020603050405020304" pitchFamily="18" charset="0"/>
                <a:cs typeface="Times New Roman" panose="02020603050405020304" pitchFamily="18" charset="0"/>
              </a:rPr>
              <a:t>e: Margen de error</a:t>
            </a:r>
            <a:endParaRPr lang="es-MX" sz="900" dirty="0">
              <a:latin typeface="Times New Roman" panose="02020603050405020304" pitchFamily="18" charset="0"/>
              <a:cs typeface="Times New Roman" panose="02020603050405020304" pitchFamily="18" charset="0"/>
            </a:endParaRPr>
          </a:p>
          <a:p>
            <a:pPr>
              <a:lnSpc>
                <a:spcPct val="150000"/>
              </a:lnSpc>
              <a:spcAft>
                <a:spcPts val="800"/>
              </a:spcAft>
            </a:pPr>
            <a:r>
              <a:rPr lang="es-EC" sz="900" b="1" dirty="0">
                <a:latin typeface="Times New Roman" panose="02020603050405020304" pitchFamily="18" charset="0"/>
                <a:cs typeface="Times New Roman" panose="02020603050405020304" pitchFamily="18" charset="0"/>
              </a:rPr>
              <a:t>Aplicación de la </a:t>
            </a:r>
            <a:r>
              <a:rPr lang="es-EC" sz="900" b="1" dirty="0" smtClean="0">
                <a:latin typeface="Times New Roman" panose="02020603050405020304" pitchFamily="18" charset="0"/>
                <a:cs typeface="Times New Roman" panose="02020603050405020304" pitchFamily="18" charset="0"/>
              </a:rPr>
              <a:t>fórmula</a:t>
            </a:r>
            <a:endParaRPr lang="es-MX" sz="900" b="1" dirty="0">
              <a:latin typeface="Times New Roman" panose="02020603050405020304" pitchFamily="18" charset="0"/>
              <a:cs typeface="Times New Roman" panose="02020603050405020304" pitchFamily="18" charset="0"/>
            </a:endParaRPr>
          </a:p>
        </p:txBody>
      </p:sp>
      <p:sp>
        <p:nvSpPr>
          <p:cNvPr id="9" name="Rectángulo 8"/>
          <p:cNvSpPr/>
          <p:nvPr/>
        </p:nvSpPr>
        <p:spPr>
          <a:xfrm>
            <a:off x="4855403" y="2210490"/>
            <a:ext cx="3393932" cy="954107"/>
          </a:xfrm>
          <a:prstGeom prst="rect">
            <a:avLst/>
          </a:prstGeom>
        </p:spPr>
        <p:txBody>
          <a:bodyPr wrap="square">
            <a:spAutoFit/>
          </a:bodyPr>
          <a:lstStyle/>
          <a:p>
            <a:r>
              <a:rPr lang="es-EC" u="sng" dirty="0" smtClean="0">
                <a:latin typeface="Times New Roman" panose="02020603050405020304" pitchFamily="18" charset="0"/>
                <a:ea typeface="Times New Roman" panose="02020603050405020304" pitchFamily="18" charset="0"/>
                <a:cs typeface="Times New Roman" panose="02020603050405020304" pitchFamily="18" charset="0"/>
              </a:rPr>
              <a:t>99 </a:t>
            </a: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encuestas siendo un resultado </a:t>
            </a:r>
            <a:r>
              <a:rPr lang="es-EC" dirty="0">
                <a:latin typeface="Times New Roman" panose="02020603050405020304" pitchFamily="18" charset="0"/>
                <a:ea typeface="Times New Roman" panose="02020603050405020304" pitchFamily="18" charset="0"/>
                <a:cs typeface="Times New Roman" panose="02020603050405020304" pitchFamily="18" charset="0"/>
              </a:rPr>
              <a:t>menor al estándar de muestreo, se considerarán todas las empresas para el análisis muestral. </a:t>
            </a: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Por </a:t>
            </a:r>
            <a:r>
              <a:rPr lang="es-EC" dirty="0">
                <a:latin typeface="Times New Roman" panose="02020603050405020304" pitchFamily="18" charset="0"/>
                <a:ea typeface="Times New Roman" panose="02020603050405020304" pitchFamily="18" charset="0"/>
                <a:cs typeface="Times New Roman" panose="02020603050405020304" pitchFamily="18" charset="0"/>
              </a:rPr>
              <a:t>tanto la muestra de </a:t>
            </a:r>
            <a:r>
              <a:rPr lang="es-EC" b="1" dirty="0">
                <a:latin typeface="Times New Roman" panose="02020603050405020304" pitchFamily="18" charset="0"/>
                <a:ea typeface="Times New Roman" panose="02020603050405020304" pitchFamily="18" charset="0"/>
                <a:cs typeface="Times New Roman" panose="02020603050405020304" pitchFamily="18" charset="0"/>
              </a:rPr>
              <a:t>133 empresas del DMQ</a:t>
            </a:r>
            <a:endParaRPr lang="es-MX"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9209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17</a:t>
            </a:fld>
            <a:endParaRPr lang="es-MX"/>
          </a:p>
        </p:txBody>
      </p:sp>
      <p:sp>
        <p:nvSpPr>
          <p:cNvPr id="6" name="Rectángulo 5"/>
          <p:cNvSpPr/>
          <p:nvPr/>
        </p:nvSpPr>
        <p:spPr>
          <a:xfrm>
            <a:off x="842038" y="164461"/>
            <a:ext cx="2078780" cy="53943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a:latin typeface="Times New Roman" panose="02020603050405020304" pitchFamily="18" charset="0"/>
                <a:ea typeface="Calibri" panose="020F0502020204030204" pitchFamily="34" charset="0"/>
              </a:rPr>
              <a:t>El diseño del estudio investigativo</a:t>
            </a:r>
            <a:endParaRPr lang="es-MX" dirty="0"/>
          </a:p>
        </p:txBody>
      </p:sp>
      <p:sp>
        <p:nvSpPr>
          <p:cNvPr id="7" name="Rectángulo 6"/>
          <p:cNvSpPr/>
          <p:nvPr/>
        </p:nvSpPr>
        <p:spPr>
          <a:xfrm>
            <a:off x="2328953" y="624950"/>
            <a:ext cx="2078780" cy="53943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a:latin typeface="Times New Roman" panose="02020603050405020304" pitchFamily="18" charset="0"/>
                <a:ea typeface="Calibri" panose="020F0502020204030204" pitchFamily="34" charset="0"/>
              </a:rPr>
              <a:t>No Experimental</a:t>
            </a:r>
            <a:endParaRPr lang="es-MX" dirty="0"/>
          </a:p>
        </p:txBody>
      </p:sp>
      <p:sp>
        <p:nvSpPr>
          <p:cNvPr id="8" name="Rectángulo 7"/>
          <p:cNvSpPr/>
          <p:nvPr/>
        </p:nvSpPr>
        <p:spPr>
          <a:xfrm>
            <a:off x="3620322" y="1114400"/>
            <a:ext cx="2010803" cy="39205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a:solidFill>
                  <a:schemeClr val="tx1"/>
                </a:solidFill>
                <a:latin typeface="Times New Roman" panose="02020603050405020304" pitchFamily="18" charset="0"/>
                <a:ea typeface="Calibri" panose="020F0502020204030204" pitchFamily="34" charset="0"/>
              </a:rPr>
              <a:t>con corte transversal</a:t>
            </a:r>
            <a:endParaRPr lang="es-MX" dirty="0"/>
          </a:p>
        </p:txBody>
      </p:sp>
      <p:sp>
        <p:nvSpPr>
          <p:cNvPr id="10" name="Rectángulo 9"/>
          <p:cNvSpPr/>
          <p:nvPr/>
        </p:nvSpPr>
        <p:spPr>
          <a:xfrm>
            <a:off x="1038566" y="2008962"/>
            <a:ext cx="2648909" cy="4868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Determinación de las variables </a:t>
            </a:r>
            <a:endParaRPr lang="es-MX" dirty="0">
              <a:latin typeface="Times New Roman" panose="02020603050405020304" pitchFamily="18" charset="0"/>
              <a:cs typeface="Times New Roman" panose="02020603050405020304" pitchFamily="18" charset="0"/>
            </a:endParaRPr>
          </a:p>
        </p:txBody>
      </p:sp>
      <p:sp>
        <p:nvSpPr>
          <p:cNvPr id="11" name="Rectángulo 10"/>
          <p:cNvSpPr/>
          <p:nvPr/>
        </p:nvSpPr>
        <p:spPr>
          <a:xfrm>
            <a:off x="304251" y="2570567"/>
            <a:ext cx="1638024" cy="53943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Variable Independiente </a:t>
            </a:r>
            <a:endParaRPr lang="es-MX" dirty="0">
              <a:latin typeface="Times New Roman" panose="02020603050405020304" pitchFamily="18" charset="0"/>
              <a:cs typeface="Times New Roman" panose="02020603050405020304" pitchFamily="18" charset="0"/>
            </a:endParaRPr>
          </a:p>
        </p:txBody>
      </p:sp>
      <p:sp>
        <p:nvSpPr>
          <p:cNvPr id="12" name="Rectángulo 11"/>
          <p:cNvSpPr/>
          <p:nvPr/>
        </p:nvSpPr>
        <p:spPr>
          <a:xfrm>
            <a:off x="2110025" y="2563987"/>
            <a:ext cx="2582030" cy="55258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EC" b="1" dirty="0"/>
              <a:t> </a:t>
            </a:r>
            <a:endParaRPr lang="es-MX" dirty="0"/>
          </a:p>
          <a:p>
            <a:r>
              <a:rPr lang="es-EC" dirty="0">
                <a:solidFill>
                  <a:schemeClr val="tx1"/>
                </a:solidFill>
                <a:latin typeface="Times New Roman" panose="02020603050405020304" pitchFamily="18" charset="0"/>
                <a:cs typeface="Times New Roman" panose="02020603050405020304" pitchFamily="18" charset="0"/>
              </a:rPr>
              <a:t>Estrategias de marketing digital</a:t>
            </a:r>
            <a:endParaRPr lang="es-MX" dirty="0">
              <a:solidFill>
                <a:schemeClr val="tx1"/>
              </a:solidFill>
              <a:latin typeface="Times New Roman" panose="02020603050405020304" pitchFamily="18" charset="0"/>
              <a:cs typeface="Times New Roman" panose="02020603050405020304" pitchFamily="18" charset="0"/>
            </a:endParaRPr>
          </a:p>
        </p:txBody>
      </p:sp>
      <p:sp>
        <p:nvSpPr>
          <p:cNvPr id="13" name="Rectángulo 12"/>
          <p:cNvSpPr/>
          <p:nvPr/>
        </p:nvSpPr>
        <p:spPr>
          <a:xfrm>
            <a:off x="304251" y="3302365"/>
            <a:ext cx="1638024" cy="5065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Variable Dependiente </a:t>
            </a:r>
            <a:endParaRPr lang="es-MX" dirty="0">
              <a:latin typeface="Times New Roman" panose="02020603050405020304" pitchFamily="18" charset="0"/>
              <a:cs typeface="Times New Roman" panose="02020603050405020304" pitchFamily="18" charset="0"/>
            </a:endParaRPr>
          </a:p>
        </p:txBody>
      </p:sp>
      <p:sp>
        <p:nvSpPr>
          <p:cNvPr id="14" name="Rectángulo 13"/>
          <p:cNvSpPr/>
          <p:nvPr/>
        </p:nvSpPr>
        <p:spPr>
          <a:xfrm>
            <a:off x="2110025" y="3266179"/>
            <a:ext cx="2582030" cy="5591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P</a:t>
            </a:r>
            <a:r>
              <a:rPr lang="es-EC" dirty="0" smtClean="0">
                <a:latin typeface="Times New Roman" panose="02020603050405020304" pitchFamily="18" charset="0"/>
                <a:cs typeface="Times New Roman" panose="02020603050405020304" pitchFamily="18" charset="0"/>
              </a:rPr>
              <a:t>osicionamiento </a:t>
            </a:r>
            <a:r>
              <a:rPr lang="es-EC" dirty="0">
                <a:latin typeface="Times New Roman" panose="02020603050405020304" pitchFamily="18" charset="0"/>
                <a:cs typeface="Times New Roman" panose="02020603050405020304" pitchFamily="18" charset="0"/>
              </a:rPr>
              <a:t>de mercado</a:t>
            </a:r>
            <a:endParaRPr lang="es-MX" dirty="0">
              <a:latin typeface="Times New Roman" panose="02020603050405020304" pitchFamily="18" charset="0"/>
              <a:cs typeface="Times New Roman" panose="02020603050405020304" pitchFamily="18" charset="0"/>
            </a:endParaRPr>
          </a:p>
        </p:txBody>
      </p:sp>
      <p:sp>
        <p:nvSpPr>
          <p:cNvPr id="15" name="Rectángulo 14"/>
          <p:cNvSpPr/>
          <p:nvPr/>
        </p:nvSpPr>
        <p:spPr>
          <a:xfrm>
            <a:off x="1881428" y="3973949"/>
            <a:ext cx="2766224" cy="1169551"/>
          </a:xfrm>
          <a:prstGeom prst="rect">
            <a:avLst/>
          </a:prstGeom>
        </p:spPr>
        <p:txBody>
          <a:bodyPr wrap="square">
            <a:spAutoFit/>
          </a:bodyPr>
          <a:lstStyle/>
          <a:p>
            <a:r>
              <a:rPr lang="es-EC" dirty="0" smtClean="0">
                <a:latin typeface="Times New Roman" panose="02020603050405020304" pitchFamily="18" charset="0"/>
                <a:ea typeface="Times New Roman" panose="02020603050405020304" pitchFamily="18" charset="0"/>
              </a:rPr>
              <a:t>Objetivo del estudio investigativo determinar </a:t>
            </a:r>
            <a:r>
              <a:rPr lang="es-EC" dirty="0">
                <a:latin typeface="Times New Roman" panose="02020603050405020304" pitchFamily="18" charset="0"/>
                <a:ea typeface="Times New Roman" panose="02020603050405020304" pitchFamily="18" charset="0"/>
              </a:rPr>
              <a:t>la influencia del uso de diversas estrategias de marketing digital en el posicionamiento </a:t>
            </a:r>
            <a:r>
              <a:rPr lang="es-EC" dirty="0" smtClean="0">
                <a:latin typeface="Times New Roman" panose="02020603050405020304" pitchFamily="18" charset="0"/>
                <a:ea typeface="Times New Roman" panose="02020603050405020304" pitchFamily="18" charset="0"/>
              </a:rPr>
              <a:t>de mercado de la empresa Neu Lab. </a:t>
            </a:r>
            <a:endParaRPr lang="es-MX" dirty="0"/>
          </a:p>
        </p:txBody>
      </p:sp>
      <p:graphicFrame>
        <p:nvGraphicFramePr>
          <p:cNvPr id="16" name="Tabla 15"/>
          <p:cNvGraphicFramePr>
            <a:graphicFrameLocks noGrp="1"/>
          </p:cNvGraphicFramePr>
          <p:nvPr>
            <p:extLst>
              <p:ext uri="{D42A27DB-BD31-4B8C-83A1-F6EECF244321}">
                <p14:modId xmlns:p14="http://schemas.microsoft.com/office/powerpoint/2010/main" val="2055964931"/>
              </p:ext>
            </p:extLst>
          </p:nvPr>
        </p:nvGraphicFramePr>
        <p:xfrm>
          <a:off x="5029201" y="2050762"/>
          <a:ext cx="3654309" cy="2511432"/>
        </p:xfrm>
        <a:graphic>
          <a:graphicData uri="http://schemas.openxmlformats.org/drawingml/2006/table">
            <a:tbl>
              <a:tblPr firstRow="1" firstCol="1" bandRow="1">
                <a:tableStyleId>{42A62AC7-4911-4941-A9EC-C07261A3700F}</a:tableStyleId>
              </a:tblPr>
              <a:tblGrid>
                <a:gridCol w="3654309"/>
              </a:tblGrid>
              <a:tr h="173631">
                <a:tc>
                  <a:txBody>
                    <a:bodyPr/>
                    <a:lstStyle/>
                    <a:p>
                      <a:pPr algn="ctr">
                        <a:lnSpc>
                          <a:spcPct val="107000"/>
                        </a:lnSpc>
                        <a:spcAft>
                          <a:spcPts val="0"/>
                        </a:spcAft>
                      </a:pPr>
                      <a:r>
                        <a:rPr lang="es-EC" sz="1100" dirty="0">
                          <a:effectLst/>
                          <a:latin typeface="Times New Roman" panose="02020603050405020304" pitchFamily="18" charset="0"/>
                          <a:cs typeface="Times New Roman" panose="02020603050405020304" pitchFamily="18" charset="0"/>
                        </a:rPr>
                        <a:t>Indicadores</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73631">
                <a:tc>
                  <a:txBody>
                    <a:bodyPr/>
                    <a:lstStyle/>
                    <a:p>
                      <a:pPr>
                        <a:lnSpc>
                          <a:spcPct val="107000"/>
                        </a:lnSpc>
                        <a:spcAft>
                          <a:spcPts val="0"/>
                        </a:spcAft>
                      </a:pPr>
                      <a:r>
                        <a:rPr lang="es-EC" sz="1100">
                          <a:effectLst/>
                          <a:latin typeface="Times New Roman" panose="02020603050405020304" pitchFamily="18" charset="0"/>
                          <a:cs typeface="Times New Roman" panose="02020603050405020304" pitchFamily="18" charset="0"/>
                        </a:rPr>
                        <a:t>Nivel de seguimiento</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73631">
                <a:tc>
                  <a:txBody>
                    <a:bodyPr/>
                    <a:lstStyle/>
                    <a:p>
                      <a:pPr>
                        <a:lnSpc>
                          <a:spcPct val="107000"/>
                        </a:lnSpc>
                        <a:spcAft>
                          <a:spcPts val="0"/>
                        </a:spcAft>
                      </a:pPr>
                      <a:r>
                        <a:rPr lang="es-EC" sz="1100">
                          <a:effectLst/>
                          <a:latin typeface="Times New Roman" panose="02020603050405020304" pitchFamily="18" charset="0"/>
                          <a:cs typeface="Times New Roman" panose="02020603050405020304" pitchFamily="18" charset="0"/>
                        </a:rPr>
                        <a:t>Nivel de imagen corporativa (Branding y seguimiento)</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73631">
                <a:tc>
                  <a:txBody>
                    <a:bodyPr/>
                    <a:lstStyle/>
                    <a:p>
                      <a:pPr>
                        <a:lnSpc>
                          <a:spcPct val="107000"/>
                        </a:lnSpc>
                        <a:spcAft>
                          <a:spcPts val="0"/>
                        </a:spcAft>
                      </a:pPr>
                      <a:r>
                        <a:rPr lang="es-EC" sz="1100">
                          <a:effectLst/>
                          <a:latin typeface="Times New Roman" panose="02020603050405020304" pitchFamily="18" charset="0"/>
                          <a:cs typeface="Times New Roman" panose="02020603050405020304" pitchFamily="18" charset="0"/>
                        </a:rPr>
                        <a:t>Consumidor</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73631">
                <a:tc>
                  <a:txBody>
                    <a:bodyPr/>
                    <a:lstStyle/>
                    <a:p>
                      <a:pPr>
                        <a:lnSpc>
                          <a:spcPct val="107000"/>
                        </a:lnSpc>
                        <a:spcAft>
                          <a:spcPts val="0"/>
                        </a:spcAft>
                      </a:pPr>
                      <a:r>
                        <a:rPr lang="es-EC" sz="1100">
                          <a:effectLst/>
                          <a:latin typeface="Times New Roman" panose="02020603050405020304" pitchFamily="18" charset="0"/>
                          <a:cs typeface="Times New Roman" panose="02020603050405020304" pitchFamily="18" charset="0"/>
                        </a:rPr>
                        <a:t>Costo</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73631">
                <a:tc>
                  <a:txBody>
                    <a:bodyPr/>
                    <a:lstStyle/>
                    <a:p>
                      <a:pPr>
                        <a:lnSpc>
                          <a:spcPct val="107000"/>
                        </a:lnSpc>
                        <a:spcAft>
                          <a:spcPts val="0"/>
                        </a:spcAft>
                      </a:pPr>
                      <a:r>
                        <a:rPr lang="es-EC" sz="1100">
                          <a:effectLst/>
                          <a:latin typeface="Times New Roman" panose="02020603050405020304" pitchFamily="18" charset="0"/>
                          <a:cs typeface="Times New Roman" panose="02020603050405020304" pitchFamily="18" charset="0"/>
                        </a:rPr>
                        <a:t>Conveniencia</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73631">
                <a:tc>
                  <a:txBody>
                    <a:bodyPr/>
                    <a:lstStyle/>
                    <a:p>
                      <a:pPr>
                        <a:lnSpc>
                          <a:spcPct val="107000"/>
                        </a:lnSpc>
                        <a:spcAft>
                          <a:spcPts val="0"/>
                        </a:spcAft>
                      </a:pPr>
                      <a:r>
                        <a:rPr lang="es-EC" sz="1100">
                          <a:effectLst/>
                          <a:latin typeface="Times New Roman" panose="02020603050405020304" pitchFamily="18" charset="0"/>
                          <a:cs typeface="Times New Roman" panose="02020603050405020304" pitchFamily="18" charset="0"/>
                        </a:rPr>
                        <a:t>Comunicación</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73631">
                <a:tc>
                  <a:txBody>
                    <a:bodyPr/>
                    <a:lstStyle/>
                    <a:p>
                      <a:pPr>
                        <a:lnSpc>
                          <a:spcPct val="107000"/>
                        </a:lnSpc>
                        <a:spcAft>
                          <a:spcPts val="0"/>
                        </a:spcAft>
                      </a:pPr>
                      <a:r>
                        <a:rPr lang="es-EC" sz="1100">
                          <a:effectLst/>
                          <a:latin typeface="Times New Roman" panose="02020603050405020304" pitchFamily="18" charset="0"/>
                          <a:cs typeface="Times New Roman" panose="02020603050405020304" pitchFamily="18" charset="0"/>
                        </a:rPr>
                        <a:t>Porcentaje de KPI`s</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73631">
                <a:tc>
                  <a:txBody>
                    <a:bodyPr/>
                    <a:lstStyle/>
                    <a:p>
                      <a:pPr>
                        <a:lnSpc>
                          <a:spcPct val="107000"/>
                        </a:lnSpc>
                        <a:spcAft>
                          <a:spcPts val="0"/>
                        </a:spcAft>
                      </a:pPr>
                      <a:r>
                        <a:rPr lang="es-EC" sz="1100">
                          <a:effectLst/>
                          <a:latin typeface="Times New Roman" panose="02020603050405020304" pitchFamily="18" charset="0"/>
                          <a:cs typeface="Times New Roman" panose="02020603050405020304" pitchFamily="18" charset="0"/>
                        </a:rPr>
                        <a:t>Social Media</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73631">
                <a:tc>
                  <a:txBody>
                    <a:bodyPr/>
                    <a:lstStyle/>
                    <a:p>
                      <a:pPr>
                        <a:lnSpc>
                          <a:spcPct val="107000"/>
                        </a:lnSpc>
                        <a:spcAft>
                          <a:spcPts val="0"/>
                        </a:spcAft>
                      </a:pPr>
                      <a:r>
                        <a:rPr lang="es-EC" sz="1100">
                          <a:effectLst/>
                          <a:latin typeface="Times New Roman" panose="02020603050405020304" pitchFamily="18" charset="0"/>
                          <a:cs typeface="Times New Roman" panose="02020603050405020304" pitchFamily="18" charset="0"/>
                        </a:rPr>
                        <a:t>Porcentaje del Mercado Objetivo</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73631">
                <a:tc>
                  <a:txBody>
                    <a:bodyPr/>
                    <a:lstStyle/>
                    <a:p>
                      <a:pPr>
                        <a:lnSpc>
                          <a:spcPct val="107000"/>
                        </a:lnSpc>
                        <a:spcAft>
                          <a:spcPts val="0"/>
                        </a:spcAft>
                      </a:pPr>
                      <a:r>
                        <a:rPr lang="es-EC" sz="1100">
                          <a:effectLst/>
                          <a:latin typeface="Times New Roman" panose="02020603050405020304" pitchFamily="18" charset="0"/>
                          <a:cs typeface="Times New Roman" panose="02020603050405020304" pitchFamily="18" charset="0"/>
                        </a:rPr>
                        <a:t>Características del posicionamiento</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73631">
                <a:tc>
                  <a:txBody>
                    <a:bodyPr/>
                    <a:lstStyle/>
                    <a:p>
                      <a:pPr>
                        <a:lnSpc>
                          <a:spcPct val="107000"/>
                        </a:lnSpc>
                        <a:spcAft>
                          <a:spcPts val="0"/>
                        </a:spcAft>
                      </a:pPr>
                      <a:r>
                        <a:rPr lang="es-EC" sz="1100" dirty="0">
                          <a:effectLst/>
                          <a:latin typeface="Times New Roman" panose="02020603050405020304" pitchFamily="18" charset="0"/>
                          <a:cs typeface="Times New Roman" panose="02020603050405020304" pitchFamily="18" charset="0"/>
                        </a:rPr>
                        <a:t>Esencia del Producto/Tipo de posicionamiento</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73631">
                <a:tc>
                  <a:txBody>
                    <a:bodyPr/>
                    <a:lstStyle/>
                    <a:p>
                      <a:pPr>
                        <a:lnSpc>
                          <a:spcPct val="107000"/>
                        </a:lnSpc>
                        <a:spcAft>
                          <a:spcPts val="0"/>
                        </a:spcAft>
                      </a:pPr>
                      <a:r>
                        <a:rPr lang="es-EC" sz="1100">
                          <a:effectLst/>
                          <a:latin typeface="Times New Roman" panose="02020603050405020304" pitchFamily="18" charset="0"/>
                          <a:cs typeface="Times New Roman" panose="02020603050405020304" pitchFamily="18" charset="0"/>
                        </a:rPr>
                        <a:t>Las 7P del marketing digital</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73631">
                <a:tc>
                  <a:txBody>
                    <a:bodyPr/>
                    <a:lstStyle/>
                    <a:p>
                      <a:pPr>
                        <a:lnSpc>
                          <a:spcPct val="107000"/>
                        </a:lnSpc>
                        <a:spcAft>
                          <a:spcPts val="0"/>
                        </a:spcAft>
                      </a:pPr>
                      <a:r>
                        <a:rPr lang="es-EC" sz="1100" dirty="0">
                          <a:effectLst/>
                          <a:latin typeface="Times New Roman" panose="02020603050405020304" pitchFamily="18" charset="0"/>
                          <a:cs typeface="Times New Roman" panose="02020603050405020304" pitchFamily="18" charset="0"/>
                        </a:rPr>
                        <a:t>Marcas/ Nivel de criterios a evaluar</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7" name="Rectángulo 16"/>
          <p:cNvSpPr/>
          <p:nvPr/>
        </p:nvSpPr>
        <p:spPr>
          <a:xfrm>
            <a:off x="6131085" y="205205"/>
            <a:ext cx="2417761" cy="169065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Objetivo 1 del estudio investigativo determinar la influencia del uso de diversas </a:t>
            </a:r>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8399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latin typeface="Times New Roman" panose="02020603050405020304" pitchFamily="18" charset="0"/>
                <a:cs typeface="Times New Roman" panose="02020603050405020304" pitchFamily="18" charset="0"/>
              </a:rPr>
              <a:t>Correlación de Spearman</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18</a:t>
            </a:fld>
            <a:endParaRPr lang="es-MX"/>
          </a:p>
        </p:txBody>
      </p:sp>
      <p:graphicFrame>
        <p:nvGraphicFramePr>
          <p:cNvPr id="6" name="Tabla 5"/>
          <p:cNvGraphicFramePr>
            <a:graphicFrameLocks noGrp="1"/>
          </p:cNvGraphicFramePr>
          <p:nvPr>
            <p:extLst>
              <p:ext uri="{D42A27DB-BD31-4B8C-83A1-F6EECF244321}">
                <p14:modId xmlns:p14="http://schemas.microsoft.com/office/powerpoint/2010/main" val="3657524522"/>
              </p:ext>
            </p:extLst>
          </p:nvPr>
        </p:nvGraphicFramePr>
        <p:xfrm>
          <a:off x="3489834" y="1658735"/>
          <a:ext cx="4813300" cy="2745997"/>
        </p:xfrm>
        <a:graphic>
          <a:graphicData uri="http://schemas.openxmlformats.org/drawingml/2006/table">
            <a:tbl>
              <a:tblPr firstRow="1" firstCol="1" bandRow="1">
                <a:tableStyleId>{42A62AC7-4911-4941-A9EC-C07261A3700F}</a:tableStyleId>
              </a:tblPr>
              <a:tblGrid>
                <a:gridCol w="1388110"/>
                <a:gridCol w="3425190"/>
              </a:tblGrid>
              <a:tr h="177165">
                <a:tc>
                  <a:txBody>
                    <a:bodyPr/>
                    <a:lstStyle/>
                    <a:p>
                      <a:pPr indent="180340" algn="ctr">
                        <a:lnSpc>
                          <a:spcPct val="107000"/>
                        </a:lnSpc>
                        <a:spcAft>
                          <a:spcPts val="0"/>
                        </a:spcAft>
                      </a:pPr>
                      <a:r>
                        <a:rPr lang="es-EC" sz="1200" dirty="0">
                          <a:effectLst/>
                          <a:latin typeface="Times New Roman" panose="02020603050405020304" pitchFamily="18" charset="0"/>
                          <a:cs typeface="Times New Roman" panose="02020603050405020304" pitchFamily="18" charset="0"/>
                        </a:rPr>
                        <a:t>Coeficiente</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07000"/>
                        </a:lnSpc>
                        <a:spcAft>
                          <a:spcPts val="0"/>
                        </a:spcAft>
                      </a:pPr>
                      <a:r>
                        <a:rPr lang="es-EC" sz="1200">
                          <a:effectLst/>
                          <a:latin typeface="Times New Roman" panose="02020603050405020304" pitchFamily="18" charset="0"/>
                          <a:cs typeface="Times New Roman" panose="02020603050405020304" pitchFamily="18" charset="0"/>
                        </a:rPr>
                        <a:t>Interpretación</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r h="177165">
                <a:tc>
                  <a:txBody>
                    <a:bodyPr/>
                    <a:lstStyle/>
                    <a:p>
                      <a:pPr indent="180340" algn="ctr">
                        <a:lnSpc>
                          <a:spcPct val="107000"/>
                        </a:lnSpc>
                        <a:spcAft>
                          <a:spcPts val="0"/>
                        </a:spcAft>
                      </a:pPr>
                      <a:r>
                        <a:rPr lang="es-EC" sz="1200">
                          <a:effectLst/>
                          <a:latin typeface="Times New Roman" panose="02020603050405020304" pitchFamily="18" charset="0"/>
                          <a:cs typeface="Times New Roman" panose="02020603050405020304" pitchFamily="18" charset="0"/>
                        </a:rPr>
                        <a:t>-1,00</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just">
                        <a:lnSpc>
                          <a:spcPct val="107000"/>
                        </a:lnSpc>
                        <a:spcAft>
                          <a:spcPts val="0"/>
                        </a:spcAft>
                      </a:pPr>
                      <a:r>
                        <a:rPr lang="es-EC" sz="1200">
                          <a:effectLst/>
                          <a:latin typeface="Times New Roman" panose="02020603050405020304" pitchFamily="18" charset="0"/>
                          <a:cs typeface="Times New Roman" panose="02020603050405020304" pitchFamily="18" charset="0"/>
                        </a:rPr>
                        <a:t>Correlación negativa perfecta</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r h="177165">
                <a:tc>
                  <a:txBody>
                    <a:bodyPr/>
                    <a:lstStyle/>
                    <a:p>
                      <a:pPr indent="180340" algn="ctr">
                        <a:lnSpc>
                          <a:spcPct val="107000"/>
                        </a:lnSpc>
                        <a:spcAft>
                          <a:spcPts val="0"/>
                        </a:spcAft>
                      </a:pPr>
                      <a:r>
                        <a:rPr lang="es-EC" sz="1200">
                          <a:effectLst/>
                          <a:latin typeface="Times New Roman" panose="02020603050405020304" pitchFamily="18" charset="0"/>
                          <a:cs typeface="Times New Roman" panose="02020603050405020304" pitchFamily="18" charset="0"/>
                        </a:rPr>
                        <a:t>-0,90</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just">
                        <a:lnSpc>
                          <a:spcPct val="107000"/>
                        </a:lnSpc>
                        <a:spcAft>
                          <a:spcPts val="0"/>
                        </a:spcAft>
                      </a:pPr>
                      <a:r>
                        <a:rPr lang="es-EC" sz="1200">
                          <a:effectLst/>
                          <a:latin typeface="Times New Roman" panose="02020603050405020304" pitchFamily="18" charset="0"/>
                          <a:cs typeface="Times New Roman" panose="02020603050405020304" pitchFamily="18" charset="0"/>
                        </a:rPr>
                        <a:t>Correlación negativa muy fuerte.</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r h="177165">
                <a:tc>
                  <a:txBody>
                    <a:bodyPr/>
                    <a:lstStyle/>
                    <a:p>
                      <a:pPr indent="180340" algn="ctr">
                        <a:lnSpc>
                          <a:spcPct val="107000"/>
                        </a:lnSpc>
                        <a:spcAft>
                          <a:spcPts val="0"/>
                        </a:spcAft>
                      </a:pPr>
                      <a:r>
                        <a:rPr lang="es-EC" sz="1200">
                          <a:effectLst/>
                          <a:latin typeface="Times New Roman" panose="02020603050405020304" pitchFamily="18" charset="0"/>
                          <a:cs typeface="Times New Roman" panose="02020603050405020304" pitchFamily="18" charset="0"/>
                        </a:rPr>
                        <a:t>-0,75</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just">
                        <a:lnSpc>
                          <a:spcPct val="107000"/>
                        </a:lnSpc>
                        <a:spcAft>
                          <a:spcPts val="0"/>
                        </a:spcAft>
                      </a:pPr>
                      <a:r>
                        <a:rPr lang="es-EC" sz="1200">
                          <a:effectLst/>
                          <a:latin typeface="Times New Roman" panose="02020603050405020304" pitchFamily="18" charset="0"/>
                          <a:cs typeface="Times New Roman" panose="02020603050405020304" pitchFamily="18" charset="0"/>
                        </a:rPr>
                        <a:t>Correlación negativa considerable.</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r h="177165">
                <a:tc>
                  <a:txBody>
                    <a:bodyPr/>
                    <a:lstStyle/>
                    <a:p>
                      <a:pPr indent="180340" algn="ctr">
                        <a:lnSpc>
                          <a:spcPct val="107000"/>
                        </a:lnSpc>
                        <a:spcAft>
                          <a:spcPts val="0"/>
                        </a:spcAft>
                      </a:pPr>
                      <a:r>
                        <a:rPr lang="es-EC" sz="1200">
                          <a:effectLst/>
                          <a:latin typeface="Times New Roman" panose="02020603050405020304" pitchFamily="18" charset="0"/>
                          <a:cs typeface="Times New Roman" panose="02020603050405020304" pitchFamily="18" charset="0"/>
                        </a:rPr>
                        <a:t>-0,50</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just">
                        <a:lnSpc>
                          <a:spcPct val="107000"/>
                        </a:lnSpc>
                        <a:spcAft>
                          <a:spcPts val="0"/>
                        </a:spcAft>
                      </a:pPr>
                      <a:r>
                        <a:rPr lang="es-EC" sz="1200" dirty="0">
                          <a:effectLst/>
                          <a:latin typeface="Times New Roman" panose="02020603050405020304" pitchFamily="18" charset="0"/>
                          <a:cs typeface="Times New Roman" panose="02020603050405020304" pitchFamily="18" charset="0"/>
                        </a:rPr>
                        <a:t>Correlación negativa media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r h="177165">
                <a:tc>
                  <a:txBody>
                    <a:bodyPr/>
                    <a:lstStyle/>
                    <a:p>
                      <a:pPr indent="180340" algn="ctr">
                        <a:lnSpc>
                          <a:spcPct val="107000"/>
                        </a:lnSpc>
                        <a:spcAft>
                          <a:spcPts val="0"/>
                        </a:spcAft>
                      </a:pPr>
                      <a:r>
                        <a:rPr lang="es-EC" sz="1200">
                          <a:effectLst/>
                          <a:latin typeface="Times New Roman" panose="02020603050405020304" pitchFamily="18" charset="0"/>
                          <a:cs typeface="Times New Roman" panose="02020603050405020304" pitchFamily="18" charset="0"/>
                        </a:rPr>
                        <a:t>-0,25</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just">
                        <a:lnSpc>
                          <a:spcPct val="107000"/>
                        </a:lnSpc>
                        <a:spcAft>
                          <a:spcPts val="0"/>
                        </a:spcAft>
                      </a:pPr>
                      <a:r>
                        <a:rPr lang="es-EC" sz="1200">
                          <a:effectLst/>
                          <a:latin typeface="Times New Roman" panose="02020603050405020304" pitchFamily="18" charset="0"/>
                          <a:cs typeface="Times New Roman" panose="02020603050405020304" pitchFamily="18" charset="0"/>
                        </a:rPr>
                        <a:t>Correlación negativa débil.</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r h="177165">
                <a:tc>
                  <a:txBody>
                    <a:bodyPr/>
                    <a:lstStyle/>
                    <a:p>
                      <a:pPr indent="180340" algn="ctr">
                        <a:lnSpc>
                          <a:spcPct val="107000"/>
                        </a:lnSpc>
                        <a:spcAft>
                          <a:spcPts val="0"/>
                        </a:spcAft>
                      </a:pPr>
                      <a:r>
                        <a:rPr lang="es-EC" sz="1200">
                          <a:effectLst/>
                          <a:latin typeface="Times New Roman" panose="02020603050405020304" pitchFamily="18" charset="0"/>
                          <a:cs typeface="Times New Roman" panose="02020603050405020304" pitchFamily="18" charset="0"/>
                        </a:rPr>
                        <a:t>-0,10</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just">
                        <a:lnSpc>
                          <a:spcPct val="107000"/>
                        </a:lnSpc>
                        <a:spcAft>
                          <a:spcPts val="0"/>
                        </a:spcAft>
                      </a:pPr>
                      <a:r>
                        <a:rPr lang="es-EC" sz="1200">
                          <a:effectLst/>
                          <a:latin typeface="Times New Roman" panose="02020603050405020304" pitchFamily="18" charset="0"/>
                          <a:cs typeface="Times New Roman" panose="02020603050405020304" pitchFamily="18" charset="0"/>
                        </a:rPr>
                        <a:t>Correlación negativa muy débil</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r h="177165">
                <a:tc>
                  <a:txBody>
                    <a:bodyPr/>
                    <a:lstStyle/>
                    <a:p>
                      <a:pPr indent="180340" algn="ctr">
                        <a:lnSpc>
                          <a:spcPct val="107000"/>
                        </a:lnSpc>
                        <a:spcAft>
                          <a:spcPts val="0"/>
                        </a:spcAft>
                      </a:pPr>
                      <a:r>
                        <a:rPr lang="es-EC" sz="1200">
                          <a:effectLst/>
                          <a:latin typeface="Times New Roman" panose="02020603050405020304" pitchFamily="18" charset="0"/>
                          <a:cs typeface="Times New Roman" panose="02020603050405020304" pitchFamily="18" charset="0"/>
                        </a:rPr>
                        <a:t>0,00</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just">
                        <a:lnSpc>
                          <a:spcPct val="107000"/>
                        </a:lnSpc>
                        <a:spcAft>
                          <a:spcPts val="0"/>
                        </a:spcAft>
                      </a:pPr>
                      <a:r>
                        <a:rPr lang="es-EC" sz="1200">
                          <a:effectLst/>
                          <a:latin typeface="Times New Roman" panose="02020603050405020304" pitchFamily="18" charset="0"/>
                          <a:cs typeface="Times New Roman" panose="02020603050405020304" pitchFamily="18" charset="0"/>
                        </a:rPr>
                        <a:t>No existe correlación alguna entre las variables.</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r h="177165">
                <a:tc>
                  <a:txBody>
                    <a:bodyPr/>
                    <a:lstStyle/>
                    <a:p>
                      <a:pPr indent="180340" algn="ctr">
                        <a:lnSpc>
                          <a:spcPct val="107000"/>
                        </a:lnSpc>
                        <a:spcAft>
                          <a:spcPts val="0"/>
                        </a:spcAft>
                      </a:pPr>
                      <a:r>
                        <a:rPr lang="es-EC" sz="1200">
                          <a:effectLst/>
                          <a:latin typeface="Times New Roman" panose="02020603050405020304" pitchFamily="18" charset="0"/>
                          <a:cs typeface="Times New Roman" panose="02020603050405020304" pitchFamily="18" charset="0"/>
                        </a:rPr>
                        <a:t>0,10</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just">
                        <a:lnSpc>
                          <a:spcPct val="107000"/>
                        </a:lnSpc>
                        <a:spcAft>
                          <a:spcPts val="0"/>
                        </a:spcAft>
                      </a:pPr>
                      <a:r>
                        <a:rPr lang="es-EC" sz="1200">
                          <a:effectLst/>
                          <a:latin typeface="Times New Roman" panose="02020603050405020304" pitchFamily="18" charset="0"/>
                          <a:cs typeface="Times New Roman" panose="02020603050405020304" pitchFamily="18" charset="0"/>
                        </a:rPr>
                        <a:t>Correlación positiva muy débil</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r h="177165">
                <a:tc>
                  <a:txBody>
                    <a:bodyPr/>
                    <a:lstStyle/>
                    <a:p>
                      <a:pPr indent="180340" algn="ctr">
                        <a:lnSpc>
                          <a:spcPct val="107000"/>
                        </a:lnSpc>
                        <a:spcAft>
                          <a:spcPts val="0"/>
                        </a:spcAft>
                      </a:pPr>
                      <a:r>
                        <a:rPr lang="es-EC" sz="1200">
                          <a:effectLst/>
                          <a:latin typeface="Times New Roman" panose="02020603050405020304" pitchFamily="18" charset="0"/>
                          <a:cs typeface="Times New Roman" panose="02020603050405020304" pitchFamily="18" charset="0"/>
                        </a:rPr>
                        <a:t>0,25</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just">
                        <a:lnSpc>
                          <a:spcPct val="107000"/>
                        </a:lnSpc>
                        <a:spcAft>
                          <a:spcPts val="0"/>
                        </a:spcAft>
                      </a:pPr>
                      <a:r>
                        <a:rPr lang="es-EC" sz="1200">
                          <a:effectLst/>
                          <a:latin typeface="Times New Roman" panose="02020603050405020304" pitchFamily="18" charset="0"/>
                          <a:cs typeface="Times New Roman" panose="02020603050405020304" pitchFamily="18" charset="0"/>
                        </a:rPr>
                        <a:t>Correlación positiva débil</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r h="177165">
                <a:tc>
                  <a:txBody>
                    <a:bodyPr/>
                    <a:lstStyle/>
                    <a:p>
                      <a:pPr indent="180340" algn="ctr">
                        <a:lnSpc>
                          <a:spcPct val="107000"/>
                        </a:lnSpc>
                        <a:spcAft>
                          <a:spcPts val="0"/>
                        </a:spcAft>
                      </a:pPr>
                      <a:r>
                        <a:rPr lang="es-EC" sz="1200">
                          <a:effectLst/>
                          <a:latin typeface="Times New Roman" panose="02020603050405020304" pitchFamily="18" charset="0"/>
                          <a:cs typeface="Times New Roman" panose="02020603050405020304" pitchFamily="18" charset="0"/>
                        </a:rPr>
                        <a:t>0,50</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just">
                        <a:lnSpc>
                          <a:spcPct val="107000"/>
                        </a:lnSpc>
                        <a:spcAft>
                          <a:spcPts val="0"/>
                        </a:spcAft>
                      </a:pPr>
                      <a:r>
                        <a:rPr lang="es-EC" sz="1200">
                          <a:effectLst/>
                          <a:latin typeface="Times New Roman" panose="02020603050405020304" pitchFamily="18" charset="0"/>
                          <a:cs typeface="Times New Roman" panose="02020603050405020304" pitchFamily="18" charset="0"/>
                        </a:rPr>
                        <a:t>Correlación positiva media</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r h="177165">
                <a:tc>
                  <a:txBody>
                    <a:bodyPr/>
                    <a:lstStyle/>
                    <a:p>
                      <a:pPr indent="180340" algn="ctr">
                        <a:lnSpc>
                          <a:spcPct val="107000"/>
                        </a:lnSpc>
                        <a:spcAft>
                          <a:spcPts val="0"/>
                        </a:spcAft>
                      </a:pPr>
                      <a:r>
                        <a:rPr lang="es-EC" sz="1200" dirty="0">
                          <a:effectLst/>
                          <a:latin typeface="Times New Roman" panose="02020603050405020304" pitchFamily="18" charset="0"/>
                          <a:cs typeface="Times New Roman" panose="02020603050405020304" pitchFamily="18" charset="0"/>
                        </a:rPr>
                        <a:t>0,75</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just">
                        <a:lnSpc>
                          <a:spcPct val="107000"/>
                        </a:lnSpc>
                        <a:spcAft>
                          <a:spcPts val="0"/>
                        </a:spcAft>
                      </a:pPr>
                      <a:r>
                        <a:rPr lang="es-EC" sz="1200">
                          <a:effectLst/>
                          <a:latin typeface="Times New Roman" panose="02020603050405020304" pitchFamily="18" charset="0"/>
                          <a:cs typeface="Times New Roman" panose="02020603050405020304" pitchFamily="18" charset="0"/>
                        </a:rPr>
                        <a:t>Correlación positiva considerable</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r h="201806">
                <a:tc>
                  <a:txBody>
                    <a:bodyPr/>
                    <a:lstStyle/>
                    <a:p>
                      <a:pPr indent="180340" algn="ctr">
                        <a:lnSpc>
                          <a:spcPct val="107000"/>
                        </a:lnSpc>
                        <a:spcAft>
                          <a:spcPts val="0"/>
                        </a:spcAft>
                      </a:pPr>
                      <a:r>
                        <a:rPr lang="es-EC" sz="1200">
                          <a:effectLst/>
                          <a:latin typeface="Times New Roman" panose="02020603050405020304" pitchFamily="18" charset="0"/>
                          <a:cs typeface="Times New Roman" panose="02020603050405020304" pitchFamily="18" charset="0"/>
                        </a:rPr>
                        <a:t>0,90</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just">
                        <a:lnSpc>
                          <a:spcPct val="107000"/>
                        </a:lnSpc>
                        <a:spcAft>
                          <a:spcPts val="0"/>
                        </a:spcAft>
                      </a:pPr>
                      <a:r>
                        <a:rPr lang="es-EC" sz="1200" dirty="0">
                          <a:effectLst/>
                          <a:latin typeface="Times New Roman" panose="02020603050405020304" pitchFamily="18" charset="0"/>
                          <a:cs typeface="Times New Roman" panose="02020603050405020304" pitchFamily="18" charset="0"/>
                        </a:rPr>
                        <a:t>Correlación positiva muy fuerte</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r h="177165">
                <a:tc>
                  <a:txBody>
                    <a:bodyPr/>
                    <a:lstStyle/>
                    <a:p>
                      <a:pPr indent="180340" algn="ctr">
                        <a:lnSpc>
                          <a:spcPct val="107000"/>
                        </a:lnSpc>
                        <a:spcAft>
                          <a:spcPts val="0"/>
                        </a:spcAft>
                      </a:pPr>
                      <a:r>
                        <a:rPr lang="es-EC" sz="1200" dirty="0">
                          <a:effectLst/>
                          <a:latin typeface="Times New Roman" panose="02020603050405020304" pitchFamily="18" charset="0"/>
                          <a:cs typeface="Times New Roman" panose="02020603050405020304" pitchFamily="18" charset="0"/>
                        </a:rPr>
                        <a:t>1,00</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just">
                        <a:lnSpc>
                          <a:spcPct val="107000"/>
                        </a:lnSpc>
                        <a:spcAft>
                          <a:spcPts val="0"/>
                        </a:spcAft>
                      </a:pPr>
                      <a:r>
                        <a:rPr lang="es-EC" sz="1200" dirty="0">
                          <a:effectLst/>
                          <a:latin typeface="Times New Roman" panose="02020603050405020304" pitchFamily="18" charset="0"/>
                          <a:cs typeface="Times New Roman" panose="02020603050405020304" pitchFamily="18" charset="0"/>
                        </a:rPr>
                        <a:t>Correlación positiva perfecta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r>
            </a:tbl>
          </a:graphicData>
        </a:graphic>
      </p:graphicFrame>
      <p:sp>
        <p:nvSpPr>
          <p:cNvPr id="7" name="Rectángulo 6"/>
          <p:cNvSpPr/>
          <p:nvPr/>
        </p:nvSpPr>
        <p:spPr>
          <a:xfrm>
            <a:off x="3148860" y="4330949"/>
            <a:ext cx="5168342" cy="379335"/>
          </a:xfrm>
          <a:prstGeom prst="rect">
            <a:avLst/>
          </a:prstGeom>
        </p:spPr>
        <p:txBody>
          <a:bodyPr wrap="square">
            <a:spAutoFit/>
          </a:bodyPr>
          <a:lstStyle/>
          <a:p>
            <a:pPr indent="180340" algn="just">
              <a:lnSpc>
                <a:spcPct val="200000"/>
              </a:lnSpc>
            </a:pPr>
            <a:r>
              <a:rPr lang="es-EC" sz="1100" dirty="0">
                <a:latin typeface="Times New Roman" panose="02020603050405020304" pitchFamily="18" charset="0"/>
                <a:ea typeface="Calibri" panose="020F0502020204030204" pitchFamily="34" charset="0"/>
              </a:rPr>
              <a:t>Elaborado a partir de</a:t>
            </a:r>
            <a:r>
              <a:rPr lang="es-EC" sz="1100" b="1" dirty="0">
                <a:latin typeface="Times New Roman" panose="02020603050405020304" pitchFamily="18" charset="0"/>
                <a:ea typeface="Calibri" panose="020F0502020204030204" pitchFamily="34" charset="0"/>
              </a:rPr>
              <a:t> </a:t>
            </a:r>
            <a:r>
              <a:rPr lang="es-MX" sz="1100" dirty="0">
                <a:latin typeface="Times New Roman" panose="02020603050405020304" pitchFamily="18" charset="0"/>
                <a:ea typeface="Calibri" panose="020F0502020204030204" pitchFamily="34" charset="0"/>
              </a:rPr>
              <a:t>(Hernández, Fernández, &amp; Baptista, 2014)</a:t>
            </a:r>
            <a:endParaRPr lang="es-MX" sz="1100" dirty="0">
              <a:effectLst/>
              <a:latin typeface="Times New Roman" panose="02020603050405020304" pitchFamily="18" charset="0"/>
              <a:ea typeface="Times New Roman" panose="02020603050405020304" pitchFamily="18" charset="0"/>
            </a:endParaRPr>
          </a:p>
        </p:txBody>
      </p:sp>
      <p:sp>
        <p:nvSpPr>
          <p:cNvPr id="8" name="Rectángulo 7"/>
          <p:cNvSpPr/>
          <p:nvPr/>
        </p:nvSpPr>
        <p:spPr>
          <a:xfrm>
            <a:off x="684155" y="1263056"/>
            <a:ext cx="2637946" cy="218403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Objetivo 2 del estudio investigativo es realizar una prueba estadística Spearman para </a:t>
            </a:r>
            <a:r>
              <a:rPr lang="es-EC" dirty="0">
                <a:latin typeface="Times New Roman" panose="02020603050405020304" pitchFamily="18" charset="0"/>
                <a:cs typeface="Times New Roman" panose="02020603050405020304" pitchFamily="18" charset="0"/>
              </a:rPr>
              <a:t>estudiar la relación existente entre dos variables, siempre y cuando ambas variables se encuentren medidas por escala de Likert</a:t>
            </a:r>
            <a:endParaRPr lang="es-MX" dirty="0">
              <a:latin typeface="Times New Roman" panose="02020603050405020304" pitchFamily="18" charset="0"/>
              <a:cs typeface="Times New Roman" panose="02020603050405020304" pitchFamily="18" charset="0"/>
            </a:endParaRPr>
          </a:p>
        </p:txBody>
      </p:sp>
      <p:sp>
        <p:nvSpPr>
          <p:cNvPr id="9" name="Rectángulo 8"/>
          <p:cNvSpPr/>
          <p:nvPr/>
        </p:nvSpPr>
        <p:spPr>
          <a:xfrm>
            <a:off x="3560475" y="1299109"/>
            <a:ext cx="4565673" cy="307777"/>
          </a:xfrm>
          <a:prstGeom prst="rect">
            <a:avLst/>
          </a:prstGeom>
        </p:spPr>
        <p:txBody>
          <a:bodyPr wrap="none">
            <a:spAutoFit/>
          </a:bodyPr>
          <a:lstStyle/>
          <a:p>
            <a:r>
              <a:rPr lang="es-EC" i="1" dirty="0">
                <a:latin typeface="Times New Roman" panose="02020603050405020304" pitchFamily="18" charset="0"/>
                <a:ea typeface="Times New Roman" panose="02020603050405020304" pitchFamily="18" charset="0"/>
              </a:rPr>
              <a:t>Interpretación de los resultados del coeficiente de Spearman</a:t>
            </a:r>
            <a:endParaRPr lang="es-MX"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7775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altLang="es-MX" sz="2800" i="1" dirty="0">
                <a:solidFill>
                  <a:schemeClr val="tx1"/>
                </a:solidFill>
                <a:latin typeface="Arial" panose="020B0604020202020204" pitchFamily="34" charset="0"/>
                <a:ea typeface="Times New Roman" panose="02020603050405020304" pitchFamily="18" charset="0"/>
              </a:rPr>
              <a:t>Pruebas de normalidad</a:t>
            </a:r>
            <a:r>
              <a:rPr lang="es-MX" altLang="es-MX" sz="800" dirty="0">
                <a:solidFill>
                  <a:schemeClr val="tx1"/>
                </a:solidFill>
                <a:latin typeface="Arial" panose="020B0604020202020204" pitchFamily="34" charset="0"/>
              </a:rPr>
              <a:t/>
            </a:r>
            <a:br>
              <a:rPr lang="es-MX" altLang="es-MX" sz="800" dirty="0">
                <a:solidFill>
                  <a:schemeClr val="tx1"/>
                </a:solidFill>
                <a:latin typeface="Arial" panose="020B0604020202020204" pitchFamily="34" charset="0"/>
              </a:rPr>
            </a:br>
            <a:endParaRPr lang="es-MX"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19</a:t>
            </a:fld>
            <a:endParaRPr lang="es-MX"/>
          </a:p>
        </p:txBody>
      </p:sp>
      <p:graphicFrame>
        <p:nvGraphicFramePr>
          <p:cNvPr id="5" name="Tabla 4"/>
          <p:cNvGraphicFramePr>
            <a:graphicFrameLocks noGrp="1"/>
          </p:cNvGraphicFramePr>
          <p:nvPr>
            <p:extLst>
              <p:ext uri="{D42A27DB-BD31-4B8C-83A1-F6EECF244321}">
                <p14:modId xmlns:p14="http://schemas.microsoft.com/office/powerpoint/2010/main" val="1566419843"/>
              </p:ext>
            </p:extLst>
          </p:nvPr>
        </p:nvGraphicFramePr>
        <p:xfrm>
          <a:off x="814275" y="960999"/>
          <a:ext cx="7283757" cy="2032000"/>
        </p:xfrm>
        <a:graphic>
          <a:graphicData uri="http://schemas.openxmlformats.org/drawingml/2006/table">
            <a:tbl>
              <a:tblPr>
                <a:tableStyleId>{42A62AC7-4911-4941-A9EC-C07261A3700F}</a:tableStyleId>
              </a:tblPr>
              <a:tblGrid>
                <a:gridCol w="658666"/>
                <a:gridCol w="777530"/>
                <a:gridCol w="887457"/>
                <a:gridCol w="920524"/>
                <a:gridCol w="1099266"/>
                <a:gridCol w="1099266"/>
                <a:gridCol w="920524"/>
                <a:gridCol w="920524"/>
              </a:tblGrid>
              <a:tr h="0">
                <a:tc gridSpan="8">
                  <a:txBody>
                    <a:bodyPr/>
                    <a:lstStyle/>
                    <a:p>
                      <a:pPr marL="38100" marR="38100" algn="ctr">
                        <a:lnSpc>
                          <a:spcPts val="1600"/>
                        </a:lnSpc>
                        <a:spcAft>
                          <a:spcPts val="0"/>
                        </a:spcAft>
                      </a:pPr>
                      <a:r>
                        <a:rPr lang="en-US" sz="1100" dirty="0">
                          <a:effectLst/>
                          <a:latin typeface="Times New Roman" panose="02020603050405020304" pitchFamily="18" charset="0"/>
                          <a:cs typeface="Times New Roman" panose="02020603050405020304" pitchFamily="18" charset="0"/>
                        </a:rPr>
                        <a:t>Pruebas de normalidad</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0">
                <a:tc rowSpan="2">
                  <a:txBody>
                    <a:bodyPr/>
                    <a:lstStyle/>
                    <a:p>
                      <a:pPr>
                        <a:lnSpc>
                          <a:spcPct val="107000"/>
                        </a:lnSpc>
                        <a:spcAft>
                          <a:spcPts val="0"/>
                        </a:spcAft>
                      </a:pPr>
                      <a:r>
                        <a:rPr lang="en-US" sz="1100">
                          <a:effectLst/>
                          <a:latin typeface="Times New Roman" panose="02020603050405020304" pitchFamily="18" charset="0"/>
                          <a:cs typeface="Times New Roman" panose="02020603050405020304" pitchFamily="18" charset="0"/>
                        </a:rPr>
                        <a:t> </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gridSpan="4">
                  <a:txBody>
                    <a:bodyPr/>
                    <a:lstStyle/>
                    <a:p>
                      <a:pPr marL="38100" marR="38100" algn="ctr">
                        <a:lnSpc>
                          <a:spcPts val="1600"/>
                        </a:lnSpc>
                        <a:spcAft>
                          <a:spcPts val="0"/>
                        </a:spcAft>
                      </a:pPr>
                      <a:r>
                        <a:rPr lang="en-US" sz="1100">
                          <a:effectLst/>
                          <a:latin typeface="Times New Roman" panose="02020603050405020304" pitchFamily="18" charset="0"/>
                          <a:cs typeface="Times New Roman" panose="02020603050405020304" pitchFamily="18" charset="0"/>
                        </a:rPr>
                        <a:t>Kolmogorov-Smirnov</a:t>
                      </a:r>
                      <a:r>
                        <a:rPr lang="en-US" sz="1100" baseline="30000">
                          <a:effectLst/>
                          <a:latin typeface="Times New Roman" panose="02020603050405020304" pitchFamily="18" charset="0"/>
                          <a:cs typeface="Times New Roman" panose="02020603050405020304" pitchFamily="18" charset="0"/>
                        </a:rPr>
                        <a:t>a</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s-MX"/>
                    </a:p>
                  </a:txBody>
                  <a:tcPr/>
                </a:tc>
                <a:tc hMerge="1">
                  <a:txBody>
                    <a:bodyPr/>
                    <a:lstStyle/>
                    <a:p>
                      <a:endParaRPr lang="es-MX"/>
                    </a:p>
                  </a:txBody>
                  <a:tcPr/>
                </a:tc>
                <a:tc hMerge="1">
                  <a:txBody>
                    <a:bodyPr/>
                    <a:lstStyle/>
                    <a:p>
                      <a:endParaRPr lang="es-MX"/>
                    </a:p>
                  </a:txBody>
                  <a:tcPr/>
                </a:tc>
                <a:tc gridSpan="3">
                  <a:txBody>
                    <a:bodyPr/>
                    <a:lstStyle/>
                    <a:p>
                      <a:pPr marL="38100" marR="38100" algn="ctr">
                        <a:lnSpc>
                          <a:spcPts val="1600"/>
                        </a:lnSpc>
                        <a:spcAft>
                          <a:spcPts val="0"/>
                        </a:spcAft>
                      </a:pPr>
                      <a:r>
                        <a:rPr lang="en-US" sz="900">
                          <a:effectLst/>
                        </a:rPr>
                        <a:t>Shapiro-Wilk</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s-MX"/>
                    </a:p>
                  </a:txBody>
                  <a:tcPr/>
                </a:tc>
                <a:tc hMerge="1">
                  <a:txBody>
                    <a:bodyPr/>
                    <a:lstStyle/>
                    <a:p>
                      <a:endParaRPr lang="es-MX"/>
                    </a:p>
                  </a:txBody>
                  <a:tcPr/>
                </a:tc>
              </a:tr>
              <a:tr h="0">
                <a:tc vMerge="1">
                  <a:txBody>
                    <a:bodyPr/>
                    <a:lstStyle/>
                    <a:p>
                      <a:endParaRPr lang="es-MX"/>
                    </a:p>
                  </a:txBody>
                  <a:tcPr/>
                </a:tc>
                <a:tc gridSpan="2">
                  <a:txBody>
                    <a:bodyPr/>
                    <a:lstStyle/>
                    <a:p>
                      <a:pPr marL="38100" marR="38100" algn="ctr">
                        <a:lnSpc>
                          <a:spcPts val="1600"/>
                        </a:lnSpc>
                        <a:spcAft>
                          <a:spcPts val="0"/>
                        </a:spcAft>
                      </a:pPr>
                      <a:r>
                        <a:rPr lang="en-US" sz="1100">
                          <a:effectLst/>
                          <a:latin typeface="Times New Roman" panose="02020603050405020304" pitchFamily="18" charset="0"/>
                          <a:cs typeface="Times New Roman" panose="02020603050405020304" pitchFamily="18" charset="0"/>
                        </a:rPr>
                        <a:t>Estadístico</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s-MX"/>
                    </a:p>
                  </a:txBody>
                  <a:tcPr/>
                </a:tc>
                <a:tc>
                  <a:txBody>
                    <a:bodyPr/>
                    <a:lstStyle/>
                    <a:p>
                      <a:pPr marL="38100" marR="38100" algn="ctr">
                        <a:lnSpc>
                          <a:spcPts val="1600"/>
                        </a:lnSpc>
                        <a:spcAft>
                          <a:spcPts val="0"/>
                        </a:spcAft>
                      </a:pPr>
                      <a:r>
                        <a:rPr lang="en-US" sz="900">
                          <a:effectLst/>
                        </a:rPr>
                        <a:t>gl</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900">
                          <a:effectLst/>
                        </a:rPr>
                        <a:t>Sig.</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900">
                          <a:effectLst/>
                        </a:rPr>
                        <a:t>Estadístico</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900">
                          <a:effectLst/>
                        </a:rPr>
                        <a:t>gl</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900" b="1" dirty="0">
                          <a:effectLst/>
                        </a:rPr>
                        <a:t>Sig.</a:t>
                      </a:r>
                      <a:endParaRPr lang="es-MX"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r>
              <a:tr h="0">
                <a:tc gridSpan="2">
                  <a:txBody>
                    <a:bodyPr/>
                    <a:lstStyle/>
                    <a:p>
                      <a:pPr marL="38100" marR="38100">
                        <a:lnSpc>
                          <a:spcPts val="1600"/>
                        </a:lnSpc>
                        <a:spcAft>
                          <a:spcPts val="0"/>
                        </a:spcAft>
                      </a:pPr>
                      <a:r>
                        <a:rPr lang="en-US" sz="1100" dirty="0">
                          <a:effectLst/>
                          <a:latin typeface="Times New Roman" panose="02020603050405020304" pitchFamily="18" charset="0"/>
                          <a:cs typeface="Times New Roman" panose="02020603050405020304" pitchFamily="18" charset="0"/>
                        </a:rPr>
                        <a:t>Variable Independiente (Estrategias de Marketing Digital)</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2">
                        <a:lumMod val="75000"/>
                      </a:schemeClr>
                    </a:solidFill>
                  </a:tcPr>
                </a:tc>
                <a:tc hMerge="1">
                  <a:txBody>
                    <a:bodyPr/>
                    <a:lstStyle/>
                    <a:p>
                      <a:endParaRPr lang="es-MX"/>
                    </a:p>
                  </a:txBody>
                  <a:tcPr/>
                </a:tc>
                <a:tc>
                  <a:txBody>
                    <a:bodyPr/>
                    <a:lstStyle/>
                    <a:p>
                      <a:pPr marR="38100" indent="38100" algn="r">
                        <a:lnSpc>
                          <a:spcPts val="1600"/>
                        </a:lnSpc>
                        <a:spcAft>
                          <a:spcPts val="0"/>
                        </a:spcAft>
                      </a:pPr>
                      <a:r>
                        <a:rPr lang="en-US" sz="1100">
                          <a:effectLst/>
                          <a:latin typeface="Times New Roman" panose="02020603050405020304" pitchFamily="18" charset="0"/>
                          <a:cs typeface="Times New Roman" panose="02020603050405020304" pitchFamily="18" charset="0"/>
                        </a:rPr>
                        <a:t>,185</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173</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,000</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,716</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173</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b="1" dirty="0">
                          <a:effectLst/>
                        </a:rPr>
                        <a:t>,000</a:t>
                      </a:r>
                      <a:endParaRPr lang="es-MX"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0">
                <a:tc gridSpan="2">
                  <a:txBody>
                    <a:bodyPr/>
                    <a:lstStyle/>
                    <a:p>
                      <a:pPr marL="38100" marR="38100">
                        <a:lnSpc>
                          <a:spcPts val="1600"/>
                        </a:lnSpc>
                        <a:spcAft>
                          <a:spcPts val="0"/>
                        </a:spcAft>
                      </a:pPr>
                      <a:r>
                        <a:rPr lang="en-US" sz="1100" dirty="0">
                          <a:effectLst/>
                          <a:latin typeface="Times New Roman" panose="02020603050405020304" pitchFamily="18" charset="0"/>
                          <a:cs typeface="Times New Roman" panose="02020603050405020304" pitchFamily="18" charset="0"/>
                        </a:rPr>
                        <a:t>Variable Dependiente (Posicionamiento  de Mercado)</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6">
                        <a:lumMod val="60000"/>
                        <a:lumOff val="40000"/>
                      </a:schemeClr>
                    </a:solidFill>
                  </a:tcPr>
                </a:tc>
                <a:tc hMerge="1">
                  <a:txBody>
                    <a:bodyPr/>
                    <a:lstStyle/>
                    <a:p>
                      <a:endParaRPr lang="es-MX"/>
                    </a:p>
                  </a:txBody>
                  <a:tcPr/>
                </a:tc>
                <a:tc>
                  <a:txBody>
                    <a:bodyPr/>
                    <a:lstStyle/>
                    <a:p>
                      <a:pPr marL="38100" marR="38100" algn="r">
                        <a:lnSpc>
                          <a:spcPts val="1600"/>
                        </a:lnSpc>
                        <a:spcAft>
                          <a:spcPts val="0"/>
                        </a:spcAft>
                      </a:pPr>
                      <a:r>
                        <a:rPr lang="en-US" sz="1100">
                          <a:effectLst/>
                          <a:latin typeface="Times New Roman" panose="02020603050405020304" pitchFamily="18" charset="0"/>
                          <a:cs typeface="Times New Roman" panose="02020603050405020304" pitchFamily="18" charset="0"/>
                        </a:rPr>
                        <a:t>,217</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173</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,000</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,696</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173</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b="1" dirty="0">
                          <a:effectLst/>
                        </a:rPr>
                        <a:t>,000</a:t>
                      </a:r>
                      <a:endParaRPr lang="es-MX"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0">
                <a:tc gridSpan="8">
                  <a:txBody>
                    <a:bodyPr/>
                    <a:lstStyle/>
                    <a:p>
                      <a:pPr marL="38100" marR="38100">
                        <a:lnSpc>
                          <a:spcPts val="1600"/>
                        </a:lnSpc>
                        <a:spcAft>
                          <a:spcPts val="0"/>
                        </a:spcAft>
                      </a:pPr>
                      <a:r>
                        <a:rPr lang="es-MX" sz="1100" dirty="0">
                          <a:effectLst/>
                          <a:latin typeface="Times New Roman" panose="02020603050405020304" pitchFamily="18" charset="0"/>
                          <a:cs typeface="Times New Roman" panose="02020603050405020304" pitchFamily="18" charset="0"/>
                        </a:rPr>
                        <a:t>a. Corrección de significación de </a:t>
                      </a:r>
                      <a:r>
                        <a:rPr lang="es-MX" sz="1100" dirty="0" err="1">
                          <a:effectLst/>
                          <a:latin typeface="Times New Roman" panose="02020603050405020304" pitchFamily="18" charset="0"/>
                          <a:cs typeface="Times New Roman" panose="02020603050405020304" pitchFamily="18" charset="0"/>
                        </a:rPr>
                        <a:t>Lilliefors</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3" name="Rectángulo 2"/>
          <p:cNvSpPr/>
          <p:nvPr/>
        </p:nvSpPr>
        <p:spPr>
          <a:xfrm>
            <a:off x="893216" y="3236580"/>
            <a:ext cx="7777138" cy="12038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ct val="200000"/>
              </a:lnSpc>
              <a:buFont typeface="Arial" panose="020B0604020202020204" pitchFamily="34" charset="0"/>
              <a:buChar char="•"/>
            </a:pPr>
            <a:r>
              <a:rPr lang="es-EC" sz="1200" dirty="0" smtClean="0">
                <a:latin typeface="Times New Roman" panose="02020603050405020304" pitchFamily="18" charset="0"/>
                <a:cs typeface="Times New Roman" panose="02020603050405020304" pitchFamily="18" charset="0"/>
              </a:rPr>
              <a:t>Se concluye que los niveles de </a:t>
            </a:r>
            <a:r>
              <a:rPr lang="es-MX" sz="1200" dirty="0" smtClean="0">
                <a:latin typeface="Times New Roman" panose="02020603050405020304" pitchFamily="18" charset="0"/>
                <a:ea typeface="Calibri" panose="020F0502020204030204" pitchFamily="34" charset="0"/>
                <a:cs typeface="Times New Roman" panose="02020603050405020304" pitchFamily="18" charset="0"/>
              </a:rPr>
              <a:t>significancia </a:t>
            </a:r>
            <a:r>
              <a:rPr lang="es-MX" sz="1200" dirty="0">
                <a:latin typeface="Times New Roman" panose="02020603050405020304" pitchFamily="18" charset="0"/>
                <a:ea typeface="Calibri" panose="020F0502020204030204" pitchFamily="34" charset="0"/>
                <a:cs typeface="Times New Roman" panose="02020603050405020304" pitchFamily="18" charset="0"/>
              </a:rPr>
              <a:t>(Sig) de 0.000, se verifica una distribución anormal de los mismos, puesto que se demuestra normalidad con valores superiores a 0.05. </a:t>
            </a:r>
          </a:p>
          <a:p>
            <a:pPr marL="171450" indent="-171450">
              <a:lnSpc>
                <a:spcPct val="200000"/>
              </a:lnSpc>
              <a:buFont typeface="Arial" panose="020B0604020202020204" pitchFamily="34" charset="0"/>
              <a:buChar char="•"/>
            </a:pPr>
            <a:r>
              <a:rPr lang="es-MX" sz="1200" dirty="0">
                <a:latin typeface="Times New Roman" panose="02020603050405020304" pitchFamily="18" charset="0"/>
                <a:ea typeface="Calibri" panose="020F0502020204030204" pitchFamily="34" charset="0"/>
                <a:cs typeface="Times New Roman" panose="02020603050405020304" pitchFamily="18" charset="0"/>
              </a:rPr>
              <a:t>Se observa que en las dos variables los datos no guardan normalidad, por tanto, se trata de un enfoque no paramétrico.</a:t>
            </a:r>
          </a:p>
          <a:p>
            <a:pPr algn="ctr"/>
            <a:endParaRPr lang="es-MX" dirty="0"/>
          </a:p>
        </p:txBody>
      </p:sp>
    </p:spTree>
    <p:extLst>
      <p:ext uri="{BB962C8B-B14F-4D97-AF65-F5344CB8AC3E}">
        <p14:creationId xmlns:p14="http://schemas.microsoft.com/office/powerpoint/2010/main" val="2065731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2</a:t>
            </a:fld>
            <a:endParaRPr lang="es-MX"/>
          </a:p>
        </p:txBody>
      </p:sp>
      <p:pic>
        <p:nvPicPr>
          <p:cNvPr id="1026" name="Picture 2" descr="https://secureservercdn.net/50.62.90.29/00b.6e1.myftpupload.com/wp-content/uploads/2021/05/cropped-cropped-Logo-Neulab-fondo-transparente-1-1-300x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710" y="297852"/>
            <a:ext cx="4251214" cy="11336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a 9"/>
          <p:cNvGraphicFramePr/>
          <p:nvPr>
            <p:extLst>
              <p:ext uri="{D42A27DB-BD31-4B8C-83A1-F6EECF244321}">
                <p14:modId xmlns:p14="http://schemas.microsoft.com/office/powerpoint/2010/main" val="853357344"/>
              </p:ext>
            </p:extLst>
          </p:nvPr>
        </p:nvGraphicFramePr>
        <p:xfrm>
          <a:off x="691271" y="297852"/>
          <a:ext cx="824221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https://secureservercdn.net/50.62.90.29/00b.6e1.myftpupload.com/wp-content/uploads/2021/05/portada-neulab-inicio.png?time=16460871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0653" y="3223424"/>
            <a:ext cx="1927476" cy="13924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ecureservercdn.net/50.62.90.29/00b.6e1.myftpupload.com/wp-content/uploads/2021/09/equipo-de-laboratorio.jpeg?time=16460871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36420" y="3111301"/>
            <a:ext cx="2130130" cy="1419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123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4274" y="392575"/>
            <a:ext cx="6803725" cy="766200"/>
          </a:xfrm>
        </p:spPr>
        <p:txBody>
          <a:bodyPr/>
          <a:lstStyle/>
          <a:p>
            <a:r>
              <a:rPr lang="es-EC" altLang="es-MX" sz="2800" i="1" dirty="0">
                <a:solidFill>
                  <a:schemeClr val="tx1"/>
                </a:solidFill>
                <a:latin typeface="Arial" panose="020B0604020202020204" pitchFamily="34" charset="0"/>
                <a:ea typeface="Times New Roman" panose="02020603050405020304" pitchFamily="18" charset="0"/>
              </a:rPr>
              <a:t>Análisis de </a:t>
            </a:r>
            <a:r>
              <a:rPr lang="es-EC" altLang="es-MX" sz="2800" i="1" dirty="0" smtClean="0">
                <a:solidFill>
                  <a:schemeClr val="tx1"/>
                </a:solidFill>
                <a:latin typeface="Arial" panose="020B0604020202020204" pitchFamily="34" charset="0"/>
                <a:ea typeface="Times New Roman" panose="02020603050405020304" pitchFamily="18" charset="0"/>
              </a:rPr>
              <a:t>correlación de Spearman</a:t>
            </a:r>
            <a:r>
              <a:rPr lang="es-MX" altLang="es-MX" sz="800" dirty="0">
                <a:solidFill>
                  <a:schemeClr val="tx1"/>
                </a:solidFill>
                <a:latin typeface="Arial" panose="020B0604020202020204" pitchFamily="34" charset="0"/>
              </a:rPr>
              <a:t/>
            </a:r>
            <a:br>
              <a:rPr lang="es-MX" altLang="es-MX" sz="800" dirty="0">
                <a:solidFill>
                  <a:schemeClr val="tx1"/>
                </a:solidFill>
                <a:latin typeface="Arial" panose="020B0604020202020204" pitchFamily="34" charset="0"/>
              </a:rPr>
            </a:br>
            <a:endParaRPr lang="es-MX"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20</a:t>
            </a:fld>
            <a:endParaRPr lang="es-MX"/>
          </a:p>
        </p:txBody>
      </p:sp>
      <p:graphicFrame>
        <p:nvGraphicFramePr>
          <p:cNvPr id="5" name="Tabla 4"/>
          <p:cNvGraphicFramePr>
            <a:graphicFrameLocks noGrp="1"/>
          </p:cNvGraphicFramePr>
          <p:nvPr>
            <p:extLst>
              <p:ext uri="{D42A27DB-BD31-4B8C-83A1-F6EECF244321}">
                <p14:modId xmlns:p14="http://schemas.microsoft.com/office/powerpoint/2010/main" val="1359481087"/>
              </p:ext>
            </p:extLst>
          </p:nvPr>
        </p:nvGraphicFramePr>
        <p:xfrm>
          <a:off x="1097147" y="1115983"/>
          <a:ext cx="5248698" cy="1889277"/>
        </p:xfrm>
        <a:graphic>
          <a:graphicData uri="http://schemas.openxmlformats.org/drawingml/2006/table">
            <a:tbl>
              <a:tblPr>
                <a:tableStyleId>{42A62AC7-4911-4941-A9EC-C07261A3700F}</a:tableStyleId>
              </a:tblPr>
              <a:tblGrid>
                <a:gridCol w="1367736"/>
                <a:gridCol w="1367736"/>
                <a:gridCol w="1367736"/>
                <a:gridCol w="572745"/>
                <a:gridCol w="572745"/>
              </a:tblGrid>
              <a:tr h="201139">
                <a:tc gridSpan="5">
                  <a:txBody>
                    <a:bodyPr/>
                    <a:lstStyle/>
                    <a:p>
                      <a:pPr marL="38100" marR="38100" algn="ctr">
                        <a:lnSpc>
                          <a:spcPts val="1600"/>
                        </a:lnSpc>
                        <a:spcAft>
                          <a:spcPts val="0"/>
                        </a:spcAft>
                      </a:pPr>
                      <a:r>
                        <a:rPr lang="en-US" sz="1000" dirty="0">
                          <a:effectLst/>
                        </a:rPr>
                        <a:t>Correlaciones</a:t>
                      </a:r>
                      <a:endParaRPr lang="es-MX"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01139">
                <a:tc gridSpan="3">
                  <a:txBody>
                    <a:bodyPr/>
                    <a:lstStyle/>
                    <a:p>
                      <a:pPr>
                        <a:lnSpc>
                          <a:spcPct val="107000"/>
                        </a:lnSpc>
                        <a:spcAft>
                          <a:spcPts val="0"/>
                        </a:spcAft>
                      </a:pPr>
                      <a:r>
                        <a:rPr lang="en-US" sz="1100">
                          <a:effectLst/>
                        </a:rPr>
                        <a:t> </a:t>
                      </a:r>
                      <a:endParaRPr lang="es-MX"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s-MX"/>
                    </a:p>
                  </a:txBody>
                  <a:tcPr/>
                </a:tc>
                <a:tc hMerge="1">
                  <a:txBody>
                    <a:bodyPr/>
                    <a:lstStyle/>
                    <a:p>
                      <a:endParaRPr lang="es-MX"/>
                    </a:p>
                  </a:txBody>
                  <a:tcPr/>
                </a:tc>
                <a:tc>
                  <a:txBody>
                    <a:bodyPr/>
                    <a:lstStyle/>
                    <a:p>
                      <a:pPr marL="38100" marR="38100" algn="ctr">
                        <a:lnSpc>
                          <a:spcPts val="1600"/>
                        </a:lnSpc>
                        <a:spcAft>
                          <a:spcPts val="0"/>
                        </a:spcAft>
                      </a:pPr>
                      <a:r>
                        <a:rPr lang="en-US" sz="800">
                          <a:effectLst/>
                        </a:rPr>
                        <a:t>VI</a:t>
                      </a:r>
                      <a:endParaRPr lang="es-MX"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800">
                          <a:effectLst/>
                        </a:rPr>
                        <a:t>VD</a:t>
                      </a:r>
                      <a:endParaRPr lang="es-MX"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r>
              <a:tr h="201139">
                <a:tc rowSpan="6">
                  <a:txBody>
                    <a:bodyPr/>
                    <a:lstStyle/>
                    <a:p>
                      <a:pPr marL="38100" marR="38100">
                        <a:lnSpc>
                          <a:spcPts val="1600"/>
                        </a:lnSpc>
                        <a:spcAft>
                          <a:spcPts val="0"/>
                        </a:spcAft>
                      </a:pPr>
                      <a:r>
                        <a:rPr lang="en-US" sz="800" dirty="0">
                          <a:effectLst/>
                        </a:rPr>
                        <a:t>Rho de Spearman</a:t>
                      </a:r>
                      <a:endParaRPr lang="es-MX"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rowSpan="3">
                  <a:txBody>
                    <a:bodyPr/>
                    <a:lstStyle/>
                    <a:p>
                      <a:pPr marL="38100" marR="38100">
                        <a:lnSpc>
                          <a:spcPts val="1600"/>
                        </a:lnSpc>
                        <a:spcAft>
                          <a:spcPts val="0"/>
                        </a:spcAft>
                      </a:pPr>
                      <a:r>
                        <a:rPr lang="en-US" sz="700" dirty="0">
                          <a:effectLst/>
                        </a:rPr>
                        <a:t>Variable Independiente (Estrategias de Marketing Digital)</a:t>
                      </a:r>
                      <a:endParaRPr lang="es-MX"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nSpc>
                          <a:spcPts val="1600"/>
                        </a:lnSpc>
                        <a:spcAft>
                          <a:spcPts val="0"/>
                        </a:spcAft>
                      </a:pPr>
                      <a:r>
                        <a:rPr lang="en-US" sz="800">
                          <a:effectLst/>
                        </a:rPr>
                        <a:t>Coeficiente de correlación</a:t>
                      </a:r>
                      <a:endParaRPr lang="es-MX"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800">
                          <a:effectLst/>
                        </a:rPr>
                        <a:t>1,000</a:t>
                      </a:r>
                      <a:endParaRPr lang="es-MX"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800" b="1" dirty="0">
                          <a:effectLst/>
                        </a:rPr>
                        <a:t>,717</a:t>
                      </a:r>
                      <a:r>
                        <a:rPr lang="en-US" sz="800" b="1" baseline="30000" dirty="0">
                          <a:effectLst/>
                        </a:rPr>
                        <a:t>**</a:t>
                      </a:r>
                      <a:endParaRPr lang="es-MX"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24733">
                <a:tc vMerge="1">
                  <a:txBody>
                    <a:bodyPr/>
                    <a:lstStyle/>
                    <a:p>
                      <a:endParaRPr lang="es-MX"/>
                    </a:p>
                  </a:txBody>
                  <a:tcPr/>
                </a:tc>
                <a:tc vMerge="1">
                  <a:txBody>
                    <a:bodyPr/>
                    <a:lstStyle/>
                    <a:p>
                      <a:endParaRPr lang="es-MX"/>
                    </a:p>
                  </a:txBody>
                  <a:tcPr/>
                </a:tc>
                <a:tc>
                  <a:txBody>
                    <a:bodyPr/>
                    <a:lstStyle/>
                    <a:p>
                      <a:pPr marL="38100" marR="38100">
                        <a:lnSpc>
                          <a:spcPts val="1600"/>
                        </a:lnSpc>
                        <a:spcAft>
                          <a:spcPts val="0"/>
                        </a:spcAft>
                      </a:pPr>
                      <a:r>
                        <a:rPr lang="en-US" sz="800">
                          <a:effectLst/>
                        </a:rPr>
                        <a:t>Sig. (bilateral)</a:t>
                      </a:r>
                      <a:endParaRPr lang="es-MX"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800">
                          <a:effectLst/>
                        </a:rPr>
                        <a:t>.</a:t>
                      </a:r>
                      <a:endParaRPr lang="es-MX"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800" dirty="0">
                          <a:effectLst/>
                        </a:rPr>
                        <a:t>,000</a:t>
                      </a:r>
                      <a:endParaRPr lang="es-MX"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12936">
                <a:tc vMerge="1">
                  <a:txBody>
                    <a:bodyPr/>
                    <a:lstStyle/>
                    <a:p>
                      <a:endParaRPr lang="es-MX"/>
                    </a:p>
                  </a:txBody>
                  <a:tcPr/>
                </a:tc>
                <a:tc vMerge="1">
                  <a:txBody>
                    <a:bodyPr/>
                    <a:lstStyle/>
                    <a:p>
                      <a:endParaRPr lang="es-MX"/>
                    </a:p>
                  </a:txBody>
                  <a:tcPr/>
                </a:tc>
                <a:tc>
                  <a:txBody>
                    <a:bodyPr/>
                    <a:lstStyle/>
                    <a:p>
                      <a:pPr marL="38100" marR="38100">
                        <a:lnSpc>
                          <a:spcPts val="1600"/>
                        </a:lnSpc>
                        <a:spcAft>
                          <a:spcPts val="0"/>
                        </a:spcAft>
                      </a:pPr>
                      <a:r>
                        <a:rPr lang="en-US" sz="800">
                          <a:effectLst/>
                        </a:rPr>
                        <a:t>N</a:t>
                      </a:r>
                      <a:endParaRPr lang="es-MX"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800">
                          <a:effectLst/>
                        </a:rPr>
                        <a:t>173</a:t>
                      </a:r>
                      <a:endParaRPr lang="es-MX"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800">
                          <a:effectLst/>
                        </a:rPr>
                        <a:t>173</a:t>
                      </a:r>
                      <a:endParaRPr lang="es-MX"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12936">
                <a:tc vMerge="1">
                  <a:txBody>
                    <a:bodyPr/>
                    <a:lstStyle/>
                    <a:p>
                      <a:endParaRPr lang="es-MX"/>
                    </a:p>
                  </a:txBody>
                  <a:tcPr/>
                </a:tc>
                <a:tc rowSpan="3">
                  <a:txBody>
                    <a:bodyPr/>
                    <a:lstStyle/>
                    <a:p>
                      <a:pPr marL="38100" marR="38100">
                        <a:lnSpc>
                          <a:spcPts val="1600"/>
                        </a:lnSpc>
                        <a:spcAft>
                          <a:spcPts val="0"/>
                        </a:spcAft>
                      </a:pPr>
                      <a:r>
                        <a:rPr lang="en-US" sz="700" dirty="0">
                          <a:effectLst/>
                        </a:rPr>
                        <a:t>Variable Dependiente (Posicionamiento de Mercado)</a:t>
                      </a:r>
                      <a:endParaRPr lang="es-MX"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n-US" sz="800">
                          <a:effectLst/>
                        </a:rPr>
                        <a:t>Coeficiente de correlación</a:t>
                      </a:r>
                      <a:endParaRPr lang="es-MX"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800">
                          <a:effectLst/>
                        </a:rPr>
                        <a:t>,717</a:t>
                      </a:r>
                      <a:r>
                        <a:rPr lang="en-US" sz="800" baseline="30000">
                          <a:effectLst/>
                        </a:rPr>
                        <a:t>**</a:t>
                      </a:r>
                      <a:endParaRPr lang="es-MX"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800">
                          <a:effectLst/>
                        </a:rPr>
                        <a:t>1,000</a:t>
                      </a:r>
                      <a:endParaRPr lang="es-MX"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12936">
                <a:tc vMerge="1">
                  <a:txBody>
                    <a:bodyPr/>
                    <a:lstStyle/>
                    <a:p>
                      <a:endParaRPr lang="es-MX"/>
                    </a:p>
                  </a:txBody>
                  <a:tcPr/>
                </a:tc>
                <a:tc vMerge="1">
                  <a:txBody>
                    <a:bodyPr/>
                    <a:lstStyle/>
                    <a:p>
                      <a:endParaRPr lang="es-MX"/>
                    </a:p>
                  </a:txBody>
                  <a:tcPr/>
                </a:tc>
                <a:tc>
                  <a:txBody>
                    <a:bodyPr/>
                    <a:lstStyle/>
                    <a:p>
                      <a:pPr marL="38100" marR="38100">
                        <a:lnSpc>
                          <a:spcPts val="1600"/>
                        </a:lnSpc>
                        <a:spcAft>
                          <a:spcPts val="0"/>
                        </a:spcAft>
                      </a:pPr>
                      <a:r>
                        <a:rPr lang="en-US" sz="800">
                          <a:effectLst/>
                        </a:rPr>
                        <a:t>Sig. (bilateral)</a:t>
                      </a:r>
                      <a:endParaRPr lang="es-MX"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800">
                          <a:effectLst/>
                        </a:rPr>
                        <a:t>,000</a:t>
                      </a:r>
                      <a:endParaRPr lang="es-MX"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800">
                          <a:effectLst/>
                        </a:rPr>
                        <a:t>.</a:t>
                      </a:r>
                      <a:endParaRPr lang="es-MX"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12936">
                <a:tc vMerge="1">
                  <a:txBody>
                    <a:bodyPr/>
                    <a:lstStyle/>
                    <a:p>
                      <a:endParaRPr lang="es-MX"/>
                    </a:p>
                  </a:txBody>
                  <a:tcPr/>
                </a:tc>
                <a:tc vMerge="1">
                  <a:txBody>
                    <a:bodyPr/>
                    <a:lstStyle/>
                    <a:p>
                      <a:endParaRPr lang="es-MX"/>
                    </a:p>
                  </a:txBody>
                  <a:tcPr/>
                </a:tc>
                <a:tc>
                  <a:txBody>
                    <a:bodyPr/>
                    <a:lstStyle/>
                    <a:p>
                      <a:pPr marL="38100" marR="38100">
                        <a:lnSpc>
                          <a:spcPts val="1600"/>
                        </a:lnSpc>
                        <a:spcAft>
                          <a:spcPts val="0"/>
                        </a:spcAft>
                      </a:pPr>
                      <a:r>
                        <a:rPr lang="en-US" sz="800">
                          <a:effectLst/>
                        </a:rPr>
                        <a:t>N</a:t>
                      </a:r>
                      <a:endParaRPr lang="es-MX"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800">
                          <a:effectLst/>
                        </a:rPr>
                        <a:t>173</a:t>
                      </a:r>
                      <a:endParaRPr lang="es-MX"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800">
                          <a:effectLst/>
                        </a:rPr>
                        <a:t>344</a:t>
                      </a:r>
                      <a:endParaRPr lang="es-MX"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01139">
                <a:tc gridSpan="5">
                  <a:txBody>
                    <a:bodyPr/>
                    <a:lstStyle/>
                    <a:p>
                      <a:pPr marL="38100" marR="38100">
                        <a:lnSpc>
                          <a:spcPts val="1600"/>
                        </a:lnSpc>
                        <a:spcAft>
                          <a:spcPts val="0"/>
                        </a:spcAft>
                      </a:pPr>
                      <a:r>
                        <a:rPr lang="es-MX" sz="800" dirty="0">
                          <a:effectLst/>
                        </a:rPr>
                        <a:t>**. La correlación es significativa en el nivel 0,01 (bilateral).</a:t>
                      </a:r>
                      <a:endParaRPr lang="es-MX"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6" name="Rectangle 1"/>
          <p:cNvSpPr>
            <a:spLocks noChangeArrowheads="1"/>
          </p:cNvSpPr>
          <p:nvPr/>
        </p:nvSpPr>
        <p:spPr bwMode="auto">
          <a:xfrm>
            <a:off x="3012836" y="821273"/>
            <a:ext cx="344716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748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5748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5748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5748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5748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5748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5748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5748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574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74800" algn="l"/>
              </a:tabLst>
            </a:pPr>
            <a:r>
              <a:rPr kumimoji="0" lang="es-EC" altLang="es-MX" sz="12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Análisis de correlaciones</a:t>
            </a:r>
            <a:endParaRPr kumimoji="0" lang="es-MX" altLang="es-MX" sz="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74800" algn="l"/>
              </a:tabLst>
            </a:pPr>
            <a:r>
              <a:rPr kumimoji="0" lang="es-MX" altLang="es-MX"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3" name="Rectángulo 2"/>
          <p:cNvSpPr/>
          <p:nvPr/>
        </p:nvSpPr>
        <p:spPr>
          <a:xfrm>
            <a:off x="6530435" y="1115983"/>
            <a:ext cx="2289289" cy="234468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indent="180340">
              <a:lnSpc>
                <a:spcPct val="200000"/>
              </a:lnSpc>
            </a:pPr>
            <a:r>
              <a:rPr lang="es-MX" sz="1100" dirty="0">
                <a:latin typeface="Times New Roman" panose="02020603050405020304" pitchFamily="18" charset="0"/>
                <a:ea typeface="Calibri" panose="020F0502020204030204" pitchFamily="34" charset="0"/>
              </a:rPr>
              <a:t>Se obtiene el Rho de </a:t>
            </a:r>
            <a:r>
              <a:rPr lang="es-MX" sz="1100" dirty="0" smtClean="0">
                <a:latin typeface="Times New Roman" panose="02020603050405020304" pitchFamily="18" charset="0"/>
                <a:ea typeface="Calibri" panose="020F0502020204030204" pitchFamily="34" charset="0"/>
              </a:rPr>
              <a:t>Spearman</a:t>
            </a:r>
            <a:r>
              <a:rPr lang="es-MX" sz="1100" dirty="0">
                <a:latin typeface="Times New Roman" panose="02020603050405020304" pitchFamily="18" charset="0"/>
                <a:ea typeface="Calibri" panose="020F0502020204030204" pitchFamily="34" charset="0"/>
              </a:rPr>
              <a:t>, con un valor de 0.717, representando el 71,7% de influencia de la variable independiente por sobre la variable dependiente. correlación positiva media (0.5) y correlación positiva considerable (0.75). </a:t>
            </a:r>
          </a:p>
        </p:txBody>
      </p:sp>
      <p:sp>
        <p:nvSpPr>
          <p:cNvPr id="8" name="Rectángulo 7"/>
          <p:cNvSpPr/>
          <p:nvPr/>
        </p:nvSpPr>
        <p:spPr>
          <a:xfrm>
            <a:off x="1157118" y="3297907"/>
            <a:ext cx="2818852" cy="769441"/>
          </a:xfrm>
          <a:prstGeom prst="rect">
            <a:avLst/>
          </a:prstGeom>
        </p:spPr>
        <p:txBody>
          <a:bodyPr wrap="square">
            <a:spAutoFit/>
          </a:bodyPr>
          <a:lstStyle/>
          <a:p>
            <a:pPr lvl="0"/>
            <a:r>
              <a:rPr lang="es-MX" sz="1100" b="1" dirty="0">
                <a:latin typeface="Times New Roman" panose="02020603050405020304" pitchFamily="18" charset="0"/>
                <a:cs typeface="Times New Roman" panose="02020603050405020304" pitchFamily="18" charset="0"/>
              </a:rPr>
              <a:t>Ho:</a:t>
            </a:r>
            <a:r>
              <a:rPr lang="es-MX" sz="1100" dirty="0">
                <a:latin typeface="Times New Roman" panose="02020603050405020304" pitchFamily="18" charset="0"/>
                <a:cs typeface="Times New Roman" panose="02020603050405020304" pitchFamily="18" charset="0"/>
              </a:rPr>
              <a:t> Las estrategias de marketing digital no tienen influencia significativa en el posicionamiento de mercado de la empresa NEU LAB en el DMQ.</a:t>
            </a:r>
          </a:p>
        </p:txBody>
      </p:sp>
      <p:sp>
        <p:nvSpPr>
          <p:cNvPr id="13" name="Rectángulo 12"/>
          <p:cNvSpPr/>
          <p:nvPr/>
        </p:nvSpPr>
        <p:spPr>
          <a:xfrm>
            <a:off x="4216136" y="3795747"/>
            <a:ext cx="3368150" cy="8407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defTabSz="488950">
              <a:lnSpc>
                <a:spcPct val="90000"/>
              </a:lnSpc>
              <a:spcBef>
                <a:spcPct val="0"/>
              </a:spcBef>
              <a:spcAft>
                <a:spcPct val="35000"/>
              </a:spcAft>
            </a:pPr>
            <a:endParaRPr lang="es-EC" sz="1200" dirty="0" smtClean="0">
              <a:latin typeface="Times New Roman" panose="02020603050405020304" pitchFamily="18" charset="0"/>
              <a:cs typeface="Times New Roman" panose="02020603050405020304" pitchFamily="18" charset="0"/>
            </a:endParaRPr>
          </a:p>
          <a:p>
            <a:pPr defTabSz="488950">
              <a:lnSpc>
                <a:spcPct val="90000"/>
              </a:lnSpc>
              <a:spcBef>
                <a:spcPct val="0"/>
              </a:spcBef>
              <a:spcAft>
                <a:spcPct val="35000"/>
              </a:spcAft>
            </a:pPr>
            <a:r>
              <a:rPr lang="es-EC" sz="1200" dirty="0" smtClean="0">
                <a:latin typeface="Times New Roman" panose="02020603050405020304" pitchFamily="18" charset="0"/>
                <a:cs typeface="Times New Roman" panose="02020603050405020304" pitchFamily="18" charset="0"/>
              </a:rPr>
              <a:t>H</a:t>
            </a:r>
            <a:r>
              <a:rPr lang="es-EC" sz="900" dirty="0" smtClean="0">
                <a:latin typeface="Times New Roman" panose="02020603050405020304" pitchFamily="18" charset="0"/>
                <a:cs typeface="Times New Roman" panose="02020603050405020304" pitchFamily="18" charset="0"/>
              </a:rPr>
              <a:t>1</a:t>
            </a:r>
            <a:r>
              <a:rPr lang="es-EC" sz="1200" dirty="0" smtClean="0">
                <a:latin typeface="Times New Roman" panose="02020603050405020304" pitchFamily="18" charset="0"/>
                <a:cs typeface="Times New Roman" panose="02020603050405020304" pitchFamily="18" charset="0"/>
              </a:rPr>
              <a:t> y H</a:t>
            </a:r>
            <a:r>
              <a:rPr lang="es-EC" sz="900" dirty="0" smtClean="0">
                <a:latin typeface="Times New Roman" panose="02020603050405020304" pitchFamily="18" charset="0"/>
                <a:cs typeface="Times New Roman" panose="02020603050405020304" pitchFamily="18" charset="0"/>
              </a:rPr>
              <a:t>2</a:t>
            </a:r>
            <a:r>
              <a:rPr lang="es-EC" sz="1200" dirty="0" smtClean="0">
                <a:latin typeface="Times New Roman" panose="02020603050405020304" pitchFamily="18" charset="0"/>
                <a:cs typeface="Times New Roman" panose="02020603050405020304" pitchFamily="18" charset="0"/>
              </a:rPr>
              <a:t> Existe </a:t>
            </a:r>
            <a:r>
              <a:rPr lang="es-EC" sz="1200" dirty="0">
                <a:latin typeface="Times New Roman" panose="02020603050405020304" pitchFamily="18" charset="0"/>
                <a:cs typeface="Times New Roman" panose="02020603050405020304" pitchFamily="18" charset="0"/>
              </a:rPr>
              <a:t>una influencia positiva, fuerte y significativa entre el uso de estrategias de marketing digital y el posicionamiento de mercado de la empresa NEU LAB del DMQ</a:t>
            </a:r>
            <a:endParaRPr lang="es-ES" sz="1200" kern="1200" dirty="0">
              <a:latin typeface="Times New Roman" panose="02020603050405020304" pitchFamily="18" charset="0"/>
              <a:ea typeface="Roboto Condensed" panose="020B0604020202020204" charset="0"/>
              <a:cs typeface="Times New Roman" panose="02020603050405020304" pitchFamily="18" charset="0"/>
            </a:endParaRPr>
          </a:p>
          <a:p>
            <a:pPr lvl="0" defTabSz="488950">
              <a:lnSpc>
                <a:spcPct val="90000"/>
              </a:lnSpc>
              <a:spcBef>
                <a:spcPct val="0"/>
              </a:spcBef>
              <a:spcAft>
                <a:spcPct val="35000"/>
              </a:spcAft>
            </a:pPr>
            <a:endParaRPr lang="es-ES" sz="1200" kern="1200" dirty="0">
              <a:latin typeface="Times New Roman" panose="02020603050405020304" pitchFamily="18" charset="0"/>
              <a:ea typeface="Roboto Condensed" panose="020B0604020202020204" charset="0"/>
              <a:cs typeface="Times New Roman" panose="02020603050405020304" pitchFamily="18" charset="0"/>
            </a:endParaRPr>
          </a:p>
        </p:txBody>
      </p:sp>
      <p:sp>
        <p:nvSpPr>
          <p:cNvPr id="14" name="Flecha derecha 13"/>
          <p:cNvSpPr/>
          <p:nvPr/>
        </p:nvSpPr>
        <p:spPr>
          <a:xfrm rot="3074202">
            <a:off x="5295626" y="3111591"/>
            <a:ext cx="651263" cy="63152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32257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21</a:t>
            </a:fld>
            <a:endParaRPr lang="es-MX"/>
          </a:p>
        </p:txBody>
      </p:sp>
      <p:graphicFrame>
        <p:nvGraphicFramePr>
          <p:cNvPr id="5" name="Tabla 4"/>
          <p:cNvGraphicFramePr>
            <a:graphicFrameLocks noGrp="1"/>
          </p:cNvGraphicFramePr>
          <p:nvPr>
            <p:extLst>
              <p:ext uri="{D42A27DB-BD31-4B8C-83A1-F6EECF244321}">
                <p14:modId xmlns:p14="http://schemas.microsoft.com/office/powerpoint/2010/main" val="285909059"/>
              </p:ext>
            </p:extLst>
          </p:nvPr>
        </p:nvGraphicFramePr>
        <p:xfrm>
          <a:off x="936408" y="928250"/>
          <a:ext cx="4135120" cy="1118235"/>
        </p:xfrm>
        <a:graphic>
          <a:graphicData uri="http://schemas.openxmlformats.org/drawingml/2006/table">
            <a:tbl>
              <a:tblPr>
                <a:tableStyleId>{42A62AC7-4911-4941-A9EC-C07261A3700F}</a:tableStyleId>
              </a:tblPr>
              <a:tblGrid>
                <a:gridCol w="1710055"/>
                <a:gridCol w="1709420"/>
                <a:gridCol w="715645"/>
              </a:tblGrid>
              <a:tr h="215900">
                <a:tc gridSpan="3">
                  <a:txBody>
                    <a:bodyPr/>
                    <a:lstStyle/>
                    <a:p>
                      <a:pPr marL="38100" marR="38100" algn="ctr">
                        <a:lnSpc>
                          <a:spcPts val="1600"/>
                        </a:lnSpc>
                        <a:spcAft>
                          <a:spcPts val="0"/>
                        </a:spcAft>
                      </a:pPr>
                      <a:r>
                        <a:rPr lang="es-MX" sz="1100" dirty="0">
                          <a:effectLst/>
                        </a:rPr>
                        <a:t>Prueba de KMO y Bartlett</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MX"/>
                    </a:p>
                  </a:txBody>
                  <a:tcPr/>
                </a:tc>
                <a:tc hMerge="1">
                  <a:txBody>
                    <a:bodyPr/>
                    <a:lstStyle/>
                    <a:p>
                      <a:endParaRPr lang="es-MX"/>
                    </a:p>
                  </a:txBody>
                  <a:tcPr/>
                </a:tc>
              </a:tr>
              <a:tr h="215900">
                <a:tc gridSpan="2">
                  <a:txBody>
                    <a:bodyPr/>
                    <a:lstStyle/>
                    <a:p>
                      <a:pPr marL="38100" marR="38100">
                        <a:lnSpc>
                          <a:spcPts val="1600"/>
                        </a:lnSpc>
                        <a:spcAft>
                          <a:spcPts val="0"/>
                        </a:spcAft>
                      </a:pPr>
                      <a:r>
                        <a:rPr lang="es-MX" sz="900">
                          <a:effectLst/>
                        </a:rPr>
                        <a:t>Medida Kaiser-Meyer-Olkin de adecuación de muestreo</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MX"/>
                    </a:p>
                  </a:txBody>
                  <a:tcPr/>
                </a:tc>
                <a:tc>
                  <a:txBody>
                    <a:bodyPr/>
                    <a:lstStyle/>
                    <a:p>
                      <a:pPr marL="38100" marR="38100">
                        <a:lnSpc>
                          <a:spcPts val="1600"/>
                        </a:lnSpc>
                        <a:spcAft>
                          <a:spcPts val="0"/>
                        </a:spcAft>
                      </a:pPr>
                      <a:r>
                        <a:rPr lang="en-US" sz="900" dirty="0">
                          <a:effectLst/>
                        </a:rPr>
                        <a:t>,800</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15900">
                <a:tc rowSpan="3">
                  <a:txBody>
                    <a:bodyPr/>
                    <a:lstStyle/>
                    <a:p>
                      <a:pPr marL="38100" marR="38100">
                        <a:lnSpc>
                          <a:spcPts val="1600"/>
                        </a:lnSpc>
                        <a:spcAft>
                          <a:spcPts val="0"/>
                        </a:spcAft>
                      </a:pPr>
                      <a:r>
                        <a:rPr lang="es-MX" sz="900" dirty="0">
                          <a:effectLst/>
                        </a:rPr>
                        <a:t>Prueba de esfericidad de Bartlett</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n-US" sz="900">
                          <a:effectLst/>
                        </a:rPr>
                        <a:t>Aprox. Chi-cuadrado</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n-US" sz="900">
                          <a:effectLst/>
                        </a:rPr>
                        <a:t>185,930</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41300">
                <a:tc vMerge="1">
                  <a:txBody>
                    <a:bodyPr/>
                    <a:lstStyle/>
                    <a:p>
                      <a:endParaRPr lang="es-MX"/>
                    </a:p>
                  </a:txBody>
                  <a:tcPr/>
                </a:tc>
                <a:tc>
                  <a:txBody>
                    <a:bodyPr/>
                    <a:lstStyle/>
                    <a:p>
                      <a:pPr marL="38100" marR="38100">
                        <a:lnSpc>
                          <a:spcPts val="1600"/>
                        </a:lnSpc>
                        <a:spcAft>
                          <a:spcPts val="0"/>
                        </a:spcAft>
                      </a:pPr>
                      <a:r>
                        <a:rPr lang="en-US" sz="900" b="1">
                          <a:effectLst/>
                        </a:rPr>
                        <a:t>gl</a:t>
                      </a:r>
                      <a:endParaRPr lang="es-MX"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n-US" sz="900" b="1" dirty="0">
                          <a:effectLst/>
                        </a:rPr>
                        <a:t>1</a:t>
                      </a:r>
                      <a:endParaRPr lang="es-MX"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29235">
                <a:tc vMerge="1">
                  <a:txBody>
                    <a:bodyPr/>
                    <a:lstStyle/>
                    <a:p>
                      <a:endParaRPr lang="es-MX"/>
                    </a:p>
                  </a:txBody>
                  <a:tcPr/>
                </a:tc>
                <a:tc>
                  <a:txBody>
                    <a:bodyPr/>
                    <a:lstStyle/>
                    <a:p>
                      <a:pPr marL="38100" marR="38100">
                        <a:lnSpc>
                          <a:spcPts val="1600"/>
                        </a:lnSpc>
                        <a:spcAft>
                          <a:spcPts val="0"/>
                        </a:spcAft>
                      </a:pPr>
                      <a:r>
                        <a:rPr lang="en-US" sz="900" dirty="0">
                          <a:effectLst/>
                        </a:rPr>
                        <a:t>Sig.</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n-US" sz="900" dirty="0">
                          <a:effectLst/>
                        </a:rPr>
                        <a:t>,000</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p:sp>
        <p:nvSpPr>
          <p:cNvPr id="7" name="Título 1"/>
          <p:cNvSpPr>
            <a:spLocks noGrp="1"/>
          </p:cNvSpPr>
          <p:nvPr>
            <p:ph type="title"/>
          </p:nvPr>
        </p:nvSpPr>
        <p:spPr>
          <a:xfrm>
            <a:off x="814275" y="392575"/>
            <a:ext cx="5492400" cy="766200"/>
          </a:xfrm>
        </p:spPr>
        <p:txBody>
          <a:bodyPr/>
          <a:lstStyle/>
          <a:p>
            <a:r>
              <a:rPr lang="es-MX" sz="3200" dirty="0" smtClean="0">
                <a:latin typeface="Times New Roman" panose="02020603050405020304" pitchFamily="18" charset="0"/>
                <a:ea typeface="Calibri" panose="020F0502020204030204" pitchFamily="34" charset="0"/>
              </a:rPr>
              <a:t>Análisis factorial </a:t>
            </a:r>
            <a:r>
              <a:rPr lang="es-MX" altLang="es-MX" sz="800" dirty="0">
                <a:solidFill>
                  <a:schemeClr val="tx1"/>
                </a:solidFill>
                <a:latin typeface="Arial" panose="020B0604020202020204" pitchFamily="34" charset="0"/>
              </a:rPr>
              <a:t/>
            </a:r>
            <a:br>
              <a:rPr lang="es-MX" altLang="es-MX" sz="800" dirty="0">
                <a:solidFill>
                  <a:schemeClr val="tx1"/>
                </a:solidFill>
                <a:latin typeface="Arial" panose="020B0604020202020204" pitchFamily="34" charset="0"/>
              </a:rPr>
            </a:br>
            <a:endParaRPr lang="es-MX" dirty="0"/>
          </a:p>
        </p:txBody>
      </p:sp>
      <p:sp>
        <p:nvSpPr>
          <p:cNvPr id="2" name="Rectángulo 1"/>
          <p:cNvSpPr/>
          <p:nvPr/>
        </p:nvSpPr>
        <p:spPr>
          <a:xfrm>
            <a:off x="5071528" y="2046485"/>
            <a:ext cx="3660889" cy="2123658"/>
          </a:xfrm>
          <a:prstGeom prst="rect">
            <a:avLst/>
          </a:prstGeom>
        </p:spPr>
        <p:txBody>
          <a:bodyPr wrap="square">
            <a:spAutoFit/>
          </a:bodyPr>
          <a:lstStyle/>
          <a:p>
            <a:pPr indent="180340">
              <a:lnSpc>
                <a:spcPct val="200000"/>
              </a:lnSpc>
            </a:pPr>
            <a:r>
              <a:rPr lang="es-EC" sz="1100" dirty="0" smtClean="0">
                <a:effectLst/>
                <a:latin typeface="Times New Roman" panose="02020603050405020304" pitchFamily="18" charset="0"/>
                <a:ea typeface="Calibri" panose="020F0502020204030204" pitchFamily="34" charset="0"/>
              </a:rPr>
              <a:t>Con las pruebas estadísticas de </a:t>
            </a:r>
            <a:r>
              <a:rPr lang="es-MX" sz="1100" dirty="0">
                <a:latin typeface="Times New Roman" panose="02020603050405020304" pitchFamily="18" charset="0"/>
                <a:ea typeface="Calibri" panose="020F0502020204030204" pitchFamily="34" charset="0"/>
              </a:rPr>
              <a:t>KMO y Bartlett, por medio del programa estadístico SPSS </a:t>
            </a:r>
            <a:r>
              <a:rPr lang="es-MX" sz="1100" dirty="0" smtClean="0">
                <a:latin typeface="Times New Roman" panose="02020603050405020304" pitchFamily="18" charset="0"/>
                <a:ea typeface="Calibri" panose="020F0502020204030204" pitchFamily="34" charset="0"/>
              </a:rPr>
              <a:t>se concluye el </a:t>
            </a:r>
            <a:r>
              <a:rPr lang="es-MX" sz="1100" dirty="0">
                <a:latin typeface="Times New Roman" panose="02020603050405020304" pitchFamily="18" charset="0"/>
                <a:ea typeface="Calibri" panose="020F0502020204030204" pitchFamily="34" charset="0"/>
              </a:rPr>
              <a:t>resultado valores cercanos a </a:t>
            </a:r>
            <a:r>
              <a:rPr lang="es-MX" sz="1100" dirty="0" smtClean="0">
                <a:latin typeface="Times New Roman" panose="02020603050405020304" pitchFamily="18" charset="0"/>
                <a:ea typeface="Calibri" panose="020F0502020204030204" pitchFamily="34" charset="0"/>
              </a:rPr>
              <a:t>1 por lo tanto es factible el análisis factorial ya que se identifican que variable del posicionamiento en el mercado se define como variable dependiente de las estrategias de marketing  digital </a:t>
            </a:r>
            <a:endParaRPr lang="es-MX" sz="11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81536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22</a:t>
            </a:fld>
            <a:endParaRPr lang="es-MX"/>
          </a:p>
        </p:txBody>
      </p:sp>
      <p:graphicFrame>
        <p:nvGraphicFramePr>
          <p:cNvPr id="5" name="Tabla 4"/>
          <p:cNvGraphicFramePr>
            <a:graphicFrameLocks noGrp="1"/>
          </p:cNvGraphicFramePr>
          <p:nvPr>
            <p:extLst>
              <p:ext uri="{D42A27DB-BD31-4B8C-83A1-F6EECF244321}">
                <p14:modId xmlns:p14="http://schemas.microsoft.com/office/powerpoint/2010/main" val="1902151333"/>
              </p:ext>
            </p:extLst>
          </p:nvPr>
        </p:nvGraphicFramePr>
        <p:xfrm>
          <a:off x="1714251" y="1158775"/>
          <a:ext cx="4692553" cy="1367790"/>
        </p:xfrm>
        <a:graphic>
          <a:graphicData uri="http://schemas.openxmlformats.org/drawingml/2006/table">
            <a:tbl>
              <a:tblPr>
                <a:tableStyleId>{42A62AC7-4911-4941-A9EC-C07261A3700F}</a:tableStyleId>
              </a:tblPr>
              <a:tblGrid>
                <a:gridCol w="2389531"/>
                <a:gridCol w="1086629"/>
                <a:gridCol w="1216393"/>
              </a:tblGrid>
              <a:tr h="0">
                <a:tc gridSpan="3">
                  <a:txBody>
                    <a:bodyPr/>
                    <a:lstStyle/>
                    <a:p>
                      <a:pPr marL="38100" marR="38100" algn="ctr">
                        <a:lnSpc>
                          <a:spcPts val="1600"/>
                        </a:lnSpc>
                        <a:spcAft>
                          <a:spcPts val="0"/>
                        </a:spcAft>
                      </a:pPr>
                      <a:r>
                        <a:rPr lang="en-US" sz="1100" dirty="0">
                          <a:effectLst/>
                        </a:rPr>
                        <a:t>Comunalidades</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MX"/>
                    </a:p>
                  </a:txBody>
                  <a:tcPr/>
                </a:tc>
                <a:tc hMerge="1">
                  <a:txBody>
                    <a:bodyPr/>
                    <a:lstStyle/>
                    <a:p>
                      <a:endParaRPr lang="es-MX"/>
                    </a:p>
                  </a:txBody>
                  <a:tcPr/>
                </a:tc>
              </a:tr>
              <a:tr h="0">
                <a:tc>
                  <a:txBody>
                    <a:bodyPr/>
                    <a:lstStyle/>
                    <a:p>
                      <a:pPr>
                        <a:lnSpc>
                          <a:spcPct val="107000"/>
                        </a:lnSpc>
                        <a:spcAft>
                          <a:spcPts val="0"/>
                        </a:spcAft>
                      </a:pPr>
                      <a:r>
                        <a:rPr lang="en-US" sz="1200">
                          <a:effectLst/>
                        </a:rPr>
                        <a:t> </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900">
                          <a:effectLst/>
                        </a:rPr>
                        <a:t>Inicial</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900">
                          <a:effectLst/>
                        </a:rPr>
                        <a:t>Extracción</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r>
              <a:tr h="554990">
                <a:tc>
                  <a:txBody>
                    <a:bodyPr/>
                    <a:lstStyle/>
                    <a:p>
                      <a:pPr marL="38100" marR="38100">
                        <a:lnSpc>
                          <a:spcPts val="1600"/>
                        </a:lnSpc>
                        <a:spcAft>
                          <a:spcPts val="0"/>
                        </a:spcAft>
                      </a:pPr>
                      <a:r>
                        <a:rPr lang="en-US" sz="700" dirty="0">
                          <a:effectLst/>
                        </a:rPr>
                        <a:t>Variable Independiente (Estrategias de Marketing Digital)</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1,000</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,907</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0">
                <a:tc>
                  <a:txBody>
                    <a:bodyPr/>
                    <a:lstStyle/>
                    <a:p>
                      <a:pPr marL="38100" marR="38100">
                        <a:lnSpc>
                          <a:spcPts val="1600"/>
                        </a:lnSpc>
                        <a:spcAft>
                          <a:spcPts val="0"/>
                        </a:spcAft>
                      </a:pPr>
                      <a:r>
                        <a:rPr lang="en-US" sz="700" dirty="0">
                          <a:effectLst/>
                        </a:rPr>
                        <a:t>Variable Dependiente </a:t>
                      </a:r>
                      <a:r>
                        <a:rPr lang="en-US" sz="700" dirty="0" smtClean="0">
                          <a:effectLst/>
                        </a:rPr>
                        <a:t>(Posicionamiento </a:t>
                      </a:r>
                      <a:r>
                        <a:rPr lang="en-US" sz="700" dirty="0">
                          <a:effectLst/>
                        </a:rPr>
                        <a:t>de Mercado)</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1,000</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,907</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0">
                <a:tc gridSpan="3">
                  <a:txBody>
                    <a:bodyPr/>
                    <a:lstStyle/>
                    <a:p>
                      <a:pPr marL="38100" marR="38100">
                        <a:lnSpc>
                          <a:spcPts val="1600"/>
                        </a:lnSpc>
                        <a:spcAft>
                          <a:spcPts val="0"/>
                        </a:spcAft>
                      </a:pPr>
                      <a:r>
                        <a:rPr lang="es-MX" sz="900" dirty="0">
                          <a:effectLst/>
                        </a:rPr>
                        <a:t>Método de extracción: análisis de componentes principales.</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MX"/>
                    </a:p>
                  </a:txBody>
                  <a:tcPr/>
                </a:tc>
                <a:tc hMerge="1">
                  <a:txBody>
                    <a:bodyPr/>
                    <a:lstStyle/>
                    <a:p>
                      <a:endParaRPr lang="es-MX"/>
                    </a:p>
                  </a:txBody>
                  <a:tcPr/>
                </a:tc>
              </a:tr>
            </a:tbl>
          </a:graphicData>
        </a:graphic>
      </p:graphicFrame>
      <p:sp>
        <p:nvSpPr>
          <p:cNvPr id="7" name="Título 1"/>
          <p:cNvSpPr>
            <a:spLocks noGrp="1"/>
          </p:cNvSpPr>
          <p:nvPr>
            <p:ph type="title"/>
          </p:nvPr>
        </p:nvSpPr>
        <p:spPr>
          <a:xfrm>
            <a:off x="814275" y="392575"/>
            <a:ext cx="5492400" cy="766200"/>
          </a:xfrm>
        </p:spPr>
        <p:txBody>
          <a:bodyPr/>
          <a:lstStyle/>
          <a:p>
            <a:r>
              <a:rPr lang="es-MX" sz="3200" dirty="0" smtClean="0">
                <a:latin typeface="Times New Roman" panose="02020603050405020304" pitchFamily="18" charset="0"/>
                <a:ea typeface="Calibri" panose="020F0502020204030204" pitchFamily="34" charset="0"/>
              </a:rPr>
              <a:t>Análisis de comunalidades </a:t>
            </a:r>
            <a:r>
              <a:rPr lang="es-MX" altLang="es-MX" sz="800" dirty="0">
                <a:solidFill>
                  <a:schemeClr val="tx1"/>
                </a:solidFill>
                <a:latin typeface="Arial" panose="020B0604020202020204" pitchFamily="34" charset="0"/>
              </a:rPr>
              <a:t/>
            </a:r>
            <a:br>
              <a:rPr lang="es-MX" altLang="es-MX" sz="800" dirty="0">
                <a:solidFill>
                  <a:schemeClr val="tx1"/>
                </a:solidFill>
                <a:latin typeface="Arial" panose="020B0604020202020204" pitchFamily="34" charset="0"/>
              </a:rPr>
            </a:br>
            <a:endParaRPr lang="es-MX" dirty="0"/>
          </a:p>
        </p:txBody>
      </p:sp>
      <p:sp>
        <p:nvSpPr>
          <p:cNvPr id="2" name="Rectángulo 1"/>
          <p:cNvSpPr/>
          <p:nvPr/>
        </p:nvSpPr>
        <p:spPr>
          <a:xfrm>
            <a:off x="2736621" y="2860188"/>
            <a:ext cx="4650942" cy="1776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171450" indent="-171450">
              <a:buFont typeface="Arial" panose="020B0604020202020204" pitchFamily="34" charset="0"/>
              <a:buChar char="•"/>
            </a:pPr>
            <a:r>
              <a:rPr lang="es-MX" sz="1200" dirty="0">
                <a:latin typeface="Times New Roman" panose="02020603050405020304" pitchFamily="18" charset="0"/>
                <a:cs typeface="Times New Roman" panose="02020603050405020304" pitchFamily="18" charset="0"/>
              </a:rPr>
              <a:t>Se obtiene un solo componente con las variables dependiente e independiente.  </a:t>
            </a:r>
            <a:endParaRPr lang="es-MX" sz="120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s-MX" sz="1200" dirty="0" smtClean="0">
                <a:latin typeface="Times New Roman" panose="02020603050405020304" pitchFamily="18" charset="0"/>
                <a:cs typeface="Times New Roman" panose="02020603050405020304" pitchFamily="18" charset="0"/>
              </a:rPr>
              <a:t>Se </a:t>
            </a:r>
            <a:r>
              <a:rPr lang="es-MX" sz="1200" dirty="0">
                <a:latin typeface="Times New Roman" panose="02020603050405020304" pitchFamily="18" charset="0"/>
                <a:cs typeface="Times New Roman" panose="02020603050405020304" pitchFamily="18" charset="0"/>
              </a:rPr>
              <a:t>observa una carga factorial de 0,907; al ser cercana a 1, se trata de una alta carga factorial, y por tanto, indica que las estrategias planteadas son significativas en cuanto a aquellos factores que influyen en el posicionamiento de mercado de la empresa analizada</a:t>
            </a:r>
            <a:r>
              <a:rPr lang="es-MX" dirty="0"/>
              <a:t>.</a:t>
            </a:r>
          </a:p>
        </p:txBody>
      </p:sp>
      <p:sp>
        <p:nvSpPr>
          <p:cNvPr id="3" name="Flecha abajo 2"/>
          <p:cNvSpPr/>
          <p:nvPr/>
        </p:nvSpPr>
        <p:spPr>
          <a:xfrm>
            <a:off x="5960046" y="2526565"/>
            <a:ext cx="346629" cy="3336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349477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23</a:t>
            </a:fld>
            <a:endParaRPr lang="es-MX"/>
          </a:p>
        </p:txBody>
      </p:sp>
      <p:sp>
        <p:nvSpPr>
          <p:cNvPr id="2" name="Rectángulo 1"/>
          <p:cNvSpPr/>
          <p:nvPr/>
        </p:nvSpPr>
        <p:spPr>
          <a:xfrm>
            <a:off x="1157680" y="411445"/>
            <a:ext cx="6782470" cy="307777"/>
          </a:xfrm>
          <a:prstGeom prst="rect">
            <a:avLst/>
          </a:prstGeom>
        </p:spPr>
        <p:txBody>
          <a:bodyPr wrap="square">
            <a:spAutoFit/>
          </a:bodyPr>
          <a:lstStyle/>
          <a:p>
            <a:r>
              <a:rPr lang="es-MX" b="1" i="1" dirty="0"/>
              <a:t>Análisis y resultados provenientes del análisis de varianza (regresión lineal)</a:t>
            </a:r>
          </a:p>
        </p:txBody>
      </p:sp>
      <p:graphicFrame>
        <p:nvGraphicFramePr>
          <p:cNvPr id="7" name="Tabla 6"/>
          <p:cNvGraphicFramePr>
            <a:graphicFrameLocks noGrp="1"/>
          </p:cNvGraphicFramePr>
          <p:nvPr>
            <p:extLst>
              <p:ext uri="{D42A27DB-BD31-4B8C-83A1-F6EECF244321}">
                <p14:modId xmlns:p14="http://schemas.microsoft.com/office/powerpoint/2010/main" val="1257886092"/>
              </p:ext>
            </p:extLst>
          </p:nvPr>
        </p:nvGraphicFramePr>
        <p:xfrm>
          <a:off x="1965859" y="787971"/>
          <a:ext cx="5808980" cy="1828800"/>
        </p:xfrm>
        <a:graphic>
          <a:graphicData uri="http://schemas.openxmlformats.org/drawingml/2006/table">
            <a:tbl>
              <a:tblPr>
                <a:tableStyleId>{42A62AC7-4911-4941-A9EC-C07261A3700F}</a:tableStyleId>
              </a:tblPr>
              <a:tblGrid>
                <a:gridCol w="751840"/>
                <a:gridCol w="937260"/>
                <a:gridCol w="937260"/>
                <a:gridCol w="937260"/>
                <a:gridCol w="937260"/>
                <a:gridCol w="654050"/>
                <a:gridCol w="654050"/>
              </a:tblGrid>
              <a:tr h="0">
                <a:tc gridSpan="7">
                  <a:txBody>
                    <a:bodyPr/>
                    <a:lstStyle/>
                    <a:p>
                      <a:pPr marL="38100" marR="38100" algn="ctr">
                        <a:lnSpc>
                          <a:spcPts val="1600"/>
                        </a:lnSpc>
                        <a:spcAft>
                          <a:spcPts val="0"/>
                        </a:spcAft>
                      </a:pPr>
                      <a:r>
                        <a:rPr lang="en-US" sz="1100" dirty="0">
                          <a:effectLst/>
                        </a:rPr>
                        <a:t> </a:t>
                      </a:r>
                      <a:endParaRPr lang="es-MX" sz="1100" dirty="0">
                        <a:effectLst/>
                      </a:endParaRPr>
                    </a:p>
                    <a:p>
                      <a:pPr marL="38100" marR="38100" algn="ctr">
                        <a:lnSpc>
                          <a:spcPts val="1600"/>
                        </a:lnSpc>
                        <a:spcAft>
                          <a:spcPts val="0"/>
                        </a:spcAft>
                      </a:pPr>
                      <a:r>
                        <a:rPr lang="en-US" sz="1100" dirty="0">
                          <a:effectLst/>
                        </a:rPr>
                        <a:t>ANOVA</a:t>
                      </a:r>
                      <a:r>
                        <a:rPr lang="en-US" sz="1100" baseline="30000" dirty="0">
                          <a:effectLst/>
                        </a:rPr>
                        <a:t>a</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0">
                <a:tc gridSpan="2">
                  <a:txBody>
                    <a:bodyPr/>
                    <a:lstStyle/>
                    <a:p>
                      <a:pPr marL="38100" marR="38100">
                        <a:lnSpc>
                          <a:spcPts val="1600"/>
                        </a:lnSpc>
                        <a:spcAft>
                          <a:spcPts val="0"/>
                        </a:spcAft>
                      </a:pPr>
                      <a:r>
                        <a:rPr lang="es-ES" sz="900">
                          <a:effectLst/>
                        </a:rPr>
                        <a:t>Modelo</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s-MX"/>
                    </a:p>
                  </a:txBody>
                  <a:tcPr/>
                </a:tc>
                <a:tc>
                  <a:txBody>
                    <a:bodyPr/>
                    <a:lstStyle/>
                    <a:p>
                      <a:pPr marL="38100" marR="38100" algn="ctr">
                        <a:lnSpc>
                          <a:spcPts val="1600"/>
                        </a:lnSpc>
                        <a:spcAft>
                          <a:spcPts val="0"/>
                        </a:spcAft>
                      </a:pPr>
                      <a:r>
                        <a:rPr lang="es-ES" sz="900">
                          <a:effectLst/>
                        </a:rPr>
                        <a:t>Suma de cuadrados</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S" sz="900">
                          <a:effectLst/>
                        </a:rPr>
                        <a:t>gl</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S" sz="900">
                          <a:effectLst/>
                        </a:rPr>
                        <a:t>Media cuadrática</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S" sz="900">
                          <a:effectLst/>
                        </a:rPr>
                        <a:t>Valor F  </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S" sz="800">
                          <a:effectLst/>
                        </a:rPr>
                        <a:t>Significancia (Sig).</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r>
              <a:tr h="0">
                <a:tc rowSpan="3">
                  <a:txBody>
                    <a:bodyPr/>
                    <a:lstStyle/>
                    <a:p>
                      <a:pPr marL="38100" marR="38100">
                        <a:lnSpc>
                          <a:spcPts val="1600"/>
                        </a:lnSpc>
                        <a:spcAft>
                          <a:spcPts val="0"/>
                        </a:spcAft>
                      </a:pPr>
                      <a:r>
                        <a:rPr lang="es-ES" sz="900">
                          <a:effectLst/>
                        </a:rPr>
                        <a:t>1</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ES" sz="900">
                          <a:effectLst/>
                        </a:rPr>
                        <a:t>Regresión</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S" sz="900">
                          <a:effectLst/>
                        </a:rPr>
                        <a:t>1570,994</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S" sz="900" dirty="0">
                          <a:effectLst/>
                        </a:rPr>
                        <a:t>1</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S" sz="900">
                          <a:effectLst/>
                        </a:rPr>
                        <a:t>1570,994</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S" sz="900" b="1" dirty="0">
                          <a:effectLst/>
                        </a:rPr>
                        <a:t>337,856</a:t>
                      </a:r>
                      <a:endParaRPr lang="es-MX"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S" sz="900" b="1" dirty="0">
                          <a:effectLst/>
                        </a:rPr>
                        <a:t>,000</a:t>
                      </a:r>
                      <a:r>
                        <a:rPr lang="es-ES" sz="900" b="1" baseline="30000" dirty="0">
                          <a:effectLst/>
                        </a:rPr>
                        <a:t>b</a:t>
                      </a:r>
                      <a:endParaRPr lang="es-MX"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0">
                <a:tc vMerge="1">
                  <a:txBody>
                    <a:bodyPr/>
                    <a:lstStyle/>
                    <a:p>
                      <a:endParaRPr lang="es-MX"/>
                    </a:p>
                  </a:txBody>
                  <a:tcPr/>
                </a:tc>
                <a:tc>
                  <a:txBody>
                    <a:bodyPr/>
                    <a:lstStyle/>
                    <a:p>
                      <a:pPr marL="38100" marR="38100">
                        <a:lnSpc>
                          <a:spcPts val="1600"/>
                        </a:lnSpc>
                        <a:spcAft>
                          <a:spcPts val="0"/>
                        </a:spcAft>
                      </a:pPr>
                      <a:r>
                        <a:rPr lang="es-ES" sz="900">
                          <a:effectLst/>
                        </a:rPr>
                        <a:t>Residuo</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S" sz="900">
                          <a:effectLst/>
                        </a:rPr>
                        <a:t>795,133</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S" sz="900">
                          <a:effectLst/>
                        </a:rPr>
                        <a:t>171</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S" sz="900">
                          <a:effectLst/>
                        </a:rPr>
                        <a:t>4,650</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r>
                        <a:rPr lang="es-ES" sz="1200">
                          <a:effectLst/>
                        </a:rPr>
                        <a:t> </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ct val="107000"/>
                        </a:lnSpc>
                        <a:spcAft>
                          <a:spcPts val="0"/>
                        </a:spcAft>
                      </a:pPr>
                      <a:r>
                        <a:rPr lang="es-ES" sz="1200">
                          <a:effectLst/>
                        </a:rPr>
                        <a:t> </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0">
                <a:tc vMerge="1">
                  <a:txBody>
                    <a:bodyPr/>
                    <a:lstStyle/>
                    <a:p>
                      <a:endParaRPr lang="es-MX"/>
                    </a:p>
                  </a:txBody>
                  <a:tcPr/>
                </a:tc>
                <a:tc>
                  <a:txBody>
                    <a:bodyPr/>
                    <a:lstStyle/>
                    <a:p>
                      <a:pPr marL="38100" marR="38100">
                        <a:lnSpc>
                          <a:spcPts val="1600"/>
                        </a:lnSpc>
                        <a:spcAft>
                          <a:spcPts val="0"/>
                        </a:spcAft>
                      </a:pPr>
                      <a:r>
                        <a:rPr lang="es-ES" sz="900">
                          <a:effectLst/>
                        </a:rPr>
                        <a:t>Total</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S" sz="900">
                          <a:effectLst/>
                        </a:rPr>
                        <a:t>2366,127</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S" sz="900">
                          <a:effectLst/>
                        </a:rPr>
                        <a:t>172</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r>
                        <a:rPr lang="es-ES" sz="1200">
                          <a:effectLst/>
                        </a:rPr>
                        <a:t> </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ct val="107000"/>
                        </a:lnSpc>
                        <a:spcAft>
                          <a:spcPts val="0"/>
                        </a:spcAft>
                      </a:pPr>
                      <a:r>
                        <a:rPr lang="es-ES" sz="1200">
                          <a:effectLst/>
                        </a:rPr>
                        <a:t> </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ct val="107000"/>
                        </a:lnSpc>
                        <a:spcAft>
                          <a:spcPts val="0"/>
                        </a:spcAft>
                      </a:pPr>
                      <a:r>
                        <a:rPr lang="es-ES" sz="1200">
                          <a:effectLst/>
                        </a:rPr>
                        <a:t> </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0">
                <a:tc gridSpan="7">
                  <a:txBody>
                    <a:bodyPr/>
                    <a:lstStyle/>
                    <a:p>
                      <a:pPr marL="38100" marR="38100">
                        <a:lnSpc>
                          <a:spcPts val="1600"/>
                        </a:lnSpc>
                        <a:spcAft>
                          <a:spcPts val="0"/>
                        </a:spcAft>
                      </a:pPr>
                      <a:r>
                        <a:rPr lang="es-ES" sz="900">
                          <a:effectLst/>
                        </a:rPr>
                        <a:t>a. Variable dependiente: VD</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0">
                <a:tc gridSpan="7">
                  <a:txBody>
                    <a:bodyPr/>
                    <a:lstStyle/>
                    <a:p>
                      <a:pPr marL="38100" marR="38100">
                        <a:lnSpc>
                          <a:spcPts val="1600"/>
                        </a:lnSpc>
                        <a:spcAft>
                          <a:spcPts val="0"/>
                        </a:spcAft>
                      </a:pPr>
                      <a:r>
                        <a:rPr lang="es-ES" sz="900" dirty="0">
                          <a:effectLst/>
                        </a:rPr>
                        <a:t>b. Predictores: (Constante), VI</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3" name="Rectángulo 2"/>
          <p:cNvSpPr/>
          <p:nvPr/>
        </p:nvSpPr>
        <p:spPr>
          <a:xfrm>
            <a:off x="2509666" y="3119695"/>
            <a:ext cx="5608100"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indent="180340">
              <a:lnSpc>
                <a:spcPct val="200000"/>
              </a:lnSpc>
            </a:pPr>
            <a:r>
              <a:rPr lang="es-EC" sz="1200" dirty="0">
                <a:latin typeface="Times New Roman" panose="02020603050405020304" pitchFamily="18" charset="0"/>
                <a:ea typeface="Calibri" panose="020F0502020204030204" pitchFamily="34" charset="0"/>
              </a:rPr>
              <a:t>El </a:t>
            </a:r>
            <a:r>
              <a:rPr lang="es-MX" sz="1200" dirty="0">
                <a:latin typeface="Times New Roman" panose="02020603050405020304" pitchFamily="18" charset="0"/>
                <a:ea typeface="Calibri" panose="020F0502020204030204" pitchFamily="34" charset="0"/>
              </a:rPr>
              <a:t>análisis de varianza indica el valor F  de 337.856, con un P value (sig) es inferior a 0,05, entonces el modelo de </a:t>
            </a:r>
            <a:r>
              <a:rPr lang="es-MX" sz="1200" dirty="0" smtClean="0">
                <a:latin typeface="Times New Roman" panose="02020603050405020304" pitchFamily="18" charset="0"/>
                <a:ea typeface="Calibri" panose="020F0502020204030204" pitchFamily="34" charset="0"/>
              </a:rPr>
              <a:t>regresión </a:t>
            </a:r>
            <a:r>
              <a:rPr lang="es-MX" sz="1200" dirty="0">
                <a:latin typeface="Times New Roman" panose="02020603050405020304" pitchFamily="18" charset="0"/>
                <a:ea typeface="Calibri" panose="020F0502020204030204" pitchFamily="34" charset="0"/>
              </a:rPr>
              <a:t>si me permite predecir si mi posicionamiento de mercado va en </a:t>
            </a:r>
            <a:r>
              <a:rPr lang="es-MX" sz="1200" dirty="0" smtClean="0">
                <a:latin typeface="Times New Roman" panose="02020603050405020304" pitchFamily="18" charset="0"/>
                <a:ea typeface="Calibri" panose="020F0502020204030204" pitchFamily="34" charset="0"/>
              </a:rPr>
              <a:t>función </a:t>
            </a:r>
            <a:r>
              <a:rPr lang="es-MX" sz="1200" dirty="0">
                <a:latin typeface="Times New Roman" panose="02020603050405020304" pitchFamily="18" charset="0"/>
                <a:ea typeface="Calibri" panose="020F0502020204030204" pitchFamily="34" charset="0"/>
              </a:rPr>
              <a:t>a mis estrategias de marketing digital a largo plazo. </a:t>
            </a:r>
            <a:endParaRPr lang="es-MX" sz="1200" dirty="0">
              <a:effectLst/>
              <a:latin typeface="Times New Roman" panose="02020603050405020304" pitchFamily="18" charset="0"/>
              <a:ea typeface="Calibri" panose="020F0502020204030204" pitchFamily="34" charset="0"/>
            </a:endParaRPr>
          </a:p>
        </p:txBody>
      </p:sp>
      <p:sp>
        <p:nvSpPr>
          <p:cNvPr id="8" name="Flecha abajo 7"/>
          <p:cNvSpPr/>
          <p:nvPr/>
        </p:nvSpPr>
        <p:spPr>
          <a:xfrm>
            <a:off x="6992858" y="2616771"/>
            <a:ext cx="394705" cy="4816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redondeado 8"/>
          <p:cNvSpPr/>
          <p:nvPr/>
        </p:nvSpPr>
        <p:spPr>
          <a:xfrm>
            <a:off x="368391" y="2781959"/>
            <a:ext cx="1809065" cy="153806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200" dirty="0" smtClean="0">
                <a:latin typeface="Times New Roman" panose="02020603050405020304" pitchFamily="18" charset="0"/>
                <a:cs typeface="Times New Roman" panose="02020603050405020304" pitchFamily="18" charset="0"/>
              </a:rPr>
              <a:t>ANOVA </a:t>
            </a:r>
          </a:p>
          <a:p>
            <a:r>
              <a:rPr lang="es-EC" sz="1200" dirty="0" smtClean="0">
                <a:latin typeface="Times New Roman" panose="02020603050405020304" pitchFamily="18" charset="0"/>
                <a:cs typeface="Times New Roman" panose="02020603050405020304" pitchFamily="18" charset="0"/>
              </a:rPr>
              <a:t>relación </a:t>
            </a:r>
            <a:r>
              <a:rPr lang="es-EC" sz="1200" dirty="0">
                <a:latin typeface="Times New Roman" panose="02020603050405020304" pitchFamily="18" charset="0"/>
                <a:cs typeface="Times New Roman" panose="02020603050405020304" pitchFamily="18" charset="0"/>
              </a:rPr>
              <a:t>causal entre las variables dependiente e independiente, y confirma las dos hipótesis alternativas</a:t>
            </a:r>
            <a:endParaRPr lang="es-MX"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3293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24</a:t>
            </a:fld>
            <a:endParaRPr lang="es-MX"/>
          </a:p>
        </p:txBody>
      </p:sp>
      <p:sp>
        <p:nvSpPr>
          <p:cNvPr id="5" name="Rectángulo 4"/>
          <p:cNvSpPr/>
          <p:nvPr/>
        </p:nvSpPr>
        <p:spPr>
          <a:xfrm>
            <a:off x="2963577" y="2220635"/>
            <a:ext cx="4572000" cy="1200329"/>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indent="180340">
              <a:lnSpc>
                <a:spcPct val="200000"/>
              </a:lnSpc>
            </a:pPr>
            <a:r>
              <a:rPr lang="es-EC" sz="1200" dirty="0">
                <a:latin typeface="Times New Roman" panose="02020603050405020304" pitchFamily="18" charset="0"/>
                <a:ea typeface="Calibri" panose="020F0502020204030204" pitchFamily="34" charset="0"/>
              </a:rPr>
              <a:t>S</a:t>
            </a:r>
            <a:r>
              <a:rPr lang="es-EC" sz="1200" dirty="0" smtClean="0">
                <a:latin typeface="Times New Roman" panose="02020603050405020304" pitchFamily="18" charset="0"/>
                <a:ea typeface="Calibri" panose="020F0502020204030204" pitchFamily="34" charset="0"/>
              </a:rPr>
              <a:t>e tiene una concordancia entre  el</a:t>
            </a:r>
            <a:r>
              <a:rPr lang="es-MX" sz="1200" dirty="0" smtClean="0">
                <a:latin typeface="Times New Roman" panose="02020603050405020304" pitchFamily="18" charset="0"/>
                <a:ea typeface="Calibri" panose="020F0502020204030204" pitchFamily="34" charset="0"/>
              </a:rPr>
              <a:t> </a:t>
            </a:r>
            <a:r>
              <a:rPr lang="es-MX" sz="1200" dirty="0">
                <a:latin typeface="Times New Roman" panose="02020603050405020304" pitchFamily="18" charset="0"/>
                <a:ea typeface="Calibri" panose="020F0502020204030204" pitchFamily="34" charset="0"/>
              </a:rPr>
              <a:t>coeficiente de </a:t>
            </a:r>
            <a:r>
              <a:rPr lang="es-MX" sz="1200" dirty="0" smtClean="0">
                <a:latin typeface="Times New Roman" panose="02020603050405020304" pitchFamily="18" charset="0"/>
                <a:ea typeface="Calibri" panose="020F0502020204030204" pitchFamily="34" charset="0"/>
              </a:rPr>
              <a:t>R</a:t>
            </a:r>
            <a:r>
              <a:rPr lang="es-MX" sz="1200" baseline="30000" dirty="0" smtClean="0">
                <a:latin typeface="Times New Roman" panose="02020603050405020304" pitchFamily="18" charset="0"/>
                <a:ea typeface="Calibri" panose="020F0502020204030204" pitchFamily="34" charset="0"/>
              </a:rPr>
              <a:t>2 </a:t>
            </a:r>
            <a:r>
              <a:rPr lang="es-MX" sz="1200" dirty="0" smtClean="0">
                <a:latin typeface="Times New Roman" panose="02020603050405020304" pitchFamily="18" charset="0"/>
                <a:ea typeface="Calibri" panose="020F0502020204030204" pitchFamily="34" charset="0"/>
              </a:rPr>
              <a:t>con </a:t>
            </a:r>
            <a:r>
              <a:rPr lang="es-MX" sz="1200" dirty="0">
                <a:latin typeface="Times New Roman" panose="02020603050405020304" pitchFamily="18" charset="0"/>
                <a:ea typeface="Calibri" panose="020F0502020204030204" pitchFamily="34" charset="0"/>
              </a:rPr>
              <a:t>un valor de </a:t>
            </a:r>
            <a:r>
              <a:rPr lang="es-MX" sz="1200" dirty="0" smtClean="0">
                <a:latin typeface="Times New Roman" panose="02020603050405020304" pitchFamily="18" charset="0"/>
                <a:ea typeface="Calibri" panose="020F0502020204030204" pitchFamily="34" charset="0"/>
              </a:rPr>
              <a:t>0,664, con </a:t>
            </a:r>
            <a:r>
              <a:rPr lang="es-MX" sz="1200" dirty="0">
                <a:latin typeface="Times New Roman" panose="02020603050405020304" pitchFamily="18" charset="0"/>
                <a:ea typeface="Calibri" panose="020F0502020204030204" pitchFamily="34" charset="0"/>
              </a:rPr>
              <a:t>el </a:t>
            </a:r>
            <a:r>
              <a:rPr lang="es-MX" sz="1200" dirty="0" smtClean="0">
                <a:latin typeface="Times New Roman" panose="02020603050405020304" pitchFamily="18" charset="0"/>
                <a:ea typeface="Calibri" panose="020F0502020204030204" pitchFamily="34" charset="0"/>
              </a:rPr>
              <a:t>coeficiente R</a:t>
            </a:r>
            <a:r>
              <a:rPr lang="es-MX" sz="1200" baseline="30000" dirty="0" smtClean="0">
                <a:latin typeface="Times New Roman" panose="02020603050405020304" pitchFamily="18" charset="0"/>
                <a:ea typeface="Calibri" panose="020F0502020204030204" pitchFamily="34" charset="0"/>
              </a:rPr>
              <a:t> </a:t>
            </a:r>
            <a:r>
              <a:rPr lang="es-MX" sz="1200" dirty="0">
                <a:latin typeface="Times New Roman" panose="02020603050405020304" pitchFamily="18" charset="0"/>
                <a:ea typeface="Calibri" panose="020F0502020204030204" pitchFamily="34" charset="0"/>
              </a:rPr>
              <a:t>ajustado de </a:t>
            </a:r>
            <a:r>
              <a:rPr lang="es-MX" sz="1200" dirty="0" smtClean="0">
                <a:latin typeface="Times New Roman" panose="02020603050405020304" pitchFamily="18" charset="0"/>
                <a:ea typeface="Calibri" panose="020F0502020204030204" pitchFamily="34" charset="0"/>
              </a:rPr>
              <a:t>0,662, </a:t>
            </a:r>
            <a:r>
              <a:rPr lang="es-MX" sz="1200" dirty="0">
                <a:latin typeface="Times New Roman" panose="02020603050405020304" pitchFamily="18" charset="0"/>
                <a:ea typeface="Calibri" panose="020F0502020204030204" pitchFamily="34" charset="0"/>
              </a:rPr>
              <a:t>al ser la </a:t>
            </a:r>
            <a:r>
              <a:rPr lang="es-MX" sz="1200" dirty="0" smtClean="0">
                <a:latin typeface="Times New Roman" panose="02020603050405020304" pitchFamily="18" charset="0"/>
                <a:ea typeface="Calibri" panose="020F0502020204030204" pitchFamily="34" charset="0"/>
              </a:rPr>
              <a:t>diferencia </a:t>
            </a:r>
            <a:r>
              <a:rPr lang="es-MX" sz="1200" dirty="0">
                <a:latin typeface="Times New Roman" panose="02020603050405020304" pitchFamily="18" charset="0"/>
                <a:ea typeface="Calibri" panose="020F0502020204030204" pitchFamily="34" charset="0"/>
              </a:rPr>
              <a:t>menor a 0,2. </a:t>
            </a:r>
            <a:endParaRPr lang="es-MX" sz="1200" dirty="0">
              <a:effectLst/>
              <a:latin typeface="Times New Roman" panose="02020603050405020304" pitchFamily="18" charset="0"/>
              <a:ea typeface="Calibri" panose="020F050202020403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511746572"/>
              </p:ext>
            </p:extLst>
          </p:nvPr>
        </p:nvGraphicFramePr>
        <p:xfrm>
          <a:off x="2957976" y="638861"/>
          <a:ext cx="4577601" cy="1219200"/>
        </p:xfrm>
        <a:graphic>
          <a:graphicData uri="http://schemas.openxmlformats.org/drawingml/2006/table">
            <a:tbl>
              <a:tblPr>
                <a:tableStyleId>{42A62AC7-4911-4941-A9EC-C07261A3700F}</a:tableStyleId>
              </a:tblPr>
              <a:tblGrid>
                <a:gridCol w="672827"/>
                <a:gridCol w="764914"/>
                <a:gridCol w="947602"/>
                <a:gridCol w="1096129"/>
                <a:gridCol w="1096129"/>
              </a:tblGrid>
              <a:tr h="0">
                <a:tc gridSpan="5">
                  <a:txBody>
                    <a:bodyPr/>
                    <a:lstStyle/>
                    <a:p>
                      <a:pPr marR="38100">
                        <a:lnSpc>
                          <a:spcPts val="1600"/>
                        </a:lnSpc>
                        <a:spcAft>
                          <a:spcPts val="0"/>
                        </a:spcAft>
                      </a:pPr>
                      <a:r>
                        <a:rPr lang="es-EC" sz="1100" dirty="0">
                          <a:effectLst/>
                        </a:rPr>
                        <a:t> </a:t>
                      </a:r>
                      <a:endParaRPr lang="es-MX" sz="1100" dirty="0">
                        <a:effectLst/>
                      </a:endParaRPr>
                    </a:p>
                    <a:p>
                      <a:pPr marL="38100" marR="38100" algn="ctr">
                        <a:lnSpc>
                          <a:spcPts val="1600"/>
                        </a:lnSpc>
                        <a:spcAft>
                          <a:spcPts val="0"/>
                        </a:spcAft>
                      </a:pPr>
                      <a:r>
                        <a:rPr lang="es-EC" sz="1100" dirty="0">
                          <a:effectLst/>
                        </a:rPr>
                        <a:t>Resumen del modelo</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0">
                <a:tc>
                  <a:txBody>
                    <a:bodyPr/>
                    <a:lstStyle/>
                    <a:p>
                      <a:pPr marL="38100" marR="38100">
                        <a:lnSpc>
                          <a:spcPts val="1600"/>
                        </a:lnSpc>
                        <a:spcAft>
                          <a:spcPts val="0"/>
                        </a:spcAft>
                      </a:pPr>
                      <a:r>
                        <a:rPr lang="es-EC" sz="900">
                          <a:effectLst/>
                        </a:rPr>
                        <a:t>Modelo</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900">
                          <a:effectLst/>
                        </a:rPr>
                        <a:t>R</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900" dirty="0">
                          <a:effectLst/>
                        </a:rPr>
                        <a:t>R cuadrado</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900">
                          <a:effectLst/>
                        </a:rPr>
                        <a:t>R cuadrado ajustado</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900">
                          <a:effectLst/>
                        </a:rPr>
                        <a:t>Error estándar de la estimación</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r>
              <a:tr h="0">
                <a:tc>
                  <a:txBody>
                    <a:bodyPr/>
                    <a:lstStyle/>
                    <a:p>
                      <a:pPr marL="38100" marR="38100">
                        <a:lnSpc>
                          <a:spcPts val="1600"/>
                        </a:lnSpc>
                        <a:spcAft>
                          <a:spcPts val="0"/>
                        </a:spcAft>
                      </a:pPr>
                      <a:r>
                        <a:rPr lang="es-EC" sz="900">
                          <a:effectLst/>
                        </a:rPr>
                        <a:t>1</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900">
                          <a:effectLst/>
                        </a:rPr>
                        <a:t>,815</a:t>
                      </a:r>
                      <a:r>
                        <a:rPr lang="es-EC" sz="900" baseline="30000">
                          <a:effectLst/>
                        </a:rPr>
                        <a:t>a</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900" dirty="0">
                          <a:effectLst/>
                        </a:rPr>
                        <a:t>,</a:t>
                      </a:r>
                      <a:r>
                        <a:rPr lang="es-EC" sz="900" b="1" dirty="0">
                          <a:effectLst/>
                        </a:rPr>
                        <a:t>664</a:t>
                      </a:r>
                      <a:endParaRPr lang="es-MX"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900" b="1" dirty="0">
                          <a:effectLst/>
                        </a:rPr>
                        <a:t>,662</a:t>
                      </a:r>
                      <a:endParaRPr lang="es-MX"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900">
                          <a:effectLst/>
                        </a:rPr>
                        <a:t>2,15636</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0">
                <a:tc gridSpan="5">
                  <a:txBody>
                    <a:bodyPr/>
                    <a:lstStyle/>
                    <a:p>
                      <a:pPr marL="38100" marR="38100">
                        <a:lnSpc>
                          <a:spcPts val="1600"/>
                        </a:lnSpc>
                        <a:spcAft>
                          <a:spcPts val="0"/>
                        </a:spcAft>
                      </a:pPr>
                      <a:r>
                        <a:rPr lang="es-EC" sz="900" dirty="0">
                          <a:effectLst/>
                        </a:rPr>
                        <a:t>a. Predictores: (Constante), VI</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2" name="Rectángulo 1"/>
          <p:cNvSpPr/>
          <p:nvPr/>
        </p:nvSpPr>
        <p:spPr>
          <a:xfrm>
            <a:off x="485824" y="330686"/>
            <a:ext cx="2007396" cy="134681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200" dirty="0">
                <a:latin typeface="Times New Roman" panose="02020603050405020304" pitchFamily="18" charset="0"/>
                <a:cs typeface="Times New Roman" panose="02020603050405020304" pitchFamily="18" charset="0"/>
              </a:rPr>
              <a:t>El resumen del modelo indica precisión del diseño tabla solo de variables de estrategias de marketing, que son las que tienen </a:t>
            </a:r>
            <a:r>
              <a:rPr lang="es-EC" sz="1200" dirty="0" smtClean="0">
                <a:latin typeface="Times New Roman" panose="02020603050405020304" pitchFamily="18" charset="0"/>
                <a:cs typeface="Times New Roman" panose="02020603050405020304" pitchFamily="18" charset="0"/>
              </a:rPr>
              <a:t>significancia. </a:t>
            </a:r>
            <a:endParaRPr lang="es-MX" sz="1200" dirty="0">
              <a:latin typeface="Times New Roman" panose="02020603050405020304" pitchFamily="18" charset="0"/>
              <a:cs typeface="Times New Roman" panose="02020603050405020304" pitchFamily="18" charset="0"/>
            </a:endParaRPr>
          </a:p>
        </p:txBody>
      </p:sp>
      <p:sp>
        <p:nvSpPr>
          <p:cNvPr id="3" name="Flecha abajo 2"/>
          <p:cNvSpPr/>
          <p:nvPr/>
        </p:nvSpPr>
        <p:spPr>
          <a:xfrm>
            <a:off x="5246776" y="1858061"/>
            <a:ext cx="493381" cy="34370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a:p>
        </p:txBody>
      </p:sp>
      <p:sp>
        <p:nvSpPr>
          <p:cNvPr id="7" name="Rectángulo 6"/>
          <p:cNvSpPr/>
          <p:nvPr/>
        </p:nvSpPr>
        <p:spPr>
          <a:xfrm>
            <a:off x="2068911" y="3925794"/>
            <a:ext cx="4572000" cy="954107"/>
          </a:xfrm>
          <a:prstGeom prst="rect">
            <a:avLst/>
          </a:prstGeom>
        </p:spPr>
        <p:txBody>
          <a:bodyPr>
            <a:spAutoFit/>
          </a:bodyPr>
          <a:lstStyle/>
          <a:p>
            <a:r>
              <a:rPr lang="es-MX" dirty="0" smtClean="0">
                <a:latin typeface="Times New Roman" panose="02020603050405020304" pitchFamily="18" charset="0"/>
                <a:ea typeface="Calibri" panose="020F0502020204030204" pitchFamily="34" charset="0"/>
              </a:rPr>
              <a:t>Conclusión se </a:t>
            </a:r>
            <a:r>
              <a:rPr lang="es-MX" dirty="0">
                <a:latin typeface="Times New Roman" panose="02020603050405020304" pitchFamily="18" charset="0"/>
                <a:ea typeface="Calibri" panose="020F0502020204030204" pitchFamily="34" charset="0"/>
              </a:rPr>
              <a:t>observan valores en un rango entre 0,5 y </a:t>
            </a:r>
            <a:r>
              <a:rPr lang="es-MX" dirty="0" smtClean="0">
                <a:latin typeface="Times New Roman" panose="02020603050405020304" pitchFamily="18" charset="0"/>
                <a:ea typeface="Calibri" panose="020F0502020204030204" pitchFamily="34" charset="0"/>
              </a:rPr>
              <a:t>0,85</a:t>
            </a:r>
            <a:r>
              <a:rPr lang="es-MX" dirty="0">
                <a:latin typeface="Times New Roman" panose="02020603050405020304" pitchFamily="18" charset="0"/>
                <a:ea typeface="Calibri" panose="020F0502020204030204" pitchFamily="34" charset="0"/>
              </a:rPr>
              <a:t> </a:t>
            </a:r>
            <a:r>
              <a:rPr lang="es-MX" dirty="0" smtClean="0">
                <a:latin typeface="Times New Roman" panose="02020603050405020304" pitchFamily="18" charset="0"/>
                <a:ea typeface="Calibri" panose="020F0502020204030204" pitchFamily="34" charset="0"/>
              </a:rPr>
              <a:t>siendo </a:t>
            </a:r>
            <a:r>
              <a:rPr lang="es-MX" dirty="0">
                <a:latin typeface="Times New Roman" panose="02020603050405020304" pitchFamily="18" charset="0"/>
                <a:ea typeface="Calibri" panose="020F0502020204030204" pitchFamily="34" charset="0"/>
              </a:rPr>
              <a:t>valores </a:t>
            </a:r>
            <a:r>
              <a:rPr lang="es-MX" dirty="0" smtClean="0">
                <a:latin typeface="Times New Roman" panose="02020603050405020304" pitchFamily="18" charset="0"/>
                <a:ea typeface="Calibri" panose="020F0502020204030204" pitchFamily="34" charset="0"/>
              </a:rPr>
              <a:t>deseados </a:t>
            </a:r>
            <a:r>
              <a:rPr lang="es-MX" dirty="0">
                <a:latin typeface="Times New Roman" panose="02020603050405020304" pitchFamily="18" charset="0"/>
                <a:ea typeface="Calibri" panose="020F0502020204030204" pitchFamily="34" charset="0"/>
              </a:rPr>
              <a:t>cercanos a 1, sin embargo, también son desables valores superiores a 0,5 </a:t>
            </a:r>
            <a:r>
              <a:rPr lang="es-MX" dirty="0" smtClean="0">
                <a:latin typeface="Times New Roman" panose="02020603050405020304" pitchFamily="18" charset="0"/>
                <a:ea typeface="Calibri" panose="020F0502020204030204" pitchFamily="34" charset="0"/>
              </a:rPr>
              <a:t>ya que demuestran significancia</a:t>
            </a:r>
            <a:endParaRPr lang="es-MX" dirty="0"/>
          </a:p>
        </p:txBody>
      </p:sp>
      <p:sp>
        <p:nvSpPr>
          <p:cNvPr id="8" name="Flecha derecha 7"/>
          <p:cNvSpPr/>
          <p:nvPr/>
        </p:nvSpPr>
        <p:spPr>
          <a:xfrm>
            <a:off x="1611712" y="4072040"/>
            <a:ext cx="453911" cy="5644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626940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25</a:t>
            </a:fld>
            <a:endParaRPr lang="es-MX"/>
          </a:p>
        </p:txBody>
      </p:sp>
      <p:graphicFrame>
        <p:nvGraphicFramePr>
          <p:cNvPr id="6" name="Tabla 5"/>
          <p:cNvGraphicFramePr>
            <a:graphicFrameLocks noGrp="1"/>
          </p:cNvGraphicFramePr>
          <p:nvPr>
            <p:extLst>
              <p:ext uri="{D42A27DB-BD31-4B8C-83A1-F6EECF244321}">
                <p14:modId xmlns:p14="http://schemas.microsoft.com/office/powerpoint/2010/main" val="2943678631"/>
              </p:ext>
            </p:extLst>
          </p:nvPr>
        </p:nvGraphicFramePr>
        <p:xfrm>
          <a:off x="1315683" y="664418"/>
          <a:ext cx="7367828" cy="4132896"/>
        </p:xfrm>
        <a:graphic>
          <a:graphicData uri="http://schemas.openxmlformats.org/drawingml/2006/table">
            <a:tbl>
              <a:tblPr>
                <a:tableStyleId>{E8B1032C-EA38-4F05-BA0D-38AFFFC7BED3}</a:tableStyleId>
              </a:tblPr>
              <a:tblGrid>
                <a:gridCol w="5445857"/>
                <a:gridCol w="1921971"/>
              </a:tblGrid>
              <a:tr h="227936">
                <a:tc gridSpan="2">
                  <a:txBody>
                    <a:bodyPr/>
                    <a:lstStyle/>
                    <a:p>
                      <a:pPr marL="38100" marR="38100" algn="ctr">
                        <a:lnSpc>
                          <a:spcPts val="1600"/>
                        </a:lnSpc>
                        <a:spcAft>
                          <a:spcPts val="0"/>
                        </a:spcAft>
                      </a:pPr>
                      <a:r>
                        <a:rPr lang="en-US" sz="1200" dirty="0">
                          <a:effectLst/>
                          <a:latin typeface="Times New Roman" panose="02020603050405020304" pitchFamily="18" charset="0"/>
                          <a:cs typeface="Times New Roman" panose="02020603050405020304" pitchFamily="18" charset="0"/>
                        </a:rPr>
                        <a:t>Matriz de </a:t>
                      </a:r>
                      <a:r>
                        <a:rPr lang="en-US" sz="1200" dirty="0" smtClean="0">
                          <a:effectLst/>
                          <a:latin typeface="Times New Roman" panose="02020603050405020304" pitchFamily="18" charset="0"/>
                          <a:cs typeface="Times New Roman" panose="02020603050405020304" pitchFamily="18" charset="0"/>
                        </a:rPr>
                        <a:t>componente</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MX"/>
                    </a:p>
                  </a:txBody>
                  <a:tcPr/>
                </a:tc>
              </a:tr>
              <a:tr h="227936">
                <a:tc rowSpan="2">
                  <a:txBody>
                    <a:bodyPr/>
                    <a:lstStyle/>
                    <a:p>
                      <a:pPr>
                        <a:lnSpc>
                          <a:spcPct val="107000"/>
                        </a:lnSpc>
                        <a:spcAft>
                          <a:spcPts val="0"/>
                        </a:spcAft>
                      </a:pPr>
                      <a:r>
                        <a:rPr lang="en-US" sz="1200" dirty="0">
                          <a:effectLst/>
                          <a:latin typeface="Times New Roman" panose="02020603050405020304" pitchFamily="18" charset="0"/>
                          <a:cs typeface="Times New Roman" panose="02020603050405020304" pitchFamily="18" charset="0"/>
                        </a:rPr>
                        <a:t>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1200" dirty="0">
                          <a:effectLst/>
                          <a:latin typeface="Times New Roman" panose="02020603050405020304" pitchFamily="18" charset="0"/>
                          <a:cs typeface="Times New Roman" panose="02020603050405020304" pitchFamily="18" charset="0"/>
                        </a:rPr>
                        <a:t>Componente</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r>
              <a:tr h="227936">
                <a:tc vMerge="1">
                  <a:txBody>
                    <a:bodyPr/>
                    <a:lstStyle/>
                    <a:p>
                      <a:endParaRPr lang="es-MX"/>
                    </a:p>
                  </a:txBody>
                  <a:tcPr/>
                </a:tc>
                <a:tc>
                  <a:txBody>
                    <a:bodyPr/>
                    <a:lstStyle/>
                    <a:p>
                      <a:pPr marL="38100" marR="38100" algn="ctr">
                        <a:lnSpc>
                          <a:spcPts val="1600"/>
                        </a:lnSpc>
                        <a:spcAft>
                          <a:spcPts val="0"/>
                        </a:spcAft>
                      </a:pPr>
                      <a:r>
                        <a:rPr lang="en-US" sz="1200" dirty="0">
                          <a:effectLst/>
                          <a:latin typeface="Times New Roman" panose="02020603050405020304" pitchFamily="18" charset="0"/>
                          <a:cs typeface="Times New Roman" panose="02020603050405020304" pitchFamily="18" charset="0"/>
                        </a:rPr>
                        <a:t>1</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r>
              <a:tr h="523355">
                <a:tc>
                  <a:txBody>
                    <a:bodyPr/>
                    <a:lstStyle/>
                    <a:p>
                      <a:pPr marL="38100" marR="38100">
                        <a:lnSpc>
                          <a:spcPts val="1600"/>
                        </a:lnSpc>
                        <a:spcAft>
                          <a:spcPts val="0"/>
                        </a:spcAft>
                      </a:pPr>
                      <a:r>
                        <a:rPr lang="es-MX" sz="1200">
                          <a:effectLst/>
                          <a:latin typeface="Times New Roman" panose="02020603050405020304" pitchFamily="18" charset="0"/>
                          <a:cs typeface="Times New Roman" panose="02020603050405020304" pitchFamily="18" charset="0"/>
                        </a:rPr>
                        <a:t>¿Considera que el seguimiento digital, que se refiere al monitoreo y rastreo de la actividad web de un usuario para conocer sus preferencias, influye positivamente en la comunicación entre la empresa y el cliente?</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200" dirty="0">
                          <a:effectLst/>
                          <a:latin typeface="Times New Roman" panose="02020603050405020304" pitchFamily="18" charset="0"/>
                          <a:cs typeface="Times New Roman" panose="02020603050405020304" pitchFamily="18" charset="0"/>
                        </a:rPr>
                        <a:t>,674</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61476">
                <a:tc>
                  <a:txBody>
                    <a:bodyPr/>
                    <a:lstStyle/>
                    <a:p>
                      <a:pPr marL="38100" marR="38100">
                        <a:lnSpc>
                          <a:spcPts val="1600"/>
                        </a:lnSpc>
                        <a:spcAft>
                          <a:spcPts val="0"/>
                        </a:spcAft>
                      </a:pPr>
                      <a:r>
                        <a:rPr lang="es-MX" sz="1200" dirty="0">
                          <a:effectLst/>
                          <a:latin typeface="Times New Roman" panose="02020603050405020304" pitchFamily="18" charset="0"/>
                          <a:cs typeface="Times New Roman" panose="02020603050405020304" pitchFamily="18" charset="0"/>
                        </a:rPr>
                        <a:t>¿Considera importante para una empresa el uso medios digitales para mejorar su posición en el mercado?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200" b="1" dirty="0">
                          <a:effectLst/>
                          <a:latin typeface="Times New Roman" panose="02020603050405020304" pitchFamily="18" charset="0"/>
                          <a:cs typeface="Times New Roman" panose="02020603050405020304" pitchFamily="18" charset="0"/>
                        </a:rPr>
                        <a:t>,810</a:t>
                      </a:r>
                      <a:endParaRPr lang="es-MX"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523355">
                <a:tc>
                  <a:txBody>
                    <a:bodyPr/>
                    <a:lstStyle/>
                    <a:p>
                      <a:pPr marL="38100" marR="38100">
                        <a:lnSpc>
                          <a:spcPts val="1600"/>
                        </a:lnSpc>
                        <a:spcAft>
                          <a:spcPts val="0"/>
                        </a:spcAft>
                      </a:pPr>
                      <a:r>
                        <a:rPr lang="es-MX" sz="1200" dirty="0">
                          <a:effectLst/>
                          <a:latin typeface="Times New Roman" panose="02020603050405020304" pitchFamily="18" charset="0"/>
                          <a:cs typeface="Times New Roman" panose="02020603050405020304" pitchFamily="18" charset="0"/>
                        </a:rPr>
                        <a:t>Considera que la resolución de problemas del consumidor por medios digitales como redes sociales o a partir de llamadas telefónicas o mensajes fortalece la relación empresa- cliente</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200" dirty="0">
                          <a:effectLst/>
                          <a:latin typeface="Times New Roman" panose="02020603050405020304" pitchFamily="18" charset="0"/>
                          <a:cs typeface="Times New Roman" panose="02020603050405020304" pitchFamily="18" charset="0"/>
                        </a:rPr>
                        <a:t>,717</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55872">
                <a:tc>
                  <a:txBody>
                    <a:bodyPr/>
                    <a:lstStyle/>
                    <a:p>
                      <a:pPr marL="38100" marR="38100">
                        <a:lnSpc>
                          <a:spcPts val="1600"/>
                        </a:lnSpc>
                        <a:spcAft>
                          <a:spcPts val="0"/>
                        </a:spcAft>
                      </a:pPr>
                      <a:r>
                        <a:rPr lang="es-MX" sz="1200">
                          <a:effectLst/>
                          <a:latin typeface="Times New Roman" panose="02020603050405020304" pitchFamily="18" charset="0"/>
                          <a:cs typeface="Times New Roman" panose="02020603050405020304" pitchFamily="18" charset="0"/>
                        </a:rPr>
                        <a:t>En el caso de compras vía on-line, el costo de envío es un factor importante que influye en usted al momento de realizar la compra de un producto</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200" dirty="0">
                          <a:effectLst/>
                          <a:latin typeface="Times New Roman" panose="02020603050405020304" pitchFamily="18" charset="0"/>
                          <a:cs typeface="Times New Roman" panose="02020603050405020304" pitchFamily="18" charset="0"/>
                        </a:rPr>
                        <a:t>,753</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55872">
                <a:tc>
                  <a:txBody>
                    <a:bodyPr/>
                    <a:lstStyle/>
                    <a:p>
                      <a:pPr marL="38100" marR="38100">
                        <a:lnSpc>
                          <a:spcPts val="1600"/>
                        </a:lnSpc>
                        <a:spcAft>
                          <a:spcPts val="0"/>
                        </a:spcAft>
                      </a:pPr>
                      <a:r>
                        <a:rPr lang="es-MX" sz="1200">
                          <a:effectLst/>
                          <a:latin typeface="Times New Roman" panose="02020603050405020304" pitchFamily="18" charset="0"/>
                          <a:cs typeface="Times New Roman" panose="02020603050405020304" pitchFamily="18" charset="0"/>
                        </a:rPr>
                        <a:t>Considera que un sistema de promociones y recompensas al usar los medios digitales en una empresa promueve la interacción entre el cliente y la empresa a través de la web</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200" b="1" dirty="0">
                          <a:effectLst/>
                          <a:latin typeface="Times New Roman" panose="02020603050405020304" pitchFamily="18" charset="0"/>
                          <a:cs typeface="Times New Roman" panose="02020603050405020304" pitchFamily="18" charset="0"/>
                        </a:rPr>
                        <a:t>,773</a:t>
                      </a:r>
                      <a:endParaRPr lang="es-MX"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55872">
                <a:tc>
                  <a:txBody>
                    <a:bodyPr/>
                    <a:lstStyle/>
                    <a:p>
                      <a:pPr marL="38100" marR="38100">
                        <a:lnSpc>
                          <a:spcPts val="1600"/>
                        </a:lnSpc>
                        <a:spcAft>
                          <a:spcPts val="0"/>
                        </a:spcAft>
                      </a:pPr>
                      <a:r>
                        <a:rPr lang="es-MX" sz="1200">
                          <a:effectLst/>
                          <a:latin typeface="Times New Roman" panose="02020603050405020304" pitchFamily="18" charset="0"/>
                          <a:cs typeface="Times New Roman" panose="02020603050405020304" pitchFamily="18" charset="0"/>
                        </a:rPr>
                        <a:t>Al buscar un producto vía online, el uso de filtros para encontrar un producto en una página web es necesario y facilita el proceso de compra</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200" dirty="0">
                          <a:effectLst/>
                          <a:latin typeface="Times New Roman" panose="02020603050405020304" pitchFamily="18" charset="0"/>
                          <a:cs typeface="Times New Roman" panose="02020603050405020304" pitchFamily="18" charset="0"/>
                        </a:rPr>
                        <a:t>,747</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55872">
                <a:tc>
                  <a:txBody>
                    <a:bodyPr/>
                    <a:lstStyle/>
                    <a:p>
                      <a:pPr marL="38100" marR="38100">
                        <a:lnSpc>
                          <a:spcPts val="1600"/>
                        </a:lnSpc>
                        <a:spcAft>
                          <a:spcPts val="0"/>
                        </a:spcAft>
                      </a:pPr>
                      <a:r>
                        <a:rPr lang="es-MX" sz="1200" dirty="0">
                          <a:effectLst/>
                          <a:latin typeface="Times New Roman" panose="02020603050405020304" pitchFamily="18" charset="0"/>
                          <a:cs typeface="Times New Roman" panose="02020603050405020304" pitchFamily="18" charset="0"/>
                        </a:rPr>
                        <a:t>Considera que las redes sociales son herramientas importantes al permitir una comunicación directa entre una empresa con sus clientes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200" b="1" dirty="0">
                          <a:effectLst/>
                          <a:latin typeface="Times New Roman" panose="02020603050405020304" pitchFamily="18" charset="0"/>
                          <a:cs typeface="Times New Roman" panose="02020603050405020304" pitchFamily="18" charset="0"/>
                        </a:rPr>
                        <a:t>,855</a:t>
                      </a:r>
                      <a:endParaRPr lang="es-MX"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285781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26</a:t>
            </a:fld>
            <a:endParaRPr lang="es-MX"/>
          </a:p>
        </p:txBody>
      </p:sp>
      <p:graphicFrame>
        <p:nvGraphicFramePr>
          <p:cNvPr id="5" name="Tabla 4"/>
          <p:cNvGraphicFramePr>
            <a:graphicFrameLocks noGrp="1"/>
          </p:cNvGraphicFramePr>
          <p:nvPr>
            <p:extLst>
              <p:ext uri="{D42A27DB-BD31-4B8C-83A1-F6EECF244321}">
                <p14:modId xmlns:p14="http://schemas.microsoft.com/office/powerpoint/2010/main" val="1119799350"/>
              </p:ext>
            </p:extLst>
          </p:nvPr>
        </p:nvGraphicFramePr>
        <p:xfrm>
          <a:off x="1666770" y="590595"/>
          <a:ext cx="6516781" cy="2435477"/>
        </p:xfrm>
        <a:graphic>
          <a:graphicData uri="http://schemas.openxmlformats.org/drawingml/2006/table">
            <a:tbl>
              <a:tblPr>
                <a:tableStyleId>{42A62AC7-4911-4941-A9EC-C07261A3700F}</a:tableStyleId>
              </a:tblPr>
              <a:tblGrid>
                <a:gridCol w="4816815"/>
                <a:gridCol w="1699966"/>
              </a:tblGrid>
              <a:tr h="906486">
                <a:tc>
                  <a:txBody>
                    <a:bodyPr/>
                    <a:lstStyle/>
                    <a:p>
                      <a:pPr marL="38100" marR="38100">
                        <a:lnSpc>
                          <a:spcPts val="1600"/>
                        </a:lnSpc>
                        <a:spcAft>
                          <a:spcPts val="0"/>
                        </a:spcAft>
                      </a:pPr>
                      <a:r>
                        <a:rPr lang="es-MX" sz="1100" dirty="0">
                          <a:effectLst/>
                        </a:rPr>
                        <a:t>Considera relevante que una empresa difunda información adicional (promociones, noticias, notificaciones, etc.) a través de correo electrónico</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100">
                          <a:effectLst/>
                        </a:rPr>
                        <a:t>,510</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608399">
                <a:tc>
                  <a:txBody>
                    <a:bodyPr/>
                    <a:lstStyle/>
                    <a:p>
                      <a:pPr marL="38100" marR="38100">
                        <a:lnSpc>
                          <a:spcPts val="1600"/>
                        </a:lnSpc>
                        <a:spcAft>
                          <a:spcPts val="0"/>
                        </a:spcAft>
                      </a:pPr>
                      <a:r>
                        <a:rPr lang="es-MX" sz="1100" dirty="0">
                          <a:effectLst/>
                        </a:rPr>
                        <a:t>Considera que una empresa debe actualizar su contenido en medios digitales diariamente</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100">
                          <a:effectLst/>
                        </a:rPr>
                        <a:t>,543</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920592">
                <a:tc>
                  <a:txBody>
                    <a:bodyPr/>
                    <a:lstStyle/>
                    <a:p>
                      <a:pPr marL="38100" marR="38100">
                        <a:lnSpc>
                          <a:spcPts val="1600"/>
                        </a:lnSpc>
                        <a:spcAft>
                          <a:spcPts val="0"/>
                        </a:spcAft>
                      </a:pPr>
                      <a:r>
                        <a:rPr lang="es-MX" sz="1100" dirty="0">
                          <a:effectLst/>
                        </a:rPr>
                        <a:t>La calidad de las fotos, videos y </a:t>
                      </a:r>
                      <a:r>
                        <a:rPr lang="es-MX" sz="1100" dirty="0" err="1">
                          <a:effectLst/>
                        </a:rPr>
                        <a:t>posts</a:t>
                      </a:r>
                      <a:r>
                        <a:rPr lang="es-MX" sz="1100" dirty="0">
                          <a:effectLst/>
                        </a:rPr>
                        <a:t> publicados en las redes sociales de una empresa influyen en la interacción que estas mantienen con los clientes</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100" b="1" dirty="0">
                          <a:effectLst/>
                        </a:rPr>
                        <a:t>,845</a:t>
                      </a:r>
                      <a:endParaRPr lang="es-MX"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p:sp>
        <p:nvSpPr>
          <p:cNvPr id="2" name="Rectángulo 1"/>
          <p:cNvSpPr/>
          <p:nvPr/>
        </p:nvSpPr>
        <p:spPr>
          <a:xfrm>
            <a:off x="2404412" y="3138788"/>
            <a:ext cx="4572000" cy="1384995"/>
          </a:xfrm>
          <a:prstGeom prst="rect">
            <a:avLst/>
          </a:prstGeom>
        </p:spPr>
        <p:txBody>
          <a:bodyPr>
            <a:spAutoFit/>
          </a:bodyPr>
          <a:lstStyle/>
          <a:p>
            <a:pPr indent="180340">
              <a:lnSpc>
                <a:spcPct val="200000"/>
              </a:lnSpc>
            </a:pPr>
            <a:r>
              <a:rPr lang="es-MX" dirty="0">
                <a:latin typeface="Times New Roman" panose="02020603050405020304" pitchFamily="18" charset="0"/>
                <a:ea typeface="Calibri" panose="020F0502020204030204" pitchFamily="34" charset="0"/>
              </a:rPr>
              <a:t>las estrategias a emplear para la empresa de insumos de laboratorio NEULAB a partir del análisis estadístico realizado y el instrumento de recolección de datos:</a:t>
            </a:r>
          </a:p>
        </p:txBody>
      </p:sp>
    </p:spTree>
    <p:extLst>
      <p:ext uri="{BB962C8B-B14F-4D97-AF65-F5344CB8AC3E}">
        <p14:creationId xmlns:p14="http://schemas.microsoft.com/office/powerpoint/2010/main" val="4156644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27</a:t>
            </a:fld>
            <a:endParaRPr lang="es-MX"/>
          </a:p>
        </p:txBody>
      </p:sp>
      <p:sp>
        <p:nvSpPr>
          <p:cNvPr id="7" name="Rectangle 1"/>
          <p:cNvSpPr>
            <a:spLocks noChangeArrowheads="1"/>
          </p:cNvSpPr>
          <p:nvPr/>
        </p:nvSpPr>
        <p:spPr bwMode="auto">
          <a:xfrm>
            <a:off x="1659669" y="826566"/>
            <a:ext cx="5832568" cy="861774"/>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MX" sz="1600"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Estrategias de marketing digital propuestas para mejorar el posicionamiento de la empresa NEULAB</a:t>
            </a:r>
            <a:endParaRPr kumimoji="0" lang="es-MX" altLang="es-MX" sz="16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3035000722"/>
              </p:ext>
            </p:extLst>
          </p:nvPr>
        </p:nvGraphicFramePr>
        <p:xfrm>
          <a:off x="1725452" y="1948924"/>
          <a:ext cx="5829300" cy="2536190"/>
        </p:xfrm>
        <a:graphic>
          <a:graphicData uri="http://schemas.openxmlformats.org/drawingml/2006/table">
            <a:tbl>
              <a:tblPr>
                <a:tableStyleId>{42A62AC7-4911-4941-A9EC-C07261A3700F}</a:tableStyleId>
              </a:tblPr>
              <a:tblGrid>
                <a:gridCol w="5829300"/>
              </a:tblGrid>
              <a:tr h="462280">
                <a:tc>
                  <a:txBody>
                    <a:bodyPr/>
                    <a:lstStyle/>
                    <a:p>
                      <a:pPr marL="38100" marR="38100">
                        <a:lnSpc>
                          <a:spcPts val="1600"/>
                        </a:lnSpc>
                        <a:spcAft>
                          <a:spcPts val="0"/>
                        </a:spcAft>
                      </a:pPr>
                      <a:r>
                        <a:rPr lang="es-MX" sz="1100" dirty="0">
                          <a:effectLst/>
                        </a:rPr>
                        <a:t>Uso continuo de las redes sociales de la empresa para permitir la comunicación directa entre NEULAB con sus clientes</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687705">
                <a:tc>
                  <a:txBody>
                    <a:bodyPr/>
                    <a:lstStyle/>
                    <a:p>
                      <a:pPr marL="38100" marR="38100">
                        <a:lnSpc>
                          <a:spcPts val="1600"/>
                        </a:lnSpc>
                        <a:spcAft>
                          <a:spcPts val="0"/>
                        </a:spcAft>
                      </a:pPr>
                      <a:r>
                        <a:rPr lang="es-MX" sz="1100">
                          <a:effectLst/>
                        </a:rPr>
                        <a:t>Posteo de contenido multimedia como fotos, videos e información adicional de calidad manteniendo continuidad y procurando lapsos cortos de tiempo entre publicaciones.</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698500">
                <a:tc>
                  <a:txBody>
                    <a:bodyPr/>
                    <a:lstStyle/>
                    <a:p>
                      <a:pPr marL="38100" marR="38100">
                        <a:lnSpc>
                          <a:spcPts val="1600"/>
                        </a:lnSpc>
                        <a:spcAft>
                          <a:spcPts val="0"/>
                        </a:spcAft>
                      </a:pPr>
                      <a:r>
                        <a:rPr lang="es-MX" sz="1100">
                          <a:effectLst/>
                        </a:rPr>
                        <a:t>Actualización de la página web de la empresa, como parte del uso de medios digitales para permitir el posicionamiento de mercado de la empresa</a:t>
                      </a:r>
                      <a:endParaRPr lang="es-MX"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687705">
                <a:tc>
                  <a:txBody>
                    <a:bodyPr/>
                    <a:lstStyle/>
                    <a:p>
                      <a:pPr marL="38100" marR="38100">
                        <a:lnSpc>
                          <a:spcPts val="1600"/>
                        </a:lnSpc>
                        <a:spcAft>
                          <a:spcPts val="0"/>
                        </a:spcAft>
                      </a:pPr>
                      <a:r>
                        <a:rPr lang="es-MX" sz="1100" dirty="0">
                          <a:effectLst/>
                        </a:rPr>
                        <a:t>Considerar un sistema de promociones y recompensas a través de  medios digitales para promover la interacción entre el cliente y la empresa a través de la </a:t>
                      </a:r>
                      <a:r>
                        <a:rPr lang="es-MX" sz="1100" dirty="0" smtClean="0">
                          <a:effectLst/>
                        </a:rPr>
                        <a:t>web o redes sociales.</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bl>
          </a:graphicData>
        </a:graphic>
      </p:graphicFrame>
      <p:sp>
        <p:nvSpPr>
          <p:cNvPr id="6" name="Título 1"/>
          <p:cNvSpPr>
            <a:spLocks noGrp="1"/>
          </p:cNvSpPr>
          <p:nvPr>
            <p:ph type="title"/>
          </p:nvPr>
        </p:nvSpPr>
        <p:spPr>
          <a:xfrm>
            <a:off x="814275" y="201801"/>
            <a:ext cx="5492400" cy="766200"/>
          </a:xfrm>
        </p:spPr>
        <p:txBody>
          <a:bodyPr/>
          <a:lstStyle/>
          <a:p>
            <a:r>
              <a:rPr lang="es-MX" b="1" dirty="0"/>
              <a:t>Propuesta</a:t>
            </a:r>
            <a:br>
              <a:rPr lang="es-MX" b="1" dirty="0"/>
            </a:br>
            <a:endParaRPr lang="es-MX" dirty="0"/>
          </a:p>
        </p:txBody>
      </p:sp>
    </p:spTree>
    <p:extLst>
      <p:ext uri="{BB962C8B-B14F-4D97-AF65-F5344CB8AC3E}">
        <p14:creationId xmlns:p14="http://schemas.microsoft.com/office/powerpoint/2010/main" val="1172814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a:t>Conclusiones </a:t>
            </a:r>
            <a:r>
              <a:rPr lang="es-MX" b="1" dirty="0"/>
              <a:t/>
            </a:r>
            <a:br>
              <a:rPr lang="es-MX" b="1" dirty="0"/>
            </a:br>
            <a:endParaRPr lang="es-MX" dirty="0"/>
          </a:p>
        </p:txBody>
      </p:sp>
      <p:sp>
        <p:nvSpPr>
          <p:cNvPr id="3" name="Marcador de texto 2"/>
          <p:cNvSpPr>
            <a:spLocks noGrp="1"/>
          </p:cNvSpPr>
          <p:nvPr>
            <p:ph type="body" idx="1"/>
          </p:nvPr>
        </p:nvSpPr>
        <p:spPr>
          <a:xfrm>
            <a:off x="1340547" y="881508"/>
            <a:ext cx="7270601" cy="3822061"/>
          </a:xfrm>
        </p:spPr>
        <p:txBody>
          <a:bodyPr/>
          <a:lstStyle/>
          <a:p>
            <a:pPr lvl="0"/>
            <a:r>
              <a:rPr lang="es-EC" sz="1400" dirty="0" smtClean="0">
                <a:latin typeface="Times New Roman" panose="02020603050405020304" pitchFamily="18" charset="0"/>
                <a:cs typeface="Times New Roman" panose="02020603050405020304" pitchFamily="18" charset="0"/>
              </a:rPr>
              <a:t>Se </a:t>
            </a:r>
            <a:r>
              <a:rPr lang="es-EC" sz="1400" dirty="0">
                <a:latin typeface="Times New Roman" panose="02020603050405020304" pitchFamily="18" charset="0"/>
                <a:cs typeface="Times New Roman" panose="02020603050405020304" pitchFamily="18" charset="0"/>
              </a:rPr>
              <a:t>realizó el diagnóstico inicial de la empresa NEULAB, que indica varios inconvenientes respecto al manejo de la página web empresarial y sus redes sociales, siendo las más visibles, la baja interacción entre empresa y consumidor, evidenciable a partir de la cantidad de seguidores activos en las diferentes cuentas, y la poca actualización de contenido de las mismas</a:t>
            </a:r>
            <a:r>
              <a:rPr lang="es-EC" sz="1400" dirty="0" smtClean="0">
                <a:latin typeface="Times New Roman" panose="02020603050405020304" pitchFamily="18" charset="0"/>
                <a:cs typeface="Times New Roman" panose="02020603050405020304" pitchFamily="18" charset="0"/>
              </a:rPr>
              <a:t>.</a:t>
            </a:r>
          </a:p>
          <a:p>
            <a:pPr marL="76200" lvl="0" indent="0">
              <a:buNone/>
            </a:pPr>
            <a:r>
              <a:rPr lang="es-EC" sz="1400" dirty="0" smtClean="0">
                <a:latin typeface="Times New Roman" panose="02020603050405020304" pitchFamily="18" charset="0"/>
                <a:cs typeface="Times New Roman" panose="02020603050405020304" pitchFamily="18" charset="0"/>
              </a:rPr>
              <a:t> </a:t>
            </a:r>
          </a:p>
          <a:p>
            <a:pPr lvl="0"/>
            <a:r>
              <a:rPr lang="es-EC" sz="1400" dirty="0" smtClean="0">
                <a:latin typeface="Times New Roman" panose="02020603050405020304" pitchFamily="18" charset="0"/>
                <a:cs typeface="Times New Roman" panose="02020603050405020304" pitchFamily="18" charset="0"/>
              </a:rPr>
              <a:t>se </a:t>
            </a:r>
            <a:r>
              <a:rPr lang="es-EC" sz="1400" dirty="0">
                <a:latin typeface="Times New Roman" panose="02020603050405020304" pitchFamily="18" charset="0"/>
                <a:cs typeface="Times New Roman" panose="02020603050405020304" pitchFamily="18" charset="0"/>
              </a:rPr>
              <a:t>elaboró el análisis FODA de la empresa que permitió estructurar posteriormente las diferentes estrategias a seguir para mejorar su posicionamiento.</a:t>
            </a:r>
            <a:endParaRPr lang="es-MX" sz="1400" dirty="0">
              <a:latin typeface="Times New Roman" panose="02020603050405020304" pitchFamily="18" charset="0"/>
              <a:cs typeface="Times New Roman" panose="02020603050405020304" pitchFamily="18" charset="0"/>
            </a:endParaRPr>
          </a:p>
          <a:p>
            <a:pPr lvl="0"/>
            <a:endParaRPr lang="es-EC" sz="1400" dirty="0" smtClean="0">
              <a:latin typeface="Times New Roman" panose="02020603050405020304" pitchFamily="18" charset="0"/>
              <a:cs typeface="Times New Roman" panose="02020603050405020304" pitchFamily="18" charset="0"/>
            </a:endParaRPr>
          </a:p>
          <a:p>
            <a:pPr lvl="0"/>
            <a:r>
              <a:rPr lang="es-EC" sz="1400" dirty="0" smtClean="0">
                <a:latin typeface="Times New Roman" panose="02020603050405020304" pitchFamily="18" charset="0"/>
                <a:cs typeface="Times New Roman" panose="02020603050405020304" pitchFamily="18" charset="0"/>
              </a:rPr>
              <a:t>A </a:t>
            </a:r>
            <a:r>
              <a:rPr lang="es-EC" sz="1400" dirty="0">
                <a:latin typeface="Times New Roman" panose="02020603050405020304" pitchFamily="18" charset="0"/>
                <a:cs typeface="Times New Roman" panose="02020603050405020304" pitchFamily="18" charset="0"/>
              </a:rPr>
              <a:t>partir del instrumento de recopilación de datos y el análisis estadístico se definieron las estrategias a seguir estrategias a seguir. El marketing digital influye en el posicionamiento de mercado; por tanto, se cumple la hipótesis alternativa, la cual señala que sí influyen las estrategias de marketing en el posicionamiento de mercado de la empresa NEULAB. </a:t>
            </a:r>
            <a:endParaRPr lang="es-MX" sz="1400" dirty="0">
              <a:latin typeface="Times New Roman" panose="02020603050405020304" pitchFamily="18" charset="0"/>
              <a:cs typeface="Times New Roman" panose="02020603050405020304" pitchFamily="18" charset="0"/>
            </a:endParaRPr>
          </a:p>
          <a:p>
            <a:endParaRPr lang="es-MX"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28</a:t>
            </a:fld>
            <a:endParaRPr lang="es-MX"/>
          </a:p>
        </p:txBody>
      </p:sp>
    </p:spTree>
    <p:extLst>
      <p:ext uri="{BB962C8B-B14F-4D97-AF65-F5344CB8AC3E}">
        <p14:creationId xmlns:p14="http://schemas.microsoft.com/office/powerpoint/2010/main" val="3133344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Recomendaciones </a:t>
            </a:r>
            <a:endParaRPr lang="es-MX" dirty="0"/>
          </a:p>
        </p:txBody>
      </p:sp>
      <p:sp>
        <p:nvSpPr>
          <p:cNvPr id="3" name="Marcador de texto 2"/>
          <p:cNvSpPr>
            <a:spLocks noGrp="1"/>
          </p:cNvSpPr>
          <p:nvPr>
            <p:ph type="body" idx="1"/>
          </p:nvPr>
        </p:nvSpPr>
        <p:spPr>
          <a:xfrm>
            <a:off x="1847213" y="1557596"/>
            <a:ext cx="6132600" cy="3145500"/>
          </a:xfrm>
        </p:spPr>
        <p:txBody>
          <a:bodyPr/>
          <a:lstStyle/>
          <a:p>
            <a:pPr lvl="0"/>
            <a:r>
              <a:rPr lang="es-EC" sz="1400" dirty="0">
                <a:latin typeface="Times New Roman" panose="02020603050405020304" pitchFamily="18" charset="0"/>
                <a:cs typeface="Times New Roman" panose="02020603050405020304" pitchFamily="18" charset="0"/>
              </a:rPr>
              <a:t>Se recomienda a la empresa de insumos de laboratorio NEULAB, aplicar las diferentes estrategias de marketing digital definidas para la mejora de su posicionamiento de mercado, además de definir correctamente el manejo de las plataformas web empleadas y a emplear, procurando la actualización de contenido de forma periódica, tomando en cuenta su público objetivo</a:t>
            </a:r>
            <a:r>
              <a:rPr lang="es-EC" sz="1400" dirty="0" smtClean="0">
                <a:latin typeface="Times New Roman" panose="02020603050405020304" pitchFamily="18" charset="0"/>
                <a:cs typeface="Times New Roman" panose="02020603050405020304" pitchFamily="18" charset="0"/>
              </a:rPr>
              <a:t>.</a:t>
            </a:r>
          </a:p>
          <a:p>
            <a:pPr marL="76200" lvl="0" indent="0">
              <a:buNone/>
            </a:pPr>
            <a:endParaRPr lang="es-MX" sz="1400" dirty="0">
              <a:latin typeface="Times New Roman" panose="02020603050405020304" pitchFamily="18" charset="0"/>
              <a:cs typeface="Times New Roman" panose="02020603050405020304" pitchFamily="18" charset="0"/>
            </a:endParaRPr>
          </a:p>
          <a:p>
            <a:pPr lvl="0"/>
            <a:r>
              <a:rPr lang="es-EC" sz="1400" dirty="0">
                <a:latin typeface="Times New Roman" panose="02020603050405020304" pitchFamily="18" charset="0"/>
                <a:cs typeface="Times New Roman" panose="02020603050405020304" pitchFamily="18" charset="0"/>
              </a:rPr>
              <a:t>Para futuras investigaciones, se recomienda ampliar el estudio hacia otras zonas de posible interés fuera del Distrito Metropolitano de Quito para buscar nuevos nichos de mercado a los que se pueda aplicar las diferentes estrategias de marketing digital</a:t>
            </a:r>
            <a:r>
              <a:rPr lang="es-EC" sz="1400" dirty="0" smtClean="0">
                <a:latin typeface="Times New Roman" panose="02020603050405020304" pitchFamily="18" charset="0"/>
                <a:cs typeface="Times New Roman" panose="02020603050405020304" pitchFamily="18" charset="0"/>
              </a:rPr>
              <a:t>.</a:t>
            </a:r>
          </a:p>
          <a:p>
            <a:pPr marL="76200" lvl="0" indent="0">
              <a:buNone/>
            </a:pPr>
            <a:endParaRPr lang="es-EC" sz="1400" dirty="0" smtClean="0">
              <a:latin typeface="Times New Roman" panose="02020603050405020304" pitchFamily="18" charset="0"/>
              <a:cs typeface="Times New Roman" panose="02020603050405020304" pitchFamily="18" charset="0"/>
            </a:endParaRPr>
          </a:p>
          <a:p>
            <a:r>
              <a:rPr lang="es-EC" sz="1400" dirty="0">
                <a:latin typeface="Times New Roman" panose="02020603050405020304" pitchFamily="18" charset="0"/>
                <a:cs typeface="Times New Roman" panose="02020603050405020304" pitchFamily="18" charset="0"/>
              </a:rPr>
              <a:t>Se recomienda a la empresa el cambio de estructura de su página web y redes sociales para asegurar la interacción entre clientes y empresa, en la búsqueda de la mejora del posicionamiento de mercado</a:t>
            </a:r>
            <a:endParaRPr lang="es-MX" sz="1400" dirty="0">
              <a:latin typeface="Times New Roman" panose="02020603050405020304" pitchFamily="18" charset="0"/>
              <a:cs typeface="Times New Roman" panose="02020603050405020304" pitchFamily="18" charset="0"/>
            </a:endParaRPr>
          </a:p>
          <a:p>
            <a:pPr marL="76200" lvl="0" indent="0">
              <a:buNone/>
            </a:pPr>
            <a:endParaRPr lang="es-MX" sz="1400" dirty="0">
              <a:latin typeface="Times New Roman" panose="02020603050405020304" pitchFamily="18" charset="0"/>
              <a:cs typeface="Times New Roman" panose="02020603050405020304" pitchFamily="18" charset="0"/>
            </a:endParaRP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29</a:t>
            </a:fld>
            <a:endParaRPr lang="es-MX"/>
          </a:p>
        </p:txBody>
      </p:sp>
    </p:spTree>
    <p:extLst>
      <p:ext uri="{BB962C8B-B14F-4D97-AF65-F5344CB8AC3E}">
        <p14:creationId xmlns:p14="http://schemas.microsoft.com/office/powerpoint/2010/main" val="1368209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82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ÁRBOL DE PROBLEMAS</a:t>
            </a:r>
            <a:endParaRPr dirty="0">
              <a:latin typeface="Times New Roman" panose="02020603050405020304" pitchFamily="18" charset="0"/>
              <a:cs typeface="Times New Roman" panose="02020603050405020304" pitchFamily="18" charset="0"/>
            </a:endParaRPr>
          </a:p>
        </p:txBody>
      </p:sp>
      <p:sp>
        <p:nvSpPr>
          <p:cNvPr id="192" name="Google Shape;192;p1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2" name="Rectángulo redondeado 1"/>
          <p:cNvSpPr/>
          <p:nvPr/>
        </p:nvSpPr>
        <p:spPr>
          <a:xfrm>
            <a:off x="2738764" y="2589233"/>
            <a:ext cx="4267199" cy="717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C" dirty="0">
                <a:latin typeface="Times New Roman" panose="02020603050405020304" pitchFamily="18" charset="0"/>
                <a:cs typeface="Times New Roman" panose="02020603050405020304" pitchFamily="18" charset="0"/>
              </a:rPr>
              <a:t>LA FALTA DE ESTRATEGIAS DE MARKETING DIGITAL EN LA EMPRESA NEU LAB EN EL DMQ</a:t>
            </a:r>
            <a:endParaRPr lang="es-MX" dirty="0">
              <a:latin typeface="Times New Roman" panose="02020603050405020304" pitchFamily="18" charset="0"/>
              <a:cs typeface="Times New Roman" panose="02020603050405020304" pitchFamily="18" charset="0"/>
            </a:endParaRPr>
          </a:p>
        </p:txBody>
      </p:sp>
      <p:sp>
        <p:nvSpPr>
          <p:cNvPr id="4" name="Rectángulo redondeado 3"/>
          <p:cNvSpPr/>
          <p:nvPr/>
        </p:nvSpPr>
        <p:spPr>
          <a:xfrm>
            <a:off x="814276" y="2720981"/>
            <a:ext cx="1751306" cy="4499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a:latin typeface="Times New Roman" panose="02020603050405020304" pitchFamily="18" charset="0"/>
                <a:cs typeface="Times New Roman" panose="02020603050405020304" pitchFamily="18" charset="0"/>
              </a:rPr>
              <a:t>Problema </a:t>
            </a:r>
            <a:r>
              <a:rPr lang="es-EC" b="1" dirty="0" smtClean="0">
                <a:latin typeface="Times New Roman" panose="02020603050405020304" pitchFamily="18" charset="0"/>
                <a:cs typeface="Times New Roman" panose="02020603050405020304" pitchFamily="18" charset="0"/>
              </a:rPr>
              <a:t>Principal</a:t>
            </a:r>
            <a:endParaRPr lang="es-MX" dirty="0">
              <a:latin typeface="Times New Roman" panose="02020603050405020304" pitchFamily="18" charset="0"/>
              <a:cs typeface="Times New Roman" panose="02020603050405020304" pitchFamily="18" charset="0"/>
            </a:endParaRPr>
          </a:p>
        </p:txBody>
      </p:sp>
      <p:sp>
        <p:nvSpPr>
          <p:cNvPr id="5" name="Rectángulo redondeado 4"/>
          <p:cNvSpPr/>
          <p:nvPr/>
        </p:nvSpPr>
        <p:spPr>
          <a:xfrm>
            <a:off x="531648" y="1295544"/>
            <a:ext cx="1846157" cy="93518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C" dirty="0">
                <a:latin typeface="Times New Roman" panose="02020603050405020304" pitchFamily="18" charset="0"/>
                <a:cs typeface="Times New Roman" panose="02020603050405020304" pitchFamily="18" charset="0"/>
              </a:rPr>
              <a:t>La falta de activación económica de la </a:t>
            </a:r>
            <a:r>
              <a:rPr lang="es-EC" dirty="0" smtClean="0">
                <a:latin typeface="Times New Roman" panose="02020603050405020304" pitchFamily="18" charset="0"/>
                <a:cs typeface="Times New Roman" panose="02020603050405020304" pitchFamily="18" charset="0"/>
              </a:rPr>
              <a:t>empresa</a:t>
            </a:r>
            <a:endParaRPr lang="es-MX" dirty="0">
              <a:latin typeface="Times New Roman" panose="02020603050405020304" pitchFamily="18" charset="0"/>
              <a:cs typeface="Times New Roman" panose="02020603050405020304" pitchFamily="18" charset="0"/>
            </a:endParaRPr>
          </a:p>
        </p:txBody>
      </p:sp>
      <p:sp>
        <p:nvSpPr>
          <p:cNvPr id="6" name="Rectángulo redondeado 5"/>
          <p:cNvSpPr/>
          <p:nvPr/>
        </p:nvSpPr>
        <p:spPr>
          <a:xfrm>
            <a:off x="2565582" y="1253836"/>
            <a:ext cx="2020273" cy="10185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C" dirty="0">
                <a:latin typeface="Times New Roman" panose="02020603050405020304" pitchFamily="18" charset="0"/>
                <a:cs typeface="Times New Roman" panose="02020603050405020304" pitchFamily="18" charset="0"/>
              </a:rPr>
              <a:t>No existe conocimiento de la actividad de la empresa por los usuarios</a:t>
            </a:r>
            <a:endParaRPr lang="es-MX" dirty="0">
              <a:latin typeface="Times New Roman" panose="02020603050405020304" pitchFamily="18" charset="0"/>
              <a:cs typeface="Times New Roman" panose="02020603050405020304" pitchFamily="18" charset="0"/>
            </a:endParaRPr>
          </a:p>
        </p:txBody>
      </p:sp>
      <p:sp>
        <p:nvSpPr>
          <p:cNvPr id="7" name="Rectángulo redondeado 6"/>
          <p:cNvSpPr/>
          <p:nvPr/>
        </p:nvSpPr>
        <p:spPr>
          <a:xfrm>
            <a:off x="4806366" y="1253836"/>
            <a:ext cx="1643807" cy="102593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C" dirty="0">
                <a:latin typeface="Times New Roman" panose="02020603050405020304" pitchFamily="18" charset="0"/>
                <a:cs typeface="Times New Roman" panose="02020603050405020304" pitchFamily="18" charset="0"/>
              </a:rPr>
              <a:t>Falta de liquidez</a:t>
            </a:r>
            <a:endParaRPr lang="es-MX" dirty="0">
              <a:latin typeface="Times New Roman" panose="02020603050405020304" pitchFamily="18" charset="0"/>
              <a:cs typeface="Times New Roman" panose="02020603050405020304" pitchFamily="18" charset="0"/>
            </a:endParaRPr>
          </a:p>
        </p:txBody>
      </p:sp>
      <p:sp>
        <p:nvSpPr>
          <p:cNvPr id="8" name="Rectángulo redondeado 7"/>
          <p:cNvSpPr/>
          <p:nvPr/>
        </p:nvSpPr>
        <p:spPr>
          <a:xfrm>
            <a:off x="6670685" y="1253836"/>
            <a:ext cx="1890448" cy="10185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C" dirty="0">
                <a:latin typeface="Times New Roman" panose="02020603050405020304" pitchFamily="18" charset="0"/>
                <a:cs typeface="Times New Roman" panose="02020603050405020304" pitchFamily="18" charset="0"/>
              </a:rPr>
              <a:t>Empresa con falta de posicionamiento digital</a:t>
            </a:r>
            <a:endParaRPr lang="es-MX" dirty="0">
              <a:latin typeface="Times New Roman" panose="02020603050405020304" pitchFamily="18" charset="0"/>
              <a:cs typeface="Times New Roman" panose="02020603050405020304" pitchFamily="18" charset="0"/>
            </a:endParaRPr>
          </a:p>
        </p:txBody>
      </p:sp>
      <p:sp>
        <p:nvSpPr>
          <p:cNvPr id="9" name="Rectángulo redondeado 8"/>
          <p:cNvSpPr/>
          <p:nvPr/>
        </p:nvSpPr>
        <p:spPr>
          <a:xfrm>
            <a:off x="758653" y="3661184"/>
            <a:ext cx="1619152" cy="92097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C" dirty="0">
                <a:latin typeface="Times New Roman" panose="02020603050405020304" pitchFamily="18" charset="0"/>
                <a:cs typeface="Times New Roman" panose="02020603050405020304" pitchFamily="18" charset="0"/>
              </a:rPr>
              <a:t>Baja economía por causa de la pandemia</a:t>
            </a:r>
            <a:endParaRPr lang="es-MX" dirty="0">
              <a:latin typeface="Times New Roman" panose="02020603050405020304" pitchFamily="18" charset="0"/>
              <a:cs typeface="Times New Roman" panose="02020603050405020304" pitchFamily="18" charset="0"/>
            </a:endParaRPr>
          </a:p>
        </p:txBody>
      </p:sp>
      <p:sp>
        <p:nvSpPr>
          <p:cNvPr id="10" name="Rectángulo redondeado 9"/>
          <p:cNvSpPr/>
          <p:nvPr/>
        </p:nvSpPr>
        <p:spPr>
          <a:xfrm>
            <a:off x="2683650" y="3716806"/>
            <a:ext cx="1668059" cy="91969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C" dirty="0">
                <a:latin typeface="Times New Roman" panose="02020603050405020304" pitchFamily="18" charset="0"/>
                <a:cs typeface="Times New Roman" panose="02020603050405020304" pitchFamily="18" charset="0"/>
              </a:rPr>
              <a:t>Empresa con falta de posicionamiento digital</a:t>
            </a:r>
            <a:endParaRPr lang="es-MX" dirty="0">
              <a:latin typeface="Times New Roman" panose="02020603050405020304" pitchFamily="18" charset="0"/>
              <a:cs typeface="Times New Roman" panose="02020603050405020304" pitchFamily="18" charset="0"/>
            </a:endParaRPr>
          </a:p>
        </p:txBody>
      </p:sp>
      <p:sp>
        <p:nvSpPr>
          <p:cNvPr id="11" name="Rectángulo redondeado 10"/>
          <p:cNvSpPr/>
          <p:nvPr/>
        </p:nvSpPr>
        <p:spPr>
          <a:xfrm>
            <a:off x="4657554" y="3702893"/>
            <a:ext cx="1792619" cy="92627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C" dirty="0">
                <a:latin typeface="Times New Roman" panose="02020603050405020304" pitchFamily="18" charset="0"/>
                <a:cs typeface="Times New Roman" panose="02020603050405020304" pitchFamily="18" charset="0"/>
              </a:rPr>
              <a:t>Disminución en las ventas de la empresa</a:t>
            </a:r>
            <a:endParaRPr lang="es-MX" dirty="0">
              <a:latin typeface="Times New Roman" panose="02020603050405020304" pitchFamily="18" charset="0"/>
              <a:cs typeface="Times New Roman" panose="02020603050405020304" pitchFamily="18" charset="0"/>
            </a:endParaRPr>
          </a:p>
        </p:txBody>
      </p:sp>
      <p:sp>
        <p:nvSpPr>
          <p:cNvPr id="12" name="Rectángulo redondeado 11"/>
          <p:cNvSpPr/>
          <p:nvPr/>
        </p:nvSpPr>
        <p:spPr>
          <a:xfrm>
            <a:off x="6670685" y="3702893"/>
            <a:ext cx="2026252" cy="8651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C" dirty="0">
                <a:latin typeface="Times New Roman" panose="02020603050405020304" pitchFamily="18" charset="0"/>
                <a:cs typeface="Times New Roman" panose="02020603050405020304" pitchFamily="18" charset="0"/>
              </a:rPr>
              <a:t>Falta de modernización empresarial y actualización de Marketing</a:t>
            </a:r>
            <a:endParaRPr lang="es-MX" dirty="0">
              <a:latin typeface="Times New Roman" panose="02020603050405020304" pitchFamily="18" charset="0"/>
              <a:cs typeface="Times New Roman" panose="02020603050405020304" pitchFamily="18" charset="0"/>
            </a:endParaRPr>
          </a:p>
        </p:txBody>
      </p:sp>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756" y="210509"/>
            <a:ext cx="1275971" cy="318289"/>
          </a:xfrm>
          <a:prstGeom prst="rect">
            <a:avLst/>
          </a:prstGeom>
        </p:spPr>
      </p:pic>
      <p:sp>
        <p:nvSpPr>
          <p:cNvPr id="14" name="Elipse 13"/>
          <p:cNvSpPr/>
          <p:nvPr/>
        </p:nvSpPr>
        <p:spPr>
          <a:xfrm>
            <a:off x="4073235" y="3255818"/>
            <a:ext cx="1212274" cy="44707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smtClean="0"/>
              <a:t>CAUSA</a:t>
            </a:r>
            <a:endParaRPr lang="es-MX" dirty="0"/>
          </a:p>
        </p:txBody>
      </p:sp>
      <p:sp>
        <p:nvSpPr>
          <p:cNvPr id="32" name="Elipse 31"/>
          <p:cNvSpPr/>
          <p:nvPr/>
        </p:nvSpPr>
        <p:spPr>
          <a:xfrm>
            <a:off x="4073235" y="2192621"/>
            <a:ext cx="1212274" cy="44707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smtClean="0"/>
              <a:t>EFECTO</a:t>
            </a:r>
            <a:endParaRPr lang="es-MX" dirty="0"/>
          </a:p>
        </p:txBody>
      </p:sp>
      <p:cxnSp>
        <p:nvCxnSpPr>
          <p:cNvPr id="18" name="Conector recto de flecha 17"/>
          <p:cNvCxnSpPr/>
          <p:nvPr/>
        </p:nvCxnSpPr>
        <p:spPr>
          <a:xfrm>
            <a:off x="1946564" y="2230726"/>
            <a:ext cx="2189018" cy="297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flipH="1">
            <a:off x="5237018" y="2279769"/>
            <a:ext cx="2547626" cy="248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a:endCxn id="32" idx="6"/>
          </p:cNvCxnSpPr>
          <p:nvPr/>
        </p:nvCxnSpPr>
        <p:spPr>
          <a:xfrm flipH="1">
            <a:off x="5285509" y="2279769"/>
            <a:ext cx="533400" cy="136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stCxn id="6" idx="2"/>
            <a:endCxn id="32" idx="2"/>
          </p:cNvCxnSpPr>
          <p:nvPr/>
        </p:nvCxnSpPr>
        <p:spPr>
          <a:xfrm>
            <a:off x="3575719" y="2272435"/>
            <a:ext cx="497516" cy="143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a:endCxn id="14" idx="2"/>
          </p:cNvCxnSpPr>
          <p:nvPr/>
        </p:nvCxnSpPr>
        <p:spPr>
          <a:xfrm flipV="1">
            <a:off x="1894798" y="3479356"/>
            <a:ext cx="2178437" cy="181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stCxn id="10" idx="0"/>
          </p:cNvCxnSpPr>
          <p:nvPr/>
        </p:nvCxnSpPr>
        <p:spPr>
          <a:xfrm flipV="1">
            <a:off x="3517680" y="3553691"/>
            <a:ext cx="617902" cy="163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p:cNvCxnSpPr/>
          <p:nvPr/>
        </p:nvCxnSpPr>
        <p:spPr>
          <a:xfrm flipH="1" flipV="1">
            <a:off x="5237018" y="3553691"/>
            <a:ext cx="581891" cy="149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p:cNvCxnSpPr>
            <a:endCxn id="14" idx="6"/>
          </p:cNvCxnSpPr>
          <p:nvPr/>
        </p:nvCxnSpPr>
        <p:spPr>
          <a:xfrm flipH="1" flipV="1">
            <a:off x="5285509" y="3479356"/>
            <a:ext cx="2178437" cy="237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Flecha derecha 38"/>
          <p:cNvSpPr/>
          <p:nvPr/>
        </p:nvSpPr>
        <p:spPr>
          <a:xfrm>
            <a:off x="2565582" y="2854036"/>
            <a:ext cx="226109" cy="20089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MX"/>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30</a:t>
            </a:fld>
            <a:endParaRPr lang="es-MX"/>
          </a:p>
        </p:txBody>
      </p:sp>
      <p:sp>
        <p:nvSpPr>
          <p:cNvPr id="6" name="Rectángulo 5"/>
          <p:cNvSpPr/>
          <p:nvPr/>
        </p:nvSpPr>
        <p:spPr>
          <a:xfrm>
            <a:off x="1164912" y="686190"/>
            <a:ext cx="7196788" cy="4457310"/>
          </a:xfrm>
          <a:prstGeom prst="rect">
            <a:avLst/>
          </a:prstGeom>
        </p:spPr>
        <p:txBody>
          <a:bodyPr wrap="square">
            <a:spAutoFit/>
          </a:bodyPr>
          <a:lstStyle/>
          <a:p>
            <a:pPr marL="457200" indent="-457200">
              <a:lnSpc>
                <a:spcPct val="107000"/>
              </a:lnSpc>
              <a:spcAft>
                <a:spcPts val="800"/>
              </a:spcAft>
            </a:pPr>
            <a:r>
              <a:rPr lang="en-US" sz="1100" dirty="0">
                <a:latin typeface="Times New Roman" panose="02020603050405020304" pitchFamily="18" charset="0"/>
                <a:ea typeface="Times New Roman" panose="02020603050405020304" pitchFamily="18" charset="0"/>
              </a:rPr>
              <a:t>Arias, J., </a:t>
            </a:r>
            <a:r>
              <a:rPr lang="en-US" sz="1100" dirty="0" err="1">
                <a:latin typeface="Times New Roman" panose="02020603050405020304" pitchFamily="18" charset="0"/>
                <a:ea typeface="Times New Roman" panose="02020603050405020304" pitchFamily="18" charset="0"/>
              </a:rPr>
              <a:t>Covinos</a:t>
            </a:r>
            <a:r>
              <a:rPr lang="en-US" sz="1100" dirty="0">
                <a:latin typeface="Times New Roman" panose="02020603050405020304" pitchFamily="18" charset="0"/>
                <a:ea typeface="Times New Roman" panose="02020603050405020304" pitchFamily="18" charset="0"/>
              </a:rPr>
              <a:t>, M., &amp; Chávez, M. (2020). </a:t>
            </a:r>
            <a:r>
              <a:rPr lang="en-US" sz="1100" dirty="0" err="1">
                <a:latin typeface="Times New Roman" panose="02020603050405020304" pitchFamily="18" charset="0"/>
                <a:ea typeface="Times New Roman" panose="02020603050405020304" pitchFamily="18" charset="0"/>
              </a:rPr>
              <a:t>Formulación</a:t>
            </a:r>
            <a:r>
              <a:rPr lang="en-US" sz="1100" dirty="0">
                <a:latin typeface="Times New Roman" panose="02020603050405020304" pitchFamily="18" charset="0"/>
                <a:ea typeface="Times New Roman" panose="02020603050405020304" pitchFamily="18" charset="0"/>
              </a:rPr>
              <a:t> de </a:t>
            </a:r>
            <a:r>
              <a:rPr lang="en-US" sz="1100" dirty="0" err="1">
                <a:latin typeface="Times New Roman" panose="02020603050405020304" pitchFamily="18" charset="0"/>
                <a:ea typeface="Times New Roman" panose="02020603050405020304" pitchFamily="18" charset="0"/>
              </a:rPr>
              <a:t>los</a:t>
            </a:r>
            <a:r>
              <a:rPr lang="en-US" sz="1100" dirty="0">
                <a:latin typeface="Times New Roman" panose="02020603050405020304" pitchFamily="18" charset="0"/>
                <a:ea typeface="Times New Roman" panose="02020603050405020304" pitchFamily="18" charset="0"/>
              </a:rPr>
              <a:t> </a:t>
            </a:r>
            <a:r>
              <a:rPr lang="en-US" sz="1100" dirty="0" err="1">
                <a:latin typeface="Times New Roman" panose="02020603050405020304" pitchFamily="18" charset="0"/>
                <a:ea typeface="Times New Roman" panose="02020603050405020304" pitchFamily="18" charset="0"/>
              </a:rPr>
              <a:t>objetivos</a:t>
            </a:r>
            <a:r>
              <a:rPr lang="en-US" sz="1100" dirty="0">
                <a:latin typeface="Times New Roman" panose="02020603050405020304" pitchFamily="18" charset="0"/>
                <a:ea typeface="Times New Roman" panose="02020603050405020304" pitchFamily="18" charset="0"/>
              </a:rPr>
              <a:t> </a:t>
            </a:r>
            <a:r>
              <a:rPr lang="en-US" sz="1100" dirty="0" err="1">
                <a:latin typeface="Times New Roman" panose="02020603050405020304" pitchFamily="18" charset="0"/>
                <a:ea typeface="Times New Roman" panose="02020603050405020304" pitchFamily="18" charset="0"/>
              </a:rPr>
              <a:t>específicos</a:t>
            </a:r>
            <a:r>
              <a:rPr lang="en-US" sz="1100" dirty="0">
                <a:latin typeface="Times New Roman" panose="02020603050405020304" pitchFamily="18" charset="0"/>
                <a:ea typeface="Times New Roman" panose="02020603050405020304" pitchFamily="18" charset="0"/>
              </a:rPr>
              <a:t> </a:t>
            </a:r>
            <a:r>
              <a:rPr lang="en-US" sz="1100" dirty="0" err="1">
                <a:latin typeface="Times New Roman" panose="02020603050405020304" pitchFamily="18" charset="0"/>
                <a:ea typeface="Times New Roman" panose="02020603050405020304" pitchFamily="18" charset="0"/>
              </a:rPr>
              <a:t>desde</a:t>
            </a:r>
            <a:r>
              <a:rPr lang="en-US" sz="1100" dirty="0">
                <a:latin typeface="Times New Roman" panose="02020603050405020304" pitchFamily="18" charset="0"/>
                <a:ea typeface="Times New Roman" panose="02020603050405020304" pitchFamily="18" charset="0"/>
              </a:rPr>
              <a:t> el </a:t>
            </a:r>
            <a:r>
              <a:rPr lang="en-US" sz="1100" dirty="0" err="1">
                <a:latin typeface="Times New Roman" panose="02020603050405020304" pitchFamily="18" charset="0"/>
                <a:ea typeface="Times New Roman" panose="02020603050405020304" pitchFamily="18" charset="0"/>
              </a:rPr>
              <a:t>alcance</a:t>
            </a:r>
            <a:r>
              <a:rPr lang="en-US" sz="1100" dirty="0">
                <a:latin typeface="Times New Roman" panose="02020603050405020304" pitchFamily="18" charset="0"/>
                <a:ea typeface="Times New Roman" panose="02020603050405020304" pitchFamily="18" charset="0"/>
              </a:rPr>
              <a:t> </a:t>
            </a:r>
            <a:r>
              <a:rPr lang="en-US" sz="1100" dirty="0" err="1">
                <a:latin typeface="Times New Roman" panose="02020603050405020304" pitchFamily="18" charset="0"/>
                <a:ea typeface="Times New Roman" panose="02020603050405020304" pitchFamily="18" charset="0"/>
              </a:rPr>
              <a:t>correlacional</a:t>
            </a:r>
            <a:r>
              <a:rPr lang="en-US" sz="1100" dirty="0">
                <a:latin typeface="Times New Roman" panose="02020603050405020304" pitchFamily="18" charset="0"/>
                <a:ea typeface="Times New Roman" panose="02020603050405020304" pitchFamily="18" charset="0"/>
              </a:rPr>
              <a:t> </a:t>
            </a:r>
            <a:r>
              <a:rPr lang="en-US" sz="1100" dirty="0" err="1">
                <a:latin typeface="Times New Roman" panose="02020603050405020304" pitchFamily="18" charset="0"/>
                <a:ea typeface="Times New Roman" panose="02020603050405020304" pitchFamily="18" charset="0"/>
              </a:rPr>
              <a:t>en</a:t>
            </a:r>
            <a:r>
              <a:rPr lang="en-US" sz="1100" dirty="0">
                <a:latin typeface="Times New Roman" panose="02020603050405020304" pitchFamily="18" charset="0"/>
                <a:ea typeface="Times New Roman" panose="02020603050405020304" pitchFamily="18" charset="0"/>
              </a:rPr>
              <a:t> </a:t>
            </a:r>
            <a:r>
              <a:rPr lang="en-US" sz="1100" dirty="0" err="1">
                <a:latin typeface="Times New Roman" panose="02020603050405020304" pitchFamily="18" charset="0"/>
                <a:ea typeface="Times New Roman" panose="02020603050405020304" pitchFamily="18" charset="0"/>
              </a:rPr>
              <a:t>trabajos</a:t>
            </a:r>
            <a:r>
              <a:rPr lang="en-US" sz="1100" dirty="0">
                <a:latin typeface="Times New Roman" panose="02020603050405020304" pitchFamily="18" charset="0"/>
                <a:ea typeface="Times New Roman" panose="02020603050405020304" pitchFamily="18" charset="0"/>
              </a:rPr>
              <a:t> de investigación. </a:t>
            </a:r>
            <a:r>
              <a:rPr lang="en-US" sz="1100" i="1" dirty="0" err="1">
                <a:latin typeface="Times New Roman" panose="02020603050405020304" pitchFamily="18" charset="0"/>
                <a:ea typeface="Times New Roman" panose="02020603050405020304" pitchFamily="18" charset="0"/>
              </a:rPr>
              <a:t>Ciencia</a:t>
            </a:r>
            <a:r>
              <a:rPr lang="en-US" sz="1100" i="1" dirty="0">
                <a:latin typeface="Times New Roman" panose="02020603050405020304" pitchFamily="18" charset="0"/>
                <a:ea typeface="Times New Roman" panose="02020603050405020304" pitchFamily="18" charset="0"/>
              </a:rPr>
              <a:t> Latina </a:t>
            </a:r>
            <a:r>
              <a:rPr lang="en-US" sz="1100" i="1" dirty="0" err="1">
                <a:latin typeface="Times New Roman" panose="02020603050405020304" pitchFamily="18" charset="0"/>
                <a:ea typeface="Times New Roman" panose="02020603050405020304" pitchFamily="18" charset="0"/>
              </a:rPr>
              <a:t>Revista</a:t>
            </a:r>
            <a:r>
              <a:rPr lang="en-US" sz="1100" i="1" dirty="0">
                <a:latin typeface="Times New Roman" panose="02020603050405020304" pitchFamily="18" charset="0"/>
                <a:ea typeface="Times New Roman" panose="02020603050405020304" pitchFamily="18" charset="0"/>
              </a:rPr>
              <a:t> </a:t>
            </a:r>
            <a:r>
              <a:rPr lang="en-US" sz="1100" i="1" dirty="0" err="1">
                <a:latin typeface="Times New Roman" panose="02020603050405020304" pitchFamily="18" charset="0"/>
                <a:ea typeface="Times New Roman" panose="02020603050405020304" pitchFamily="18" charset="0"/>
              </a:rPr>
              <a:t>Científica</a:t>
            </a:r>
            <a:r>
              <a:rPr lang="en-US" sz="1100" i="1" dirty="0">
                <a:latin typeface="Times New Roman" panose="02020603050405020304" pitchFamily="18" charset="0"/>
                <a:ea typeface="Times New Roman" panose="02020603050405020304" pitchFamily="18" charset="0"/>
              </a:rPr>
              <a:t> </a:t>
            </a:r>
            <a:r>
              <a:rPr lang="en-US" sz="1100" i="1" dirty="0" err="1">
                <a:latin typeface="Times New Roman" panose="02020603050405020304" pitchFamily="18" charset="0"/>
                <a:ea typeface="Times New Roman" panose="02020603050405020304" pitchFamily="18" charset="0"/>
              </a:rPr>
              <a:t>Multidisciplinar</a:t>
            </a:r>
            <a:r>
              <a:rPr lang="en-US" sz="1100" i="1" dirty="0">
                <a:latin typeface="Times New Roman" panose="02020603050405020304" pitchFamily="18" charset="0"/>
                <a:ea typeface="Times New Roman" panose="02020603050405020304" pitchFamily="18" charset="0"/>
              </a:rPr>
              <a:t>, 4</a:t>
            </a:r>
            <a:r>
              <a:rPr lang="en-US" sz="1100" dirty="0">
                <a:latin typeface="Times New Roman" panose="02020603050405020304" pitchFamily="18" charset="0"/>
                <a:ea typeface="Times New Roman" panose="02020603050405020304" pitchFamily="18" charset="0"/>
              </a:rPr>
              <a:t>(2). </a:t>
            </a:r>
            <a:r>
              <a:rPr lang="en-US" sz="1100" dirty="0" err="1">
                <a:latin typeface="Times New Roman" panose="02020603050405020304" pitchFamily="18" charset="0"/>
                <a:ea typeface="Times New Roman" panose="02020603050405020304" pitchFamily="18" charset="0"/>
              </a:rPr>
              <a:t>doi:https</a:t>
            </a:r>
            <a:r>
              <a:rPr lang="en-US" sz="1100" dirty="0">
                <a:latin typeface="Times New Roman" panose="02020603050405020304" pitchFamily="18" charset="0"/>
                <a:ea typeface="Times New Roman" panose="02020603050405020304" pitchFamily="18" charset="0"/>
              </a:rPr>
              <a:t>://doi.org/10.37811/cl_rcm.v4i2.73</a:t>
            </a:r>
            <a:endParaRPr lang="es-MX" sz="1100"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n-US" sz="1100" dirty="0" err="1">
                <a:latin typeface="Times New Roman" panose="02020603050405020304" pitchFamily="18" charset="0"/>
                <a:ea typeface="Times New Roman" panose="02020603050405020304" pitchFamily="18" charset="0"/>
              </a:rPr>
              <a:t>Arrogante</a:t>
            </a:r>
            <a:r>
              <a:rPr lang="en-US" sz="1100" dirty="0">
                <a:latin typeface="Times New Roman" panose="02020603050405020304" pitchFamily="18" charset="0"/>
                <a:ea typeface="Times New Roman" panose="02020603050405020304" pitchFamily="18" charset="0"/>
              </a:rPr>
              <a:t>, O. (2021). </a:t>
            </a:r>
            <a:r>
              <a:rPr lang="en-US" sz="1100" dirty="0" err="1">
                <a:latin typeface="Times New Roman" panose="02020603050405020304" pitchFamily="18" charset="0"/>
                <a:ea typeface="Times New Roman" panose="02020603050405020304" pitchFamily="18" charset="0"/>
              </a:rPr>
              <a:t>Técnicas</a:t>
            </a:r>
            <a:r>
              <a:rPr lang="en-US" sz="1100" dirty="0">
                <a:latin typeface="Times New Roman" panose="02020603050405020304" pitchFamily="18" charset="0"/>
                <a:ea typeface="Times New Roman" panose="02020603050405020304" pitchFamily="18" charset="0"/>
              </a:rPr>
              <a:t> de </a:t>
            </a:r>
            <a:r>
              <a:rPr lang="en-US" sz="1100" dirty="0" err="1">
                <a:latin typeface="Times New Roman" panose="02020603050405020304" pitchFamily="18" charset="0"/>
                <a:ea typeface="Times New Roman" panose="02020603050405020304" pitchFamily="18" charset="0"/>
              </a:rPr>
              <a:t>muestreo</a:t>
            </a:r>
            <a:r>
              <a:rPr lang="en-US" sz="1100" dirty="0">
                <a:latin typeface="Times New Roman" panose="02020603050405020304" pitchFamily="18" charset="0"/>
                <a:ea typeface="Times New Roman" panose="02020603050405020304" pitchFamily="18" charset="0"/>
              </a:rPr>
              <a:t> y </a:t>
            </a:r>
            <a:r>
              <a:rPr lang="en-US" sz="1100" dirty="0" err="1">
                <a:latin typeface="Times New Roman" panose="02020603050405020304" pitchFamily="18" charset="0"/>
                <a:ea typeface="Times New Roman" panose="02020603050405020304" pitchFamily="18" charset="0"/>
              </a:rPr>
              <a:t>cálculo</a:t>
            </a:r>
            <a:r>
              <a:rPr lang="en-US" sz="1100" dirty="0">
                <a:latin typeface="Times New Roman" panose="02020603050405020304" pitchFamily="18" charset="0"/>
                <a:ea typeface="Times New Roman" panose="02020603050405020304" pitchFamily="18" charset="0"/>
              </a:rPr>
              <a:t> del </a:t>
            </a:r>
            <a:r>
              <a:rPr lang="en-US" sz="1100" dirty="0" err="1">
                <a:latin typeface="Times New Roman" panose="02020603050405020304" pitchFamily="18" charset="0"/>
                <a:ea typeface="Times New Roman" panose="02020603050405020304" pitchFamily="18" charset="0"/>
              </a:rPr>
              <a:t>tamaño</a:t>
            </a:r>
            <a:r>
              <a:rPr lang="en-US" sz="1100" dirty="0">
                <a:latin typeface="Times New Roman" panose="02020603050405020304" pitchFamily="18" charset="0"/>
                <a:ea typeface="Times New Roman" panose="02020603050405020304" pitchFamily="18" charset="0"/>
              </a:rPr>
              <a:t> </a:t>
            </a:r>
            <a:r>
              <a:rPr lang="en-US" sz="1100" dirty="0" err="1">
                <a:latin typeface="Times New Roman" panose="02020603050405020304" pitchFamily="18" charset="0"/>
                <a:ea typeface="Times New Roman" panose="02020603050405020304" pitchFamily="18" charset="0"/>
              </a:rPr>
              <a:t>muestral</a:t>
            </a:r>
            <a:r>
              <a:rPr lang="en-US" sz="1100" dirty="0">
                <a:latin typeface="Times New Roman" panose="02020603050405020304" pitchFamily="18" charset="0"/>
                <a:ea typeface="Times New Roman" panose="02020603050405020304" pitchFamily="18" charset="0"/>
              </a:rPr>
              <a:t>: </a:t>
            </a:r>
            <a:r>
              <a:rPr lang="en-US" sz="1100" dirty="0" err="1">
                <a:latin typeface="Times New Roman" panose="02020603050405020304" pitchFamily="18" charset="0"/>
                <a:ea typeface="Times New Roman" panose="02020603050405020304" pitchFamily="18" charset="0"/>
              </a:rPr>
              <a:t>Cómo</a:t>
            </a:r>
            <a:r>
              <a:rPr lang="en-US" sz="1100" dirty="0">
                <a:latin typeface="Times New Roman" panose="02020603050405020304" pitchFamily="18" charset="0"/>
                <a:ea typeface="Times New Roman" panose="02020603050405020304" pitchFamily="18" charset="0"/>
              </a:rPr>
              <a:t> y </a:t>
            </a:r>
            <a:r>
              <a:rPr lang="en-US" sz="1100" dirty="0" err="1">
                <a:latin typeface="Times New Roman" panose="02020603050405020304" pitchFamily="18" charset="0"/>
                <a:ea typeface="Times New Roman" panose="02020603050405020304" pitchFamily="18" charset="0"/>
              </a:rPr>
              <a:t>cuántos</a:t>
            </a:r>
            <a:r>
              <a:rPr lang="en-US" sz="1100" dirty="0">
                <a:latin typeface="Times New Roman" panose="02020603050405020304" pitchFamily="18" charset="0"/>
                <a:ea typeface="Times New Roman" panose="02020603050405020304" pitchFamily="18" charset="0"/>
              </a:rPr>
              <a:t> </a:t>
            </a:r>
            <a:r>
              <a:rPr lang="en-US" sz="1100" dirty="0" err="1">
                <a:latin typeface="Times New Roman" panose="02020603050405020304" pitchFamily="18" charset="0"/>
                <a:ea typeface="Times New Roman" panose="02020603050405020304" pitchFamily="18" charset="0"/>
              </a:rPr>
              <a:t>participantes</a:t>
            </a:r>
            <a:r>
              <a:rPr lang="en-US" sz="1100" dirty="0">
                <a:latin typeface="Times New Roman" panose="02020603050405020304" pitchFamily="18" charset="0"/>
                <a:ea typeface="Times New Roman" panose="02020603050405020304" pitchFamily="18" charset="0"/>
              </a:rPr>
              <a:t> </a:t>
            </a:r>
            <a:r>
              <a:rPr lang="en-US" sz="1100" dirty="0" err="1">
                <a:latin typeface="Times New Roman" panose="02020603050405020304" pitchFamily="18" charset="0"/>
                <a:ea typeface="Times New Roman" panose="02020603050405020304" pitchFamily="18" charset="0"/>
              </a:rPr>
              <a:t>debo</a:t>
            </a:r>
            <a:r>
              <a:rPr lang="en-US" sz="1100" dirty="0">
                <a:latin typeface="Times New Roman" panose="02020603050405020304" pitchFamily="18" charset="0"/>
                <a:ea typeface="Times New Roman" panose="02020603050405020304" pitchFamily="18" charset="0"/>
              </a:rPr>
              <a:t> </a:t>
            </a:r>
            <a:r>
              <a:rPr lang="en-US" sz="1100" dirty="0" err="1">
                <a:latin typeface="Times New Roman" panose="02020603050405020304" pitchFamily="18" charset="0"/>
                <a:ea typeface="Times New Roman" panose="02020603050405020304" pitchFamily="18" charset="0"/>
              </a:rPr>
              <a:t>seleccionar</a:t>
            </a:r>
            <a:r>
              <a:rPr lang="en-US" sz="1100" dirty="0">
                <a:latin typeface="Times New Roman" panose="02020603050405020304" pitchFamily="18" charset="0"/>
                <a:ea typeface="Times New Roman" panose="02020603050405020304" pitchFamily="18" charset="0"/>
              </a:rPr>
              <a:t> para mi investigación. </a:t>
            </a:r>
            <a:r>
              <a:rPr lang="en-US" sz="1100" i="1" dirty="0" err="1">
                <a:latin typeface="Times New Roman" panose="02020603050405020304" pitchFamily="18" charset="0"/>
                <a:ea typeface="Times New Roman" panose="02020603050405020304" pitchFamily="18" charset="0"/>
              </a:rPr>
              <a:t>Enfermería</a:t>
            </a:r>
            <a:r>
              <a:rPr lang="en-US" sz="1100" i="1" dirty="0">
                <a:latin typeface="Times New Roman" panose="02020603050405020304" pitchFamily="18" charset="0"/>
                <a:ea typeface="Times New Roman" panose="02020603050405020304" pitchFamily="18" charset="0"/>
              </a:rPr>
              <a:t> </a:t>
            </a:r>
            <a:r>
              <a:rPr lang="en-US" sz="1100" i="1" dirty="0" err="1">
                <a:latin typeface="Times New Roman" panose="02020603050405020304" pitchFamily="18" charset="0"/>
                <a:ea typeface="Times New Roman" panose="02020603050405020304" pitchFamily="18" charset="0"/>
              </a:rPr>
              <a:t>Intensiva</a:t>
            </a:r>
            <a:r>
              <a:rPr lang="en-US" sz="1100" dirty="0">
                <a:latin typeface="Times New Roman" panose="02020603050405020304" pitchFamily="18" charset="0"/>
                <a:ea typeface="Times New Roman" panose="02020603050405020304" pitchFamily="18" charset="0"/>
              </a:rPr>
              <a:t>. </a:t>
            </a:r>
            <a:r>
              <a:rPr lang="en-US" sz="1100" dirty="0" err="1">
                <a:latin typeface="Times New Roman" panose="02020603050405020304" pitchFamily="18" charset="0"/>
                <a:ea typeface="Times New Roman" panose="02020603050405020304" pitchFamily="18" charset="0"/>
              </a:rPr>
              <a:t>doi:https</a:t>
            </a:r>
            <a:r>
              <a:rPr lang="en-US" sz="1100" dirty="0">
                <a:latin typeface="Times New Roman" panose="02020603050405020304" pitchFamily="18" charset="0"/>
                <a:ea typeface="Times New Roman" panose="02020603050405020304" pitchFamily="18" charset="0"/>
              </a:rPr>
              <a:t>://doi.org/10.1016/j.enfi.2021.03.004</a:t>
            </a:r>
            <a:endParaRPr lang="es-MX" sz="1100"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n-US" sz="1100" dirty="0" err="1">
                <a:latin typeface="Times New Roman" panose="02020603050405020304" pitchFamily="18" charset="0"/>
                <a:ea typeface="Times New Roman" panose="02020603050405020304" pitchFamily="18" charset="0"/>
              </a:rPr>
              <a:t>Baena</a:t>
            </a:r>
            <a:r>
              <a:rPr lang="en-US" sz="1100" dirty="0">
                <a:latin typeface="Times New Roman" panose="02020603050405020304" pitchFamily="18" charset="0"/>
                <a:ea typeface="Times New Roman" panose="02020603050405020304" pitchFamily="18" charset="0"/>
              </a:rPr>
              <a:t>, G. (2017). </a:t>
            </a:r>
            <a:r>
              <a:rPr lang="en-US" sz="1100" i="1" dirty="0" err="1">
                <a:latin typeface="Times New Roman" panose="02020603050405020304" pitchFamily="18" charset="0"/>
                <a:ea typeface="Times New Roman" panose="02020603050405020304" pitchFamily="18" charset="0"/>
              </a:rPr>
              <a:t>Metogología</a:t>
            </a:r>
            <a:r>
              <a:rPr lang="en-US" sz="1100" i="1" dirty="0">
                <a:latin typeface="Times New Roman" panose="02020603050405020304" pitchFamily="18" charset="0"/>
                <a:ea typeface="Times New Roman" panose="02020603050405020304" pitchFamily="18" charset="0"/>
              </a:rPr>
              <a:t> de la investigación</a:t>
            </a:r>
            <a:r>
              <a:rPr lang="en-US" sz="1100" dirty="0">
                <a:latin typeface="Times New Roman" panose="02020603050405020304" pitchFamily="18" charset="0"/>
                <a:ea typeface="Times New Roman" panose="02020603050405020304" pitchFamily="18" charset="0"/>
              </a:rPr>
              <a:t> (</a:t>
            </a:r>
            <a:r>
              <a:rPr lang="en-US" sz="1100" dirty="0" err="1">
                <a:latin typeface="Times New Roman" panose="02020603050405020304" pitchFamily="18" charset="0"/>
                <a:ea typeface="Times New Roman" panose="02020603050405020304" pitchFamily="18" charset="0"/>
              </a:rPr>
              <a:t>Tercera</a:t>
            </a:r>
            <a:r>
              <a:rPr lang="en-US" sz="1100" dirty="0">
                <a:latin typeface="Times New Roman" panose="02020603050405020304" pitchFamily="18" charset="0"/>
                <a:ea typeface="Times New Roman" panose="02020603050405020304" pitchFamily="18" charset="0"/>
              </a:rPr>
              <a:t> </a:t>
            </a:r>
            <a:r>
              <a:rPr lang="en-US" sz="1100" dirty="0" err="1">
                <a:latin typeface="Times New Roman" panose="02020603050405020304" pitchFamily="18" charset="0"/>
                <a:ea typeface="Times New Roman" panose="02020603050405020304" pitchFamily="18" charset="0"/>
              </a:rPr>
              <a:t>edición</a:t>
            </a:r>
            <a:r>
              <a:rPr lang="en-US" sz="1100" dirty="0">
                <a:latin typeface="Times New Roman" panose="02020603050405020304" pitchFamily="18" charset="0"/>
                <a:ea typeface="Times New Roman" panose="02020603050405020304" pitchFamily="18" charset="0"/>
              </a:rPr>
              <a:t> ed.). </a:t>
            </a:r>
            <a:r>
              <a:rPr lang="en-US" sz="1100" dirty="0" err="1">
                <a:latin typeface="Times New Roman" panose="02020603050405020304" pitchFamily="18" charset="0"/>
                <a:ea typeface="Times New Roman" panose="02020603050405020304" pitchFamily="18" charset="0"/>
              </a:rPr>
              <a:t>Méxido</a:t>
            </a:r>
            <a:r>
              <a:rPr lang="en-US" sz="1100" dirty="0">
                <a:latin typeface="Times New Roman" panose="02020603050405020304" pitchFamily="18" charset="0"/>
                <a:ea typeface="Times New Roman" panose="02020603050405020304" pitchFamily="18" charset="0"/>
              </a:rPr>
              <a:t> D.F.: </a:t>
            </a:r>
            <a:r>
              <a:rPr lang="en-US" sz="1100" dirty="0" err="1">
                <a:latin typeface="Times New Roman" panose="02020603050405020304" pitchFamily="18" charset="0"/>
                <a:ea typeface="Times New Roman" panose="02020603050405020304" pitchFamily="18" charset="0"/>
              </a:rPr>
              <a:t>Grupo</a:t>
            </a:r>
            <a:r>
              <a:rPr lang="en-US" sz="1100" dirty="0">
                <a:latin typeface="Times New Roman" panose="02020603050405020304" pitchFamily="18" charset="0"/>
                <a:ea typeface="Times New Roman" panose="02020603050405020304" pitchFamily="18" charset="0"/>
              </a:rPr>
              <a:t> Editorial Patria.</a:t>
            </a:r>
            <a:endParaRPr lang="es-MX" sz="1100"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n-US" sz="1100" dirty="0">
                <a:latin typeface="Times New Roman" panose="02020603050405020304" pitchFamily="18" charset="0"/>
                <a:ea typeface="Times New Roman" panose="02020603050405020304" pitchFamily="18" charset="0"/>
              </a:rPr>
              <a:t>Bernal, C. (2010). </a:t>
            </a:r>
            <a:r>
              <a:rPr lang="en-US" sz="1100" i="1" dirty="0" err="1">
                <a:latin typeface="Times New Roman" panose="02020603050405020304" pitchFamily="18" charset="0"/>
                <a:ea typeface="Times New Roman" panose="02020603050405020304" pitchFamily="18" charset="0"/>
              </a:rPr>
              <a:t>Metodología</a:t>
            </a:r>
            <a:r>
              <a:rPr lang="en-US" sz="1100" i="1" dirty="0">
                <a:latin typeface="Times New Roman" panose="02020603050405020304" pitchFamily="18" charset="0"/>
                <a:ea typeface="Times New Roman" panose="02020603050405020304" pitchFamily="18" charset="0"/>
              </a:rPr>
              <a:t> de la investigación.</a:t>
            </a:r>
            <a:r>
              <a:rPr lang="en-US" sz="1100" dirty="0">
                <a:latin typeface="Times New Roman" panose="02020603050405020304" pitchFamily="18" charset="0"/>
                <a:ea typeface="Times New Roman" panose="02020603050405020304" pitchFamily="18" charset="0"/>
              </a:rPr>
              <a:t> Colombia: Pearson </a:t>
            </a:r>
            <a:r>
              <a:rPr lang="en-US" sz="1100" dirty="0" err="1">
                <a:latin typeface="Times New Roman" panose="02020603050405020304" pitchFamily="18" charset="0"/>
                <a:ea typeface="Times New Roman" panose="02020603050405020304" pitchFamily="18" charset="0"/>
              </a:rPr>
              <a:t>educación</a:t>
            </a:r>
            <a:r>
              <a:rPr lang="en-US" sz="1100" dirty="0">
                <a:latin typeface="Times New Roman" panose="02020603050405020304" pitchFamily="18" charset="0"/>
                <a:ea typeface="Times New Roman" panose="02020603050405020304" pitchFamily="18" charset="0"/>
              </a:rPr>
              <a:t>.</a:t>
            </a:r>
            <a:endParaRPr lang="es-MX" sz="1100"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n-US" sz="1100" dirty="0" err="1">
                <a:latin typeface="Times New Roman" panose="02020603050405020304" pitchFamily="18" charset="0"/>
                <a:ea typeface="Times New Roman" panose="02020603050405020304" pitchFamily="18" charset="0"/>
              </a:rPr>
              <a:t>Calle</a:t>
            </a:r>
            <a:r>
              <a:rPr lang="en-US" sz="1100" dirty="0">
                <a:latin typeface="Times New Roman" panose="02020603050405020304" pitchFamily="18" charset="0"/>
                <a:ea typeface="Times New Roman" panose="02020603050405020304" pitchFamily="18" charset="0"/>
              </a:rPr>
              <a:t>, K. C. (2020). </a:t>
            </a:r>
            <a:r>
              <a:rPr lang="en-US" sz="1100" i="1" dirty="0">
                <a:latin typeface="Times New Roman" panose="02020603050405020304" pitchFamily="18" charset="0"/>
                <a:ea typeface="Times New Roman" panose="02020603050405020304" pitchFamily="18" charset="0"/>
              </a:rPr>
              <a:t>Marketing digital y </a:t>
            </a:r>
            <a:r>
              <a:rPr lang="en-US" sz="1100" i="1" dirty="0" err="1">
                <a:latin typeface="Times New Roman" panose="02020603050405020304" pitchFamily="18" charset="0"/>
                <a:ea typeface="Times New Roman" panose="02020603050405020304" pitchFamily="18" charset="0"/>
              </a:rPr>
              <a:t>estrategias</a:t>
            </a:r>
            <a:r>
              <a:rPr lang="en-US" sz="1100" i="1" dirty="0">
                <a:latin typeface="Times New Roman" panose="02020603050405020304" pitchFamily="18" charset="0"/>
                <a:ea typeface="Times New Roman" panose="02020603050405020304" pitchFamily="18" charset="0"/>
              </a:rPr>
              <a:t> online.</a:t>
            </a:r>
            <a:r>
              <a:rPr lang="en-US" sz="1100" dirty="0">
                <a:latin typeface="Times New Roman" panose="02020603050405020304" pitchFamily="18" charset="0"/>
                <a:ea typeface="Times New Roman" panose="02020603050405020304" pitchFamily="18" charset="0"/>
              </a:rPr>
              <a:t> Retrieved from http://portal.amelica.org/ameli/jatsRepo/105/1051316012/1051316012.pdf</a:t>
            </a:r>
            <a:endParaRPr lang="es-MX" sz="1100"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n-US" sz="1100" dirty="0">
                <a:latin typeface="Times New Roman" panose="02020603050405020304" pitchFamily="18" charset="0"/>
                <a:ea typeface="Times New Roman" panose="02020603050405020304" pitchFamily="18" charset="0"/>
              </a:rPr>
              <a:t>Castro, S. R. (2020, December 21). </a:t>
            </a:r>
            <a:r>
              <a:rPr lang="en-US" sz="1100" i="1" dirty="0">
                <a:latin typeface="Times New Roman" panose="02020603050405020304" pitchFamily="18" charset="0"/>
                <a:ea typeface="Times New Roman" panose="02020603050405020304" pitchFamily="18" charset="0"/>
              </a:rPr>
              <a:t>Does Digital Marketing really boost city ? Evidences from Porto’s Experience.</a:t>
            </a:r>
            <a:r>
              <a:rPr lang="en-US" sz="1100" dirty="0">
                <a:latin typeface="Times New Roman" panose="02020603050405020304" pitchFamily="18" charset="0"/>
                <a:ea typeface="Times New Roman" panose="02020603050405020304" pitchFamily="18" charset="0"/>
              </a:rPr>
              <a:t> Retrieved from file:///C:/Users/todo/AppData/Local/Temp/258-889-1-PB.pdf</a:t>
            </a:r>
            <a:endParaRPr lang="es-MX" sz="1100"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n-US" sz="1100" dirty="0" err="1">
                <a:latin typeface="Times New Roman" panose="02020603050405020304" pitchFamily="18" charset="0"/>
                <a:ea typeface="Times New Roman" panose="02020603050405020304" pitchFamily="18" charset="0"/>
              </a:rPr>
              <a:t>Cientifica</a:t>
            </a:r>
            <a:r>
              <a:rPr lang="en-US" sz="1100" dirty="0">
                <a:latin typeface="Times New Roman" panose="02020603050405020304" pitchFamily="18" charset="0"/>
                <a:ea typeface="Times New Roman" panose="02020603050405020304" pitchFamily="18" charset="0"/>
              </a:rPr>
              <a:t>, I. (2013). </a:t>
            </a:r>
            <a:r>
              <a:rPr lang="en-US" sz="1100" i="1" dirty="0">
                <a:latin typeface="Times New Roman" panose="02020603050405020304" pitchFamily="18" charset="0"/>
                <a:ea typeface="Times New Roman" panose="02020603050405020304" pitchFamily="18" charset="0"/>
              </a:rPr>
              <a:t>INVESTIGACION_NO_EXPERIMENTAL</a:t>
            </a:r>
            <a:r>
              <a:rPr lang="en-US" sz="1100" dirty="0">
                <a:latin typeface="Times New Roman" panose="02020603050405020304" pitchFamily="18" charset="0"/>
                <a:ea typeface="Times New Roman" panose="02020603050405020304" pitchFamily="18" charset="0"/>
              </a:rPr>
              <a:t>. Retrieved from https://www.intep.edu.co/Es/Usuarios/Institucional/CIPS/2018_1/Documentos/INVESTIGACION_NO_EXPERIMENTAL.pdf</a:t>
            </a:r>
            <a:endParaRPr lang="es-MX" sz="1100"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n-US" sz="1100" dirty="0" err="1">
                <a:latin typeface="Times New Roman" panose="02020603050405020304" pitchFamily="18" charset="0"/>
                <a:ea typeface="Times New Roman" panose="02020603050405020304" pitchFamily="18" charset="0"/>
              </a:rPr>
              <a:t>Clduch</a:t>
            </a:r>
            <a:r>
              <a:rPr lang="en-US" sz="1100" dirty="0">
                <a:latin typeface="Times New Roman" panose="02020603050405020304" pitchFamily="18" charset="0"/>
                <a:ea typeface="Times New Roman" panose="02020603050405020304" pitchFamily="18" charset="0"/>
              </a:rPr>
              <a:t>, D. (2017). social selling.</a:t>
            </a:r>
            <a:endParaRPr lang="es-MX" sz="1100"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n-US" sz="1100" dirty="0">
                <a:latin typeface="Times New Roman" panose="02020603050405020304" pitchFamily="18" charset="0"/>
                <a:ea typeface="Times New Roman" panose="02020603050405020304" pitchFamily="18" charset="0"/>
              </a:rPr>
              <a:t>Content, R. R. (2019, May 15). </a:t>
            </a:r>
            <a:r>
              <a:rPr lang="en-US" sz="1100" i="1" dirty="0">
                <a:latin typeface="Times New Roman" panose="02020603050405020304" pitchFamily="18" charset="0"/>
                <a:ea typeface="Times New Roman" panose="02020603050405020304" pitchFamily="18" charset="0"/>
              </a:rPr>
              <a:t>marketing </a:t>
            </a:r>
            <a:r>
              <a:rPr lang="en-US" sz="1100" i="1" dirty="0" err="1">
                <a:latin typeface="Times New Roman" panose="02020603050405020304" pitchFamily="18" charset="0"/>
                <a:ea typeface="Times New Roman" panose="02020603050405020304" pitchFamily="18" charset="0"/>
              </a:rPr>
              <a:t>tradicional</a:t>
            </a:r>
            <a:r>
              <a:rPr lang="en-US" sz="1100" i="1" dirty="0">
                <a:latin typeface="Times New Roman" panose="02020603050405020304" pitchFamily="18" charset="0"/>
                <a:ea typeface="Times New Roman" panose="02020603050405020304" pitchFamily="18" charset="0"/>
              </a:rPr>
              <a:t> vs marketing digital</a:t>
            </a:r>
            <a:r>
              <a:rPr lang="en-US" sz="1100" dirty="0">
                <a:latin typeface="Times New Roman" panose="02020603050405020304" pitchFamily="18" charset="0"/>
                <a:ea typeface="Times New Roman" panose="02020603050405020304" pitchFamily="18" charset="0"/>
              </a:rPr>
              <a:t>. Retrieved from https://rockcontent.com/es/blog/marketing-tradicional-vs-marketing-digital/</a:t>
            </a:r>
            <a:endParaRPr lang="es-MX" sz="1100"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n-US" sz="1100" dirty="0" err="1">
                <a:latin typeface="Times New Roman" panose="02020603050405020304" pitchFamily="18" charset="0"/>
                <a:ea typeface="Times New Roman" panose="02020603050405020304" pitchFamily="18" charset="0"/>
              </a:rPr>
              <a:t>Corporación</a:t>
            </a:r>
            <a:r>
              <a:rPr lang="en-US" sz="1100" dirty="0">
                <a:latin typeface="Times New Roman" panose="02020603050405020304" pitchFamily="18" charset="0"/>
                <a:ea typeface="Times New Roman" panose="02020603050405020304" pitchFamily="18" charset="0"/>
              </a:rPr>
              <a:t> </a:t>
            </a:r>
            <a:r>
              <a:rPr lang="en-US" sz="1100" dirty="0" err="1">
                <a:latin typeface="Times New Roman" panose="02020603050405020304" pitchFamily="18" charset="0"/>
                <a:ea typeface="Times New Roman" panose="02020603050405020304" pitchFamily="18" charset="0"/>
              </a:rPr>
              <a:t>Financiera</a:t>
            </a:r>
            <a:r>
              <a:rPr lang="en-US" sz="1100" dirty="0">
                <a:latin typeface="Times New Roman" panose="02020603050405020304" pitchFamily="18" charset="0"/>
                <a:ea typeface="Times New Roman" panose="02020603050405020304" pitchFamily="18" charset="0"/>
              </a:rPr>
              <a:t> Nacional. (2020). </a:t>
            </a:r>
            <a:r>
              <a:rPr lang="en-US" sz="1100" i="1" dirty="0">
                <a:latin typeface="Times New Roman" panose="02020603050405020304" pitchFamily="18" charset="0"/>
                <a:ea typeface="Times New Roman" panose="02020603050405020304" pitchFamily="18" charset="0"/>
              </a:rPr>
              <a:t>ELABORACIÓN DE ALIMENTOS PREPARADOS PARA ANIMALES.</a:t>
            </a:r>
            <a:r>
              <a:rPr lang="en-US" sz="1100" dirty="0">
                <a:latin typeface="Times New Roman" panose="02020603050405020304" pitchFamily="18" charset="0"/>
                <a:ea typeface="Times New Roman" panose="02020603050405020304" pitchFamily="18" charset="0"/>
              </a:rPr>
              <a:t> Quito: </a:t>
            </a:r>
            <a:r>
              <a:rPr lang="en-US" sz="1100" dirty="0" err="1">
                <a:latin typeface="Times New Roman" panose="02020603050405020304" pitchFamily="18" charset="0"/>
                <a:ea typeface="Times New Roman" panose="02020603050405020304" pitchFamily="18" charset="0"/>
              </a:rPr>
              <a:t>Corporación</a:t>
            </a:r>
            <a:r>
              <a:rPr lang="en-US" sz="1100" dirty="0">
                <a:latin typeface="Times New Roman" panose="02020603050405020304" pitchFamily="18" charset="0"/>
                <a:ea typeface="Times New Roman" panose="02020603050405020304" pitchFamily="18" charset="0"/>
              </a:rPr>
              <a:t> </a:t>
            </a:r>
            <a:r>
              <a:rPr lang="en-US" sz="1100" dirty="0" err="1">
                <a:latin typeface="Times New Roman" panose="02020603050405020304" pitchFamily="18" charset="0"/>
                <a:ea typeface="Times New Roman" panose="02020603050405020304" pitchFamily="18" charset="0"/>
              </a:rPr>
              <a:t>Financiera</a:t>
            </a:r>
            <a:r>
              <a:rPr lang="en-US" sz="1100" dirty="0">
                <a:latin typeface="Times New Roman" panose="02020603050405020304" pitchFamily="18" charset="0"/>
                <a:ea typeface="Times New Roman" panose="02020603050405020304" pitchFamily="18" charset="0"/>
              </a:rPr>
              <a:t> Nacional.</a:t>
            </a:r>
            <a:endParaRPr lang="es-MX" sz="1100" dirty="0">
              <a:effectLst/>
              <a:latin typeface="Times New Roman" panose="02020603050405020304" pitchFamily="18" charset="0"/>
              <a:ea typeface="Times New Roman" panose="02020603050405020304" pitchFamily="18" charset="0"/>
            </a:endParaRPr>
          </a:p>
        </p:txBody>
      </p:sp>
      <p:sp>
        <p:nvSpPr>
          <p:cNvPr id="7" name="Rectángulo 6"/>
          <p:cNvSpPr/>
          <p:nvPr/>
        </p:nvSpPr>
        <p:spPr>
          <a:xfrm>
            <a:off x="3210268" y="203931"/>
            <a:ext cx="2190613" cy="453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2800" dirty="0" smtClean="0">
                <a:latin typeface="Times New Roman" panose="02020603050405020304" pitchFamily="18" charset="0"/>
                <a:cs typeface="Times New Roman" panose="02020603050405020304" pitchFamily="18" charset="0"/>
              </a:rPr>
              <a:t>Referencias</a:t>
            </a:r>
            <a:r>
              <a:rPr lang="es-EC" dirty="0" smtClean="0"/>
              <a:t> </a:t>
            </a:r>
            <a:endParaRPr lang="es-MX" dirty="0"/>
          </a:p>
        </p:txBody>
      </p:sp>
    </p:spTree>
    <p:extLst>
      <p:ext uri="{BB962C8B-B14F-4D97-AF65-F5344CB8AC3E}">
        <p14:creationId xmlns:p14="http://schemas.microsoft.com/office/powerpoint/2010/main" val="3566831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31</a:t>
            </a:fld>
            <a:endParaRPr lang="es-MX"/>
          </a:p>
        </p:txBody>
      </p:sp>
      <p:sp>
        <p:nvSpPr>
          <p:cNvPr id="6" name="Rectángulo 5"/>
          <p:cNvSpPr/>
          <p:nvPr/>
        </p:nvSpPr>
        <p:spPr>
          <a:xfrm>
            <a:off x="1065704" y="673155"/>
            <a:ext cx="7959885" cy="3799117"/>
          </a:xfrm>
          <a:prstGeom prst="rect">
            <a:avLst/>
          </a:prstGeom>
        </p:spPr>
        <p:txBody>
          <a:bodyPr wrap="square">
            <a:spAutoFit/>
          </a:bodyPr>
          <a:lstStyle/>
          <a:p>
            <a:pPr marL="457200" indent="-457200">
              <a:lnSpc>
                <a:spcPct val="107000"/>
              </a:lnSpc>
              <a:spcAft>
                <a:spcPts val="800"/>
              </a:spcAft>
            </a:pPr>
            <a:r>
              <a:rPr lang="en-US" sz="1100" dirty="0" err="1">
                <a:latin typeface="Times New Roman" panose="02020603050405020304" pitchFamily="18" charset="0"/>
                <a:ea typeface="Times New Roman" panose="02020603050405020304" pitchFamily="18" charset="0"/>
                <a:cs typeface="Times New Roman" panose="02020603050405020304" pitchFamily="18" charset="0"/>
              </a:rPr>
              <a:t>Corporación</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ea typeface="Times New Roman" panose="02020603050405020304" pitchFamily="18" charset="0"/>
                <a:cs typeface="Times New Roman" panose="02020603050405020304" pitchFamily="18" charset="0"/>
              </a:rPr>
              <a:t>Financiera</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Nacional. (2021). </a:t>
            </a:r>
            <a:r>
              <a:rPr lang="en-US" sz="1100" i="1" dirty="0">
                <a:latin typeface="Times New Roman" panose="02020603050405020304" pitchFamily="18" charset="0"/>
                <a:ea typeface="Times New Roman" panose="02020603050405020304" pitchFamily="18" charset="0"/>
                <a:cs typeface="Times New Roman" panose="02020603050405020304" pitchFamily="18" charset="0"/>
              </a:rPr>
              <a:t>FABRICACIÓN DE ABONOS Y COMPUESTOS DE NITRÓGENO; FABRICACIÓN DE PLAGUICIDAS Y OTROS PRODUCTOS QUÍMICOS DE USO AGROPECUARIO.</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a:t>
            </a:r>
            <a:endParaRPr lang="es-MX" sz="11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nSpc>
                <a:spcPct val="107000"/>
              </a:lnSpc>
              <a:spcAft>
                <a:spcPts val="800"/>
              </a:spcAft>
            </a:pPr>
            <a:r>
              <a:rPr lang="en-US" sz="1100" dirty="0" err="1">
                <a:latin typeface="Times New Roman" panose="02020603050405020304" pitchFamily="18" charset="0"/>
                <a:ea typeface="Times New Roman" panose="02020603050405020304" pitchFamily="18" charset="0"/>
                <a:cs typeface="Times New Roman" panose="02020603050405020304" pitchFamily="18" charset="0"/>
              </a:rPr>
              <a:t>Corporación</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ea typeface="Times New Roman" panose="02020603050405020304" pitchFamily="18" charset="0"/>
                <a:cs typeface="Times New Roman" panose="02020603050405020304" pitchFamily="18" charset="0"/>
              </a:rPr>
              <a:t>Financiera</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Nacional. (2021). </a:t>
            </a:r>
            <a:r>
              <a:rPr lang="en-US" sz="1100" i="1" dirty="0">
                <a:latin typeface="Times New Roman" panose="02020603050405020304" pitchFamily="18" charset="0"/>
                <a:ea typeface="Times New Roman" panose="02020603050405020304" pitchFamily="18" charset="0"/>
                <a:cs typeface="Times New Roman" panose="02020603050405020304" pitchFamily="18" charset="0"/>
              </a:rPr>
              <a:t>FABRICACIÓN DE PRODUCTOS FARMACÉUTICOS, SUSTANCIAS QUÍMICAS MEDICINALES Y PRODUCTOS BOTÁNICOS DE USO FARMACÉUTICO.</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a:t>
            </a:r>
            <a:endParaRPr lang="es-MX" sz="11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nSpc>
                <a:spcPct val="107000"/>
              </a:lnSpc>
              <a:spcAft>
                <a:spcPts val="800"/>
              </a:spcAft>
            </a:pPr>
            <a:r>
              <a:rPr lang="en-US" sz="1100" dirty="0">
                <a:latin typeface="Times New Roman" panose="02020603050405020304" pitchFamily="18" charset="0"/>
                <a:ea typeface="Times New Roman" panose="02020603050405020304" pitchFamily="18" charset="0"/>
                <a:cs typeface="Times New Roman" panose="02020603050405020304" pitchFamily="18" charset="0"/>
              </a:rPr>
              <a:t>Cotes, J. (2020, </a:t>
            </a:r>
            <a:r>
              <a:rPr lang="en-US" sz="1100" dirty="0" err="1">
                <a:latin typeface="Times New Roman" panose="02020603050405020304" pitchFamily="18" charset="0"/>
                <a:ea typeface="Times New Roman" panose="02020603050405020304" pitchFamily="18" charset="0"/>
                <a:cs typeface="Times New Roman" panose="02020603050405020304" pitchFamily="18" charset="0"/>
              </a:rPr>
              <a:t>Enero</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16). </a:t>
            </a:r>
            <a:r>
              <a:rPr lang="en-US" sz="1100" i="1" dirty="0" err="1">
                <a:latin typeface="Times New Roman" panose="02020603050405020304" pitchFamily="18" charset="0"/>
                <a:ea typeface="Times New Roman" panose="02020603050405020304" pitchFamily="18" charset="0"/>
                <a:cs typeface="Times New Roman" panose="02020603050405020304" pitchFamily="18" charset="0"/>
              </a:rPr>
              <a:t>Teorías</a:t>
            </a:r>
            <a:r>
              <a:rPr lang="en-US" sz="11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ea typeface="Times New Roman" panose="02020603050405020304" pitchFamily="18" charset="0"/>
                <a:cs typeface="Times New Roman" panose="02020603050405020304" pitchFamily="18" charset="0"/>
              </a:rPr>
              <a:t>Científicas</a:t>
            </a:r>
            <a:r>
              <a:rPr lang="en-US" sz="11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ea typeface="Times New Roman" panose="02020603050405020304" pitchFamily="18" charset="0"/>
                <a:cs typeface="Times New Roman" panose="02020603050405020304" pitchFamily="18" charset="0"/>
              </a:rPr>
              <a:t>aplicadas</a:t>
            </a:r>
            <a:r>
              <a:rPr lang="en-US" sz="1100" i="1" dirty="0">
                <a:latin typeface="Times New Roman" panose="02020603050405020304" pitchFamily="18" charset="0"/>
                <a:ea typeface="Times New Roman" panose="02020603050405020304" pitchFamily="18" charset="0"/>
                <a:cs typeface="Times New Roman" panose="02020603050405020304" pitchFamily="18" charset="0"/>
              </a:rPr>
              <a:t> al Marketing Digital</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Retrieved from https://jaimecotes.com/5-teorias-cientificas-aplicadas-al-marketing-digital/</a:t>
            </a:r>
            <a:endParaRPr lang="es-MX" sz="11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nSpc>
                <a:spcPct val="107000"/>
              </a:lnSpc>
              <a:spcAft>
                <a:spcPts val="800"/>
              </a:spcAft>
            </a:pPr>
            <a:r>
              <a:rPr lang="en-US" sz="1100" dirty="0" err="1">
                <a:latin typeface="Times New Roman" panose="02020603050405020304" pitchFamily="18" charset="0"/>
                <a:ea typeface="Times New Roman" panose="02020603050405020304" pitchFamily="18" charset="0"/>
                <a:cs typeface="Times New Roman" panose="02020603050405020304" pitchFamily="18" charset="0"/>
              </a:rPr>
              <a:t>Coto</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M. A. (2010). </a:t>
            </a:r>
            <a:r>
              <a:rPr lang="en-US" sz="1100" i="1" dirty="0">
                <a:latin typeface="Times New Roman" panose="02020603050405020304" pitchFamily="18" charset="0"/>
                <a:ea typeface="Times New Roman" panose="02020603050405020304" pitchFamily="18" charset="0"/>
                <a:cs typeface="Times New Roman" panose="02020603050405020304" pitchFamily="18" charset="0"/>
              </a:rPr>
              <a:t>El Plan de Marketing Digital.</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Madrid: Pearson Education.</a:t>
            </a:r>
            <a:endParaRPr lang="es-MX" sz="11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nSpc>
                <a:spcPct val="107000"/>
              </a:lnSpc>
              <a:spcAft>
                <a:spcPts val="800"/>
              </a:spcAft>
            </a:pPr>
            <a:r>
              <a:rPr lang="en-US" sz="1100" dirty="0" err="1">
                <a:latin typeface="Times New Roman" panose="02020603050405020304" pitchFamily="18" charset="0"/>
                <a:ea typeface="Times New Roman" panose="02020603050405020304" pitchFamily="18" charset="0"/>
                <a:cs typeface="Times New Roman" panose="02020603050405020304" pitchFamily="18" charset="0"/>
              </a:rPr>
              <a:t>Galeno</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S. (2020, </a:t>
            </a:r>
            <a:r>
              <a:rPr lang="en-US" sz="1100" dirty="0" err="1">
                <a:latin typeface="Times New Roman" panose="02020603050405020304" pitchFamily="18" charset="0"/>
                <a:ea typeface="Times New Roman" panose="02020603050405020304" pitchFamily="18" charset="0"/>
                <a:cs typeface="Times New Roman" panose="02020603050405020304" pitchFamily="18" charset="0"/>
              </a:rPr>
              <a:t>Octubre</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100" i="1" dirty="0">
                <a:latin typeface="Times New Roman" panose="02020603050405020304" pitchFamily="18" charset="0"/>
                <a:ea typeface="Times New Roman" panose="02020603050405020304" pitchFamily="18" charset="0"/>
                <a:cs typeface="Times New Roman" panose="02020603050405020304" pitchFamily="18" charset="0"/>
              </a:rPr>
              <a:t>Posicionamiento de Mercado</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Retrieved from https://marketing4ecommerce.mx/que-es-el-posicionamiento-de-mercado/</a:t>
            </a:r>
            <a:endParaRPr lang="es-MX" sz="11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nSpc>
                <a:spcPct val="107000"/>
              </a:lnSpc>
              <a:spcAft>
                <a:spcPts val="800"/>
              </a:spcAft>
            </a:pPr>
            <a:r>
              <a:rPr lang="en-US" sz="1100" dirty="0" err="1">
                <a:latin typeface="Times New Roman" panose="02020603050405020304" pitchFamily="18" charset="0"/>
                <a:ea typeface="Times New Roman" panose="02020603050405020304" pitchFamily="18" charset="0"/>
                <a:cs typeface="Times New Roman" panose="02020603050405020304" pitchFamily="18" charset="0"/>
              </a:rPr>
              <a:t>García</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J., </a:t>
            </a:r>
            <a:r>
              <a:rPr lang="en-US" sz="1100" dirty="0" err="1">
                <a:latin typeface="Times New Roman" panose="02020603050405020304" pitchFamily="18" charset="0"/>
                <a:ea typeface="Times New Roman" panose="02020603050405020304" pitchFamily="18" charset="0"/>
                <a:cs typeface="Times New Roman" panose="02020603050405020304" pitchFamily="18" charset="0"/>
              </a:rPr>
              <a:t>Reding</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A., &amp; </a:t>
            </a:r>
            <a:r>
              <a:rPr lang="en-US" sz="1100" dirty="0" err="1">
                <a:latin typeface="Times New Roman" panose="02020603050405020304" pitchFamily="18" charset="0"/>
                <a:ea typeface="Times New Roman" panose="02020603050405020304" pitchFamily="18" charset="0"/>
                <a:cs typeface="Times New Roman" panose="02020603050405020304" pitchFamily="18" charset="0"/>
              </a:rPr>
              <a:t>López</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J. (2013). </a:t>
            </a:r>
            <a:r>
              <a:rPr lang="en-US" sz="1100" dirty="0" err="1">
                <a:latin typeface="Times New Roman" panose="02020603050405020304" pitchFamily="18" charset="0"/>
                <a:ea typeface="Times New Roman" panose="02020603050405020304" pitchFamily="18" charset="0"/>
                <a:cs typeface="Times New Roman" panose="02020603050405020304" pitchFamily="18" charset="0"/>
              </a:rPr>
              <a:t>Cálculo</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del </a:t>
            </a:r>
            <a:r>
              <a:rPr lang="en-US" sz="1100" dirty="0" err="1">
                <a:latin typeface="Times New Roman" panose="02020603050405020304" pitchFamily="18" charset="0"/>
                <a:ea typeface="Times New Roman" panose="02020603050405020304" pitchFamily="18" charset="0"/>
                <a:cs typeface="Times New Roman" panose="02020603050405020304" pitchFamily="18" charset="0"/>
              </a:rPr>
              <a:t>tamaño</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de la </a:t>
            </a:r>
            <a:r>
              <a:rPr lang="en-US" sz="1100" dirty="0" err="1">
                <a:latin typeface="Times New Roman" panose="02020603050405020304" pitchFamily="18" charset="0"/>
                <a:ea typeface="Times New Roman" panose="02020603050405020304" pitchFamily="18" charset="0"/>
                <a:cs typeface="Times New Roman" panose="02020603050405020304" pitchFamily="18" charset="0"/>
              </a:rPr>
              <a:t>muestra</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ea typeface="Times New Roman" panose="02020603050405020304" pitchFamily="18" charset="0"/>
                <a:cs typeface="Times New Roman" panose="02020603050405020304" pitchFamily="18" charset="0"/>
              </a:rPr>
              <a:t>en</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investigación </a:t>
            </a:r>
            <a:r>
              <a:rPr lang="en-US" sz="1100" dirty="0" err="1">
                <a:latin typeface="Times New Roman" panose="02020603050405020304" pitchFamily="18" charset="0"/>
                <a:ea typeface="Times New Roman" panose="02020603050405020304" pitchFamily="18" charset="0"/>
                <a:cs typeface="Times New Roman" panose="02020603050405020304" pitchFamily="18" charset="0"/>
              </a:rPr>
              <a:t>en</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ea typeface="Times New Roman" panose="02020603050405020304" pitchFamily="18" charset="0"/>
                <a:cs typeface="Times New Roman" panose="02020603050405020304" pitchFamily="18" charset="0"/>
              </a:rPr>
              <a:t>educación</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ea typeface="Times New Roman" panose="02020603050405020304" pitchFamily="18" charset="0"/>
                <a:cs typeface="Times New Roman" panose="02020603050405020304" pitchFamily="18" charset="0"/>
              </a:rPr>
              <a:t>médica</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100" i="1" dirty="0">
                <a:latin typeface="Times New Roman" panose="02020603050405020304" pitchFamily="18" charset="0"/>
                <a:ea typeface="Times New Roman" panose="02020603050405020304" pitchFamily="18" charset="0"/>
                <a:cs typeface="Times New Roman" panose="02020603050405020304" pitchFamily="18" charset="0"/>
              </a:rPr>
              <a:t>Investigación </a:t>
            </a:r>
            <a:r>
              <a:rPr lang="en-US" sz="1100" i="1" dirty="0" err="1">
                <a:latin typeface="Times New Roman" panose="02020603050405020304" pitchFamily="18" charset="0"/>
                <a:ea typeface="Times New Roman" panose="02020603050405020304" pitchFamily="18" charset="0"/>
                <a:cs typeface="Times New Roman" panose="02020603050405020304" pitchFamily="18" charset="0"/>
              </a:rPr>
              <a:t>en</a:t>
            </a:r>
            <a:r>
              <a:rPr lang="en-US" sz="11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ea typeface="Times New Roman" panose="02020603050405020304" pitchFamily="18" charset="0"/>
                <a:cs typeface="Times New Roman" panose="02020603050405020304" pitchFamily="18" charset="0"/>
              </a:rPr>
              <a:t>Educación</a:t>
            </a:r>
            <a:r>
              <a:rPr lang="en-US" sz="11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ea typeface="Times New Roman" panose="02020603050405020304" pitchFamily="18" charset="0"/>
                <a:cs typeface="Times New Roman" panose="02020603050405020304" pitchFamily="18" charset="0"/>
              </a:rPr>
              <a:t>Médica</a:t>
            </a:r>
            <a:r>
              <a:rPr lang="en-US" sz="1100" i="1" dirty="0">
                <a:latin typeface="Times New Roman" panose="02020603050405020304" pitchFamily="18" charset="0"/>
                <a:ea typeface="Times New Roman" panose="02020603050405020304" pitchFamily="18" charset="0"/>
                <a:cs typeface="Times New Roman" panose="02020603050405020304" pitchFamily="18" charset="0"/>
              </a:rPr>
              <a:t>, 2</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(8), 217-224. </a:t>
            </a:r>
            <a:r>
              <a:rPr lang="en-US" sz="1100" dirty="0" err="1">
                <a:latin typeface="Times New Roman" panose="02020603050405020304" pitchFamily="18" charset="0"/>
                <a:ea typeface="Times New Roman" panose="02020603050405020304" pitchFamily="18" charset="0"/>
                <a:cs typeface="Times New Roman" panose="02020603050405020304" pitchFamily="18" charset="0"/>
              </a:rPr>
              <a:t>doi:https</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://doi.org/10.1016/S2007-5057(13)72715-7</a:t>
            </a:r>
            <a:endParaRPr lang="es-MX" sz="11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nSpc>
                <a:spcPct val="107000"/>
              </a:lnSpc>
              <a:spcAft>
                <a:spcPts val="800"/>
              </a:spcAft>
            </a:pPr>
            <a:r>
              <a:rPr lang="en-US" sz="1100" dirty="0">
                <a:latin typeface="Times New Roman" panose="02020603050405020304" pitchFamily="18" charset="0"/>
                <a:ea typeface="Times New Roman" panose="02020603050405020304" pitchFamily="18" charset="0"/>
                <a:cs typeface="Times New Roman" panose="02020603050405020304" pitchFamily="18" charset="0"/>
              </a:rPr>
              <a:t>Hernández, R., </a:t>
            </a:r>
            <a:r>
              <a:rPr lang="en-US" sz="1100" dirty="0" err="1">
                <a:latin typeface="Times New Roman" panose="02020603050405020304" pitchFamily="18" charset="0"/>
                <a:ea typeface="Times New Roman" panose="02020603050405020304" pitchFamily="18" charset="0"/>
                <a:cs typeface="Times New Roman" panose="02020603050405020304" pitchFamily="18" charset="0"/>
              </a:rPr>
              <a:t>Fernández</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C., &amp; </a:t>
            </a:r>
            <a:r>
              <a:rPr lang="en-US" sz="1100" dirty="0" err="1">
                <a:latin typeface="Times New Roman" panose="02020603050405020304" pitchFamily="18" charset="0"/>
                <a:ea typeface="Times New Roman" panose="02020603050405020304" pitchFamily="18" charset="0"/>
                <a:cs typeface="Times New Roman" panose="02020603050405020304" pitchFamily="18" charset="0"/>
              </a:rPr>
              <a:t>Baptista</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P. (2014). </a:t>
            </a:r>
            <a:r>
              <a:rPr lang="en-US" sz="1100" i="1" dirty="0" err="1">
                <a:latin typeface="Times New Roman" panose="02020603050405020304" pitchFamily="18" charset="0"/>
                <a:ea typeface="Times New Roman" panose="02020603050405020304" pitchFamily="18" charset="0"/>
                <a:cs typeface="Times New Roman" panose="02020603050405020304" pitchFamily="18" charset="0"/>
              </a:rPr>
              <a:t>Metodología</a:t>
            </a:r>
            <a:r>
              <a:rPr lang="en-US" sz="1100" i="1" dirty="0">
                <a:latin typeface="Times New Roman" panose="02020603050405020304" pitchFamily="18" charset="0"/>
                <a:ea typeface="Times New Roman" panose="02020603050405020304" pitchFamily="18" charset="0"/>
                <a:cs typeface="Times New Roman" panose="02020603050405020304" pitchFamily="18" charset="0"/>
              </a:rPr>
              <a:t> de la Investigación.</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México D.F: </a:t>
            </a:r>
            <a:r>
              <a:rPr lang="en-US" sz="1100" dirty="0" err="1">
                <a:latin typeface="Times New Roman" panose="02020603050405020304" pitchFamily="18" charset="0"/>
                <a:ea typeface="Times New Roman" panose="02020603050405020304" pitchFamily="18" charset="0"/>
                <a:cs typeface="Times New Roman" panose="02020603050405020304" pitchFamily="18" charset="0"/>
              </a:rPr>
              <a:t>McGrawHill</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a:t>
            </a:r>
            <a:endParaRPr lang="es-MX" sz="11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nSpc>
                <a:spcPct val="107000"/>
              </a:lnSpc>
              <a:spcAft>
                <a:spcPts val="800"/>
              </a:spcAft>
            </a:pPr>
            <a:r>
              <a:rPr lang="en-US" sz="1100" dirty="0">
                <a:latin typeface="Times New Roman" panose="02020603050405020304" pitchFamily="18" charset="0"/>
                <a:ea typeface="Times New Roman" panose="02020603050405020304" pitchFamily="18" charset="0"/>
                <a:cs typeface="Times New Roman" panose="02020603050405020304" pitchFamily="18" charset="0"/>
              </a:rPr>
              <a:t>La Hora. (2019, </a:t>
            </a:r>
            <a:r>
              <a:rPr lang="en-US" sz="1100" dirty="0" err="1">
                <a:latin typeface="Times New Roman" panose="02020603050405020304" pitchFamily="18" charset="0"/>
                <a:ea typeface="Times New Roman" panose="02020603050405020304" pitchFamily="18" charset="0"/>
                <a:cs typeface="Times New Roman" panose="02020603050405020304" pitchFamily="18" charset="0"/>
              </a:rPr>
              <a:t>Febrero</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16). </a:t>
            </a:r>
            <a:r>
              <a:rPr lang="en-US" sz="1100" dirty="0" err="1">
                <a:latin typeface="Times New Roman" panose="02020603050405020304" pitchFamily="18" charset="0"/>
                <a:ea typeface="Times New Roman" panose="02020603050405020304" pitchFamily="18" charset="0"/>
                <a:cs typeface="Times New Roman" panose="02020603050405020304" pitchFamily="18" charset="0"/>
              </a:rPr>
              <a:t>Penitenciaría</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con 120 </a:t>
            </a:r>
            <a:r>
              <a:rPr lang="en-US" sz="1100" dirty="0" err="1">
                <a:latin typeface="Times New Roman" panose="02020603050405020304" pitchFamily="18" charset="0"/>
                <a:ea typeface="Times New Roman" panose="02020603050405020304" pitchFamily="18" charset="0"/>
                <a:cs typeface="Times New Roman" panose="02020603050405020304" pitchFamily="18" charset="0"/>
              </a:rPr>
              <a:t>casos</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de tuberculosis. </a:t>
            </a:r>
            <a:r>
              <a:rPr lang="en-US" sz="1100" i="1" dirty="0">
                <a:latin typeface="Times New Roman" panose="02020603050405020304" pitchFamily="18" charset="0"/>
                <a:ea typeface="Times New Roman" panose="02020603050405020304" pitchFamily="18" charset="0"/>
                <a:cs typeface="Times New Roman" panose="02020603050405020304" pitchFamily="18" charset="0"/>
              </a:rPr>
              <a:t>La Hora</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Retrieved from https://lahora.com.ec/noticia/1102222941/penitenciaria-con-120-casos-de-tuberculosis</a:t>
            </a:r>
            <a:endParaRPr lang="es-MX" sz="11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nSpc>
                <a:spcPct val="107000"/>
              </a:lnSpc>
              <a:spcAft>
                <a:spcPts val="800"/>
              </a:spcAft>
            </a:pPr>
            <a:r>
              <a:rPr lang="en-US" sz="1100" dirty="0">
                <a:latin typeface="Times New Roman" panose="02020603050405020304" pitchFamily="18" charset="0"/>
                <a:ea typeface="Times New Roman" panose="02020603050405020304" pitchFamily="18" charset="0"/>
                <a:cs typeface="Times New Roman" panose="02020603050405020304" pitchFamily="18" charset="0"/>
              </a:rPr>
              <a:t>Lopez, O. (2020, March 1). </a:t>
            </a:r>
            <a:r>
              <a:rPr lang="en-US" sz="1100" i="1" dirty="0">
                <a:latin typeface="Times New Roman" panose="02020603050405020304" pitchFamily="18" charset="0"/>
                <a:ea typeface="Times New Roman" panose="02020603050405020304" pitchFamily="18" charset="0"/>
                <a:cs typeface="Times New Roman" panose="02020603050405020304" pitchFamily="18" charset="0"/>
              </a:rPr>
              <a:t>Estrategias de marketing digital </a:t>
            </a:r>
            <a:r>
              <a:rPr lang="en-US" sz="1100" i="1" dirty="0" err="1">
                <a:latin typeface="Times New Roman" panose="02020603050405020304" pitchFamily="18" charset="0"/>
                <a:ea typeface="Times New Roman" panose="02020603050405020304" pitchFamily="18" charset="0"/>
                <a:cs typeface="Times New Roman" panose="02020603050405020304" pitchFamily="18" charset="0"/>
              </a:rPr>
              <a:t>por</a:t>
            </a:r>
            <a:r>
              <a:rPr lang="en-US" sz="11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ea typeface="Times New Roman" panose="02020603050405020304" pitchFamily="18" charset="0"/>
                <a:cs typeface="Times New Roman" panose="02020603050405020304" pitchFamily="18" charset="0"/>
              </a:rPr>
              <a:t>medio</a:t>
            </a:r>
            <a:r>
              <a:rPr lang="en-US" sz="1100" i="1" dirty="0">
                <a:latin typeface="Times New Roman" panose="02020603050405020304" pitchFamily="18" charset="0"/>
                <a:ea typeface="Times New Roman" panose="02020603050405020304" pitchFamily="18" charset="0"/>
                <a:cs typeface="Times New Roman" panose="02020603050405020304" pitchFamily="18" charset="0"/>
              </a:rPr>
              <a:t> de </a:t>
            </a:r>
            <a:r>
              <a:rPr lang="en-US" sz="1100" i="1" dirty="0" err="1">
                <a:latin typeface="Times New Roman" panose="02020603050405020304" pitchFamily="18" charset="0"/>
                <a:ea typeface="Times New Roman" panose="02020603050405020304" pitchFamily="18" charset="0"/>
                <a:cs typeface="Times New Roman" panose="02020603050405020304" pitchFamily="18" charset="0"/>
              </a:rPr>
              <a:t>redes</a:t>
            </a:r>
            <a:r>
              <a:rPr lang="en-US" sz="11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ea typeface="Times New Roman" panose="02020603050405020304" pitchFamily="18" charset="0"/>
                <a:cs typeface="Times New Roman" panose="02020603050405020304" pitchFamily="18" charset="0"/>
              </a:rPr>
              <a:t>sociales</a:t>
            </a:r>
            <a:r>
              <a:rPr lang="en-US" sz="11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ea typeface="Times New Roman" panose="02020603050405020304" pitchFamily="18" charset="0"/>
                <a:cs typeface="Times New Roman" panose="02020603050405020304" pitchFamily="18" charset="0"/>
              </a:rPr>
              <a:t>en</a:t>
            </a:r>
            <a:r>
              <a:rPr lang="en-US" sz="1100" i="1" dirty="0">
                <a:latin typeface="Times New Roman" panose="02020603050405020304" pitchFamily="18" charset="0"/>
                <a:ea typeface="Times New Roman" panose="02020603050405020304" pitchFamily="18" charset="0"/>
                <a:cs typeface="Times New Roman" panose="02020603050405020304" pitchFamily="18" charset="0"/>
              </a:rPr>
              <a:t> el </a:t>
            </a:r>
            <a:r>
              <a:rPr lang="en-US" sz="1100" i="1" dirty="0" err="1">
                <a:latin typeface="Times New Roman" panose="02020603050405020304" pitchFamily="18" charset="0"/>
                <a:ea typeface="Times New Roman" panose="02020603050405020304" pitchFamily="18" charset="0"/>
                <a:cs typeface="Times New Roman" panose="02020603050405020304" pitchFamily="18" charset="0"/>
              </a:rPr>
              <a:t>contexto</a:t>
            </a:r>
            <a:r>
              <a:rPr lang="en-US" sz="1100" i="1" dirty="0">
                <a:latin typeface="Times New Roman" panose="02020603050405020304" pitchFamily="18" charset="0"/>
                <a:ea typeface="Times New Roman" panose="02020603050405020304" pitchFamily="18" charset="0"/>
                <a:cs typeface="Times New Roman" panose="02020603050405020304" pitchFamily="18" charset="0"/>
              </a:rPr>
              <a:t> de las PYMES del Ecuador.</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Retrieved from https://dialnet.unirioja.es/servlet/articulo?codigo=6553438</a:t>
            </a:r>
            <a:endParaRPr lang="es-MX" sz="1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6006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7348" y="177676"/>
            <a:ext cx="5492400" cy="766200"/>
          </a:xfrm>
        </p:spPr>
        <p:txBody>
          <a:bodyPr/>
          <a:lstStyle/>
          <a:p>
            <a:r>
              <a:rPr lang="es-EC" dirty="0">
                <a:latin typeface="Times New Roman" panose="02020603050405020304" pitchFamily="18" charset="0"/>
                <a:cs typeface="Times New Roman" panose="02020603050405020304" pitchFamily="18" charset="0"/>
              </a:rPr>
              <a:t>OBJETIVOS</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4</a:t>
            </a:fld>
            <a:endParaRPr lang="es-EC"/>
          </a:p>
        </p:txBody>
      </p:sp>
      <p:sp>
        <p:nvSpPr>
          <p:cNvPr id="6" name="Forma libre: forma 5">
            <a:extLst>
              <a:ext uri="{FF2B5EF4-FFF2-40B4-BE49-F238E27FC236}">
                <a16:creationId xmlns="" xmlns:a16="http://schemas.microsoft.com/office/drawing/2014/main" id="{5B1DE2A2-E1CE-4551-9D3B-A5BEAC836BF3}"/>
              </a:ext>
            </a:extLst>
          </p:cNvPr>
          <p:cNvSpPr/>
          <p:nvPr/>
        </p:nvSpPr>
        <p:spPr>
          <a:xfrm>
            <a:off x="523928" y="1446189"/>
            <a:ext cx="2558708" cy="1124249"/>
          </a:xfrm>
          <a:custGeom>
            <a:avLst/>
            <a:gdLst>
              <a:gd name="connsiteX0" fmla="*/ 0 w 3419981"/>
              <a:gd name="connsiteY0" fmla="*/ 112527 h 675149"/>
              <a:gd name="connsiteX1" fmla="*/ 112527 w 3419981"/>
              <a:gd name="connsiteY1" fmla="*/ 0 h 675149"/>
              <a:gd name="connsiteX2" fmla="*/ 3307454 w 3419981"/>
              <a:gd name="connsiteY2" fmla="*/ 0 h 675149"/>
              <a:gd name="connsiteX3" fmla="*/ 3419981 w 3419981"/>
              <a:gd name="connsiteY3" fmla="*/ 112527 h 675149"/>
              <a:gd name="connsiteX4" fmla="*/ 3419981 w 3419981"/>
              <a:gd name="connsiteY4" fmla="*/ 562622 h 675149"/>
              <a:gd name="connsiteX5" fmla="*/ 3307454 w 3419981"/>
              <a:gd name="connsiteY5" fmla="*/ 675149 h 675149"/>
              <a:gd name="connsiteX6" fmla="*/ 112527 w 3419981"/>
              <a:gd name="connsiteY6" fmla="*/ 675149 h 675149"/>
              <a:gd name="connsiteX7" fmla="*/ 0 w 3419981"/>
              <a:gd name="connsiteY7" fmla="*/ 562622 h 675149"/>
              <a:gd name="connsiteX8" fmla="*/ 0 w 3419981"/>
              <a:gd name="connsiteY8" fmla="*/ 112527 h 67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981" h="675149">
                <a:moveTo>
                  <a:pt x="0" y="112527"/>
                </a:moveTo>
                <a:cubicBezTo>
                  <a:pt x="0" y="50380"/>
                  <a:pt x="50380" y="0"/>
                  <a:pt x="112527" y="0"/>
                </a:cubicBezTo>
                <a:lnTo>
                  <a:pt x="3307454" y="0"/>
                </a:lnTo>
                <a:cubicBezTo>
                  <a:pt x="3369601" y="0"/>
                  <a:pt x="3419981" y="50380"/>
                  <a:pt x="3419981" y="112527"/>
                </a:cubicBezTo>
                <a:lnTo>
                  <a:pt x="3419981" y="562622"/>
                </a:lnTo>
                <a:cubicBezTo>
                  <a:pt x="3419981" y="624769"/>
                  <a:pt x="3369601" y="675149"/>
                  <a:pt x="3307454" y="675149"/>
                </a:cubicBezTo>
                <a:lnTo>
                  <a:pt x="112527" y="675149"/>
                </a:lnTo>
                <a:cubicBezTo>
                  <a:pt x="50380" y="675149"/>
                  <a:pt x="0" y="624769"/>
                  <a:pt x="0" y="562622"/>
                </a:cubicBezTo>
                <a:lnTo>
                  <a:pt x="0" y="112527"/>
                </a:ln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868" tIns="74868" rIns="74868" bIns="74868" numCol="1" spcCol="1270" anchor="ctr" anchorCtr="0">
            <a:noAutofit/>
          </a:bodyPr>
          <a:lstStyle/>
          <a:p>
            <a:pPr lvl="0" algn="just"/>
            <a:r>
              <a:rPr lang="es-EC" sz="1200" dirty="0">
                <a:latin typeface="Times New Roman" panose="02020603050405020304" pitchFamily="18" charset="0"/>
                <a:cs typeface="Times New Roman" panose="02020603050405020304" pitchFamily="18" charset="0"/>
              </a:rPr>
              <a:t>Determinar la influencia de las estrategias de marketing digital para el posicionamiento del mercado de la empresa </a:t>
            </a:r>
            <a:r>
              <a:rPr lang="es-EC" sz="1200" dirty="0" smtClean="0">
                <a:latin typeface="Times New Roman" panose="02020603050405020304" pitchFamily="18" charset="0"/>
                <a:cs typeface="Times New Roman" panose="02020603050405020304" pitchFamily="18" charset="0"/>
              </a:rPr>
              <a:t>Neu </a:t>
            </a:r>
            <a:r>
              <a:rPr lang="es-EC" sz="1200" dirty="0" err="1" smtClean="0">
                <a:latin typeface="Times New Roman" panose="02020603050405020304" pitchFamily="18" charset="0"/>
                <a:cs typeface="Times New Roman" panose="02020603050405020304" pitchFamily="18" charset="0"/>
              </a:rPr>
              <a:t>lab</a:t>
            </a:r>
            <a:r>
              <a:rPr lang="es-EC" sz="1200" dirty="0" smtClean="0">
                <a:latin typeface="Times New Roman" panose="02020603050405020304" pitchFamily="18" charset="0"/>
                <a:cs typeface="Times New Roman" panose="02020603050405020304" pitchFamily="18" charset="0"/>
              </a:rPr>
              <a:t> </a:t>
            </a:r>
            <a:r>
              <a:rPr lang="es-EC" sz="1200" dirty="0">
                <a:latin typeface="Times New Roman" panose="02020603050405020304" pitchFamily="18" charset="0"/>
                <a:cs typeface="Times New Roman" panose="02020603050405020304" pitchFamily="18" charset="0"/>
              </a:rPr>
              <a:t>del Distrito Metropolitano de Quito.</a:t>
            </a:r>
            <a:endParaRPr lang="es-MX" sz="1200" dirty="0">
              <a:latin typeface="Times New Roman" panose="02020603050405020304" pitchFamily="18" charset="0"/>
              <a:cs typeface="Times New Roman" panose="02020603050405020304" pitchFamily="18" charset="0"/>
            </a:endParaRPr>
          </a:p>
        </p:txBody>
      </p:sp>
      <p:sp>
        <p:nvSpPr>
          <p:cNvPr id="7" name="Forma libre: forma 6">
            <a:extLst>
              <a:ext uri="{FF2B5EF4-FFF2-40B4-BE49-F238E27FC236}">
                <a16:creationId xmlns="" xmlns:a16="http://schemas.microsoft.com/office/drawing/2014/main" id="{FF5B5C16-9A68-4B44-BB18-911683D9BF6A}"/>
              </a:ext>
            </a:extLst>
          </p:cNvPr>
          <p:cNvSpPr/>
          <p:nvPr/>
        </p:nvSpPr>
        <p:spPr>
          <a:xfrm>
            <a:off x="3822530" y="1322436"/>
            <a:ext cx="3610434" cy="806760"/>
          </a:xfrm>
          <a:custGeom>
            <a:avLst/>
            <a:gdLst>
              <a:gd name="connsiteX0" fmla="*/ 0 w 3188999"/>
              <a:gd name="connsiteY0" fmla="*/ 140222 h 841313"/>
              <a:gd name="connsiteX1" fmla="*/ 140222 w 3188999"/>
              <a:gd name="connsiteY1" fmla="*/ 0 h 841313"/>
              <a:gd name="connsiteX2" fmla="*/ 3048777 w 3188999"/>
              <a:gd name="connsiteY2" fmla="*/ 0 h 841313"/>
              <a:gd name="connsiteX3" fmla="*/ 3188999 w 3188999"/>
              <a:gd name="connsiteY3" fmla="*/ 140222 h 841313"/>
              <a:gd name="connsiteX4" fmla="*/ 3188999 w 3188999"/>
              <a:gd name="connsiteY4" fmla="*/ 701091 h 841313"/>
              <a:gd name="connsiteX5" fmla="*/ 3048777 w 3188999"/>
              <a:gd name="connsiteY5" fmla="*/ 841313 h 841313"/>
              <a:gd name="connsiteX6" fmla="*/ 140222 w 3188999"/>
              <a:gd name="connsiteY6" fmla="*/ 841313 h 841313"/>
              <a:gd name="connsiteX7" fmla="*/ 0 w 3188999"/>
              <a:gd name="connsiteY7" fmla="*/ 701091 h 841313"/>
              <a:gd name="connsiteX8" fmla="*/ 0 w 3188999"/>
              <a:gd name="connsiteY8" fmla="*/ 140222 h 84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8999" h="841313">
                <a:moveTo>
                  <a:pt x="0" y="140222"/>
                </a:moveTo>
                <a:cubicBezTo>
                  <a:pt x="0" y="62780"/>
                  <a:pt x="62780" y="0"/>
                  <a:pt x="140222" y="0"/>
                </a:cubicBezTo>
                <a:lnTo>
                  <a:pt x="3048777" y="0"/>
                </a:lnTo>
                <a:cubicBezTo>
                  <a:pt x="3126219" y="0"/>
                  <a:pt x="3188999" y="62780"/>
                  <a:pt x="3188999" y="140222"/>
                </a:cubicBezTo>
                <a:lnTo>
                  <a:pt x="3188999" y="701091"/>
                </a:lnTo>
                <a:cubicBezTo>
                  <a:pt x="3188999" y="778533"/>
                  <a:pt x="3126219" y="841313"/>
                  <a:pt x="3048777" y="841313"/>
                </a:cubicBezTo>
                <a:lnTo>
                  <a:pt x="140222" y="841313"/>
                </a:lnTo>
                <a:cubicBezTo>
                  <a:pt x="62780" y="841313"/>
                  <a:pt x="0" y="778533"/>
                  <a:pt x="0" y="701091"/>
                </a:cubicBezTo>
                <a:lnTo>
                  <a:pt x="0" y="140222"/>
                </a:ln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2980" tIns="82980" rIns="82980" bIns="82980" numCol="1" spcCol="1270" anchor="ctr" anchorCtr="0">
            <a:noAutofit/>
          </a:bodyPr>
          <a:lstStyle/>
          <a:p>
            <a:pPr lvl="0" algn="just" defTabSz="488950">
              <a:lnSpc>
                <a:spcPct val="90000"/>
              </a:lnSpc>
              <a:spcBef>
                <a:spcPct val="0"/>
              </a:spcBef>
              <a:spcAft>
                <a:spcPct val="35000"/>
              </a:spcAft>
            </a:pPr>
            <a:r>
              <a:rPr lang="es-EC" sz="1100" dirty="0">
                <a:latin typeface="Times New Roman" panose="02020603050405020304" pitchFamily="18" charset="0"/>
                <a:cs typeface="Times New Roman" panose="02020603050405020304" pitchFamily="18" charset="0"/>
              </a:rPr>
              <a:t>Discernir la base teórica que permita estructurar las estrategias de marketing digital y el posicionamiento de mercado</a:t>
            </a:r>
            <a:endParaRPr lang="es-ES" sz="1100" kern="1200" dirty="0">
              <a:latin typeface="Times New Roman" panose="02020603050405020304" pitchFamily="18" charset="0"/>
              <a:ea typeface="Roboto Condensed" panose="020B0604020202020204" charset="0"/>
              <a:cs typeface="Times New Roman" panose="02020603050405020304" pitchFamily="18" charset="0"/>
            </a:endParaRPr>
          </a:p>
        </p:txBody>
      </p:sp>
      <p:sp>
        <p:nvSpPr>
          <p:cNvPr id="8" name="Forma libre: forma 7">
            <a:extLst>
              <a:ext uri="{FF2B5EF4-FFF2-40B4-BE49-F238E27FC236}">
                <a16:creationId xmlns="" xmlns:a16="http://schemas.microsoft.com/office/drawing/2014/main" id="{0C8B911F-BDB7-4AAB-AA34-381336061B0C}"/>
              </a:ext>
            </a:extLst>
          </p:cNvPr>
          <p:cNvSpPr/>
          <p:nvPr/>
        </p:nvSpPr>
        <p:spPr>
          <a:xfrm>
            <a:off x="4201984" y="2237793"/>
            <a:ext cx="3908529" cy="817133"/>
          </a:xfrm>
          <a:custGeom>
            <a:avLst/>
            <a:gdLst>
              <a:gd name="connsiteX0" fmla="*/ 0 w 3250772"/>
              <a:gd name="connsiteY0" fmla="*/ 145584 h 873489"/>
              <a:gd name="connsiteX1" fmla="*/ 145584 w 3250772"/>
              <a:gd name="connsiteY1" fmla="*/ 0 h 873489"/>
              <a:gd name="connsiteX2" fmla="*/ 3105188 w 3250772"/>
              <a:gd name="connsiteY2" fmla="*/ 0 h 873489"/>
              <a:gd name="connsiteX3" fmla="*/ 3250772 w 3250772"/>
              <a:gd name="connsiteY3" fmla="*/ 145584 h 873489"/>
              <a:gd name="connsiteX4" fmla="*/ 3250772 w 3250772"/>
              <a:gd name="connsiteY4" fmla="*/ 727905 h 873489"/>
              <a:gd name="connsiteX5" fmla="*/ 3105188 w 3250772"/>
              <a:gd name="connsiteY5" fmla="*/ 873489 h 873489"/>
              <a:gd name="connsiteX6" fmla="*/ 145584 w 3250772"/>
              <a:gd name="connsiteY6" fmla="*/ 873489 h 873489"/>
              <a:gd name="connsiteX7" fmla="*/ 0 w 3250772"/>
              <a:gd name="connsiteY7" fmla="*/ 727905 h 873489"/>
              <a:gd name="connsiteX8" fmla="*/ 0 w 3250772"/>
              <a:gd name="connsiteY8" fmla="*/ 145584 h 87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0772" h="873489">
                <a:moveTo>
                  <a:pt x="0" y="145584"/>
                </a:moveTo>
                <a:cubicBezTo>
                  <a:pt x="0" y="65180"/>
                  <a:pt x="65180" y="0"/>
                  <a:pt x="145584" y="0"/>
                </a:cubicBezTo>
                <a:lnTo>
                  <a:pt x="3105188" y="0"/>
                </a:lnTo>
                <a:cubicBezTo>
                  <a:pt x="3185592" y="0"/>
                  <a:pt x="3250772" y="65180"/>
                  <a:pt x="3250772" y="145584"/>
                </a:cubicBezTo>
                <a:lnTo>
                  <a:pt x="3250772" y="727905"/>
                </a:lnTo>
                <a:cubicBezTo>
                  <a:pt x="3250772" y="808309"/>
                  <a:pt x="3185592" y="873489"/>
                  <a:pt x="3105188" y="873489"/>
                </a:cubicBezTo>
                <a:lnTo>
                  <a:pt x="145584" y="873489"/>
                </a:lnTo>
                <a:cubicBezTo>
                  <a:pt x="65180" y="873489"/>
                  <a:pt x="0" y="808309"/>
                  <a:pt x="0" y="727905"/>
                </a:cubicBezTo>
                <a:lnTo>
                  <a:pt x="0" y="145584"/>
                </a:ln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550" tIns="84550" rIns="84550" bIns="84550" numCol="1" spcCol="1270" anchor="ctr" anchorCtr="0">
            <a:noAutofit/>
          </a:bodyPr>
          <a:lstStyle/>
          <a:p>
            <a:pPr lvl="0" algn="just" defTabSz="488950">
              <a:lnSpc>
                <a:spcPct val="90000"/>
              </a:lnSpc>
              <a:spcBef>
                <a:spcPct val="0"/>
              </a:spcBef>
              <a:spcAft>
                <a:spcPct val="35000"/>
              </a:spcAft>
            </a:pPr>
            <a:r>
              <a:rPr lang="es-EC" sz="1100" dirty="0">
                <a:latin typeface="Times New Roman" panose="02020603050405020304" pitchFamily="18" charset="0"/>
                <a:cs typeface="Times New Roman" panose="02020603050405020304" pitchFamily="18" charset="0"/>
              </a:rPr>
              <a:t>Realizar un diagnóstico inicial a partir de un análisis FODA de la empresa NEULAB y el análisis de las principales plataformas como estrategias de marketing actuales empleadas por el negocio</a:t>
            </a:r>
            <a:endParaRPr lang="es-ES" sz="1100" kern="1200" dirty="0">
              <a:latin typeface="Times New Roman" panose="02020603050405020304" pitchFamily="18" charset="0"/>
              <a:ea typeface="Roboto Condensed" panose="020B0604020202020204" charset="0"/>
              <a:cs typeface="Times New Roman" panose="02020603050405020304" pitchFamily="18" charset="0"/>
            </a:endParaRPr>
          </a:p>
        </p:txBody>
      </p:sp>
      <p:sp>
        <p:nvSpPr>
          <p:cNvPr id="9" name="Forma libre: forma 8">
            <a:extLst>
              <a:ext uri="{FF2B5EF4-FFF2-40B4-BE49-F238E27FC236}">
                <a16:creationId xmlns="" xmlns:a16="http://schemas.microsoft.com/office/drawing/2014/main" id="{FF49E8CA-8676-474E-B019-8C8479A6E68C}"/>
              </a:ext>
            </a:extLst>
          </p:cNvPr>
          <p:cNvSpPr/>
          <p:nvPr/>
        </p:nvSpPr>
        <p:spPr>
          <a:xfrm>
            <a:off x="4648201" y="3281511"/>
            <a:ext cx="3782291" cy="624866"/>
          </a:xfrm>
          <a:custGeom>
            <a:avLst/>
            <a:gdLst>
              <a:gd name="connsiteX0" fmla="*/ 0 w 3009248"/>
              <a:gd name="connsiteY0" fmla="*/ 104146 h 624866"/>
              <a:gd name="connsiteX1" fmla="*/ 104146 w 3009248"/>
              <a:gd name="connsiteY1" fmla="*/ 0 h 624866"/>
              <a:gd name="connsiteX2" fmla="*/ 2905102 w 3009248"/>
              <a:gd name="connsiteY2" fmla="*/ 0 h 624866"/>
              <a:gd name="connsiteX3" fmla="*/ 3009248 w 3009248"/>
              <a:gd name="connsiteY3" fmla="*/ 104146 h 624866"/>
              <a:gd name="connsiteX4" fmla="*/ 3009248 w 3009248"/>
              <a:gd name="connsiteY4" fmla="*/ 520720 h 624866"/>
              <a:gd name="connsiteX5" fmla="*/ 2905102 w 3009248"/>
              <a:gd name="connsiteY5" fmla="*/ 624866 h 624866"/>
              <a:gd name="connsiteX6" fmla="*/ 104146 w 3009248"/>
              <a:gd name="connsiteY6" fmla="*/ 624866 h 624866"/>
              <a:gd name="connsiteX7" fmla="*/ 0 w 3009248"/>
              <a:gd name="connsiteY7" fmla="*/ 520720 h 624866"/>
              <a:gd name="connsiteX8" fmla="*/ 0 w 3009248"/>
              <a:gd name="connsiteY8" fmla="*/ 104146 h 62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9248" h="624866">
                <a:moveTo>
                  <a:pt x="0" y="104146"/>
                </a:moveTo>
                <a:cubicBezTo>
                  <a:pt x="0" y="46628"/>
                  <a:pt x="46628" y="0"/>
                  <a:pt x="104146" y="0"/>
                </a:cubicBezTo>
                <a:lnTo>
                  <a:pt x="2905102" y="0"/>
                </a:lnTo>
                <a:cubicBezTo>
                  <a:pt x="2962620" y="0"/>
                  <a:pt x="3009248" y="46628"/>
                  <a:pt x="3009248" y="104146"/>
                </a:cubicBezTo>
                <a:lnTo>
                  <a:pt x="3009248" y="520720"/>
                </a:lnTo>
                <a:cubicBezTo>
                  <a:pt x="3009248" y="578238"/>
                  <a:pt x="2962620" y="624866"/>
                  <a:pt x="2905102" y="624866"/>
                </a:cubicBezTo>
                <a:lnTo>
                  <a:pt x="104146" y="624866"/>
                </a:lnTo>
                <a:cubicBezTo>
                  <a:pt x="46628" y="624866"/>
                  <a:pt x="0" y="578238"/>
                  <a:pt x="0" y="520720"/>
                </a:cubicBezTo>
                <a:lnTo>
                  <a:pt x="0" y="104146"/>
                </a:ln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413" tIns="72413" rIns="72413" bIns="72413" numCol="1" spcCol="1270" anchor="ctr" anchorCtr="0">
            <a:noAutofit/>
          </a:bodyPr>
          <a:lstStyle/>
          <a:p>
            <a:pPr algn="just" defTabSz="488950">
              <a:lnSpc>
                <a:spcPct val="90000"/>
              </a:lnSpc>
              <a:spcBef>
                <a:spcPct val="0"/>
              </a:spcBef>
              <a:spcAft>
                <a:spcPct val="35000"/>
              </a:spcAft>
            </a:pPr>
            <a:r>
              <a:rPr lang="es-EC" sz="1100" dirty="0">
                <a:latin typeface="Times New Roman" panose="02020603050405020304" pitchFamily="18" charset="0"/>
                <a:cs typeface="Times New Roman" panose="02020603050405020304" pitchFamily="18" charset="0"/>
              </a:rPr>
              <a:t>Determinar mediante un estudio de investigación la ubicación y ocupación de las empresas afines a NEULAB del DMQ para definir su población </a:t>
            </a:r>
            <a:r>
              <a:rPr lang="es-EC" sz="1100" dirty="0" smtClean="0">
                <a:latin typeface="Times New Roman" panose="02020603050405020304" pitchFamily="18" charset="0"/>
                <a:cs typeface="Times New Roman" panose="02020603050405020304" pitchFamily="18" charset="0"/>
              </a:rPr>
              <a:t>objetivo, a la cual irán dirigidas las estrategias de marketing digital a establecer.</a:t>
            </a:r>
            <a:endParaRPr lang="es-MX" sz="1100" dirty="0" smtClean="0">
              <a:latin typeface="Times New Roman" panose="02020603050405020304" pitchFamily="18" charset="0"/>
              <a:cs typeface="Times New Roman" panose="02020603050405020304" pitchFamily="18" charset="0"/>
            </a:endParaRPr>
          </a:p>
          <a:p>
            <a:pPr marL="0" lvl="0" indent="0" algn="l" defTabSz="488950">
              <a:lnSpc>
                <a:spcPct val="90000"/>
              </a:lnSpc>
              <a:spcBef>
                <a:spcPct val="0"/>
              </a:spcBef>
              <a:spcAft>
                <a:spcPct val="35000"/>
              </a:spcAft>
              <a:buNone/>
            </a:pPr>
            <a:endParaRPr lang="es-ES" sz="1100" kern="1200" dirty="0">
              <a:latin typeface="Calibri" panose="020F0502020204030204" pitchFamily="34" charset="0"/>
              <a:ea typeface="Roboto Condensed" panose="020B0604020202020204" charset="0"/>
              <a:cs typeface="Calibri" panose="020F0502020204030204" pitchFamily="34" charset="0"/>
            </a:endParaRPr>
          </a:p>
        </p:txBody>
      </p:sp>
      <p:sp>
        <p:nvSpPr>
          <p:cNvPr id="40" name="Título 1"/>
          <p:cNvSpPr txBox="1">
            <a:spLocks/>
          </p:cNvSpPr>
          <p:nvPr/>
        </p:nvSpPr>
        <p:spPr>
          <a:xfrm>
            <a:off x="1083114" y="1063312"/>
            <a:ext cx="2670143" cy="23083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r>
              <a:rPr lang="es-EC" sz="1800" dirty="0">
                <a:solidFill>
                  <a:schemeClr val="tx1"/>
                </a:solidFill>
                <a:latin typeface="Times New Roman" panose="02020603050405020304" pitchFamily="18" charset="0"/>
                <a:cs typeface="Times New Roman" panose="02020603050405020304" pitchFamily="18" charset="0"/>
              </a:rPr>
              <a:t>General</a:t>
            </a:r>
          </a:p>
        </p:txBody>
      </p:sp>
      <p:sp>
        <p:nvSpPr>
          <p:cNvPr id="41" name="Título 1"/>
          <p:cNvSpPr txBox="1">
            <a:spLocks/>
          </p:cNvSpPr>
          <p:nvPr/>
        </p:nvSpPr>
        <p:spPr>
          <a:xfrm>
            <a:off x="4947857" y="983002"/>
            <a:ext cx="2670143" cy="23083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r>
              <a:rPr lang="es-EC" sz="1800" dirty="0">
                <a:solidFill>
                  <a:schemeClr val="tx1"/>
                </a:solidFill>
                <a:latin typeface="Times New Roman" panose="02020603050405020304" pitchFamily="18" charset="0"/>
                <a:cs typeface="Times New Roman" panose="02020603050405020304" pitchFamily="18" charset="0"/>
              </a:rPr>
              <a:t>Específicos</a:t>
            </a:r>
          </a:p>
        </p:txBody>
      </p:sp>
      <p:sp>
        <p:nvSpPr>
          <p:cNvPr id="13" name="Forma libre: forma 8">
            <a:extLst>
              <a:ext uri="{FF2B5EF4-FFF2-40B4-BE49-F238E27FC236}">
                <a16:creationId xmlns="" xmlns:a16="http://schemas.microsoft.com/office/drawing/2014/main" id="{FF49E8CA-8676-474E-B019-8C8479A6E68C}"/>
              </a:ext>
            </a:extLst>
          </p:cNvPr>
          <p:cNvSpPr/>
          <p:nvPr/>
        </p:nvSpPr>
        <p:spPr>
          <a:xfrm>
            <a:off x="5320145" y="4078880"/>
            <a:ext cx="3340025" cy="529161"/>
          </a:xfrm>
          <a:custGeom>
            <a:avLst/>
            <a:gdLst>
              <a:gd name="connsiteX0" fmla="*/ 0 w 3009248"/>
              <a:gd name="connsiteY0" fmla="*/ 104146 h 624866"/>
              <a:gd name="connsiteX1" fmla="*/ 104146 w 3009248"/>
              <a:gd name="connsiteY1" fmla="*/ 0 h 624866"/>
              <a:gd name="connsiteX2" fmla="*/ 2905102 w 3009248"/>
              <a:gd name="connsiteY2" fmla="*/ 0 h 624866"/>
              <a:gd name="connsiteX3" fmla="*/ 3009248 w 3009248"/>
              <a:gd name="connsiteY3" fmla="*/ 104146 h 624866"/>
              <a:gd name="connsiteX4" fmla="*/ 3009248 w 3009248"/>
              <a:gd name="connsiteY4" fmla="*/ 520720 h 624866"/>
              <a:gd name="connsiteX5" fmla="*/ 2905102 w 3009248"/>
              <a:gd name="connsiteY5" fmla="*/ 624866 h 624866"/>
              <a:gd name="connsiteX6" fmla="*/ 104146 w 3009248"/>
              <a:gd name="connsiteY6" fmla="*/ 624866 h 624866"/>
              <a:gd name="connsiteX7" fmla="*/ 0 w 3009248"/>
              <a:gd name="connsiteY7" fmla="*/ 520720 h 624866"/>
              <a:gd name="connsiteX8" fmla="*/ 0 w 3009248"/>
              <a:gd name="connsiteY8" fmla="*/ 104146 h 62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9248" h="624866">
                <a:moveTo>
                  <a:pt x="0" y="104146"/>
                </a:moveTo>
                <a:cubicBezTo>
                  <a:pt x="0" y="46628"/>
                  <a:pt x="46628" y="0"/>
                  <a:pt x="104146" y="0"/>
                </a:cubicBezTo>
                <a:lnTo>
                  <a:pt x="2905102" y="0"/>
                </a:lnTo>
                <a:cubicBezTo>
                  <a:pt x="2962620" y="0"/>
                  <a:pt x="3009248" y="46628"/>
                  <a:pt x="3009248" y="104146"/>
                </a:cubicBezTo>
                <a:lnTo>
                  <a:pt x="3009248" y="520720"/>
                </a:lnTo>
                <a:cubicBezTo>
                  <a:pt x="3009248" y="578238"/>
                  <a:pt x="2962620" y="624866"/>
                  <a:pt x="2905102" y="624866"/>
                </a:cubicBezTo>
                <a:lnTo>
                  <a:pt x="104146" y="624866"/>
                </a:lnTo>
                <a:cubicBezTo>
                  <a:pt x="46628" y="624866"/>
                  <a:pt x="0" y="578238"/>
                  <a:pt x="0" y="520720"/>
                </a:cubicBezTo>
                <a:lnTo>
                  <a:pt x="0" y="104146"/>
                </a:ln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413" tIns="72413" rIns="72413" bIns="72413" numCol="1" spcCol="1270" anchor="ctr" anchorCtr="0">
            <a:noAutofit/>
          </a:bodyPr>
          <a:lstStyle/>
          <a:p>
            <a:pPr algn="just" defTabSz="488950">
              <a:lnSpc>
                <a:spcPct val="90000"/>
              </a:lnSpc>
              <a:spcBef>
                <a:spcPct val="0"/>
              </a:spcBef>
              <a:spcAft>
                <a:spcPct val="35000"/>
              </a:spcAft>
            </a:pPr>
            <a:r>
              <a:rPr lang="es-EC" sz="1100" dirty="0">
                <a:latin typeface="Times New Roman" panose="02020603050405020304" pitchFamily="18" charset="0"/>
                <a:ea typeface="Times New Roman" panose="02020603050405020304" pitchFamily="18" charset="0"/>
                <a:cs typeface="Times New Roman" panose="02020603050405020304" pitchFamily="18" charset="0"/>
              </a:rPr>
              <a:t>Proponer las diferentes estrategias de marketing aplicables en la empresa NEULAB para la mejora de su posicionamiento de mercado.</a:t>
            </a:r>
            <a:endParaRPr lang="es-MX" sz="1100" dirty="0">
              <a:latin typeface="Times New Roman" panose="02020603050405020304" pitchFamily="18" charset="0"/>
              <a:ea typeface="Times New Roman" panose="02020603050405020304" pitchFamily="18" charset="0"/>
              <a:cs typeface="Times New Roman" panose="02020603050405020304" pitchFamily="18" charset="0"/>
            </a:endParaRPr>
          </a:p>
          <a:p>
            <a:pPr defTabSz="488950">
              <a:lnSpc>
                <a:spcPct val="90000"/>
              </a:lnSpc>
              <a:spcBef>
                <a:spcPct val="0"/>
              </a:spcBef>
              <a:spcAft>
                <a:spcPct val="35000"/>
              </a:spcAft>
            </a:pPr>
            <a:endParaRPr lang="es-ES" sz="1100" kern="1200" dirty="0">
              <a:latin typeface="Calibri" panose="020F0502020204030204" pitchFamily="34" charset="0"/>
              <a:ea typeface="Roboto Condensed" panose="020B0604020202020204" charset="0"/>
              <a:cs typeface="Calibri" panose="020F0502020204030204" pitchFamily="34" charset="0"/>
            </a:endParaRPr>
          </a:p>
        </p:txBody>
      </p:sp>
      <p:sp>
        <p:nvSpPr>
          <p:cNvPr id="14" name="Anillo 13"/>
          <p:cNvSpPr/>
          <p:nvPr/>
        </p:nvSpPr>
        <p:spPr>
          <a:xfrm>
            <a:off x="3786569" y="1517072"/>
            <a:ext cx="69273" cy="93291"/>
          </a:xfrm>
          <a:prstGeom prst="don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a:solidFill>
                <a:schemeClr val="tx1"/>
              </a:solidFill>
            </a:endParaRPr>
          </a:p>
        </p:txBody>
      </p:sp>
      <p:sp>
        <p:nvSpPr>
          <p:cNvPr id="17" name="Anillo 16"/>
          <p:cNvSpPr/>
          <p:nvPr/>
        </p:nvSpPr>
        <p:spPr>
          <a:xfrm>
            <a:off x="4565073" y="3226093"/>
            <a:ext cx="83128" cy="110836"/>
          </a:xfrm>
          <a:prstGeom prst="don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a:solidFill>
                <a:schemeClr val="tx1"/>
              </a:solidFill>
            </a:endParaRPr>
          </a:p>
        </p:txBody>
      </p:sp>
      <p:sp>
        <p:nvSpPr>
          <p:cNvPr id="18" name="Anillo 17"/>
          <p:cNvSpPr/>
          <p:nvPr/>
        </p:nvSpPr>
        <p:spPr>
          <a:xfrm>
            <a:off x="4165319" y="2459008"/>
            <a:ext cx="73329" cy="97495"/>
          </a:xfrm>
          <a:prstGeom prst="don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a:solidFill>
                <a:schemeClr val="tx1"/>
              </a:solidFill>
            </a:endParaRPr>
          </a:p>
        </p:txBody>
      </p:sp>
      <p:sp>
        <p:nvSpPr>
          <p:cNvPr id="19" name="Anillo 18"/>
          <p:cNvSpPr/>
          <p:nvPr/>
        </p:nvSpPr>
        <p:spPr>
          <a:xfrm>
            <a:off x="5237017" y="4050421"/>
            <a:ext cx="83128" cy="110836"/>
          </a:xfrm>
          <a:prstGeom prst="don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a:solidFill>
                <a:schemeClr val="tx1"/>
              </a:solidFill>
            </a:endParaRPr>
          </a:p>
        </p:txBody>
      </p:sp>
      <p:pic>
        <p:nvPicPr>
          <p:cNvPr id="20" name="Imagen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2506" y="96265"/>
            <a:ext cx="1275971" cy="318289"/>
          </a:xfrm>
          <a:prstGeom prst="rect">
            <a:avLst/>
          </a:prstGeom>
        </p:spPr>
      </p:pic>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1404304" y="2933667"/>
            <a:ext cx="2621687" cy="1945420"/>
          </a:xfrm>
          <a:prstGeom prst="rect">
            <a:avLst/>
          </a:prstGeom>
        </p:spPr>
      </p:pic>
    </p:spTree>
    <p:extLst>
      <p:ext uri="{BB962C8B-B14F-4D97-AF65-F5344CB8AC3E}">
        <p14:creationId xmlns:p14="http://schemas.microsoft.com/office/powerpoint/2010/main" val="1316384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latin typeface="Times New Roman" panose="02020603050405020304" pitchFamily="18" charset="0"/>
                <a:cs typeface="Times New Roman" panose="02020603050405020304" pitchFamily="18" charset="0"/>
              </a:rPr>
              <a:t>HIPÓTESIS</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5</a:t>
            </a:fld>
            <a:endParaRPr lang="es-EC"/>
          </a:p>
        </p:txBody>
      </p:sp>
      <p:sp>
        <p:nvSpPr>
          <p:cNvPr id="46" name="Forma libre: forma 45">
            <a:extLst>
              <a:ext uri="{FF2B5EF4-FFF2-40B4-BE49-F238E27FC236}">
                <a16:creationId xmlns="" xmlns:a16="http://schemas.microsoft.com/office/drawing/2014/main" id="{727A17A4-3587-4477-AC39-96B1476119B5}"/>
              </a:ext>
            </a:extLst>
          </p:cNvPr>
          <p:cNvSpPr/>
          <p:nvPr/>
        </p:nvSpPr>
        <p:spPr>
          <a:xfrm>
            <a:off x="672220" y="1381516"/>
            <a:ext cx="2652870" cy="451429"/>
          </a:xfrm>
          <a:custGeom>
            <a:avLst/>
            <a:gdLst>
              <a:gd name="connsiteX0" fmla="*/ 0 w 3419981"/>
              <a:gd name="connsiteY0" fmla="*/ 112527 h 675149"/>
              <a:gd name="connsiteX1" fmla="*/ 112527 w 3419981"/>
              <a:gd name="connsiteY1" fmla="*/ 0 h 675149"/>
              <a:gd name="connsiteX2" fmla="*/ 3307454 w 3419981"/>
              <a:gd name="connsiteY2" fmla="*/ 0 h 675149"/>
              <a:gd name="connsiteX3" fmla="*/ 3419981 w 3419981"/>
              <a:gd name="connsiteY3" fmla="*/ 112527 h 675149"/>
              <a:gd name="connsiteX4" fmla="*/ 3419981 w 3419981"/>
              <a:gd name="connsiteY4" fmla="*/ 562622 h 675149"/>
              <a:gd name="connsiteX5" fmla="*/ 3307454 w 3419981"/>
              <a:gd name="connsiteY5" fmla="*/ 675149 h 675149"/>
              <a:gd name="connsiteX6" fmla="*/ 112527 w 3419981"/>
              <a:gd name="connsiteY6" fmla="*/ 675149 h 675149"/>
              <a:gd name="connsiteX7" fmla="*/ 0 w 3419981"/>
              <a:gd name="connsiteY7" fmla="*/ 562622 h 675149"/>
              <a:gd name="connsiteX8" fmla="*/ 0 w 3419981"/>
              <a:gd name="connsiteY8" fmla="*/ 112527 h 67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981" h="675149">
                <a:moveTo>
                  <a:pt x="0" y="112527"/>
                </a:moveTo>
                <a:cubicBezTo>
                  <a:pt x="0" y="50380"/>
                  <a:pt x="50380" y="0"/>
                  <a:pt x="112527" y="0"/>
                </a:cubicBezTo>
                <a:lnTo>
                  <a:pt x="3307454" y="0"/>
                </a:lnTo>
                <a:cubicBezTo>
                  <a:pt x="3369601" y="0"/>
                  <a:pt x="3419981" y="50380"/>
                  <a:pt x="3419981" y="112527"/>
                </a:cubicBezTo>
                <a:lnTo>
                  <a:pt x="3419981" y="562622"/>
                </a:lnTo>
                <a:cubicBezTo>
                  <a:pt x="3419981" y="624769"/>
                  <a:pt x="3369601" y="675149"/>
                  <a:pt x="3307454" y="675149"/>
                </a:cubicBezTo>
                <a:lnTo>
                  <a:pt x="112527" y="675149"/>
                </a:lnTo>
                <a:cubicBezTo>
                  <a:pt x="50380" y="675149"/>
                  <a:pt x="0" y="624769"/>
                  <a:pt x="0" y="562622"/>
                </a:cubicBezTo>
                <a:lnTo>
                  <a:pt x="0" y="112527"/>
                </a:ln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868" tIns="74868" rIns="74868" bIns="74868" numCol="1" spcCol="1270" anchor="ctr" anchorCtr="0">
            <a:noAutofit/>
          </a:bodyPr>
          <a:lstStyle/>
          <a:p>
            <a:pPr lvl="0" algn="just" defTabSz="488950">
              <a:lnSpc>
                <a:spcPct val="90000"/>
              </a:lnSpc>
              <a:spcBef>
                <a:spcPct val="0"/>
              </a:spcBef>
              <a:spcAft>
                <a:spcPct val="35000"/>
              </a:spcAft>
            </a:pPr>
            <a:r>
              <a:rPr lang="es-EC" sz="1100" dirty="0"/>
              <a:t>Se obtienen las siguientes hipótesis que, por medio de la ejecución de la metodología a aplicar serán aceptadas o refutadas a partir de los resultados obtenidos</a:t>
            </a:r>
            <a:endParaRPr lang="es-ES" sz="1100" kern="1200" dirty="0">
              <a:latin typeface="Calibri" panose="020F0502020204030204" pitchFamily="34" charset="0"/>
              <a:ea typeface="Roboto Condensed" panose="020B0604020202020204" charset="0"/>
              <a:cs typeface="Calibri" panose="020F0502020204030204" pitchFamily="34" charset="0"/>
            </a:endParaRPr>
          </a:p>
        </p:txBody>
      </p:sp>
      <p:sp>
        <p:nvSpPr>
          <p:cNvPr id="47" name="Forma libre: forma 46">
            <a:extLst>
              <a:ext uri="{FF2B5EF4-FFF2-40B4-BE49-F238E27FC236}">
                <a16:creationId xmlns="" xmlns:a16="http://schemas.microsoft.com/office/drawing/2014/main" id="{D47CAAEF-7FC9-409F-923A-F1DF0F534298}"/>
              </a:ext>
            </a:extLst>
          </p:cNvPr>
          <p:cNvSpPr/>
          <p:nvPr/>
        </p:nvSpPr>
        <p:spPr>
          <a:xfrm>
            <a:off x="4639285" y="1327918"/>
            <a:ext cx="3668893" cy="451430"/>
          </a:xfrm>
          <a:custGeom>
            <a:avLst/>
            <a:gdLst>
              <a:gd name="connsiteX0" fmla="*/ 0 w 3419981"/>
              <a:gd name="connsiteY0" fmla="*/ 112527 h 675149"/>
              <a:gd name="connsiteX1" fmla="*/ 112527 w 3419981"/>
              <a:gd name="connsiteY1" fmla="*/ 0 h 675149"/>
              <a:gd name="connsiteX2" fmla="*/ 3307454 w 3419981"/>
              <a:gd name="connsiteY2" fmla="*/ 0 h 675149"/>
              <a:gd name="connsiteX3" fmla="*/ 3419981 w 3419981"/>
              <a:gd name="connsiteY3" fmla="*/ 112527 h 675149"/>
              <a:gd name="connsiteX4" fmla="*/ 3419981 w 3419981"/>
              <a:gd name="connsiteY4" fmla="*/ 562622 h 675149"/>
              <a:gd name="connsiteX5" fmla="*/ 3307454 w 3419981"/>
              <a:gd name="connsiteY5" fmla="*/ 675149 h 675149"/>
              <a:gd name="connsiteX6" fmla="*/ 112527 w 3419981"/>
              <a:gd name="connsiteY6" fmla="*/ 675149 h 675149"/>
              <a:gd name="connsiteX7" fmla="*/ 0 w 3419981"/>
              <a:gd name="connsiteY7" fmla="*/ 562622 h 675149"/>
              <a:gd name="connsiteX8" fmla="*/ 0 w 3419981"/>
              <a:gd name="connsiteY8" fmla="*/ 112527 h 67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981" h="675149">
                <a:moveTo>
                  <a:pt x="0" y="112527"/>
                </a:moveTo>
                <a:cubicBezTo>
                  <a:pt x="0" y="50380"/>
                  <a:pt x="50380" y="0"/>
                  <a:pt x="112527" y="0"/>
                </a:cubicBezTo>
                <a:lnTo>
                  <a:pt x="3307454" y="0"/>
                </a:lnTo>
                <a:cubicBezTo>
                  <a:pt x="3369601" y="0"/>
                  <a:pt x="3419981" y="50380"/>
                  <a:pt x="3419981" y="112527"/>
                </a:cubicBezTo>
                <a:lnTo>
                  <a:pt x="3419981" y="562622"/>
                </a:lnTo>
                <a:cubicBezTo>
                  <a:pt x="3419981" y="624769"/>
                  <a:pt x="3369601" y="675149"/>
                  <a:pt x="3307454" y="675149"/>
                </a:cubicBezTo>
                <a:lnTo>
                  <a:pt x="112527" y="675149"/>
                </a:lnTo>
                <a:cubicBezTo>
                  <a:pt x="50380" y="675149"/>
                  <a:pt x="0" y="624769"/>
                  <a:pt x="0" y="562622"/>
                </a:cubicBezTo>
                <a:lnTo>
                  <a:pt x="0" y="112527"/>
                </a:ln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868" tIns="74868" rIns="74868" bIns="74868" numCol="1" spcCol="1270" anchor="ctr" anchorCtr="0">
            <a:noAutofit/>
          </a:bodyPr>
          <a:lstStyle/>
          <a:p>
            <a:pPr lvl="0"/>
            <a:r>
              <a:rPr lang="es-MX" sz="1200" b="1" dirty="0">
                <a:latin typeface="Times New Roman" panose="02020603050405020304" pitchFamily="18" charset="0"/>
                <a:cs typeface="Times New Roman" panose="02020603050405020304" pitchFamily="18" charset="0"/>
              </a:rPr>
              <a:t>Ho:</a:t>
            </a:r>
            <a:r>
              <a:rPr lang="es-MX" sz="1200" dirty="0">
                <a:latin typeface="Times New Roman" panose="02020603050405020304" pitchFamily="18" charset="0"/>
                <a:cs typeface="Times New Roman" panose="02020603050405020304" pitchFamily="18" charset="0"/>
              </a:rPr>
              <a:t> Las estrategias de marketing digital no tienen influencia significativa en el posicionamiento de mercado de la empresa NEU LAB en el DMQ.</a:t>
            </a:r>
          </a:p>
        </p:txBody>
      </p:sp>
      <p:sp>
        <p:nvSpPr>
          <p:cNvPr id="49" name="Forma libre: forma 48">
            <a:extLst>
              <a:ext uri="{FF2B5EF4-FFF2-40B4-BE49-F238E27FC236}">
                <a16:creationId xmlns="" xmlns:a16="http://schemas.microsoft.com/office/drawing/2014/main" id="{337268BC-E37B-464E-9814-20B4E8743BA0}"/>
              </a:ext>
            </a:extLst>
          </p:cNvPr>
          <p:cNvSpPr/>
          <p:nvPr/>
        </p:nvSpPr>
        <p:spPr>
          <a:xfrm>
            <a:off x="4639285" y="2055687"/>
            <a:ext cx="3668892" cy="451430"/>
          </a:xfrm>
          <a:custGeom>
            <a:avLst/>
            <a:gdLst>
              <a:gd name="connsiteX0" fmla="*/ 0 w 3419981"/>
              <a:gd name="connsiteY0" fmla="*/ 112527 h 675149"/>
              <a:gd name="connsiteX1" fmla="*/ 112527 w 3419981"/>
              <a:gd name="connsiteY1" fmla="*/ 0 h 675149"/>
              <a:gd name="connsiteX2" fmla="*/ 3307454 w 3419981"/>
              <a:gd name="connsiteY2" fmla="*/ 0 h 675149"/>
              <a:gd name="connsiteX3" fmla="*/ 3419981 w 3419981"/>
              <a:gd name="connsiteY3" fmla="*/ 112527 h 675149"/>
              <a:gd name="connsiteX4" fmla="*/ 3419981 w 3419981"/>
              <a:gd name="connsiteY4" fmla="*/ 562622 h 675149"/>
              <a:gd name="connsiteX5" fmla="*/ 3307454 w 3419981"/>
              <a:gd name="connsiteY5" fmla="*/ 675149 h 675149"/>
              <a:gd name="connsiteX6" fmla="*/ 112527 w 3419981"/>
              <a:gd name="connsiteY6" fmla="*/ 675149 h 675149"/>
              <a:gd name="connsiteX7" fmla="*/ 0 w 3419981"/>
              <a:gd name="connsiteY7" fmla="*/ 562622 h 675149"/>
              <a:gd name="connsiteX8" fmla="*/ 0 w 3419981"/>
              <a:gd name="connsiteY8" fmla="*/ 112527 h 67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981" h="675149">
                <a:moveTo>
                  <a:pt x="0" y="112527"/>
                </a:moveTo>
                <a:cubicBezTo>
                  <a:pt x="0" y="50380"/>
                  <a:pt x="50380" y="0"/>
                  <a:pt x="112527" y="0"/>
                </a:cubicBezTo>
                <a:lnTo>
                  <a:pt x="3307454" y="0"/>
                </a:lnTo>
                <a:cubicBezTo>
                  <a:pt x="3369601" y="0"/>
                  <a:pt x="3419981" y="50380"/>
                  <a:pt x="3419981" y="112527"/>
                </a:cubicBezTo>
                <a:lnTo>
                  <a:pt x="3419981" y="562622"/>
                </a:lnTo>
                <a:cubicBezTo>
                  <a:pt x="3419981" y="624769"/>
                  <a:pt x="3369601" y="675149"/>
                  <a:pt x="3307454" y="675149"/>
                </a:cubicBezTo>
                <a:lnTo>
                  <a:pt x="112527" y="675149"/>
                </a:lnTo>
                <a:cubicBezTo>
                  <a:pt x="50380" y="675149"/>
                  <a:pt x="0" y="624769"/>
                  <a:pt x="0" y="562622"/>
                </a:cubicBezTo>
                <a:lnTo>
                  <a:pt x="0" y="112527"/>
                </a:ln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868" tIns="74868" rIns="74868" bIns="74868" numCol="1" spcCol="1270" anchor="ctr" anchorCtr="0">
            <a:noAutofit/>
          </a:bodyPr>
          <a:lstStyle/>
          <a:p>
            <a:pPr lvl="0" defTabSz="488950">
              <a:lnSpc>
                <a:spcPct val="90000"/>
              </a:lnSpc>
              <a:spcBef>
                <a:spcPct val="0"/>
              </a:spcBef>
              <a:spcAft>
                <a:spcPct val="35000"/>
              </a:spcAft>
            </a:pPr>
            <a:r>
              <a:rPr lang="es-EC" sz="1200" b="1" dirty="0">
                <a:latin typeface="Times New Roman" panose="02020603050405020304" pitchFamily="18" charset="0"/>
                <a:cs typeface="Times New Roman" panose="02020603050405020304" pitchFamily="18" charset="0"/>
              </a:rPr>
              <a:t>H</a:t>
            </a:r>
            <a:r>
              <a:rPr lang="es-EC" sz="1200" b="1" baseline="-25000" dirty="0">
                <a:latin typeface="Times New Roman" panose="02020603050405020304" pitchFamily="18" charset="0"/>
                <a:cs typeface="Times New Roman" panose="02020603050405020304" pitchFamily="18" charset="0"/>
              </a:rPr>
              <a:t>1</a:t>
            </a:r>
            <a:r>
              <a:rPr lang="es-EC" sz="1200" b="1" dirty="0">
                <a:latin typeface="Times New Roman" panose="02020603050405020304" pitchFamily="18" charset="0"/>
                <a:cs typeface="Times New Roman" panose="02020603050405020304" pitchFamily="18" charset="0"/>
              </a:rPr>
              <a:t>: </a:t>
            </a:r>
            <a:r>
              <a:rPr lang="es-EC" sz="1200" dirty="0">
                <a:latin typeface="Times New Roman" panose="02020603050405020304" pitchFamily="18" charset="0"/>
                <a:cs typeface="Times New Roman" panose="02020603050405020304" pitchFamily="18" charset="0"/>
              </a:rPr>
              <a:t>Las estrategias de marketing digital influirán en el posicionamiento de mercado de la empresa NEU LAB en el DMQ</a:t>
            </a:r>
            <a:endParaRPr lang="es-ES" sz="1200" kern="1200" dirty="0">
              <a:latin typeface="Times New Roman" panose="02020603050405020304" pitchFamily="18" charset="0"/>
              <a:ea typeface="Roboto Condensed" panose="020B0604020202020204" charset="0"/>
              <a:cs typeface="Times New Roman" panose="02020603050405020304" pitchFamily="18" charset="0"/>
            </a:endParaRPr>
          </a:p>
        </p:txBody>
      </p:sp>
      <p:sp>
        <p:nvSpPr>
          <p:cNvPr id="50" name="Forma libre: forma 49">
            <a:extLst>
              <a:ext uri="{FF2B5EF4-FFF2-40B4-BE49-F238E27FC236}">
                <a16:creationId xmlns="" xmlns:a16="http://schemas.microsoft.com/office/drawing/2014/main" id="{AA38AB46-7DFE-4292-90E9-3BBF5608B769}"/>
              </a:ext>
            </a:extLst>
          </p:cNvPr>
          <p:cNvSpPr/>
          <p:nvPr/>
        </p:nvSpPr>
        <p:spPr>
          <a:xfrm>
            <a:off x="4639285" y="2836728"/>
            <a:ext cx="3668893" cy="451430"/>
          </a:xfrm>
          <a:custGeom>
            <a:avLst/>
            <a:gdLst>
              <a:gd name="connsiteX0" fmla="*/ 0 w 3419981"/>
              <a:gd name="connsiteY0" fmla="*/ 112527 h 675149"/>
              <a:gd name="connsiteX1" fmla="*/ 112527 w 3419981"/>
              <a:gd name="connsiteY1" fmla="*/ 0 h 675149"/>
              <a:gd name="connsiteX2" fmla="*/ 3307454 w 3419981"/>
              <a:gd name="connsiteY2" fmla="*/ 0 h 675149"/>
              <a:gd name="connsiteX3" fmla="*/ 3419981 w 3419981"/>
              <a:gd name="connsiteY3" fmla="*/ 112527 h 675149"/>
              <a:gd name="connsiteX4" fmla="*/ 3419981 w 3419981"/>
              <a:gd name="connsiteY4" fmla="*/ 562622 h 675149"/>
              <a:gd name="connsiteX5" fmla="*/ 3307454 w 3419981"/>
              <a:gd name="connsiteY5" fmla="*/ 675149 h 675149"/>
              <a:gd name="connsiteX6" fmla="*/ 112527 w 3419981"/>
              <a:gd name="connsiteY6" fmla="*/ 675149 h 675149"/>
              <a:gd name="connsiteX7" fmla="*/ 0 w 3419981"/>
              <a:gd name="connsiteY7" fmla="*/ 562622 h 675149"/>
              <a:gd name="connsiteX8" fmla="*/ 0 w 3419981"/>
              <a:gd name="connsiteY8" fmla="*/ 112527 h 67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981" h="675149">
                <a:moveTo>
                  <a:pt x="0" y="112527"/>
                </a:moveTo>
                <a:cubicBezTo>
                  <a:pt x="0" y="50380"/>
                  <a:pt x="50380" y="0"/>
                  <a:pt x="112527" y="0"/>
                </a:cubicBezTo>
                <a:lnTo>
                  <a:pt x="3307454" y="0"/>
                </a:lnTo>
                <a:cubicBezTo>
                  <a:pt x="3369601" y="0"/>
                  <a:pt x="3419981" y="50380"/>
                  <a:pt x="3419981" y="112527"/>
                </a:cubicBezTo>
                <a:lnTo>
                  <a:pt x="3419981" y="562622"/>
                </a:lnTo>
                <a:cubicBezTo>
                  <a:pt x="3419981" y="624769"/>
                  <a:pt x="3369601" y="675149"/>
                  <a:pt x="3307454" y="675149"/>
                </a:cubicBezTo>
                <a:lnTo>
                  <a:pt x="112527" y="675149"/>
                </a:lnTo>
                <a:cubicBezTo>
                  <a:pt x="50380" y="675149"/>
                  <a:pt x="0" y="624769"/>
                  <a:pt x="0" y="562622"/>
                </a:cubicBezTo>
                <a:lnTo>
                  <a:pt x="0" y="112527"/>
                </a:ln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868" tIns="74868" rIns="74868" bIns="74868" numCol="1" spcCol="1270" anchor="ctr" anchorCtr="0">
            <a:noAutofit/>
          </a:bodyPr>
          <a:lstStyle/>
          <a:p>
            <a:pPr lvl="0" defTabSz="488950">
              <a:lnSpc>
                <a:spcPct val="90000"/>
              </a:lnSpc>
              <a:spcBef>
                <a:spcPct val="0"/>
              </a:spcBef>
              <a:spcAft>
                <a:spcPct val="35000"/>
              </a:spcAft>
            </a:pPr>
            <a:r>
              <a:rPr lang="es-EC" sz="1200" b="1" dirty="0">
                <a:latin typeface="Times New Roman" panose="02020603050405020304" pitchFamily="18" charset="0"/>
                <a:cs typeface="Times New Roman" panose="02020603050405020304" pitchFamily="18" charset="0"/>
              </a:rPr>
              <a:t>Ho: </a:t>
            </a:r>
            <a:r>
              <a:rPr lang="es-EC" sz="1200" dirty="0">
                <a:latin typeface="Times New Roman" panose="02020603050405020304" pitchFamily="18" charset="0"/>
                <a:cs typeface="Times New Roman" panose="02020603050405020304" pitchFamily="18" charset="0"/>
              </a:rPr>
              <a:t>No existe una influencia positiva, fuerte y significativa entre el uso de estrategias de marketing digital y el posicionamiento de mercado de la empresa NEU LAB del DMQ</a:t>
            </a:r>
            <a:endParaRPr lang="es-ES" sz="1200" kern="1200" dirty="0">
              <a:latin typeface="Times New Roman" panose="02020603050405020304" pitchFamily="18" charset="0"/>
              <a:ea typeface="Roboto Condensed" panose="020B0604020202020204" charset="0"/>
              <a:cs typeface="Times New Roman" panose="02020603050405020304" pitchFamily="18" charset="0"/>
            </a:endParaRPr>
          </a:p>
        </p:txBody>
      </p:sp>
      <p:sp>
        <p:nvSpPr>
          <p:cNvPr id="51" name="Forma libre: forma 50">
            <a:extLst>
              <a:ext uri="{FF2B5EF4-FFF2-40B4-BE49-F238E27FC236}">
                <a16:creationId xmlns="" xmlns:a16="http://schemas.microsoft.com/office/drawing/2014/main" id="{B27514C5-824C-4A27-96EB-C0B8EFAE39A1}"/>
              </a:ext>
            </a:extLst>
          </p:cNvPr>
          <p:cNvSpPr/>
          <p:nvPr/>
        </p:nvSpPr>
        <p:spPr>
          <a:xfrm>
            <a:off x="4639284" y="3683016"/>
            <a:ext cx="3668893" cy="451430"/>
          </a:xfrm>
          <a:custGeom>
            <a:avLst/>
            <a:gdLst>
              <a:gd name="connsiteX0" fmla="*/ 0 w 3419981"/>
              <a:gd name="connsiteY0" fmla="*/ 112527 h 675149"/>
              <a:gd name="connsiteX1" fmla="*/ 112527 w 3419981"/>
              <a:gd name="connsiteY1" fmla="*/ 0 h 675149"/>
              <a:gd name="connsiteX2" fmla="*/ 3307454 w 3419981"/>
              <a:gd name="connsiteY2" fmla="*/ 0 h 675149"/>
              <a:gd name="connsiteX3" fmla="*/ 3419981 w 3419981"/>
              <a:gd name="connsiteY3" fmla="*/ 112527 h 675149"/>
              <a:gd name="connsiteX4" fmla="*/ 3419981 w 3419981"/>
              <a:gd name="connsiteY4" fmla="*/ 562622 h 675149"/>
              <a:gd name="connsiteX5" fmla="*/ 3307454 w 3419981"/>
              <a:gd name="connsiteY5" fmla="*/ 675149 h 675149"/>
              <a:gd name="connsiteX6" fmla="*/ 112527 w 3419981"/>
              <a:gd name="connsiteY6" fmla="*/ 675149 h 675149"/>
              <a:gd name="connsiteX7" fmla="*/ 0 w 3419981"/>
              <a:gd name="connsiteY7" fmla="*/ 562622 h 675149"/>
              <a:gd name="connsiteX8" fmla="*/ 0 w 3419981"/>
              <a:gd name="connsiteY8" fmla="*/ 112527 h 67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981" h="675149">
                <a:moveTo>
                  <a:pt x="0" y="112527"/>
                </a:moveTo>
                <a:cubicBezTo>
                  <a:pt x="0" y="50380"/>
                  <a:pt x="50380" y="0"/>
                  <a:pt x="112527" y="0"/>
                </a:cubicBezTo>
                <a:lnTo>
                  <a:pt x="3307454" y="0"/>
                </a:lnTo>
                <a:cubicBezTo>
                  <a:pt x="3369601" y="0"/>
                  <a:pt x="3419981" y="50380"/>
                  <a:pt x="3419981" y="112527"/>
                </a:cubicBezTo>
                <a:lnTo>
                  <a:pt x="3419981" y="562622"/>
                </a:lnTo>
                <a:cubicBezTo>
                  <a:pt x="3419981" y="624769"/>
                  <a:pt x="3369601" y="675149"/>
                  <a:pt x="3307454" y="675149"/>
                </a:cubicBezTo>
                <a:lnTo>
                  <a:pt x="112527" y="675149"/>
                </a:lnTo>
                <a:cubicBezTo>
                  <a:pt x="50380" y="675149"/>
                  <a:pt x="0" y="624769"/>
                  <a:pt x="0" y="562622"/>
                </a:cubicBezTo>
                <a:lnTo>
                  <a:pt x="0" y="112527"/>
                </a:ln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868" tIns="74868" rIns="74868" bIns="74868" numCol="1" spcCol="1270" anchor="ctr" anchorCtr="0">
            <a:noAutofit/>
          </a:bodyPr>
          <a:lstStyle/>
          <a:p>
            <a:pPr lvl="0" defTabSz="488950">
              <a:lnSpc>
                <a:spcPct val="90000"/>
              </a:lnSpc>
              <a:spcBef>
                <a:spcPct val="0"/>
              </a:spcBef>
              <a:spcAft>
                <a:spcPct val="35000"/>
              </a:spcAft>
            </a:pPr>
            <a:r>
              <a:rPr lang="es-EC" sz="1200" b="1" dirty="0">
                <a:latin typeface="Times New Roman" panose="02020603050405020304" pitchFamily="18" charset="0"/>
                <a:cs typeface="Times New Roman" panose="02020603050405020304" pitchFamily="18" charset="0"/>
              </a:rPr>
              <a:t>H</a:t>
            </a:r>
            <a:r>
              <a:rPr lang="es-EC" sz="1200" b="1" baseline="-25000" dirty="0">
                <a:latin typeface="Times New Roman" panose="02020603050405020304" pitchFamily="18" charset="0"/>
                <a:cs typeface="Times New Roman" panose="02020603050405020304" pitchFamily="18" charset="0"/>
              </a:rPr>
              <a:t>1</a:t>
            </a:r>
            <a:r>
              <a:rPr lang="es-EC" sz="1200" b="1" dirty="0">
                <a:latin typeface="Times New Roman" panose="02020603050405020304" pitchFamily="18" charset="0"/>
                <a:cs typeface="Times New Roman" panose="02020603050405020304" pitchFamily="18" charset="0"/>
              </a:rPr>
              <a:t>: </a:t>
            </a:r>
            <a:r>
              <a:rPr lang="es-EC" sz="1200" dirty="0">
                <a:latin typeface="Times New Roman" panose="02020603050405020304" pitchFamily="18" charset="0"/>
                <a:cs typeface="Times New Roman" panose="02020603050405020304" pitchFamily="18" charset="0"/>
              </a:rPr>
              <a:t>Existe una influencia positiva, fuerte y significativa entre el uso de estrategias de marketing digital y el posicionamiento de mercado de la empresa NEU LAB del DMQ</a:t>
            </a:r>
            <a:endParaRPr lang="es-ES" sz="1200" kern="1200" dirty="0">
              <a:latin typeface="Times New Roman" panose="02020603050405020304" pitchFamily="18" charset="0"/>
              <a:ea typeface="Roboto Condensed" panose="020B0604020202020204" charset="0"/>
              <a:cs typeface="Times New Roman" panose="02020603050405020304" pitchFamily="18" charset="0"/>
            </a:endParaRPr>
          </a:p>
        </p:txBody>
      </p:sp>
      <p:pic>
        <p:nvPicPr>
          <p:cNvPr id="9" name="Imagen 8"/>
          <p:cNvPicPr/>
          <p:nvPr/>
        </p:nvPicPr>
        <p:blipFill>
          <a:blip r:embed="rId2" cstate="print">
            <a:extLst>
              <a:ext uri="{28A0092B-C50C-407E-A947-70E740481C1C}">
                <a14:useLocalDpi xmlns:a14="http://schemas.microsoft.com/office/drawing/2010/main" val="0"/>
              </a:ext>
            </a:extLst>
          </a:blip>
          <a:stretch>
            <a:fillRect/>
          </a:stretch>
        </p:blipFill>
        <p:spPr>
          <a:xfrm>
            <a:off x="796040" y="2256397"/>
            <a:ext cx="3183902" cy="2380103"/>
          </a:xfrm>
          <a:prstGeom prst="rect">
            <a:avLst/>
          </a:prstGeom>
        </p:spPr>
      </p:pic>
    </p:spTree>
    <p:extLst>
      <p:ext uri="{BB962C8B-B14F-4D97-AF65-F5344CB8AC3E}">
        <p14:creationId xmlns:p14="http://schemas.microsoft.com/office/powerpoint/2010/main" val="2477880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latin typeface="Times New Roman" panose="02020603050405020304" pitchFamily="18" charset="0"/>
                <a:cs typeface="Times New Roman" panose="02020603050405020304" pitchFamily="18" charset="0"/>
              </a:rPr>
              <a:t>TEORÍAS DE SOPORTE</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6</a:t>
            </a:fld>
            <a:endParaRPr lang="es-EC"/>
          </a:p>
        </p:txBody>
      </p:sp>
      <p:sp>
        <p:nvSpPr>
          <p:cNvPr id="3" name="Rectángulo 2"/>
          <p:cNvSpPr/>
          <p:nvPr/>
        </p:nvSpPr>
        <p:spPr>
          <a:xfrm>
            <a:off x="1028353" y="1651593"/>
            <a:ext cx="1931064" cy="838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b="1" dirty="0">
                <a:latin typeface="Times New Roman" panose="02020603050405020304" pitchFamily="18" charset="0"/>
                <a:cs typeface="Times New Roman" panose="02020603050405020304" pitchFamily="18" charset="0"/>
              </a:rPr>
              <a:t>Teoría de decisiones</a:t>
            </a:r>
            <a:r>
              <a:rPr lang="es-MX" b="1" i="1" dirty="0"/>
              <a:t> </a:t>
            </a:r>
          </a:p>
        </p:txBody>
      </p:sp>
      <p:sp>
        <p:nvSpPr>
          <p:cNvPr id="5" name="Rectángulo 4"/>
          <p:cNvSpPr/>
          <p:nvPr/>
        </p:nvSpPr>
        <p:spPr>
          <a:xfrm>
            <a:off x="1028353" y="3173212"/>
            <a:ext cx="1931064" cy="85205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b="1" dirty="0">
                <a:latin typeface="Times New Roman" panose="02020603050405020304" pitchFamily="18" charset="0"/>
                <a:cs typeface="Times New Roman" panose="02020603050405020304" pitchFamily="18" charset="0"/>
              </a:rPr>
              <a:t>Teoría de redes</a:t>
            </a:r>
          </a:p>
        </p:txBody>
      </p:sp>
      <p:sp>
        <p:nvSpPr>
          <p:cNvPr id="6" name="Rectángulo 5"/>
          <p:cNvSpPr/>
          <p:nvPr/>
        </p:nvSpPr>
        <p:spPr>
          <a:xfrm>
            <a:off x="3822060" y="1105175"/>
            <a:ext cx="4420697" cy="187743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171450" indent="-171450">
              <a:lnSpc>
                <a:spcPct val="200000"/>
              </a:lnSpc>
              <a:buFont typeface="Arial" panose="020B0604020202020204" pitchFamily="34" charset="0"/>
              <a:buChar char="•"/>
            </a:pPr>
            <a:r>
              <a:rPr lang="es-MX" sz="1200" dirty="0" smtClean="0">
                <a:latin typeface="Times New Roman" panose="02020603050405020304" pitchFamily="18" charset="0"/>
                <a:ea typeface="Calibri" panose="020F0502020204030204" pitchFamily="34" charset="0"/>
              </a:rPr>
              <a:t>Interacción </a:t>
            </a:r>
            <a:r>
              <a:rPr lang="es-MX" sz="1200" dirty="0">
                <a:latin typeface="Times New Roman" panose="02020603050405020304" pitchFamily="18" charset="0"/>
                <a:ea typeface="Calibri" panose="020F0502020204030204" pitchFamily="34" charset="0"/>
              </a:rPr>
              <a:t>de un usuario en la web, </a:t>
            </a:r>
            <a:endParaRPr lang="es-MX" sz="1200" dirty="0" smtClean="0">
              <a:latin typeface="Times New Roman" panose="02020603050405020304" pitchFamily="18" charset="0"/>
              <a:ea typeface="Calibri" panose="020F0502020204030204" pitchFamily="34" charset="0"/>
            </a:endParaRPr>
          </a:p>
          <a:p>
            <a:pPr marL="171450" indent="-171450">
              <a:lnSpc>
                <a:spcPct val="200000"/>
              </a:lnSpc>
              <a:buFont typeface="Arial" panose="020B0604020202020204" pitchFamily="34" charset="0"/>
              <a:buChar char="•"/>
            </a:pPr>
            <a:r>
              <a:rPr lang="es-MX" sz="1200" dirty="0">
                <a:latin typeface="Times New Roman" panose="02020603050405020304" pitchFamily="18" charset="0"/>
                <a:ea typeface="Calibri" panose="020F0502020204030204" pitchFamily="34" charset="0"/>
              </a:rPr>
              <a:t>C</a:t>
            </a:r>
            <a:r>
              <a:rPr lang="es-MX" sz="1200" dirty="0" smtClean="0">
                <a:latin typeface="Times New Roman" panose="02020603050405020304" pitchFamily="18" charset="0"/>
                <a:ea typeface="Calibri" panose="020F0502020204030204" pitchFamily="34" charset="0"/>
              </a:rPr>
              <a:t>omportamiento </a:t>
            </a:r>
            <a:r>
              <a:rPr lang="es-MX" sz="1200" dirty="0">
                <a:latin typeface="Times New Roman" panose="02020603050405020304" pitchFamily="18" charset="0"/>
                <a:ea typeface="Calibri" panose="020F0502020204030204" pitchFamily="34" charset="0"/>
              </a:rPr>
              <a:t>de los </a:t>
            </a:r>
            <a:r>
              <a:rPr lang="es-MX" sz="1200" dirty="0" smtClean="0">
                <a:latin typeface="Times New Roman" panose="02020603050405020304" pitchFamily="18" charset="0"/>
                <a:ea typeface="Calibri" panose="020F0502020204030204" pitchFamily="34" charset="0"/>
              </a:rPr>
              <a:t>usuarios </a:t>
            </a:r>
            <a:r>
              <a:rPr lang="es-MX" sz="1200" dirty="0">
                <a:latin typeface="Times New Roman" panose="02020603050405020304" pitchFamily="18" charset="0"/>
                <a:ea typeface="Calibri" panose="020F0502020204030204" pitchFamily="34" charset="0"/>
              </a:rPr>
              <a:t>en la web </a:t>
            </a:r>
            <a:r>
              <a:rPr lang="es-MX" sz="1200" dirty="0" smtClean="0">
                <a:latin typeface="Times New Roman" panose="02020603050405020304" pitchFamily="18" charset="0"/>
                <a:ea typeface="Calibri" panose="020F0502020204030204" pitchFamily="34" charset="0"/>
              </a:rPr>
              <a:t>usuarios</a:t>
            </a:r>
            <a:endParaRPr lang="es-MX" sz="1200" dirty="0">
              <a:latin typeface="Times New Roman" panose="02020603050405020304" pitchFamily="18" charset="0"/>
              <a:ea typeface="Calibri" panose="020F0502020204030204" pitchFamily="34" charset="0"/>
            </a:endParaRPr>
          </a:p>
          <a:p>
            <a:pPr marL="171450" indent="-171450">
              <a:lnSpc>
                <a:spcPct val="200000"/>
              </a:lnSpc>
              <a:buFont typeface="Arial" panose="020B0604020202020204" pitchFamily="34" charset="0"/>
              <a:buChar char="•"/>
            </a:pPr>
            <a:r>
              <a:rPr lang="es-MX" sz="1200" dirty="0">
                <a:latin typeface="Times New Roman" panose="02020603050405020304" pitchFamily="18" charset="0"/>
                <a:ea typeface="Calibri" panose="020F0502020204030204" pitchFamily="34" charset="0"/>
              </a:rPr>
              <a:t>C</a:t>
            </a:r>
            <a:r>
              <a:rPr lang="es-MX" sz="1200" dirty="0" smtClean="0">
                <a:latin typeface="Times New Roman" panose="02020603050405020304" pitchFamily="18" charset="0"/>
                <a:ea typeface="Calibri" panose="020F0502020204030204" pitchFamily="34" charset="0"/>
              </a:rPr>
              <a:t>onocer </a:t>
            </a:r>
            <a:r>
              <a:rPr lang="es-MX" sz="1200" dirty="0">
                <a:latin typeface="Times New Roman" panose="02020603050405020304" pitchFamily="18" charset="0"/>
                <a:ea typeface="Calibri" panose="020F0502020204030204" pitchFamily="34" charset="0"/>
              </a:rPr>
              <a:t>el comportamiento </a:t>
            </a:r>
            <a:r>
              <a:rPr lang="es-MX" sz="1200" dirty="0" smtClean="0">
                <a:latin typeface="Times New Roman" panose="02020603050405020304" pitchFamily="18" charset="0"/>
                <a:ea typeface="Calibri" panose="020F0502020204030204" pitchFamily="34" charset="0"/>
              </a:rPr>
              <a:t>considerados </a:t>
            </a:r>
            <a:r>
              <a:rPr lang="es-MX" sz="1200" dirty="0">
                <a:latin typeface="Times New Roman" panose="02020603050405020304" pitchFamily="18" charset="0"/>
                <a:ea typeface="Calibri" panose="020F0502020204030204" pitchFamily="34" charset="0"/>
              </a:rPr>
              <a:t>potenciales </a:t>
            </a:r>
            <a:r>
              <a:rPr lang="es-MX" sz="1200" dirty="0" smtClean="0">
                <a:latin typeface="Times New Roman" panose="02020603050405020304" pitchFamily="18" charset="0"/>
                <a:ea typeface="Calibri" panose="020F0502020204030204" pitchFamily="34" charset="0"/>
              </a:rPr>
              <a:t>clientes</a:t>
            </a:r>
          </a:p>
          <a:p>
            <a:pPr marL="171450" indent="-171450">
              <a:lnSpc>
                <a:spcPct val="200000"/>
              </a:lnSpc>
              <a:buFont typeface="Arial" panose="020B0604020202020204" pitchFamily="34" charset="0"/>
              <a:buChar char="•"/>
            </a:pPr>
            <a:r>
              <a:rPr lang="es-MX" sz="1200" dirty="0" smtClean="0">
                <a:latin typeface="Times New Roman" panose="02020603050405020304" pitchFamily="18" charset="0"/>
                <a:ea typeface="Calibri" panose="020F0502020204030204" pitchFamily="34" charset="0"/>
              </a:rPr>
              <a:t>Tomar </a:t>
            </a:r>
            <a:r>
              <a:rPr lang="es-MX" sz="1200" dirty="0">
                <a:latin typeface="Times New Roman" panose="02020603050405020304" pitchFamily="18" charset="0"/>
                <a:ea typeface="Calibri" panose="020F0502020204030204" pitchFamily="34" charset="0"/>
              </a:rPr>
              <a:t>decisiones en cuanto a estrategias de marketing </a:t>
            </a:r>
            <a:r>
              <a:rPr lang="es-MX" sz="1000" dirty="0">
                <a:latin typeface="Times New Roman" panose="02020603050405020304" pitchFamily="18" charset="0"/>
                <a:ea typeface="Calibri" panose="020F0502020204030204" pitchFamily="34" charset="0"/>
              </a:rPr>
              <a:t>que influyan en su </a:t>
            </a:r>
            <a:r>
              <a:rPr lang="es-MX" sz="1000" dirty="0" smtClean="0">
                <a:latin typeface="Times New Roman" panose="02020603050405020304" pitchFamily="18" charset="0"/>
                <a:ea typeface="Calibri" panose="020F0502020204030204" pitchFamily="34" charset="0"/>
              </a:rPr>
              <a:t>posicionamiento</a:t>
            </a:r>
            <a:endParaRPr lang="es-MX" sz="1000" dirty="0">
              <a:effectLst/>
              <a:latin typeface="Times New Roman" panose="02020603050405020304" pitchFamily="18" charset="0"/>
              <a:ea typeface="Calibri" panose="020F0502020204030204" pitchFamily="34" charset="0"/>
            </a:endParaRPr>
          </a:p>
        </p:txBody>
      </p:sp>
      <p:sp>
        <p:nvSpPr>
          <p:cNvPr id="7" name="Rectángulo 6"/>
          <p:cNvSpPr/>
          <p:nvPr/>
        </p:nvSpPr>
        <p:spPr>
          <a:xfrm>
            <a:off x="3822060" y="3144483"/>
            <a:ext cx="4420697" cy="17615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s-MX" sz="1200" dirty="0" smtClean="0">
                <a:latin typeface="Times New Roman" panose="02020603050405020304" pitchFamily="18" charset="0"/>
                <a:cs typeface="Times New Roman" panose="02020603050405020304" pitchFamily="18" charset="0"/>
              </a:rPr>
              <a:t>Análisis </a:t>
            </a:r>
            <a:r>
              <a:rPr lang="es-MX" sz="1200" dirty="0">
                <a:latin typeface="Times New Roman" panose="02020603050405020304" pitchFamily="18" charset="0"/>
                <a:cs typeface="Times New Roman" panose="02020603050405020304" pitchFamily="18" charset="0"/>
              </a:rPr>
              <a:t>de las principales redes sociales empleados como canales de comercialización masivas, tales como Facebook, Tiktok o Instagram. </a:t>
            </a:r>
            <a:endParaRPr lang="es-MX" sz="1200" dirty="0" smtClean="0">
              <a:latin typeface="Times New Roman" panose="02020603050405020304" pitchFamily="18" charset="0"/>
              <a:cs typeface="Times New Roman" panose="02020603050405020304" pitchFamily="18" charset="0"/>
            </a:endParaRPr>
          </a:p>
          <a:p>
            <a:endParaRPr lang="es-MX" sz="1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MX" sz="1200" dirty="0" smtClean="0">
                <a:latin typeface="Times New Roman" panose="02020603050405020304" pitchFamily="18" charset="0"/>
                <a:cs typeface="Times New Roman" panose="02020603050405020304" pitchFamily="18" charset="0"/>
              </a:rPr>
              <a:t>Las </a:t>
            </a:r>
            <a:r>
              <a:rPr lang="es-MX" sz="1200" dirty="0">
                <a:latin typeface="Times New Roman" panose="02020603050405020304" pitchFamily="18" charset="0"/>
                <a:cs typeface="Times New Roman" panose="02020603050405020304" pitchFamily="18" charset="0"/>
              </a:rPr>
              <a:t>redes sociales son parte inherente de la mayoría de estrategias para posicionamiento de </a:t>
            </a:r>
            <a:r>
              <a:rPr lang="es-MX" sz="1200" dirty="0" smtClean="0">
                <a:latin typeface="Times New Roman" panose="02020603050405020304" pitchFamily="18" charset="0"/>
                <a:cs typeface="Times New Roman" panose="02020603050405020304" pitchFamily="18" charset="0"/>
              </a:rPr>
              <a:t>mercado</a:t>
            </a:r>
            <a:endParaRPr lang="es-MX" sz="1200" dirty="0">
              <a:latin typeface="Times New Roman" panose="02020603050405020304" pitchFamily="18" charset="0"/>
              <a:cs typeface="Times New Roman" panose="02020603050405020304" pitchFamily="18" charset="0"/>
            </a:endParaRPr>
          </a:p>
        </p:txBody>
      </p:sp>
      <p:sp>
        <p:nvSpPr>
          <p:cNvPr id="8" name="Flecha derecha 7"/>
          <p:cNvSpPr/>
          <p:nvPr/>
        </p:nvSpPr>
        <p:spPr>
          <a:xfrm>
            <a:off x="3072121" y="1888780"/>
            <a:ext cx="488354" cy="4191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9" name="Flecha derecha 8"/>
          <p:cNvSpPr/>
          <p:nvPr/>
        </p:nvSpPr>
        <p:spPr>
          <a:xfrm>
            <a:off x="3146561" y="3495011"/>
            <a:ext cx="488354" cy="4191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062528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0079" y="96547"/>
            <a:ext cx="5492400" cy="766200"/>
          </a:xfrm>
        </p:spPr>
        <p:txBody>
          <a:bodyPr/>
          <a:lstStyle/>
          <a:p>
            <a:r>
              <a:rPr lang="es-EC" dirty="0">
                <a:latin typeface="Times New Roman" panose="02020603050405020304" pitchFamily="18" charset="0"/>
                <a:cs typeface="Times New Roman" panose="02020603050405020304" pitchFamily="18" charset="0"/>
              </a:rPr>
              <a:t>MARCO REFERENCIAL</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7</a:t>
            </a:fld>
            <a:endParaRPr lang="es-EC"/>
          </a:p>
        </p:txBody>
      </p:sp>
      <p:graphicFrame>
        <p:nvGraphicFramePr>
          <p:cNvPr id="5" name="Diagrama 4">
            <a:extLst>
              <a:ext uri="{FF2B5EF4-FFF2-40B4-BE49-F238E27FC236}">
                <a16:creationId xmlns="" xmlns:a16="http://schemas.microsoft.com/office/drawing/2014/main" id="{CC0D1029-6C17-4E8C-ABEB-87CC6AEFD4AB}"/>
              </a:ext>
            </a:extLst>
          </p:cNvPr>
          <p:cNvGraphicFramePr/>
          <p:nvPr>
            <p:extLst>
              <p:ext uri="{D42A27DB-BD31-4B8C-83A1-F6EECF244321}">
                <p14:modId xmlns:p14="http://schemas.microsoft.com/office/powerpoint/2010/main" val="770944185"/>
              </p:ext>
            </p:extLst>
          </p:nvPr>
        </p:nvGraphicFramePr>
        <p:xfrm>
          <a:off x="460655" y="1013076"/>
          <a:ext cx="8538620" cy="3939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0448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MARCO CONCEPTUAL</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8</a:t>
            </a:fld>
            <a:endParaRPr lang="es-EC"/>
          </a:p>
        </p:txBody>
      </p:sp>
      <p:graphicFrame>
        <p:nvGraphicFramePr>
          <p:cNvPr id="5" name="Diagrama 4"/>
          <p:cNvGraphicFramePr/>
          <p:nvPr>
            <p:extLst>
              <p:ext uri="{D42A27DB-BD31-4B8C-83A1-F6EECF244321}">
                <p14:modId xmlns:p14="http://schemas.microsoft.com/office/powerpoint/2010/main" val="1024513629"/>
              </p:ext>
            </p:extLst>
          </p:nvPr>
        </p:nvGraphicFramePr>
        <p:xfrm>
          <a:off x="1418745" y="5725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0055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9</a:t>
            </a:fld>
            <a:endParaRPr lang="es-MX"/>
          </a:p>
        </p:txBody>
      </p:sp>
      <p:sp>
        <p:nvSpPr>
          <p:cNvPr id="6" name="Rectangle 2"/>
          <p:cNvSpPr>
            <a:spLocks noChangeArrowheads="1"/>
          </p:cNvSpPr>
          <p:nvPr/>
        </p:nvSpPr>
        <p:spPr bwMode="auto">
          <a:xfrm>
            <a:off x="874930" y="224257"/>
            <a:ext cx="77954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MX" sz="18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Pasos para determinar el posicionamiento de mercado a partir de segmentación</a:t>
            </a:r>
            <a:r>
              <a:rPr kumimoji="0" lang="es-EC" altLang="es-MX" sz="12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endParaRPr kumimoji="0" lang="es-MX" altLang="es-MX" sz="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Diagrama 6"/>
          <p:cNvGraphicFramePr/>
          <p:nvPr>
            <p:extLst>
              <p:ext uri="{D42A27DB-BD31-4B8C-83A1-F6EECF244321}">
                <p14:modId xmlns:p14="http://schemas.microsoft.com/office/powerpoint/2010/main" val="3315715728"/>
              </p:ext>
            </p:extLst>
          </p:nvPr>
        </p:nvGraphicFramePr>
        <p:xfrm>
          <a:off x="1370166" y="736321"/>
          <a:ext cx="6054725" cy="146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3"/>
          <p:cNvSpPr>
            <a:spLocks noChangeArrowheads="1"/>
          </p:cNvSpPr>
          <p:nvPr/>
        </p:nvSpPr>
        <p:spPr bwMode="auto">
          <a:xfrm rot="10800000" flipV="1">
            <a:off x="1263927" y="2139293"/>
            <a:ext cx="749194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MX"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Elaborado a partir de  </a:t>
            </a:r>
            <a:r>
              <a:rPr kumimoji="0" lang="es-ES" altLang="es-MX"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(Morales F. C., 2020)</a:t>
            </a:r>
            <a:endParaRPr kumimoji="0" lang="es-ES" altLang="es-MX"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ángulo 9"/>
          <p:cNvSpPr/>
          <p:nvPr/>
        </p:nvSpPr>
        <p:spPr>
          <a:xfrm>
            <a:off x="521497" y="3317510"/>
            <a:ext cx="249619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just">
              <a:lnSpc>
                <a:spcPct val="200000"/>
              </a:lnSpc>
            </a:pPr>
            <a:r>
              <a:rPr lang="es-EC" i="1" dirty="0">
                <a:latin typeface="Times New Roman" panose="02020603050405020304" pitchFamily="18" charset="0"/>
                <a:ea typeface="Calibri" panose="020F0502020204030204" pitchFamily="34" charset="0"/>
              </a:rPr>
              <a:t>Estrategias de posicionamiento </a:t>
            </a:r>
            <a:endParaRPr lang="es-MX" sz="1200" dirty="0">
              <a:effectLst/>
              <a:latin typeface="Times New Roman" panose="02020603050405020304" pitchFamily="18" charset="0"/>
              <a:ea typeface="Times New Roman" panose="02020603050405020304" pitchFamily="18" charset="0"/>
            </a:endParaRPr>
          </a:p>
        </p:txBody>
      </p:sp>
      <p:sp>
        <p:nvSpPr>
          <p:cNvPr id="12" name="Rectángulo 11"/>
          <p:cNvSpPr/>
          <p:nvPr/>
        </p:nvSpPr>
        <p:spPr>
          <a:xfrm>
            <a:off x="3269473" y="2717140"/>
            <a:ext cx="5486400" cy="223960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lvl="0" indent="-285750" algn="just">
              <a:lnSpc>
                <a:spcPct val="200000"/>
              </a:lnSpc>
              <a:buFont typeface="Arial" panose="020B0604020202020204" pitchFamily="34" charset="0"/>
              <a:buChar char="•"/>
            </a:pPr>
            <a:r>
              <a:rPr lang="es-EC" sz="1200" dirty="0">
                <a:latin typeface="Times New Roman" panose="02020603050405020304" pitchFamily="18" charset="0"/>
                <a:ea typeface="Calibri" panose="020F0502020204030204" pitchFamily="34" charset="0"/>
              </a:rPr>
              <a:t>Los atributos del producto</a:t>
            </a:r>
            <a:endParaRPr lang="es-MX" sz="1200" dirty="0">
              <a:latin typeface="Times New Roman" panose="02020603050405020304" pitchFamily="18" charset="0"/>
              <a:ea typeface="Times New Roman" panose="02020603050405020304" pitchFamily="18" charset="0"/>
            </a:endParaRPr>
          </a:p>
          <a:p>
            <a:pPr marL="285750" lvl="0" indent="-285750" algn="just">
              <a:lnSpc>
                <a:spcPct val="200000"/>
              </a:lnSpc>
              <a:buFont typeface="Arial" panose="020B0604020202020204" pitchFamily="34" charset="0"/>
              <a:buChar char="•"/>
            </a:pPr>
            <a:r>
              <a:rPr lang="es-EC" sz="1200" dirty="0">
                <a:latin typeface="Times New Roman" panose="02020603050405020304" pitchFamily="18" charset="0"/>
                <a:ea typeface="Calibri" panose="020F0502020204030204" pitchFamily="34" charset="0"/>
              </a:rPr>
              <a:t>Sus beneficios hacia el público</a:t>
            </a:r>
            <a:endParaRPr lang="es-MX" sz="1200" dirty="0">
              <a:latin typeface="Times New Roman" panose="02020603050405020304" pitchFamily="18" charset="0"/>
              <a:ea typeface="Times New Roman" panose="02020603050405020304" pitchFamily="18" charset="0"/>
            </a:endParaRPr>
          </a:p>
          <a:p>
            <a:pPr marL="285750" lvl="0" indent="-285750" algn="just">
              <a:lnSpc>
                <a:spcPct val="200000"/>
              </a:lnSpc>
              <a:buFont typeface="Arial" panose="020B0604020202020204" pitchFamily="34" charset="0"/>
              <a:buChar char="•"/>
            </a:pPr>
            <a:r>
              <a:rPr lang="es-EC" sz="1200" dirty="0">
                <a:latin typeface="Times New Roman" panose="02020603050405020304" pitchFamily="18" charset="0"/>
                <a:ea typeface="Calibri" panose="020F0502020204030204" pitchFamily="34" charset="0"/>
              </a:rPr>
              <a:t>El precio y la calidad del bien o servicio ofertado</a:t>
            </a:r>
            <a:endParaRPr lang="es-MX" sz="1200" dirty="0">
              <a:latin typeface="Times New Roman" panose="02020603050405020304" pitchFamily="18" charset="0"/>
              <a:ea typeface="Times New Roman" panose="02020603050405020304" pitchFamily="18" charset="0"/>
            </a:endParaRPr>
          </a:p>
          <a:p>
            <a:pPr marL="285750" lvl="0" indent="-285750" algn="just">
              <a:lnSpc>
                <a:spcPct val="200000"/>
              </a:lnSpc>
              <a:buFont typeface="Arial" panose="020B0604020202020204" pitchFamily="34" charset="0"/>
              <a:buChar char="•"/>
            </a:pPr>
            <a:r>
              <a:rPr lang="es-EC" sz="1200" dirty="0">
                <a:latin typeface="Times New Roman" panose="02020603050405020304" pitchFamily="18" charset="0"/>
                <a:ea typeface="Calibri" panose="020F0502020204030204" pitchFamily="34" charset="0"/>
              </a:rPr>
              <a:t>Los diversos usos o aplicaciones que posea el producto.</a:t>
            </a:r>
            <a:endParaRPr lang="es-MX" sz="1200" dirty="0">
              <a:latin typeface="Times New Roman" panose="02020603050405020304" pitchFamily="18" charset="0"/>
              <a:ea typeface="Times New Roman" panose="02020603050405020304" pitchFamily="18" charset="0"/>
            </a:endParaRPr>
          </a:p>
          <a:p>
            <a:pPr marL="285750" lvl="0" indent="-285750" algn="just">
              <a:lnSpc>
                <a:spcPct val="200000"/>
              </a:lnSpc>
              <a:buFont typeface="Arial" panose="020B0604020202020204" pitchFamily="34" charset="0"/>
              <a:buChar char="•"/>
            </a:pPr>
            <a:r>
              <a:rPr lang="es-EC" sz="1200" dirty="0">
                <a:latin typeface="Times New Roman" panose="02020603050405020304" pitchFamily="18" charset="0"/>
                <a:ea typeface="Calibri" panose="020F0502020204030204" pitchFamily="34" charset="0"/>
              </a:rPr>
              <a:t>El nombre o denominación del producto</a:t>
            </a:r>
            <a:endParaRPr lang="es-MX" sz="1200" dirty="0">
              <a:latin typeface="Times New Roman" panose="02020603050405020304" pitchFamily="18" charset="0"/>
              <a:ea typeface="Times New Roman" panose="02020603050405020304" pitchFamily="18" charset="0"/>
            </a:endParaRPr>
          </a:p>
          <a:p>
            <a:pPr marL="285750" lvl="0" indent="-285750" algn="just">
              <a:lnSpc>
                <a:spcPct val="200000"/>
              </a:lnSpc>
              <a:buFont typeface="Arial" panose="020B0604020202020204" pitchFamily="34" charset="0"/>
              <a:buChar char="•"/>
            </a:pPr>
            <a:r>
              <a:rPr lang="es-EC" sz="1200" dirty="0">
                <a:latin typeface="Times New Roman" panose="02020603050405020304" pitchFamily="18" charset="0"/>
                <a:ea typeface="Calibri" panose="020F0502020204030204" pitchFamily="34" charset="0"/>
              </a:rPr>
              <a:t>Los beneficios extra que el producto posee por sobre sus competidores</a:t>
            </a:r>
            <a:endParaRPr lang="es-MX" sz="1200" dirty="0">
              <a:latin typeface="Times New Roman" panose="02020603050405020304" pitchFamily="18" charset="0"/>
              <a:ea typeface="Times New Roman" panose="02020603050405020304" pitchFamily="18" charset="0"/>
            </a:endParaRPr>
          </a:p>
        </p:txBody>
      </p:sp>
      <p:sp>
        <p:nvSpPr>
          <p:cNvPr id="13" name="Flecha derecha 12"/>
          <p:cNvSpPr/>
          <p:nvPr/>
        </p:nvSpPr>
        <p:spPr>
          <a:xfrm>
            <a:off x="3017693" y="3532610"/>
            <a:ext cx="251780" cy="4012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401890921"/>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2848</TotalTime>
  <Words>3638</Words>
  <Application>Microsoft Office PowerPoint</Application>
  <PresentationFormat>Presentación en pantalla (16:9)</PresentationFormat>
  <Paragraphs>523</Paragraphs>
  <Slides>31</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31</vt:i4>
      </vt:variant>
    </vt:vector>
  </HeadingPairs>
  <TitlesOfParts>
    <vt:vector size="39" baseType="lpstr">
      <vt:lpstr>Century Gothic</vt:lpstr>
      <vt:lpstr>Times New Roman</vt:lpstr>
      <vt:lpstr>Arial</vt:lpstr>
      <vt:lpstr>Wingdings 3</vt:lpstr>
      <vt:lpstr>Roboto Condensed</vt:lpstr>
      <vt:lpstr>Calibri</vt:lpstr>
      <vt:lpstr>Cambria Math</vt:lpstr>
      <vt:lpstr>Espiral</vt:lpstr>
      <vt:lpstr>Presentación de PowerPoint</vt:lpstr>
      <vt:lpstr>Presentación de PowerPoint</vt:lpstr>
      <vt:lpstr>ÁRBOL DE PROBLEMAS</vt:lpstr>
      <vt:lpstr>OBJETIVOS</vt:lpstr>
      <vt:lpstr>HIPÓTESIS</vt:lpstr>
      <vt:lpstr>TEORÍAS DE SOPORTE</vt:lpstr>
      <vt:lpstr>MARCO REFERENCIAL</vt:lpstr>
      <vt:lpstr>MARCO CONCEPTUAL</vt:lpstr>
      <vt:lpstr>Presentación de PowerPoint</vt:lpstr>
      <vt:lpstr>Análisis FODA</vt:lpstr>
      <vt:lpstr>METODOLOGÍA</vt:lpstr>
      <vt:lpstr>POBLACIÓN</vt:lpstr>
      <vt:lpstr>Presentación de PowerPoint</vt:lpstr>
      <vt:lpstr>Presentación de PowerPoint</vt:lpstr>
      <vt:lpstr>Presentación de PowerPoint</vt:lpstr>
      <vt:lpstr>MUESTRA</vt:lpstr>
      <vt:lpstr>Presentación de PowerPoint</vt:lpstr>
      <vt:lpstr>Correlación de Spearman</vt:lpstr>
      <vt:lpstr>Pruebas de normalidad </vt:lpstr>
      <vt:lpstr>Análisis de correlación de Spearman </vt:lpstr>
      <vt:lpstr>Análisis factorial  </vt:lpstr>
      <vt:lpstr>Análisis de comunalidades  </vt:lpstr>
      <vt:lpstr>Presentación de PowerPoint</vt:lpstr>
      <vt:lpstr>Presentación de PowerPoint</vt:lpstr>
      <vt:lpstr>Presentación de PowerPoint</vt:lpstr>
      <vt:lpstr>Presentación de PowerPoint</vt:lpstr>
      <vt:lpstr>Propuesta </vt:lpstr>
      <vt:lpstr>Conclusiones  </vt:lpstr>
      <vt:lpstr>Recomendaciones </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Shirley</dc:creator>
  <cp:lastModifiedBy>Cuenta Microsoft</cp:lastModifiedBy>
  <cp:revision>110</cp:revision>
  <dcterms:modified xsi:type="dcterms:W3CDTF">2023-01-26T03:03:35Z</dcterms:modified>
</cp:coreProperties>
</file>