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charts/chart8.xml" ContentType="application/vnd.openxmlformats-officedocument.drawingml.chart+xml"/>
  <Override PartName="/ppt/theme/themeOverride6.xml" ContentType="application/vnd.openxmlformats-officedocument.themeOverride+xml"/>
  <Override PartName="/ppt/charts/chart9.xml" ContentType="application/vnd.openxmlformats-officedocument.drawingml.chart+xml"/>
  <Override PartName="/ppt/theme/themeOverride7.xml" ContentType="application/vnd.openxmlformats-officedocument.themeOverride+xml"/>
  <Override PartName="/ppt/charts/chart10.xml" ContentType="application/vnd.openxmlformats-officedocument.drawingml.chart+xml"/>
  <Override PartName="/ppt/theme/themeOverride8.xml" ContentType="application/vnd.openxmlformats-officedocument.themeOverride+xml"/>
  <Override PartName="/ppt/charts/chart11.xml" ContentType="application/vnd.openxmlformats-officedocument.drawingml.chart+xml"/>
  <Override PartName="/ppt/theme/themeOverride9.xml" ContentType="application/vnd.openxmlformats-officedocument.themeOverride+xml"/>
  <Override PartName="/ppt/charts/chart12.xml" ContentType="application/vnd.openxmlformats-officedocument.drawingml.chart+xml"/>
  <Override PartName="/ppt/theme/themeOverride10.xml" ContentType="application/vnd.openxmlformats-officedocument.themeOverride+xml"/>
  <Override PartName="/ppt/charts/chart13.xml" ContentType="application/vnd.openxmlformats-officedocument.drawingml.chart+xml"/>
  <Override PartName="/ppt/theme/themeOverride11.xml" ContentType="application/vnd.openxmlformats-officedocument.themeOverride+xml"/>
  <Override PartName="/ppt/charts/chart14.xml" ContentType="application/vnd.openxmlformats-officedocument.drawingml.chart+xml"/>
  <Override PartName="/ppt/theme/themeOverride12.xml" ContentType="application/vnd.openxmlformats-officedocument.themeOverride+xml"/>
  <Override PartName="/ppt/charts/chart15.xml" ContentType="application/vnd.openxmlformats-officedocument.drawingml.chart+xml"/>
  <Override PartName="/ppt/theme/themeOverride13.xml" ContentType="application/vnd.openxmlformats-officedocument.themeOverride+xml"/>
  <Override PartName="/ppt/charts/chart16.xml" ContentType="application/vnd.openxmlformats-officedocument.drawingml.chart+xml"/>
  <Override PartName="/ppt/theme/themeOverride14.xml" ContentType="application/vnd.openxmlformats-officedocument.themeOverride+xml"/>
  <Override PartName="/ppt/charts/chart17.xml" ContentType="application/vnd.openxmlformats-officedocument.drawingml.chart+xml"/>
  <Override PartName="/ppt/theme/themeOverride15.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theme/themeOverride16.xml" ContentType="application/vnd.openxmlformats-officedocument.themeOverride+xml"/>
  <Override PartName="/ppt/charts/chart21.xml" ContentType="application/vnd.openxmlformats-officedocument.drawingml.chart+xml"/>
  <Override PartName="/ppt/charts/chart22.xml" ContentType="application/vnd.openxmlformats-officedocument.drawingml.chart+xml"/>
  <Override PartName="/ppt/theme/themeOverride17.xml" ContentType="application/vnd.openxmlformats-officedocument.themeOverride+xml"/>
  <Override PartName="/ppt/charts/chart23.xml" ContentType="application/vnd.openxmlformats-officedocument.drawingml.chart+xml"/>
  <Override PartName="/ppt/charts/chart24.xml" ContentType="application/vnd.openxmlformats-officedocument.drawingml.chart+xml"/>
  <Override PartName="/ppt/theme/themeOverride18.xml" ContentType="application/vnd.openxmlformats-officedocument.themeOverride+xml"/>
  <Override PartName="/ppt/drawings/drawing1.xml" ContentType="application/vnd.openxmlformats-officedocument.drawingml.chartshapes+xml"/>
  <Override PartName="/ppt/charts/chart25.xml" ContentType="application/vnd.openxmlformats-officedocument.drawingml.chart+xml"/>
  <Override PartName="/ppt/theme/themeOverride19.xml" ContentType="application/vnd.openxmlformats-officedocument.themeOverride+xml"/>
  <Override PartName="/ppt/drawings/drawing2.xml" ContentType="application/vnd.openxmlformats-officedocument.drawingml.chartshapes+xml"/>
  <Override PartName="/ppt/charts/chart26.xml" ContentType="application/vnd.openxmlformats-officedocument.drawingml.chart+xml"/>
  <Override PartName="/ppt/drawings/drawing3.xml" ContentType="application/vnd.openxmlformats-officedocument.drawingml.chartshapes+xml"/>
  <Override PartName="/ppt/charts/chart27.xml" ContentType="application/vnd.openxmlformats-officedocument.drawingml.chart+xml"/>
  <Override PartName="/ppt/theme/themeOverride20.xml" ContentType="application/vnd.openxmlformats-officedocument.themeOverride+xml"/>
  <Override PartName="/ppt/charts/chart28.xml" ContentType="application/vnd.openxmlformats-officedocument.drawingml.chart+xml"/>
  <Override PartName="/ppt/theme/themeOverride21.xml" ContentType="application/vnd.openxmlformats-officedocument.themeOverride+xml"/>
  <Override PartName="/ppt/drawings/drawing4.xml" ContentType="application/vnd.openxmlformats-officedocument.drawingml.chartshape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2">
  <p:sldMasterIdLst>
    <p:sldMasterId id="2147483688" r:id="rId1"/>
  </p:sldMasterIdLst>
  <p:notesMasterIdLst>
    <p:notesMasterId r:id="rId56"/>
  </p:notesMasterIdLst>
  <p:handoutMasterIdLst>
    <p:handoutMasterId r:id="rId57"/>
  </p:handoutMasterIdLst>
  <p:sldIdLst>
    <p:sldId id="481" r:id="rId2"/>
    <p:sldId id="585" r:id="rId3"/>
    <p:sldId id="580" r:id="rId4"/>
    <p:sldId id="581" r:id="rId5"/>
    <p:sldId id="586" r:id="rId6"/>
    <p:sldId id="587" r:id="rId7"/>
    <p:sldId id="588" r:id="rId8"/>
    <p:sldId id="592" r:id="rId9"/>
    <p:sldId id="566" r:id="rId10"/>
    <p:sldId id="591" r:id="rId11"/>
    <p:sldId id="590" r:id="rId12"/>
    <p:sldId id="593" r:id="rId13"/>
    <p:sldId id="575" r:id="rId14"/>
    <p:sldId id="594" r:id="rId15"/>
    <p:sldId id="612" r:id="rId16"/>
    <p:sldId id="620" r:id="rId17"/>
    <p:sldId id="604" r:id="rId18"/>
    <p:sldId id="622" r:id="rId19"/>
    <p:sldId id="621" r:id="rId20"/>
    <p:sldId id="640" r:id="rId21"/>
    <p:sldId id="641" r:id="rId22"/>
    <p:sldId id="616" r:id="rId23"/>
    <p:sldId id="639" r:id="rId24"/>
    <p:sldId id="623" r:id="rId25"/>
    <p:sldId id="617" r:id="rId26"/>
    <p:sldId id="619" r:id="rId27"/>
    <p:sldId id="618" r:id="rId28"/>
    <p:sldId id="624" r:id="rId29"/>
    <p:sldId id="625" r:id="rId30"/>
    <p:sldId id="626" r:id="rId31"/>
    <p:sldId id="627" r:id="rId32"/>
    <p:sldId id="628" r:id="rId33"/>
    <p:sldId id="629" r:id="rId34"/>
    <p:sldId id="630" r:id="rId35"/>
    <p:sldId id="631" r:id="rId36"/>
    <p:sldId id="632" r:id="rId37"/>
    <p:sldId id="633" r:id="rId38"/>
    <p:sldId id="635" r:id="rId39"/>
    <p:sldId id="634" r:id="rId40"/>
    <p:sldId id="636" r:id="rId41"/>
    <p:sldId id="637" r:id="rId42"/>
    <p:sldId id="638" r:id="rId43"/>
    <p:sldId id="599" r:id="rId44"/>
    <p:sldId id="605" r:id="rId45"/>
    <p:sldId id="598" r:id="rId46"/>
    <p:sldId id="607" r:id="rId47"/>
    <p:sldId id="608" r:id="rId48"/>
    <p:sldId id="611" r:id="rId49"/>
    <p:sldId id="609" r:id="rId50"/>
    <p:sldId id="610" r:id="rId51"/>
    <p:sldId id="600" r:id="rId52"/>
    <p:sldId id="601" r:id="rId53"/>
    <p:sldId id="602" r:id="rId54"/>
    <p:sldId id="603" r:id="rId5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D1DD0ECA-28CC-49C3-BB9B-7C80DD7064A4}">
          <p14:sldIdLst>
            <p14:sldId id="481"/>
            <p14:sldId id="585"/>
            <p14:sldId id="580"/>
            <p14:sldId id="581"/>
            <p14:sldId id="586"/>
            <p14:sldId id="587"/>
            <p14:sldId id="588"/>
            <p14:sldId id="592"/>
            <p14:sldId id="566"/>
            <p14:sldId id="591"/>
            <p14:sldId id="590"/>
            <p14:sldId id="593"/>
            <p14:sldId id="575"/>
            <p14:sldId id="594"/>
            <p14:sldId id="612"/>
            <p14:sldId id="620"/>
            <p14:sldId id="604"/>
            <p14:sldId id="622"/>
            <p14:sldId id="621"/>
            <p14:sldId id="640"/>
            <p14:sldId id="641"/>
            <p14:sldId id="616"/>
            <p14:sldId id="639"/>
            <p14:sldId id="623"/>
            <p14:sldId id="617"/>
            <p14:sldId id="619"/>
            <p14:sldId id="618"/>
            <p14:sldId id="624"/>
            <p14:sldId id="625"/>
            <p14:sldId id="626"/>
            <p14:sldId id="627"/>
            <p14:sldId id="628"/>
            <p14:sldId id="629"/>
            <p14:sldId id="630"/>
            <p14:sldId id="631"/>
            <p14:sldId id="632"/>
            <p14:sldId id="633"/>
            <p14:sldId id="635"/>
            <p14:sldId id="634"/>
            <p14:sldId id="636"/>
            <p14:sldId id="637"/>
            <p14:sldId id="638"/>
            <p14:sldId id="599"/>
            <p14:sldId id="605"/>
            <p14:sldId id="598"/>
            <p14:sldId id="607"/>
            <p14:sldId id="608"/>
            <p14:sldId id="611"/>
            <p14:sldId id="609"/>
            <p14:sldId id="610"/>
            <p14:sldId id="600"/>
            <p14:sldId id="601"/>
            <p14:sldId id="602"/>
            <p14:sldId id="60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319">
          <p15:clr>
            <a:srgbClr val="A4A3A4"/>
          </p15:clr>
        </p15:guide>
        <p15:guide id="4" pos="36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126E"/>
    <a:srgbClr val="FF0000"/>
    <a:srgbClr val="003399"/>
    <a:srgbClr val="A3337B"/>
    <a:srgbClr val="431533"/>
    <a:srgbClr val="702254"/>
    <a:srgbClr val="009242"/>
    <a:srgbClr val="FFFFCC"/>
    <a:srgbClr val="F1F0E7"/>
    <a:srgbClr val="7525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8" autoAdjust="0"/>
    <p:restoredTop sz="95817" autoAdjust="0"/>
  </p:normalViewPr>
  <p:slideViewPr>
    <p:cSldViewPr>
      <p:cViewPr varScale="1">
        <p:scale>
          <a:sx n="61" d="100"/>
          <a:sy n="61" d="100"/>
        </p:scale>
        <p:origin x="840" y="90"/>
      </p:cViewPr>
      <p:guideLst>
        <p:guide orient="horz" pos="2160"/>
        <p:guide pos="3840"/>
        <p:guide orient="horz" pos="4319"/>
        <p:guide pos="365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8.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9.xml"/></Relationships>
</file>

<file path=ppt/charts/_rels/chart1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0.xml"/></Relationships>
</file>

<file path=ppt/charts/_rels/chart13.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1.xml"/></Relationships>
</file>

<file path=ppt/charts/_rels/chart14.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12.xml"/></Relationships>
</file>

<file path=ppt/charts/_rels/chart15.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13.xml"/></Relationships>
</file>

<file path=ppt/charts/_rels/chart16.xml.rels><?xml version="1.0" encoding="UTF-8" standalone="yes"?>
<Relationships xmlns="http://schemas.openxmlformats.org/package/2006/relationships"><Relationship Id="rId2" Type="http://schemas.openxmlformats.org/officeDocument/2006/relationships/oleObject" Target="../embeddings/oleObject5.bin"/><Relationship Id="rId1" Type="http://schemas.openxmlformats.org/officeDocument/2006/relationships/themeOverride" Target="../theme/themeOverride14.xml"/></Relationships>
</file>

<file path=ppt/charts/_rels/chart17.xml.rels><?xml version="1.0" encoding="UTF-8" standalone="yes"?>
<Relationships xmlns="http://schemas.openxmlformats.org/package/2006/relationships"><Relationship Id="rId2" Type="http://schemas.openxmlformats.org/officeDocument/2006/relationships/oleObject" Target="../embeddings/oleObject6.bin"/><Relationship Id="rId1" Type="http://schemas.openxmlformats.org/officeDocument/2006/relationships/themeOverride" Target="../theme/themeOverride15.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6.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7.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4.xlsx"/><Relationship Id="rId1" Type="http://schemas.openxmlformats.org/officeDocument/2006/relationships/themeOverride" Target="../theme/themeOverride18.xm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5.xlsx"/><Relationship Id="rId1" Type="http://schemas.openxmlformats.org/officeDocument/2006/relationships/themeOverride" Target="../theme/themeOverride19.xml"/></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6.xlsx"/></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20.xml"/></Relationships>
</file>

<file path=ppt/charts/_rels/chart28.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18.xlsx"/><Relationship Id="rId1" Type="http://schemas.openxmlformats.org/officeDocument/2006/relationships/themeOverride" Target="../theme/themeOverride2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oleObject" Target="file:///C:\Users\USUARIO\Desktop\TESIS%20AGUENA\DOC%20TESIS\Encuesta%20Serdra%202017.xlsx"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oleObject" Target="file:///C:\Users\USUARIO\Desktop\TESIS%20AGUENA\DOC%20TESIS\Encuesta%20Serdra%202017.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oleObject" Target="file:///C:\Users\USUARIO\Desktop\TESIS%20AGUENA\DOC%20TESIS\Encuesta%20Serdra%202017.xlsx" TargetMode="External"/><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oleObject" Target="file:///C:\Users\USUARIO\Desktop\TESIS%20AGUENA\DOC%20TESIS\Encuesta%20Serdra%202017.xlsx" TargetMode="External"/><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2" Type="http://schemas.openxmlformats.org/officeDocument/2006/relationships/oleObject" Target="file:///C:\Users\USUARIO\Desktop\TESIS%20AGUENA\DOC%20TESIS\Encuesta%20Serdra%202017.xlsx" TargetMode="External"/><Relationship Id="rId1" Type="http://schemas.openxmlformats.org/officeDocument/2006/relationships/themeOverride" Target="../theme/themeOverride6.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8.8360552531200232E-2"/>
          <c:y val="2.4461297229600752E-2"/>
          <c:w val="0.9009503994505661"/>
          <c:h val="0.88260237498863758"/>
        </c:manualLayout>
      </c:layout>
      <c:bar3DChart>
        <c:barDir val="col"/>
        <c:grouping val="clustered"/>
        <c:varyColors val="0"/>
        <c:ser>
          <c:idx val="0"/>
          <c:order val="0"/>
          <c:tx>
            <c:strRef>
              <c:f>TABULACION!$C$2</c:f>
              <c:strCache>
                <c:ptCount val="1"/>
                <c:pt idx="0">
                  <c:v>NOMBRAMIENTO</c:v>
                </c:pt>
              </c:strCache>
            </c:strRef>
          </c:tx>
          <c:invertIfNegative val="0"/>
          <c:dLbls>
            <c:dLbl>
              <c:idx val="0"/>
              <c:layout>
                <c:manualLayout>
                  <c:x val="3.2067144054700993E-2"/>
                  <c:y val="0.36075537061538615"/>
                </c:manualLayout>
              </c:layout>
              <c:tx>
                <c:rich>
                  <a:bodyPr/>
                  <a:lstStyle/>
                  <a:p>
                    <a:r>
                      <a:rPr lang="en-US" sz="2000" dirty="0" smtClean="0"/>
                      <a:t>44%</a:t>
                    </a:r>
                    <a:endParaRPr lang="en-US" sz="2400"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789-4AFF-AD19-08222800687F}"/>
                </c:ext>
              </c:extLst>
            </c:dLbl>
            <c:spPr>
              <a:noFill/>
              <a:ln>
                <a:noFill/>
              </a:ln>
              <a:effectLst/>
            </c:spPr>
            <c:txPr>
              <a:bodyPr/>
              <a:lstStyle/>
              <a:p>
                <a:pPr>
                  <a:defRPr sz="20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TABULACION!$C$4</c:f>
              <c:numCache>
                <c:formatCode>0%</c:formatCode>
                <c:ptCount val="1"/>
                <c:pt idx="0">
                  <c:v>0.43478260869565216</c:v>
                </c:pt>
              </c:numCache>
            </c:numRef>
          </c:val>
          <c:extLst>
            <c:ext xmlns:c16="http://schemas.microsoft.com/office/drawing/2014/chart" uri="{C3380CC4-5D6E-409C-BE32-E72D297353CC}">
              <c16:uniqueId val="{00000001-1789-4AFF-AD19-08222800687F}"/>
            </c:ext>
          </c:extLst>
        </c:ser>
        <c:ser>
          <c:idx val="1"/>
          <c:order val="1"/>
          <c:tx>
            <c:strRef>
              <c:f>TABULACION!$D$2</c:f>
              <c:strCache>
                <c:ptCount val="1"/>
                <c:pt idx="0">
                  <c:v>CONTRATO OCASIONAL </c:v>
                </c:pt>
              </c:strCache>
            </c:strRef>
          </c:tx>
          <c:invertIfNegative val="0"/>
          <c:dLbls>
            <c:dLbl>
              <c:idx val="0"/>
              <c:layout>
                <c:manualLayout>
                  <c:x val="4.0083930068376239E-2"/>
                  <c:y val="0.33670501257436042"/>
                </c:manualLayout>
              </c:layout>
              <c:spPr/>
              <c:txPr>
                <a:bodyPr/>
                <a:lstStyle/>
                <a:p>
                  <a:pPr>
                    <a:defRPr sz="2800"/>
                  </a:pPr>
                  <a:endParaRPr lang="es-E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789-4AFF-AD19-08222800687F}"/>
                </c:ext>
              </c:extLst>
            </c:dLbl>
            <c:spPr>
              <a:noFill/>
              <a:ln>
                <a:noFill/>
              </a:ln>
              <a:effectLst/>
            </c:spPr>
            <c:txPr>
              <a:bodyPr/>
              <a:lstStyle/>
              <a:p>
                <a:pPr>
                  <a:defRPr sz="20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TABULACION!$D$4</c:f>
              <c:numCache>
                <c:formatCode>0%</c:formatCode>
                <c:ptCount val="1"/>
                <c:pt idx="0">
                  <c:v>0.43478260869565216</c:v>
                </c:pt>
              </c:numCache>
            </c:numRef>
          </c:val>
          <c:extLst>
            <c:ext xmlns:c16="http://schemas.microsoft.com/office/drawing/2014/chart" uri="{C3380CC4-5D6E-409C-BE32-E72D297353CC}">
              <c16:uniqueId val="{00000003-1789-4AFF-AD19-08222800687F}"/>
            </c:ext>
          </c:extLst>
        </c:ser>
        <c:ser>
          <c:idx val="2"/>
          <c:order val="2"/>
          <c:tx>
            <c:strRef>
              <c:f>TABULACION!$E$2</c:f>
              <c:strCache>
                <c:ptCount val="1"/>
                <c:pt idx="0">
                  <c:v>MILITAR</c:v>
                </c:pt>
              </c:strCache>
            </c:strRef>
          </c:tx>
          <c:invertIfNegative val="0"/>
          <c:dLbls>
            <c:dLbl>
              <c:idx val="0"/>
              <c:layout>
                <c:manualLayout>
                  <c:x val="4.0083930068376239E-2"/>
                  <c:y val="0.19240254870670936"/>
                </c:manualLayout>
              </c:layout>
              <c:spPr/>
              <c:txPr>
                <a:bodyPr/>
                <a:lstStyle/>
                <a:p>
                  <a:pPr>
                    <a:defRPr sz="2000"/>
                  </a:pPr>
                  <a:endParaRPr lang="es-E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789-4AFF-AD19-08222800687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TABULACION!$E$4</c:f>
              <c:numCache>
                <c:formatCode>0%</c:formatCode>
                <c:ptCount val="1"/>
                <c:pt idx="0">
                  <c:v>0.13043478260869565</c:v>
                </c:pt>
              </c:numCache>
            </c:numRef>
          </c:val>
          <c:extLst>
            <c:ext xmlns:c16="http://schemas.microsoft.com/office/drawing/2014/chart" uri="{C3380CC4-5D6E-409C-BE32-E72D297353CC}">
              <c16:uniqueId val="{00000005-1789-4AFF-AD19-08222800687F}"/>
            </c:ext>
          </c:extLst>
        </c:ser>
        <c:dLbls>
          <c:showLegendKey val="0"/>
          <c:showVal val="0"/>
          <c:showCatName val="0"/>
          <c:showSerName val="0"/>
          <c:showPercent val="0"/>
          <c:showBubbleSize val="0"/>
        </c:dLbls>
        <c:gapWidth val="75"/>
        <c:shape val="cylinder"/>
        <c:axId val="161961472"/>
        <c:axId val="161963008"/>
        <c:axId val="0"/>
      </c:bar3DChart>
      <c:catAx>
        <c:axId val="161961472"/>
        <c:scaling>
          <c:orientation val="minMax"/>
        </c:scaling>
        <c:delete val="1"/>
        <c:axPos val="b"/>
        <c:majorTickMark val="none"/>
        <c:minorTickMark val="none"/>
        <c:tickLblPos val="nextTo"/>
        <c:crossAx val="161963008"/>
        <c:crosses val="autoZero"/>
        <c:auto val="1"/>
        <c:lblAlgn val="ctr"/>
        <c:lblOffset val="100"/>
        <c:noMultiLvlLbl val="0"/>
      </c:catAx>
      <c:valAx>
        <c:axId val="161963008"/>
        <c:scaling>
          <c:orientation val="minMax"/>
        </c:scaling>
        <c:delete val="0"/>
        <c:axPos val="l"/>
        <c:numFmt formatCode="0%" sourceLinked="1"/>
        <c:majorTickMark val="none"/>
        <c:minorTickMark val="none"/>
        <c:tickLblPos val="nextTo"/>
        <c:txPr>
          <a:bodyPr/>
          <a:lstStyle/>
          <a:p>
            <a:pPr>
              <a:defRPr sz="1600"/>
            </a:pPr>
            <a:endParaRPr lang="es-ES"/>
          </a:p>
        </c:txPr>
        <c:crossAx val="161961472"/>
        <c:crosses val="autoZero"/>
        <c:crossBetween val="between"/>
      </c:valAx>
    </c:plotArea>
    <c:legend>
      <c:legendPos val="b"/>
      <c:layout>
        <c:manualLayout>
          <c:xMode val="edge"/>
          <c:yMode val="edge"/>
          <c:x val="6.603348786161807E-2"/>
          <c:y val="0.9017801683651312"/>
          <c:w val="0.89999995791713383"/>
          <c:h val="8.2186259607518353E-2"/>
        </c:manualLayout>
      </c:layout>
      <c:overlay val="0"/>
      <c:txPr>
        <a:bodyPr/>
        <a:lstStyle/>
        <a:p>
          <a:pPr>
            <a:defRPr sz="1200" b="1"/>
          </a:pPr>
          <a:endParaRPr lang="es-E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20"/>
      <c:rotY val="240"/>
      <c:rAngAx val="1"/>
    </c:view3D>
    <c:floor>
      <c:thickness val="0"/>
    </c:floor>
    <c:sideWall>
      <c:thickness val="0"/>
    </c:sideWall>
    <c:backWall>
      <c:thickness val="0"/>
    </c:backWall>
    <c:plotArea>
      <c:layout>
        <c:manualLayout>
          <c:layoutTarget val="inner"/>
          <c:xMode val="edge"/>
          <c:yMode val="edge"/>
          <c:x val="0"/>
          <c:y val="3.316407878921677E-4"/>
          <c:w val="1"/>
          <c:h val="0.97977096146563769"/>
        </c:manualLayout>
      </c:layout>
      <c:pie3DChart>
        <c:varyColors val="1"/>
        <c:ser>
          <c:idx val="0"/>
          <c:order val="0"/>
          <c:explosion val="17"/>
          <c:dPt>
            <c:idx val="0"/>
            <c:bubble3D val="0"/>
            <c:explosion val="14"/>
            <c:extLst>
              <c:ext xmlns:c16="http://schemas.microsoft.com/office/drawing/2014/chart" uri="{C3380CC4-5D6E-409C-BE32-E72D297353CC}">
                <c16:uniqueId val="{00000000-854C-4315-B1BE-2A57F5E73BC6}"/>
              </c:ext>
            </c:extLst>
          </c:dPt>
          <c:dLbls>
            <c:dLbl>
              <c:idx val="0"/>
              <c:layout>
                <c:manualLayout>
                  <c:x val="-9.959249939118435E-2"/>
                  <c:y val="0.1869222597175353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54C-4315-B1BE-2A57F5E73BC6}"/>
                </c:ext>
              </c:extLst>
            </c:dLbl>
            <c:dLbl>
              <c:idx val="1"/>
              <c:layout>
                <c:manualLayout>
                  <c:x val="0.21024618204586082"/>
                  <c:y val="-0.3262496506916305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54C-4315-B1BE-2A57F5E73BC6}"/>
                </c:ext>
              </c:extLst>
            </c:dLbl>
            <c:dLbl>
              <c:idx val="2"/>
              <c:layout>
                <c:manualLayout>
                  <c:x val="0.19723677662968708"/>
                  <c:y val="-0.206318538540891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54C-4315-B1BE-2A57F5E73BC6}"/>
                </c:ext>
              </c:extLst>
            </c:dLbl>
            <c:spPr>
              <a:noFill/>
              <a:ln>
                <a:noFill/>
              </a:ln>
              <a:effectLst/>
            </c:spPr>
            <c:txPr>
              <a:bodyPr/>
              <a:lstStyle/>
              <a:p>
                <a:pPr>
                  <a:defRPr sz="1600">
                    <a:solidFill>
                      <a:schemeClr val="bg1"/>
                    </a:solidFil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TABULACION!$C$50:$D$50</c:f>
              <c:strCache>
                <c:ptCount val="2"/>
                <c:pt idx="0">
                  <c:v>SI</c:v>
                </c:pt>
                <c:pt idx="1">
                  <c:v>NO</c:v>
                </c:pt>
              </c:strCache>
            </c:strRef>
          </c:cat>
          <c:val>
            <c:numRef>
              <c:f>TABULACION!$C$52:$D$52</c:f>
              <c:numCache>
                <c:formatCode>0%</c:formatCode>
                <c:ptCount val="2"/>
                <c:pt idx="0">
                  <c:v>0.82599999999999996</c:v>
                </c:pt>
                <c:pt idx="1">
                  <c:v>0.17399999999999999</c:v>
                </c:pt>
              </c:numCache>
            </c:numRef>
          </c:val>
          <c:extLst>
            <c:ext xmlns:c16="http://schemas.microsoft.com/office/drawing/2014/chart" uri="{C3380CC4-5D6E-409C-BE32-E72D297353CC}">
              <c16:uniqueId val="{00000003-854C-4315-B1BE-2A57F5E73BC6}"/>
            </c:ext>
          </c:extLst>
        </c:ser>
        <c:dLbls>
          <c:showLegendKey val="0"/>
          <c:showVal val="0"/>
          <c:showCatName val="0"/>
          <c:showSerName val="0"/>
          <c:showPercent val="0"/>
          <c:showBubbleSize val="0"/>
          <c:showLeaderLines val="1"/>
        </c:dLbls>
      </c:pie3DChart>
    </c:plotArea>
    <c:legend>
      <c:legendPos val="b"/>
      <c:layout>
        <c:manualLayout>
          <c:xMode val="edge"/>
          <c:yMode val="edge"/>
          <c:x val="0.35120180911642102"/>
          <c:y val="0.8210073740782402"/>
          <c:w val="0.27601659469985607"/>
          <c:h val="0.12009909976206246"/>
        </c:manualLayout>
      </c:layout>
      <c:overlay val="0"/>
      <c:txPr>
        <a:bodyPr/>
        <a:lstStyle/>
        <a:p>
          <a:pPr rtl="0">
            <a:defRPr sz="1000">
              <a:solidFill>
                <a:schemeClr val="bg1"/>
              </a:solidFill>
            </a:defRPr>
          </a:pPr>
          <a:endParaRPr lang="es-ES"/>
        </a:p>
      </c:txPr>
    </c:legend>
    <c:plotVisOnly val="1"/>
    <c:dispBlanksAs val="gap"/>
    <c:showDLblsOverMax val="0"/>
  </c:chart>
  <c:spPr>
    <a:ln>
      <a:noFill/>
    </a:ln>
  </c:spPr>
  <c:txPr>
    <a:bodyPr/>
    <a:lstStyle/>
    <a:p>
      <a:pPr>
        <a:defRPr sz="1200" b="1">
          <a:latin typeface="Arial" panose="020B0604020202020204" pitchFamily="34" charset="0"/>
          <a:cs typeface="Arial" panose="020B0604020202020204" pitchFamily="34" charset="0"/>
        </a:defRPr>
      </a:pPr>
      <a:endParaRPr lang="es-E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20"/>
      <c:rotY val="240"/>
      <c:rAngAx val="1"/>
    </c:view3D>
    <c:floor>
      <c:thickness val="0"/>
    </c:floor>
    <c:sideWall>
      <c:thickness val="0"/>
    </c:sideWall>
    <c:backWall>
      <c:thickness val="0"/>
    </c:backWall>
    <c:plotArea>
      <c:layout>
        <c:manualLayout>
          <c:layoutTarget val="inner"/>
          <c:xMode val="edge"/>
          <c:yMode val="edge"/>
          <c:x val="0"/>
          <c:y val="0"/>
          <c:w val="1"/>
          <c:h val="1"/>
        </c:manualLayout>
      </c:layout>
      <c:pie3DChart>
        <c:varyColors val="1"/>
        <c:ser>
          <c:idx val="0"/>
          <c:order val="0"/>
          <c:explosion val="17"/>
          <c:dPt>
            <c:idx val="0"/>
            <c:bubble3D val="0"/>
            <c:explosion val="14"/>
            <c:extLst>
              <c:ext xmlns:c16="http://schemas.microsoft.com/office/drawing/2014/chart" uri="{C3380CC4-5D6E-409C-BE32-E72D297353CC}">
                <c16:uniqueId val="{00000000-332F-4F74-A4D2-E70C7A3D8583}"/>
              </c:ext>
            </c:extLst>
          </c:dPt>
          <c:dLbls>
            <c:dLbl>
              <c:idx val="0"/>
              <c:layout>
                <c:manualLayout>
                  <c:x val="-7.9306071871127634E-2"/>
                  <c:y val="0.1791044776119402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32F-4F74-A4D2-E70C7A3D8583}"/>
                </c:ext>
              </c:extLst>
            </c:dLbl>
            <c:dLbl>
              <c:idx val="1"/>
              <c:layout>
                <c:manualLayout>
                  <c:x val="0.17867607686162978"/>
                  <c:y val="-0.3301891887791482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32F-4F74-A4D2-E70C7A3D8583}"/>
                </c:ext>
              </c:extLst>
            </c:dLbl>
            <c:dLbl>
              <c:idx val="2"/>
              <c:layout>
                <c:manualLayout>
                  <c:x val="0.19723677662968708"/>
                  <c:y val="-0.206318538540891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2F-4F74-A4D2-E70C7A3D8583}"/>
                </c:ext>
              </c:extLst>
            </c:dLbl>
            <c:spPr>
              <a:noFill/>
              <a:ln>
                <a:noFill/>
              </a:ln>
              <a:effectLst/>
            </c:spPr>
            <c:txPr>
              <a:bodyPr/>
              <a:lstStyle/>
              <a:p>
                <a:pPr>
                  <a:defRPr sz="1400" b="1">
                    <a:solidFill>
                      <a:schemeClr val="bg1"/>
                    </a:solidFil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TABULACION!$C$29:$D$29</c:f>
              <c:strCache>
                <c:ptCount val="2"/>
                <c:pt idx="0">
                  <c:v>SI</c:v>
                </c:pt>
                <c:pt idx="1">
                  <c:v>NO</c:v>
                </c:pt>
              </c:strCache>
            </c:strRef>
          </c:cat>
          <c:val>
            <c:numRef>
              <c:f>TABULACION!$C$31:$D$31</c:f>
              <c:numCache>
                <c:formatCode>0%</c:formatCode>
                <c:ptCount val="2"/>
                <c:pt idx="0">
                  <c:v>0.78300000000000003</c:v>
                </c:pt>
                <c:pt idx="1">
                  <c:v>0.217</c:v>
                </c:pt>
              </c:numCache>
            </c:numRef>
          </c:val>
          <c:extLst>
            <c:ext xmlns:c16="http://schemas.microsoft.com/office/drawing/2014/chart" uri="{C3380CC4-5D6E-409C-BE32-E72D297353CC}">
              <c16:uniqueId val="{00000003-332F-4F74-A4D2-E70C7A3D8583}"/>
            </c:ext>
          </c:extLst>
        </c:ser>
        <c:dLbls>
          <c:showLegendKey val="0"/>
          <c:showVal val="0"/>
          <c:showCatName val="0"/>
          <c:showSerName val="0"/>
          <c:showPercent val="0"/>
          <c:showBubbleSize val="0"/>
          <c:showLeaderLines val="1"/>
        </c:dLbls>
      </c:pie3DChart>
    </c:plotArea>
    <c:legend>
      <c:legendPos val="b"/>
      <c:layout>
        <c:manualLayout>
          <c:xMode val="edge"/>
          <c:yMode val="edge"/>
          <c:x val="0.38211881719702728"/>
          <c:y val="0.81409402453153945"/>
          <c:w val="0.25384890900403673"/>
          <c:h val="0.15743025535850272"/>
        </c:manualLayout>
      </c:layout>
      <c:overlay val="0"/>
      <c:txPr>
        <a:bodyPr/>
        <a:lstStyle/>
        <a:p>
          <a:pPr rtl="0">
            <a:defRPr sz="1050">
              <a:solidFill>
                <a:schemeClr val="bg1"/>
              </a:solidFill>
            </a:defRPr>
          </a:pPr>
          <a:endParaRPr lang="es-ES"/>
        </a:p>
      </c:txPr>
    </c:legend>
    <c:plotVisOnly val="1"/>
    <c:dispBlanksAs val="gap"/>
    <c:showDLblsOverMax val="0"/>
  </c:chart>
  <c:spPr>
    <a:ln>
      <a:noFill/>
    </a:ln>
  </c:spPr>
  <c:txPr>
    <a:bodyPr/>
    <a:lstStyle/>
    <a:p>
      <a:pPr>
        <a:defRPr sz="1200" b="1">
          <a:latin typeface="Arial" panose="020B0604020202020204" pitchFamily="34" charset="0"/>
          <a:cs typeface="Arial" panose="020B0604020202020204" pitchFamily="34" charset="0"/>
        </a:defRPr>
      </a:pPr>
      <a:endParaRPr lang="es-E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20"/>
      <c:rotY val="170"/>
      <c:rAngAx val="1"/>
    </c:view3D>
    <c:floor>
      <c:thickness val="0"/>
    </c:floor>
    <c:sideWall>
      <c:thickness val="0"/>
    </c:sideWall>
    <c:backWall>
      <c:thickness val="0"/>
    </c:backWall>
    <c:plotArea>
      <c:layout>
        <c:manualLayout>
          <c:layoutTarget val="inner"/>
          <c:xMode val="edge"/>
          <c:yMode val="edge"/>
          <c:x val="0"/>
          <c:y val="3.3167495854062899E-4"/>
          <c:w val="0.95290087775636911"/>
          <c:h val="0.93926442738961424"/>
        </c:manualLayout>
      </c:layout>
      <c:pie3DChart>
        <c:varyColors val="1"/>
        <c:ser>
          <c:idx val="0"/>
          <c:order val="0"/>
          <c:explosion val="17"/>
          <c:dPt>
            <c:idx val="0"/>
            <c:bubble3D val="0"/>
            <c:explosion val="5"/>
            <c:extLst>
              <c:ext xmlns:c16="http://schemas.microsoft.com/office/drawing/2014/chart" uri="{C3380CC4-5D6E-409C-BE32-E72D297353CC}">
                <c16:uniqueId val="{00000000-1380-496A-A494-C0733BF76DD0}"/>
              </c:ext>
            </c:extLst>
          </c:dPt>
          <c:dPt>
            <c:idx val="1"/>
            <c:bubble3D val="0"/>
            <c:explosion val="9"/>
            <c:extLst>
              <c:ext xmlns:c16="http://schemas.microsoft.com/office/drawing/2014/chart" uri="{C3380CC4-5D6E-409C-BE32-E72D297353CC}">
                <c16:uniqueId val="{00000001-1380-496A-A494-C0733BF76DD0}"/>
              </c:ext>
            </c:extLst>
          </c:dPt>
          <c:dLbls>
            <c:dLbl>
              <c:idx val="0"/>
              <c:layout>
                <c:manualLayout>
                  <c:x val="0.25278810408921931"/>
                  <c:y val="6.63349917081260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380-496A-A494-C0733BF76DD0}"/>
                </c:ext>
              </c:extLst>
            </c:dLbl>
            <c:dLbl>
              <c:idx val="1"/>
              <c:layout>
                <c:manualLayout>
                  <c:x val="-0.22282945062235293"/>
                  <c:y val="-0.2360125326687076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380-496A-A494-C0733BF76DD0}"/>
                </c:ext>
              </c:extLst>
            </c:dLbl>
            <c:dLbl>
              <c:idx val="2"/>
              <c:layout>
                <c:manualLayout>
                  <c:x val="0.19723677662968708"/>
                  <c:y val="-0.206318538540891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80-496A-A494-C0733BF76DD0}"/>
                </c:ext>
              </c:extLst>
            </c:dLbl>
            <c:spPr>
              <a:noFill/>
              <a:ln>
                <a:noFill/>
              </a:ln>
              <a:effectLst/>
            </c:spPr>
            <c:txPr>
              <a:bodyPr/>
              <a:lstStyle/>
              <a:p>
                <a:pPr>
                  <a:defRPr sz="1400"/>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TABULACION!$C$56:$D$56</c:f>
              <c:strCache>
                <c:ptCount val="2"/>
                <c:pt idx="0">
                  <c:v>SI</c:v>
                </c:pt>
                <c:pt idx="1">
                  <c:v>NO</c:v>
                </c:pt>
              </c:strCache>
            </c:strRef>
          </c:cat>
          <c:val>
            <c:numRef>
              <c:f>TABULACION!$C$58:$D$58</c:f>
              <c:numCache>
                <c:formatCode>0%</c:formatCode>
                <c:ptCount val="2"/>
                <c:pt idx="0">
                  <c:v>0.67400000000000004</c:v>
                </c:pt>
                <c:pt idx="1">
                  <c:v>0.32600000000000001</c:v>
                </c:pt>
              </c:numCache>
            </c:numRef>
          </c:val>
          <c:extLst>
            <c:ext xmlns:c16="http://schemas.microsoft.com/office/drawing/2014/chart" uri="{C3380CC4-5D6E-409C-BE32-E72D297353CC}">
              <c16:uniqueId val="{00000003-1380-496A-A494-C0733BF76DD0}"/>
            </c:ext>
          </c:extLst>
        </c:ser>
        <c:dLbls>
          <c:showLegendKey val="0"/>
          <c:showVal val="0"/>
          <c:showCatName val="0"/>
          <c:showSerName val="0"/>
          <c:showPercent val="0"/>
          <c:showBubbleSize val="0"/>
          <c:showLeaderLines val="1"/>
        </c:dLbls>
      </c:pie3DChart>
    </c:plotArea>
    <c:legend>
      <c:legendPos val="b"/>
      <c:layout>
        <c:manualLayout>
          <c:xMode val="edge"/>
          <c:yMode val="edge"/>
          <c:x val="0.40391144415498248"/>
          <c:y val="0.82191979733876563"/>
          <c:w val="0.29449109272443197"/>
          <c:h val="0.15902227173084824"/>
        </c:manualLayout>
      </c:layout>
      <c:overlay val="0"/>
      <c:txPr>
        <a:bodyPr/>
        <a:lstStyle/>
        <a:p>
          <a:pPr rtl="0">
            <a:defRPr>
              <a:solidFill>
                <a:schemeClr val="bg1"/>
              </a:solidFill>
            </a:defRPr>
          </a:pPr>
          <a:endParaRPr lang="es-ES"/>
        </a:p>
      </c:txPr>
    </c:legend>
    <c:plotVisOnly val="1"/>
    <c:dispBlanksAs val="gap"/>
    <c:showDLblsOverMax val="0"/>
  </c:chart>
  <c:spPr>
    <a:ln>
      <a:noFill/>
    </a:ln>
  </c:spPr>
  <c:txPr>
    <a:bodyPr/>
    <a:lstStyle/>
    <a:p>
      <a:pPr>
        <a:defRPr sz="1100" b="1">
          <a:solidFill>
            <a:schemeClr val="bg1"/>
          </a:solidFill>
          <a:latin typeface="Arial" panose="020B0604020202020204" pitchFamily="34" charset="0"/>
          <a:cs typeface="Arial" panose="020B0604020202020204" pitchFamily="34" charset="0"/>
        </a:defRPr>
      </a:pPr>
      <a:endParaRPr lang="es-E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manualLayout>
          <c:layoutTarget val="inner"/>
          <c:xMode val="edge"/>
          <c:yMode val="edge"/>
          <c:x val="0.14069962047022425"/>
          <c:y val="4.3183138650184541E-2"/>
          <c:w val="0.80299727347864225"/>
          <c:h val="0.68916711940135011"/>
        </c:manualLayout>
      </c:layout>
      <c:bar3DChart>
        <c:barDir val="col"/>
        <c:grouping val="clustered"/>
        <c:varyColors val="0"/>
        <c:ser>
          <c:idx val="0"/>
          <c:order val="0"/>
          <c:tx>
            <c:strRef>
              <c:f>TABULACION!$C$47</c:f>
              <c:strCache>
                <c:ptCount val="1"/>
                <c:pt idx="0">
                  <c:v>MUY BUENO</c:v>
                </c:pt>
              </c:strCache>
            </c:strRef>
          </c:tx>
          <c:invertIfNegative val="0"/>
          <c:dLbls>
            <c:dLbl>
              <c:idx val="0"/>
              <c:layout>
                <c:manualLayout>
                  <c:x val="1.9623640989297739E-2"/>
                  <c:y val="-7.602754201179394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BEE-4DD3-82FB-1F48C3831A57}"/>
                </c:ext>
              </c:extLst>
            </c:dLbl>
            <c:spPr>
              <a:noFill/>
              <a:ln>
                <a:noFill/>
              </a:ln>
              <a:effectLst/>
            </c:spPr>
            <c:txPr>
              <a:bodyPr/>
              <a:lstStyle/>
              <a:p>
                <a:pPr>
                  <a:defRPr sz="14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TABULACION!$C$49</c:f>
              <c:numCache>
                <c:formatCode>0%</c:formatCode>
                <c:ptCount val="1"/>
                <c:pt idx="0">
                  <c:v>0.23899999999999999</c:v>
                </c:pt>
              </c:numCache>
            </c:numRef>
          </c:val>
          <c:extLst>
            <c:ext xmlns:c16="http://schemas.microsoft.com/office/drawing/2014/chart" uri="{C3380CC4-5D6E-409C-BE32-E72D297353CC}">
              <c16:uniqueId val="{00000001-BBEE-4DD3-82FB-1F48C3831A57}"/>
            </c:ext>
          </c:extLst>
        </c:ser>
        <c:ser>
          <c:idx val="1"/>
          <c:order val="1"/>
          <c:tx>
            <c:strRef>
              <c:f>TABULACION!$D$47</c:f>
              <c:strCache>
                <c:ptCount val="1"/>
                <c:pt idx="0">
                  <c:v>ACEPTABLE</c:v>
                </c:pt>
              </c:strCache>
            </c:strRef>
          </c:tx>
          <c:invertIfNegative val="0"/>
          <c:dLbls>
            <c:dLbl>
              <c:idx val="0"/>
              <c:layout>
                <c:manualLayout>
                  <c:x val="2.5909018322585534E-2"/>
                  <c:y val="-5.89173396179222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BEE-4DD3-82FB-1F48C3831A57}"/>
                </c:ext>
              </c:extLst>
            </c:dLbl>
            <c:spPr>
              <a:noFill/>
              <a:ln>
                <a:noFill/>
              </a:ln>
              <a:effectLst/>
            </c:spPr>
            <c:txPr>
              <a:bodyPr/>
              <a:lstStyle/>
              <a:p>
                <a:pPr>
                  <a:defRPr sz="14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TABULACION!$D$49</c:f>
              <c:numCache>
                <c:formatCode>0%</c:formatCode>
                <c:ptCount val="1"/>
                <c:pt idx="0">
                  <c:v>0.56499999999999995</c:v>
                </c:pt>
              </c:numCache>
            </c:numRef>
          </c:val>
          <c:extLst>
            <c:ext xmlns:c16="http://schemas.microsoft.com/office/drawing/2014/chart" uri="{C3380CC4-5D6E-409C-BE32-E72D297353CC}">
              <c16:uniqueId val="{00000003-BBEE-4DD3-82FB-1F48C3831A57}"/>
            </c:ext>
          </c:extLst>
        </c:ser>
        <c:ser>
          <c:idx val="2"/>
          <c:order val="2"/>
          <c:tx>
            <c:strRef>
              <c:f>TABULACION!$E$47</c:f>
              <c:strCache>
                <c:ptCount val="1"/>
                <c:pt idx="0">
                  <c:v>BAJO</c:v>
                </c:pt>
              </c:strCache>
            </c:strRef>
          </c:tx>
          <c:invertIfNegative val="0"/>
          <c:dLbls>
            <c:dLbl>
              <c:idx val="0"/>
              <c:layout>
                <c:manualLayout>
                  <c:x val="5.0076465207595774E-2"/>
                  <c:y val="-5.920289948905902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BEE-4DD3-82FB-1F48C3831A57}"/>
                </c:ext>
              </c:extLst>
            </c:dLbl>
            <c:spPr>
              <a:noFill/>
              <a:ln>
                <a:noFill/>
              </a:ln>
              <a:effectLst/>
            </c:spPr>
            <c:txPr>
              <a:bodyPr/>
              <a:lstStyle/>
              <a:p>
                <a:pPr>
                  <a:defRPr sz="14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TABULACION!$E$49</c:f>
              <c:numCache>
                <c:formatCode>0%</c:formatCode>
                <c:ptCount val="1"/>
                <c:pt idx="0">
                  <c:v>0.19600000000000001</c:v>
                </c:pt>
              </c:numCache>
            </c:numRef>
          </c:val>
          <c:extLst>
            <c:ext xmlns:c16="http://schemas.microsoft.com/office/drawing/2014/chart" uri="{C3380CC4-5D6E-409C-BE32-E72D297353CC}">
              <c16:uniqueId val="{00000005-BBEE-4DD3-82FB-1F48C3831A57}"/>
            </c:ext>
          </c:extLst>
        </c:ser>
        <c:dLbls>
          <c:showLegendKey val="0"/>
          <c:showVal val="0"/>
          <c:showCatName val="0"/>
          <c:showSerName val="0"/>
          <c:showPercent val="0"/>
          <c:showBubbleSize val="0"/>
        </c:dLbls>
        <c:gapWidth val="75"/>
        <c:shape val="cylinder"/>
        <c:axId val="287736960"/>
        <c:axId val="287738496"/>
        <c:axId val="0"/>
      </c:bar3DChart>
      <c:catAx>
        <c:axId val="287736960"/>
        <c:scaling>
          <c:orientation val="minMax"/>
        </c:scaling>
        <c:delete val="1"/>
        <c:axPos val="b"/>
        <c:majorTickMark val="none"/>
        <c:minorTickMark val="none"/>
        <c:tickLblPos val="nextTo"/>
        <c:crossAx val="287738496"/>
        <c:crosses val="autoZero"/>
        <c:auto val="1"/>
        <c:lblAlgn val="ctr"/>
        <c:lblOffset val="100"/>
        <c:noMultiLvlLbl val="0"/>
      </c:catAx>
      <c:valAx>
        <c:axId val="287738496"/>
        <c:scaling>
          <c:orientation val="minMax"/>
        </c:scaling>
        <c:delete val="0"/>
        <c:axPos val="l"/>
        <c:numFmt formatCode="0%" sourceLinked="1"/>
        <c:majorTickMark val="none"/>
        <c:minorTickMark val="none"/>
        <c:tickLblPos val="nextTo"/>
        <c:crossAx val="287736960"/>
        <c:crosses val="autoZero"/>
        <c:crossBetween val="between"/>
      </c:valAx>
    </c:plotArea>
    <c:legend>
      <c:legendPos val="b"/>
      <c:layout>
        <c:manualLayout>
          <c:xMode val="edge"/>
          <c:yMode val="edge"/>
          <c:x val="8.8933461390376847E-2"/>
          <c:y val="0.86401949756280461"/>
          <c:w val="0.81440720603502392"/>
          <c:h val="8.9216289370078736E-2"/>
        </c:manualLayout>
      </c:layout>
      <c:overlay val="0"/>
      <c:txPr>
        <a:bodyPr/>
        <a:lstStyle/>
        <a:p>
          <a:pPr>
            <a:defRPr sz="900"/>
          </a:pPr>
          <a:endParaRPr lang="es-ES"/>
        </a:p>
      </c:txPr>
    </c:legend>
    <c:plotVisOnly val="1"/>
    <c:dispBlanksAs val="gap"/>
    <c:showDLblsOverMax val="0"/>
  </c:chart>
  <c:spPr>
    <a:ln>
      <a:noFill/>
    </a:ln>
  </c:spPr>
  <c:txPr>
    <a:bodyPr/>
    <a:lstStyle/>
    <a:p>
      <a:pPr>
        <a:defRPr sz="1100" b="1">
          <a:solidFill>
            <a:schemeClr val="bg1"/>
          </a:solidFill>
          <a:latin typeface="Arial" panose="020B0604020202020204" pitchFamily="34" charset="0"/>
          <a:cs typeface="Arial" panose="020B0604020202020204" pitchFamily="34" charset="0"/>
        </a:defRPr>
      </a:pPr>
      <a:endParaRPr lang="es-E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manualLayout>
          <c:layoutTarget val="inner"/>
          <c:xMode val="edge"/>
          <c:yMode val="edge"/>
          <c:x val="0.11888686680198018"/>
          <c:y val="3.9435633926040936E-2"/>
          <c:w val="0.83639756435668489"/>
          <c:h val="0.79544205576775717"/>
        </c:manualLayout>
      </c:layout>
      <c:bar3DChart>
        <c:barDir val="col"/>
        <c:grouping val="clustered"/>
        <c:varyColors val="0"/>
        <c:ser>
          <c:idx val="0"/>
          <c:order val="0"/>
          <c:tx>
            <c:strRef>
              <c:f>TABULACION!$C$26</c:f>
              <c:strCache>
                <c:ptCount val="1"/>
                <c:pt idx="0">
                  <c:v>OFICIAL ACTIVO</c:v>
                </c:pt>
              </c:strCache>
            </c:strRef>
          </c:tx>
          <c:invertIfNegative val="0"/>
          <c:dLbls>
            <c:dLbl>
              <c:idx val="0"/>
              <c:layout>
                <c:manualLayout>
                  <c:x val="4.959505735992998E-2"/>
                  <c:y val="-6.628099901450629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E31-4C63-88A0-5D97BE13A287}"/>
                </c:ext>
              </c:extLst>
            </c:dLbl>
            <c:spPr>
              <a:noFill/>
              <a:ln>
                <a:noFill/>
              </a:ln>
              <a:effectLst/>
            </c:spPr>
            <c:txPr>
              <a:bodyPr/>
              <a:lstStyle/>
              <a:p>
                <a:pPr>
                  <a:defRPr sz="1400">
                    <a:solidFill>
                      <a:schemeClr val="bg1"/>
                    </a:solidFill>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TABULACION!$C$28</c:f>
              <c:numCache>
                <c:formatCode>0%</c:formatCode>
                <c:ptCount val="1"/>
                <c:pt idx="0">
                  <c:v>0.78300000000000003</c:v>
                </c:pt>
              </c:numCache>
            </c:numRef>
          </c:val>
          <c:extLst>
            <c:ext xmlns:c16="http://schemas.microsoft.com/office/drawing/2014/chart" uri="{C3380CC4-5D6E-409C-BE32-E72D297353CC}">
              <c16:uniqueId val="{00000001-AE31-4C63-88A0-5D97BE13A287}"/>
            </c:ext>
          </c:extLst>
        </c:ser>
        <c:ser>
          <c:idx val="1"/>
          <c:order val="1"/>
          <c:tx>
            <c:strRef>
              <c:f>TABULACION!$D$26</c:f>
              <c:strCache>
                <c:ptCount val="1"/>
                <c:pt idx="0">
                  <c:v>OFICIAL PASIVO</c:v>
                </c:pt>
              </c:strCache>
            </c:strRef>
          </c:tx>
          <c:invertIfNegative val="0"/>
          <c:dLbls>
            <c:dLbl>
              <c:idx val="0"/>
              <c:layout>
                <c:manualLayout>
                  <c:x val="4.1477538999352706E-2"/>
                  <c:y val="-8.49054021242864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E31-4C63-88A0-5D97BE13A287}"/>
                </c:ext>
              </c:extLst>
            </c:dLbl>
            <c:spPr>
              <a:noFill/>
              <a:ln>
                <a:noFill/>
              </a:ln>
              <a:effectLst/>
            </c:spPr>
            <c:txPr>
              <a:bodyPr/>
              <a:lstStyle/>
              <a:p>
                <a:pPr>
                  <a:defRPr sz="1400">
                    <a:solidFill>
                      <a:schemeClr val="bg1"/>
                    </a:solidFill>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TABULACION!$D$28</c:f>
              <c:numCache>
                <c:formatCode>0%</c:formatCode>
                <c:ptCount val="1"/>
                <c:pt idx="0">
                  <c:v>0.217</c:v>
                </c:pt>
              </c:numCache>
            </c:numRef>
          </c:val>
          <c:extLst>
            <c:ext xmlns:c16="http://schemas.microsoft.com/office/drawing/2014/chart" uri="{C3380CC4-5D6E-409C-BE32-E72D297353CC}">
              <c16:uniqueId val="{00000003-AE31-4C63-88A0-5D97BE13A287}"/>
            </c:ext>
          </c:extLst>
        </c:ser>
        <c:dLbls>
          <c:showLegendKey val="0"/>
          <c:showVal val="0"/>
          <c:showCatName val="0"/>
          <c:showSerName val="0"/>
          <c:showPercent val="0"/>
          <c:showBubbleSize val="0"/>
        </c:dLbls>
        <c:gapWidth val="75"/>
        <c:shape val="cylinder"/>
        <c:axId val="287449472"/>
        <c:axId val="287451008"/>
        <c:axId val="0"/>
      </c:bar3DChart>
      <c:catAx>
        <c:axId val="287449472"/>
        <c:scaling>
          <c:orientation val="minMax"/>
        </c:scaling>
        <c:delete val="1"/>
        <c:axPos val="b"/>
        <c:majorTickMark val="none"/>
        <c:minorTickMark val="none"/>
        <c:tickLblPos val="nextTo"/>
        <c:crossAx val="287451008"/>
        <c:crosses val="autoZero"/>
        <c:auto val="1"/>
        <c:lblAlgn val="ctr"/>
        <c:lblOffset val="100"/>
        <c:noMultiLvlLbl val="0"/>
      </c:catAx>
      <c:valAx>
        <c:axId val="287451008"/>
        <c:scaling>
          <c:orientation val="minMax"/>
        </c:scaling>
        <c:delete val="0"/>
        <c:axPos val="l"/>
        <c:numFmt formatCode="0%" sourceLinked="1"/>
        <c:majorTickMark val="none"/>
        <c:minorTickMark val="none"/>
        <c:tickLblPos val="nextTo"/>
        <c:crossAx val="287449472"/>
        <c:crosses val="autoZero"/>
        <c:crossBetween val="between"/>
      </c:valAx>
    </c:plotArea>
    <c:legend>
      <c:legendPos val="b"/>
      <c:layout/>
      <c:overlay val="0"/>
      <c:txPr>
        <a:bodyPr/>
        <a:lstStyle/>
        <a:p>
          <a:pPr>
            <a:defRPr sz="900"/>
          </a:pPr>
          <a:endParaRPr lang="es-ES"/>
        </a:p>
      </c:txPr>
    </c:legend>
    <c:plotVisOnly val="1"/>
    <c:dispBlanksAs val="gap"/>
    <c:showDLblsOverMax val="0"/>
  </c:chart>
  <c:spPr>
    <a:ln>
      <a:noFill/>
    </a:ln>
  </c:spPr>
  <c:txPr>
    <a:bodyPr/>
    <a:lstStyle/>
    <a:p>
      <a:pPr>
        <a:defRPr sz="1100" b="1">
          <a:solidFill>
            <a:schemeClr val="bg1"/>
          </a:solidFill>
          <a:latin typeface="Arial" panose="020B0604020202020204" pitchFamily="34" charset="0"/>
          <a:cs typeface="Arial" panose="020B0604020202020204" pitchFamily="34" charset="0"/>
        </a:defRPr>
      </a:pPr>
      <a:endParaRPr lang="es-E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20"/>
      <c:rotY val="240"/>
      <c:rAngAx val="1"/>
    </c:view3D>
    <c:floor>
      <c:thickness val="0"/>
    </c:floor>
    <c:sideWall>
      <c:thickness val="0"/>
    </c:sideWall>
    <c:backWall>
      <c:thickness val="0"/>
    </c:backWall>
    <c:plotArea>
      <c:layout>
        <c:manualLayout>
          <c:layoutTarget val="inner"/>
          <c:xMode val="edge"/>
          <c:yMode val="edge"/>
          <c:x val="0"/>
          <c:y val="3.3167495854062899E-4"/>
          <c:w val="1"/>
          <c:h val="0.97977096146563769"/>
        </c:manualLayout>
      </c:layout>
      <c:pie3DChart>
        <c:varyColors val="1"/>
        <c:ser>
          <c:idx val="0"/>
          <c:order val="0"/>
          <c:explosion val="17"/>
          <c:dPt>
            <c:idx val="0"/>
            <c:bubble3D val="0"/>
            <c:explosion val="14"/>
            <c:extLst>
              <c:ext xmlns:c16="http://schemas.microsoft.com/office/drawing/2014/chart" uri="{C3380CC4-5D6E-409C-BE32-E72D297353CC}">
                <c16:uniqueId val="{00000000-1155-4FDC-AB58-77B19D68633B}"/>
              </c:ext>
            </c:extLst>
          </c:dPt>
          <c:dLbls>
            <c:dLbl>
              <c:idx val="0"/>
              <c:layout>
                <c:manualLayout>
                  <c:x val="-0.13382899628252787"/>
                  <c:y val="0.1393034741625038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155-4FDC-AB58-77B19D68633B}"/>
                </c:ext>
              </c:extLst>
            </c:dLbl>
            <c:dLbl>
              <c:idx val="1"/>
              <c:layout>
                <c:manualLayout>
                  <c:x val="0.16659789123959773"/>
                  <c:y val="-0.4239330700652573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155-4FDC-AB58-77B19D68633B}"/>
                </c:ext>
              </c:extLst>
            </c:dLbl>
            <c:dLbl>
              <c:idx val="2"/>
              <c:layout>
                <c:manualLayout>
                  <c:x val="0.19723677662968708"/>
                  <c:y val="-0.206318538540891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55-4FDC-AB58-77B19D68633B}"/>
                </c:ext>
              </c:extLst>
            </c:dLbl>
            <c:spPr>
              <a:noFill/>
              <a:ln>
                <a:noFill/>
              </a:ln>
              <a:effectLst/>
            </c:spPr>
            <c:txPr>
              <a:bodyPr/>
              <a:lstStyle/>
              <a:p>
                <a:pPr>
                  <a:defRPr sz="1600">
                    <a:solidFill>
                      <a:schemeClr val="bg1"/>
                    </a:solidFil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'[Encuesta Serdra 2017.xlsx]TABULACION'!$C$44:$D$44</c:f>
              <c:strCache>
                <c:ptCount val="2"/>
                <c:pt idx="0">
                  <c:v>SI</c:v>
                </c:pt>
                <c:pt idx="1">
                  <c:v>NO</c:v>
                </c:pt>
              </c:strCache>
            </c:strRef>
          </c:cat>
          <c:val>
            <c:numRef>
              <c:f>'[Encuesta Serdra 2017.xlsx]TABULACION'!$C$46:$D$46</c:f>
              <c:numCache>
                <c:formatCode>0%</c:formatCode>
                <c:ptCount val="2"/>
                <c:pt idx="0">
                  <c:v>0.78300000000000003</c:v>
                </c:pt>
                <c:pt idx="1">
                  <c:v>0.217</c:v>
                </c:pt>
              </c:numCache>
            </c:numRef>
          </c:val>
          <c:extLst>
            <c:ext xmlns:c16="http://schemas.microsoft.com/office/drawing/2014/chart" uri="{C3380CC4-5D6E-409C-BE32-E72D297353CC}">
              <c16:uniqueId val="{00000003-1155-4FDC-AB58-77B19D68633B}"/>
            </c:ext>
          </c:extLst>
        </c:ser>
        <c:dLbls>
          <c:showLegendKey val="0"/>
          <c:showVal val="0"/>
          <c:showCatName val="0"/>
          <c:showSerName val="0"/>
          <c:showPercent val="0"/>
          <c:showBubbleSize val="0"/>
          <c:showLeaderLines val="1"/>
        </c:dLbls>
      </c:pie3DChart>
    </c:plotArea>
    <c:legend>
      <c:legendPos val="b"/>
      <c:layout>
        <c:manualLayout>
          <c:xMode val="edge"/>
          <c:yMode val="edge"/>
          <c:x val="0.33861086786841282"/>
          <c:y val="0.85229090000784202"/>
          <c:w val="0.28698409343127412"/>
          <c:h val="0.1431924972793035"/>
        </c:manualLayout>
      </c:layout>
      <c:overlay val="0"/>
      <c:txPr>
        <a:bodyPr/>
        <a:lstStyle/>
        <a:p>
          <a:pPr rtl="0">
            <a:defRPr/>
          </a:pPr>
          <a:endParaRPr lang="es-ES"/>
        </a:p>
      </c:txPr>
    </c:legend>
    <c:plotVisOnly val="1"/>
    <c:dispBlanksAs val="gap"/>
    <c:showDLblsOverMax val="0"/>
  </c:chart>
  <c:spPr>
    <a:ln>
      <a:noFill/>
    </a:ln>
  </c:spPr>
  <c:txPr>
    <a:bodyPr/>
    <a:lstStyle/>
    <a:p>
      <a:pPr>
        <a:defRPr sz="1200" b="1">
          <a:solidFill>
            <a:schemeClr val="bg1"/>
          </a:solidFill>
          <a:latin typeface="Arial" panose="020B0604020202020204" pitchFamily="34" charset="0"/>
          <a:cs typeface="Arial" panose="020B0604020202020204" pitchFamily="34" charset="0"/>
        </a:defRPr>
      </a:pPr>
      <a:endParaRPr lang="es-E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20"/>
      <c:rotY val="30"/>
      <c:rAngAx val="1"/>
    </c:view3D>
    <c:floor>
      <c:thickness val="0"/>
    </c:floor>
    <c:sideWall>
      <c:thickness val="0"/>
    </c:sideWall>
    <c:backWall>
      <c:thickness val="0"/>
    </c:backWall>
    <c:plotArea>
      <c:layout>
        <c:manualLayout>
          <c:layoutTarget val="inner"/>
          <c:xMode val="edge"/>
          <c:yMode val="edge"/>
          <c:x val="0.11157326220545545"/>
          <c:y val="3.2653010513605842E-2"/>
          <c:w val="0.86946950409342649"/>
          <c:h val="0.76097495094666567"/>
        </c:manualLayout>
      </c:layout>
      <c:bar3DChart>
        <c:barDir val="col"/>
        <c:grouping val="clustered"/>
        <c:varyColors val="0"/>
        <c:ser>
          <c:idx val="0"/>
          <c:order val="0"/>
          <c:tx>
            <c:strRef>
              <c:f>TABULACION!$C$32</c:f>
              <c:strCache>
                <c:ptCount val="1"/>
                <c:pt idx="0">
                  <c:v>MAYOR  A SU INGRESO</c:v>
                </c:pt>
              </c:strCache>
            </c:strRef>
          </c:tx>
          <c:invertIfNegative val="0"/>
          <c:dLbls>
            <c:dLbl>
              <c:idx val="0"/>
              <c:layout>
                <c:manualLayout>
                  <c:x val="1.3114689492642249E-2"/>
                  <c:y val="-0.11352241684075205"/>
                </c:manualLayout>
              </c:layout>
              <c:spPr/>
              <c:txPr>
                <a:bodyPr/>
                <a:lstStyle/>
                <a:p>
                  <a:pPr>
                    <a:defRPr sz="1400">
                      <a:solidFill>
                        <a:schemeClr val="bg1"/>
                      </a:solidFill>
                    </a:defRPr>
                  </a:pPr>
                  <a:endParaRPr lang="es-E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716-4189-8C83-42A92AE89CBA}"/>
                </c:ext>
              </c:extLst>
            </c:dLbl>
            <c:spPr>
              <a:noFill/>
              <a:ln>
                <a:noFill/>
              </a:ln>
              <a:effectLst/>
            </c:spPr>
            <c:txPr>
              <a:bodyPr/>
              <a:lstStyle/>
              <a:p>
                <a:pPr>
                  <a:defRPr>
                    <a:solidFill>
                      <a:schemeClr val="bg1"/>
                    </a:solidFill>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TABULACION!$C$34</c:f>
              <c:numCache>
                <c:formatCode>0%</c:formatCode>
                <c:ptCount val="1"/>
                <c:pt idx="0">
                  <c:v>7.5999999999999998E-2</c:v>
                </c:pt>
              </c:numCache>
            </c:numRef>
          </c:val>
          <c:extLst>
            <c:ext xmlns:c16="http://schemas.microsoft.com/office/drawing/2014/chart" uri="{C3380CC4-5D6E-409C-BE32-E72D297353CC}">
              <c16:uniqueId val="{00000001-2716-4189-8C83-42A92AE89CBA}"/>
            </c:ext>
          </c:extLst>
        </c:ser>
        <c:ser>
          <c:idx val="1"/>
          <c:order val="1"/>
          <c:tx>
            <c:strRef>
              <c:f>TABULACION!$D$32</c:f>
              <c:strCache>
                <c:ptCount val="1"/>
                <c:pt idx="0">
                  <c:v>IGUAL  A SU INGRESO</c:v>
                </c:pt>
              </c:strCache>
            </c:strRef>
          </c:tx>
          <c:invertIfNegative val="0"/>
          <c:dLbls>
            <c:dLbl>
              <c:idx val="0"/>
              <c:layout>
                <c:manualLayout>
                  <c:x val="1.7485989926934811E-2"/>
                  <c:y val="-9.1495023206132869E-2"/>
                </c:manualLayout>
              </c:layout>
              <c:spPr/>
              <c:txPr>
                <a:bodyPr/>
                <a:lstStyle/>
                <a:p>
                  <a:pPr>
                    <a:defRPr sz="1400">
                      <a:solidFill>
                        <a:schemeClr val="bg1"/>
                      </a:solidFill>
                    </a:defRPr>
                  </a:pPr>
                  <a:endParaRPr lang="es-E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716-4189-8C83-42A92AE89CBA}"/>
                </c:ext>
              </c:extLst>
            </c:dLbl>
            <c:spPr>
              <a:noFill/>
              <a:ln>
                <a:noFill/>
              </a:ln>
              <a:effectLst/>
            </c:spPr>
            <c:txPr>
              <a:bodyPr/>
              <a:lstStyle/>
              <a:p>
                <a:pPr>
                  <a:defRPr>
                    <a:solidFill>
                      <a:schemeClr val="bg1"/>
                    </a:solidFill>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TABULACION!$D$34</c:f>
              <c:numCache>
                <c:formatCode>0%</c:formatCode>
                <c:ptCount val="1"/>
                <c:pt idx="0">
                  <c:v>0.40200000000000002</c:v>
                </c:pt>
              </c:numCache>
            </c:numRef>
          </c:val>
          <c:extLst>
            <c:ext xmlns:c16="http://schemas.microsoft.com/office/drawing/2014/chart" uri="{C3380CC4-5D6E-409C-BE32-E72D297353CC}">
              <c16:uniqueId val="{00000003-2716-4189-8C83-42A92AE89CBA}"/>
            </c:ext>
          </c:extLst>
        </c:ser>
        <c:ser>
          <c:idx val="2"/>
          <c:order val="2"/>
          <c:tx>
            <c:strRef>
              <c:f>TABULACION!$E$32</c:f>
              <c:strCache>
                <c:ptCount val="1"/>
                <c:pt idx="0">
                  <c:v>MENOR A SU INGRESO</c:v>
                </c:pt>
              </c:strCache>
            </c:strRef>
          </c:tx>
          <c:invertIfNegative val="0"/>
          <c:dLbls>
            <c:dLbl>
              <c:idx val="0"/>
              <c:layout>
                <c:manualLayout>
                  <c:x val="3.290271899195784E-2"/>
                  <c:y val="-7.8499116181905818E-2"/>
                </c:manualLayout>
              </c:layout>
              <c:spPr/>
              <c:txPr>
                <a:bodyPr/>
                <a:lstStyle/>
                <a:p>
                  <a:pPr>
                    <a:defRPr sz="1400">
                      <a:solidFill>
                        <a:schemeClr val="bg1"/>
                      </a:solidFill>
                    </a:defRPr>
                  </a:pPr>
                  <a:endParaRPr lang="es-E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716-4189-8C83-42A92AE89CBA}"/>
                </c:ext>
              </c:extLst>
            </c:dLbl>
            <c:spPr>
              <a:noFill/>
              <a:ln>
                <a:noFill/>
              </a:ln>
              <a:effectLst/>
            </c:spPr>
            <c:txPr>
              <a:bodyPr/>
              <a:lstStyle/>
              <a:p>
                <a:pPr>
                  <a:defRPr>
                    <a:solidFill>
                      <a:schemeClr val="bg1"/>
                    </a:solidFill>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TABULACION!$E$34</c:f>
              <c:numCache>
                <c:formatCode>0%</c:formatCode>
                <c:ptCount val="1"/>
                <c:pt idx="0">
                  <c:v>0.52200000000000002</c:v>
                </c:pt>
              </c:numCache>
            </c:numRef>
          </c:val>
          <c:extLst>
            <c:ext xmlns:c16="http://schemas.microsoft.com/office/drawing/2014/chart" uri="{C3380CC4-5D6E-409C-BE32-E72D297353CC}">
              <c16:uniqueId val="{00000005-2716-4189-8C83-42A92AE89CBA}"/>
            </c:ext>
          </c:extLst>
        </c:ser>
        <c:dLbls>
          <c:showLegendKey val="0"/>
          <c:showVal val="0"/>
          <c:showCatName val="0"/>
          <c:showSerName val="0"/>
          <c:showPercent val="0"/>
          <c:showBubbleSize val="0"/>
        </c:dLbls>
        <c:gapWidth val="75"/>
        <c:shape val="cylinder"/>
        <c:axId val="287284608"/>
        <c:axId val="287298688"/>
        <c:axId val="0"/>
      </c:bar3DChart>
      <c:catAx>
        <c:axId val="287284608"/>
        <c:scaling>
          <c:orientation val="minMax"/>
        </c:scaling>
        <c:delete val="1"/>
        <c:axPos val="b"/>
        <c:majorTickMark val="none"/>
        <c:minorTickMark val="none"/>
        <c:tickLblPos val="nextTo"/>
        <c:crossAx val="287298688"/>
        <c:crosses val="autoZero"/>
        <c:auto val="1"/>
        <c:lblAlgn val="ctr"/>
        <c:lblOffset val="100"/>
        <c:noMultiLvlLbl val="0"/>
      </c:catAx>
      <c:valAx>
        <c:axId val="287298688"/>
        <c:scaling>
          <c:orientation val="minMax"/>
          <c:max val="0.60000000000000009"/>
        </c:scaling>
        <c:delete val="0"/>
        <c:axPos val="l"/>
        <c:numFmt formatCode="0%" sourceLinked="1"/>
        <c:majorTickMark val="none"/>
        <c:minorTickMark val="none"/>
        <c:tickLblPos val="nextTo"/>
        <c:txPr>
          <a:bodyPr/>
          <a:lstStyle/>
          <a:p>
            <a:pPr>
              <a:defRPr>
                <a:solidFill>
                  <a:schemeClr val="bg1"/>
                </a:solidFill>
              </a:defRPr>
            </a:pPr>
            <a:endParaRPr lang="es-ES"/>
          </a:p>
        </c:txPr>
        <c:crossAx val="287284608"/>
        <c:crosses val="autoZero"/>
        <c:crossBetween val="between"/>
      </c:valAx>
      <c:spPr>
        <a:ln>
          <a:noFill/>
        </a:ln>
      </c:spPr>
    </c:plotArea>
    <c:legend>
      <c:legendPos val="b"/>
      <c:legendEntry>
        <c:idx val="0"/>
        <c:txPr>
          <a:bodyPr/>
          <a:lstStyle/>
          <a:p>
            <a:pPr>
              <a:defRPr sz="1000">
                <a:solidFill>
                  <a:schemeClr val="bg1"/>
                </a:solidFill>
              </a:defRPr>
            </a:pPr>
            <a:endParaRPr lang="es-ES"/>
          </a:p>
        </c:txPr>
      </c:legendEntry>
      <c:legendEntry>
        <c:idx val="1"/>
        <c:txPr>
          <a:bodyPr/>
          <a:lstStyle/>
          <a:p>
            <a:pPr>
              <a:defRPr sz="1000">
                <a:solidFill>
                  <a:schemeClr val="bg1"/>
                </a:solidFill>
              </a:defRPr>
            </a:pPr>
            <a:endParaRPr lang="es-ES"/>
          </a:p>
        </c:txPr>
      </c:legendEntry>
      <c:legendEntry>
        <c:idx val="2"/>
        <c:txPr>
          <a:bodyPr/>
          <a:lstStyle/>
          <a:p>
            <a:pPr>
              <a:defRPr sz="1000">
                <a:solidFill>
                  <a:schemeClr val="bg1"/>
                </a:solidFill>
              </a:defRPr>
            </a:pPr>
            <a:endParaRPr lang="es-ES"/>
          </a:p>
        </c:txPr>
      </c:legendEntry>
      <c:layout>
        <c:manualLayout>
          <c:xMode val="edge"/>
          <c:yMode val="edge"/>
          <c:x val="0"/>
          <c:y val="0.82662227766433338"/>
          <c:w val="1"/>
          <c:h val="0.16817878347730805"/>
        </c:manualLayout>
      </c:layout>
      <c:overlay val="0"/>
      <c:txPr>
        <a:bodyPr/>
        <a:lstStyle/>
        <a:p>
          <a:pPr>
            <a:defRPr sz="800">
              <a:solidFill>
                <a:schemeClr val="bg1"/>
              </a:solidFill>
            </a:defRPr>
          </a:pPr>
          <a:endParaRPr lang="es-ES"/>
        </a:p>
      </c:txPr>
    </c:legend>
    <c:plotVisOnly val="1"/>
    <c:dispBlanksAs val="gap"/>
    <c:showDLblsOverMax val="0"/>
  </c:chart>
  <c:spPr>
    <a:ln>
      <a:noFill/>
    </a:ln>
  </c:spPr>
  <c:txPr>
    <a:bodyPr/>
    <a:lstStyle/>
    <a:p>
      <a:pPr>
        <a:defRPr sz="1100" b="1">
          <a:latin typeface="Arial" panose="020B0604020202020204" pitchFamily="34" charset="0"/>
          <a:cs typeface="Arial" panose="020B0604020202020204" pitchFamily="34" charset="0"/>
        </a:defRPr>
      </a:pPr>
      <a:endParaRPr lang="es-E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20"/>
      <c:rotY val="240"/>
      <c:rAngAx val="1"/>
    </c:view3D>
    <c:floor>
      <c:thickness val="0"/>
    </c:floor>
    <c:sideWall>
      <c:thickness val="0"/>
    </c:sideWall>
    <c:backWall>
      <c:thickness val="0"/>
    </c:backWall>
    <c:plotArea>
      <c:layout>
        <c:manualLayout>
          <c:layoutTarget val="inner"/>
          <c:xMode val="edge"/>
          <c:yMode val="edge"/>
          <c:x val="0"/>
          <c:y val="3.3167495854062899E-4"/>
          <c:w val="1"/>
          <c:h val="0.97977096146563769"/>
        </c:manualLayout>
      </c:layout>
      <c:pie3DChart>
        <c:varyColors val="1"/>
        <c:ser>
          <c:idx val="0"/>
          <c:order val="0"/>
          <c:explosion val="17"/>
          <c:dPt>
            <c:idx val="0"/>
            <c:bubble3D val="0"/>
            <c:explosion val="14"/>
            <c:extLst>
              <c:ext xmlns:c16="http://schemas.microsoft.com/office/drawing/2014/chart" uri="{C3380CC4-5D6E-409C-BE32-E72D297353CC}">
                <c16:uniqueId val="{00000000-8ADF-4A09-8FCD-559ECB460BDA}"/>
              </c:ext>
            </c:extLst>
          </c:dPt>
          <c:dLbls>
            <c:dLbl>
              <c:idx val="0"/>
              <c:layout>
                <c:manualLayout>
                  <c:x val="0.18096342565206297"/>
                  <c:y val="6.189852303990910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ADF-4A09-8FCD-559ECB460BDA}"/>
                </c:ext>
              </c:extLst>
            </c:dLbl>
            <c:dLbl>
              <c:idx val="1"/>
              <c:layout>
                <c:manualLayout>
                  <c:x val="-0.20866015856942166"/>
                  <c:y val="-0.2696343242851891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ADF-4A09-8FCD-559ECB460BDA}"/>
                </c:ext>
              </c:extLst>
            </c:dLbl>
            <c:dLbl>
              <c:idx val="2"/>
              <c:layout>
                <c:manualLayout>
                  <c:x val="0.19723677662968708"/>
                  <c:y val="-0.206318538540891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DF-4A09-8FCD-559ECB460BDA}"/>
                </c:ext>
              </c:extLst>
            </c:dLbl>
            <c:spPr>
              <a:noFill/>
              <a:ln>
                <a:noFill/>
              </a:ln>
              <a:effectLst/>
            </c:spPr>
            <c:txPr>
              <a:bodyPr/>
              <a:lstStyle/>
              <a:p>
                <a:pPr>
                  <a:defRPr sz="1400">
                    <a:solidFill>
                      <a:schemeClr val="bg1"/>
                    </a:solidFil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TABULACION!$C$23:$D$23</c:f>
              <c:strCache>
                <c:ptCount val="2"/>
                <c:pt idx="0">
                  <c:v>FACILITA </c:v>
                </c:pt>
                <c:pt idx="1">
                  <c:v>LIMITA</c:v>
                </c:pt>
              </c:strCache>
            </c:strRef>
          </c:cat>
          <c:val>
            <c:numRef>
              <c:f>TABULACION!$C$25:$D$25</c:f>
              <c:numCache>
                <c:formatCode>0%</c:formatCode>
                <c:ptCount val="2"/>
                <c:pt idx="0">
                  <c:v>0.31</c:v>
                </c:pt>
                <c:pt idx="1">
                  <c:v>0.69</c:v>
                </c:pt>
              </c:numCache>
            </c:numRef>
          </c:val>
          <c:extLst>
            <c:ext xmlns:c16="http://schemas.microsoft.com/office/drawing/2014/chart" uri="{C3380CC4-5D6E-409C-BE32-E72D297353CC}">
              <c16:uniqueId val="{00000003-8ADF-4A09-8FCD-559ECB460BDA}"/>
            </c:ext>
          </c:extLst>
        </c:ser>
        <c:dLbls>
          <c:showLegendKey val="0"/>
          <c:showVal val="0"/>
          <c:showCatName val="0"/>
          <c:showSerName val="0"/>
          <c:showPercent val="0"/>
          <c:showBubbleSize val="0"/>
          <c:showLeaderLines val="1"/>
        </c:dLbls>
      </c:pie3DChart>
    </c:plotArea>
    <c:legend>
      <c:legendPos val="b"/>
      <c:layout/>
      <c:overlay val="0"/>
      <c:txPr>
        <a:bodyPr/>
        <a:lstStyle/>
        <a:p>
          <a:pPr rtl="0">
            <a:defRPr sz="1000">
              <a:solidFill>
                <a:schemeClr val="bg1"/>
              </a:solidFill>
            </a:defRPr>
          </a:pPr>
          <a:endParaRPr lang="es-ES"/>
        </a:p>
      </c:txPr>
    </c:legend>
    <c:plotVisOnly val="1"/>
    <c:dispBlanksAs val="gap"/>
    <c:showDLblsOverMax val="0"/>
  </c:chart>
  <c:spPr>
    <a:ln>
      <a:noFill/>
    </a:ln>
  </c:spPr>
  <c:txPr>
    <a:bodyPr/>
    <a:lstStyle/>
    <a:p>
      <a:pPr>
        <a:defRPr sz="1100" b="1">
          <a:latin typeface="Arial" panose="020B0604020202020204" pitchFamily="34" charset="0"/>
          <a:cs typeface="Arial" panose="020B0604020202020204" pitchFamily="34" charset="0"/>
        </a:defRPr>
      </a:pPr>
      <a:endParaRPr lang="es-E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title>
      <c:layout/>
      <c:overlay val="0"/>
    </c:title>
    <c:autoTitleDeleted val="0"/>
    <c:plotArea>
      <c:layout/>
      <c:lineChart>
        <c:grouping val="stacked"/>
        <c:varyColors val="0"/>
        <c:ser>
          <c:idx val="1"/>
          <c:order val="0"/>
          <c:tx>
            <c:strRef>
              <c:f>'EE.FF 2014-2017 (2)'!$B$10</c:f>
              <c:strCache>
                <c:ptCount val="1"/>
                <c:pt idx="0">
                  <c:v>Cuentas por Cobrar</c:v>
                </c:pt>
              </c:strCache>
            </c:strRef>
          </c:tx>
          <c:spPr>
            <a:ln>
              <a:solidFill>
                <a:srgbClr val="002060"/>
              </a:solidFill>
            </a:ln>
          </c:spPr>
          <c:marker>
            <c:symbol val="none"/>
          </c:marker>
          <c:dLbls>
            <c:dLbl>
              <c:idx val="0"/>
              <c:layout>
                <c:manualLayout>
                  <c:x val="-2.5990903183885639E-2"/>
                  <c:y val="-9.049773755656108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B9D-4C36-9B42-91204308840D}"/>
                </c:ext>
              </c:extLst>
            </c:dLbl>
            <c:dLbl>
              <c:idx val="1"/>
              <c:layout>
                <c:manualLayout>
                  <c:x val="-3.8986354775828458E-2"/>
                  <c:y val="-6.03318250377073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B9D-4C36-9B42-91204308840D}"/>
                </c:ext>
              </c:extLst>
            </c:dLbl>
            <c:dLbl>
              <c:idx val="2"/>
              <c:layout>
                <c:manualLayout>
                  <c:x val="-5.4580896686159841E-2"/>
                  <c:y val="-5.42986425339366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B9D-4C36-9B42-91204308840D}"/>
                </c:ext>
              </c:extLst>
            </c:dLbl>
            <c:dLbl>
              <c:idx val="3"/>
              <c:layout>
                <c:manualLayout>
                  <c:x val="-4.6783625730994149E-2"/>
                  <c:y val="-5.42986425339366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B9D-4C36-9B42-91204308840D}"/>
                </c:ext>
              </c:extLst>
            </c:dLbl>
            <c:dLbl>
              <c:idx val="4"/>
              <c:layout>
                <c:manualLayout>
                  <c:x val="-2.5990903183885639E-2"/>
                  <c:y val="-6.03318250377073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B9D-4C36-9B42-91204308840D}"/>
                </c:ext>
              </c:extLst>
            </c:dLbl>
            <c:spPr>
              <a:noFill/>
              <a:ln>
                <a:noFill/>
              </a:ln>
              <a:effectLst/>
            </c:spPr>
            <c:txPr>
              <a:bodyPr/>
              <a:lstStyle/>
              <a:p>
                <a:pPr>
                  <a:defRPr sz="20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'EE.FF 2014-2017 (2)'!$C$6:$K$6</c:f>
              <c:numCache>
                <c:formatCode>General</c:formatCode>
                <c:ptCount val="5"/>
                <c:pt idx="0">
                  <c:v>2013</c:v>
                </c:pt>
                <c:pt idx="1">
                  <c:v>2014</c:v>
                </c:pt>
                <c:pt idx="2">
                  <c:v>2015</c:v>
                </c:pt>
                <c:pt idx="3">
                  <c:v>2016</c:v>
                </c:pt>
                <c:pt idx="4">
                  <c:v>2017</c:v>
                </c:pt>
              </c:numCache>
            </c:numRef>
          </c:cat>
          <c:val>
            <c:numRef>
              <c:f>'EE.FF 2014-2017 (2)'!$C$10:$K$10</c:f>
              <c:numCache>
                <c:formatCode>_(* #,##0.00_);_(* \(#,##0.00\);_(* "-"??_);_(@_)</c:formatCode>
                <c:ptCount val="5"/>
                <c:pt idx="0">
                  <c:v>2398591.54</c:v>
                </c:pt>
                <c:pt idx="1">
                  <c:v>4485226.62</c:v>
                </c:pt>
                <c:pt idx="2">
                  <c:v>6174252.1900000004</c:v>
                </c:pt>
                <c:pt idx="3">
                  <c:v>8819477.9000000004</c:v>
                </c:pt>
                <c:pt idx="4">
                  <c:v>4430855.38</c:v>
                </c:pt>
              </c:numCache>
            </c:numRef>
          </c:val>
          <c:smooth val="0"/>
          <c:extLst>
            <c:ext xmlns:c16="http://schemas.microsoft.com/office/drawing/2014/chart" uri="{C3380CC4-5D6E-409C-BE32-E72D297353CC}">
              <c16:uniqueId val="{00000005-EB9D-4C36-9B42-91204308840D}"/>
            </c:ext>
          </c:extLst>
        </c:ser>
        <c:dLbls>
          <c:showLegendKey val="0"/>
          <c:showVal val="0"/>
          <c:showCatName val="0"/>
          <c:showSerName val="0"/>
          <c:showPercent val="0"/>
          <c:showBubbleSize val="0"/>
        </c:dLbls>
        <c:smooth val="0"/>
        <c:axId val="307915392"/>
        <c:axId val="307917184"/>
      </c:lineChart>
      <c:catAx>
        <c:axId val="307915392"/>
        <c:scaling>
          <c:orientation val="minMax"/>
        </c:scaling>
        <c:delete val="0"/>
        <c:axPos val="b"/>
        <c:numFmt formatCode="General" sourceLinked="1"/>
        <c:majorTickMark val="none"/>
        <c:minorTickMark val="none"/>
        <c:tickLblPos val="nextTo"/>
        <c:txPr>
          <a:bodyPr/>
          <a:lstStyle/>
          <a:p>
            <a:pPr>
              <a:defRPr sz="1400"/>
            </a:pPr>
            <a:endParaRPr lang="es-ES"/>
          </a:p>
        </c:txPr>
        <c:crossAx val="307917184"/>
        <c:crosses val="autoZero"/>
        <c:auto val="1"/>
        <c:lblAlgn val="ctr"/>
        <c:lblOffset val="100"/>
        <c:noMultiLvlLbl val="0"/>
      </c:catAx>
      <c:valAx>
        <c:axId val="307917184"/>
        <c:scaling>
          <c:orientation val="minMax"/>
          <c:max val="15000000"/>
        </c:scaling>
        <c:delete val="0"/>
        <c:axPos val="l"/>
        <c:majorGridlines/>
        <c:title>
          <c:tx>
            <c:rich>
              <a:bodyPr/>
              <a:lstStyle/>
              <a:p>
                <a:pPr>
                  <a:defRPr/>
                </a:pPr>
                <a:r>
                  <a:rPr lang="en-US"/>
                  <a:t>MILLONES  $</a:t>
                </a:r>
              </a:p>
            </c:rich>
          </c:tx>
          <c:layout/>
          <c:overlay val="0"/>
        </c:title>
        <c:numFmt formatCode="_(* #,##0.00_);_(* \(#,##0.00\);_(* &quot;-&quot;??_);_(@_)" sourceLinked="1"/>
        <c:majorTickMark val="none"/>
        <c:minorTickMark val="none"/>
        <c:tickLblPos val="nextTo"/>
        <c:crossAx val="307915392"/>
        <c:crosses val="autoZero"/>
        <c:crossBetween val="between"/>
        <c:majorUnit val="3000000"/>
        <c:minorUnit val="1000000"/>
        <c:dispUnits>
          <c:builtInUnit val="millions"/>
        </c:dispUnits>
      </c:valAx>
      <c:spPr>
        <a:noFill/>
        <a:ln w="25400">
          <a:noFill/>
        </a:ln>
      </c:spPr>
    </c:plotArea>
    <c:plotVisOnly val="1"/>
    <c:dispBlanksAs val="gap"/>
    <c:showDLblsOverMax val="0"/>
  </c:chart>
  <c:spPr>
    <a:ln>
      <a:noFill/>
    </a:ln>
  </c:spPr>
  <c:txPr>
    <a:bodyPr/>
    <a:lstStyle/>
    <a:p>
      <a:pPr>
        <a:defRPr sz="1800"/>
      </a:pPr>
      <a:endParaRPr lang="es-E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title>
      <c:layout>
        <c:manualLayout>
          <c:xMode val="edge"/>
          <c:yMode val="edge"/>
          <c:x val="0.41988130948413138"/>
          <c:y val="6.3312053646460933E-2"/>
        </c:manualLayout>
      </c:layout>
      <c:overlay val="0"/>
    </c:title>
    <c:autoTitleDeleted val="0"/>
    <c:plotArea>
      <c:layout/>
      <c:lineChart>
        <c:grouping val="stacked"/>
        <c:varyColors val="0"/>
        <c:ser>
          <c:idx val="1"/>
          <c:order val="0"/>
          <c:tx>
            <c:strRef>
              <c:f>'EE.FF 2014-2017 (2)'!$B$13</c:f>
              <c:strCache>
                <c:ptCount val="1"/>
                <c:pt idx="0">
                  <c:v>Activo Fijo </c:v>
                </c:pt>
              </c:strCache>
            </c:strRef>
          </c:tx>
          <c:spPr>
            <a:ln>
              <a:solidFill>
                <a:srgbClr val="00B050"/>
              </a:solidFill>
            </a:ln>
          </c:spPr>
          <c:marker>
            <c:symbol val="none"/>
          </c:marker>
          <c:dLbls>
            <c:dLbl>
              <c:idx val="0"/>
              <c:layout>
                <c:manualLayout>
                  <c:x val="-4.9430889245923877E-2"/>
                  <c:y val="-7.54208914172468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36A-4764-8022-2D972E4CF5DC}"/>
                </c:ext>
              </c:extLst>
            </c:dLbl>
            <c:dLbl>
              <c:idx val="1"/>
              <c:layout>
                <c:manualLayout>
                  <c:x val="-6.2439017994851242E-2"/>
                  <c:y val="-4.848528295772060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36A-4764-8022-2D972E4CF5DC}"/>
                </c:ext>
              </c:extLst>
            </c:dLbl>
            <c:dLbl>
              <c:idx val="2"/>
              <c:layout>
                <c:manualLayout>
                  <c:x val="-6.7642269494422175E-2"/>
                  <c:y val="-6.464690254713063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36A-4764-8022-2D972E4CF5DC}"/>
                </c:ext>
              </c:extLst>
            </c:dLbl>
            <c:dLbl>
              <c:idx val="3"/>
              <c:layout>
                <c:manualLayout>
                  <c:x val="-5.2032514995709461E-2"/>
                  <c:y val="-4.848485876823007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36A-4764-8022-2D972E4CF5DC}"/>
                </c:ext>
              </c:extLst>
            </c:dLbl>
            <c:dLbl>
              <c:idx val="4"/>
              <c:layout>
                <c:manualLayout>
                  <c:x val="-2.6016257497854682E-2"/>
                  <c:y val="-2.69360326490167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36A-4764-8022-2D972E4CF5DC}"/>
                </c:ext>
              </c:extLst>
            </c:dLbl>
            <c:spPr>
              <a:noFill/>
              <a:ln>
                <a:noFill/>
              </a:ln>
              <a:effectLst/>
            </c:spPr>
            <c:txPr>
              <a:bodyPr/>
              <a:lstStyle/>
              <a:p>
                <a:pPr>
                  <a:defRPr sz="14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'EE.FF 2014-2017 (2)'!$C$6:$K$6</c:f>
              <c:numCache>
                <c:formatCode>General</c:formatCode>
                <c:ptCount val="5"/>
                <c:pt idx="0">
                  <c:v>2013</c:v>
                </c:pt>
                <c:pt idx="1">
                  <c:v>2014</c:v>
                </c:pt>
                <c:pt idx="2">
                  <c:v>2015</c:v>
                </c:pt>
                <c:pt idx="3">
                  <c:v>2016</c:v>
                </c:pt>
                <c:pt idx="4">
                  <c:v>2017</c:v>
                </c:pt>
              </c:numCache>
            </c:numRef>
          </c:cat>
          <c:val>
            <c:numRef>
              <c:f>'EE.FF 2014-2017 (2)'!$C$13:$K$13</c:f>
              <c:numCache>
                <c:formatCode>_(* #,##0.00_);_(* \(#,##0.00\);_(* "-"??_);_(@_)</c:formatCode>
                <c:ptCount val="5"/>
                <c:pt idx="0">
                  <c:v>27788645.580000006</c:v>
                </c:pt>
                <c:pt idx="1">
                  <c:v>30451762.200000007</c:v>
                </c:pt>
                <c:pt idx="2">
                  <c:v>29283559.149999999</c:v>
                </c:pt>
                <c:pt idx="3">
                  <c:v>49580412.640000001</c:v>
                </c:pt>
                <c:pt idx="4">
                  <c:v>42498700.659999996</c:v>
                </c:pt>
              </c:numCache>
            </c:numRef>
          </c:val>
          <c:smooth val="0"/>
          <c:extLst>
            <c:ext xmlns:c16="http://schemas.microsoft.com/office/drawing/2014/chart" uri="{C3380CC4-5D6E-409C-BE32-E72D297353CC}">
              <c16:uniqueId val="{00000005-736A-4764-8022-2D972E4CF5DC}"/>
            </c:ext>
          </c:extLst>
        </c:ser>
        <c:dLbls>
          <c:showLegendKey val="0"/>
          <c:showVal val="0"/>
          <c:showCatName val="0"/>
          <c:showSerName val="0"/>
          <c:showPercent val="0"/>
          <c:showBubbleSize val="0"/>
        </c:dLbls>
        <c:smooth val="0"/>
        <c:axId val="308130944"/>
        <c:axId val="308132480"/>
      </c:lineChart>
      <c:catAx>
        <c:axId val="308130944"/>
        <c:scaling>
          <c:orientation val="minMax"/>
        </c:scaling>
        <c:delete val="0"/>
        <c:axPos val="b"/>
        <c:numFmt formatCode="General" sourceLinked="1"/>
        <c:majorTickMark val="none"/>
        <c:minorTickMark val="none"/>
        <c:tickLblPos val="nextTo"/>
        <c:txPr>
          <a:bodyPr/>
          <a:lstStyle/>
          <a:p>
            <a:pPr>
              <a:defRPr b="1"/>
            </a:pPr>
            <a:endParaRPr lang="es-ES"/>
          </a:p>
        </c:txPr>
        <c:crossAx val="308132480"/>
        <c:crosses val="autoZero"/>
        <c:auto val="1"/>
        <c:lblAlgn val="ctr"/>
        <c:lblOffset val="100"/>
        <c:noMultiLvlLbl val="0"/>
      </c:catAx>
      <c:valAx>
        <c:axId val="308132480"/>
        <c:scaling>
          <c:orientation val="minMax"/>
          <c:max val="60000000"/>
        </c:scaling>
        <c:delete val="0"/>
        <c:axPos val="l"/>
        <c:majorGridlines/>
        <c:title>
          <c:tx>
            <c:rich>
              <a:bodyPr/>
              <a:lstStyle/>
              <a:p>
                <a:pPr>
                  <a:defRPr/>
                </a:pPr>
                <a:r>
                  <a:rPr lang="es-ES"/>
                  <a:t>MILLONES</a:t>
                </a:r>
              </a:p>
            </c:rich>
          </c:tx>
          <c:layout/>
          <c:overlay val="0"/>
        </c:title>
        <c:numFmt formatCode="_(* #,##0.00_);_(* \(#,##0.00\);_(* &quot;-&quot;??_);_(@_)" sourceLinked="1"/>
        <c:majorTickMark val="none"/>
        <c:minorTickMark val="none"/>
        <c:tickLblPos val="nextTo"/>
        <c:txPr>
          <a:bodyPr/>
          <a:lstStyle/>
          <a:p>
            <a:pPr>
              <a:defRPr b="1"/>
            </a:pPr>
            <a:endParaRPr lang="es-ES"/>
          </a:p>
        </c:txPr>
        <c:crossAx val="308130944"/>
        <c:crosses val="autoZero"/>
        <c:crossBetween val="between"/>
        <c:majorUnit val="10000000"/>
        <c:minorUnit val="5000000"/>
        <c:dispUnits>
          <c:builtInUnit val="millions"/>
        </c:dispUnits>
      </c:valAx>
      <c:spPr>
        <a:noFill/>
        <a:ln w="25400">
          <a:noFill/>
        </a:ln>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manualLayout>
          <c:layoutTarget val="inner"/>
          <c:xMode val="edge"/>
          <c:yMode val="edge"/>
          <c:x val="8.1841008040747676E-2"/>
          <c:y val="8.0453041195937464E-2"/>
          <c:w val="0.88765152323439245"/>
          <c:h val="0.74730172315417098"/>
        </c:manualLayout>
      </c:layout>
      <c:bar3DChart>
        <c:barDir val="col"/>
        <c:grouping val="clustered"/>
        <c:varyColors val="0"/>
        <c:ser>
          <c:idx val="0"/>
          <c:order val="0"/>
          <c:tx>
            <c:strRef>
              <c:f>TABULACION!$C$5</c:f>
              <c:strCache>
                <c:ptCount val="1"/>
                <c:pt idx="0">
                  <c:v>DIRECTIVO </c:v>
                </c:pt>
              </c:strCache>
            </c:strRef>
          </c:tx>
          <c:invertIfNegative val="0"/>
          <c:dLbls>
            <c:dLbl>
              <c:idx val="0"/>
              <c:layout>
                <c:manualLayout>
                  <c:x val="2.4999879702514629E-2"/>
                  <c:y val="-9.1294049507253464E-2"/>
                </c:manualLayout>
              </c:layout>
              <c:tx>
                <c:rich>
                  <a:bodyPr/>
                  <a:lstStyle/>
                  <a:p>
                    <a:r>
                      <a:rPr lang="en-US"/>
                      <a:t>7%</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4D0-409E-97B9-4271B18D377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TABULACION!$C$6</c:f>
              <c:numCache>
                <c:formatCode>0</c:formatCode>
                <c:ptCount val="1"/>
                <c:pt idx="0">
                  <c:v>6</c:v>
                </c:pt>
              </c:numCache>
            </c:numRef>
          </c:val>
          <c:extLst>
            <c:ext xmlns:c16="http://schemas.microsoft.com/office/drawing/2014/chart" uri="{C3380CC4-5D6E-409C-BE32-E72D297353CC}">
              <c16:uniqueId val="{00000001-D4D0-409E-97B9-4271B18D3776}"/>
            </c:ext>
          </c:extLst>
        </c:ser>
        <c:ser>
          <c:idx val="1"/>
          <c:order val="1"/>
          <c:tx>
            <c:strRef>
              <c:f>TABULACION!$D$5</c:f>
              <c:strCache>
                <c:ptCount val="1"/>
                <c:pt idx="0">
                  <c:v>APOYO </c:v>
                </c:pt>
              </c:strCache>
            </c:strRef>
          </c:tx>
          <c:invertIfNegative val="0"/>
          <c:dLbls>
            <c:dLbl>
              <c:idx val="0"/>
              <c:layout>
                <c:manualLayout>
                  <c:x val="2.6587462802298987E-2"/>
                  <c:y val="-6.8992730878184055E-2"/>
                </c:manualLayout>
              </c:layout>
              <c:tx>
                <c:rich>
                  <a:bodyPr/>
                  <a:lstStyle/>
                  <a:p>
                    <a:r>
                      <a:rPr lang="en-US"/>
                      <a:t>25%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4D0-409E-97B9-4271B18D377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TABULACION!$D$6</c:f>
              <c:numCache>
                <c:formatCode>0</c:formatCode>
                <c:ptCount val="1"/>
                <c:pt idx="0">
                  <c:v>23</c:v>
                </c:pt>
              </c:numCache>
            </c:numRef>
          </c:val>
          <c:extLst>
            <c:ext xmlns:c16="http://schemas.microsoft.com/office/drawing/2014/chart" uri="{C3380CC4-5D6E-409C-BE32-E72D297353CC}">
              <c16:uniqueId val="{00000003-D4D0-409E-97B9-4271B18D3776}"/>
            </c:ext>
          </c:extLst>
        </c:ser>
        <c:ser>
          <c:idx val="2"/>
          <c:order val="2"/>
          <c:tx>
            <c:strRef>
              <c:f>TABULACION!$E$5</c:f>
              <c:strCache>
                <c:ptCount val="1"/>
                <c:pt idx="0">
                  <c:v>OPERATIVO</c:v>
                </c:pt>
              </c:strCache>
            </c:strRef>
          </c:tx>
          <c:invertIfNegative val="0"/>
          <c:dLbls>
            <c:dLbl>
              <c:idx val="0"/>
              <c:layout>
                <c:manualLayout>
                  <c:x val="3.3333058367652491E-2"/>
                  <c:y val="-8.3925828976156233E-2"/>
                </c:manualLayout>
              </c:layout>
              <c:tx>
                <c:rich>
                  <a:bodyPr/>
                  <a:lstStyle/>
                  <a:p>
                    <a:r>
                      <a:rPr lang="en-US"/>
                      <a:t>68%</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4D0-409E-97B9-4271B18D377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TABULACION!$E$6</c:f>
              <c:numCache>
                <c:formatCode>General</c:formatCode>
                <c:ptCount val="1"/>
                <c:pt idx="0">
                  <c:v>63</c:v>
                </c:pt>
              </c:numCache>
            </c:numRef>
          </c:val>
          <c:extLst>
            <c:ext xmlns:c16="http://schemas.microsoft.com/office/drawing/2014/chart" uri="{C3380CC4-5D6E-409C-BE32-E72D297353CC}">
              <c16:uniqueId val="{00000005-D4D0-409E-97B9-4271B18D3776}"/>
            </c:ext>
          </c:extLst>
        </c:ser>
        <c:dLbls>
          <c:showLegendKey val="0"/>
          <c:showVal val="0"/>
          <c:showCatName val="0"/>
          <c:showSerName val="0"/>
          <c:showPercent val="0"/>
          <c:showBubbleSize val="0"/>
        </c:dLbls>
        <c:gapWidth val="75"/>
        <c:shape val="cylinder"/>
        <c:axId val="196646784"/>
        <c:axId val="196648320"/>
        <c:axId val="0"/>
      </c:bar3DChart>
      <c:catAx>
        <c:axId val="196646784"/>
        <c:scaling>
          <c:orientation val="minMax"/>
        </c:scaling>
        <c:delete val="1"/>
        <c:axPos val="b"/>
        <c:majorTickMark val="none"/>
        <c:minorTickMark val="none"/>
        <c:tickLblPos val="nextTo"/>
        <c:crossAx val="196648320"/>
        <c:crosses val="autoZero"/>
        <c:auto val="1"/>
        <c:lblAlgn val="ctr"/>
        <c:lblOffset val="100"/>
        <c:noMultiLvlLbl val="0"/>
      </c:catAx>
      <c:valAx>
        <c:axId val="196648320"/>
        <c:scaling>
          <c:orientation val="minMax"/>
        </c:scaling>
        <c:delete val="0"/>
        <c:axPos val="l"/>
        <c:numFmt formatCode="0" sourceLinked="1"/>
        <c:majorTickMark val="none"/>
        <c:minorTickMark val="none"/>
        <c:tickLblPos val="nextTo"/>
        <c:txPr>
          <a:bodyPr/>
          <a:lstStyle/>
          <a:p>
            <a:pPr>
              <a:defRPr sz="1600"/>
            </a:pPr>
            <a:endParaRPr lang="es-ES"/>
          </a:p>
        </c:txPr>
        <c:crossAx val="196646784"/>
        <c:crosses val="autoZero"/>
        <c:crossBetween val="between"/>
      </c:valAx>
    </c:plotArea>
    <c:legend>
      <c:legendPos val="b"/>
      <c:layout>
        <c:manualLayout>
          <c:xMode val="edge"/>
          <c:yMode val="edge"/>
          <c:x val="0.16138135192117378"/>
          <c:y val="0.89596562087770104"/>
          <c:w val="0.67721160052710916"/>
          <c:h val="0.10216661514905363"/>
        </c:manualLayout>
      </c:layout>
      <c:overlay val="0"/>
      <c:txPr>
        <a:bodyPr/>
        <a:lstStyle/>
        <a:p>
          <a:pPr>
            <a:defRPr sz="1400"/>
          </a:pPr>
          <a:endParaRPr lang="es-ES"/>
        </a:p>
      </c:txPr>
    </c:legend>
    <c:plotVisOnly val="1"/>
    <c:dispBlanksAs val="gap"/>
    <c:showDLblsOverMax val="0"/>
  </c:chart>
  <c:spPr>
    <a:ln>
      <a:noFill/>
    </a:ln>
  </c:spPr>
  <c:txPr>
    <a:bodyPr/>
    <a:lstStyle/>
    <a:p>
      <a:pPr>
        <a:defRPr sz="2000" b="1">
          <a:latin typeface="Arial" panose="020B0604020202020204" pitchFamily="34" charset="0"/>
          <a:cs typeface="Arial" panose="020B0604020202020204" pitchFamily="34" charset="0"/>
        </a:defRPr>
      </a:pPr>
      <a:endParaRPr lang="es-E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lrMapOvr bg1="lt1" tx1="dk1" bg2="lt2" tx2="dk2" accent1="accent1" accent2="accent2" accent3="accent3" accent4="accent4" accent5="accent5" accent6="accent6" hlink="hlink" folHlink="folHlink"/>
  <c:chart>
    <c:title>
      <c:layout/>
      <c:overlay val="0"/>
    </c:title>
    <c:autoTitleDeleted val="0"/>
    <c:plotArea>
      <c:layout/>
      <c:lineChart>
        <c:grouping val="stacked"/>
        <c:varyColors val="0"/>
        <c:ser>
          <c:idx val="1"/>
          <c:order val="0"/>
          <c:tx>
            <c:strRef>
              <c:f>'EE.FF 2014-2017 (2)'!$B$23</c:f>
              <c:strCache>
                <c:ptCount val="1"/>
                <c:pt idx="0">
                  <c:v>Pasivo Corriente</c:v>
                </c:pt>
              </c:strCache>
            </c:strRef>
          </c:tx>
          <c:spPr>
            <a:ln>
              <a:solidFill>
                <a:srgbClr val="FF0000"/>
              </a:solidFill>
            </a:ln>
          </c:spPr>
          <c:marker>
            <c:symbol val="none"/>
          </c:marker>
          <c:dLbls>
            <c:dLbl>
              <c:idx val="0"/>
              <c:layout>
                <c:manualLayout>
                  <c:x val="0"/>
                  <c:y val="-2.41327300150829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BD6-4DD6-B658-ED659DA00F69}"/>
                </c:ext>
              </c:extLst>
            </c:dLbl>
            <c:dLbl>
              <c:idx val="1"/>
              <c:layout>
                <c:manualLayout>
                  <c:x val="-2.3391812865497075E-2"/>
                  <c:y val="-8.44645550527903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BD6-4DD6-B658-ED659DA00F69}"/>
                </c:ext>
              </c:extLst>
            </c:dLbl>
            <c:dLbl>
              <c:idx val="2"/>
              <c:layout>
                <c:manualLayout>
                  <c:x val="-3.8986354775828458E-2"/>
                  <c:y val="-5.42986425339366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BD6-4DD6-B658-ED659DA00F69}"/>
                </c:ext>
              </c:extLst>
            </c:dLbl>
            <c:dLbl>
              <c:idx val="3"/>
              <c:layout>
                <c:manualLayout>
                  <c:x val="-1.8193632228719947E-2"/>
                  <c:y val="-7.84313725490196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BD6-4DD6-B658-ED659DA00F69}"/>
                </c:ext>
              </c:extLst>
            </c:dLbl>
            <c:dLbl>
              <c:idx val="4"/>
              <c:layout>
                <c:manualLayout>
                  <c:x val="-4.1585445094217022E-2"/>
                  <c:y val="-6.03318250377073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BD6-4DD6-B658-ED659DA00F69}"/>
                </c:ext>
              </c:extLst>
            </c:dLbl>
            <c:spPr>
              <a:noFill/>
              <a:ln>
                <a:noFill/>
              </a:ln>
              <a:effectLst/>
            </c:spPr>
            <c:txPr>
              <a:bodyPr/>
              <a:lstStyle/>
              <a:p>
                <a:pPr>
                  <a:defRPr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'EE.FF 2014-2017 (2)'!$C$6:$K$6</c:f>
              <c:numCache>
                <c:formatCode>General</c:formatCode>
                <c:ptCount val="5"/>
                <c:pt idx="0">
                  <c:v>2013</c:v>
                </c:pt>
                <c:pt idx="1">
                  <c:v>2014</c:v>
                </c:pt>
                <c:pt idx="2">
                  <c:v>2015</c:v>
                </c:pt>
                <c:pt idx="3">
                  <c:v>2016</c:v>
                </c:pt>
                <c:pt idx="4">
                  <c:v>2017</c:v>
                </c:pt>
              </c:numCache>
            </c:numRef>
          </c:cat>
          <c:val>
            <c:numRef>
              <c:f>'EE.FF 2014-2017 (2)'!$C$23:$K$23</c:f>
              <c:numCache>
                <c:formatCode>_(* #,##0.00_);_(* \(#,##0.00\);_(* "-"??_);_(@_)</c:formatCode>
                <c:ptCount val="5"/>
                <c:pt idx="0">
                  <c:v>10546923.92</c:v>
                </c:pt>
                <c:pt idx="1">
                  <c:v>5036511.95</c:v>
                </c:pt>
                <c:pt idx="2">
                  <c:v>5655139.96</c:v>
                </c:pt>
                <c:pt idx="3">
                  <c:v>4616802.18</c:v>
                </c:pt>
                <c:pt idx="4">
                  <c:v>4886818.6400000006</c:v>
                </c:pt>
              </c:numCache>
            </c:numRef>
          </c:val>
          <c:smooth val="0"/>
          <c:extLst>
            <c:ext xmlns:c16="http://schemas.microsoft.com/office/drawing/2014/chart" uri="{C3380CC4-5D6E-409C-BE32-E72D297353CC}">
              <c16:uniqueId val="{00000005-0BD6-4DD6-B658-ED659DA00F69}"/>
            </c:ext>
          </c:extLst>
        </c:ser>
        <c:dLbls>
          <c:showLegendKey val="0"/>
          <c:showVal val="0"/>
          <c:showCatName val="0"/>
          <c:showSerName val="0"/>
          <c:showPercent val="0"/>
          <c:showBubbleSize val="0"/>
        </c:dLbls>
        <c:smooth val="0"/>
        <c:axId val="309420416"/>
        <c:axId val="309421952"/>
      </c:lineChart>
      <c:catAx>
        <c:axId val="309420416"/>
        <c:scaling>
          <c:orientation val="minMax"/>
        </c:scaling>
        <c:delete val="0"/>
        <c:axPos val="b"/>
        <c:numFmt formatCode="General" sourceLinked="1"/>
        <c:majorTickMark val="none"/>
        <c:minorTickMark val="none"/>
        <c:tickLblPos val="nextTo"/>
        <c:txPr>
          <a:bodyPr/>
          <a:lstStyle/>
          <a:p>
            <a:pPr>
              <a:defRPr sz="1400"/>
            </a:pPr>
            <a:endParaRPr lang="es-ES"/>
          </a:p>
        </c:txPr>
        <c:crossAx val="309421952"/>
        <c:crosses val="autoZero"/>
        <c:auto val="1"/>
        <c:lblAlgn val="ctr"/>
        <c:lblOffset val="100"/>
        <c:noMultiLvlLbl val="0"/>
      </c:catAx>
      <c:valAx>
        <c:axId val="309421952"/>
        <c:scaling>
          <c:orientation val="minMax"/>
          <c:max val="15000000"/>
        </c:scaling>
        <c:delete val="0"/>
        <c:axPos val="l"/>
        <c:majorGridlines/>
        <c:title>
          <c:tx>
            <c:rich>
              <a:bodyPr/>
              <a:lstStyle/>
              <a:p>
                <a:pPr>
                  <a:defRPr/>
                </a:pPr>
                <a:r>
                  <a:rPr lang="es-ES"/>
                  <a:t>MILLONES $</a:t>
                </a:r>
              </a:p>
            </c:rich>
          </c:tx>
          <c:layout/>
          <c:overlay val="0"/>
        </c:title>
        <c:numFmt formatCode="_(* #,##0.00_);_(* \(#,##0.00\);_(* &quot;-&quot;??_);_(@_)" sourceLinked="1"/>
        <c:majorTickMark val="none"/>
        <c:minorTickMark val="none"/>
        <c:tickLblPos val="nextTo"/>
        <c:txPr>
          <a:bodyPr/>
          <a:lstStyle/>
          <a:p>
            <a:pPr>
              <a:defRPr sz="1400"/>
            </a:pPr>
            <a:endParaRPr lang="es-ES"/>
          </a:p>
        </c:txPr>
        <c:crossAx val="309420416"/>
        <c:crosses val="autoZero"/>
        <c:crossBetween val="between"/>
        <c:majorUnit val="3000000"/>
        <c:minorUnit val="1000000"/>
        <c:dispUnits>
          <c:builtInUnit val="millions"/>
        </c:dispUnits>
      </c:valAx>
      <c:spPr>
        <a:noFill/>
        <a:ln w="25400">
          <a:noFill/>
        </a:ln>
      </c:spPr>
    </c:plotArea>
    <c:plotVisOnly val="1"/>
    <c:dispBlanksAs val="gap"/>
    <c:showDLblsOverMax val="0"/>
  </c:chart>
  <c:spPr>
    <a:ln>
      <a:noFill/>
    </a:ln>
  </c:spPr>
  <c:txPr>
    <a:bodyPr/>
    <a:lstStyle/>
    <a:p>
      <a:pPr>
        <a:defRPr sz="1800"/>
      </a:pPr>
      <a:endParaRPr lang="es-E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title>
      <c:layout/>
      <c:overlay val="0"/>
    </c:title>
    <c:autoTitleDeleted val="0"/>
    <c:plotArea>
      <c:layout/>
      <c:lineChart>
        <c:grouping val="stacked"/>
        <c:varyColors val="0"/>
        <c:ser>
          <c:idx val="1"/>
          <c:order val="0"/>
          <c:tx>
            <c:strRef>
              <c:f>'EE.FF 2014-2017 (2)'!$B$29</c:f>
              <c:strCache>
                <c:ptCount val="1"/>
                <c:pt idx="0">
                  <c:v>Creditos Externos Largo Plazo</c:v>
                </c:pt>
              </c:strCache>
            </c:strRef>
          </c:tx>
          <c:spPr>
            <a:ln>
              <a:solidFill>
                <a:srgbClr val="FF0000"/>
              </a:solidFill>
            </a:ln>
          </c:spPr>
          <c:marker>
            <c:symbol val="none"/>
          </c:marker>
          <c:dLbls>
            <c:dLbl>
              <c:idx val="0"/>
              <c:layout>
                <c:manualLayout>
                  <c:x val="-4.825124722375361E-2"/>
                  <c:y val="-7.25978931371767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FA0-49C0-A31A-87E7B0158E4E}"/>
                </c:ext>
              </c:extLst>
            </c:dLbl>
            <c:dLbl>
              <c:idx val="1"/>
              <c:layout>
                <c:manualLayout>
                  <c:x val="-5.1326889302280569E-2"/>
                  <c:y val="-0.1006195757441099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FA0-49C0-A31A-87E7B0158E4E}"/>
                </c:ext>
              </c:extLst>
            </c:dLbl>
            <c:dLbl>
              <c:idx val="2"/>
              <c:layout>
                <c:manualLayout>
                  <c:x val="-7.4234011501713687E-2"/>
                  <c:y val="-0.1357702103218687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FA0-49C0-A31A-87E7B0158E4E}"/>
                </c:ext>
              </c:extLst>
            </c:dLbl>
            <c:dLbl>
              <c:idx val="3"/>
              <c:layout>
                <c:manualLayout>
                  <c:x val="-3.0891596264437632E-2"/>
                  <c:y val="-8.92016071994938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FA0-49C0-A31A-87E7B0158E4E}"/>
                </c:ext>
              </c:extLst>
            </c:dLbl>
            <c:dLbl>
              <c:idx val="4"/>
              <c:layout>
                <c:manualLayout>
                  <c:x val="-5.4283153036039172E-2"/>
                  <c:y val="-8.72574826534056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FA0-49C0-A31A-87E7B0158E4E}"/>
                </c:ext>
              </c:extLst>
            </c:dLbl>
            <c:spPr>
              <a:noFill/>
              <a:ln>
                <a:noFill/>
              </a:ln>
              <a:effectLst/>
            </c:spPr>
            <c:txPr>
              <a:bodyPr/>
              <a:lstStyle/>
              <a:p>
                <a:pPr>
                  <a:defRPr sz="1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'EE.FF 2014-2017 (2)'!$C$6:$K$6</c:f>
              <c:numCache>
                <c:formatCode>General</c:formatCode>
                <c:ptCount val="5"/>
                <c:pt idx="0">
                  <c:v>2013</c:v>
                </c:pt>
                <c:pt idx="1">
                  <c:v>2014</c:v>
                </c:pt>
                <c:pt idx="2">
                  <c:v>2015</c:v>
                </c:pt>
                <c:pt idx="3">
                  <c:v>2016</c:v>
                </c:pt>
                <c:pt idx="4">
                  <c:v>2017</c:v>
                </c:pt>
              </c:numCache>
            </c:numRef>
          </c:cat>
          <c:val>
            <c:numRef>
              <c:f>'EE.FF 2014-2017 (2)'!$C$28:$K$28</c:f>
              <c:numCache>
                <c:formatCode>_(* #,##0.00_);_(* \(#,##0.00\);_(* "-"??_);_(@_)</c:formatCode>
                <c:ptCount val="5"/>
                <c:pt idx="0">
                  <c:v>12396510.199999999</c:v>
                </c:pt>
                <c:pt idx="1">
                  <c:v>9548085.040000001</c:v>
                </c:pt>
                <c:pt idx="2">
                  <c:v>3842634.95</c:v>
                </c:pt>
                <c:pt idx="3">
                  <c:v>15641625.399999999</c:v>
                </c:pt>
                <c:pt idx="4">
                  <c:v>10933199.73</c:v>
                </c:pt>
              </c:numCache>
            </c:numRef>
          </c:val>
          <c:smooth val="0"/>
          <c:extLst>
            <c:ext xmlns:c16="http://schemas.microsoft.com/office/drawing/2014/chart" uri="{C3380CC4-5D6E-409C-BE32-E72D297353CC}">
              <c16:uniqueId val="{00000005-5FA0-49C0-A31A-87E7B0158E4E}"/>
            </c:ext>
          </c:extLst>
        </c:ser>
        <c:dLbls>
          <c:showLegendKey val="0"/>
          <c:showVal val="0"/>
          <c:showCatName val="0"/>
          <c:showSerName val="0"/>
          <c:showPercent val="0"/>
          <c:showBubbleSize val="0"/>
        </c:dLbls>
        <c:smooth val="0"/>
        <c:axId val="309463680"/>
        <c:axId val="309481856"/>
      </c:lineChart>
      <c:catAx>
        <c:axId val="309463680"/>
        <c:scaling>
          <c:orientation val="minMax"/>
        </c:scaling>
        <c:delete val="0"/>
        <c:axPos val="b"/>
        <c:numFmt formatCode="General" sourceLinked="1"/>
        <c:majorTickMark val="none"/>
        <c:minorTickMark val="none"/>
        <c:tickLblPos val="nextTo"/>
        <c:txPr>
          <a:bodyPr/>
          <a:lstStyle/>
          <a:p>
            <a:pPr>
              <a:defRPr sz="1100" b="0"/>
            </a:pPr>
            <a:endParaRPr lang="es-ES"/>
          </a:p>
        </c:txPr>
        <c:crossAx val="309481856"/>
        <c:crosses val="autoZero"/>
        <c:auto val="1"/>
        <c:lblAlgn val="ctr"/>
        <c:lblOffset val="100"/>
        <c:noMultiLvlLbl val="0"/>
      </c:catAx>
      <c:valAx>
        <c:axId val="309481856"/>
        <c:scaling>
          <c:orientation val="minMax"/>
          <c:max val="20000000"/>
        </c:scaling>
        <c:delete val="0"/>
        <c:axPos val="l"/>
        <c:majorGridlines/>
        <c:title>
          <c:tx>
            <c:rich>
              <a:bodyPr/>
              <a:lstStyle/>
              <a:p>
                <a:pPr>
                  <a:defRPr sz="1200"/>
                </a:pPr>
                <a:r>
                  <a:rPr lang="es-ES" sz="1200"/>
                  <a:t>MILLONES $</a:t>
                </a:r>
              </a:p>
            </c:rich>
          </c:tx>
          <c:layout/>
          <c:overlay val="0"/>
        </c:title>
        <c:numFmt formatCode="_(* #,##0.00_);_(* \(#,##0.00\);_(* &quot;-&quot;??_);_(@_)" sourceLinked="1"/>
        <c:majorTickMark val="none"/>
        <c:minorTickMark val="none"/>
        <c:tickLblPos val="nextTo"/>
        <c:txPr>
          <a:bodyPr/>
          <a:lstStyle/>
          <a:p>
            <a:pPr>
              <a:defRPr sz="1200" b="1"/>
            </a:pPr>
            <a:endParaRPr lang="es-ES"/>
          </a:p>
        </c:txPr>
        <c:crossAx val="309463680"/>
        <c:crosses val="autoZero"/>
        <c:crossBetween val="between"/>
        <c:majorUnit val="5000000"/>
        <c:minorUnit val="1000000"/>
        <c:dispUnits>
          <c:builtInUnit val="millions"/>
        </c:dispUnits>
      </c:valAx>
      <c:spPr>
        <a:noFill/>
        <a:ln w="25400">
          <a:noFill/>
        </a:ln>
      </c:spPr>
    </c:plotArea>
    <c:plotVisOnly val="1"/>
    <c:dispBlanksAs val="gap"/>
    <c:showDLblsOverMax val="0"/>
  </c:chart>
  <c:spPr>
    <a:ln>
      <a:no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571556022394818"/>
          <c:y val="3.4726204256874685E-2"/>
          <c:w val="0.84912766426625996"/>
          <c:h val="0.77703687045525405"/>
        </c:manualLayout>
      </c:layout>
      <c:barChart>
        <c:barDir val="col"/>
        <c:grouping val="clustered"/>
        <c:varyColors val="0"/>
        <c:ser>
          <c:idx val="1"/>
          <c:order val="0"/>
          <c:tx>
            <c:strRef>
              <c:f>'EE.FF 2014-2017 (2)'!$B$35</c:f>
              <c:strCache>
                <c:ptCount val="1"/>
                <c:pt idx="0">
                  <c:v>Total Patrimonio</c:v>
                </c:pt>
              </c:strCache>
            </c:strRef>
          </c:tx>
          <c:invertIfNegative val="0"/>
          <c:dLbls>
            <c:dLbl>
              <c:idx val="0"/>
              <c:layout>
                <c:manualLayout>
                  <c:x val="5.6140760182754931E-3"/>
                  <c:y val="-6.134457255630672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45F-48E8-B19B-E8D24E466EE9}"/>
                </c:ext>
              </c:extLst>
            </c:dLbl>
            <c:dLbl>
              <c:idx val="1"/>
              <c:layout>
                <c:manualLayout>
                  <c:x val="-1.2371653543307087E-2"/>
                  <c:y val="-6.535213596732676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45F-48E8-B19B-E8D24E466EE9}"/>
                </c:ext>
              </c:extLst>
            </c:dLbl>
            <c:dLbl>
              <c:idx val="2"/>
              <c:layout>
                <c:manualLayout>
                  <c:x val="-7.7972709551656916E-3"/>
                  <c:y val="-7.23981900452488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45F-48E8-B19B-E8D24E466EE9}"/>
                </c:ext>
              </c:extLst>
            </c:dLbl>
            <c:dLbl>
              <c:idx val="3"/>
              <c:layout>
                <c:manualLayout>
                  <c:x val="-5.8465617535551608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45F-48E8-B19B-E8D24E466EE9}"/>
                </c:ext>
              </c:extLst>
            </c:dLbl>
            <c:dLbl>
              <c:idx val="4"/>
              <c:layout>
                <c:manualLayout>
                  <c:x val="-7.7973107154760586E-3"/>
                  <c:y val="-3.7822858392078298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45F-48E8-B19B-E8D24E466EE9}"/>
                </c:ext>
              </c:extLst>
            </c:dLbl>
            <c:spPr>
              <a:noFill/>
              <a:ln>
                <a:noFill/>
              </a:ln>
              <a:effectLst/>
            </c:spPr>
            <c:txPr>
              <a:bodyPr/>
              <a:lstStyle/>
              <a:p>
                <a:pPr>
                  <a:defRPr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'EE.FF 2014-2017 (2)'!$C$6:$K$6</c:f>
              <c:numCache>
                <c:formatCode>General</c:formatCode>
                <c:ptCount val="5"/>
                <c:pt idx="0">
                  <c:v>2013</c:v>
                </c:pt>
                <c:pt idx="1">
                  <c:v>2014</c:v>
                </c:pt>
                <c:pt idx="2">
                  <c:v>2015</c:v>
                </c:pt>
                <c:pt idx="3">
                  <c:v>2016</c:v>
                </c:pt>
                <c:pt idx="4">
                  <c:v>2017</c:v>
                </c:pt>
              </c:numCache>
            </c:numRef>
          </c:cat>
          <c:val>
            <c:numRef>
              <c:f>'EE.FF 2014-2017 (2)'!$C$35:$K$35</c:f>
              <c:numCache>
                <c:formatCode>_(* #,##0.00_);_(* \(#,##0.00\);_(* "-"??_);_(@_)</c:formatCode>
                <c:ptCount val="5"/>
                <c:pt idx="0">
                  <c:v>19764061.98</c:v>
                </c:pt>
                <c:pt idx="1">
                  <c:v>23979355.390000001</c:v>
                </c:pt>
                <c:pt idx="2">
                  <c:v>29351564.880000003</c:v>
                </c:pt>
                <c:pt idx="3">
                  <c:v>42472842.25</c:v>
                </c:pt>
                <c:pt idx="4">
                  <c:v>35892076.449999996</c:v>
                </c:pt>
              </c:numCache>
            </c:numRef>
          </c:val>
          <c:extLst>
            <c:ext xmlns:c16="http://schemas.microsoft.com/office/drawing/2014/chart" uri="{C3380CC4-5D6E-409C-BE32-E72D297353CC}">
              <c16:uniqueId val="{00000005-D45F-48E8-B19B-E8D24E466EE9}"/>
            </c:ext>
          </c:extLst>
        </c:ser>
        <c:ser>
          <c:idx val="0"/>
          <c:order val="1"/>
          <c:tx>
            <c:strRef>
              <c:f>'EE.FF 2014-2017 (2)'!$B$34</c:f>
              <c:strCache>
                <c:ptCount val="1"/>
                <c:pt idx="0">
                  <c:v>Resultado del Ejercicio</c:v>
                </c:pt>
              </c:strCache>
            </c:strRef>
          </c:tx>
          <c:invertIfNegative val="0"/>
          <c:dPt>
            <c:idx val="1"/>
            <c:invertIfNegative val="0"/>
            <c:bubble3D val="0"/>
            <c:extLst>
              <c:ext xmlns:c16="http://schemas.microsoft.com/office/drawing/2014/chart" uri="{C3380CC4-5D6E-409C-BE32-E72D297353CC}">
                <c16:uniqueId val="{00000006-D45F-48E8-B19B-E8D24E466EE9}"/>
              </c:ext>
            </c:extLst>
          </c:dPt>
          <c:dPt>
            <c:idx val="2"/>
            <c:invertIfNegative val="0"/>
            <c:bubble3D val="0"/>
            <c:extLst>
              <c:ext xmlns:c16="http://schemas.microsoft.com/office/drawing/2014/chart" uri="{C3380CC4-5D6E-409C-BE32-E72D297353CC}">
                <c16:uniqueId val="{00000007-D45F-48E8-B19B-E8D24E466EE9}"/>
              </c:ext>
            </c:extLst>
          </c:dPt>
          <c:dPt>
            <c:idx val="3"/>
            <c:invertIfNegative val="0"/>
            <c:bubble3D val="0"/>
            <c:extLst>
              <c:ext xmlns:c16="http://schemas.microsoft.com/office/drawing/2014/chart" uri="{C3380CC4-5D6E-409C-BE32-E72D297353CC}">
                <c16:uniqueId val="{00000008-D45F-48E8-B19B-E8D24E466EE9}"/>
              </c:ext>
            </c:extLst>
          </c:dPt>
          <c:dPt>
            <c:idx val="4"/>
            <c:invertIfNegative val="0"/>
            <c:bubble3D val="0"/>
            <c:extLst>
              <c:ext xmlns:c16="http://schemas.microsoft.com/office/drawing/2014/chart" uri="{C3380CC4-5D6E-409C-BE32-E72D297353CC}">
                <c16:uniqueId val="{00000009-D45F-48E8-B19B-E8D24E466EE9}"/>
              </c:ext>
            </c:extLst>
          </c:dPt>
          <c:dLbls>
            <c:dLbl>
              <c:idx val="0"/>
              <c:layout>
                <c:manualLayout>
                  <c:x val="5.7935728495444948E-2"/>
                  <c:y val="5.948734190824675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45F-48E8-B19B-E8D24E466EE9}"/>
                </c:ext>
              </c:extLst>
            </c:dLbl>
            <c:dLbl>
              <c:idx val="1"/>
              <c:layout>
                <c:manualLayout>
                  <c:x val="8.3513941159315628E-3"/>
                  <c:y val="-5.159820951793886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45F-48E8-B19B-E8D24E466EE9}"/>
                </c:ext>
              </c:extLst>
            </c:dLbl>
            <c:dLbl>
              <c:idx val="2"/>
              <c:layout>
                <c:manualLayout>
                  <c:x val="1.4783405142484168E-2"/>
                  <c:y val="-1.050331325193258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45F-48E8-B19B-E8D24E466EE9}"/>
                </c:ext>
              </c:extLst>
            </c:dLbl>
            <c:dLbl>
              <c:idx val="3"/>
              <c:layout>
                <c:manualLayout>
                  <c:x val="5.4193197283636165E-3"/>
                  <c:y val="-2.634653497281664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45F-48E8-B19B-E8D24E466EE9}"/>
                </c:ext>
              </c:extLst>
            </c:dLbl>
            <c:dLbl>
              <c:idx val="4"/>
              <c:layout>
                <c:manualLayout>
                  <c:x val="3.7030923331751016E-2"/>
                  <c:y val="2.46657181460124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45F-48E8-B19B-E8D24E466EE9}"/>
                </c:ext>
              </c:extLst>
            </c:dLbl>
            <c:spPr>
              <a:noFill/>
              <a:ln>
                <a:noFill/>
              </a:ln>
              <a:effectLst/>
            </c:spPr>
            <c:txPr>
              <a:bodyPr/>
              <a:lstStyle/>
              <a:p>
                <a:pPr>
                  <a:defRPr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'EE.FF 2014-2017 (2)'!$C$6:$K$6</c:f>
              <c:numCache>
                <c:formatCode>General</c:formatCode>
                <c:ptCount val="5"/>
                <c:pt idx="0">
                  <c:v>2013</c:v>
                </c:pt>
                <c:pt idx="1">
                  <c:v>2014</c:v>
                </c:pt>
                <c:pt idx="2">
                  <c:v>2015</c:v>
                </c:pt>
                <c:pt idx="3">
                  <c:v>2016</c:v>
                </c:pt>
                <c:pt idx="4">
                  <c:v>2017</c:v>
                </c:pt>
              </c:numCache>
            </c:numRef>
          </c:cat>
          <c:val>
            <c:numRef>
              <c:f>'EE.FF 2014-2017 (2)'!$C$34:$K$34</c:f>
              <c:numCache>
                <c:formatCode>_(* #,##0.00_);_(* \(#,##0.00\);_(* "-"??_);_(@_)</c:formatCode>
                <c:ptCount val="5"/>
                <c:pt idx="0">
                  <c:v>-2050932.1699999995</c:v>
                </c:pt>
                <c:pt idx="1">
                  <c:v>4318112.24</c:v>
                </c:pt>
                <c:pt idx="2">
                  <c:v>3088752.1200000006</c:v>
                </c:pt>
                <c:pt idx="3">
                  <c:v>189881.46999999881</c:v>
                </c:pt>
                <c:pt idx="4">
                  <c:v>-1678862.28</c:v>
                </c:pt>
              </c:numCache>
            </c:numRef>
          </c:val>
          <c:extLst>
            <c:ext xmlns:c16="http://schemas.microsoft.com/office/drawing/2014/chart" uri="{C3380CC4-5D6E-409C-BE32-E72D297353CC}">
              <c16:uniqueId val="{0000000B-D45F-48E8-B19B-E8D24E466EE9}"/>
            </c:ext>
          </c:extLst>
        </c:ser>
        <c:dLbls>
          <c:showLegendKey val="0"/>
          <c:showVal val="0"/>
          <c:showCatName val="0"/>
          <c:showSerName val="0"/>
          <c:showPercent val="0"/>
          <c:showBubbleSize val="0"/>
        </c:dLbls>
        <c:gapWidth val="150"/>
        <c:axId val="309926912"/>
        <c:axId val="310063872"/>
      </c:barChart>
      <c:catAx>
        <c:axId val="309926912"/>
        <c:scaling>
          <c:orientation val="minMax"/>
        </c:scaling>
        <c:delete val="0"/>
        <c:axPos val="b"/>
        <c:numFmt formatCode="General" sourceLinked="1"/>
        <c:majorTickMark val="none"/>
        <c:minorTickMark val="none"/>
        <c:tickLblPos val="nextTo"/>
        <c:txPr>
          <a:bodyPr/>
          <a:lstStyle/>
          <a:p>
            <a:pPr>
              <a:defRPr sz="1600"/>
            </a:pPr>
            <a:endParaRPr lang="es-ES"/>
          </a:p>
        </c:txPr>
        <c:crossAx val="310063872"/>
        <c:crosses val="autoZero"/>
        <c:auto val="1"/>
        <c:lblAlgn val="ctr"/>
        <c:lblOffset val="100"/>
        <c:noMultiLvlLbl val="0"/>
      </c:catAx>
      <c:valAx>
        <c:axId val="310063872"/>
        <c:scaling>
          <c:orientation val="minMax"/>
          <c:max val="43000000"/>
          <c:min val="-3000000"/>
        </c:scaling>
        <c:delete val="0"/>
        <c:axPos val="l"/>
        <c:numFmt formatCode="_(* #,##0.00_);_(* \(#,##0.00\);_(* &quot;-&quot;??_);_(@_)" sourceLinked="1"/>
        <c:majorTickMark val="out"/>
        <c:minorTickMark val="none"/>
        <c:tickLblPos val="nextTo"/>
        <c:crossAx val="309926912"/>
        <c:crosses val="autoZero"/>
        <c:crossBetween val="between"/>
        <c:majorUnit val="6000000"/>
        <c:minorUnit val="4000000"/>
        <c:dispUnits>
          <c:builtInUnit val="millions"/>
          <c:dispUnitsLbl>
            <c:layout>
              <c:manualLayout>
                <c:xMode val="edge"/>
                <c:yMode val="edge"/>
                <c:x val="3.5919830456548605E-3"/>
                <c:y val="0.34669310936777636"/>
              </c:manualLayout>
            </c:layout>
          </c:dispUnitsLbl>
        </c:dispUnits>
      </c:valAx>
    </c:plotArea>
    <c:legend>
      <c:legendPos val="b"/>
      <c:layout>
        <c:manualLayout>
          <c:xMode val="edge"/>
          <c:yMode val="edge"/>
          <c:x val="0.24104103450311076"/>
          <c:y val="0.90564018872455043"/>
          <c:w val="0.60059103675980452"/>
          <c:h val="8.5825813260892156E-2"/>
        </c:manualLayout>
      </c:layout>
      <c:overlay val="0"/>
      <c:txPr>
        <a:bodyPr/>
        <a:lstStyle/>
        <a:p>
          <a:pPr>
            <a:defRPr sz="1600"/>
          </a:pPr>
          <a:endParaRPr lang="es-ES"/>
        </a:p>
      </c:txPr>
    </c:legend>
    <c:plotVisOnly val="1"/>
    <c:dispBlanksAs val="gap"/>
    <c:showDLblsOverMax val="0"/>
  </c:chart>
  <c:txPr>
    <a:bodyPr/>
    <a:lstStyle/>
    <a:p>
      <a:pPr>
        <a:defRPr sz="2000"/>
      </a:pPr>
      <a:endParaRPr lang="es-E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plotArea>
      <c:layout/>
      <c:barChart>
        <c:barDir val="col"/>
        <c:grouping val="clustered"/>
        <c:varyColors val="0"/>
        <c:ser>
          <c:idx val="1"/>
          <c:order val="0"/>
          <c:tx>
            <c:strRef>
              <c:f>'EE.FF 2014-2017 (2)'!$B$49</c:f>
              <c:strCache>
                <c:ptCount val="1"/>
                <c:pt idx="0">
                  <c:v>VENTAS</c:v>
                </c:pt>
              </c:strCache>
            </c:strRef>
          </c:tx>
          <c:invertIfNegative val="0"/>
          <c:dLbls>
            <c:dLbl>
              <c:idx val="0"/>
              <c:layout>
                <c:manualLayout>
                  <c:x val="1.7977358594890253E-3"/>
                  <c:y val="-3.32748648653427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C96-4531-885A-200B17E923C5}"/>
                </c:ext>
              </c:extLst>
            </c:dLbl>
            <c:dLbl>
              <c:idx val="1"/>
              <c:layout>
                <c:manualLayout>
                  <c:x val="-1.2371653543307087E-2"/>
                  <c:y val="-6.535213596732676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C96-4531-885A-200B17E923C5}"/>
                </c:ext>
              </c:extLst>
            </c:dLbl>
            <c:dLbl>
              <c:idx val="2"/>
              <c:layout>
                <c:manualLayout>
                  <c:x val="-7.7972709551656916E-3"/>
                  <c:y val="-7.23981900452488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C96-4531-885A-200B17E923C5}"/>
                </c:ext>
              </c:extLst>
            </c:dLbl>
            <c:dLbl>
              <c:idx val="3"/>
              <c:layout>
                <c:manualLayout>
                  <c:x val="-1.2995451591942724E-2"/>
                  <c:y val="-7.23981900452488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C96-4531-885A-200B17E923C5}"/>
                </c:ext>
              </c:extLst>
            </c:dLbl>
            <c:dLbl>
              <c:idx val="4"/>
              <c:layout>
                <c:manualLayout>
                  <c:x val="-7.7972709551656916E-3"/>
                  <c:y val="-6.6365007541478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C96-4531-885A-200B17E923C5}"/>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'EE.FF 2014-2017 (2)'!$C$6:$K$6</c:f>
              <c:numCache>
                <c:formatCode>General</c:formatCode>
                <c:ptCount val="5"/>
                <c:pt idx="0">
                  <c:v>2013</c:v>
                </c:pt>
                <c:pt idx="1">
                  <c:v>2014</c:v>
                </c:pt>
                <c:pt idx="2">
                  <c:v>2015</c:v>
                </c:pt>
                <c:pt idx="3">
                  <c:v>2016</c:v>
                </c:pt>
                <c:pt idx="4">
                  <c:v>2017</c:v>
                </c:pt>
              </c:numCache>
            </c:numRef>
          </c:cat>
          <c:val>
            <c:numRef>
              <c:f>'EE.FF 2014-2017 (2)'!$C$49:$K$49</c:f>
              <c:numCache>
                <c:formatCode>_(* #,##0.00_);_(* \(#,##0.00\);_(* "-"??_);_(@_)</c:formatCode>
                <c:ptCount val="5"/>
                <c:pt idx="0">
                  <c:v>7593049.5</c:v>
                </c:pt>
                <c:pt idx="1">
                  <c:v>17768583.850000001</c:v>
                </c:pt>
                <c:pt idx="2">
                  <c:v>13882713.970000001</c:v>
                </c:pt>
                <c:pt idx="3">
                  <c:v>13714880.83</c:v>
                </c:pt>
                <c:pt idx="4">
                  <c:v>6113776.8600000003</c:v>
                </c:pt>
              </c:numCache>
            </c:numRef>
          </c:val>
          <c:extLst>
            <c:ext xmlns:c16="http://schemas.microsoft.com/office/drawing/2014/chart" uri="{C3380CC4-5D6E-409C-BE32-E72D297353CC}">
              <c16:uniqueId val="{00000005-1C96-4531-885A-200B17E923C5}"/>
            </c:ext>
          </c:extLst>
        </c:ser>
        <c:dLbls>
          <c:showLegendKey val="0"/>
          <c:showVal val="0"/>
          <c:showCatName val="0"/>
          <c:showSerName val="0"/>
          <c:showPercent val="0"/>
          <c:showBubbleSize val="0"/>
        </c:dLbls>
        <c:gapWidth val="150"/>
        <c:axId val="310183424"/>
        <c:axId val="310184960"/>
      </c:barChart>
      <c:catAx>
        <c:axId val="310183424"/>
        <c:scaling>
          <c:orientation val="minMax"/>
        </c:scaling>
        <c:delete val="0"/>
        <c:axPos val="b"/>
        <c:numFmt formatCode="General" sourceLinked="1"/>
        <c:majorTickMark val="none"/>
        <c:minorTickMark val="none"/>
        <c:tickLblPos val="nextTo"/>
        <c:crossAx val="310184960"/>
        <c:crosses val="autoZero"/>
        <c:auto val="1"/>
        <c:lblAlgn val="ctr"/>
        <c:lblOffset val="100"/>
        <c:noMultiLvlLbl val="0"/>
      </c:catAx>
      <c:valAx>
        <c:axId val="310184960"/>
        <c:scaling>
          <c:orientation val="minMax"/>
          <c:max val="18000000"/>
          <c:min val="0"/>
        </c:scaling>
        <c:delete val="0"/>
        <c:axPos val="l"/>
        <c:numFmt formatCode="_(* #,##0.00_);_(* \(#,##0.00\);_(* &quot;-&quot;??_);_(@_)" sourceLinked="1"/>
        <c:majorTickMark val="out"/>
        <c:minorTickMark val="none"/>
        <c:tickLblPos val="nextTo"/>
        <c:crossAx val="310183424"/>
        <c:crosses val="autoZero"/>
        <c:crossBetween val="between"/>
        <c:majorUnit val="3000000"/>
        <c:minorUnit val="2000000"/>
        <c:dispUnits>
          <c:builtInUnit val="millions"/>
          <c:dispUnitsLbl>
            <c:layout>
              <c:manualLayout>
                <c:xMode val="edge"/>
                <c:yMode val="edge"/>
                <c:x val="2.1728395061728394E-2"/>
                <c:y val="0.18295012195891475"/>
              </c:manualLayout>
            </c:layout>
          </c:dispUnitsLbl>
        </c:dispUnits>
      </c:valAx>
    </c:plotArea>
    <c:plotVisOnly val="1"/>
    <c:dispBlanksAs val="gap"/>
    <c:showDLblsOverMax val="0"/>
  </c:chart>
  <c:txPr>
    <a:bodyPr/>
    <a:lstStyle/>
    <a:p>
      <a:pPr>
        <a:defRPr sz="1800"/>
      </a:pPr>
      <a:endParaRPr lang="es-E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0"/>
    </mc:Choice>
    <mc:Fallback>
      <c:style val="20"/>
    </mc:Fallback>
  </mc:AlternateContent>
  <c:clrMapOvr bg1="lt1" tx1="dk1" bg2="lt2" tx2="dk2" accent1="accent1" accent2="accent2" accent3="accent3" accent4="accent4" accent5="accent5" accent6="accent6" hlink="hlink" folHlink="folHlink"/>
  <c:chart>
    <c:autoTitleDeleted val="1"/>
    <c:plotArea>
      <c:layout/>
      <c:lineChart>
        <c:grouping val="stacked"/>
        <c:varyColors val="0"/>
        <c:ser>
          <c:idx val="1"/>
          <c:order val="0"/>
          <c:tx>
            <c:strRef>
              <c:f>'EE.FF 2014-2017 (2)'!$A$65:$A$66</c:f>
              <c:strCache>
                <c:ptCount val="1"/>
                <c:pt idx="0">
                  <c:v>R. PRUEBA ÁCIDA          </c:v>
                </c:pt>
              </c:strCache>
            </c:strRef>
          </c:tx>
          <c:marker>
            <c:symbol val="none"/>
          </c:marker>
          <c:dPt>
            <c:idx val="0"/>
            <c:bubble3D val="0"/>
            <c:spPr>
              <a:ln>
                <a:solidFill>
                  <a:srgbClr val="002060"/>
                </a:solidFill>
              </a:ln>
            </c:spPr>
            <c:extLst>
              <c:ext xmlns:c16="http://schemas.microsoft.com/office/drawing/2014/chart" uri="{C3380CC4-5D6E-409C-BE32-E72D297353CC}">
                <c16:uniqueId val="{00000001-4993-4FD8-AAE6-47195F9C9361}"/>
              </c:ext>
            </c:extLst>
          </c:dPt>
          <c:dPt>
            <c:idx val="1"/>
            <c:bubble3D val="0"/>
            <c:spPr>
              <a:ln>
                <a:solidFill>
                  <a:srgbClr val="002060"/>
                </a:solidFill>
              </a:ln>
            </c:spPr>
            <c:extLst>
              <c:ext xmlns:c16="http://schemas.microsoft.com/office/drawing/2014/chart" uri="{C3380CC4-5D6E-409C-BE32-E72D297353CC}">
                <c16:uniqueId val="{00000003-4993-4FD8-AAE6-47195F9C9361}"/>
              </c:ext>
            </c:extLst>
          </c:dPt>
          <c:dPt>
            <c:idx val="2"/>
            <c:bubble3D val="0"/>
            <c:spPr>
              <a:ln>
                <a:solidFill>
                  <a:srgbClr val="002060"/>
                </a:solidFill>
              </a:ln>
            </c:spPr>
            <c:extLst>
              <c:ext xmlns:c16="http://schemas.microsoft.com/office/drawing/2014/chart" uri="{C3380CC4-5D6E-409C-BE32-E72D297353CC}">
                <c16:uniqueId val="{00000005-4993-4FD8-AAE6-47195F9C9361}"/>
              </c:ext>
            </c:extLst>
          </c:dPt>
          <c:dPt>
            <c:idx val="3"/>
            <c:bubble3D val="0"/>
            <c:spPr>
              <a:ln>
                <a:solidFill>
                  <a:srgbClr val="002060"/>
                </a:solidFill>
              </a:ln>
            </c:spPr>
            <c:extLst>
              <c:ext xmlns:c16="http://schemas.microsoft.com/office/drawing/2014/chart" uri="{C3380CC4-5D6E-409C-BE32-E72D297353CC}">
                <c16:uniqueId val="{00000007-4993-4FD8-AAE6-47195F9C9361}"/>
              </c:ext>
            </c:extLst>
          </c:dPt>
          <c:dPt>
            <c:idx val="4"/>
            <c:bubble3D val="0"/>
            <c:spPr>
              <a:ln>
                <a:solidFill>
                  <a:srgbClr val="002060"/>
                </a:solidFill>
              </a:ln>
            </c:spPr>
            <c:extLst>
              <c:ext xmlns:c16="http://schemas.microsoft.com/office/drawing/2014/chart" uri="{C3380CC4-5D6E-409C-BE32-E72D297353CC}">
                <c16:uniqueId val="{00000009-4993-4FD8-AAE6-47195F9C9361}"/>
              </c:ext>
            </c:extLst>
          </c:dPt>
          <c:dLbls>
            <c:dLbl>
              <c:idx val="0"/>
              <c:layout>
                <c:manualLayout>
                  <c:x val="-3.4883731576552397E-2"/>
                  <c:y val="6.63650075414780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993-4FD8-AAE6-47195F9C9361}"/>
                </c:ext>
              </c:extLst>
            </c:dLbl>
            <c:dLbl>
              <c:idx val="1"/>
              <c:layout>
                <c:manualLayout>
                  <c:x val="-9.3023284204139758E-2"/>
                  <c:y val="7.239771499150841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993-4FD8-AAE6-47195F9C9361}"/>
                </c:ext>
              </c:extLst>
            </c:dLbl>
            <c:dLbl>
              <c:idx val="2"/>
              <c:layout>
                <c:manualLayout>
                  <c:x val="-8.5271343853794673E-2"/>
                  <c:y val="7.23981900452489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993-4FD8-AAE6-47195F9C9361}"/>
                </c:ext>
              </c:extLst>
            </c:dLbl>
            <c:dLbl>
              <c:idx val="3"/>
              <c:layout>
                <c:manualLayout>
                  <c:x val="-7.7519403503449769E-2"/>
                  <c:y val="-4.826546003016591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4993-4FD8-AAE6-47195F9C9361}"/>
                </c:ext>
              </c:extLst>
            </c:dLbl>
            <c:dLbl>
              <c:idx val="4"/>
              <c:layout>
                <c:manualLayout>
                  <c:x val="-7.3643433328277275E-2"/>
                  <c:y val="7.84313725490196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4993-4FD8-AAE6-47195F9C93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'EE.FF 2014-2017 (2)'!$C$62:$K$62</c:f>
              <c:numCache>
                <c:formatCode>General</c:formatCode>
                <c:ptCount val="5"/>
                <c:pt idx="0">
                  <c:v>2013</c:v>
                </c:pt>
                <c:pt idx="1">
                  <c:v>2014</c:v>
                </c:pt>
                <c:pt idx="2">
                  <c:v>2015</c:v>
                </c:pt>
                <c:pt idx="3">
                  <c:v>2016</c:v>
                </c:pt>
                <c:pt idx="4">
                  <c:v>2017</c:v>
                </c:pt>
              </c:numCache>
            </c:numRef>
          </c:cat>
          <c:val>
            <c:numRef>
              <c:f>'EE.FF 2014-2017 (2)'!$C$65:$K$65</c:f>
              <c:numCache>
                <c:formatCode>_(* #,##0.00_);_(* \(#,##0.00\);_(* "-"??_);_(@_)</c:formatCode>
                <c:ptCount val="5"/>
                <c:pt idx="0">
                  <c:v>1.3155223916700065</c:v>
                </c:pt>
                <c:pt idx="1">
                  <c:v>1.3176277463215391</c:v>
                </c:pt>
                <c:pt idx="2">
                  <c:v>1.3488313965619343</c:v>
                </c:pt>
                <c:pt idx="3">
                  <c:v>2.3772184581666438</c:v>
                </c:pt>
                <c:pt idx="4">
                  <c:v>1.5163769715832955</c:v>
                </c:pt>
              </c:numCache>
            </c:numRef>
          </c:val>
          <c:smooth val="0"/>
          <c:extLst>
            <c:ext xmlns:c16="http://schemas.microsoft.com/office/drawing/2014/chart" uri="{C3380CC4-5D6E-409C-BE32-E72D297353CC}">
              <c16:uniqueId val="{0000000A-4993-4FD8-AAE6-47195F9C9361}"/>
            </c:ext>
          </c:extLst>
        </c:ser>
        <c:dLbls>
          <c:showLegendKey val="0"/>
          <c:showVal val="0"/>
          <c:showCatName val="0"/>
          <c:showSerName val="0"/>
          <c:showPercent val="0"/>
          <c:showBubbleSize val="0"/>
        </c:dLbls>
        <c:smooth val="0"/>
        <c:axId val="309197824"/>
        <c:axId val="309211904"/>
      </c:lineChart>
      <c:catAx>
        <c:axId val="309197824"/>
        <c:scaling>
          <c:orientation val="minMax"/>
        </c:scaling>
        <c:delete val="0"/>
        <c:axPos val="b"/>
        <c:numFmt formatCode="General" sourceLinked="1"/>
        <c:majorTickMark val="none"/>
        <c:minorTickMark val="none"/>
        <c:tickLblPos val="nextTo"/>
        <c:crossAx val="309211904"/>
        <c:crosses val="autoZero"/>
        <c:auto val="1"/>
        <c:lblAlgn val="ctr"/>
        <c:lblOffset val="100"/>
        <c:noMultiLvlLbl val="0"/>
      </c:catAx>
      <c:valAx>
        <c:axId val="309211904"/>
        <c:scaling>
          <c:orientation val="minMax"/>
        </c:scaling>
        <c:delete val="0"/>
        <c:axPos val="l"/>
        <c:numFmt formatCode="_(* #,##0.00_);_(* \(#,##0.00\);_(* &quot;-&quot;??_);_(@_)" sourceLinked="1"/>
        <c:majorTickMark val="none"/>
        <c:minorTickMark val="none"/>
        <c:tickLblPos val="nextTo"/>
        <c:crossAx val="309197824"/>
        <c:crosses val="autoZero"/>
        <c:crossBetween val="between"/>
      </c:valAx>
      <c:spPr>
        <a:noFill/>
        <a:ln w="25400">
          <a:noFill/>
        </a:ln>
      </c:spPr>
    </c:plotArea>
    <c:plotVisOnly val="1"/>
    <c:dispBlanksAs val="gap"/>
    <c:showDLblsOverMax val="0"/>
  </c:chart>
  <c:spPr>
    <a:ln>
      <a:noFill/>
    </a:ln>
  </c:spPr>
  <c:txPr>
    <a:bodyPr/>
    <a:lstStyle/>
    <a:p>
      <a:pPr>
        <a:defRPr sz="1600" b="1"/>
      </a:pPr>
      <a:endParaRPr lang="es-ES"/>
    </a:p>
  </c:txPr>
  <c:externalData r:id="rId2">
    <c:autoUpdate val="0"/>
  </c:externalData>
  <c:userShapes r:id="rId3"/>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lrMapOvr bg1="lt1" tx1="dk1" bg2="lt2" tx2="dk2" accent1="accent1" accent2="accent2" accent3="accent3" accent4="accent4" accent5="accent5" accent6="accent6" hlink="hlink" folHlink="folHlink"/>
  <c:chart>
    <c:autoTitleDeleted val="1"/>
    <c:plotArea>
      <c:layout/>
      <c:lineChart>
        <c:grouping val="stacked"/>
        <c:varyColors val="0"/>
        <c:ser>
          <c:idx val="1"/>
          <c:order val="0"/>
          <c:tx>
            <c:strRef>
              <c:f>'EE.FF 2014-2017 (2)'!$A$79</c:f>
              <c:strCache>
                <c:ptCount val="1"/>
                <c:pt idx="0">
                  <c:v>Rotacion de inventarios (veces)</c:v>
                </c:pt>
              </c:strCache>
            </c:strRef>
          </c:tx>
          <c:spPr>
            <a:ln>
              <a:solidFill>
                <a:srgbClr val="FF0000"/>
              </a:solidFill>
            </a:ln>
          </c:spPr>
          <c:marker>
            <c:symbol val="none"/>
          </c:marker>
          <c:dLbls>
            <c:dLbl>
              <c:idx val="0"/>
              <c:layout>
                <c:manualLayout>
                  <c:x val="-2.5990903183885663E-2"/>
                  <c:y val="-7.23981900452488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6A8-4FEC-A1DC-80D1463788AB}"/>
                </c:ext>
              </c:extLst>
            </c:dLbl>
            <c:dLbl>
              <c:idx val="1"/>
              <c:layout>
                <c:manualLayout>
                  <c:x val="-1.0396361273554255E-2"/>
                  <c:y val="-5.42986425339366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6A8-4FEC-A1DC-80D1463788AB}"/>
                </c:ext>
              </c:extLst>
            </c:dLbl>
            <c:dLbl>
              <c:idx val="2"/>
              <c:layout>
                <c:manualLayout>
                  <c:x val="-7.7972709551656916E-3"/>
                  <c:y val="-7.23981900452488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6A8-4FEC-A1DC-80D1463788AB}"/>
                </c:ext>
              </c:extLst>
            </c:dLbl>
            <c:dLbl>
              <c:idx val="3"/>
              <c:layout>
                <c:manualLayout>
                  <c:x val="-1.2995451591942724E-2"/>
                  <c:y val="-7.23981900452488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6A8-4FEC-A1DC-80D1463788AB}"/>
                </c:ext>
              </c:extLst>
            </c:dLbl>
            <c:dLbl>
              <c:idx val="4"/>
              <c:layout>
                <c:manualLayout>
                  <c:x val="-7.7972709551656916E-3"/>
                  <c:y val="-6.6365007541478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6A8-4FEC-A1DC-80D1463788A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'EE.FF 2014-2017 (2)'!$C$6:$K$6</c:f>
              <c:numCache>
                <c:formatCode>General</c:formatCode>
                <c:ptCount val="5"/>
                <c:pt idx="0">
                  <c:v>2013</c:v>
                </c:pt>
                <c:pt idx="1">
                  <c:v>2014</c:v>
                </c:pt>
                <c:pt idx="2">
                  <c:v>2015</c:v>
                </c:pt>
                <c:pt idx="3">
                  <c:v>2016</c:v>
                </c:pt>
                <c:pt idx="4">
                  <c:v>2017</c:v>
                </c:pt>
              </c:numCache>
            </c:numRef>
          </c:cat>
          <c:val>
            <c:numRef>
              <c:f>'EE.FF 2014-2017 (2)'!$C$79:$K$79</c:f>
              <c:numCache>
                <c:formatCode>_(* #,##0.00_);_(* \(#,##0.00\);_(* "-"??_);_(@_)</c:formatCode>
                <c:ptCount val="5"/>
                <c:pt idx="0">
                  <c:v>7.1914037520426852</c:v>
                </c:pt>
                <c:pt idx="1">
                  <c:v>8.4771950583878652</c:v>
                </c:pt>
                <c:pt idx="2">
                  <c:v>3.1249224258924966</c:v>
                </c:pt>
                <c:pt idx="3">
                  <c:v>4.0459360276114236</c:v>
                </c:pt>
                <c:pt idx="4">
                  <c:v>4.15001678882492</c:v>
                </c:pt>
              </c:numCache>
            </c:numRef>
          </c:val>
          <c:smooth val="0"/>
          <c:extLst>
            <c:ext xmlns:c16="http://schemas.microsoft.com/office/drawing/2014/chart" uri="{C3380CC4-5D6E-409C-BE32-E72D297353CC}">
              <c16:uniqueId val="{00000005-B6A8-4FEC-A1DC-80D1463788AB}"/>
            </c:ext>
          </c:extLst>
        </c:ser>
        <c:ser>
          <c:idx val="0"/>
          <c:order val="1"/>
          <c:tx>
            <c:strRef>
              <c:f>'EE.FF 2014-2017 (2)'!$A$82</c:f>
              <c:strCache>
                <c:ptCount val="1"/>
                <c:pt idx="0">
                  <c:v>Rotación de Inventarios en dìas</c:v>
                </c:pt>
              </c:strCache>
            </c:strRef>
          </c:tx>
          <c:marker>
            <c:symbol val="none"/>
          </c:marker>
          <c:dPt>
            <c:idx val="1"/>
            <c:bubble3D val="0"/>
            <c:spPr>
              <a:ln>
                <a:solidFill>
                  <a:srgbClr val="002060"/>
                </a:solidFill>
              </a:ln>
            </c:spPr>
            <c:extLst>
              <c:ext xmlns:c16="http://schemas.microsoft.com/office/drawing/2014/chart" uri="{C3380CC4-5D6E-409C-BE32-E72D297353CC}">
                <c16:uniqueId val="{00000007-B6A8-4FEC-A1DC-80D1463788AB}"/>
              </c:ext>
            </c:extLst>
          </c:dPt>
          <c:dPt>
            <c:idx val="2"/>
            <c:bubble3D val="0"/>
            <c:spPr>
              <a:ln>
                <a:solidFill>
                  <a:srgbClr val="002060"/>
                </a:solidFill>
              </a:ln>
            </c:spPr>
            <c:extLst>
              <c:ext xmlns:c16="http://schemas.microsoft.com/office/drawing/2014/chart" uri="{C3380CC4-5D6E-409C-BE32-E72D297353CC}">
                <c16:uniqueId val="{00000009-B6A8-4FEC-A1DC-80D1463788AB}"/>
              </c:ext>
            </c:extLst>
          </c:dPt>
          <c:dPt>
            <c:idx val="3"/>
            <c:bubble3D val="0"/>
            <c:spPr>
              <a:ln>
                <a:solidFill>
                  <a:srgbClr val="002060"/>
                </a:solidFill>
              </a:ln>
            </c:spPr>
            <c:extLst>
              <c:ext xmlns:c16="http://schemas.microsoft.com/office/drawing/2014/chart" uri="{C3380CC4-5D6E-409C-BE32-E72D297353CC}">
                <c16:uniqueId val="{0000000B-B6A8-4FEC-A1DC-80D1463788AB}"/>
              </c:ext>
            </c:extLst>
          </c:dPt>
          <c:dPt>
            <c:idx val="4"/>
            <c:bubble3D val="0"/>
            <c:spPr>
              <a:ln>
                <a:solidFill>
                  <a:srgbClr val="002060"/>
                </a:solidFill>
              </a:ln>
            </c:spPr>
            <c:extLst>
              <c:ext xmlns:c16="http://schemas.microsoft.com/office/drawing/2014/chart" uri="{C3380CC4-5D6E-409C-BE32-E72D297353CC}">
                <c16:uniqueId val="{0000000D-B6A8-4FEC-A1DC-80D1463788AB}"/>
              </c:ext>
            </c:extLst>
          </c:dPt>
          <c:dLbls>
            <c:dLbl>
              <c:idx val="0"/>
              <c:layout>
                <c:manualLayout>
                  <c:x val="-4.6783587386462919E-2"/>
                  <c:y val="-5.43000675455504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B6A8-4FEC-A1DC-80D1463788AB}"/>
                </c:ext>
              </c:extLst>
            </c:dLbl>
            <c:dLbl>
              <c:idx val="1"/>
              <c:layout>
                <c:manualLayout>
                  <c:x val="-7.0188085102197664E-2"/>
                  <c:y val="-7.843450198480272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6A8-4FEC-A1DC-80D1463788AB}"/>
                </c:ext>
              </c:extLst>
            </c:dLbl>
            <c:dLbl>
              <c:idx val="2"/>
              <c:layout>
                <c:manualLayout>
                  <c:x val="-6.2378167641325533E-2"/>
                  <c:y val="-8.44645550527903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6A8-4FEC-A1DC-80D1463788AB}"/>
                </c:ext>
              </c:extLst>
            </c:dLbl>
            <c:dLbl>
              <c:idx val="3"/>
              <c:layout>
                <c:manualLayout>
                  <c:x val="-4.4184535412605495E-2"/>
                  <c:y val="-0.1025641025641025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6A8-4FEC-A1DC-80D1463788AB}"/>
                </c:ext>
              </c:extLst>
            </c:dLbl>
            <c:dLbl>
              <c:idx val="4"/>
              <c:layout>
                <c:manualLayout>
                  <c:x val="-5.4580896686159841E-2"/>
                  <c:y val="-6.6365007541478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6A8-4FEC-A1DC-80D1463788A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'EE.FF 2014-2017 (2)'!$C$6:$K$6</c:f>
              <c:numCache>
                <c:formatCode>General</c:formatCode>
                <c:ptCount val="5"/>
                <c:pt idx="0">
                  <c:v>2013</c:v>
                </c:pt>
                <c:pt idx="1">
                  <c:v>2014</c:v>
                </c:pt>
                <c:pt idx="2">
                  <c:v>2015</c:v>
                </c:pt>
                <c:pt idx="3">
                  <c:v>2016</c:v>
                </c:pt>
                <c:pt idx="4">
                  <c:v>2017</c:v>
                </c:pt>
              </c:numCache>
            </c:numRef>
          </c:cat>
          <c:val>
            <c:numRef>
              <c:f>'EE.FF 2014-2017 (2)'!$C$82:$K$82</c:f>
              <c:numCache>
                <c:formatCode>_(* #,##0.00_);_(* \(#,##0.00\);_(* "-"??_);_(@_)</c:formatCode>
                <c:ptCount val="5"/>
                <c:pt idx="0">
                  <c:v>50.059767524211615</c:v>
                </c:pt>
                <c:pt idx="1">
                  <c:v>42.466877017745809</c:v>
                </c:pt>
                <c:pt idx="2">
                  <c:v>115.20285976288895</c:v>
                </c:pt>
                <c:pt idx="3">
                  <c:v>88.978174035176536</c:v>
                </c:pt>
                <c:pt idx="4">
                  <c:v>86.746637018288851</c:v>
                </c:pt>
              </c:numCache>
            </c:numRef>
          </c:val>
          <c:smooth val="0"/>
          <c:extLst>
            <c:ext xmlns:c16="http://schemas.microsoft.com/office/drawing/2014/chart" uri="{C3380CC4-5D6E-409C-BE32-E72D297353CC}">
              <c16:uniqueId val="{0000000F-B6A8-4FEC-A1DC-80D1463788AB}"/>
            </c:ext>
          </c:extLst>
        </c:ser>
        <c:dLbls>
          <c:showLegendKey val="0"/>
          <c:showVal val="0"/>
          <c:showCatName val="0"/>
          <c:showSerName val="0"/>
          <c:showPercent val="0"/>
          <c:showBubbleSize val="0"/>
        </c:dLbls>
        <c:dropLines/>
        <c:smooth val="0"/>
        <c:axId val="262103424"/>
        <c:axId val="262104960"/>
      </c:lineChart>
      <c:catAx>
        <c:axId val="262103424"/>
        <c:scaling>
          <c:orientation val="minMax"/>
        </c:scaling>
        <c:delete val="0"/>
        <c:axPos val="b"/>
        <c:numFmt formatCode="General" sourceLinked="1"/>
        <c:majorTickMark val="none"/>
        <c:minorTickMark val="none"/>
        <c:tickLblPos val="nextTo"/>
        <c:crossAx val="262104960"/>
        <c:crosses val="autoZero"/>
        <c:auto val="1"/>
        <c:lblAlgn val="ctr"/>
        <c:lblOffset val="100"/>
        <c:noMultiLvlLbl val="0"/>
      </c:catAx>
      <c:valAx>
        <c:axId val="262104960"/>
        <c:scaling>
          <c:orientation val="minMax"/>
          <c:max val="120"/>
        </c:scaling>
        <c:delete val="0"/>
        <c:axPos val="l"/>
        <c:numFmt formatCode="_(* #,##0.00_);_(* \(#,##0.00\);_(* &quot;-&quot;??_);_(@_)" sourceLinked="1"/>
        <c:majorTickMark val="out"/>
        <c:minorTickMark val="none"/>
        <c:tickLblPos val="nextTo"/>
        <c:crossAx val="262103424"/>
        <c:crosses val="autoZero"/>
        <c:crossBetween val="between"/>
        <c:majorUnit val="20"/>
        <c:minorUnit val="5"/>
      </c:valAx>
    </c:plotArea>
    <c:legend>
      <c:legendPos val="b"/>
      <c:layout/>
      <c:overlay val="0"/>
    </c:legend>
    <c:plotVisOnly val="1"/>
    <c:dispBlanksAs val="gap"/>
    <c:showDLblsOverMax val="0"/>
  </c:chart>
  <c:spPr>
    <a:ln>
      <a:noFill/>
    </a:ln>
  </c:spPr>
  <c:txPr>
    <a:bodyPr/>
    <a:lstStyle/>
    <a:p>
      <a:pPr>
        <a:defRPr sz="1600"/>
      </a:pPr>
      <a:endParaRPr lang="es-ES"/>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lineChart>
        <c:grouping val="stacked"/>
        <c:varyColors val="0"/>
        <c:ser>
          <c:idx val="1"/>
          <c:order val="0"/>
          <c:tx>
            <c:strRef>
              <c:f>'EE.FF 2014-2017 (2)'!$A$74:$A$75</c:f>
              <c:strCache>
                <c:ptCount val="1"/>
                <c:pt idx="0">
                  <c:v>ROTACIÓN CUENTAS POR COBRAR </c:v>
                </c:pt>
              </c:strCache>
            </c:strRef>
          </c:tx>
          <c:spPr>
            <a:ln>
              <a:solidFill>
                <a:srgbClr val="FF0000"/>
              </a:solidFill>
            </a:ln>
          </c:spPr>
          <c:marker>
            <c:symbol val="none"/>
          </c:marker>
          <c:dLbls>
            <c:dLbl>
              <c:idx val="0"/>
              <c:layout>
                <c:manualLayout>
                  <c:x val="-2.5990903183885663E-2"/>
                  <c:y val="-7.23981900452488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47C-4429-A748-F2E49DF04CB4}"/>
                </c:ext>
              </c:extLst>
            </c:dLbl>
            <c:dLbl>
              <c:idx val="1"/>
              <c:layout>
                <c:manualLayout>
                  <c:x val="-1.0396361273554255E-2"/>
                  <c:y val="-5.429864253393665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47C-4429-A748-F2E49DF04CB4}"/>
                </c:ext>
              </c:extLst>
            </c:dLbl>
            <c:dLbl>
              <c:idx val="2"/>
              <c:layout>
                <c:manualLayout>
                  <c:x val="-7.7972709551656916E-3"/>
                  <c:y val="-7.23981900452488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47C-4429-A748-F2E49DF04CB4}"/>
                </c:ext>
              </c:extLst>
            </c:dLbl>
            <c:dLbl>
              <c:idx val="3"/>
              <c:layout>
                <c:manualLayout>
                  <c:x val="-1.2995451591942724E-2"/>
                  <c:y val="-7.23981900452488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47C-4429-A748-F2E49DF04CB4}"/>
                </c:ext>
              </c:extLst>
            </c:dLbl>
            <c:dLbl>
              <c:idx val="4"/>
              <c:layout>
                <c:manualLayout>
                  <c:x val="-7.7972709551656916E-3"/>
                  <c:y val="-6.6365007541478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647C-4429-A748-F2E49DF04CB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'EE.FF 2014-2017 (2)'!$C$6:$K$6</c:f>
              <c:numCache>
                <c:formatCode>General</c:formatCode>
                <c:ptCount val="5"/>
                <c:pt idx="0">
                  <c:v>2013</c:v>
                </c:pt>
                <c:pt idx="1">
                  <c:v>2014</c:v>
                </c:pt>
                <c:pt idx="2">
                  <c:v>2015</c:v>
                </c:pt>
                <c:pt idx="3">
                  <c:v>2016</c:v>
                </c:pt>
                <c:pt idx="4">
                  <c:v>2017</c:v>
                </c:pt>
              </c:numCache>
            </c:numRef>
          </c:cat>
          <c:val>
            <c:numRef>
              <c:f>'EE.FF 2014-2017 (2)'!$C$74:$K$74</c:f>
              <c:numCache>
                <c:formatCode>_(* #,##0.00_);_(* \(#,##0.00\);_(* "-"??_);_(@_)</c:formatCode>
                <c:ptCount val="5"/>
                <c:pt idx="0">
                  <c:v>1.0164725158138928</c:v>
                </c:pt>
                <c:pt idx="1">
                  <c:v>3.1026177658814325</c:v>
                </c:pt>
                <c:pt idx="2">
                  <c:v>1.9274595396171856</c:v>
                </c:pt>
                <c:pt idx="3">
                  <c:v>1.2996847985377855</c:v>
                </c:pt>
                <c:pt idx="4">
                  <c:v>0.82504223587049275</c:v>
                </c:pt>
              </c:numCache>
            </c:numRef>
          </c:val>
          <c:smooth val="0"/>
          <c:extLst>
            <c:ext xmlns:c16="http://schemas.microsoft.com/office/drawing/2014/chart" uri="{C3380CC4-5D6E-409C-BE32-E72D297353CC}">
              <c16:uniqueId val="{00000005-647C-4429-A748-F2E49DF04CB4}"/>
            </c:ext>
          </c:extLst>
        </c:ser>
        <c:ser>
          <c:idx val="0"/>
          <c:order val="1"/>
          <c:tx>
            <c:strRef>
              <c:f>'EE.FF 2014-2017 (2)'!$A$76:$A$77</c:f>
              <c:strCache>
                <c:ptCount val="1"/>
                <c:pt idx="0">
                  <c:v>PERIODO PROMEDIO DE COBRO CLIENTES             </c:v>
                </c:pt>
              </c:strCache>
            </c:strRef>
          </c:tx>
          <c:marker>
            <c:symbol val="none"/>
          </c:marker>
          <c:dPt>
            <c:idx val="1"/>
            <c:bubble3D val="0"/>
            <c:spPr>
              <a:ln>
                <a:solidFill>
                  <a:srgbClr val="002060"/>
                </a:solidFill>
              </a:ln>
            </c:spPr>
            <c:extLst>
              <c:ext xmlns:c16="http://schemas.microsoft.com/office/drawing/2014/chart" uri="{C3380CC4-5D6E-409C-BE32-E72D297353CC}">
                <c16:uniqueId val="{00000007-647C-4429-A748-F2E49DF04CB4}"/>
              </c:ext>
            </c:extLst>
          </c:dPt>
          <c:dPt>
            <c:idx val="2"/>
            <c:bubble3D val="0"/>
            <c:spPr>
              <a:ln>
                <a:solidFill>
                  <a:srgbClr val="002060"/>
                </a:solidFill>
              </a:ln>
            </c:spPr>
            <c:extLst>
              <c:ext xmlns:c16="http://schemas.microsoft.com/office/drawing/2014/chart" uri="{C3380CC4-5D6E-409C-BE32-E72D297353CC}">
                <c16:uniqueId val="{00000009-647C-4429-A748-F2E49DF04CB4}"/>
              </c:ext>
            </c:extLst>
          </c:dPt>
          <c:dPt>
            <c:idx val="3"/>
            <c:bubble3D val="0"/>
            <c:spPr>
              <a:ln>
                <a:solidFill>
                  <a:srgbClr val="002060"/>
                </a:solidFill>
              </a:ln>
            </c:spPr>
            <c:extLst>
              <c:ext xmlns:c16="http://schemas.microsoft.com/office/drawing/2014/chart" uri="{C3380CC4-5D6E-409C-BE32-E72D297353CC}">
                <c16:uniqueId val="{0000000B-647C-4429-A748-F2E49DF04CB4}"/>
              </c:ext>
            </c:extLst>
          </c:dPt>
          <c:dPt>
            <c:idx val="4"/>
            <c:bubble3D val="0"/>
            <c:spPr>
              <a:ln>
                <a:solidFill>
                  <a:srgbClr val="002060"/>
                </a:solidFill>
              </a:ln>
            </c:spPr>
            <c:extLst>
              <c:ext xmlns:c16="http://schemas.microsoft.com/office/drawing/2014/chart" uri="{C3380CC4-5D6E-409C-BE32-E72D297353CC}">
                <c16:uniqueId val="{0000000D-647C-4429-A748-F2E49DF04CB4}"/>
              </c:ext>
            </c:extLst>
          </c:dPt>
          <c:dLbls>
            <c:dLbl>
              <c:idx val="0"/>
              <c:layout>
                <c:manualLayout>
                  <c:x val="-4.6783587386462919E-2"/>
                  <c:y val="-5.43000675455504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647C-4429-A748-F2E49DF04CB4}"/>
                </c:ext>
              </c:extLst>
            </c:dLbl>
            <c:dLbl>
              <c:idx val="1"/>
              <c:layout>
                <c:manualLayout>
                  <c:x val="-4.6818457743718692E-2"/>
                  <c:y val="-7.843453924149482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647C-4429-A748-F2E49DF04CB4}"/>
                </c:ext>
              </c:extLst>
            </c:dLbl>
            <c:dLbl>
              <c:idx val="2"/>
              <c:layout>
                <c:manualLayout>
                  <c:x val="-6.7571366620615886E-2"/>
                  <c:y val="-4.826939546761021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647C-4429-A748-F2E49DF04CB4}"/>
                </c:ext>
              </c:extLst>
            </c:dLbl>
            <c:dLbl>
              <c:idx val="3"/>
              <c:layout>
                <c:manualLayout>
                  <c:x val="-6.7549334111013895E-2"/>
                  <c:y val="-7.24048407976152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647C-4429-A748-F2E49DF04CB4}"/>
                </c:ext>
              </c:extLst>
            </c:dLbl>
            <c:dLbl>
              <c:idx val="4"/>
              <c:layout>
                <c:manualLayout>
                  <c:x val="-5.4580896686159841E-2"/>
                  <c:y val="-6.6365007541478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647C-4429-A748-F2E49DF04CB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'EE.FF 2014-2017 (2)'!$C$6:$K$6</c:f>
              <c:numCache>
                <c:formatCode>General</c:formatCode>
                <c:ptCount val="5"/>
                <c:pt idx="0">
                  <c:v>2013</c:v>
                </c:pt>
                <c:pt idx="1">
                  <c:v>2014</c:v>
                </c:pt>
                <c:pt idx="2">
                  <c:v>2015</c:v>
                </c:pt>
                <c:pt idx="3">
                  <c:v>2016</c:v>
                </c:pt>
                <c:pt idx="4">
                  <c:v>2017</c:v>
                </c:pt>
              </c:numCache>
            </c:numRef>
          </c:cat>
          <c:val>
            <c:numRef>
              <c:f>'EE.FF 2014-2017 (2)'!$C$76:$K$76</c:f>
              <c:numCache>
                <c:formatCode>_(* #,##0.00_);_(* \(#,##0.00\);_(* "-"??_);_(@_)</c:formatCode>
                <c:ptCount val="5"/>
                <c:pt idx="0">
                  <c:v>354.16599504586395</c:v>
                </c:pt>
                <c:pt idx="1">
                  <c:v>116.03105092699889</c:v>
                </c:pt>
                <c:pt idx="2">
                  <c:v>186.77434861823346</c:v>
                </c:pt>
                <c:pt idx="3">
                  <c:v>276.99023671356252</c:v>
                </c:pt>
                <c:pt idx="4">
                  <c:v>436.34129787327561</c:v>
                </c:pt>
              </c:numCache>
            </c:numRef>
          </c:val>
          <c:smooth val="0"/>
          <c:extLst>
            <c:ext xmlns:c16="http://schemas.microsoft.com/office/drawing/2014/chart" uri="{C3380CC4-5D6E-409C-BE32-E72D297353CC}">
              <c16:uniqueId val="{0000000F-647C-4429-A748-F2E49DF04CB4}"/>
            </c:ext>
          </c:extLst>
        </c:ser>
        <c:dLbls>
          <c:showLegendKey val="0"/>
          <c:showVal val="0"/>
          <c:showCatName val="0"/>
          <c:showSerName val="0"/>
          <c:showPercent val="0"/>
          <c:showBubbleSize val="0"/>
        </c:dLbls>
        <c:dropLines/>
        <c:smooth val="0"/>
        <c:axId val="262039424"/>
        <c:axId val="262040960"/>
      </c:lineChart>
      <c:catAx>
        <c:axId val="262039424"/>
        <c:scaling>
          <c:orientation val="minMax"/>
        </c:scaling>
        <c:delete val="0"/>
        <c:axPos val="b"/>
        <c:numFmt formatCode="General" sourceLinked="1"/>
        <c:majorTickMark val="none"/>
        <c:minorTickMark val="none"/>
        <c:tickLblPos val="nextTo"/>
        <c:crossAx val="262040960"/>
        <c:crosses val="autoZero"/>
        <c:auto val="1"/>
        <c:lblAlgn val="ctr"/>
        <c:lblOffset val="100"/>
        <c:noMultiLvlLbl val="0"/>
      </c:catAx>
      <c:valAx>
        <c:axId val="262040960"/>
        <c:scaling>
          <c:orientation val="minMax"/>
          <c:max val="440"/>
        </c:scaling>
        <c:delete val="0"/>
        <c:axPos val="l"/>
        <c:numFmt formatCode="_(* #,##0.00_);_(* \(#,##0.00\);_(* &quot;-&quot;??_);_(@_)" sourceLinked="1"/>
        <c:majorTickMark val="out"/>
        <c:minorTickMark val="none"/>
        <c:tickLblPos val="nextTo"/>
        <c:crossAx val="262039424"/>
        <c:crosses val="autoZero"/>
        <c:crossBetween val="between"/>
        <c:majorUnit val="110"/>
        <c:minorUnit val="10"/>
      </c:valAx>
    </c:plotArea>
    <c:legend>
      <c:legendPos val="b"/>
      <c:layout/>
      <c:overlay val="0"/>
      <c:txPr>
        <a:bodyPr/>
        <a:lstStyle/>
        <a:p>
          <a:pPr>
            <a:defRPr sz="1200"/>
          </a:pPr>
          <a:endParaRPr lang="es-ES"/>
        </a:p>
      </c:txPr>
    </c:legend>
    <c:plotVisOnly val="1"/>
    <c:dispBlanksAs val="gap"/>
    <c:showDLblsOverMax val="0"/>
  </c:chart>
  <c:spPr>
    <a:ln>
      <a:noFill/>
    </a:ln>
  </c:spPr>
  <c:txPr>
    <a:bodyPr/>
    <a:lstStyle/>
    <a:p>
      <a:pPr>
        <a:defRPr sz="1400"/>
      </a:pPr>
      <a:endParaRPr lang="es-ES"/>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555796150481188"/>
          <c:y val="0.20253939376711497"/>
          <c:w val="0.85585979171958393"/>
          <c:h val="0.67687502961046886"/>
        </c:manualLayout>
      </c:layout>
      <c:lineChart>
        <c:grouping val="stacked"/>
        <c:varyColors val="0"/>
        <c:ser>
          <c:idx val="1"/>
          <c:order val="0"/>
          <c:tx>
            <c:strRef>
              <c:f>'EE.FF 2014-2017 (2)'!$A$87</c:f>
              <c:strCache>
                <c:ptCount val="1"/>
                <c:pt idx="0">
                  <c:v>Margen de utilidad bruta</c:v>
                </c:pt>
              </c:strCache>
            </c:strRef>
          </c:tx>
          <c:spPr>
            <a:ln>
              <a:solidFill>
                <a:srgbClr val="002060"/>
              </a:solidFill>
            </a:ln>
          </c:spPr>
          <c:marker>
            <c:symbol val="none"/>
          </c:marker>
          <c:dLbls>
            <c:dLbl>
              <c:idx val="0"/>
              <c:layout>
                <c:manualLayout>
                  <c:x val="-3.4883740430210385E-2"/>
                  <c:y val="3.558215753805132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E01-429F-BBE4-5A70694DFCB9}"/>
                </c:ext>
              </c:extLst>
            </c:dLbl>
            <c:dLbl>
              <c:idx val="1"/>
              <c:layout>
                <c:manualLayout>
                  <c:x val="-4.7238856179972789E-2"/>
                  <c:y val="-5.275648384747377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E01-429F-BBE4-5A70694DFCB9}"/>
                </c:ext>
              </c:extLst>
            </c:dLbl>
            <c:dLbl>
              <c:idx val="2"/>
              <c:layout>
                <c:manualLayout>
                  <c:x val="-3.2402679800747666E-2"/>
                  <c:y val="-4.826546003016591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E01-429F-BBE4-5A70694DFCB9}"/>
                </c:ext>
              </c:extLst>
            </c:dLbl>
            <c:dLbl>
              <c:idx val="3"/>
              <c:layout>
                <c:manualLayout>
                  <c:x val="-1.6310986551146094E-2"/>
                  <c:y val="-5.821791405893172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E01-429F-BBE4-5A70694DFCB9}"/>
                </c:ext>
              </c:extLst>
            </c:dLbl>
            <c:dLbl>
              <c:idx val="4"/>
              <c:layout>
                <c:manualLayout>
                  <c:x val="-3.0240468110539664E-2"/>
                  <c:y val="-6.21372316656174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E01-429F-BBE4-5A70694DFCB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'EE.FF 2014-2017 (2)'!$C$62:$K$62</c:f>
              <c:numCache>
                <c:formatCode>General</c:formatCode>
                <c:ptCount val="5"/>
                <c:pt idx="0">
                  <c:v>2013</c:v>
                </c:pt>
                <c:pt idx="1">
                  <c:v>2014</c:v>
                </c:pt>
                <c:pt idx="2">
                  <c:v>2015</c:v>
                </c:pt>
                <c:pt idx="3">
                  <c:v>2016</c:v>
                </c:pt>
                <c:pt idx="4">
                  <c:v>2017</c:v>
                </c:pt>
              </c:numCache>
            </c:numRef>
          </c:cat>
          <c:val>
            <c:numRef>
              <c:f>'EE.FF 2014-2017 (2)'!$C$87:$K$87</c:f>
              <c:numCache>
                <c:formatCode>0%</c:formatCode>
                <c:ptCount val="5"/>
                <c:pt idx="0">
                  <c:v>0.10381098529648729</c:v>
                </c:pt>
                <c:pt idx="1">
                  <c:v>0.50421952281807758</c:v>
                </c:pt>
                <c:pt idx="2">
                  <c:v>0.6614512349561863</c:v>
                </c:pt>
                <c:pt idx="3">
                  <c:v>0.48616630014130419</c:v>
                </c:pt>
                <c:pt idx="4">
                  <c:v>7.05806459544224E-2</c:v>
                </c:pt>
              </c:numCache>
            </c:numRef>
          </c:val>
          <c:smooth val="0"/>
          <c:extLst>
            <c:ext xmlns:c16="http://schemas.microsoft.com/office/drawing/2014/chart" uri="{C3380CC4-5D6E-409C-BE32-E72D297353CC}">
              <c16:uniqueId val="{00000005-7E01-429F-BBE4-5A70694DFCB9}"/>
            </c:ext>
          </c:extLst>
        </c:ser>
        <c:dLbls>
          <c:showLegendKey val="0"/>
          <c:showVal val="1"/>
          <c:showCatName val="0"/>
          <c:showSerName val="0"/>
          <c:showPercent val="0"/>
          <c:showBubbleSize val="0"/>
        </c:dLbls>
        <c:smooth val="0"/>
        <c:axId val="163012992"/>
        <c:axId val="163015680"/>
      </c:lineChart>
      <c:catAx>
        <c:axId val="163012992"/>
        <c:scaling>
          <c:orientation val="minMax"/>
        </c:scaling>
        <c:delete val="0"/>
        <c:axPos val="b"/>
        <c:numFmt formatCode="General" sourceLinked="1"/>
        <c:majorTickMark val="none"/>
        <c:minorTickMark val="none"/>
        <c:tickLblPos val="nextTo"/>
        <c:crossAx val="163015680"/>
        <c:crosses val="autoZero"/>
        <c:auto val="1"/>
        <c:lblAlgn val="ctr"/>
        <c:lblOffset val="100"/>
        <c:noMultiLvlLbl val="0"/>
      </c:catAx>
      <c:valAx>
        <c:axId val="163015680"/>
        <c:scaling>
          <c:orientation val="minMax"/>
        </c:scaling>
        <c:delete val="0"/>
        <c:axPos val="l"/>
        <c:majorGridlines>
          <c:spPr>
            <a:ln>
              <a:noFill/>
            </a:ln>
          </c:spPr>
        </c:majorGridlines>
        <c:numFmt formatCode="0%" sourceLinked="1"/>
        <c:majorTickMark val="none"/>
        <c:minorTickMark val="none"/>
        <c:tickLblPos val="nextTo"/>
        <c:crossAx val="163012992"/>
        <c:crosses val="autoZero"/>
        <c:crossBetween val="between"/>
      </c:valAx>
      <c:spPr>
        <a:noFill/>
        <a:ln w="25400">
          <a:noFill/>
        </a:ln>
      </c:spPr>
    </c:plotArea>
    <c:plotVisOnly val="1"/>
    <c:dispBlanksAs val="gap"/>
    <c:showDLblsOverMax val="0"/>
  </c:chart>
  <c:spPr>
    <a:ln>
      <a:noFill/>
    </a:ln>
  </c:spPr>
  <c:txPr>
    <a:bodyPr/>
    <a:lstStyle/>
    <a:p>
      <a:pPr>
        <a:defRPr sz="1400"/>
      </a:pPr>
      <a:endParaRPr lang="es-E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1"/>
    </mc:Choice>
    <mc:Fallback>
      <c:style val="21"/>
    </mc:Fallback>
  </mc:AlternateContent>
  <c:clrMapOvr bg1="lt1" tx1="dk1" bg2="lt2" tx2="dk2" accent1="accent1" accent2="accent2" accent3="accent3" accent4="accent4" accent5="accent5" accent6="accent6" hlink="hlink" folHlink="folHlink"/>
  <c:chart>
    <c:autoTitleDeleted val="1"/>
    <c:view3D>
      <c:rotX val="15"/>
      <c:rotY val="0"/>
      <c:rAngAx val="0"/>
      <c:perspective val="0"/>
    </c:view3D>
    <c:floor>
      <c:thickness val="0"/>
      <c:spPr>
        <a:noFill/>
        <a:ln w="9525">
          <a:noFill/>
        </a:ln>
      </c:spPr>
    </c:floor>
    <c:sideWall>
      <c:thickness val="0"/>
    </c:sideWall>
    <c:backWall>
      <c:thickness val="0"/>
    </c:backWall>
    <c:plotArea>
      <c:layout/>
      <c:bar3DChart>
        <c:barDir val="col"/>
        <c:grouping val="clustered"/>
        <c:varyColors val="0"/>
        <c:ser>
          <c:idx val="1"/>
          <c:order val="0"/>
          <c:tx>
            <c:strRef>
              <c:f>'EE.FF 2014-2017 (2)'!$A$90</c:f>
              <c:strCache>
                <c:ptCount val="1"/>
                <c:pt idx="0">
                  <c:v>Margend e utilidade netas</c:v>
                </c:pt>
              </c:strCache>
            </c:strRef>
          </c:tx>
          <c:spPr>
            <a:solidFill>
              <a:srgbClr val="002060"/>
            </a:solidFill>
          </c:spPr>
          <c:invertIfNegative val="0"/>
          <c:dPt>
            <c:idx val="0"/>
            <c:invertIfNegative val="0"/>
            <c:bubble3D val="0"/>
            <c:spPr>
              <a:solidFill>
                <a:schemeClr val="accent1">
                  <a:lumMod val="60000"/>
                  <a:lumOff val="40000"/>
                </a:schemeClr>
              </a:solidFill>
            </c:spPr>
            <c:extLst>
              <c:ext xmlns:c16="http://schemas.microsoft.com/office/drawing/2014/chart" uri="{C3380CC4-5D6E-409C-BE32-E72D297353CC}">
                <c16:uniqueId val="{00000001-5BE3-40CA-AC1C-4DEFDE232236}"/>
              </c:ext>
            </c:extLst>
          </c:dPt>
          <c:dPt>
            <c:idx val="1"/>
            <c:invertIfNegative val="0"/>
            <c:bubble3D val="0"/>
            <c:extLst>
              <c:ext xmlns:c16="http://schemas.microsoft.com/office/drawing/2014/chart" uri="{C3380CC4-5D6E-409C-BE32-E72D297353CC}">
                <c16:uniqueId val="{00000002-5BE3-40CA-AC1C-4DEFDE232236}"/>
              </c:ext>
            </c:extLst>
          </c:dPt>
          <c:dPt>
            <c:idx val="4"/>
            <c:invertIfNegative val="0"/>
            <c:bubble3D val="0"/>
            <c:spPr>
              <a:solidFill>
                <a:schemeClr val="accent1">
                  <a:lumMod val="60000"/>
                  <a:lumOff val="40000"/>
                </a:schemeClr>
              </a:solidFill>
            </c:spPr>
            <c:extLst>
              <c:ext xmlns:c16="http://schemas.microsoft.com/office/drawing/2014/chart" uri="{C3380CC4-5D6E-409C-BE32-E72D297353CC}">
                <c16:uniqueId val="{00000004-5BE3-40CA-AC1C-4DEFDE232236}"/>
              </c:ext>
            </c:extLst>
          </c:dPt>
          <c:dLbls>
            <c:dLbl>
              <c:idx val="0"/>
              <c:layout>
                <c:manualLayout>
                  <c:x val="1.0182319644661098E-2"/>
                  <c:y val="9.4362212634208673E-2"/>
                </c:manualLayout>
              </c:layout>
              <c:tx>
                <c:rich>
                  <a:bodyPr/>
                  <a:lstStyle/>
                  <a:p>
                    <a:r>
                      <a:rPr lang="en-US" sz="1600" b="1">
                        <a:solidFill>
                          <a:srgbClr val="FF0000"/>
                        </a:solidFill>
                      </a:rPr>
                      <a:t>-27,01%</a:t>
                    </a:r>
                    <a:endParaRPr lang="en-US">
                      <a:solidFill>
                        <a:srgbClr val="FF0000"/>
                      </a:solidFill>
                    </a:endParaRP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BE3-40CA-AC1C-4DEFDE232236}"/>
                </c:ext>
              </c:extLst>
            </c:dLbl>
            <c:dLbl>
              <c:idx val="1"/>
              <c:layout>
                <c:manualLayout>
                  <c:x val="5.0754453762647724E-3"/>
                  <c:y val="-8.57261285585817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BE3-40CA-AC1C-4DEFDE232236}"/>
                </c:ext>
              </c:extLst>
            </c:dLbl>
            <c:dLbl>
              <c:idx val="2"/>
              <c:layout>
                <c:manualLayout>
                  <c:x val="-2.0364639289322194E-3"/>
                  <c:y val="-0.1098186416096951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BE3-40CA-AC1C-4DEFDE232236}"/>
                </c:ext>
              </c:extLst>
            </c:dLbl>
            <c:dLbl>
              <c:idx val="3"/>
              <c:layout>
                <c:manualLayout>
                  <c:x val="1.3901351763064713E-2"/>
                  <c:y val="-5.58281229355064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5BE3-40CA-AC1C-4DEFDE232236}"/>
                </c:ext>
              </c:extLst>
            </c:dLbl>
            <c:dLbl>
              <c:idx val="4"/>
              <c:layout>
                <c:manualLayout>
                  <c:x val="3.0075525552010008E-3"/>
                  <c:y val="0.14358239435805828"/>
                </c:manualLayout>
              </c:layout>
              <c:tx>
                <c:rich>
                  <a:bodyPr/>
                  <a:lstStyle/>
                  <a:p>
                    <a:r>
                      <a:rPr lang="en-US" sz="1600" b="1" dirty="0">
                        <a:solidFill>
                          <a:srgbClr val="FF0000"/>
                        </a:solidFill>
                      </a:rPr>
                      <a:t>-27,46%</a:t>
                    </a:r>
                    <a:endParaRPr lang="en-US" dirty="0">
                      <a:solidFill>
                        <a:srgbClr val="FF0000"/>
                      </a:solidFill>
                    </a:endParaRP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BE3-40CA-AC1C-4DEFDE232236}"/>
                </c:ext>
              </c:extLst>
            </c:dLbl>
            <c:spPr>
              <a:noFill/>
              <a:ln>
                <a:noFill/>
              </a:ln>
              <a:effectLst/>
            </c:spPr>
            <c:txPr>
              <a:bodyPr/>
              <a:lstStyle/>
              <a:p>
                <a:pPr>
                  <a:defRPr sz="16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'EE.FF 2014-2017 (2)'!$C$62:$K$62</c:f>
              <c:numCache>
                <c:formatCode>General</c:formatCode>
                <c:ptCount val="5"/>
                <c:pt idx="0">
                  <c:v>2013</c:v>
                </c:pt>
                <c:pt idx="1">
                  <c:v>2014</c:v>
                </c:pt>
                <c:pt idx="2">
                  <c:v>2015</c:v>
                </c:pt>
                <c:pt idx="3">
                  <c:v>2016</c:v>
                </c:pt>
                <c:pt idx="4">
                  <c:v>2017</c:v>
                </c:pt>
              </c:numCache>
            </c:numRef>
          </c:cat>
          <c:val>
            <c:numRef>
              <c:f>'EE.FF 2014-2017 (2)'!$C$90:$K$90</c:f>
              <c:numCache>
                <c:formatCode>0.00%</c:formatCode>
                <c:ptCount val="5"/>
                <c:pt idx="0">
                  <c:v>-0.2701065191264721</c:v>
                </c:pt>
                <c:pt idx="1">
                  <c:v>0.24301949308132398</c:v>
                </c:pt>
                <c:pt idx="2">
                  <c:v>0.22248906998117748</c:v>
                </c:pt>
                <c:pt idx="3">
                  <c:v>1.3844923069593949E-2</c:v>
                </c:pt>
                <c:pt idx="4">
                  <c:v>-0.2746031329641952</c:v>
                </c:pt>
              </c:numCache>
            </c:numRef>
          </c:val>
          <c:extLst>
            <c:ext xmlns:c16="http://schemas.microsoft.com/office/drawing/2014/chart" uri="{C3380CC4-5D6E-409C-BE32-E72D297353CC}">
              <c16:uniqueId val="{00000007-5BE3-40CA-AC1C-4DEFDE232236}"/>
            </c:ext>
          </c:extLst>
        </c:ser>
        <c:dLbls>
          <c:showLegendKey val="0"/>
          <c:showVal val="0"/>
          <c:showCatName val="0"/>
          <c:showSerName val="0"/>
          <c:showPercent val="0"/>
          <c:showBubbleSize val="0"/>
        </c:dLbls>
        <c:gapWidth val="21"/>
        <c:gapDepth val="122"/>
        <c:shape val="cylinder"/>
        <c:axId val="162693504"/>
        <c:axId val="162695040"/>
        <c:axId val="0"/>
      </c:bar3DChart>
      <c:catAx>
        <c:axId val="162693504"/>
        <c:scaling>
          <c:orientation val="minMax"/>
        </c:scaling>
        <c:delete val="0"/>
        <c:axPos val="b"/>
        <c:numFmt formatCode="General" sourceLinked="1"/>
        <c:majorTickMark val="none"/>
        <c:minorTickMark val="none"/>
        <c:tickLblPos val="nextTo"/>
        <c:txPr>
          <a:bodyPr/>
          <a:lstStyle/>
          <a:p>
            <a:pPr>
              <a:defRPr sz="1400" b="1"/>
            </a:pPr>
            <a:endParaRPr lang="es-ES"/>
          </a:p>
        </c:txPr>
        <c:crossAx val="162695040"/>
        <c:crosses val="autoZero"/>
        <c:auto val="1"/>
        <c:lblAlgn val="ctr"/>
        <c:lblOffset val="100"/>
        <c:noMultiLvlLbl val="0"/>
      </c:catAx>
      <c:valAx>
        <c:axId val="162695040"/>
        <c:scaling>
          <c:orientation val="minMax"/>
        </c:scaling>
        <c:delete val="0"/>
        <c:axPos val="l"/>
        <c:numFmt formatCode="0.00%" sourceLinked="1"/>
        <c:majorTickMark val="none"/>
        <c:minorTickMark val="none"/>
        <c:tickLblPos val="nextTo"/>
        <c:txPr>
          <a:bodyPr/>
          <a:lstStyle/>
          <a:p>
            <a:pPr>
              <a:defRPr b="1"/>
            </a:pPr>
            <a:endParaRPr lang="es-ES"/>
          </a:p>
        </c:txPr>
        <c:crossAx val="162693504"/>
        <c:crosses val="autoZero"/>
        <c:crossBetween val="between"/>
      </c:valAx>
    </c:plotArea>
    <c:plotVisOnly val="1"/>
    <c:dispBlanksAs val="gap"/>
    <c:showDLblsOverMax val="0"/>
  </c:chart>
  <c:spPr>
    <a:ln>
      <a:noFill/>
    </a:ln>
  </c:spPr>
  <c:txPr>
    <a:bodyPr/>
    <a:lstStyle/>
    <a:p>
      <a:pPr>
        <a:defRPr sz="1100"/>
      </a:pPr>
      <a:endParaRPr lang="es-E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5.8099518810148729E-2"/>
          <c:y val="4.6770924467774859E-2"/>
          <c:w val="0.94190048118985126"/>
          <c:h val="0.79033355205599298"/>
        </c:manualLayout>
      </c:layout>
      <c:bar3DChart>
        <c:barDir val="col"/>
        <c:grouping val="clustered"/>
        <c:varyColors val="0"/>
        <c:ser>
          <c:idx val="0"/>
          <c:order val="0"/>
          <c:tx>
            <c:strRef>
              <c:f>TABULACION!$C$8</c:f>
              <c:strCache>
                <c:ptCount val="1"/>
                <c:pt idx="0">
                  <c:v>0-5 AÑOS</c:v>
                </c:pt>
              </c:strCache>
            </c:strRef>
          </c:tx>
          <c:invertIfNegative val="0"/>
          <c:dLbls>
            <c:dLbl>
              <c:idx val="0"/>
              <c:layout>
                <c:manualLayout>
                  <c:x val="1.9444444444444445E-2"/>
                  <c:y val="0.222221857684456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926-4203-AED9-B28515A57405}"/>
                </c:ext>
              </c:extLst>
            </c:dLbl>
            <c:spPr>
              <a:noFill/>
              <a:ln>
                <a:noFill/>
              </a:ln>
              <a:effectLst/>
            </c:spPr>
            <c:txPr>
              <a:bodyPr/>
              <a:lstStyle/>
              <a:p>
                <a:pPr>
                  <a:defRPr sz="20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TABULACION!$C$10</c:f>
              <c:numCache>
                <c:formatCode>0%</c:formatCode>
                <c:ptCount val="1"/>
                <c:pt idx="0">
                  <c:v>0.5</c:v>
                </c:pt>
              </c:numCache>
            </c:numRef>
          </c:val>
          <c:extLst>
            <c:ext xmlns:c16="http://schemas.microsoft.com/office/drawing/2014/chart" uri="{C3380CC4-5D6E-409C-BE32-E72D297353CC}">
              <c16:uniqueId val="{00000001-5926-4203-AED9-B28515A57405}"/>
            </c:ext>
          </c:extLst>
        </c:ser>
        <c:ser>
          <c:idx val="1"/>
          <c:order val="1"/>
          <c:tx>
            <c:strRef>
              <c:f>TABULACION!$D$8</c:f>
              <c:strCache>
                <c:ptCount val="1"/>
                <c:pt idx="0">
                  <c:v>6 A 15 AÑOS</c:v>
                </c:pt>
              </c:strCache>
            </c:strRef>
          </c:tx>
          <c:invertIfNegative val="0"/>
          <c:dLbls>
            <c:dLbl>
              <c:idx val="0"/>
              <c:layout>
                <c:manualLayout>
                  <c:x val="2.2222222222222223E-2"/>
                  <c:y val="0.1898148148148148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926-4203-AED9-B28515A57405}"/>
                </c:ext>
              </c:extLst>
            </c:dLbl>
            <c:spPr>
              <a:noFill/>
              <a:ln>
                <a:noFill/>
              </a:ln>
              <a:effectLst/>
            </c:spPr>
            <c:txPr>
              <a:bodyPr/>
              <a:lstStyle/>
              <a:p>
                <a:pPr algn="ctr" rtl="0">
                  <a:defRPr sz="20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TABULACION!$D$10</c:f>
              <c:numCache>
                <c:formatCode>0%</c:formatCode>
                <c:ptCount val="1"/>
                <c:pt idx="0">
                  <c:v>0.33695652173913043</c:v>
                </c:pt>
              </c:numCache>
            </c:numRef>
          </c:val>
          <c:extLst>
            <c:ext xmlns:c16="http://schemas.microsoft.com/office/drawing/2014/chart" uri="{C3380CC4-5D6E-409C-BE32-E72D297353CC}">
              <c16:uniqueId val="{00000003-5926-4203-AED9-B28515A57405}"/>
            </c:ext>
          </c:extLst>
        </c:ser>
        <c:ser>
          <c:idx val="2"/>
          <c:order val="2"/>
          <c:tx>
            <c:strRef>
              <c:f>TABULACION!$E$8</c:f>
              <c:strCache>
                <c:ptCount val="1"/>
                <c:pt idx="0">
                  <c:v>15 O  MAS AÑOS</c:v>
                </c:pt>
              </c:strCache>
            </c:strRef>
          </c:tx>
          <c:invertIfNegative val="0"/>
          <c:dLbls>
            <c:dLbl>
              <c:idx val="0"/>
              <c:layout>
                <c:manualLayout>
                  <c:x val="2.4275172125223479E-2"/>
                  <c:y val="0.1629627296587926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926-4203-AED9-B28515A57405}"/>
                </c:ext>
              </c:extLst>
            </c:dLbl>
            <c:spPr>
              <a:noFill/>
              <a:ln>
                <a:noFill/>
              </a:ln>
              <a:effectLst/>
            </c:spPr>
            <c:txPr>
              <a:bodyPr/>
              <a:lstStyle/>
              <a:p>
                <a:pPr algn="ctr" rtl="0">
                  <a:defRPr sz="20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TABULACION!$E$10</c:f>
              <c:numCache>
                <c:formatCode>0%</c:formatCode>
                <c:ptCount val="1"/>
                <c:pt idx="0">
                  <c:v>0.16304347826086957</c:v>
                </c:pt>
              </c:numCache>
            </c:numRef>
          </c:val>
          <c:extLst>
            <c:ext xmlns:c16="http://schemas.microsoft.com/office/drawing/2014/chart" uri="{C3380CC4-5D6E-409C-BE32-E72D297353CC}">
              <c16:uniqueId val="{00000005-5926-4203-AED9-B28515A57405}"/>
            </c:ext>
          </c:extLst>
        </c:ser>
        <c:dLbls>
          <c:showLegendKey val="0"/>
          <c:showVal val="0"/>
          <c:showCatName val="0"/>
          <c:showSerName val="0"/>
          <c:showPercent val="0"/>
          <c:showBubbleSize val="0"/>
        </c:dLbls>
        <c:gapWidth val="75"/>
        <c:shape val="cylinder"/>
        <c:axId val="214554880"/>
        <c:axId val="216215552"/>
        <c:axId val="0"/>
      </c:bar3DChart>
      <c:catAx>
        <c:axId val="214554880"/>
        <c:scaling>
          <c:orientation val="minMax"/>
        </c:scaling>
        <c:delete val="1"/>
        <c:axPos val="b"/>
        <c:majorTickMark val="none"/>
        <c:minorTickMark val="none"/>
        <c:tickLblPos val="nextTo"/>
        <c:crossAx val="216215552"/>
        <c:crosses val="autoZero"/>
        <c:auto val="1"/>
        <c:lblAlgn val="ctr"/>
        <c:lblOffset val="100"/>
        <c:noMultiLvlLbl val="0"/>
      </c:catAx>
      <c:valAx>
        <c:axId val="216215552"/>
        <c:scaling>
          <c:orientation val="minMax"/>
        </c:scaling>
        <c:delete val="0"/>
        <c:axPos val="l"/>
        <c:numFmt formatCode="0%" sourceLinked="1"/>
        <c:majorTickMark val="none"/>
        <c:minorTickMark val="none"/>
        <c:tickLblPos val="nextTo"/>
        <c:txPr>
          <a:bodyPr/>
          <a:lstStyle/>
          <a:p>
            <a:pPr>
              <a:defRPr sz="1600" b="1"/>
            </a:pPr>
            <a:endParaRPr lang="es-ES"/>
          </a:p>
        </c:txPr>
        <c:crossAx val="214554880"/>
        <c:crosses val="autoZero"/>
        <c:crossBetween val="between"/>
      </c:valAx>
    </c:plotArea>
    <c:legend>
      <c:legendPos val="b"/>
      <c:layout/>
      <c:overlay val="0"/>
      <c:txPr>
        <a:bodyPr/>
        <a:lstStyle/>
        <a:p>
          <a:pPr>
            <a:defRPr sz="1600" b="1"/>
          </a:pPr>
          <a:endParaRPr lang="es-ES"/>
        </a:p>
      </c:txPr>
    </c:legend>
    <c:plotVisOnly val="1"/>
    <c:dispBlanksAs val="gap"/>
    <c:showDLblsOverMax val="0"/>
  </c:chart>
  <c:txPr>
    <a:bodyPr/>
    <a:lstStyle/>
    <a:p>
      <a:pPr>
        <a:defRPr sz="1100"/>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140"/>
      <c:rAngAx val="1"/>
    </c:view3D>
    <c:floor>
      <c:thickness val="0"/>
    </c:floor>
    <c:sideWall>
      <c:thickness val="0"/>
    </c:sideWall>
    <c:backWall>
      <c:thickness val="0"/>
    </c:backWall>
    <c:plotArea>
      <c:layout>
        <c:manualLayout>
          <c:layoutTarget val="inner"/>
          <c:xMode val="edge"/>
          <c:yMode val="edge"/>
          <c:x val="0"/>
          <c:y val="0"/>
          <c:w val="1"/>
          <c:h val="1"/>
        </c:manualLayout>
      </c:layout>
      <c:pie3DChart>
        <c:varyColors val="1"/>
        <c:ser>
          <c:idx val="0"/>
          <c:order val="0"/>
          <c:tx>
            <c:strRef>
              <c:f>TABULACION!$B$12</c:f>
              <c:strCache>
                <c:ptCount val="1"/>
                <c:pt idx="0">
                  <c:v>ENCUESTADOS</c:v>
                </c:pt>
              </c:strCache>
            </c:strRef>
          </c:tx>
          <c:explosion val="25"/>
          <c:dLbls>
            <c:dLbl>
              <c:idx val="0"/>
              <c:layout>
                <c:manualLayout>
                  <c:x val="0.24498298136761174"/>
                  <c:y val="8.9868766404199468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D3EC-475F-ADC0-B98BF50356F1}"/>
                </c:ext>
              </c:extLst>
            </c:dLbl>
            <c:dLbl>
              <c:idx val="1"/>
              <c:layout>
                <c:manualLayout>
                  <c:x val="-0.11298225010009343"/>
                  <c:y val="-0.22462458088692663"/>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D3EC-475F-ADC0-B98BF50356F1}"/>
                </c:ext>
              </c:extLst>
            </c:dLbl>
            <c:spPr>
              <a:noFill/>
              <a:ln>
                <a:noFill/>
              </a:ln>
              <a:effectLst/>
            </c:spPr>
            <c:txPr>
              <a:bodyPr/>
              <a:lstStyle/>
              <a:p>
                <a:pPr>
                  <a:defRPr sz="1400">
                    <a:solidFill>
                      <a:schemeClr val="bg1"/>
                    </a:solidFill>
                  </a:defRPr>
                </a:pPr>
                <a:endParaRPr lang="es-ES"/>
              </a:p>
            </c:txPr>
            <c:showLegendKey val="0"/>
            <c:showVal val="0"/>
            <c:showCatName val="0"/>
            <c:showSerName val="0"/>
            <c:showPercent val="1"/>
            <c:showBubbleSize val="0"/>
            <c:showLeaderLines val="1"/>
            <c:extLst>
              <c:ext xmlns:c15="http://schemas.microsoft.com/office/drawing/2012/chart" uri="{CE6537A1-D6FC-4f65-9D91-7224C49458BB}"/>
            </c:extLst>
          </c:dLbls>
          <c:cat>
            <c:strRef>
              <c:f>TABULACION!$C$11:$D$11</c:f>
              <c:strCache>
                <c:ptCount val="2"/>
                <c:pt idx="0">
                  <c:v>SI </c:v>
                </c:pt>
                <c:pt idx="1">
                  <c:v>NO</c:v>
                </c:pt>
              </c:strCache>
            </c:strRef>
          </c:cat>
          <c:val>
            <c:numRef>
              <c:f>TABULACION!$C$12:$D$12</c:f>
              <c:numCache>
                <c:formatCode>General</c:formatCode>
                <c:ptCount val="2"/>
                <c:pt idx="0">
                  <c:v>84</c:v>
                </c:pt>
                <c:pt idx="1">
                  <c:v>8</c:v>
                </c:pt>
              </c:numCache>
            </c:numRef>
          </c:val>
          <c:extLst>
            <c:ext xmlns:c16="http://schemas.microsoft.com/office/drawing/2014/chart" uri="{C3380CC4-5D6E-409C-BE32-E72D297353CC}">
              <c16:uniqueId val="{00000002-D3EC-475F-ADC0-B98BF50356F1}"/>
            </c:ext>
          </c:extLst>
        </c:ser>
        <c:dLbls>
          <c:showLegendKey val="0"/>
          <c:showVal val="0"/>
          <c:showCatName val="0"/>
          <c:showSerName val="0"/>
          <c:showPercent val="1"/>
          <c:showBubbleSize val="0"/>
          <c:showLeaderLines val="1"/>
        </c:dLbls>
      </c:pie3DChart>
    </c:plotArea>
    <c:legend>
      <c:legendPos val="t"/>
      <c:layout>
        <c:manualLayout>
          <c:xMode val="edge"/>
          <c:yMode val="edge"/>
          <c:x val="0.30625664622768883"/>
          <c:y val="0.81343561563001343"/>
          <c:w val="0.27480695961391921"/>
          <c:h val="0.10850018747656542"/>
        </c:manualLayout>
      </c:layout>
      <c:overlay val="0"/>
      <c:txPr>
        <a:bodyPr/>
        <a:lstStyle/>
        <a:p>
          <a:pPr>
            <a:defRPr sz="1100">
              <a:solidFill>
                <a:schemeClr val="bg1"/>
              </a:solidFill>
            </a:defRPr>
          </a:pPr>
          <a:endParaRPr lang="es-ES"/>
        </a:p>
      </c:txPr>
    </c:legend>
    <c:plotVisOnly val="1"/>
    <c:dispBlanksAs val="gap"/>
    <c:showDLblsOverMax val="0"/>
  </c:chart>
  <c:spPr>
    <a:ln>
      <a:noFill/>
    </a:ln>
  </c:spPr>
  <c:txPr>
    <a:bodyPr/>
    <a:lstStyle/>
    <a:p>
      <a:pPr>
        <a:defRPr sz="1200" b="1">
          <a:latin typeface="Arial" panose="020B0604020202020204" pitchFamily="34" charset="0"/>
          <a:cs typeface="Arial" panose="020B0604020202020204" pitchFamily="34" charset="0"/>
        </a:defRPr>
      </a:pPr>
      <a:endParaRPr lang="es-E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100"/>
      <c:rAngAx val="1"/>
    </c:view3D>
    <c:floor>
      <c:thickness val="0"/>
    </c:floor>
    <c:sideWall>
      <c:thickness val="0"/>
    </c:sideWall>
    <c:backWall>
      <c:thickness val="0"/>
    </c:backWall>
    <c:plotArea>
      <c:layout>
        <c:manualLayout>
          <c:layoutTarget val="inner"/>
          <c:xMode val="edge"/>
          <c:yMode val="edge"/>
          <c:x val="0"/>
          <c:y val="0"/>
          <c:w val="1"/>
          <c:h val="1"/>
        </c:manualLayout>
      </c:layout>
      <c:pie3DChart>
        <c:varyColors val="1"/>
        <c:ser>
          <c:idx val="0"/>
          <c:order val="0"/>
          <c:explosion val="25"/>
          <c:dPt>
            <c:idx val="0"/>
            <c:bubble3D val="0"/>
            <c:explosion val="15"/>
            <c:extLst>
              <c:ext xmlns:c16="http://schemas.microsoft.com/office/drawing/2014/chart" uri="{C3380CC4-5D6E-409C-BE32-E72D297353CC}">
                <c16:uniqueId val="{00000000-FCCB-42C3-9AF9-E8F7E6639ED3}"/>
              </c:ext>
            </c:extLst>
          </c:dPt>
          <c:dLbls>
            <c:dLbl>
              <c:idx val="0"/>
              <c:layout>
                <c:manualLayout>
                  <c:x val="0.22142696827207553"/>
                  <c:y val="-0.25073635026390934"/>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FCCB-42C3-9AF9-E8F7E6639ED3}"/>
                </c:ext>
              </c:extLst>
            </c:dLbl>
            <c:dLbl>
              <c:idx val="1"/>
              <c:layout>
                <c:manualLayout>
                  <c:x val="-0.17894215519879803"/>
                  <c:y val="5.4906405930027977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FCCB-42C3-9AF9-E8F7E6639ED3}"/>
                </c:ext>
              </c:extLst>
            </c:dLbl>
            <c:spPr>
              <a:noFill/>
              <a:ln>
                <a:noFill/>
              </a:ln>
              <a:effectLst/>
            </c:spPr>
            <c:txPr>
              <a:bodyPr/>
              <a:lstStyle/>
              <a:p>
                <a:pPr>
                  <a:defRPr sz="1400" b="1">
                    <a:solidFill>
                      <a:schemeClr val="bg1"/>
                    </a:solidFill>
                  </a:defRPr>
                </a:pPr>
                <a:endParaRPr lang="es-ES"/>
              </a:p>
            </c:txPr>
            <c:showLegendKey val="0"/>
            <c:showVal val="0"/>
            <c:showCatName val="0"/>
            <c:showSerName val="0"/>
            <c:showPercent val="1"/>
            <c:showBubbleSize val="0"/>
            <c:showLeaderLines val="1"/>
            <c:extLst>
              <c:ext xmlns:c15="http://schemas.microsoft.com/office/drawing/2012/chart" uri="{CE6537A1-D6FC-4f65-9D91-7224C49458BB}"/>
            </c:extLst>
          </c:dLbls>
          <c:cat>
            <c:strRef>
              <c:f>TABULACION!$C$14:$D$14</c:f>
              <c:strCache>
                <c:ptCount val="2"/>
                <c:pt idx="0">
                  <c:v>SI</c:v>
                </c:pt>
                <c:pt idx="1">
                  <c:v>NO</c:v>
                </c:pt>
              </c:strCache>
            </c:strRef>
          </c:cat>
          <c:val>
            <c:numRef>
              <c:f>TABULACION!$C$15:$D$15</c:f>
              <c:numCache>
                <c:formatCode>0</c:formatCode>
                <c:ptCount val="2"/>
                <c:pt idx="0">
                  <c:v>73</c:v>
                </c:pt>
                <c:pt idx="1">
                  <c:v>19</c:v>
                </c:pt>
              </c:numCache>
            </c:numRef>
          </c:val>
          <c:extLst>
            <c:ext xmlns:c16="http://schemas.microsoft.com/office/drawing/2014/chart" uri="{C3380CC4-5D6E-409C-BE32-E72D297353CC}">
              <c16:uniqueId val="{00000002-FCCB-42C3-9AF9-E8F7E6639ED3}"/>
            </c:ext>
          </c:extLst>
        </c:ser>
        <c:dLbls>
          <c:showLegendKey val="0"/>
          <c:showVal val="0"/>
          <c:showCatName val="0"/>
          <c:showSerName val="0"/>
          <c:showPercent val="1"/>
          <c:showBubbleSize val="0"/>
          <c:showLeaderLines val="1"/>
        </c:dLbls>
      </c:pie3DChart>
    </c:plotArea>
    <c:legend>
      <c:legendPos val="t"/>
      <c:layout>
        <c:manualLayout>
          <c:xMode val="edge"/>
          <c:yMode val="edge"/>
          <c:x val="0.33846611142519101"/>
          <c:y val="0.89126993741166971"/>
          <c:w val="0.27480695961391921"/>
          <c:h val="0.10850018747656542"/>
        </c:manualLayout>
      </c:layout>
      <c:overlay val="0"/>
      <c:txPr>
        <a:bodyPr/>
        <a:lstStyle/>
        <a:p>
          <a:pPr>
            <a:defRPr sz="1100" b="1">
              <a:solidFill>
                <a:schemeClr val="bg1"/>
              </a:solidFill>
            </a:defRPr>
          </a:pPr>
          <a:endParaRPr lang="es-ES"/>
        </a:p>
      </c:txPr>
    </c:legend>
    <c:plotVisOnly val="1"/>
    <c:dispBlanksAs val="gap"/>
    <c:showDLblsOverMax val="0"/>
  </c:chart>
  <c:spPr>
    <a:ln>
      <a:noFill/>
    </a:ln>
    <a:scene3d>
      <a:camera prst="orthographicFront"/>
      <a:lightRig rig="threePt" dir="t"/>
    </a:scene3d>
  </c:spPr>
  <c:txPr>
    <a:bodyPr/>
    <a:lstStyle/>
    <a:p>
      <a:pPr>
        <a:defRPr sz="1200">
          <a:latin typeface="Arial" panose="020B0604020202020204" pitchFamily="34" charset="0"/>
          <a:cs typeface="Arial" panose="020B0604020202020204" pitchFamily="34" charset="0"/>
        </a:defRPr>
      </a:pPr>
      <a:endParaRPr lang="es-E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20"/>
      <c:rotY val="240"/>
      <c:rAngAx val="1"/>
    </c:view3D>
    <c:floor>
      <c:thickness val="0"/>
    </c:floor>
    <c:sideWall>
      <c:thickness val="0"/>
    </c:sideWall>
    <c:backWall>
      <c:thickness val="0"/>
    </c:backWall>
    <c:plotArea>
      <c:layout>
        <c:manualLayout>
          <c:layoutTarget val="inner"/>
          <c:xMode val="edge"/>
          <c:yMode val="edge"/>
          <c:x val="0"/>
          <c:y val="6.9651741293532384E-3"/>
          <c:w val="1"/>
          <c:h val="0.97977096146563769"/>
        </c:manualLayout>
      </c:layout>
      <c:pie3DChart>
        <c:varyColors val="1"/>
        <c:ser>
          <c:idx val="0"/>
          <c:order val="0"/>
          <c:explosion val="17"/>
          <c:dPt>
            <c:idx val="0"/>
            <c:bubble3D val="0"/>
            <c:explosion val="14"/>
            <c:extLst>
              <c:ext xmlns:c16="http://schemas.microsoft.com/office/drawing/2014/chart" uri="{C3380CC4-5D6E-409C-BE32-E72D297353CC}">
                <c16:uniqueId val="{00000000-308E-4AF0-B8CC-C8D7367BFA96}"/>
              </c:ext>
            </c:extLst>
          </c:dPt>
          <c:dLbls>
            <c:dLbl>
              <c:idx val="0"/>
              <c:layout>
                <c:manualLayout>
                  <c:x val="0.19330855018587362"/>
                  <c:y val="3.980099502487559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08E-4AF0-B8CC-C8D7367BFA96}"/>
                </c:ext>
              </c:extLst>
            </c:dLbl>
            <c:dLbl>
              <c:idx val="1"/>
              <c:layout>
                <c:manualLayout>
                  <c:x val="-0.18835192069392823"/>
                  <c:y val="-0.1281545030751753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08E-4AF0-B8CC-C8D7367BFA96}"/>
                </c:ext>
              </c:extLst>
            </c:dLbl>
            <c:dLbl>
              <c:idx val="2"/>
              <c:layout>
                <c:manualLayout>
                  <c:x val="0.18891379214302331"/>
                  <c:y val="-0.2372305857440153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08E-4AF0-B8CC-C8D7367BFA96}"/>
                </c:ext>
              </c:extLst>
            </c:dLbl>
            <c:spPr>
              <a:noFill/>
              <a:ln>
                <a:noFill/>
              </a:ln>
              <a:effectLst/>
            </c:spPr>
            <c:txPr>
              <a:bodyPr/>
              <a:lstStyle/>
              <a:p>
                <a:pPr>
                  <a:defRPr sz="1400">
                    <a:solidFill>
                      <a:schemeClr val="bg1"/>
                    </a:solidFil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TABULACION!$C$17:$E$17</c:f>
              <c:strCache>
                <c:ptCount val="3"/>
                <c:pt idx="0">
                  <c:v>MUY BUENO</c:v>
                </c:pt>
                <c:pt idx="1">
                  <c:v>MODERADO</c:v>
                </c:pt>
                <c:pt idx="2">
                  <c:v>BAJO</c:v>
                </c:pt>
              </c:strCache>
            </c:strRef>
          </c:cat>
          <c:val>
            <c:numRef>
              <c:f>TABULACION!$C$19:$E$19</c:f>
              <c:numCache>
                <c:formatCode>0%</c:formatCode>
                <c:ptCount val="3"/>
                <c:pt idx="0">
                  <c:v>0.32600000000000001</c:v>
                </c:pt>
                <c:pt idx="1">
                  <c:v>0.55400000000000005</c:v>
                </c:pt>
                <c:pt idx="2">
                  <c:v>0.12</c:v>
                </c:pt>
              </c:numCache>
            </c:numRef>
          </c:val>
          <c:extLst>
            <c:ext xmlns:c16="http://schemas.microsoft.com/office/drawing/2014/chart" uri="{C3380CC4-5D6E-409C-BE32-E72D297353CC}">
              <c16:uniqueId val="{00000003-308E-4AF0-B8CC-C8D7367BFA96}"/>
            </c:ext>
          </c:extLst>
        </c:ser>
        <c:dLbls>
          <c:showLegendKey val="0"/>
          <c:showVal val="0"/>
          <c:showCatName val="0"/>
          <c:showSerName val="0"/>
          <c:showPercent val="0"/>
          <c:showBubbleSize val="0"/>
          <c:showLeaderLines val="1"/>
        </c:dLbls>
      </c:pie3DChart>
    </c:plotArea>
    <c:legend>
      <c:legendPos val="b"/>
      <c:layout>
        <c:manualLayout>
          <c:xMode val="edge"/>
          <c:yMode val="edge"/>
          <c:x val="8.2846072101220664E-2"/>
          <c:y val="0.84596740642427792"/>
          <c:w val="0.87449652967213343"/>
          <c:h val="8.5202210339590856E-2"/>
        </c:manualLayout>
      </c:layout>
      <c:overlay val="0"/>
      <c:txPr>
        <a:bodyPr/>
        <a:lstStyle/>
        <a:p>
          <a:pPr rtl="0">
            <a:defRPr sz="1000">
              <a:solidFill>
                <a:schemeClr val="bg1"/>
              </a:solidFill>
            </a:defRPr>
          </a:pPr>
          <a:endParaRPr lang="es-ES"/>
        </a:p>
      </c:txPr>
    </c:legend>
    <c:plotVisOnly val="1"/>
    <c:dispBlanksAs val="gap"/>
    <c:showDLblsOverMax val="0"/>
  </c:chart>
  <c:spPr>
    <a:ln>
      <a:noFill/>
    </a:ln>
  </c:spPr>
  <c:txPr>
    <a:bodyPr/>
    <a:lstStyle/>
    <a:p>
      <a:pPr>
        <a:defRPr sz="1100" b="1">
          <a:latin typeface="Arial" panose="020B0604020202020204" pitchFamily="34" charset="0"/>
          <a:cs typeface="Arial" panose="020B0604020202020204" pitchFamily="34" charset="0"/>
        </a:defRPr>
      </a:pPr>
      <a:endParaRPr lang="es-E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20"/>
      <c:rotY val="240"/>
      <c:rAngAx val="1"/>
    </c:view3D>
    <c:floor>
      <c:thickness val="0"/>
    </c:floor>
    <c:sideWall>
      <c:thickness val="0"/>
    </c:sideWall>
    <c:backWall>
      <c:thickness val="0"/>
    </c:backWall>
    <c:plotArea>
      <c:layout>
        <c:manualLayout>
          <c:layoutTarget val="inner"/>
          <c:xMode val="edge"/>
          <c:yMode val="edge"/>
          <c:x val="0"/>
          <c:y val="3.3167495854062899E-4"/>
          <c:w val="1"/>
          <c:h val="0.97977096146563769"/>
        </c:manualLayout>
      </c:layout>
      <c:pie3DChart>
        <c:varyColors val="1"/>
        <c:ser>
          <c:idx val="0"/>
          <c:order val="0"/>
          <c:explosion val="17"/>
          <c:dPt>
            <c:idx val="0"/>
            <c:bubble3D val="0"/>
            <c:explosion val="14"/>
            <c:extLst>
              <c:ext xmlns:c16="http://schemas.microsoft.com/office/drawing/2014/chart" uri="{C3380CC4-5D6E-409C-BE32-E72D297353CC}">
                <c16:uniqueId val="{00000000-2EB8-4B11-BA7E-A3E07AABA782}"/>
              </c:ext>
            </c:extLst>
          </c:dPt>
          <c:dLbls>
            <c:dLbl>
              <c:idx val="0"/>
              <c:layout>
                <c:manualLayout>
                  <c:x val="-4.4609665427509292E-2"/>
                  <c:y val="0.1393034825870646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EB8-4B11-BA7E-A3E07AABA782}"/>
                </c:ext>
              </c:extLst>
            </c:dLbl>
            <c:dLbl>
              <c:idx val="1"/>
              <c:layout>
                <c:manualLayout>
                  <c:x val="0.13382899628252787"/>
                  <c:y val="-0.2939919823454904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EB8-4B11-BA7E-A3E07AABA782}"/>
                </c:ext>
              </c:extLst>
            </c:dLbl>
            <c:dLbl>
              <c:idx val="2"/>
              <c:layout>
                <c:manualLayout>
                  <c:x val="0.19723677662968708"/>
                  <c:y val="-0.206318538540891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EB8-4B11-BA7E-A3E07AABA782}"/>
                </c:ext>
              </c:extLst>
            </c:dLbl>
            <c:spPr>
              <a:noFill/>
              <a:ln>
                <a:noFill/>
              </a:ln>
              <a:effectLst/>
            </c:spPr>
            <c:txPr>
              <a:bodyPr/>
              <a:lstStyle/>
              <a:p>
                <a:pPr>
                  <a:defRPr sz="1400">
                    <a:solidFill>
                      <a:schemeClr val="bg1"/>
                    </a:solidFil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TABULACION!$C$20:$D$20</c:f>
              <c:strCache>
                <c:ptCount val="2"/>
                <c:pt idx="0">
                  <c:v>SI</c:v>
                </c:pt>
                <c:pt idx="1">
                  <c:v>NO</c:v>
                </c:pt>
              </c:strCache>
            </c:strRef>
          </c:cat>
          <c:val>
            <c:numRef>
              <c:f>TABULACION!$C$22:$D$22</c:f>
              <c:numCache>
                <c:formatCode>0%</c:formatCode>
                <c:ptCount val="2"/>
                <c:pt idx="0">
                  <c:v>0.76100000000000001</c:v>
                </c:pt>
                <c:pt idx="1">
                  <c:v>0.23899999999999999</c:v>
                </c:pt>
              </c:numCache>
            </c:numRef>
          </c:val>
          <c:extLst>
            <c:ext xmlns:c16="http://schemas.microsoft.com/office/drawing/2014/chart" uri="{C3380CC4-5D6E-409C-BE32-E72D297353CC}">
              <c16:uniqueId val="{00000003-2EB8-4B11-BA7E-A3E07AABA782}"/>
            </c:ext>
          </c:extLst>
        </c:ser>
        <c:dLbls>
          <c:showLegendKey val="0"/>
          <c:showVal val="0"/>
          <c:showCatName val="0"/>
          <c:showSerName val="0"/>
          <c:showPercent val="0"/>
          <c:showBubbleSize val="0"/>
          <c:showLeaderLines val="1"/>
        </c:dLbls>
      </c:pie3DChart>
    </c:plotArea>
    <c:legend>
      <c:legendPos val="b"/>
      <c:layout>
        <c:manualLayout>
          <c:xMode val="edge"/>
          <c:yMode val="edge"/>
          <c:x val="0.33009220886862828"/>
          <c:y val="0.84148983954325296"/>
          <c:w val="0.28718400331537502"/>
          <c:h val="0.11727304705468518"/>
        </c:manualLayout>
      </c:layout>
      <c:overlay val="0"/>
      <c:txPr>
        <a:bodyPr/>
        <a:lstStyle/>
        <a:p>
          <a:pPr rtl="0">
            <a:defRPr sz="1000">
              <a:solidFill>
                <a:schemeClr val="bg1"/>
              </a:solidFill>
            </a:defRPr>
          </a:pPr>
          <a:endParaRPr lang="es-ES"/>
        </a:p>
      </c:txPr>
    </c:legend>
    <c:plotVisOnly val="1"/>
    <c:dispBlanksAs val="gap"/>
    <c:showDLblsOverMax val="0"/>
  </c:chart>
  <c:spPr>
    <a:ln>
      <a:noFill/>
    </a:ln>
  </c:spPr>
  <c:txPr>
    <a:bodyPr/>
    <a:lstStyle/>
    <a:p>
      <a:pPr>
        <a:defRPr sz="1200" b="1">
          <a:latin typeface="Arial" panose="020B0604020202020204" pitchFamily="34" charset="0"/>
          <a:cs typeface="Arial" panose="020B0604020202020204" pitchFamily="34" charset="0"/>
        </a:defRPr>
      </a:pPr>
      <a:endParaRPr lang="es-E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140"/>
      <c:rAngAx val="1"/>
    </c:view3D>
    <c:floor>
      <c:thickness val="0"/>
    </c:floor>
    <c:sideWall>
      <c:thickness val="0"/>
    </c:sideWall>
    <c:backWall>
      <c:thickness val="0"/>
    </c:backWall>
    <c:plotArea>
      <c:layout>
        <c:manualLayout>
          <c:layoutTarget val="inner"/>
          <c:xMode val="edge"/>
          <c:yMode val="edge"/>
          <c:x val="0"/>
          <c:y val="0"/>
          <c:w val="1"/>
          <c:h val="1"/>
        </c:manualLayout>
      </c:layout>
      <c:pie3DChart>
        <c:varyColors val="1"/>
        <c:dLbls>
          <c:showLegendKey val="0"/>
          <c:showVal val="0"/>
          <c:showCatName val="0"/>
          <c:showSerName val="0"/>
          <c:showPercent val="1"/>
          <c:showBubbleSize val="0"/>
          <c:showLeaderLines val="0"/>
        </c:dLbls>
      </c:pie3DChart>
    </c:plotArea>
    <c:legend>
      <c:legendPos val="t"/>
      <c:layout>
        <c:manualLayout>
          <c:xMode val="edge"/>
          <c:yMode val="edge"/>
          <c:x val="0.30625664622768883"/>
          <c:y val="0.81343561563001343"/>
          <c:w val="0.27480695961391921"/>
          <c:h val="0.10850018747656542"/>
        </c:manualLayout>
      </c:layout>
      <c:overlay val="0"/>
      <c:txPr>
        <a:bodyPr/>
        <a:lstStyle/>
        <a:p>
          <a:pPr>
            <a:defRPr sz="1100">
              <a:solidFill>
                <a:schemeClr val="bg1"/>
              </a:solidFill>
            </a:defRPr>
          </a:pPr>
          <a:endParaRPr lang="es-ES"/>
        </a:p>
      </c:txPr>
    </c:legend>
    <c:plotVisOnly val="1"/>
    <c:dispBlanksAs val="gap"/>
    <c:showDLblsOverMax val="0"/>
  </c:chart>
  <c:spPr>
    <a:ln>
      <a:noFill/>
    </a:ln>
  </c:spPr>
  <c:txPr>
    <a:bodyPr/>
    <a:lstStyle/>
    <a:p>
      <a:pPr>
        <a:defRPr sz="1200" b="1">
          <a:latin typeface="Arial" panose="020B0604020202020204" pitchFamily="34" charset="0"/>
          <a:cs typeface="Arial" panose="020B0604020202020204" pitchFamily="34" charset="0"/>
        </a:defRPr>
      </a:pPr>
      <a:endParaRPr lang="es-E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280"/>
      <c:rAngAx val="1"/>
    </c:view3D>
    <c:floor>
      <c:thickness val="0"/>
    </c:floor>
    <c:sideWall>
      <c:thickness val="0"/>
    </c:sideWall>
    <c:backWall>
      <c:thickness val="0"/>
    </c:backWall>
    <c:plotArea>
      <c:layout>
        <c:manualLayout>
          <c:layoutTarget val="inner"/>
          <c:xMode val="edge"/>
          <c:yMode val="edge"/>
          <c:x val="0"/>
          <c:y val="3.3167495854062899E-4"/>
          <c:w val="1"/>
          <c:h val="0.97977096146563769"/>
        </c:manualLayout>
      </c:layout>
      <c:pie3DChart>
        <c:varyColors val="1"/>
        <c:ser>
          <c:idx val="0"/>
          <c:order val="0"/>
          <c:explosion val="17"/>
          <c:dPt>
            <c:idx val="0"/>
            <c:bubble3D val="0"/>
            <c:explosion val="14"/>
            <c:extLst>
              <c:ext xmlns:c16="http://schemas.microsoft.com/office/drawing/2014/chart" uri="{C3380CC4-5D6E-409C-BE32-E72D297353CC}">
                <c16:uniqueId val="{00000000-0C20-40B2-BEBD-75B624210685}"/>
              </c:ext>
            </c:extLst>
          </c:dPt>
          <c:dLbls>
            <c:dLbl>
              <c:idx val="0"/>
              <c:layout>
                <c:manualLayout>
                  <c:x val="-0.19104839540941554"/>
                  <c:y val="0.1017681438553368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C20-40B2-BEBD-75B624210685}"/>
                </c:ext>
              </c:extLst>
            </c:dLbl>
            <c:dLbl>
              <c:idx val="1"/>
              <c:layout>
                <c:manualLayout>
                  <c:x val="2.7225372885668713E-2"/>
                  <c:y val="-0.14597481257445774"/>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C20-40B2-BEBD-75B624210685}"/>
                </c:ext>
              </c:extLst>
            </c:dLbl>
            <c:dLbl>
              <c:idx val="2"/>
              <c:layout>
                <c:manualLayout>
                  <c:x val="0.19723677662968708"/>
                  <c:y val="-0.206318538540891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20-40B2-BEBD-75B624210685}"/>
                </c:ext>
              </c:extLst>
            </c:dLbl>
            <c:spPr>
              <a:noFill/>
              <a:ln>
                <a:noFill/>
              </a:ln>
              <a:effectLst/>
            </c:spPr>
            <c:txPr>
              <a:bodyPr/>
              <a:lstStyle/>
              <a:p>
                <a:pPr>
                  <a:defRPr sz="1400">
                    <a:solidFill>
                      <a:schemeClr val="bg1"/>
                    </a:solidFill>
                  </a:defRPr>
                </a:pPr>
                <a:endParaRPr lang="es-ES"/>
              </a:p>
            </c:txPr>
            <c:showLegendKey val="0"/>
            <c:showVal val="1"/>
            <c:showCatName val="0"/>
            <c:showSerName val="0"/>
            <c:showPercent val="0"/>
            <c:showBubbleSize val="0"/>
            <c:showLeaderLines val="1"/>
            <c:extLst>
              <c:ext xmlns:c15="http://schemas.microsoft.com/office/drawing/2012/chart" uri="{CE6537A1-D6FC-4f65-9D91-7224C49458BB}"/>
            </c:extLst>
          </c:dLbls>
          <c:cat>
            <c:strRef>
              <c:f>TABULACION!$C$41:$D$41</c:f>
              <c:strCache>
                <c:ptCount val="2"/>
                <c:pt idx="0">
                  <c:v>SI</c:v>
                </c:pt>
                <c:pt idx="1">
                  <c:v>NO</c:v>
                </c:pt>
              </c:strCache>
            </c:strRef>
          </c:cat>
          <c:val>
            <c:numRef>
              <c:f>TABULACION!$C$43:$D$43</c:f>
              <c:numCache>
                <c:formatCode>0%</c:formatCode>
                <c:ptCount val="2"/>
                <c:pt idx="0">
                  <c:v>0.87</c:v>
                </c:pt>
                <c:pt idx="1">
                  <c:v>0.13</c:v>
                </c:pt>
              </c:numCache>
            </c:numRef>
          </c:val>
          <c:extLst>
            <c:ext xmlns:c16="http://schemas.microsoft.com/office/drawing/2014/chart" uri="{C3380CC4-5D6E-409C-BE32-E72D297353CC}">
              <c16:uniqueId val="{00000003-0C20-40B2-BEBD-75B624210685}"/>
            </c:ext>
          </c:extLst>
        </c:ser>
        <c:dLbls>
          <c:showLegendKey val="0"/>
          <c:showVal val="0"/>
          <c:showCatName val="0"/>
          <c:showSerName val="0"/>
          <c:showPercent val="0"/>
          <c:showBubbleSize val="0"/>
          <c:showLeaderLines val="1"/>
        </c:dLbls>
      </c:pie3DChart>
    </c:plotArea>
    <c:legend>
      <c:legendPos val="b"/>
      <c:layout>
        <c:manualLayout>
          <c:xMode val="edge"/>
          <c:yMode val="edge"/>
          <c:x val="0.39169231640072355"/>
          <c:y val="0.83659139104327629"/>
          <c:w val="0.26099065917574465"/>
          <c:h val="0.11361754997461443"/>
        </c:manualLayout>
      </c:layout>
      <c:overlay val="0"/>
      <c:txPr>
        <a:bodyPr/>
        <a:lstStyle/>
        <a:p>
          <a:pPr rtl="0">
            <a:defRPr sz="1050">
              <a:solidFill>
                <a:schemeClr val="bg1"/>
              </a:solidFill>
            </a:defRPr>
          </a:pPr>
          <a:endParaRPr lang="es-ES"/>
        </a:p>
      </c:txPr>
    </c:legend>
    <c:plotVisOnly val="1"/>
    <c:dispBlanksAs val="gap"/>
    <c:showDLblsOverMax val="0"/>
  </c:chart>
  <c:spPr>
    <a:ln>
      <a:noFill/>
    </a:ln>
  </c:spPr>
  <c:txPr>
    <a:bodyPr/>
    <a:lstStyle/>
    <a:p>
      <a:pPr>
        <a:defRPr sz="1100" b="1">
          <a:latin typeface="Arial" panose="020B0604020202020204" pitchFamily="34" charset="0"/>
          <a:cs typeface="Arial" panose="020B0604020202020204" pitchFamily="34" charset="0"/>
        </a:defRPr>
      </a:pPr>
      <a:endParaRPr lang="es-E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945420-EF83-4477-BE70-BFD9E4434525}"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s-ES"/>
        </a:p>
      </dgm:t>
    </dgm:pt>
    <dgm:pt modelId="{E1A56979-F581-4CA0-924A-C962912E56AD}">
      <dgm:prSet custT="1"/>
      <dgm:spPr/>
      <dgm:t>
        <a:bodyPr/>
        <a:lstStyle/>
        <a:p>
          <a:r>
            <a:rPr lang="es-EC" sz="2400" b="1" dirty="0" smtClean="0">
              <a:solidFill>
                <a:schemeClr val="bg1"/>
              </a:solidFill>
            </a:rPr>
            <a:t>Determinar  si existe alguna incidencia en el desempeño del Servicio de Dragas, al permanecer bajo la estructura organizacional de la Armada del Ecuador</a:t>
          </a:r>
          <a:endParaRPr lang="es-ES" sz="2400" b="1" dirty="0">
            <a:solidFill>
              <a:schemeClr val="bg1"/>
            </a:solidFill>
            <a:latin typeface="Lucida Bright" panose="02040602050505020304" pitchFamily="18" charset="0"/>
          </a:endParaRPr>
        </a:p>
      </dgm:t>
    </dgm:pt>
    <dgm:pt modelId="{A0F2EF8A-697C-40AE-AB84-41026CF351DE}" type="parTrans" cxnId="{DD8A52A0-1BBD-4535-85AF-99F1F99372FB}">
      <dgm:prSet/>
      <dgm:spPr/>
      <dgm:t>
        <a:bodyPr/>
        <a:lstStyle/>
        <a:p>
          <a:endParaRPr lang="es-ES" sz="1600" b="1">
            <a:latin typeface="Lucida Bright" panose="02040602050505020304" pitchFamily="18" charset="0"/>
          </a:endParaRPr>
        </a:p>
      </dgm:t>
    </dgm:pt>
    <dgm:pt modelId="{1F8BB219-E26F-4864-BC8D-78F050815EC7}" type="sibTrans" cxnId="{DD8A52A0-1BBD-4535-85AF-99F1F99372FB}">
      <dgm:prSet/>
      <dgm:spPr>
        <a:solidFill>
          <a:srgbClr val="002060"/>
        </a:solidFill>
      </dgm:spPr>
      <dgm:t>
        <a:bodyPr/>
        <a:lstStyle/>
        <a:p>
          <a:endParaRPr lang="es-ES" sz="1600" b="1">
            <a:solidFill>
              <a:schemeClr val="bg1"/>
            </a:solidFill>
            <a:latin typeface="Lucida Bright" panose="02040602050505020304" pitchFamily="18" charset="0"/>
          </a:endParaRPr>
        </a:p>
      </dgm:t>
    </dgm:pt>
    <dgm:pt modelId="{7B7E7284-D752-4991-9595-309C8DE45124}">
      <dgm:prSet phldrT="[Texto]" custT="1"/>
      <dgm:spPr/>
      <dgm:t>
        <a:bodyPr/>
        <a:lstStyle/>
        <a:p>
          <a:r>
            <a:rPr lang="es-ES" sz="1600" b="1" dirty="0" smtClean="0">
              <a:latin typeface="Lucida Bright" panose="02040602050505020304" pitchFamily="18" charset="0"/>
            </a:rPr>
            <a:t>CAPÍTULO I</a:t>
          </a:r>
          <a:endParaRPr lang="es-ES" sz="1600" b="1" dirty="0">
            <a:latin typeface="Lucida Bright" panose="02040602050505020304" pitchFamily="18" charset="0"/>
          </a:endParaRPr>
        </a:p>
      </dgm:t>
    </dgm:pt>
    <dgm:pt modelId="{144B2E04-55BA-49E2-B2F8-40807FE3BC87}" type="parTrans" cxnId="{02CE7570-0509-4069-9DC8-C9E7C8384F9D}">
      <dgm:prSet/>
      <dgm:spPr/>
      <dgm:t>
        <a:bodyPr/>
        <a:lstStyle/>
        <a:p>
          <a:endParaRPr lang="es-ES" sz="1600" b="1">
            <a:latin typeface="Lucida Bright" panose="02040602050505020304" pitchFamily="18" charset="0"/>
          </a:endParaRPr>
        </a:p>
      </dgm:t>
    </dgm:pt>
    <dgm:pt modelId="{026F164B-C984-4412-A297-61560AF60394}" type="sibTrans" cxnId="{02CE7570-0509-4069-9DC8-C9E7C8384F9D}">
      <dgm:prSet/>
      <dgm:spPr>
        <a:blipFill rotWithShape="1">
          <a:blip xmlns:r="http://schemas.openxmlformats.org/officeDocument/2006/relationships" r:embed="rId1"/>
          <a:stretch>
            <a:fillRect/>
          </a:stretch>
        </a:blipFill>
      </dgm:spPr>
      <dgm:t>
        <a:bodyPr/>
        <a:lstStyle/>
        <a:p>
          <a:pPr algn="r"/>
          <a:endParaRPr lang="es-ES" sz="1600" b="1">
            <a:latin typeface="Lucida Bright" panose="02040602050505020304" pitchFamily="18" charset="0"/>
          </a:endParaRPr>
        </a:p>
      </dgm:t>
    </dgm:pt>
    <dgm:pt modelId="{7A432332-695F-4720-801A-B4DA62D4E81B}">
      <dgm:prSet phldrT="[Texto]" custT="1"/>
      <dgm:spPr/>
      <dgm:t>
        <a:bodyPr/>
        <a:lstStyle/>
        <a:p>
          <a:r>
            <a:rPr lang="es-ES" sz="1600" b="1" dirty="0" smtClean="0">
              <a:latin typeface="Lucida Bright" panose="02040602050505020304" pitchFamily="18" charset="0"/>
            </a:rPr>
            <a:t>CAPÍTULO II</a:t>
          </a:r>
          <a:endParaRPr lang="es-ES" sz="1600" b="1" dirty="0">
            <a:latin typeface="Lucida Bright" panose="02040602050505020304" pitchFamily="18" charset="0"/>
          </a:endParaRPr>
        </a:p>
      </dgm:t>
    </dgm:pt>
    <dgm:pt modelId="{DBD9EFBF-7E59-4646-A865-D6CA50BC6DF0}" type="parTrans" cxnId="{128D306E-D822-4C9E-86A7-AD2CF269D83B}">
      <dgm:prSet/>
      <dgm:spPr/>
      <dgm:t>
        <a:bodyPr/>
        <a:lstStyle/>
        <a:p>
          <a:endParaRPr lang="es-ES" sz="1600" b="1">
            <a:latin typeface="Lucida Bright" panose="02040602050505020304" pitchFamily="18" charset="0"/>
          </a:endParaRPr>
        </a:p>
      </dgm:t>
    </dgm:pt>
    <dgm:pt modelId="{CB7F03BE-E07F-4C17-A889-A4D8795DB5EB}" type="sibTrans" cxnId="{128D306E-D822-4C9E-86A7-AD2CF269D83B}">
      <dgm:prSet/>
      <dgm:spPr>
        <a:blipFill rotWithShape="1">
          <a:blip xmlns:r="http://schemas.openxmlformats.org/officeDocument/2006/relationships" r:embed="rId2"/>
          <a:stretch>
            <a:fillRect/>
          </a:stretch>
        </a:blipFill>
      </dgm:spPr>
      <dgm:t>
        <a:bodyPr/>
        <a:lstStyle/>
        <a:p>
          <a:endParaRPr lang="es-ES" sz="1600" b="1">
            <a:latin typeface="Lucida Bright" panose="02040602050505020304" pitchFamily="18" charset="0"/>
          </a:endParaRPr>
        </a:p>
      </dgm:t>
    </dgm:pt>
    <dgm:pt modelId="{1130D8BB-8223-4B2D-833A-6FE6EDB5E5C3}">
      <dgm:prSet phldrT="[Texto]" custT="1"/>
      <dgm:spPr/>
      <dgm:t>
        <a:bodyPr/>
        <a:lstStyle/>
        <a:p>
          <a:r>
            <a:rPr lang="es-ES" sz="1600" b="1" dirty="0" smtClean="0">
              <a:latin typeface="Lucida Bright" panose="02040602050505020304" pitchFamily="18" charset="0"/>
            </a:rPr>
            <a:t>CAPÍTULO III</a:t>
          </a:r>
          <a:endParaRPr lang="es-ES" sz="1600" b="1" dirty="0">
            <a:latin typeface="Lucida Bright" panose="02040602050505020304" pitchFamily="18" charset="0"/>
          </a:endParaRPr>
        </a:p>
      </dgm:t>
    </dgm:pt>
    <dgm:pt modelId="{5BCDDFF5-8A39-451D-8C9D-A930B6E2FD2A}" type="parTrans" cxnId="{0F583EB6-521A-46FB-A06F-C78A73DB1CA7}">
      <dgm:prSet/>
      <dgm:spPr/>
      <dgm:t>
        <a:bodyPr/>
        <a:lstStyle/>
        <a:p>
          <a:endParaRPr lang="es-ES" sz="1600" b="1">
            <a:latin typeface="Lucida Bright" panose="02040602050505020304" pitchFamily="18" charset="0"/>
          </a:endParaRPr>
        </a:p>
      </dgm:t>
    </dgm:pt>
    <dgm:pt modelId="{57CBEEF6-9772-46D0-9B63-7438B7286C13}" type="sibTrans" cxnId="{0F583EB6-521A-46FB-A06F-C78A73DB1CA7}">
      <dgm:prSet/>
      <dgm:spPr>
        <a:blipFill rotWithShape="1">
          <a:blip xmlns:r="http://schemas.openxmlformats.org/officeDocument/2006/relationships" r:embed="rId3"/>
          <a:stretch>
            <a:fillRect/>
          </a:stretch>
        </a:blipFill>
      </dgm:spPr>
      <dgm:t>
        <a:bodyPr/>
        <a:lstStyle/>
        <a:p>
          <a:endParaRPr lang="es-ES" sz="1600" b="1">
            <a:latin typeface="Lucida Bright" panose="02040602050505020304" pitchFamily="18" charset="0"/>
          </a:endParaRPr>
        </a:p>
      </dgm:t>
    </dgm:pt>
    <dgm:pt modelId="{8C7973DA-B13E-412D-9EDA-F5B8F6F0BA81}">
      <dgm:prSet phldrT="[Texto]" custT="1"/>
      <dgm:spPr/>
      <dgm:t>
        <a:bodyPr/>
        <a:lstStyle/>
        <a:p>
          <a:r>
            <a:rPr lang="es-ES" sz="1600" b="1" dirty="0" smtClean="0">
              <a:latin typeface="Lucida Bright" panose="02040602050505020304" pitchFamily="18" charset="0"/>
            </a:rPr>
            <a:t>CAPÍTULO IV</a:t>
          </a:r>
          <a:endParaRPr lang="es-ES" sz="1600" b="1" dirty="0">
            <a:latin typeface="Lucida Bright" panose="02040602050505020304" pitchFamily="18" charset="0"/>
          </a:endParaRPr>
        </a:p>
      </dgm:t>
    </dgm:pt>
    <dgm:pt modelId="{BF723951-D166-4FAC-8E91-82842D736403}" type="parTrans" cxnId="{11ED3854-5405-4ADA-BA8E-FB5CB89E23F0}">
      <dgm:prSet/>
      <dgm:spPr/>
      <dgm:t>
        <a:bodyPr/>
        <a:lstStyle/>
        <a:p>
          <a:endParaRPr lang="es-ES" b="1"/>
        </a:p>
      </dgm:t>
    </dgm:pt>
    <dgm:pt modelId="{852A4364-C4FB-4F01-8C68-4A81C5B4F09B}" type="sibTrans" cxnId="{11ED3854-5405-4ADA-BA8E-FB5CB89E23F0}">
      <dgm:prSet/>
      <dgm:spPr>
        <a:blipFill rotWithShape="1">
          <a:blip xmlns:r="http://schemas.openxmlformats.org/officeDocument/2006/relationships" r:embed="rId4"/>
          <a:stretch>
            <a:fillRect/>
          </a:stretch>
        </a:blipFill>
      </dgm:spPr>
      <dgm:t>
        <a:bodyPr/>
        <a:lstStyle/>
        <a:p>
          <a:endParaRPr lang="es-ES" b="1"/>
        </a:p>
      </dgm:t>
    </dgm:pt>
    <dgm:pt modelId="{48E287D0-A4D2-446A-B894-00CBA5F9A9B4}">
      <dgm:prSet phldrT="[Texto]" custT="1"/>
      <dgm:spPr/>
      <dgm:t>
        <a:bodyPr/>
        <a:lstStyle/>
        <a:p>
          <a:r>
            <a:rPr lang="es-ES" sz="1600" b="1" dirty="0" smtClean="0">
              <a:latin typeface="Lucida Bright" panose="02040602050505020304" pitchFamily="18" charset="0"/>
            </a:rPr>
            <a:t>CAPÍTULO V</a:t>
          </a:r>
          <a:endParaRPr lang="es-ES" sz="1600" b="1" dirty="0">
            <a:latin typeface="Lucida Bright" panose="02040602050505020304" pitchFamily="18" charset="0"/>
          </a:endParaRPr>
        </a:p>
      </dgm:t>
    </dgm:pt>
    <dgm:pt modelId="{03932015-CC1C-4E08-8EC5-ECB78D527421}" type="parTrans" cxnId="{C20F88A7-1509-44B7-A5FD-B2AA927B0AD3}">
      <dgm:prSet/>
      <dgm:spPr/>
      <dgm:t>
        <a:bodyPr/>
        <a:lstStyle/>
        <a:p>
          <a:endParaRPr lang="es-ES" b="1"/>
        </a:p>
      </dgm:t>
    </dgm:pt>
    <dgm:pt modelId="{F79451C4-6C4B-437B-AF5D-D5B39E62FC95}" type="sibTrans" cxnId="{C20F88A7-1509-44B7-A5FD-B2AA927B0AD3}">
      <dgm:prSet/>
      <dgm:spPr>
        <a:blipFill rotWithShape="1">
          <a:blip xmlns:r="http://schemas.openxmlformats.org/officeDocument/2006/relationships" r:embed="rId5"/>
          <a:stretch>
            <a:fillRect/>
          </a:stretch>
        </a:blipFill>
      </dgm:spPr>
      <dgm:t>
        <a:bodyPr/>
        <a:lstStyle/>
        <a:p>
          <a:endParaRPr lang="es-ES" b="1"/>
        </a:p>
      </dgm:t>
    </dgm:pt>
    <dgm:pt modelId="{81208294-E18A-4221-8061-BE6779EE72EC}">
      <dgm:prSet phldrT="[Texto]" custT="1"/>
      <dgm:spPr/>
      <dgm:t>
        <a:bodyPr/>
        <a:lstStyle/>
        <a:p>
          <a:r>
            <a:rPr lang="es-ES" sz="1600" b="1" dirty="0" smtClean="0">
              <a:latin typeface="Lucida Bright" panose="02040602050505020304" pitchFamily="18" charset="0"/>
            </a:rPr>
            <a:t>CAPÍTULO VI</a:t>
          </a:r>
          <a:endParaRPr lang="es-ES" sz="1600" b="1" dirty="0">
            <a:latin typeface="Lucida Bright" panose="02040602050505020304" pitchFamily="18" charset="0"/>
          </a:endParaRPr>
        </a:p>
      </dgm:t>
    </dgm:pt>
    <dgm:pt modelId="{6DC2C610-F66D-4636-A94A-1079470EDF04}" type="parTrans" cxnId="{32C72325-46B0-406C-9328-505A3D892990}">
      <dgm:prSet/>
      <dgm:spPr/>
      <dgm:t>
        <a:bodyPr/>
        <a:lstStyle/>
        <a:p>
          <a:endParaRPr lang="es-ES" b="1"/>
        </a:p>
      </dgm:t>
    </dgm:pt>
    <dgm:pt modelId="{A0634767-6809-4198-846C-DB173CD99F86}" type="sibTrans" cxnId="{32C72325-46B0-406C-9328-505A3D892990}">
      <dgm:prSet/>
      <dgm:spPr>
        <a:blipFill rotWithShape="1">
          <a:blip xmlns:r="http://schemas.openxmlformats.org/officeDocument/2006/relationships" r:embed="rId6"/>
          <a:stretch>
            <a:fillRect/>
          </a:stretch>
        </a:blipFill>
      </dgm:spPr>
      <dgm:t>
        <a:bodyPr/>
        <a:lstStyle/>
        <a:p>
          <a:endParaRPr lang="es-ES" b="1"/>
        </a:p>
      </dgm:t>
    </dgm:pt>
    <dgm:pt modelId="{8CF64058-4AF1-4F29-8316-93A33B136049}" type="pres">
      <dgm:prSet presAssocID="{4F945420-EF83-4477-BE70-BFD9E4434525}" presName="Name0" presStyleCnt="0">
        <dgm:presLayoutVars>
          <dgm:chMax val="7"/>
          <dgm:chPref val="7"/>
          <dgm:dir/>
        </dgm:presLayoutVars>
      </dgm:prSet>
      <dgm:spPr/>
      <dgm:t>
        <a:bodyPr/>
        <a:lstStyle/>
        <a:p>
          <a:endParaRPr lang="es-ES"/>
        </a:p>
      </dgm:t>
    </dgm:pt>
    <dgm:pt modelId="{68CCFB6B-A650-437B-8C03-7800C706C931}" type="pres">
      <dgm:prSet presAssocID="{4F945420-EF83-4477-BE70-BFD9E4434525}" presName="Name1" presStyleCnt="0"/>
      <dgm:spPr/>
    </dgm:pt>
    <dgm:pt modelId="{1DA0FA00-8C2E-4289-80CE-3988D9E8711A}" type="pres">
      <dgm:prSet presAssocID="{1F8BB219-E26F-4864-BC8D-78F050815EC7}" presName="picture_1" presStyleCnt="0"/>
      <dgm:spPr/>
    </dgm:pt>
    <dgm:pt modelId="{94AB8726-A4A0-424F-BDA7-E420CC8E815D}" type="pres">
      <dgm:prSet presAssocID="{1F8BB219-E26F-4864-BC8D-78F050815EC7}" presName="pictureRepeatNode" presStyleLbl="alignImgPlace1" presStyleIdx="0" presStyleCnt="7" custScaleX="92807" custScaleY="86606"/>
      <dgm:spPr/>
      <dgm:t>
        <a:bodyPr/>
        <a:lstStyle/>
        <a:p>
          <a:endParaRPr lang="es-ES"/>
        </a:p>
      </dgm:t>
    </dgm:pt>
    <dgm:pt modelId="{3EB969E4-11E4-4365-847A-4E75947AE6BC}" type="pres">
      <dgm:prSet presAssocID="{E1A56979-F581-4CA0-924A-C962912E56AD}" presName="text_1" presStyleLbl="node1" presStyleIdx="0" presStyleCnt="0" custScaleX="119603" custScaleY="152697" custLinFactY="-14266" custLinFactNeighborX="2764" custLinFactNeighborY="-100000">
        <dgm:presLayoutVars>
          <dgm:bulletEnabled val="1"/>
        </dgm:presLayoutVars>
      </dgm:prSet>
      <dgm:spPr/>
      <dgm:t>
        <a:bodyPr/>
        <a:lstStyle/>
        <a:p>
          <a:endParaRPr lang="es-ES"/>
        </a:p>
      </dgm:t>
    </dgm:pt>
    <dgm:pt modelId="{9C45B1DD-9D91-4286-8538-4772AED2CC21}" type="pres">
      <dgm:prSet presAssocID="{026F164B-C984-4412-A297-61560AF60394}" presName="picture_2" presStyleCnt="0"/>
      <dgm:spPr/>
    </dgm:pt>
    <dgm:pt modelId="{69CED96F-6F76-40E7-BDD6-D7EC471763F9}" type="pres">
      <dgm:prSet presAssocID="{026F164B-C984-4412-A297-61560AF60394}" presName="pictureRepeatNode" presStyleLbl="alignImgPlace1" presStyleIdx="1" presStyleCnt="7" custScaleX="225421" custScaleY="121976" custLinFactNeighborY="-21926"/>
      <dgm:spPr/>
      <dgm:t>
        <a:bodyPr/>
        <a:lstStyle/>
        <a:p>
          <a:endParaRPr lang="es-ES"/>
        </a:p>
      </dgm:t>
    </dgm:pt>
    <dgm:pt modelId="{6DACC45E-6C93-4BBD-8F88-1285BA8BC538}" type="pres">
      <dgm:prSet presAssocID="{7B7E7284-D752-4991-9595-309C8DE45124}" presName="line_2" presStyleLbl="parChTrans1D1" presStyleIdx="0" presStyleCnt="6"/>
      <dgm:spPr/>
    </dgm:pt>
    <dgm:pt modelId="{19D365A3-7C0B-4D39-9A31-A31FE3CFD36E}" type="pres">
      <dgm:prSet presAssocID="{7B7E7284-D752-4991-9595-309C8DE45124}" presName="textparent_2" presStyleLbl="node1" presStyleIdx="0" presStyleCnt="0"/>
      <dgm:spPr/>
    </dgm:pt>
    <dgm:pt modelId="{66FAC6CD-EA27-4859-8744-3E1B839513B3}" type="pres">
      <dgm:prSet presAssocID="{7B7E7284-D752-4991-9595-309C8DE45124}" presName="text_2" presStyleLbl="revTx" presStyleIdx="0" presStyleCnt="6" custScaleX="595379">
        <dgm:presLayoutVars>
          <dgm:bulletEnabled val="1"/>
        </dgm:presLayoutVars>
      </dgm:prSet>
      <dgm:spPr/>
      <dgm:t>
        <a:bodyPr/>
        <a:lstStyle/>
        <a:p>
          <a:endParaRPr lang="es-ES"/>
        </a:p>
      </dgm:t>
    </dgm:pt>
    <dgm:pt modelId="{FF771EF2-5B3C-41BA-AC77-51B9BFDCAC8F}" type="pres">
      <dgm:prSet presAssocID="{CB7F03BE-E07F-4C17-A889-A4D8795DB5EB}" presName="picture_3" presStyleCnt="0"/>
      <dgm:spPr/>
    </dgm:pt>
    <dgm:pt modelId="{E58DC943-34CA-4E71-90C3-49C769DF2715}" type="pres">
      <dgm:prSet presAssocID="{CB7F03BE-E07F-4C17-A889-A4D8795DB5EB}" presName="pictureRepeatNode" presStyleLbl="alignImgPlace1" presStyleIdx="2" presStyleCnt="7" custScaleX="189554" custScaleY="125532"/>
      <dgm:spPr/>
      <dgm:t>
        <a:bodyPr/>
        <a:lstStyle/>
        <a:p>
          <a:endParaRPr lang="es-ES"/>
        </a:p>
      </dgm:t>
    </dgm:pt>
    <dgm:pt modelId="{C43B8796-9D35-4F15-BA84-B60EEFDD3880}" type="pres">
      <dgm:prSet presAssocID="{7A432332-695F-4720-801A-B4DA62D4E81B}" presName="line_3" presStyleLbl="parChTrans1D1" presStyleIdx="1" presStyleCnt="6"/>
      <dgm:spPr/>
    </dgm:pt>
    <dgm:pt modelId="{B50662B0-976C-4FA3-B5F1-7D81F38ACEFF}" type="pres">
      <dgm:prSet presAssocID="{7A432332-695F-4720-801A-B4DA62D4E81B}" presName="textparent_3" presStyleLbl="node1" presStyleIdx="0" presStyleCnt="0"/>
      <dgm:spPr/>
    </dgm:pt>
    <dgm:pt modelId="{43B073FA-54A4-48B0-A87B-7B4267BB58B2}" type="pres">
      <dgm:prSet presAssocID="{7A432332-695F-4720-801A-B4DA62D4E81B}" presName="text_3" presStyleLbl="revTx" presStyleIdx="1" presStyleCnt="6" custScaleX="452593">
        <dgm:presLayoutVars>
          <dgm:bulletEnabled val="1"/>
        </dgm:presLayoutVars>
      </dgm:prSet>
      <dgm:spPr/>
      <dgm:t>
        <a:bodyPr/>
        <a:lstStyle/>
        <a:p>
          <a:endParaRPr lang="es-ES"/>
        </a:p>
      </dgm:t>
    </dgm:pt>
    <dgm:pt modelId="{4E3019A6-4096-477F-ACCA-106CAA89FEE2}" type="pres">
      <dgm:prSet presAssocID="{57CBEEF6-9772-46D0-9B63-7438B7286C13}" presName="picture_4" presStyleCnt="0"/>
      <dgm:spPr/>
    </dgm:pt>
    <dgm:pt modelId="{CBEF4481-3F3D-47DA-98AD-26662BC47B97}" type="pres">
      <dgm:prSet presAssocID="{57CBEEF6-9772-46D0-9B63-7438B7286C13}" presName="pictureRepeatNode" presStyleLbl="alignImgPlace1" presStyleIdx="3" presStyleCnt="7" custScaleX="147187" custScaleY="115915"/>
      <dgm:spPr/>
      <dgm:t>
        <a:bodyPr/>
        <a:lstStyle/>
        <a:p>
          <a:endParaRPr lang="es-ES"/>
        </a:p>
      </dgm:t>
    </dgm:pt>
    <dgm:pt modelId="{F67098BD-84BD-4B6D-AEF6-0031D85F2E4E}" type="pres">
      <dgm:prSet presAssocID="{1130D8BB-8223-4B2D-833A-6FE6EDB5E5C3}" presName="line_4" presStyleLbl="parChTrans1D1" presStyleIdx="2" presStyleCnt="6"/>
      <dgm:spPr/>
    </dgm:pt>
    <dgm:pt modelId="{E354CF55-07C3-40BE-8F4F-AA1762934FD8}" type="pres">
      <dgm:prSet presAssocID="{1130D8BB-8223-4B2D-833A-6FE6EDB5E5C3}" presName="textparent_4" presStyleLbl="node1" presStyleIdx="0" presStyleCnt="0"/>
      <dgm:spPr/>
    </dgm:pt>
    <dgm:pt modelId="{0CC3E70E-423C-42EB-BB92-051B5B43C9EE}" type="pres">
      <dgm:prSet presAssocID="{1130D8BB-8223-4B2D-833A-6FE6EDB5E5C3}" presName="text_4" presStyleLbl="revTx" presStyleIdx="2" presStyleCnt="6" custScaleX="670570">
        <dgm:presLayoutVars>
          <dgm:bulletEnabled val="1"/>
        </dgm:presLayoutVars>
      </dgm:prSet>
      <dgm:spPr/>
      <dgm:t>
        <a:bodyPr/>
        <a:lstStyle/>
        <a:p>
          <a:endParaRPr lang="es-ES"/>
        </a:p>
      </dgm:t>
    </dgm:pt>
    <dgm:pt modelId="{FB3A7CF6-0B98-4291-BB49-3DB4AE7000E8}" type="pres">
      <dgm:prSet presAssocID="{852A4364-C4FB-4F01-8C68-4A81C5B4F09B}" presName="picture_5" presStyleCnt="0"/>
      <dgm:spPr/>
    </dgm:pt>
    <dgm:pt modelId="{AB764136-111F-4BD3-8430-546F78B3935D}" type="pres">
      <dgm:prSet presAssocID="{852A4364-C4FB-4F01-8C68-4A81C5B4F09B}" presName="pictureRepeatNode" presStyleLbl="alignImgPlace1" presStyleIdx="4" presStyleCnt="7" custScaleX="136310" custScaleY="84263"/>
      <dgm:spPr/>
      <dgm:t>
        <a:bodyPr/>
        <a:lstStyle/>
        <a:p>
          <a:endParaRPr lang="es-ES"/>
        </a:p>
      </dgm:t>
    </dgm:pt>
    <dgm:pt modelId="{E093C8E3-BE83-45DB-8235-32659A128817}" type="pres">
      <dgm:prSet presAssocID="{8C7973DA-B13E-412D-9EDA-F5B8F6F0BA81}" presName="line_5" presStyleLbl="parChTrans1D1" presStyleIdx="3" presStyleCnt="6"/>
      <dgm:spPr/>
    </dgm:pt>
    <dgm:pt modelId="{106FF1F6-C23A-4558-87F9-BC5C4ABBAED4}" type="pres">
      <dgm:prSet presAssocID="{8C7973DA-B13E-412D-9EDA-F5B8F6F0BA81}" presName="textparent_5" presStyleLbl="node1" presStyleIdx="0" presStyleCnt="0"/>
      <dgm:spPr/>
    </dgm:pt>
    <dgm:pt modelId="{33532D43-866E-4F18-8160-B16C33CB605E}" type="pres">
      <dgm:prSet presAssocID="{8C7973DA-B13E-412D-9EDA-F5B8F6F0BA81}" presName="text_5" presStyleLbl="revTx" presStyleIdx="3" presStyleCnt="6" custScaleX="143020">
        <dgm:presLayoutVars>
          <dgm:bulletEnabled val="1"/>
        </dgm:presLayoutVars>
      </dgm:prSet>
      <dgm:spPr/>
      <dgm:t>
        <a:bodyPr/>
        <a:lstStyle/>
        <a:p>
          <a:endParaRPr lang="es-ES"/>
        </a:p>
      </dgm:t>
    </dgm:pt>
    <dgm:pt modelId="{A24C34B2-6409-412B-A6E0-2767D8BF49EF}" type="pres">
      <dgm:prSet presAssocID="{F79451C4-6C4B-437B-AF5D-D5B39E62FC95}" presName="picture_6" presStyleCnt="0"/>
      <dgm:spPr/>
    </dgm:pt>
    <dgm:pt modelId="{40AD4728-0E0A-48AA-AD29-5754F5BD5F94}" type="pres">
      <dgm:prSet presAssocID="{F79451C4-6C4B-437B-AF5D-D5B39E62FC95}" presName="pictureRepeatNode" presStyleLbl="alignImgPlace1" presStyleIdx="5" presStyleCnt="7" custScaleX="148383"/>
      <dgm:spPr/>
      <dgm:t>
        <a:bodyPr/>
        <a:lstStyle/>
        <a:p>
          <a:endParaRPr lang="es-ES"/>
        </a:p>
      </dgm:t>
    </dgm:pt>
    <dgm:pt modelId="{09D20255-602B-4887-8E8E-ADED6FC7AA91}" type="pres">
      <dgm:prSet presAssocID="{48E287D0-A4D2-446A-B894-00CBA5F9A9B4}" presName="line_6" presStyleLbl="parChTrans1D1" presStyleIdx="4" presStyleCnt="6"/>
      <dgm:spPr/>
    </dgm:pt>
    <dgm:pt modelId="{C8CF1DBE-866F-4027-827C-CF04EA70B968}" type="pres">
      <dgm:prSet presAssocID="{48E287D0-A4D2-446A-B894-00CBA5F9A9B4}" presName="textparent_6" presStyleLbl="node1" presStyleIdx="0" presStyleCnt="0"/>
      <dgm:spPr/>
    </dgm:pt>
    <dgm:pt modelId="{287162AD-C353-48A9-BBA6-8BD8C3B601CB}" type="pres">
      <dgm:prSet presAssocID="{48E287D0-A4D2-446A-B894-00CBA5F9A9B4}" presName="text_6" presStyleLbl="revTx" presStyleIdx="4" presStyleCnt="6" custScaleX="171505">
        <dgm:presLayoutVars>
          <dgm:bulletEnabled val="1"/>
        </dgm:presLayoutVars>
      </dgm:prSet>
      <dgm:spPr/>
      <dgm:t>
        <a:bodyPr/>
        <a:lstStyle/>
        <a:p>
          <a:endParaRPr lang="es-ES"/>
        </a:p>
      </dgm:t>
    </dgm:pt>
    <dgm:pt modelId="{401C133A-97AF-4288-A604-47A9CC16944E}" type="pres">
      <dgm:prSet presAssocID="{A0634767-6809-4198-846C-DB173CD99F86}" presName="picture_7" presStyleCnt="0"/>
      <dgm:spPr/>
    </dgm:pt>
    <dgm:pt modelId="{F046AA59-0C6B-40B1-8779-127B181B494D}" type="pres">
      <dgm:prSet presAssocID="{A0634767-6809-4198-846C-DB173CD99F86}" presName="pictureRepeatNode" presStyleLbl="alignImgPlace1" presStyleIdx="6" presStyleCnt="7" custScaleX="162652"/>
      <dgm:spPr/>
      <dgm:t>
        <a:bodyPr/>
        <a:lstStyle/>
        <a:p>
          <a:endParaRPr lang="es-ES"/>
        </a:p>
      </dgm:t>
    </dgm:pt>
    <dgm:pt modelId="{3A7BDE3A-C368-4360-97A8-9BD4A089AD9D}" type="pres">
      <dgm:prSet presAssocID="{81208294-E18A-4221-8061-BE6779EE72EC}" presName="line_7" presStyleLbl="parChTrans1D1" presStyleIdx="5" presStyleCnt="6"/>
      <dgm:spPr/>
    </dgm:pt>
    <dgm:pt modelId="{DB4EF5B4-0835-4480-AB3D-511525022B98}" type="pres">
      <dgm:prSet presAssocID="{81208294-E18A-4221-8061-BE6779EE72EC}" presName="textparent_7" presStyleLbl="node1" presStyleIdx="0" presStyleCnt="0"/>
      <dgm:spPr/>
    </dgm:pt>
    <dgm:pt modelId="{E87A374E-0FF7-44EC-A083-39FE4C46AD47}" type="pres">
      <dgm:prSet presAssocID="{81208294-E18A-4221-8061-BE6779EE72EC}" presName="text_7" presStyleLbl="revTx" presStyleIdx="5" presStyleCnt="6" custScaleX="167579">
        <dgm:presLayoutVars>
          <dgm:bulletEnabled val="1"/>
        </dgm:presLayoutVars>
      </dgm:prSet>
      <dgm:spPr/>
      <dgm:t>
        <a:bodyPr/>
        <a:lstStyle/>
        <a:p>
          <a:endParaRPr lang="es-ES"/>
        </a:p>
      </dgm:t>
    </dgm:pt>
  </dgm:ptLst>
  <dgm:cxnLst>
    <dgm:cxn modelId="{11ED3854-5405-4ADA-BA8E-FB5CB89E23F0}" srcId="{4F945420-EF83-4477-BE70-BFD9E4434525}" destId="{8C7973DA-B13E-412D-9EDA-F5B8F6F0BA81}" srcOrd="4" destOrd="0" parTransId="{BF723951-D166-4FAC-8E91-82842D736403}" sibTransId="{852A4364-C4FB-4F01-8C68-4A81C5B4F09B}"/>
    <dgm:cxn modelId="{1CF6E8E8-F957-459E-ACFE-C6F1FF262AB0}" type="presOf" srcId="{1F8BB219-E26F-4864-BC8D-78F050815EC7}" destId="{94AB8726-A4A0-424F-BDA7-E420CC8E815D}" srcOrd="0" destOrd="0" presId="urn:microsoft.com/office/officeart/2008/layout/CircularPictureCallout"/>
    <dgm:cxn modelId="{0F583EB6-521A-46FB-A06F-C78A73DB1CA7}" srcId="{4F945420-EF83-4477-BE70-BFD9E4434525}" destId="{1130D8BB-8223-4B2D-833A-6FE6EDB5E5C3}" srcOrd="3" destOrd="0" parTransId="{5BCDDFF5-8A39-451D-8C9D-A930B6E2FD2A}" sibTransId="{57CBEEF6-9772-46D0-9B63-7438B7286C13}"/>
    <dgm:cxn modelId="{D3027B9B-4E77-4199-A8A7-D87BDE64A0AC}" type="presOf" srcId="{CB7F03BE-E07F-4C17-A889-A4D8795DB5EB}" destId="{E58DC943-34CA-4E71-90C3-49C769DF2715}" srcOrd="0" destOrd="0" presId="urn:microsoft.com/office/officeart/2008/layout/CircularPictureCallout"/>
    <dgm:cxn modelId="{128D306E-D822-4C9E-86A7-AD2CF269D83B}" srcId="{4F945420-EF83-4477-BE70-BFD9E4434525}" destId="{7A432332-695F-4720-801A-B4DA62D4E81B}" srcOrd="2" destOrd="0" parTransId="{DBD9EFBF-7E59-4646-A865-D6CA50BC6DF0}" sibTransId="{CB7F03BE-E07F-4C17-A889-A4D8795DB5EB}"/>
    <dgm:cxn modelId="{DD8A52A0-1BBD-4535-85AF-99F1F99372FB}" srcId="{4F945420-EF83-4477-BE70-BFD9E4434525}" destId="{E1A56979-F581-4CA0-924A-C962912E56AD}" srcOrd="0" destOrd="0" parTransId="{A0F2EF8A-697C-40AE-AB84-41026CF351DE}" sibTransId="{1F8BB219-E26F-4864-BC8D-78F050815EC7}"/>
    <dgm:cxn modelId="{3C34E13A-4482-414E-A37E-47CED0ED44B5}" type="presOf" srcId="{8C7973DA-B13E-412D-9EDA-F5B8F6F0BA81}" destId="{33532D43-866E-4F18-8160-B16C33CB605E}" srcOrd="0" destOrd="0" presId="urn:microsoft.com/office/officeart/2008/layout/CircularPictureCallout"/>
    <dgm:cxn modelId="{147FD0C0-3F8D-4B19-9907-D34AF9631D22}" type="presOf" srcId="{F79451C4-6C4B-437B-AF5D-D5B39E62FC95}" destId="{40AD4728-0E0A-48AA-AD29-5754F5BD5F94}" srcOrd="0" destOrd="0" presId="urn:microsoft.com/office/officeart/2008/layout/CircularPictureCallout"/>
    <dgm:cxn modelId="{13CD6C01-B688-4F5F-8877-DE4A424D5581}" type="presOf" srcId="{026F164B-C984-4412-A297-61560AF60394}" destId="{69CED96F-6F76-40E7-BDD6-D7EC471763F9}" srcOrd="0" destOrd="0" presId="urn:microsoft.com/office/officeart/2008/layout/CircularPictureCallout"/>
    <dgm:cxn modelId="{F7595266-EC5F-4214-A428-4C3B30F784A5}" type="presOf" srcId="{48E287D0-A4D2-446A-B894-00CBA5F9A9B4}" destId="{287162AD-C353-48A9-BBA6-8BD8C3B601CB}" srcOrd="0" destOrd="0" presId="urn:microsoft.com/office/officeart/2008/layout/CircularPictureCallout"/>
    <dgm:cxn modelId="{5F5870FB-6E24-4413-BA59-88B189002D8F}" type="presOf" srcId="{E1A56979-F581-4CA0-924A-C962912E56AD}" destId="{3EB969E4-11E4-4365-847A-4E75947AE6BC}" srcOrd="0" destOrd="0" presId="urn:microsoft.com/office/officeart/2008/layout/CircularPictureCallout"/>
    <dgm:cxn modelId="{6D6FB562-F2CC-4070-9ED4-05E305C481B4}" type="presOf" srcId="{81208294-E18A-4221-8061-BE6779EE72EC}" destId="{E87A374E-0FF7-44EC-A083-39FE4C46AD47}" srcOrd="0" destOrd="0" presId="urn:microsoft.com/office/officeart/2008/layout/CircularPictureCallout"/>
    <dgm:cxn modelId="{02CE7570-0509-4069-9DC8-C9E7C8384F9D}" srcId="{4F945420-EF83-4477-BE70-BFD9E4434525}" destId="{7B7E7284-D752-4991-9595-309C8DE45124}" srcOrd="1" destOrd="0" parTransId="{144B2E04-55BA-49E2-B2F8-40807FE3BC87}" sibTransId="{026F164B-C984-4412-A297-61560AF60394}"/>
    <dgm:cxn modelId="{08EC1998-E3DD-4A9D-B47D-266C78D6393B}" type="presOf" srcId="{7A432332-695F-4720-801A-B4DA62D4E81B}" destId="{43B073FA-54A4-48B0-A87B-7B4267BB58B2}" srcOrd="0" destOrd="0" presId="urn:microsoft.com/office/officeart/2008/layout/CircularPictureCallout"/>
    <dgm:cxn modelId="{4AABE82D-0000-4DA4-A70F-0994C842957E}" type="presOf" srcId="{57CBEEF6-9772-46D0-9B63-7438B7286C13}" destId="{CBEF4481-3F3D-47DA-98AD-26662BC47B97}" srcOrd="0" destOrd="0" presId="urn:microsoft.com/office/officeart/2008/layout/CircularPictureCallout"/>
    <dgm:cxn modelId="{C20F88A7-1509-44B7-A5FD-B2AA927B0AD3}" srcId="{4F945420-EF83-4477-BE70-BFD9E4434525}" destId="{48E287D0-A4D2-446A-B894-00CBA5F9A9B4}" srcOrd="5" destOrd="0" parTransId="{03932015-CC1C-4E08-8EC5-ECB78D527421}" sibTransId="{F79451C4-6C4B-437B-AF5D-D5B39E62FC95}"/>
    <dgm:cxn modelId="{459E95B7-2FC2-44FE-9B7E-B03AA9919A8E}" type="presOf" srcId="{4F945420-EF83-4477-BE70-BFD9E4434525}" destId="{8CF64058-4AF1-4F29-8316-93A33B136049}" srcOrd="0" destOrd="0" presId="urn:microsoft.com/office/officeart/2008/layout/CircularPictureCallout"/>
    <dgm:cxn modelId="{33950306-60AD-4E66-9C22-6820EE766200}" type="presOf" srcId="{852A4364-C4FB-4F01-8C68-4A81C5B4F09B}" destId="{AB764136-111F-4BD3-8430-546F78B3935D}" srcOrd="0" destOrd="0" presId="urn:microsoft.com/office/officeart/2008/layout/CircularPictureCallout"/>
    <dgm:cxn modelId="{4F740FA7-DA1F-4C65-8F94-BADD2B3B4342}" type="presOf" srcId="{7B7E7284-D752-4991-9595-309C8DE45124}" destId="{66FAC6CD-EA27-4859-8744-3E1B839513B3}" srcOrd="0" destOrd="0" presId="urn:microsoft.com/office/officeart/2008/layout/CircularPictureCallout"/>
    <dgm:cxn modelId="{7D96CADD-9DB8-4128-9C1F-8460A8757122}" type="presOf" srcId="{A0634767-6809-4198-846C-DB173CD99F86}" destId="{F046AA59-0C6B-40B1-8779-127B181B494D}" srcOrd="0" destOrd="0" presId="urn:microsoft.com/office/officeart/2008/layout/CircularPictureCallout"/>
    <dgm:cxn modelId="{C7DE9BDD-1413-4436-8F16-01BFAB1538E9}" type="presOf" srcId="{1130D8BB-8223-4B2D-833A-6FE6EDB5E5C3}" destId="{0CC3E70E-423C-42EB-BB92-051B5B43C9EE}" srcOrd="0" destOrd="0" presId="urn:microsoft.com/office/officeart/2008/layout/CircularPictureCallout"/>
    <dgm:cxn modelId="{32C72325-46B0-406C-9328-505A3D892990}" srcId="{4F945420-EF83-4477-BE70-BFD9E4434525}" destId="{81208294-E18A-4221-8061-BE6779EE72EC}" srcOrd="6" destOrd="0" parTransId="{6DC2C610-F66D-4636-A94A-1079470EDF04}" sibTransId="{A0634767-6809-4198-846C-DB173CD99F86}"/>
    <dgm:cxn modelId="{F01A104B-930F-4762-8125-9FB750C07991}" type="presParOf" srcId="{8CF64058-4AF1-4F29-8316-93A33B136049}" destId="{68CCFB6B-A650-437B-8C03-7800C706C931}" srcOrd="0" destOrd="0" presId="urn:microsoft.com/office/officeart/2008/layout/CircularPictureCallout"/>
    <dgm:cxn modelId="{A5E8B636-B53F-4D15-BF0E-866526634207}" type="presParOf" srcId="{68CCFB6B-A650-437B-8C03-7800C706C931}" destId="{1DA0FA00-8C2E-4289-80CE-3988D9E8711A}" srcOrd="0" destOrd="0" presId="urn:microsoft.com/office/officeart/2008/layout/CircularPictureCallout"/>
    <dgm:cxn modelId="{D9B305F8-866D-4A56-88DB-24EB001B6959}" type="presParOf" srcId="{1DA0FA00-8C2E-4289-80CE-3988D9E8711A}" destId="{94AB8726-A4A0-424F-BDA7-E420CC8E815D}" srcOrd="0" destOrd="0" presId="urn:microsoft.com/office/officeart/2008/layout/CircularPictureCallout"/>
    <dgm:cxn modelId="{A44E1F58-888B-4F97-9FD6-8F283815E234}" type="presParOf" srcId="{68CCFB6B-A650-437B-8C03-7800C706C931}" destId="{3EB969E4-11E4-4365-847A-4E75947AE6BC}" srcOrd="1" destOrd="0" presId="urn:microsoft.com/office/officeart/2008/layout/CircularPictureCallout"/>
    <dgm:cxn modelId="{7083443F-7186-494B-811A-01C2403ABE13}" type="presParOf" srcId="{68CCFB6B-A650-437B-8C03-7800C706C931}" destId="{9C45B1DD-9D91-4286-8538-4772AED2CC21}" srcOrd="2" destOrd="0" presId="urn:microsoft.com/office/officeart/2008/layout/CircularPictureCallout"/>
    <dgm:cxn modelId="{1E793A84-31A9-487E-8C38-0DE5DB35FCDF}" type="presParOf" srcId="{9C45B1DD-9D91-4286-8538-4772AED2CC21}" destId="{69CED96F-6F76-40E7-BDD6-D7EC471763F9}" srcOrd="0" destOrd="0" presId="urn:microsoft.com/office/officeart/2008/layout/CircularPictureCallout"/>
    <dgm:cxn modelId="{4130D5B0-31AF-4978-AA2E-F51317E2DE9F}" type="presParOf" srcId="{68CCFB6B-A650-437B-8C03-7800C706C931}" destId="{6DACC45E-6C93-4BBD-8F88-1285BA8BC538}" srcOrd="3" destOrd="0" presId="urn:microsoft.com/office/officeart/2008/layout/CircularPictureCallout"/>
    <dgm:cxn modelId="{69DACF5B-8EFC-4C59-A129-59B4843E6803}" type="presParOf" srcId="{68CCFB6B-A650-437B-8C03-7800C706C931}" destId="{19D365A3-7C0B-4D39-9A31-A31FE3CFD36E}" srcOrd="4" destOrd="0" presId="urn:microsoft.com/office/officeart/2008/layout/CircularPictureCallout"/>
    <dgm:cxn modelId="{B38C049A-A27B-497E-AC74-0FC7E6FF3779}" type="presParOf" srcId="{19D365A3-7C0B-4D39-9A31-A31FE3CFD36E}" destId="{66FAC6CD-EA27-4859-8744-3E1B839513B3}" srcOrd="0" destOrd="0" presId="urn:microsoft.com/office/officeart/2008/layout/CircularPictureCallout"/>
    <dgm:cxn modelId="{F8386AF2-A1F0-4AC8-95E3-F6E369FDB06D}" type="presParOf" srcId="{68CCFB6B-A650-437B-8C03-7800C706C931}" destId="{FF771EF2-5B3C-41BA-AC77-51B9BFDCAC8F}" srcOrd="5" destOrd="0" presId="urn:microsoft.com/office/officeart/2008/layout/CircularPictureCallout"/>
    <dgm:cxn modelId="{7DD64120-7807-42F9-B542-D3C17FDDC8C2}" type="presParOf" srcId="{FF771EF2-5B3C-41BA-AC77-51B9BFDCAC8F}" destId="{E58DC943-34CA-4E71-90C3-49C769DF2715}" srcOrd="0" destOrd="0" presId="urn:microsoft.com/office/officeart/2008/layout/CircularPictureCallout"/>
    <dgm:cxn modelId="{C67378EB-EB35-4FB9-B3CB-A0E9D9E74C3B}" type="presParOf" srcId="{68CCFB6B-A650-437B-8C03-7800C706C931}" destId="{C43B8796-9D35-4F15-BA84-B60EEFDD3880}" srcOrd="6" destOrd="0" presId="urn:microsoft.com/office/officeart/2008/layout/CircularPictureCallout"/>
    <dgm:cxn modelId="{5B3F54CF-A376-4920-83EB-998E3CD33EEC}" type="presParOf" srcId="{68CCFB6B-A650-437B-8C03-7800C706C931}" destId="{B50662B0-976C-4FA3-B5F1-7D81F38ACEFF}" srcOrd="7" destOrd="0" presId="urn:microsoft.com/office/officeart/2008/layout/CircularPictureCallout"/>
    <dgm:cxn modelId="{98169F16-0849-410E-867E-92890C051382}" type="presParOf" srcId="{B50662B0-976C-4FA3-B5F1-7D81F38ACEFF}" destId="{43B073FA-54A4-48B0-A87B-7B4267BB58B2}" srcOrd="0" destOrd="0" presId="urn:microsoft.com/office/officeart/2008/layout/CircularPictureCallout"/>
    <dgm:cxn modelId="{1E4442D2-0D1C-4738-A71E-387E04DA92FB}" type="presParOf" srcId="{68CCFB6B-A650-437B-8C03-7800C706C931}" destId="{4E3019A6-4096-477F-ACCA-106CAA89FEE2}" srcOrd="8" destOrd="0" presId="urn:microsoft.com/office/officeart/2008/layout/CircularPictureCallout"/>
    <dgm:cxn modelId="{93ADEC51-C128-4993-A98C-B4AB572A7954}" type="presParOf" srcId="{4E3019A6-4096-477F-ACCA-106CAA89FEE2}" destId="{CBEF4481-3F3D-47DA-98AD-26662BC47B97}" srcOrd="0" destOrd="0" presId="urn:microsoft.com/office/officeart/2008/layout/CircularPictureCallout"/>
    <dgm:cxn modelId="{4C064F9D-A34B-43B0-902B-13333E85C477}" type="presParOf" srcId="{68CCFB6B-A650-437B-8C03-7800C706C931}" destId="{F67098BD-84BD-4B6D-AEF6-0031D85F2E4E}" srcOrd="9" destOrd="0" presId="urn:microsoft.com/office/officeart/2008/layout/CircularPictureCallout"/>
    <dgm:cxn modelId="{2AB60174-DB0F-445A-B9D7-590A26CAB2C3}" type="presParOf" srcId="{68CCFB6B-A650-437B-8C03-7800C706C931}" destId="{E354CF55-07C3-40BE-8F4F-AA1762934FD8}" srcOrd="10" destOrd="0" presId="urn:microsoft.com/office/officeart/2008/layout/CircularPictureCallout"/>
    <dgm:cxn modelId="{029EB36C-E1BD-46BB-B356-1121FBB58752}" type="presParOf" srcId="{E354CF55-07C3-40BE-8F4F-AA1762934FD8}" destId="{0CC3E70E-423C-42EB-BB92-051B5B43C9EE}" srcOrd="0" destOrd="0" presId="urn:microsoft.com/office/officeart/2008/layout/CircularPictureCallout"/>
    <dgm:cxn modelId="{38D45253-4D09-4F9E-97EB-D84E691D9600}" type="presParOf" srcId="{68CCFB6B-A650-437B-8C03-7800C706C931}" destId="{FB3A7CF6-0B98-4291-BB49-3DB4AE7000E8}" srcOrd="11" destOrd="0" presId="urn:microsoft.com/office/officeart/2008/layout/CircularPictureCallout"/>
    <dgm:cxn modelId="{C0F08549-0D96-48D3-9135-064F2249F990}" type="presParOf" srcId="{FB3A7CF6-0B98-4291-BB49-3DB4AE7000E8}" destId="{AB764136-111F-4BD3-8430-546F78B3935D}" srcOrd="0" destOrd="0" presId="urn:microsoft.com/office/officeart/2008/layout/CircularPictureCallout"/>
    <dgm:cxn modelId="{208FB518-AAC2-4F4A-9F9B-C6F7906E9428}" type="presParOf" srcId="{68CCFB6B-A650-437B-8C03-7800C706C931}" destId="{E093C8E3-BE83-45DB-8235-32659A128817}" srcOrd="12" destOrd="0" presId="urn:microsoft.com/office/officeart/2008/layout/CircularPictureCallout"/>
    <dgm:cxn modelId="{F36B7B8E-7968-4C3E-80F0-77C94B2FF02E}" type="presParOf" srcId="{68CCFB6B-A650-437B-8C03-7800C706C931}" destId="{106FF1F6-C23A-4558-87F9-BC5C4ABBAED4}" srcOrd="13" destOrd="0" presId="urn:microsoft.com/office/officeart/2008/layout/CircularPictureCallout"/>
    <dgm:cxn modelId="{FD53F16B-7160-4472-979D-F83077915FE1}" type="presParOf" srcId="{106FF1F6-C23A-4558-87F9-BC5C4ABBAED4}" destId="{33532D43-866E-4F18-8160-B16C33CB605E}" srcOrd="0" destOrd="0" presId="urn:microsoft.com/office/officeart/2008/layout/CircularPictureCallout"/>
    <dgm:cxn modelId="{D36B7B62-E3C7-40F5-8076-EF1C9AFF3B11}" type="presParOf" srcId="{68CCFB6B-A650-437B-8C03-7800C706C931}" destId="{A24C34B2-6409-412B-A6E0-2767D8BF49EF}" srcOrd="14" destOrd="0" presId="urn:microsoft.com/office/officeart/2008/layout/CircularPictureCallout"/>
    <dgm:cxn modelId="{4A0461B2-567F-47BA-BA4D-2425297AB09A}" type="presParOf" srcId="{A24C34B2-6409-412B-A6E0-2767D8BF49EF}" destId="{40AD4728-0E0A-48AA-AD29-5754F5BD5F94}" srcOrd="0" destOrd="0" presId="urn:microsoft.com/office/officeart/2008/layout/CircularPictureCallout"/>
    <dgm:cxn modelId="{80AA1910-A908-46E3-9116-354B713C33CD}" type="presParOf" srcId="{68CCFB6B-A650-437B-8C03-7800C706C931}" destId="{09D20255-602B-4887-8E8E-ADED6FC7AA91}" srcOrd="15" destOrd="0" presId="urn:microsoft.com/office/officeart/2008/layout/CircularPictureCallout"/>
    <dgm:cxn modelId="{D4FF4605-5250-4C43-841C-5E035824CEAA}" type="presParOf" srcId="{68CCFB6B-A650-437B-8C03-7800C706C931}" destId="{C8CF1DBE-866F-4027-827C-CF04EA70B968}" srcOrd="16" destOrd="0" presId="urn:microsoft.com/office/officeart/2008/layout/CircularPictureCallout"/>
    <dgm:cxn modelId="{CDD95F7E-12EF-489D-9DDB-4C76EE0DD13C}" type="presParOf" srcId="{C8CF1DBE-866F-4027-827C-CF04EA70B968}" destId="{287162AD-C353-48A9-BBA6-8BD8C3B601CB}" srcOrd="0" destOrd="0" presId="urn:microsoft.com/office/officeart/2008/layout/CircularPictureCallout"/>
    <dgm:cxn modelId="{C879BB34-0292-4680-A625-4374747F55DD}" type="presParOf" srcId="{68CCFB6B-A650-437B-8C03-7800C706C931}" destId="{401C133A-97AF-4288-A604-47A9CC16944E}" srcOrd="17" destOrd="0" presId="urn:microsoft.com/office/officeart/2008/layout/CircularPictureCallout"/>
    <dgm:cxn modelId="{B165D1F3-E7CF-4D63-9605-AFE8E893C147}" type="presParOf" srcId="{401C133A-97AF-4288-A604-47A9CC16944E}" destId="{F046AA59-0C6B-40B1-8779-127B181B494D}" srcOrd="0" destOrd="0" presId="urn:microsoft.com/office/officeart/2008/layout/CircularPictureCallout"/>
    <dgm:cxn modelId="{2F2C2B9F-16DA-47BD-BD02-B80D6651252B}" type="presParOf" srcId="{68CCFB6B-A650-437B-8C03-7800C706C931}" destId="{3A7BDE3A-C368-4360-97A8-9BD4A089AD9D}" srcOrd="18" destOrd="0" presId="urn:microsoft.com/office/officeart/2008/layout/CircularPictureCallout"/>
    <dgm:cxn modelId="{10D9BE05-C8C3-4460-9CC5-28C38A6A7D5F}" type="presParOf" srcId="{68CCFB6B-A650-437B-8C03-7800C706C931}" destId="{DB4EF5B4-0835-4480-AB3D-511525022B98}" srcOrd="19" destOrd="0" presId="urn:microsoft.com/office/officeart/2008/layout/CircularPictureCallout"/>
    <dgm:cxn modelId="{71F6F613-8C50-4CF9-83E0-CF3A503C769C}" type="presParOf" srcId="{DB4EF5B4-0835-4480-AB3D-511525022B98}" destId="{E87A374E-0FF7-44EC-A083-39FE4C46AD47}" srcOrd="0"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13139B-7B50-4CFE-B807-C79DA3CE0972}" type="doc">
      <dgm:prSet loTypeId="urn:microsoft.com/office/officeart/2005/8/layout/arrow6" loCatId="relationship" qsTypeId="urn:microsoft.com/office/officeart/2005/8/quickstyle/simple1" qsCatId="simple" csTypeId="urn:microsoft.com/office/officeart/2005/8/colors/accent0_3" csCatId="mainScheme" phldr="1"/>
      <dgm:spPr/>
      <dgm:t>
        <a:bodyPr/>
        <a:lstStyle/>
        <a:p>
          <a:endParaRPr lang="es-ES"/>
        </a:p>
      </dgm:t>
    </dgm:pt>
    <dgm:pt modelId="{C2C3A84B-77FB-400B-BB02-3BC56A122469}">
      <dgm:prSet phldrT="[Texto]"/>
      <dgm:spPr/>
      <dgm:t>
        <a:bodyPr/>
        <a:lstStyle/>
        <a:p>
          <a:r>
            <a:rPr lang="es-ES" dirty="0" smtClean="0"/>
            <a:t>VARIABLE DEPENDIENTE </a:t>
          </a:r>
          <a:endParaRPr lang="es-ES" dirty="0"/>
        </a:p>
      </dgm:t>
    </dgm:pt>
    <dgm:pt modelId="{3A449F38-1457-4AA3-BEF7-963BCA39B795}" type="parTrans" cxnId="{745C0C5F-8CD4-4367-A85B-64BFADFBD860}">
      <dgm:prSet/>
      <dgm:spPr/>
      <dgm:t>
        <a:bodyPr/>
        <a:lstStyle/>
        <a:p>
          <a:endParaRPr lang="es-ES"/>
        </a:p>
      </dgm:t>
    </dgm:pt>
    <dgm:pt modelId="{F4E923DE-FF10-47CE-BE88-8097CF6AE961}" type="sibTrans" cxnId="{745C0C5F-8CD4-4367-A85B-64BFADFBD860}">
      <dgm:prSet/>
      <dgm:spPr/>
      <dgm:t>
        <a:bodyPr/>
        <a:lstStyle/>
        <a:p>
          <a:endParaRPr lang="es-ES"/>
        </a:p>
      </dgm:t>
    </dgm:pt>
    <dgm:pt modelId="{F62B9D69-6290-4274-98A9-F439BF6D1B10}">
      <dgm:prSet phldrT="[Texto]"/>
      <dgm:spPr/>
      <dgm:t>
        <a:bodyPr/>
        <a:lstStyle/>
        <a:p>
          <a:r>
            <a:rPr lang="es-ES" dirty="0" smtClean="0"/>
            <a:t>VARIABLE INDEPENDIENTE</a:t>
          </a:r>
          <a:endParaRPr lang="es-ES" dirty="0"/>
        </a:p>
      </dgm:t>
    </dgm:pt>
    <dgm:pt modelId="{282A4AF3-8195-44C5-80ED-7EAE3F222B18}" type="parTrans" cxnId="{D99C4E55-B4EF-48C4-8357-B339DEE176F0}">
      <dgm:prSet/>
      <dgm:spPr/>
      <dgm:t>
        <a:bodyPr/>
        <a:lstStyle/>
        <a:p>
          <a:endParaRPr lang="es-ES"/>
        </a:p>
      </dgm:t>
    </dgm:pt>
    <dgm:pt modelId="{85053A4D-613D-4BDA-82DB-E17A78FBCB58}" type="sibTrans" cxnId="{D99C4E55-B4EF-48C4-8357-B339DEE176F0}">
      <dgm:prSet/>
      <dgm:spPr/>
      <dgm:t>
        <a:bodyPr/>
        <a:lstStyle/>
        <a:p>
          <a:endParaRPr lang="es-ES"/>
        </a:p>
      </dgm:t>
    </dgm:pt>
    <dgm:pt modelId="{FDF79355-D6EF-4755-9E6A-6AC851F5B453}" type="pres">
      <dgm:prSet presAssocID="{AB13139B-7B50-4CFE-B807-C79DA3CE0972}" presName="compositeShape" presStyleCnt="0">
        <dgm:presLayoutVars>
          <dgm:chMax val="2"/>
          <dgm:dir/>
          <dgm:resizeHandles val="exact"/>
        </dgm:presLayoutVars>
      </dgm:prSet>
      <dgm:spPr/>
      <dgm:t>
        <a:bodyPr/>
        <a:lstStyle/>
        <a:p>
          <a:endParaRPr lang="es-ES"/>
        </a:p>
      </dgm:t>
    </dgm:pt>
    <dgm:pt modelId="{A019EDB5-1579-4749-A61F-FB138D9BA7CA}" type="pres">
      <dgm:prSet presAssocID="{AB13139B-7B50-4CFE-B807-C79DA3CE0972}" presName="ribbon" presStyleLbl="node1" presStyleIdx="0" presStyleCnt="1"/>
      <dgm:spPr/>
    </dgm:pt>
    <dgm:pt modelId="{EA311FBD-8C57-4973-9AC6-DFE4737F7EF1}" type="pres">
      <dgm:prSet presAssocID="{AB13139B-7B50-4CFE-B807-C79DA3CE0972}" presName="leftArrowText" presStyleLbl="node1" presStyleIdx="0" presStyleCnt="1">
        <dgm:presLayoutVars>
          <dgm:chMax val="0"/>
          <dgm:bulletEnabled val="1"/>
        </dgm:presLayoutVars>
      </dgm:prSet>
      <dgm:spPr/>
      <dgm:t>
        <a:bodyPr/>
        <a:lstStyle/>
        <a:p>
          <a:endParaRPr lang="es-ES"/>
        </a:p>
      </dgm:t>
    </dgm:pt>
    <dgm:pt modelId="{25BBAF88-79E2-4993-922C-1C9E36F3C3B8}" type="pres">
      <dgm:prSet presAssocID="{AB13139B-7B50-4CFE-B807-C79DA3CE0972}" presName="rightArrowText" presStyleLbl="node1" presStyleIdx="0" presStyleCnt="1">
        <dgm:presLayoutVars>
          <dgm:chMax val="0"/>
          <dgm:bulletEnabled val="1"/>
        </dgm:presLayoutVars>
      </dgm:prSet>
      <dgm:spPr/>
      <dgm:t>
        <a:bodyPr/>
        <a:lstStyle/>
        <a:p>
          <a:endParaRPr lang="es-ES"/>
        </a:p>
      </dgm:t>
    </dgm:pt>
  </dgm:ptLst>
  <dgm:cxnLst>
    <dgm:cxn modelId="{745C0C5F-8CD4-4367-A85B-64BFADFBD860}" srcId="{AB13139B-7B50-4CFE-B807-C79DA3CE0972}" destId="{C2C3A84B-77FB-400B-BB02-3BC56A122469}" srcOrd="0" destOrd="0" parTransId="{3A449F38-1457-4AA3-BEF7-963BCA39B795}" sibTransId="{F4E923DE-FF10-47CE-BE88-8097CF6AE961}"/>
    <dgm:cxn modelId="{85E2B510-6CCF-4641-B5C0-AE699FDED744}" type="presOf" srcId="{C2C3A84B-77FB-400B-BB02-3BC56A122469}" destId="{EA311FBD-8C57-4973-9AC6-DFE4737F7EF1}" srcOrd="0" destOrd="0" presId="urn:microsoft.com/office/officeart/2005/8/layout/arrow6"/>
    <dgm:cxn modelId="{D99C4E55-B4EF-48C4-8357-B339DEE176F0}" srcId="{AB13139B-7B50-4CFE-B807-C79DA3CE0972}" destId="{F62B9D69-6290-4274-98A9-F439BF6D1B10}" srcOrd="1" destOrd="0" parTransId="{282A4AF3-8195-44C5-80ED-7EAE3F222B18}" sibTransId="{85053A4D-613D-4BDA-82DB-E17A78FBCB58}"/>
    <dgm:cxn modelId="{25BC612A-5A38-455C-8B6D-D9157BB971E1}" type="presOf" srcId="{F62B9D69-6290-4274-98A9-F439BF6D1B10}" destId="{25BBAF88-79E2-4993-922C-1C9E36F3C3B8}" srcOrd="0" destOrd="0" presId="urn:microsoft.com/office/officeart/2005/8/layout/arrow6"/>
    <dgm:cxn modelId="{A20A2BB0-C315-4389-A0D3-88C26AAB03B7}" type="presOf" srcId="{AB13139B-7B50-4CFE-B807-C79DA3CE0972}" destId="{FDF79355-D6EF-4755-9E6A-6AC851F5B453}" srcOrd="0" destOrd="0" presId="urn:microsoft.com/office/officeart/2005/8/layout/arrow6"/>
    <dgm:cxn modelId="{0EE94D77-ABB8-467F-95B7-068F3B17B7C6}" type="presParOf" srcId="{FDF79355-D6EF-4755-9E6A-6AC851F5B453}" destId="{A019EDB5-1579-4749-A61F-FB138D9BA7CA}" srcOrd="0" destOrd="0" presId="urn:microsoft.com/office/officeart/2005/8/layout/arrow6"/>
    <dgm:cxn modelId="{C36ED2E2-22DA-4CD4-A61A-3AE0E2B05A32}" type="presParOf" srcId="{FDF79355-D6EF-4755-9E6A-6AC851F5B453}" destId="{EA311FBD-8C57-4973-9AC6-DFE4737F7EF1}" srcOrd="1" destOrd="0" presId="urn:microsoft.com/office/officeart/2005/8/layout/arrow6"/>
    <dgm:cxn modelId="{72165F46-FAAE-442A-BD5D-C8F24802E516}" type="presParOf" srcId="{FDF79355-D6EF-4755-9E6A-6AC851F5B453}" destId="{25BBAF88-79E2-4993-922C-1C9E36F3C3B8}" srcOrd="2" destOrd="0" presId="urn:microsoft.com/office/officeart/2005/8/layout/arrow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5C0F65-C04F-4642-9E2D-769CACDC6672}"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s-ES"/>
        </a:p>
      </dgm:t>
    </dgm:pt>
    <dgm:pt modelId="{4CFD1703-1345-4B6A-95F8-60497134C556}">
      <dgm:prSet custT="1"/>
      <dgm:spPr/>
      <dgm:t>
        <a:bodyPr/>
        <a:lstStyle/>
        <a:p>
          <a:r>
            <a:rPr lang="es-EC" sz="1800" b="1" dirty="0" smtClean="0"/>
            <a:t>Decreto Ejecutivo No. 1009; 08 de julio de 1971</a:t>
          </a:r>
          <a:endParaRPr lang="es-ES" sz="1800" b="1" dirty="0"/>
        </a:p>
      </dgm:t>
    </dgm:pt>
    <dgm:pt modelId="{F891EF18-C834-4FE4-B108-564EA081C7D3}" type="parTrans" cxnId="{A47C390D-1094-42DE-AB5C-FC44AD1443D7}">
      <dgm:prSet/>
      <dgm:spPr/>
      <dgm:t>
        <a:bodyPr/>
        <a:lstStyle/>
        <a:p>
          <a:endParaRPr lang="es-ES" sz="3200" b="1"/>
        </a:p>
      </dgm:t>
    </dgm:pt>
    <dgm:pt modelId="{00AF7282-FC16-47FC-AC1F-2ED05CCAD82F}" type="sibTrans" cxnId="{A47C390D-1094-42DE-AB5C-FC44AD1443D7}">
      <dgm:prSet/>
      <dgm:spPr/>
      <dgm:t>
        <a:bodyPr/>
        <a:lstStyle/>
        <a:p>
          <a:endParaRPr lang="es-ES" sz="3200" b="1"/>
        </a:p>
      </dgm:t>
    </dgm:pt>
    <dgm:pt modelId="{D423378D-F768-47EA-9111-E4E1FF9CB4EB}">
      <dgm:prSet phldrT="[Texto]" custT="1"/>
      <dgm:spPr/>
      <dgm:t>
        <a:bodyPr/>
        <a:lstStyle/>
        <a:p>
          <a:r>
            <a:rPr lang="es-EC" sz="1800" b="1" dirty="0" smtClean="0"/>
            <a:t>AM No. 048; 05 de julio de 1983</a:t>
          </a:r>
          <a:endParaRPr lang="es-ES" sz="1800" b="1" dirty="0"/>
        </a:p>
      </dgm:t>
    </dgm:pt>
    <dgm:pt modelId="{670D8DEB-FF16-4C4B-A0EC-835031F36258}" type="parTrans" cxnId="{AD9CBBF0-0425-4467-A71F-8B59D7E0C68B}">
      <dgm:prSet/>
      <dgm:spPr/>
      <dgm:t>
        <a:bodyPr/>
        <a:lstStyle/>
        <a:p>
          <a:endParaRPr lang="es-ES" sz="3200" b="1"/>
        </a:p>
      </dgm:t>
    </dgm:pt>
    <dgm:pt modelId="{C13AC8CA-8A39-4098-AA44-FEC882D11A1B}" type="sibTrans" cxnId="{AD9CBBF0-0425-4467-A71F-8B59D7E0C68B}">
      <dgm:prSet/>
      <dgm:spPr/>
      <dgm:t>
        <a:bodyPr/>
        <a:lstStyle/>
        <a:p>
          <a:endParaRPr lang="es-ES" sz="3200" b="1"/>
        </a:p>
      </dgm:t>
    </dgm:pt>
    <dgm:pt modelId="{07BB1B27-31E6-42AF-BA8D-A23B86D3FAED}">
      <dgm:prSet phldrT="[Texto]" custT="1"/>
      <dgm:spPr/>
      <dgm:t>
        <a:bodyPr/>
        <a:lstStyle/>
        <a:p>
          <a:r>
            <a:rPr lang="es-EC" sz="1800" b="1" dirty="0" smtClean="0"/>
            <a:t>AM No. 353; 02 de septiembre de 2002</a:t>
          </a:r>
          <a:endParaRPr lang="es-ES" sz="1800" b="1" dirty="0"/>
        </a:p>
      </dgm:t>
    </dgm:pt>
    <dgm:pt modelId="{90058C96-DAC2-4827-854E-4592D83F038E}" type="parTrans" cxnId="{32B4B1C7-5081-478B-943E-D26AC977114F}">
      <dgm:prSet/>
      <dgm:spPr/>
      <dgm:t>
        <a:bodyPr/>
        <a:lstStyle/>
        <a:p>
          <a:endParaRPr lang="es-ES" sz="3200" b="1"/>
        </a:p>
      </dgm:t>
    </dgm:pt>
    <dgm:pt modelId="{5D0A9375-7C81-4685-ADBE-BA1AA0838294}" type="sibTrans" cxnId="{32B4B1C7-5081-478B-943E-D26AC977114F}">
      <dgm:prSet/>
      <dgm:spPr/>
      <dgm:t>
        <a:bodyPr/>
        <a:lstStyle/>
        <a:p>
          <a:endParaRPr lang="es-ES" sz="3200" b="1"/>
        </a:p>
      </dgm:t>
    </dgm:pt>
    <dgm:pt modelId="{1E1AEB1D-F203-41E3-AD33-18253F44A4A1}">
      <dgm:prSet phldrT="[Texto]" custT="1"/>
      <dgm:spPr/>
      <dgm:t>
        <a:bodyPr/>
        <a:lstStyle/>
        <a:p>
          <a:r>
            <a:rPr lang="es-EC" sz="1800" b="1" dirty="0" smtClean="0"/>
            <a:t>AM No. 282; 12 de septiembre del 2014.</a:t>
          </a:r>
          <a:endParaRPr lang="es-ES" sz="1800" b="1" dirty="0"/>
        </a:p>
      </dgm:t>
    </dgm:pt>
    <dgm:pt modelId="{EA7ADDFF-7F47-4F38-AC4C-714E12D61DE4}" type="parTrans" cxnId="{C1AB885A-D944-465D-8AC6-E0C41D59C471}">
      <dgm:prSet/>
      <dgm:spPr/>
      <dgm:t>
        <a:bodyPr/>
        <a:lstStyle/>
        <a:p>
          <a:endParaRPr lang="es-ES" sz="3200" b="1"/>
        </a:p>
      </dgm:t>
    </dgm:pt>
    <dgm:pt modelId="{F3A2CEF0-5006-4C06-9CFF-10F68F741F32}" type="sibTrans" cxnId="{C1AB885A-D944-465D-8AC6-E0C41D59C471}">
      <dgm:prSet/>
      <dgm:spPr/>
      <dgm:t>
        <a:bodyPr/>
        <a:lstStyle/>
        <a:p>
          <a:endParaRPr lang="es-ES" sz="3200" b="1"/>
        </a:p>
      </dgm:t>
    </dgm:pt>
    <dgm:pt modelId="{B46282AB-6C17-41A1-9EBE-64AFF18A2DA8}" type="pres">
      <dgm:prSet presAssocID="{775C0F65-C04F-4642-9E2D-769CACDC6672}" presName="Name0" presStyleCnt="0">
        <dgm:presLayoutVars>
          <dgm:chMax val="7"/>
          <dgm:chPref val="7"/>
          <dgm:dir/>
          <dgm:animLvl val="lvl"/>
        </dgm:presLayoutVars>
      </dgm:prSet>
      <dgm:spPr/>
      <dgm:t>
        <a:bodyPr/>
        <a:lstStyle/>
        <a:p>
          <a:endParaRPr lang="es-ES"/>
        </a:p>
      </dgm:t>
    </dgm:pt>
    <dgm:pt modelId="{D7CCD31A-3E36-4AB5-8523-9A743FFEB230}" type="pres">
      <dgm:prSet presAssocID="{4CFD1703-1345-4B6A-95F8-60497134C556}" presName="Accent1" presStyleCnt="0"/>
      <dgm:spPr/>
    </dgm:pt>
    <dgm:pt modelId="{CCE56CCB-34AE-4162-981B-A0AF702D69CC}" type="pres">
      <dgm:prSet presAssocID="{4CFD1703-1345-4B6A-95F8-60497134C556}" presName="Accent" presStyleLbl="node1" presStyleIdx="0" presStyleCnt="4"/>
      <dgm:spPr/>
    </dgm:pt>
    <dgm:pt modelId="{8902872E-012A-4EA9-9834-870F3886D60F}" type="pres">
      <dgm:prSet presAssocID="{4CFD1703-1345-4B6A-95F8-60497134C556}" presName="Parent1" presStyleLbl="revTx" presStyleIdx="0" presStyleCnt="4" custScaleX="118782" custLinFactNeighborX="-750" custLinFactNeighborY="-33766">
        <dgm:presLayoutVars>
          <dgm:chMax val="1"/>
          <dgm:chPref val="1"/>
          <dgm:bulletEnabled val="1"/>
        </dgm:presLayoutVars>
      </dgm:prSet>
      <dgm:spPr/>
      <dgm:t>
        <a:bodyPr/>
        <a:lstStyle/>
        <a:p>
          <a:endParaRPr lang="es-ES"/>
        </a:p>
      </dgm:t>
    </dgm:pt>
    <dgm:pt modelId="{ED0F8B77-D3B2-441F-8870-8531F8765426}" type="pres">
      <dgm:prSet presAssocID="{D423378D-F768-47EA-9111-E4E1FF9CB4EB}" presName="Accent2" presStyleCnt="0"/>
      <dgm:spPr/>
    </dgm:pt>
    <dgm:pt modelId="{291B402E-1FB7-46C3-BA06-DBF5CBA989F0}" type="pres">
      <dgm:prSet presAssocID="{D423378D-F768-47EA-9111-E4E1FF9CB4EB}" presName="Accent" presStyleLbl="node1" presStyleIdx="1" presStyleCnt="4"/>
      <dgm:spPr/>
    </dgm:pt>
    <dgm:pt modelId="{C5A45ABC-656A-4FAF-AC25-34EEF50C7C43}" type="pres">
      <dgm:prSet presAssocID="{D423378D-F768-47EA-9111-E4E1FF9CB4EB}" presName="Parent2" presStyleLbl="revTx" presStyleIdx="1" presStyleCnt="4" custScaleX="165714" custLinFactNeighborX="31606" custLinFactNeighborY="5215">
        <dgm:presLayoutVars>
          <dgm:chMax val="1"/>
          <dgm:chPref val="1"/>
          <dgm:bulletEnabled val="1"/>
        </dgm:presLayoutVars>
      </dgm:prSet>
      <dgm:spPr/>
      <dgm:t>
        <a:bodyPr/>
        <a:lstStyle/>
        <a:p>
          <a:endParaRPr lang="es-ES"/>
        </a:p>
      </dgm:t>
    </dgm:pt>
    <dgm:pt modelId="{5C1E475E-B728-425D-BB5B-B70D41D15BFF}" type="pres">
      <dgm:prSet presAssocID="{07BB1B27-31E6-42AF-BA8D-A23B86D3FAED}" presName="Accent3" presStyleCnt="0"/>
      <dgm:spPr/>
    </dgm:pt>
    <dgm:pt modelId="{0EF0DC88-8963-44A0-BFB2-77167CC970D5}" type="pres">
      <dgm:prSet presAssocID="{07BB1B27-31E6-42AF-BA8D-A23B86D3FAED}" presName="Accent" presStyleLbl="node1" presStyleIdx="2" presStyleCnt="4"/>
      <dgm:spPr/>
    </dgm:pt>
    <dgm:pt modelId="{0FC7B29F-02C1-4DB4-9483-50A0BAA2F5D4}" type="pres">
      <dgm:prSet presAssocID="{07BB1B27-31E6-42AF-BA8D-A23B86D3FAED}" presName="Parent3" presStyleLbl="revTx" presStyleIdx="2" presStyleCnt="4" custScaleX="95166" custLinFactNeighborX="-2733" custLinFactNeighborY="-11445">
        <dgm:presLayoutVars>
          <dgm:chMax val="1"/>
          <dgm:chPref val="1"/>
          <dgm:bulletEnabled val="1"/>
        </dgm:presLayoutVars>
      </dgm:prSet>
      <dgm:spPr/>
      <dgm:t>
        <a:bodyPr/>
        <a:lstStyle/>
        <a:p>
          <a:endParaRPr lang="es-ES"/>
        </a:p>
      </dgm:t>
    </dgm:pt>
    <dgm:pt modelId="{69B4F00C-59CF-4A35-80DE-B2D80566C74D}" type="pres">
      <dgm:prSet presAssocID="{1E1AEB1D-F203-41E3-AD33-18253F44A4A1}" presName="Accent4" presStyleCnt="0"/>
      <dgm:spPr/>
    </dgm:pt>
    <dgm:pt modelId="{A3EEEDDE-1492-42C3-AFAB-5CF2CE9FBF1F}" type="pres">
      <dgm:prSet presAssocID="{1E1AEB1D-F203-41E3-AD33-18253F44A4A1}" presName="Accent" presStyleLbl="node1" presStyleIdx="3" presStyleCnt="4"/>
      <dgm:spPr/>
    </dgm:pt>
    <dgm:pt modelId="{8FA8156F-FD26-4C4A-A471-B3DC765B49D9}" type="pres">
      <dgm:prSet presAssocID="{1E1AEB1D-F203-41E3-AD33-18253F44A4A1}" presName="Parent4" presStyleLbl="revTx" presStyleIdx="3" presStyleCnt="4" custScaleX="125133" custScaleY="167627">
        <dgm:presLayoutVars>
          <dgm:chMax val="1"/>
          <dgm:chPref val="1"/>
          <dgm:bulletEnabled val="1"/>
        </dgm:presLayoutVars>
      </dgm:prSet>
      <dgm:spPr/>
      <dgm:t>
        <a:bodyPr/>
        <a:lstStyle/>
        <a:p>
          <a:endParaRPr lang="es-ES"/>
        </a:p>
      </dgm:t>
    </dgm:pt>
  </dgm:ptLst>
  <dgm:cxnLst>
    <dgm:cxn modelId="{32B4B1C7-5081-478B-943E-D26AC977114F}" srcId="{775C0F65-C04F-4642-9E2D-769CACDC6672}" destId="{07BB1B27-31E6-42AF-BA8D-A23B86D3FAED}" srcOrd="2" destOrd="0" parTransId="{90058C96-DAC2-4827-854E-4592D83F038E}" sibTransId="{5D0A9375-7C81-4685-ADBE-BA1AA0838294}"/>
    <dgm:cxn modelId="{1564364D-DDA8-4797-8EFF-2B546A6BC8FE}" type="presOf" srcId="{4CFD1703-1345-4B6A-95F8-60497134C556}" destId="{8902872E-012A-4EA9-9834-870F3886D60F}" srcOrd="0" destOrd="0" presId="urn:microsoft.com/office/officeart/2009/layout/CircleArrowProcess"/>
    <dgm:cxn modelId="{C1AB885A-D944-465D-8AC6-E0C41D59C471}" srcId="{775C0F65-C04F-4642-9E2D-769CACDC6672}" destId="{1E1AEB1D-F203-41E3-AD33-18253F44A4A1}" srcOrd="3" destOrd="0" parTransId="{EA7ADDFF-7F47-4F38-AC4C-714E12D61DE4}" sibTransId="{F3A2CEF0-5006-4C06-9CFF-10F68F741F32}"/>
    <dgm:cxn modelId="{47EB959B-C443-4D49-967A-98BCAA101AC7}" type="presOf" srcId="{1E1AEB1D-F203-41E3-AD33-18253F44A4A1}" destId="{8FA8156F-FD26-4C4A-A471-B3DC765B49D9}" srcOrd="0" destOrd="0" presId="urn:microsoft.com/office/officeart/2009/layout/CircleArrowProcess"/>
    <dgm:cxn modelId="{A47C390D-1094-42DE-AB5C-FC44AD1443D7}" srcId="{775C0F65-C04F-4642-9E2D-769CACDC6672}" destId="{4CFD1703-1345-4B6A-95F8-60497134C556}" srcOrd="0" destOrd="0" parTransId="{F891EF18-C834-4FE4-B108-564EA081C7D3}" sibTransId="{00AF7282-FC16-47FC-AC1F-2ED05CCAD82F}"/>
    <dgm:cxn modelId="{98BE4A6E-EA01-4688-9344-4B14D63D6D91}" type="presOf" srcId="{D423378D-F768-47EA-9111-E4E1FF9CB4EB}" destId="{C5A45ABC-656A-4FAF-AC25-34EEF50C7C43}" srcOrd="0" destOrd="0" presId="urn:microsoft.com/office/officeart/2009/layout/CircleArrowProcess"/>
    <dgm:cxn modelId="{E2BD7624-BF44-4298-A426-D874520F9538}" type="presOf" srcId="{07BB1B27-31E6-42AF-BA8D-A23B86D3FAED}" destId="{0FC7B29F-02C1-4DB4-9483-50A0BAA2F5D4}" srcOrd="0" destOrd="0" presId="urn:microsoft.com/office/officeart/2009/layout/CircleArrowProcess"/>
    <dgm:cxn modelId="{AD9CBBF0-0425-4467-A71F-8B59D7E0C68B}" srcId="{775C0F65-C04F-4642-9E2D-769CACDC6672}" destId="{D423378D-F768-47EA-9111-E4E1FF9CB4EB}" srcOrd="1" destOrd="0" parTransId="{670D8DEB-FF16-4C4B-A0EC-835031F36258}" sibTransId="{C13AC8CA-8A39-4098-AA44-FEC882D11A1B}"/>
    <dgm:cxn modelId="{79156F46-8ABB-4879-917C-38EE1B62C442}" type="presOf" srcId="{775C0F65-C04F-4642-9E2D-769CACDC6672}" destId="{B46282AB-6C17-41A1-9EBE-64AFF18A2DA8}" srcOrd="0" destOrd="0" presId="urn:microsoft.com/office/officeart/2009/layout/CircleArrowProcess"/>
    <dgm:cxn modelId="{27E0270F-FD90-4824-9AE5-75F75A00438B}" type="presParOf" srcId="{B46282AB-6C17-41A1-9EBE-64AFF18A2DA8}" destId="{D7CCD31A-3E36-4AB5-8523-9A743FFEB230}" srcOrd="0" destOrd="0" presId="urn:microsoft.com/office/officeart/2009/layout/CircleArrowProcess"/>
    <dgm:cxn modelId="{F6BA96CC-0ACF-461B-A28D-6D3B7D47C5B4}" type="presParOf" srcId="{D7CCD31A-3E36-4AB5-8523-9A743FFEB230}" destId="{CCE56CCB-34AE-4162-981B-A0AF702D69CC}" srcOrd="0" destOrd="0" presId="urn:microsoft.com/office/officeart/2009/layout/CircleArrowProcess"/>
    <dgm:cxn modelId="{E7BA83CA-F456-4C55-AC3A-77FC7F0E757C}" type="presParOf" srcId="{B46282AB-6C17-41A1-9EBE-64AFF18A2DA8}" destId="{8902872E-012A-4EA9-9834-870F3886D60F}" srcOrd="1" destOrd="0" presId="urn:microsoft.com/office/officeart/2009/layout/CircleArrowProcess"/>
    <dgm:cxn modelId="{1CE7E14B-79FA-4260-AAFB-42EBEBE30034}" type="presParOf" srcId="{B46282AB-6C17-41A1-9EBE-64AFF18A2DA8}" destId="{ED0F8B77-D3B2-441F-8870-8531F8765426}" srcOrd="2" destOrd="0" presId="urn:microsoft.com/office/officeart/2009/layout/CircleArrowProcess"/>
    <dgm:cxn modelId="{3D6BD5C7-0ECB-4810-ACE5-B5DB723A1EC5}" type="presParOf" srcId="{ED0F8B77-D3B2-441F-8870-8531F8765426}" destId="{291B402E-1FB7-46C3-BA06-DBF5CBA989F0}" srcOrd="0" destOrd="0" presId="urn:microsoft.com/office/officeart/2009/layout/CircleArrowProcess"/>
    <dgm:cxn modelId="{56CE1F85-667A-4389-9CED-02BA32494141}" type="presParOf" srcId="{B46282AB-6C17-41A1-9EBE-64AFF18A2DA8}" destId="{C5A45ABC-656A-4FAF-AC25-34EEF50C7C43}" srcOrd="3" destOrd="0" presId="urn:microsoft.com/office/officeart/2009/layout/CircleArrowProcess"/>
    <dgm:cxn modelId="{C442BB0B-72B6-40C5-BB15-945C2E209CD6}" type="presParOf" srcId="{B46282AB-6C17-41A1-9EBE-64AFF18A2DA8}" destId="{5C1E475E-B728-425D-BB5B-B70D41D15BFF}" srcOrd="4" destOrd="0" presId="urn:microsoft.com/office/officeart/2009/layout/CircleArrowProcess"/>
    <dgm:cxn modelId="{CF57F182-11A4-4610-A796-4F18B3440A34}" type="presParOf" srcId="{5C1E475E-B728-425D-BB5B-B70D41D15BFF}" destId="{0EF0DC88-8963-44A0-BFB2-77167CC970D5}" srcOrd="0" destOrd="0" presId="urn:microsoft.com/office/officeart/2009/layout/CircleArrowProcess"/>
    <dgm:cxn modelId="{588B6B2B-E266-4001-ABA9-166DAF045A99}" type="presParOf" srcId="{B46282AB-6C17-41A1-9EBE-64AFF18A2DA8}" destId="{0FC7B29F-02C1-4DB4-9483-50A0BAA2F5D4}" srcOrd="5" destOrd="0" presId="urn:microsoft.com/office/officeart/2009/layout/CircleArrowProcess"/>
    <dgm:cxn modelId="{980808A7-9312-4EB3-AAD5-648E20BC5CA7}" type="presParOf" srcId="{B46282AB-6C17-41A1-9EBE-64AFF18A2DA8}" destId="{69B4F00C-59CF-4A35-80DE-B2D80566C74D}" srcOrd="6" destOrd="0" presId="urn:microsoft.com/office/officeart/2009/layout/CircleArrowProcess"/>
    <dgm:cxn modelId="{7AE194B8-F0D6-4951-80F8-ABCDADB41AF1}" type="presParOf" srcId="{69B4F00C-59CF-4A35-80DE-B2D80566C74D}" destId="{A3EEEDDE-1492-42C3-AFAB-5CF2CE9FBF1F}" srcOrd="0" destOrd="0" presId="urn:microsoft.com/office/officeart/2009/layout/CircleArrowProcess"/>
    <dgm:cxn modelId="{7DE03AD7-1D52-48C8-AA5A-B77283A8239D}" type="presParOf" srcId="{B46282AB-6C17-41A1-9EBE-64AFF18A2DA8}" destId="{8FA8156F-FD26-4C4A-A471-B3DC765B49D9}" srcOrd="7" destOrd="0" presId="urn:microsoft.com/office/officeart/2009/layout/CircleArrowProcess"/>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13139B-7B50-4CFE-B807-C79DA3CE0972}" type="doc">
      <dgm:prSet loTypeId="urn:microsoft.com/office/officeart/2005/8/layout/arrow6" loCatId="relationship" qsTypeId="urn:microsoft.com/office/officeart/2005/8/quickstyle/simple1" qsCatId="simple" csTypeId="urn:microsoft.com/office/officeart/2005/8/colors/accent0_3" csCatId="mainScheme" phldr="1"/>
      <dgm:spPr/>
      <dgm:t>
        <a:bodyPr/>
        <a:lstStyle/>
        <a:p>
          <a:endParaRPr lang="es-ES"/>
        </a:p>
      </dgm:t>
    </dgm:pt>
    <dgm:pt modelId="{C2C3A84B-77FB-400B-BB02-3BC56A122469}">
      <dgm:prSet phldrT="[Texto]"/>
      <dgm:spPr/>
      <dgm:t>
        <a:bodyPr/>
        <a:lstStyle/>
        <a:p>
          <a:r>
            <a:rPr lang="es-ES" dirty="0" smtClean="0"/>
            <a:t>VARIABLE DEPENDIENTE </a:t>
          </a:r>
          <a:endParaRPr lang="es-ES" dirty="0"/>
        </a:p>
      </dgm:t>
    </dgm:pt>
    <dgm:pt modelId="{3A449F38-1457-4AA3-BEF7-963BCA39B795}" type="parTrans" cxnId="{745C0C5F-8CD4-4367-A85B-64BFADFBD860}">
      <dgm:prSet/>
      <dgm:spPr/>
      <dgm:t>
        <a:bodyPr/>
        <a:lstStyle/>
        <a:p>
          <a:endParaRPr lang="es-ES"/>
        </a:p>
      </dgm:t>
    </dgm:pt>
    <dgm:pt modelId="{F4E923DE-FF10-47CE-BE88-8097CF6AE961}" type="sibTrans" cxnId="{745C0C5F-8CD4-4367-A85B-64BFADFBD860}">
      <dgm:prSet/>
      <dgm:spPr/>
      <dgm:t>
        <a:bodyPr/>
        <a:lstStyle/>
        <a:p>
          <a:endParaRPr lang="es-ES"/>
        </a:p>
      </dgm:t>
    </dgm:pt>
    <dgm:pt modelId="{F62B9D69-6290-4274-98A9-F439BF6D1B10}">
      <dgm:prSet phldrT="[Texto]"/>
      <dgm:spPr/>
      <dgm:t>
        <a:bodyPr/>
        <a:lstStyle/>
        <a:p>
          <a:r>
            <a:rPr lang="es-ES" dirty="0" smtClean="0"/>
            <a:t>VARIABLE INDEPENDIENTE</a:t>
          </a:r>
          <a:endParaRPr lang="es-ES" dirty="0"/>
        </a:p>
      </dgm:t>
    </dgm:pt>
    <dgm:pt modelId="{282A4AF3-8195-44C5-80ED-7EAE3F222B18}" type="parTrans" cxnId="{D99C4E55-B4EF-48C4-8357-B339DEE176F0}">
      <dgm:prSet/>
      <dgm:spPr/>
      <dgm:t>
        <a:bodyPr/>
        <a:lstStyle/>
        <a:p>
          <a:endParaRPr lang="es-ES"/>
        </a:p>
      </dgm:t>
    </dgm:pt>
    <dgm:pt modelId="{85053A4D-613D-4BDA-82DB-E17A78FBCB58}" type="sibTrans" cxnId="{D99C4E55-B4EF-48C4-8357-B339DEE176F0}">
      <dgm:prSet/>
      <dgm:spPr/>
      <dgm:t>
        <a:bodyPr/>
        <a:lstStyle/>
        <a:p>
          <a:endParaRPr lang="es-ES"/>
        </a:p>
      </dgm:t>
    </dgm:pt>
    <dgm:pt modelId="{FDF79355-D6EF-4755-9E6A-6AC851F5B453}" type="pres">
      <dgm:prSet presAssocID="{AB13139B-7B50-4CFE-B807-C79DA3CE0972}" presName="compositeShape" presStyleCnt="0">
        <dgm:presLayoutVars>
          <dgm:chMax val="2"/>
          <dgm:dir/>
          <dgm:resizeHandles val="exact"/>
        </dgm:presLayoutVars>
      </dgm:prSet>
      <dgm:spPr/>
      <dgm:t>
        <a:bodyPr/>
        <a:lstStyle/>
        <a:p>
          <a:endParaRPr lang="es-ES"/>
        </a:p>
      </dgm:t>
    </dgm:pt>
    <dgm:pt modelId="{A019EDB5-1579-4749-A61F-FB138D9BA7CA}" type="pres">
      <dgm:prSet presAssocID="{AB13139B-7B50-4CFE-B807-C79DA3CE0972}" presName="ribbon" presStyleLbl="node1" presStyleIdx="0" presStyleCnt="1"/>
      <dgm:spPr/>
    </dgm:pt>
    <dgm:pt modelId="{EA311FBD-8C57-4973-9AC6-DFE4737F7EF1}" type="pres">
      <dgm:prSet presAssocID="{AB13139B-7B50-4CFE-B807-C79DA3CE0972}" presName="leftArrowText" presStyleLbl="node1" presStyleIdx="0" presStyleCnt="1">
        <dgm:presLayoutVars>
          <dgm:chMax val="0"/>
          <dgm:bulletEnabled val="1"/>
        </dgm:presLayoutVars>
      </dgm:prSet>
      <dgm:spPr/>
      <dgm:t>
        <a:bodyPr/>
        <a:lstStyle/>
        <a:p>
          <a:endParaRPr lang="es-ES"/>
        </a:p>
      </dgm:t>
    </dgm:pt>
    <dgm:pt modelId="{25BBAF88-79E2-4993-922C-1C9E36F3C3B8}" type="pres">
      <dgm:prSet presAssocID="{AB13139B-7B50-4CFE-B807-C79DA3CE0972}" presName="rightArrowText" presStyleLbl="node1" presStyleIdx="0" presStyleCnt="1">
        <dgm:presLayoutVars>
          <dgm:chMax val="0"/>
          <dgm:bulletEnabled val="1"/>
        </dgm:presLayoutVars>
      </dgm:prSet>
      <dgm:spPr/>
      <dgm:t>
        <a:bodyPr/>
        <a:lstStyle/>
        <a:p>
          <a:endParaRPr lang="es-ES"/>
        </a:p>
      </dgm:t>
    </dgm:pt>
  </dgm:ptLst>
  <dgm:cxnLst>
    <dgm:cxn modelId="{88A0FC3E-3456-4ADB-A901-A645FD8E5CAB}" type="presOf" srcId="{AB13139B-7B50-4CFE-B807-C79DA3CE0972}" destId="{FDF79355-D6EF-4755-9E6A-6AC851F5B453}" srcOrd="0" destOrd="0" presId="urn:microsoft.com/office/officeart/2005/8/layout/arrow6"/>
    <dgm:cxn modelId="{745C0C5F-8CD4-4367-A85B-64BFADFBD860}" srcId="{AB13139B-7B50-4CFE-B807-C79DA3CE0972}" destId="{C2C3A84B-77FB-400B-BB02-3BC56A122469}" srcOrd="0" destOrd="0" parTransId="{3A449F38-1457-4AA3-BEF7-963BCA39B795}" sibTransId="{F4E923DE-FF10-47CE-BE88-8097CF6AE961}"/>
    <dgm:cxn modelId="{D99C4E55-B4EF-48C4-8357-B339DEE176F0}" srcId="{AB13139B-7B50-4CFE-B807-C79DA3CE0972}" destId="{F62B9D69-6290-4274-98A9-F439BF6D1B10}" srcOrd="1" destOrd="0" parTransId="{282A4AF3-8195-44C5-80ED-7EAE3F222B18}" sibTransId="{85053A4D-613D-4BDA-82DB-E17A78FBCB58}"/>
    <dgm:cxn modelId="{14768B8F-FCA7-4F6A-9B0D-63EA391FF830}" type="presOf" srcId="{C2C3A84B-77FB-400B-BB02-3BC56A122469}" destId="{EA311FBD-8C57-4973-9AC6-DFE4737F7EF1}" srcOrd="0" destOrd="0" presId="urn:microsoft.com/office/officeart/2005/8/layout/arrow6"/>
    <dgm:cxn modelId="{C8163B2C-0961-4AE5-9246-3B57F13AEB09}" type="presOf" srcId="{F62B9D69-6290-4274-98A9-F439BF6D1B10}" destId="{25BBAF88-79E2-4993-922C-1C9E36F3C3B8}" srcOrd="0" destOrd="0" presId="urn:microsoft.com/office/officeart/2005/8/layout/arrow6"/>
    <dgm:cxn modelId="{4073F7DD-2C80-4830-B0C3-F8550EB379E9}" type="presParOf" srcId="{FDF79355-D6EF-4755-9E6A-6AC851F5B453}" destId="{A019EDB5-1579-4749-A61F-FB138D9BA7CA}" srcOrd="0" destOrd="0" presId="urn:microsoft.com/office/officeart/2005/8/layout/arrow6"/>
    <dgm:cxn modelId="{673F295C-8E97-41D1-9B95-5C2B57E261F8}" type="presParOf" srcId="{FDF79355-D6EF-4755-9E6A-6AC851F5B453}" destId="{EA311FBD-8C57-4973-9AC6-DFE4737F7EF1}" srcOrd="1" destOrd="0" presId="urn:microsoft.com/office/officeart/2005/8/layout/arrow6"/>
    <dgm:cxn modelId="{B5C1E879-10DE-4675-9E88-CD45E8E70CCE}" type="presParOf" srcId="{FDF79355-D6EF-4755-9E6A-6AC851F5B453}" destId="{25BBAF88-79E2-4993-922C-1C9E36F3C3B8}" srcOrd="2" destOrd="0" presId="urn:microsoft.com/office/officeart/2005/8/layout/arrow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5C8AD9-29AE-4E39-9088-E6A196348FF0}" type="doc">
      <dgm:prSet loTypeId="urn:microsoft.com/office/officeart/2005/8/layout/hProcess4" loCatId="process" qsTypeId="urn:microsoft.com/office/officeart/2005/8/quickstyle/simple5" qsCatId="simple" csTypeId="urn:microsoft.com/office/officeart/2005/8/colors/accent1_2" csCatId="accent1" phldr="1"/>
      <dgm:spPr/>
      <dgm:t>
        <a:bodyPr/>
        <a:lstStyle/>
        <a:p>
          <a:endParaRPr lang="es-EC"/>
        </a:p>
      </dgm:t>
    </dgm:pt>
    <dgm:pt modelId="{38655B4B-4972-4791-96FE-7B002CE4A112}">
      <dgm:prSet phldrT="[Texto]" custT="1"/>
      <dgm:spPr>
        <a:solidFill>
          <a:srgbClr val="002060"/>
        </a:solidFill>
      </dgm:spPr>
      <dgm:t>
        <a:bodyPr/>
        <a:lstStyle/>
        <a:p>
          <a:r>
            <a:rPr lang="es-EC" sz="1800" b="1" smtClean="0"/>
            <a:t>1971</a:t>
          </a:r>
          <a:endParaRPr lang="es-EC" sz="1800" b="1" dirty="0"/>
        </a:p>
      </dgm:t>
    </dgm:pt>
    <dgm:pt modelId="{2720D144-653B-42FF-861A-FD9BE240E030}" type="parTrans" cxnId="{1441C19E-FB02-495A-9C03-A819FD6B257A}">
      <dgm:prSet/>
      <dgm:spPr/>
      <dgm:t>
        <a:bodyPr/>
        <a:lstStyle/>
        <a:p>
          <a:endParaRPr lang="es-EC" sz="3200" b="1">
            <a:solidFill>
              <a:srgbClr val="002060"/>
            </a:solidFill>
          </a:endParaRPr>
        </a:p>
      </dgm:t>
    </dgm:pt>
    <dgm:pt modelId="{F481479F-B58D-4A70-B108-8F6EB0302EDB}" type="sibTrans" cxnId="{1441C19E-FB02-495A-9C03-A819FD6B257A}">
      <dgm:prSet custT="1"/>
      <dgm:spPr/>
      <dgm:t>
        <a:bodyPr/>
        <a:lstStyle/>
        <a:p>
          <a:endParaRPr lang="es-EC" sz="1000" b="1">
            <a:solidFill>
              <a:srgbClr val="002060"/>
            </a:solidFill>
          </a:endParaRPr>
        </a:p>
      </dgm:t>
    </dgm:pt>
    <dgm:pt modelId="{57F0F84D-6DBB-48D6-A75B-C7EAEF3A6DB5}">
      <dgm:prSet phldrT="[Texto]" custT="1"/>
      <dgm:spPr/>
      <dgm:t>
        <a:bodyPr/>
        <a:lstStyle/>
        <a:p>
          <a:r>
            <a:rPr lang="es-EC" sz="1600" b="1" dirty="0" smtClean="0"/>
            <a:t>DRAGADO</a:t>
          </a:r>
          <a:r>
            <a:rPr lang="es-EC" sz="1400" b="1" dirty="0" smtClean="0"/>
            <a:t> </a:t>
          </a:r>
          <a:endParaRPr lang="es-EC" sz="1400" b="1" dirty="0"/>
        </a:p>
      </dgm:t>
    </dgm:pt>
    <dgm:pt modelId="{E6113F2E-D743-4A47-8617-DCEAAA4F04AD}" type="parTrans" cxnId="{88F579EA-B53E-437C-9D3D-48D175D9C9A1}">
      <dgm:prSet/>
      <dgm:spPr/>
      <dgm:t>
        <a:bodyPr/>
        <a:lstStyle/>
        <a:p>
          <a:endParaRPr lang="es-EC" sz="3200" b="1">
            <a:solidFill>
              <a:srgbClr val="002060"/>
            </a:solidFill>
          </a:endParaRPr>
        </a:p>
      </dgm:t>
    </dgm:pt>
    <dgm:pt modelId="{B340A789-AB3A-4E5A-94B8-78BD2FC7B27D}" type="sibTrans" cxnId="{88F579EA-B53E-437C-9D3D-48D175D9C9A1}">
      <dgm:prSet/>
      <dgm:spPr/>
      <dgm:t>
        <a:bodyPr/>
        <a:lstStyle/>
        <a:p>
          <a:endParaRPr lang="es-EC" sz="3200" b="1">
            <a:solidFill>
              <a:srgbClr val="002060"/>
            </a:solidFill>
          </a:endParaRPr>
        </a:p>
      </dgm:t>
    </dgm:pt>
    <dgm:pt modelId="{4667FE6A-6B4B-4424-8FFD-CCFEA4F21B57}">
      <dgm:prSet phldrT="[Texto]" custT="1"/>
      <dgm:spPr>
        <a:solidFill>
          <a:srgbClr val="002060"/>
        </a:solidFill>
      </dgm:spPr>
      <dgm:t>
        <a:bodyPr/>
        <a:lstStyle/>
        <a:p>
          <a:r>
            <a:rPr lang="es-EC" sz="1800" b="1" smtClean="0"/>
            <a:t>2002</a:t>
          </a:r>
          <a:endParaRPr lang="es-EC" sz="1800" b="1"/>
        </a:p>
      </dgm:t>
    </dgm:pt>
    <dgm:pt modelId="{10309F38-0693-46FB-B0CE-B902E1A3D267}" type="parTrans" cxnId="{59411A3E-3D49-43D5-9E64-9361012EE806}">
      <dgm:prSet/>
      <dgm:spPr/>
      <dgm:t>
        <a:bodyPr/>
        <a:lstStyle/>
        <a:p>
          <a:endParaRPr lang="es-EC" sz="3200" b="1">
            <a:solidFill>
              <a:srgbClr val="002060"/>
            </a:solidFill>
          </a:endParaRPr>
        </a:p>
      </dgm:t>
    </dgm:pt>
    <dgm:pt modelId="{BB31F51B-CCB8-41C0-8ABC-394B183E1471}" type="sibTrans" cxnId="{59411A3E-3D49-43D5-9E64-9361012EE806}">
      <dgm:prSet custT="1"/>
      <dgm:spPr/>
      <dgm:t>
        <a:bodyPr/>
        <a:lstStyle/>
        <a:p>
          <a:endParaRPr lang="es-EC" sz="1000" b="1">
            <a:solidFill>
              <a:srgbClr val="002060"/>
            </a:solidFill>
          </a:endParaRPr>
        </a:p>
      </dgm:t>
    </dgm:pt>
    <dgm:pt modelId="{C868C196-F5D3-40A2-95AB-B6CD8527F67E}">
      <dgm:prSet phldrT="[Texto]" custT="1"/>
      <dgm:spPr/>
      <dgm:t>
        <a:bodyPr/>
        <a:lstStyle/>
        <a:p>
          <a:pPr algn="ctr"/>
          <a:r>
            <a:rPr lang="es-EC" sz="1600" b="1" dirty="0" smtClean="0"/>
            <a:t>SERDRA ADSCRITA</a:t>
          </a:r>
          <a:endParaRPr lang="es-EC" sz="1600" b="1" dirty="0"/>
        </a:p>
      </dgm:t>
    </dgm:pt>
    <dgm:pt modelId="{FA97C797-2F8D-43FA-9D7A-B0E916F63C95}" type="parTrans" cxnId="{5DD1A280-7D79-4F38-8875-49F209F203BA}">
      <dgm:prSet/>
      <dgm:spPr/>
      <dgm:t>
        <a:bodyPr/>
        <a:lstStyle/>
        <a:p>
          <a:endParaRPr lang="es-EC" sz="3200" b="1">
            <a:solidFill>
              <a:srgbClr val="002060"/>
            </a:solidFill>
          </a:endParaRPr>
        </a:p>
      </dgm:t>
    </dgm:pt>
    <dgm:pt modelId="{12D6C730-2E41-4FB5-B748-2F7706C1C6CB}" type="sibTrans" cxnId="{5DD1A280-7D79-4F38-8875-49F209F203BA}">
      <dgm:prSet/>
      <dgm:spPr/>
      <dgm:t>
        <a:bodyPr/>
        <a:lstStyle/>
        <a:p>
          <a:endParaRPr lang="es-EC" sz="3200" b="1">
            <a:solidFill>
              <a:srgbClr val="002060"/>
            </a:solidFill>
          </a:endParaRPr>
        </a:p>
      </dgm:t>
    </dgm:pt>
    <dgm:pt modelId="{4AD3DE71-E825-41D6-A404-9C22B73B6ECF}">
      <dgm:prSet phldrT="[Texto]" custT="1"/>
      <dgm:spPr>
        <a:solidFill>
          <a:srgbClr val="002060"/>
        </a:solidFill>
      </dgm:spPr>
      <dgm:t>
        <a:bodyPr/>
        <a:lstStyle/>
        <a:p>
          <a:r>
            <a:rPr lang="es-EC" sz="1800" b="1" dirty="0" smtClean="0"/>
            <a:t>2008</a:t>
          </a:r>
          <a:endParaRPr lang="es-EC" sz="1800" b="1" dirty="0"/>
        </a:p>
      </dgm:t>
    </dgm:pt>
    <dgm:pt modelId="{1DD8CE92-8DC3-413B-AA78-DBCC42D3DAA5}" type="parTrans" cxnId="{ECBB829F-D60B-490A-9356-9A1F37958F49}">
      <dgm:prSet/>
      <dgm:spPr/>
      <dgm:t>
        <a:bodyPr/>
        <a:lstStyle/>
        <a:p>
          <a:endParaRPr lang="es-EC" sz="3200" b="1">
            <a:solidFill>
              <a:srgbClr val="002060"/>
            </a:solidFill>
          </a:endParaRPr>
        </a:p>
      </dgm:t>
    </dgm:pt>
    <dgm:pt modelId="{5AC11BD1-4482-4367-8128-C2B644DB400E}" type="sibTrans" cxnId="{ECBB829F-D60B-490A-9356-9A1F37958F49}">
      <dgm:prSet custT="1"/>
      <dgm:spPr/>
      <dgm:t>
        <a:bodyPr/>
        <a:lstStyle/>
        <a:p>
          <a:endParaRPr lang="es-EC" sz="1000" b="1">
            <a:solidFill>
              <a:srgbClr val="002060"/>
            </a:solidFill>
          </a:endParaRPr>
        </a:p>
      </dgm:t>
    </dgm:pt>
    <dgm:pt modelId="{DB7AEC57-F006-4168-A997-24D02901DBA3}">
      <dgm:prSet phldrT="[Texto]" custT="1"/>
      <dgm:spPr>
        <a:solidFill>
          <a:srgbClr val="002060"/>
        </a:solidFill>
      </dgm:spPr>
      <dgm:t>
        <a:bodyPr/>
        <a:lstStyle/>
        <a:p>
          <a:r>
            <a:rPr lang="es-EC" sz="1800" b="1" smtClean="0"/>
            <a:t>2014</a:t>
          </a:r>
          <a:endParaRPr lang="es-EC" sz="1800" b="1"/>
        </a:p>
      </dgm:t>
    </dgm:pt>
    <dgm:pt modelId="{847FB8FC-A7EA-4448-B84D-68660E1CF11F}" type="parTrans" cxnId="{D1E62E10-F4B8-462E-AD16-C5E768B6F0C1}">
      <dgm:prSet/>
      <dgm:spPr/>
      <dgm:t>
        <a:bodyPr/>
        <a:lstStyle/>
        <a:p>
          <a:endParaRPr lang="es-EC" sz="3200" b="1">
            <a:solidFill>
              <a:srgbClr val="002060"/>
            </a:solidFill>
          </a:endParaRPr>
        </a:p>
      </dgm:t>
    </dgm:pt>
    <dgm:pt modelId="{1A9FDC1F-CB33-481E-8CBA-337E340992E3}" type="sibTrans" cxnId="{D1E62E10-F4B8-462E-AD16-C5E768B6F0C1}">
      <dgm:prSet/>
      <dgm:spPr/>
      <dgm:t>
        <a:bodyPr/>
        <a:lstStyle/>
        <a:p>
          <a:endParaRPr lang="es-EC" sz="3200" b="1">
            <a:solidFill>
              <a:srgbClr val="002060"/>
            </a:solidFill>
          </a:endParaRPr>
        </a:p>
      </dgm:t>
    </dgm:pt>
    <dgm:pt modelId="{A7B149DA-DA31-4723-B272-8312DC938BF8}">
      <dgm:prSet custT="1"/>
      <dgm:spPr/>
      <dgm:t>
        <a:bodyPr/>
        <a:lstStyle/>
        <a:p>
          <a:pPr algn="ctr"/>
          <a:r>
            <a:rPr lang="es-EC" sz="1600" b="1" dirty="0" smtClean="0"/>
            <a:t>MANUAL PUESTOS</a:t>
          </a:r>
          <a:endParaRPr lang="es-EC" sz="1600" b="1" dirty="0"/>
        </a:p>
      </dgm:t>
    </dgm:pt>
    <dgm:pt modelId="{37DA9B35-44A7-421D-91E4-7F1AE8E46764}" type="parTrans" cxnId="{6BA3EA29-352C-49A8-B667-E2E41B3E9D36}">
      <dgm:prSet/>
      <dgm:spPr/>
      <dgm:t>
        <a:bodyPr/>
        <a:lstStyle/>
        <a:p>
          <a:endParaRPr lang="es-EC" sz="3200" b="1">
            <a:solidFill>
              <a:srgbClr val="002060"/>
            </a:solidFill>
          </a:endParaRPr>
        </a:p>
      </dgm:t>
    </dgm:pt>
    <dgm:pt modelId="{04EEB4DB-858B-452A-8D39-192B919F5ACF}" type="sibTrans" cxnId="{6BA3EA29-352C-49A8-B667-E2E41B3E9D36}">
      <dgm:prSet/>
      <dgm:spPr/>
      <dgm:t>
        <a:bodyPr/>
        <a:lstStyle/>
        <a:p>
          <a:endParaRPr lang="es-EC" sz="3200" b="1">
            <a:solidFill>
              <a:srgbClr val="002060"/>
            </a:solidFill>
          </a:endParaRPr>
        </a:p>
      </dgm:t>
    </dgm:pt>
    <dgm:pt modelId="{54F3300A-164D-4E7B-80FF-9496AF3EA12B}">
      <dgm:prSet custT="1"/>
      <dgm:spPr/>
      <dgm:t>
        <a:bodyPr/>
        <a:lstStyle/>
        <a:p>
          <a:pPr algn="ctr"/>
          <a:r>
            <a:rPr lang="es-EC" sz="1100" b="1" dirty="0" smtClean="0"/>
            <a:t> </a:t>
          </a:r>
          <a:r>
            <a:rPr lang="es-EC" sz="1800" b="1" dirty="0" err="1" smtClean="0"/>
            <a:t>EOD</a:t>
          </a:r>
          <a:endParaRPr lang="es-EC" sz="1800" b="1" dirty="0"/>
        </a:p>
      </dgm:t>
    </dgm:pt>
    <dgm:pt modelId="{9468D946-BD59-4657-9409-D4DA07B606D4}" type="parTrans" cxnId="{7E0308BE-B3F4-45E5-8FC7-D665B7D38F2B}">
      <dgm:prSet/>
      <dgm:spPr/>
      <dgm:t>
        <a:bodyPr/>
        <a:lstStyle/>
        <a:p>
          <a:endParaRPr lang="es-EC" sz="3200" b="1">
            <a:solidFill>
              <a:srgbClr val="002060"/>
            </a:solidFill>
          </a:endParaRPr>
        </a:p>
      </dgm:t>
    </dgm:pt>
    <dgm:pt modelId="{FB825F6E-6173-4A0D-9828-6FA94E9CF9BD}" type="sibTrans" cxnId="{7E0308BE-B3F4-45E5-8FC7-D665B7D38F2B}">
      <dgm:prSet/>
      <dgm:spPr/>
      <dgm:t>
        <a:bodyPr/>
        <a:lstStyle/>
        <a:p>
          <a:endParaRPr lang="es-EC" sz="3200" b="1">
            <a:solidFill>
              <a:srgbClr val="002060"/>
            </a:solidFill>
          </a:endParaRPr>
        </a:p>
      </dgm:t>
    </dgm:pt>
    <dgm:pt modelId="{E2221B74-49FB-40FA-8E14-F6D8DF491ADD}" type="pres">
      <dgm:prSet presAssocID="{C45C8AD9-29AE-4E39-9088-E6A196348FF0}" presName="Name0" presStyleCnt="0">
        <dgm:presLayoutVars>
          <dgm:dir/>
          <dgm:animLvl val="lvl"/>
          <dgm:resizeHandles val="exact"/>
        </dgm:presLayoutVars>
      </dgm:prSet>
      <dgm:spPr/>
      <dgm:t>
        <a:bodyPr/>
        <a:lstStyle/>
        <a:p>
          <a:endParaRPr lang="es-ES"/>
        </a:p>
      </dgm:t>
    </dgm:pt>
    <dgm:pt modelId="{1815D043-1304-4FAD-9A86-DAFD37285A0B}" type="pres">
      <dgm:prSet presAssocID="{C45C8AD9-29AE-4E39-9088-E6A196348FF0}" presName="tSp" presStyleCnt="0"/>
      <dgm:spPr/>
      <dgm:t>
        <a:bodyPr/>
        <a:lstStyle/>
        <a:p>
          <a:endParaRPr lang="es-ES"/>
        </a:p>
      </dgm:t>
    </dgm:pt>
    <dgm:pt modelId="{F03C094B-9804-40C4-BDDE-F01C90468379}" type="pres">
      <dgm:prSet presAssocID="{C45C8AD9-29AE-4E39-9088-E6A196348FF0}" presName="bSp" presStyleCnt="0"/>
      <dgm:spPr/>
      <dgm:t>
        <a:bodyPr/>
        <a:lstStyle/>
        <a:p>
          <a:endParaRPr lang="es-ES"/>
        </a:p>
      </dgm:t>
    </dgm:pt>
    <dgm:pt modelId="{4BA206B3-39B1-4FFF-B0EF-4D0CAD420714}" type="pres">
      <dgm:prSet presAssocID="{C45C8AD9-29AE-4E39-9088-E6A196348FF0}" presName="process" presStyleCnt="0"/>
      <dgm:spPr/>
      <dgm:t>
        <a:bodyPr/>
        <a:lstStyle/>
        <a:p>
          <a:endParaRPr lang="es-ES"/>
        </a:p>
      </dgm:t>
    </dgm:pt>
    <dgm:pt modelId="{404E1423-9CAC-4F03-B623-95060C7C91D4}" type="pres">
      <dgm:prSet presAssocID="{38655B4B-4972-4791-96FE-7B002CE4A112}" presName="composite1" presStyleCnt="0"/>
      <dgm:spPr/>
      <dgm:t>
        <a:bodyPr/>
        <a:lstStyle/>
        <a:p>
          <a:endParaRPr lang="es-ES"/>
        </a:p>
      </dgm:t>
    </dgm:pt>
    <dgm:pt modelId="{51EF80C7-9237-4E8F-A8F1-A254A1AD74E0}" type="pres">
      <dgm:prSet presAssocID="{38655B4B-4972-4791-96FE-7B002CE4A112}" presName="dummyNode1" presStyleLbl="node1" presStyleIdx="0" presStyleCnt="4"/>
      <dgm:spPr/>
      <dgm:t>
        <a:bodyPr/>
        <a:lstStyle/>
        <a:p>
          <a:endParaRPr lang="es-ES"/>
        </a:p>
      </dgm:t>
    </dgm:pt>
    <dgm:pt modelId="{47A50F74-3A0A-4BA7-BB52-D74689116A7C}" type="pres">
      <dgm:prSet presAssocID="{38655B4B-4972-4791-96FE-7B002CE4A112}" presName="childNode1" presStyleLbl="bgAcc1" presStyleIdx="0" presStyleCnt="4" custScaleX="157990" custScaleY="83023" custLinFactNeighborX="5978" custLinFactNeighborY="-34728">
        <dgm:presLayoutVars>
          <dgm:bulletEnabled val="1"/>
        </dgm:presLayoutVars>
      </dgm:prSet>
      <dgm:spPr/>
      <dgm:t>
        <a:bodyPr/>
        <a:lstStyle/>
        <a:p>
          <a:endParaRPr lang="es-ES"/>
        </a:p>
      </dgm:t>
    </dgm:pt>
    <dgm:pt modelId="{27BA72F2-9AD7-4FF6-B183-5F630F410DBA}" type="pres">
      <dgm:prSet presAssocID="{38655B4B-4972-4791-96FE-7B002CE4A112}" presName="childNode1tx" presStyleLbl="bgAcc1" presStyleIdx="0" presStyleCnt="4">
        <dgm:presLayoutVars>
          <dgm:bulletEnabled val="1"/>
        </dgm:presLayoutVars>
      </dgm:prSet>
      <dgm:spPr/>
      <dgm:t>
        <a:bodyPr/>
        <a:lstStyle/>
        <a:p>
          <a:endParaRPr lang="es-ES"/>
        </a:p>
      </dgm:t>
    </dgm:pt>
    <dgm:pt modelId="{215AE709-55FD-4E48-A63E-AFDE230D3CC5}" type="pres">
      <dgm:prSet presAssocID="{38655B4B-4972-4791-96FE-7B002CE4A112}" presName="parentNode1" presStyleLbl="node1" presStyleIdx="0" presStyleCnt="4">
        <dgm:presLayoutVars>
          <dgm:chMax val="1"/>
          <dgm:bulletEnabled val="1"/>
        </dgm:presLayoutVars>
      </dgm:prSet>
      <dgm:spPr/>
      <dgm:t>
        <a:bodyPr/>
        <a:lstStyle/>
        <a:p>
          <a:endParaRPr lang="es-ES"/>
        </a:p>
      </dgm:t>
    </dgm:pt>
    <dgm:pt modelId="{CA66C9C9-036F-49D6-9D03-7E8C21A1B67D}" type="pres">
      <dgm:prSet presAssocID="{38655B4B-4972-4791-96FE-7B002CE4A112}" presName="connSite1" presStyleCnt="0"/>
      <dgm:spPr/>
      <dgm:t>
        <a:bodyPr/>
        <a:lstStyle/>
        <a:p>
          <a:endParaRPr lang="es-ES"/>
        </a:p>
      </dgm:t>
    </dgm:pt>
    <dgm:pt modelId="{DE5B17C2-9C4A-4DCC-985A-454C1FB929D1}" type="pres">
      <dgm:prSet presAssocID="{F481479F-B58D-4A70-B108-8F6EB0302EDB}" presName="Name9" presStyleLbl="sibTrans2D1" presStyleIdx="0" presStyleCnt="3"/>
      <dgm:spPr/>
      <dgm:t>
        <a:bodyPr/>
        <a:lstStyle/>
        <a:p>
          <a:endParaRPr lang="es-ES"/>
        </a:p>
      </dgm:t>
    </dgm:pt>
    <dgm:pt modelId="{074A3509-4D50-41FC-BC2B-ECEBB95527A7}" type="pres">
      <dgm:prSet presAssocID="{4667FE6A-6B4B-4424-8FFD-CCFEA4F21B57}" presName="composite2" presStyleCnt="0"/>
      <dgm:spPr/>
      <dgm:t>
        <a:bodyPr/>
        <a:lstStyle/>
        <a:p>
          <a:endParaRPr lang="es-ES"/>
        </a:p>
      </dgm:t>
    </dgm:pt>
    <dgm:pt modelId="{198632CE-7005-4133-9992-6B7572A51933}" type="pres">
      <dgm:prSet presAssocID="{4667FE6A-6B4B-4424-8FFD-CCFEA4F21B57}" presName="dummyNode2" presStyleLbl="node1" presStyleIdx="0" presStyleCnt="4"/>
      <dgm:spPr/>
      <dgm:t>
        <a:bodyPr/>
        <a:lstStyle/>
        <a:p>
          <a:endParaRPr lang="es-ES"/>
        </a:p>
      </dgm:t>
    </dgm:pt>
    <dgm:pt modelId="{C25610FE-AB75-4671-88B4-291EEE8B1072}" type="pres">
      <dgm:prSet presAssocID="{4667FE6A-6B4B-4424-8FFD-CCFEA4F21B57}" presName="childNode2" presStyleLbl="bgAcc1" presStyleIdx="1" presStyleCnt="4" custScaleX="158866" custScaleY="119145" custLinFactNeighborX="-735" custLinFactNeighborY="18678">
        <dgm:presLayoutVars>
          <dgm:bulletEnabled val="1"/>
        </dgm:presLayoutVars>
      </dgm:prSet>
      <dgm:spPr/>
      <dgm:t>
        <a:bodyPr/>
        <a:lstStyle/>
        <a:p>
          <a:endParaRPr lang="es-ES"/>
        </a:p>
      </dgm:t>
    </dgm:pt>
    <dgm:pt modelId="{15D59616-AE98-47B9-8F65-9128D4A461E4}" type="pres">
      <dgm:prSet presAssocID="{4667FE6A-6B4B-4424-8FFD-CCFEA4F21B57}" presName="childNode2tx" presStyleLbl="bgAcc1" presStyleIdx="1" presStyleCnt="4">
        <dgm:presLayoutVars>
          <dgm:bulletEnabled val="1"/>
        </dgm:presLayoutVars>
      </dgm:prSet>
      <dgm:spPr/>
      <dgm:t>
        <a:bodyPr/>
        <a:lstStyle/>
        <a:p>
          <a:endParaRPr lang="es-ES"/>
        </a:p>
      </dgm:t>
    </dgm:pt>
    <dgm:pt modelId="{27D40C63-233C-42BF-80EB-7B15F9D6BE79}" type="pres">
      <dgm:prSet presAssocID="{4667FE6A-6B4B-4424-8FFD-CCFEA4F21B57}" presName="parentNode2" presStyleLbl="node1" presStyleIdx="1" presStyleCnt="4">
        <dgm:presLayoutVars>
          <dgm:chMax val="0"/>
          <dgm:bulletEnabled val="1"/>
        </dgm:presLayoutVars>
      </dgm:prSet>
      <dgm:spPr/>
      <dgm:t>
        <a:bodyPr/>
        <a:lstStyle/>
        <a:p>
          <a:endParaRPr lang="es-ES"/>
        </a:p>
      </dgm:t>
    </dgm:pt>
    <dgm:pt modelId="{EDABACBD-3B5D-4DE6-BCEC-DE7DC8089995}" type="pres">
      <dgm:prSet presAssocID="{4667FE6A-6B4B-4424-8FFD-CCFEA4F21B57}" presName="connSite2" presStyleCnt="0"/>
      <dgm:spPr/>
      <dgm:t>
        <a:bodyPr/>
        <a:lstStyle/>
        <a:p>
          <a:endParaRPr lang="es-ES"/>
        </a:p>
      </dgm:t>
    </dgm:pt>
    <dgm:pt modelId="{AA282191-9953-45A9-9C3B-6E80FBBBB2B2}" type="pres">
      <dgm:prSet presAssocID="{BB31F51B-CCB8-41C0-8ABC-394B183E1471}" presName="Name18" presStyleLbl="sibTrans2D1" presStyleIdx="1" presStyleCnt="3"/>
      <dgm:spPr/>
      <dgm:t>
        <a:bodyPr/>
        <a:lstStyle/>
        <a:p>
          <a:endParaRPr lang="es-ES"/>
        </a:p>
      </dgm:t>
    </dgm:pt>
    <dgm:pt modelId="{024A866F-5DF1-47FF-B53D-7A3CA976387B}" type="pres">
      <dgm:prSet presAssocID="{4AD3DE71-E825-41D6-A404-9C22B73B6ECF}" presName="composite1" presStyleCnt="0"/>
      <dgm:spPr/>
      <dgm:t>
        <a:bodyPr/>
        <a:lstStyle/>
        <a:p>
          <a:endParaRPr lang="es-ES"/>
        </a:p>
      </dgm:t>
    </dgm:pt>
    <dgm:pt modelId="{17B0EBB7-1B19-4B7B-BD3E-28F70A6E123B}" type="pres">
      <dgm:prSet presAssocID="{4AD3DE71-E825-41D6-A404-9C22B73B6ECF}" presName="dummyNode1" presStyleLbl="node1" presStyleIdx="1" presStyleCnt="4"/>
      <dgm:spPr/>
      <dgm:t>
        <a:bodyPr/>
        <a:lstStyle/>
        <a:p>
          <a:endParaRPr lang="es-ES"/>
        </a:p>
      </dgm:t>
    </dgm:pt>
    <dgm:pt modelId="{895BE5D9-356C-4BDA-A679-0B81F8709192}" type="pres">
      <dgm:prSet presAssocID="{4AD3DE71-E825-41D6-A404-9C22B73B6ECF}" presName="childNode1" presStyleLbl="bgAcc1" presStyleIdx="2" presStyleCnt="4" custScaleX="147540" custScaleY="104732" custLinFactNeighborX="296" custLinFactNeighborY="-16652">
        <dgm:presLayoutVars>
          <dgm:bulletEnabled val="1"/>
        </dgm:presLayoutVars>
      </dgm:prSet>
      <dgm:spPr/>
      <dgm:t>
        <a:bodyPr/>
        <a:lstStyle/>
        <a:p>
          <a:endParaRPr lang="es-ES"/>
        </a:p>
      </dgm:t>
    </dgm:pt>
    <dgm:pt modelId="{A01E8DED-EEA8-4B51-BD57-9FBD550A32EF}" type="pres">
      <dgm:prSet presAssocID="{4AD3DE71-E825-41D6-A404-9C22B73B6ECF}" presName="childNode1tx" presStyleLbl="bgAcc1" presStyleIdx="2" presStyleCnt="4">
        <dgm:presLayoutVars>
          <dgm:bulletEnabled val="1"/>
        </dgm:presLayoutVars>
      </dgm:prSet>
      <dgm:spPr/>
      <dgm:t>
        <a:bodyPr/>
        <a:lstStyle/>
        <a:p>
          <a:endParaRPr lang="es-ES"/>
        </a:p>
      </dgm:t>
    </dgm:pt>
    <dgm:pt modelId="{914FB67A-235C-4BDC-AA51-8E81DC9206C1}" type="pres">
      <dgm:prSet presAssocID="{4AD3DE71-E825-41D6-A404-9C22B73B6ECF}" presName="parentNode1" presStyleLbl="node1" presStyleIdx="2" presStyleCnt="4">
        <dgm:presLayoutVars>
          <dgm:chMax val="1"/>
          <dgm:bulletEnabled val="1"/>
        </dgm:presLayoutVars>
      </dgm:prSet>
      <dgm:spPr/>
      <dgm:t>
        <a:bodyPr/>
        <a:lstStyle/>
        <a:p>
          <a:endParaRPr lang="es-ES"/>
        </a:p>
      </dgm:t>
    </dgm:pt>
    <dgm:pt modelId="{7B289321-ABB2-496B-A5F2-D71E25979A89}" type="pres">
      <dgm:prSet presAssocID="{4AD3DE71-E825-41D6-A404-9C22B73B6ECF}" presName="connSite1" presStyleCnt="0"/>
      <dgm:spPr/>
      <dgm:t>
        <a:bodyPr/>
        <a:lstStyle/>
        <a:p>
          <a:endParaRPr lang="es-ES"/>
        </a:p>
      </dgm:t>
    </dgm:pt>
    <dgm:pt modelId="{0188D4CA-9AF4-4890-84CD-125078012ABD}" type="pres">
      <dgm:prSet presAssocID="{5AC11BD1-4482-4367-8128-C2B644DB400E}" presName="Name9" presStyleLbl="sibTrans2D1" presStyleIdx="2" presStyleCnt="3"/>
      <dgm:spPr/>
      <dgm:t>
        <a:bodyPr/>
        <a:lstStyle/>
        <a:p>
          <a:endParaRPr lang="es-ES"/>
        </a:p>
      </dgm:t>
    </dgm:pt>
    <dgm:pt modelId="{69F6AED7-C8F9-43A0-9EF9-C7AE583228FD}" type="pres">
      <dgm:prSet presAssocID="{DB7AEC57-F006-4168-A997-24D02901DBA3}" presName="composite2" presStyleCnt="0"/>
      <dgm:spPr/>
      <dgm:t>
        <a:bodyPr/>
        <a:lstStyle/>
        <a:p>
          <a:endParaRPr lang="es-ES"/>
        </a:p>
      </dgm:t>
    </dgm:pt>
    <dgm:pt modelId="{9EFEA851-B479-46B9-BED3-52FD83EB075E}" type="pres">
      <dgm:prSet presAssocID="{DB7AEC57-F006-4168-A997-24D02901DBA3}" presName="dummyNode2" presStyleLbl="node1" presStyleIdx="2" presStyleCnt="4"/>
      <dgm:spPr/>
      <dgm:t>
        <a:bodyPr/>
        <a:lstStyle/>
        <a:p>
          <a:endParaRPr lang="es-ES"/>
        </a:p>
      </dgm:t>
    </dgm:pt>
    <dgm:pt modelId="{61398C66-2616-42E8-BBE8-0EA8F1AB80EB}" type="pres">
      <dgm:prSet presAssocID="{DB7AEC57-F006-4168-A997-24D02901DBA3}" presName="childNode2" presStyleLbl="bgAcc1" presStyleIdx="3" presStyleCnt="4" custScaleX="177154">
        <dgm:presLayoutVars>
          <dgm:bulletEnabled val="1"/>
        </dgm:presLayoutVars>
      </dgm:prSet>
      <dgm:spPr/>
      <dgm:t>
        <a:bodyPr/>
        <a:lstStyle/>
        <a:p>
          <a:endParaRPr lang="es-ES"/>
        </a:p>
      </dgm:t>
    </dgm:pt>
    <dgm:pt modelId="{B0FB2152-BD68-488D-B5B9-EA7DF8E79528}" type="pres">
      <dgm:prSet presAssocID="{DB7AEC57-F006-4168-A997-24D02901DBA3}" presName="childNode2tx" presStyleLbl="bgAcc1" presStyleIdx="3" presStyleCnt="4">
        <dgm:presLayoutVars>
          <dgm:bulletEnabled val="1"/>
        </dgm:presLayoutVars>
      </dgm:prSet>
      <dgm:spPr/>
      <dgm:t>
        <a:bodyPr/>
        <a:lstStyle/>
        <a:p>
          <a:endParaRPr lang="es-ES"/>
        </a:p>
      </dgm:t>
    </dgm:pt>
    <dgm:pt modelId="{CB19549C-7213-42D1-9DD6-111C933BDDAE}" type="pres">
      <dgm:prSet presAssocID="{DB7AEC57-F006-4168-A997-24D02901DBA3}" presName="parentNode2" presStyleLbl="node1" presStyleIdx="3" presStyleCnt="4">
        <dgm:presLayoutVars>
          <dgm:chMax val="0"/>
          <dgm:bulletEnabled val="1"/>
        </dgm:presLayoutVars>
      </dgm:prSet>
      <dgm:spPr/>
      <dgm:t>
        <a:bodyPr/>
        <a:lstStyle/>
        <a:p>
          <a:endParaRPr lang="es-ES"/>
        </a:p>
      </dgm:t>
    </dgm:pt>
    <dgm:pt modelId="{8FC697B9-1135-4363-913C-E0E85C05383F}" type="pres">
      <dgm:prSet presAssocID="{DB7AEC57-F006-4168-A997-24D02901DBA3}" presName="connSite2" presStyleCnt="0"/>
      <dgm:spPr/>
      <dgm:t>
        <a:bodyPr/>
        <a:lstStyle/>
        <a:p>
          <a:endParaRPr lang="es-ES"/>
        </a:p>
      </dgm:t>
    </dgm:pt>
  </dgm:ptLst>
  <dgm:cxnLst>
    <dgm:cxn modelId="{88F579EA-B53E-437C-9D3D-48D175D9C9A1}" srcId="{38655B4B-4972-4791-96FE-7B002CE4A112}" destId="{57F0F84D-6DBB-48D6-A75B-C7EAEF3A6DB5}" srcOrd="0" destOrd="0" parTransId="{E6113F2E-D743-4A47-8617-DCEAAA4F04AD}" sibTransId="{B340A789-AB3A-4E5A-94B8-78BD2FC7B27D}"/>
    <dgm:cxn modelId="{59411A3E-3D49-43D5-9E64-9361012EE806}" srcId="{C45C8AD9-29AE-4E39-9088-E6A196348FF0}" destId="{4667FE6A-6B4B-4424-8FFD-CCFEA4F21B57}" srcOrd="1" destOrd="0" parTransId="{10309F38-0693-46FB-B0CE-B902E1A3D267}" sibTransId="{BB31F51B-CCB8-41C0-8ABC-394B183E1471}"/>
    <dgm:cxn modelId="{0A581497-410B-4EAB-83BC-3FD323A8F136}" type="presOf" srcId="{4667FE6A-6B4B-4424-8FFD-CCFEA4F21B57}" destId="{27D40C63-233C-42BF-80EB-7B15F9D6BE79}" srcOrd="0" destOrd="0" presId="urn:microsoft.com/office/officeart/2005/8/layout/hProcess4"/>
    <dgm:cxn modelId="{1441C19E-FB02-495A-9C03-A819FD6B257A}" srcId="{C45C8AD9-29AE-4E39-9088-E6A196348FF0}" destId="{38655B4B-4972-4791-96FE-7B002CE4A112}" srcOrd="0" destOrd="0" parTransId="{2720D144-653B-42FF-861A-FD9BE240E030}" sibTransId="{F481479F-B58D-4A70-B108-8F6EB0302EDB}"/>
    <dgm:cxn modelId="{8F399CB4-013B-4A37-B5AE-555FA96D6D6E}" type="presOf" srcId="{54F3300A-164D-4E7B-80FF-9496AF3EA12B}" destId="{B0FB2152-BD68-488D-B5B9-EA7DF8E79528}" srcOrd="1" destOrd="0" presId="urn:microsoft.com/office/officeart/2005/8/layout/hProcess4"/>
    <dgm:cxn modelId="{C8576D53-F6E7-4911-A722-C28DCA18B224}" type="presOf" srcId="{F481479F-B58D-4A70-B108-8F6EB0302EDB}" destId="{DE5B17C2-9C4A-4DCC-985A-454C1FB929D1}" srcOrd="0" destOrd="0" presId="urn:microsoft.com/office/officeart/2005/8/layout/hProcess4"/>
    <dgm:cxn modelId="{A68237CE-251B-4715-BC19-CEBC86F14A12}" type="presOf" srcId="{57F0F84D-6DBB-48D6-A75B-C7EAEF3A6DB5}" destId="{27BA72F2-9AD7-4FF6-B183-5F630F410DBA}" srcOrd="1" destOrd="0" presId="urn:microsoft.com/office/officeart/2005/8/layout/hProcess4"/>
    <dgm:cxn modelId="{1E2E6465-77D9-400B-87CB-0B167FD7559C}" type="presOf" srcId="{C868C196-F5D3-40A2-95AB-B6CD8527F67E}" destId="{15D59616-AE98-47B9-8F65-9128D4A461E4}" srcOrd="1" destOrd="0" presId="urn:microsoft.com/office/officeart/2005/8/layout/hProcess4"/>
    <dgm:cxn modelId="{D1E62E10-F4B8-462E-AD16-C5E768B6F0C1}" srcId="{C45C8AD9-29AE-4E39-9088-E6A196348FF0}" destId="{DB7AEC57-F006-4168-A997-24D02901DBA3}" srcOrd="3" destOrd="0" parTransId="{847FB8FC-A7EA-4448-B84D-68660E1CF11F}" sibTransId="{1A9FDC1F-CB33-481E-8CBA-337E340992E3}"/>
    <dgm:cxn modelId="{4311CEA6-11EF-478C-B481-F55A5871D350}" type="presOf" srcId="{A7B149DA-DA31-4723-B272-8312DC938BF8}" destId="{A01E8DED-EEA8-4B51-BD57-9FBD550A32EF}" srcOrd="1" destOrd="0" presId="urn:microsoft.com/office/officeart/2005/8/layout/hProcess4"/>
    <dgm:cxn modelId="{7E0308BE-B3F4-45E5-8FC7-D665B7D38F2B}" srcId="{DB7AEC57-F006-4168-A997-24D02901DBA3}" destId="{54F3300A-164D-4E7B-80FF-9496AF3EA12B}" srcOrd="0" destOrd="0" parTransId="{9468D946-BD59-4657-9409-D4DA07B606D4}" sibTransId="{FB825F6E-6173-4A0D-9828-6FA94E9CF9BD}"/>
    <dgm:cxn modelId="{6BA3EA29-352C-49A8-B667-E2E41B3E9D36}" srcId="{4AD3DE71-E825-41D6-A404-9C22B73B6ECF}" destId="{A7B149DA-DA31-4723-B272-8312DC938BF8}" srcOrd="0" destOrd="0" parTransId="{37DA9B35-44A7-421D-91E4-7F1AE8E46764}" sibTransId="{04EEB4DB-858B-452A-8D39-192B919F5ACF}"/>
    <dgm:cxn modelId="{5200E46D-AB8A-4A20-8458-7E2A6EA271DA}" type="presOf" srcId="{54F3300A-164D-4E7B-80FF-9496AF3EA12B}" destId="{61398C66-2616-42E8-BBE8-0EA8F1AB80EB}" srcOrd="0" destOrd="0" presId="urn:microsoft.com/office/officeart/2005/8/layout/hProcess4"/>
    <dgm:cxn modelId="{ECBB829F-D60B-490A-9356-9A1F37958F49}" srcId="{C45C8AD9-29AE-4E39-9088-E6A196348FF0}" destId="{4AD3DE71-E825-41D6-A404-9C22B73B6ECF}" srcOrd="2" destOrd="0" parTransId="{1DD8CE92-8DC3-413B-AA78-DBCC42D3DAA5}" sibTransId="{5AC11BD1-4482-4367-8128-C2B644DB400E}"/>
    <dgm:cxn modelId="{9A1A6EE1-BA30-46CE-9408-1EC5A73E6286}" type="presOf" srcId="{BB31F51B-CCB8-41C0-8ABC-394B183E1471}" destId="{AA282191-9953-45A9-9C3B-6E80FBBBB2B2}" srcOrd="0" destOrd="0" presId="urn:microsoft.com/office/officeart/2005/8/layout/hProcess4"/>
    <dgm:cxn modelId="{7CD3A49A-DCDF-4E82-A677-34FE58115798}" type="presOf" srcId="{5AC11BD1-4482-4367-8128-C2B644DB400E}" destId="{0188D4CA-9AF4-4890-84CD-125078012ABD}" srcOrd="0" destOrd="0" presId="urn:microsoft.com/office/officeart/2005/8/layout/hProcess4"/>
    <dgm:cxn modelId="{F326E8DB-D1D5-48B9-8CD9-ABC65C0C9B0C}" type="presOf" srcId="{A7B149DA-DA31-4723-B272-8312DC938BF8}" destId="{895BE5D9-356C-4BDA-A679-0B81F8709192}" srcOrd="0" destOrd="0" presId="urn:microsoft.com/office/officeart/2005/8/layout/hProcess4"/>
    <dgm:cxn modelId="{5DD1A280-7D79-4F38-8875-49F209F203BA}" srcId="{4667FE6A-6B4B-4424-8FFD-CCFEA4F21B57}" destId="{C868C196-F5D3-40A2-95AB-B6CD8527F67E}" srcOrd="0" destOrd="0" parTransId="{FA97C797-2F8D-43FA-9D7A-B0E916F63C95}" sibTransId="{12D6C730-2E41-4FB5-B748-2F7706C1C6CB}"/>
    <dgm:cxn modelId="{2F921CE8-CAAD-4ECB-8D67-4A027EA08149}" type="presOf" srcId="{DB7AEC57-F006-4168-A997-24D02901DBA3}" destId="{CB19549C-7213-42D1-9DD6-111C933BDDAE}" srcOrd="0" destOrd="0" presId="urn:microsoft.com/office/officeart/2005/8/layout/hProcess4"/>
    <dgm:cxn modelId="{D0E2AAEF-7E14-4EF6-A457-3F90AE48AF0E}" type="presOf" srcId="{C45C8AD9-29AE-4E39-9088-E6A196348FF0}" destId="{E2221B74-49FB-40FA-8E14-F6D8DF491ADD}" srcOrd="0" destOrd="0" presId="urn:microsoft.com/office/officeart/2005/8/layout/hProcess4"/>
    <dgm:cxn modelId="{2AA0142C-898E-4041-9223-653429C1C555}" type="presOf" srcId="{57F0F84D-6DBB-48D6-A75B-C7EAEF3A6DB5}" destId="{47A50F74-3A0A-4BA7-BB52-D74689116A7C}" srcOrd="0" destOrd="0" presId="urn:microsoft.com/office/officeart/2005/8/layout/hProcess4"/>
    <dgm:cxn modelId="{75D7A74C-A266-4701-BAB8-E47EAFF8EBE6}" type="presOf" srcId="{38655B4B-4972-4791-96FE-7B002CE4A112}" destId="{215AE709-55FD-4E48-A63E-AFDE230D3CC5}" srcOrd="0" destOrd="0" presId="urn:microsoft.com/office/officeart/2005/8/layout/hProcess4"/>
    <dgm:cxn modelId="{52F09CA1-EC6B-4349-A6A3-BAC58125A73B}" type="presOf" srcId="{C868C196-F5D3-40A2-95AB-B6CD8527F67E}" destId="{C25610FE-AB75-4671-88B4-291EEE8B1072}" srcOrd="0" destOrd="0" presId="urn:microsoft.com/office/officeart/2005/8/layout/hProcess4"/>
    <dgm:cxn modelId="{A7B5FCE4-BCC1-40F0-B75C-52EBC368FED1}" type="presOf" srcId="{4AD3DE71-E825-41D6-A404-9C22B73B6ECF}" destId="{914FB67A-235C-4BDC-AA51-8E81DC9206C1}" srcOrd="0" destOrd="0" presId="urn:microsoft.com/office/officeart/2005/8/layout/hProcess4"/>
    <dgm:cxn modelId="{7AD34511-44E2-4403-9AD8-EC99F9E11C35}" type="presParOf" srcId="{E2221B74-49FB-40FA-8E14-F6D8DF491ADD}" destId="{1815D043-1304-4FAD-9A86-DAFD37285A0B}" srcOrd="0" destOrd="0" presId="urn:microsoft.com/office/officeart/2005/8/layout/hProcess4"/>
    <dgm:cxn modelId="{9F39BC1A-C239-40B3-92F1-8EA31832B5A8}" type="presParOf" srcId="{E2221B74-49FB-40FA-8E14-F6D8DF491ADD}" destId="{F03C094B-9804-40C4-BDDE-F01C90468379}" srcOrd="1" destOrd="0" presId="urn:microsoft.com/office/officeart/2005/8/layout/hProcess4"/>
    <dgm:cxn modelId="{01D9F597-A788-4CDA-9705-B5BB789CFFC9}" type="presParOf" srcId="{E2221B74-49FB-40FA-8E14-F6D8DF491ADD}" destId="{4BA206B3-39B1-4FFF-B0EF-4D0CAD420714}" srcOrd="2" destOrd="0" presId="urn:microsoft.com/office/officeart/2005/8/layout/hProcess4"/>
    <dgm:cxn modelId="{1607BA6E-BD4B-495E-9518-E96E656F14B3}" type="presParOf" srcId="{4BA206B3-39B1-4FFF-B0EF-4D0CAD420714}" destId="{404E1423-9CAC-4F03-B623-95060C7C91D4}" srcOrd="0" destOrd="0" presId="urn:microsoft.com/office/officeart/2005/8/layout/hProcess4"/>
    <dgm:cxn modelId="{56C9E22A-E863-4C24-9E91-5E0D6A554666}" type="presParOf" srcId="{404E1423-9CAC-4F03-B623-95060C7C91D4}" destId="{51EF80C7-9237-4E8F-A8F1-A254A1AD74E0}" srcOrd="0" destOrd="0" presId="urn:microsoft.com/office/officeart/2005/8/layout/hProcess4"/>
    <dgm:cxn modelId="{42155519-93EF-421D-AE2C-DE334C0A367A}" type="presParOf" srcId="{404E1423-9CAC-4F03-B623-95060C7C91D4}" destId="{47A50F74-3A0A-4BA7-BB52-D74689116A7C}" srcOrd="1" destOrd="0" presId="urn:microsoft.com/office/officeart/2005/8/layout/hProcess4"/>
    <dgm:cxn modelId="{E4BB409E-D0AC-46B4-AE14-F7DBB09201C6}" type="presParOf" srcId="{404E1423-9CAC-4F03-B623-95060C7C91D4}" destId="{27BA72F2-9AD7-4FF6-B183-5F630F410DBA}" srcOrd="2" destOrd="0" presId="urn:microsoft.com/office/officeart/2005/8/layout/hProcess4"/>
    <dgm:cxn modelId="{4F615AA1-25F0-4270-842B-5645E8F5C004}" type="presParOf" srcId="{404E1423-9CAC-4F03-B623-95060C7C91D4}" destId="{215AE709-55FD-4E48-A63E-AFDE230D3CC5}" srcOrd="3" destOrd="0" presId="urn:microsoft.com/office/officeart/2005/8/layout/hProcess4"/>
    <dgm:cxn modelId="{0322EFBF-DDB8-4599-9A90-FF100BF97817}" type="presParOf" srcId="{404E1423-9CAC-4F03-B623-95060C7C91D4}" destId="{CA66C9C9-036F-49D6-9D03-7E8C21A1B67D}" srcOrd="4" destOrd="0" presId="urn:microsoft.com/office/officeart/2005/8/layout/hProcess4"/>
    <dgm:cxn modelId="{13F09124-DB65-4266-B2A0-467B1CA4CFEB}" type="presParOf" srcId="{4BA206B3-39B1-4FFF-B0EF-4D0CAD420714}" destId="{DE5B17C2-9C4A-4DCC-985A-454C1FB929D1}" srcOrd="1" destOrd="0" presId="urn:microsoft.com/office/officeart/2005/8/layout/hProcess4"/>
    <dgm:cxn modelId="{7661847A-CB54-471A-B46E-C929196F3E49}" type="presParOf" srcId="{4BA206B3-39B1-4FFF-B0EF-4D0CAD420714}" destId="{074A3509-4D50-41FC-BC2B-ECEBB95527A7}" srcOrd="2" destOrd="0" presId="urn:microsoft.com/office/officeart/2005/8/layout/hProcess4"/>
    <dgm:cxn modelId="{B739FBFC-3356-482F-8BF1-21834DB17302}" type="presParOf" srcId="{074A3509-4D50-41FC-BC2B-ECEBB95527A7}" destId="{198632CE-7005-4133-9992-6B7572A51933}" srcOrd="0" destOrd="0" presId="urn:microsoft.com/office/officeart/2005/8/layout/hProcess4"/>
    <dgm:cxn modelId="{130FE88C-0804-4610-8ABB-691543FC2769}" type="presParOf" srcId="{074A3509-4D50-41FC-BC2B-ECEBB95527A7}" destId="{C25610FE-AB75-4671-88B4-291EEE8B1072}" srcOrd="1" destOrd="0" presId="urn:microsoft.com/office/officeart/2005/8/layout/hProcess4"/>
    <dgm:cxn modelId="{7DE0FF53-92F8-4273-848C-315C9424C822}" type="presParOf" srcId="{074A3509-4D50-41FC-BC2B-ECEBB95527A7}" destId="{15D59616-AE98-47B9-8F65-9128D4A461E4}" srcOrd="2" destOrd="0" presId="urn:microsoft.com/office/officeart/2005/8/layout/hProcess4"/>
    <dgm:cxn modelId="{8EDA7708-601A-4A94-8E15-18B4BF638A47}" type="presParOf" srcId="{074A3509-4D50-41FC-BC2B-ECEBB95527A7}" destId="{27D40C63-233C-42BF-80EB-7B15F9D6BE79}" srcOrd="3" destOrd="0" presId="urn:microsoft.com/office/officeart/2005/8/layout/hProcess4"/>
    <dgm:cxn modelId="{05A9B376-67EA-4CE6-A5A0-E3B7B32B17E6}" type="presParOf" srcId="{074A3509-4D50-41FC-BC2B-ECEBB95527A7}" destId="{EDABACBD-3B5D-4DE6-BCEC-DE7DC8089995}" srcOrd="4" destOrd="0" presId="urn:microsoft.com/office/officeart/2005/8/layout/hProcess4"/>
    <dgm:cxn modelId="{D6E1D10C-5B5D-42F5-9EBF-6712F7FA5105}" type="presParOf" srcId="{4BA206B3-39B1-4FFF-B0EF-4D0CAD420714}" destId="{AA282191-9953-45A9-9C3B-6E80FBBBB2B2}" srcOrd="3" destOrd="0" presId="urn:microsoft.com/office/officeart/2005/8/layout/hProcess4"/>
    <dgm:cxn modelId="{E264F758-8D58-4D8F-8203-BC7F8E00A210}" type="presParOf" srcId="{4BA206B3-39B1-4FFF-B0EF-4D0CAD420714}" destId="{024A866F-5DF1-47FF-B53D-7A3CA976387B}" srcOrd="4" destOrd="0" presId="urn:microsoft.com/office/officeart/2005/8/layout/hProcess4"/>
    <dgm:cxn modelId="{DC413B76-1B77-4EDC-B74D-81178FB8AC13}" type="presParOf" srcId="{024A866F-5DF1-47FF-B53D-7A3CA976387B}" destId="{17B0EBB7-1B19-4B7B-BD3E-28F70A6E123B}" srcOrd="0" destOrd="0" presId="urn:microsoft.com/office/officeart/2005/8/layout/hProcess4"/>
    <dgm:cxn modelId="{2EBEB349-2C04-4BB9-97B3-ACE39EE79A4D}" type="presParOf" srcId="{024A866F-5DF1-47FF-B53D-7A3CA976387B}" destId="{895BE5D9-356C-4BDA-A679-0B81F8709192}" srcOrd="1" destOrd="0" presId="urn:microsoft.com/office/officeart/2005/8/layout/hProcess4"/>
    <dgm:cxn modelId="{13F127F5-82DF-4C19-984C-3958902CF6B5}" type="presParOf" srcId="{024A866F-5DF1-47FF-B53D-7A3CA976387B}" destId="{A01E8DED-EEA8-4B51-BD57-9FBD550A32EF}" srcOrd="2" destOrd="0" presId="urn:microsoft.com/office/officeart/2005/8/layout/hProcess4"/>
    <dgm:cxn modelId="{6698A335-3E1E-4A5E-B862-C5AFD62E580C}" type="presParOf" srcId="{024A866F-5DF1-47FF-B53D-7A3CA976387B}" destId="{914FB67A-235C-4BDC-AA51-8E81DC9206C1}" srcOrd="3" destOrd="0" presId="urn:microsoft.com/office/officeart/2005/8/layout/hProcess4"/>
    <dgm:cxn modelId="{BD5827C8-EEA8-47A8-A93B-CB4F2C152BFE}" type="presParOf" srcId="{024A866F-5DF1-47FF-B53D-7A3CA976387B}" destId="{7B289321-ABB2-496B-A5F2-D71E25979A89}" srcOrd="4" destOrd="0" presId="urn:microsoft.com/office/officeart/2005/8/layout/hProcess4"/>
    <dgm:cxn modelId="{66392C58-EF3E-4F91-99FA-8B849AC3DD06}" type="presParOf" srcId="{4BA206B3-39B1-4FFF-B0EF-4D0CAD420714}" destId="{0188D4CA-9AF4-4890-84CD-125078012ABD}" srcOrd="5" destOrd="0" presId="urn:microsoft.com/office/officeart/2005/8/layout/hProcess4"/>
    <dgm:cxn modelId="{11A90286-864C-42B6-B9AB-51B67BA25561}" type="presParOf" srcId="{4BA206B3-39B1-4FFF-B0EF-4D0CAD420714}" destId="{69F6AED7-C8F9-43A0-9EF9-C7AE583228FD}" srcOrd="6" destOrd="0" presId="urn:microsoft.com/office/officeart/2005/8/layout/hProcess4"/>
    <dgm:cxn modelId="{2E08D645-A145-4902-865A-D4957D909709}" type="presParOf" srcId="{69F6AED7-C8F9-43A0-9EF9-C7AE583228FD}" destId="{9EFEA851-B479-46B9-BED3-52FD83EB075E}" srcOrd="0" destOrd="0" presId="urn:microsoft.com/office/officeart/2005/8/layout/hProcess4"/>
    <dgm:cxn modelId="{AF884D59-988E-4ACD-BB13-EEF6CCA30125}" type="presParOf" srcId="{69F6AED7-C8F9-43A0-9EF9-C7AE583228FD}" destId="{61398C66-2616-42E8-BBE8-0EA8F1AB80EB}" srcOrd="1" destOrd="0" presId="urn:microsoft.com/office/officeart/2005/8/layout/hProcess4"/>
    <dgm:cxn modelId="{068921D9-1D7F-4589-A32D-AD25F263B480}" type="presParOf" srcId="{69F6AED7-C8F9-43A0-9EF9-C7AE583228FD}" destId="{B0FB2152-BD68-488D-B5B9-EA7DF8E79528}" srcOrd="2" destOrd="0" presId="urn:microsoft.com/office/officeart/2005/8/layout/hProcess4"/>
    <dgm:cxn modelId="{20043764-D0E0-48AE-ADE6-D8CF1A193E0D}" type="presParOf" srcId="{69F6AED7-C8F9-43A0-9EF9-C7AE583228FD}" destId="{CB19549C-7213-42D1-9DD6-111C933BDDAE}" srcOrd="3" destOrd="0" presId="urn:microsoft.com/office/officeart/2005/8/layout/hProcess4"/>
    <dgm:cxn modelId="{F2FF07D7-12D1-4B47-9295-53D1FC61540B}" type="presParOf" srcId="{69F6AED7-C8F9-43A0-9EF9-C7AE583228FD}" destId="{8FC697B9-1135-4363-913C-E0E85C05383F}" srcOrd="4" destOrd="0" presId="urn:microsoft.com/office/officeart/2005/8/layout/h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B57BD2-BEA7-49DD-99B2-D6C3E0602FCD}"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s-ES"/>
        </a:p>
      </dgm:t>
    </dgm:pt>
    <dgm:pt modelId="{F8E9B581-0E4B-48C3-BFBE-AF1860E8AFDB}">
      <dgm:prSet phldrT="[Texto]" custT="1"/>
      <dgm:spPr/>
      <dgm:t>
        <a:bodyPr/>
        <a:lstStyle/>
        <a:p>
          <a:r>
            <a:rPr lang="es-ES" sz="1400" dirty="0" smtClean="0">
              <a:solidFill>
                <a:schemeClr val="bg1"/>
              </a:solidFill>
            </a:rPr>
            <a:t>PRESUPUESTO DE GASTOS</a:t>
          </a:r>
          <a:endParaRPr lang="es-ES" sz="1400" dirty="0">
            <a:solidFill>
              <a:schemeClr val="bg1"/>
            </a:solidFill>
          </a:endParaRPr>
        </a:p>
      </dgm:t>
    </dgm:pt>
    <dgm:pt modelId="{63B43836-785E-43A4-A0D4-066AB3451CEA}" type="parTrans" cxnId="{04DFA4C6-4D90-4961-80AD-5AF05CD7813D}">
      <dgm:prSet/>
      <dgm:spPr/>
      <dgm:t>
        <a:bodyPr/>
        <a:lstStyle/>
        <a:p>
          <a:endParaRPr lang="es-ES" sz="4000">
            <a:solidFill>
              <a:schemeClr val="bg1"/>
            </a:solidFill>
          </a:endParaRPr>
        </a:p>
      </dgm:t>
    </dgm:pt>
    <dgm:pt modelId="{128DFE75-CC90-41C3-9E98-AD8984B9A013}" type="sibTrans" cxnId="{04DFA4C6-4D90-4961-80AD-5AF05CD7813D}">
      <dgm:prSet/>
      <dgm:spPr/>
      <dgm:t>
        <a:bodyPr/>
        <a:lstStyle/>
        <a:p>
          <a:endParaRPr lang="es-ES" sz="4000">
            <a:solidFill>
              <a:schemeClr val="bg1"/>
            </a:solidFill>
          </a:endParaRPr>
        </a:p>
      </dgm:t>
    </dgm:pt>
    <dgm:pt modelId="{12D32A8A-74DC-4919-919E-BB3520D8524A}">
      <dgm:prSet phldrT="[Texto]" custT="1"/>
      <dgm:spPr/>
      <dgm:t>
        <a:bodyPr/>
        <a:lstStyle/>
        <a:p>
          <a:r>
            <a:rPr lang="es-ES" sz="1400" dirty="0" smtClean="0">
              <a:solidFill>
                <a:schemeClr val="bg1"/>
              </a:solidFill>
            </a:rPr>
            <a:t>INGRESOS</a:t>
          </a:r>
          <a:endParaRPr lang="es-ES" sz="1400" dirty="0">
            <a:solidFill>
              <a:schemeClr val="bg1"/>
            </a:solidFill>
          </a:endParaRPr>
        </a:p>
      </dgm:t>
    </dgm:pt>
    <dgm:pt modelId="{D108F71B-883F-412D-BDA0-9BDB8D752075}" type="parTrans" cxnId="{EAF90509-0148-4F59-AD0C-1C98430A4E3D}">
      <dgm:prSet/>
      <dgm:spPr/>
      <dgm:t>
        <a:bodyPr/>
        <a:lstStyle/>
        <a:p>
          <a:endParaRPr lang="es-ES" sz="4000">
            <a:solidFill>
              <a:schemeClr val="bg1"/>
            </a:solidFill>
          </a:endParaRPr>
        </a:p>
      </dgm:t>
    </dgm:pt>
    <dgm:pt modelId="{F54C2C64-E521-4618-9D3E-9E77DDBB2F5A}" type="sibTrans" cxnId="{EAF90509-0148-4F59-AD0C-1C98430A4E3D}">
      <dgm:prSet/>
      <dgm:spPr/>
      <dgm:t>
        <a:bodyPr/>
        <a:lstStyle/>
        <a:p>
          <a:endParaRPr lang="es-ES" sz="4000">
            <a:solidFill>
              <a:schemeClr val="bg1"/>
            </a:solidFill>
          </a:endParaRPr>
        </a:p>
      </dgm:t>
    </dgm:pt>
    <dgm:pt modelId="{301DCEE6-2045-4A35-A269-4C6FFF6E0CFB}" type="pres">
      <dgm:prSet presAssocID="{0DB57BD2-BEA7-49DD-99B2-D6C3E0602FCD}" presName="compositeShape" presStyleCnt="0">
        <dgm:presLayoutVars>
          <dgm:chMax val="2"/>
          <dgm:dir/>
          <dgm:resizeHandles val="exact"/>
        </dgm:presLayoutVars>
      </dgm:prSet>
      <dgm:spPr/>
      <dgm:t>
        <a:bodyPr/>
        <a:lstStyle/>
        <a:p>
          <a:endParaRPr lang="es-ES"/>
        </a:p>
      </dgm:t>
    </dgm:pt>
    <dgm:pt modelId="{04752004-913C-442A-A66C-C7E0E86EFEF6}" type="pres">
      <dgm:prSet presAssocID="{0DB57BD2-BEA7-49DD-99B2-D6C3E0602FCD}" presName="divider" presStyleLbl="fgShp" presStyleIdx="0" presStyleCnt="1"/>
      <dgm:spPr/>
    </dgm:pt>
    <dgm:pt modelId="{DF26C614-C4C4-4CB1-B94B-DF88809C1858}" type="pres">
      <dgm:prSet presAssocID="{F8E9B581-0E4B-48C3-BFBE-AF1860E8AFDB}" presName="downArrow" presStyleLbl="node1" presStyleIdx="0" presStyleCnt="2"/>
      <dgm:spPr/>
    </dgm:pt>
    <dgm:pt modelId="{65BFE826-720A-4A84-A47C-8F568EC4138F}" type="pres">
      <dgm:prSet presAssocID="{F8E9B581-0E4B-48C3-BFBE-AF1860E8AFDB}" presName="downArrowText" presStyleLbl="revTx" presStyleIdx="0" presStyleCnt="2" custScaleX="166827">
        <dgm:presLayoutVars>
          <dgm:bulletEnabled val="1"/>
        </dgm:presLayoutVars>
      </dgm:prSet>
      <dgm:spPr/>
      <dgm:t>
        <a:bodyPr/>
        <a:lstStyle/>
        <a:p>
          <a:endParaRPr lang="es-ES"/>
        </a:p>
      </dgm:t>
    </dgm:pt>
    <dgm:pt modelId="{99C723BA-C4D6-4551-8348-6F16134AFE2A}" type="pres">
      <dgm:prSet presAssocID="{12D32A8A-74DC-4919-919E-BB3520D8524A}" presName="upArrow" presStyleLbl="node1" presStyleIdx="1" presStyleCnt="2"/>
      <dgm:spPr/>
    </dgm:pt>
    <dgm:pt modelId="{939EC84E-0AB5-4595-AA28-51687ACD5078}" type="pres">
      <dgm:prSet presAssocID="{12D32A8A-74DC-4919-919E-BB3520D8524A}" presName="upArrowText" presStyleLbl="revTx" presStyleIdx="1" presStyleCnt="2" custScaleX="145673">
        <dgm:presLayoutVars>
          <dgm:bulletEnabled val="1"/>
        </dgm:presLayoutVars>
      </dgm:prSet>
      <dgm:spPr/>
      <dgm:t>
        <a:bodyPr/>
        <a:lstStyle/>
        <a:p>
          <a:endParaRPr lang="es-ES"/>
        </a:p>
      </dgm:t>
    </dgm:pt>
  </dgm:ptLst>
  <dgm:cxnLst>
    <dgm:cxn modelId="{FDE2A084-5278-49F4-A6D2-1382E5E6BE15}" type="presOf" srcId="{F8E9B581-0E4B-48C3-BFBE-AF1860E8AFDB}" destId="{65BFE826-720A-4A84-A47C-8F568EC4138F}" srcOrd="0" destOrd="0" presId="urn:microsoft.com/office/officeart/2005/8/layout/arrow3"/>
    <dgm:cxn modelId="{AEF11BD1-BCB9-4E37-80F4-F5836CCF99B6}" type="presOf" srcId="{0DB57BD2-BEA7-49DD-99B2-D6C3E0602FCD}" destId="{301DCEE6-2045-4A35-A269-4C6FFF6E0CFB}" srcOrd="0" destOrd="0" presId="urn:microsoft.com/office/officeart/2005/8/layout/arrow3"/>
    <dgm:cxn modelId="{04DFA4C6-4D90-4961-80AD-5AF05CD7813D}" srcId="{0DB57BD2-BEA7-49DD-99B2-D6C3E0602FCD}" destId="{F8E9B581-0E4B-48C3-BFBE-AF1860E8AFDB}" srcOrd="0" destOrd="0" parTransId="{63B43836-785E-43A4-A0D4-066AB3451CEA}" sibTransId="{128DFE75-CC90-41C3-9E98-AD8984B9A013}"/>
    <dgm:cxn modelId="{EAF90509-0148-4F59-AD0C-1C98430A4E3D}" srcId="{0DB57BD2-BEA7-49DD-99B2-D6C3E0602FCD}" destId="{12D32A8A-74DC-4919-919E-BB3520D8524A}" srcOrd="1" destOrd="0" parTransId="{D108F71B-883F-412D-BDA0-9BDB8D752075}" sibTransId="{F54C2C64-E521-4618-9D3E-9E77DDBB2F5A}"/>
    <dgm:cxn modelId="{9A4FF188-5BF3-4194-8D59-A092070137AB}" type="presOf" srcId="{12D32A8A-74DC-4919-919E-BB3520D8524A}" destId="{939EC84E-0AB5-4595-AA28-51687ACD5078}" srcOrd="0" destOrd="0" presId="urn:microsoft.com/office/officeart/2005/8/layout/arrow3"/>
    <dgm:cxn modelId="{AB9FB5D4-FF14-4A65-A005-D638BB533E6C}" type="presParOf" srcId="{301DCEE6-2045-4A35-A269-4C6FFF6E0CFB}" destId="{04752004-913C-442A-A66C-C7E0E86EFEF6}" srcOrd="0" destOrd="0" presId="urn:microsoft.com/office/officeart/2005/8/layout/arrow3"/>
    <dgm:cxn modelId="{C02A25E9-4427-4A70-9106-8567FF5CA8FA}" type="presParOf" srcId="{301DCEE6-2045-4A35-A269-4C6FFF6E0CFB}" destId="{DF26C614-C4C4-4CB1-B94B-DF88809C1858}" srcOrd="1" destOrd="0" presId="urn:microsoft.com/office/officeart/2005/8/layout/arrow3"/>
    <dgm:cxn modelId="{00B3125C-0325-4ABA-9D50-97C43060917C}" type="presParOf" srcId="{301DCEE6-2045-4A35-A269-4C6FFF6E0CFB}" destId="{65BFE826-720A-4A84-A47C-8F568EC4138F}" srcOrd="2" destOrd="0" presId="urn:microsoft.com/office/officeart/2005/8/layout/arrow3"/>
    <dgm:cxn modelId="{1BD824FF-B921-4119-B3BC-4FFA62738295}" type="presParOf" srcId="{301DCEE6-2045-4A35-A269-4C6FFF6E0CFB}" destId="{99C723BA-C4D6-4551-8348-6F16134AFE2A}" srcOrd="3" destOrd="0" presId="urn:microsoft.com/office/officeart/2005/8/layout/arrow3"/>
    <dgm:cxn modelId="{82285D50-0F59-4A91-A91A-0E58DF5A1254}" type="presParOf" srcId="{301DCEE6-2045-4A35-A269-4C6FFF6E0CFB}" destId="{939EC84E-0AB5-4595-AA28-51687ACD5078}" srcOrd="4" destOrd="0" presId="urn:microsoft.com/office/officeart/2005/8/layout/arrow3"/>
  </dgm:cxnLst>
  <dgm:bg>
    <a:solidFill>
      <a:schemeClr val="tx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BDE3A-C368-4360-97A8-9BD4A089AD9D}">
      <dsp:nvSpPr>
        <dsp:cNvPr id="0" name=""/>
        <dsp:cNvSpPr/>
      </dsp:nvSpPr>
      <dsp:spPr>
        <a:xfrm>
          <a:off x="2557165" y="4948585"/>
          <a:ext cx="53625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D20255-602B-4887-8E8E-ADED6FC7AA91}">
      <dsp:nvSpPr>
        <dsp:cNvPr id="0" name=""/>
        <dsp:cNvSpPr/>
      </dsp:nvSpPr>
      <dsp:spPr>
        <a:xfrm>
          <a:off x="2557165" y="4142593"/>
          <a:ext cx="4585672"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93C8E3-BE83-45DB-8235-32659A128817}">
      <dsp:nvSpPr>
        <dsp:cNvPr id="0" name=""/>
        <dsp:cNvSpPr/>
      </dsp:nvSpPr>
      <dsp:spPr>
        <a:xfrm>
          <a:off x="2557165" y="3198734"/>
          <a:ext cx="4162526"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7098BD-84BD-4B6D-AEF6-0031D85F2E4E}">
      <dsp:nvSpPr>
        <dsp:cNvPr id="0" name=""/>
        <dsp:cNvSpPr/>
      </dsp:nvSpPr>
      <dsp:spPr>
        <a:xfrm>
          <a:off x="2557165" y="2191243"/>
          <a:ext cx="4162526"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3B8796-9D35-4F15-BA84-B60EEFDD3880}">
      <dsp:nvSpPr>
        <dsp:cNvPr id="0" name=""/>
        <dsp:cNvSpPr/>
      </dsp:nvSpPr>
      <dsp:spPr>
        <a:xfrm>
          <a:off x="2557165" y="1247384"/>
          <a:ext cx="4585672"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ACC45E-6C93-4BBD-8F88-1285BA8BC538}">
      <dsp:nvSpPr>
        <dsp:cNvPr id="0" name=""/>
        <dsp:cNvSpPr/>
      </dsp:nvSpPr>
      <dsp:spPr>
        <a:xfrm>
          <a:off x="2557165" y="441392"/>
          <a:ext cx="53625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AB8726-A4A0-424F-BDA7-E420CC8E815D}">
      <dsp:nvSpPr>
        <dsp:cNvPr id="0" name=""/>
        <dsp:cNvSpPr/>
      </dsp:nvSpPr>
      <dsp:spPr>
        <a:xfrm>
          <a:off x="96582" y="398812"/>
          <a:ext cx="4921166" cy="4592353"/>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B969E4-11E4-4365-847A-4E75947AE6BC}">
      <dsp:nvSpPr>
        <dsp:cNvPr id="0" name=""/>
        <dsp:cNvSpPr/>
      </dsp:nvSpPr>
      <dsp:spPr>
        <a:xfrm>
          <a:off x="621511" y="398823"/>
          <a:ext cx="4058909" cy="267197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066800">
            <a:lnSpc>
              <a:spcPct val="90000"/>
            </a:lnSpc>
            <a:spcBef>
              <a:spcPct val="0"/>
            </a:spcBef>
            <a:spcAft>
              <a:spcPct val="35000"/>
            </a:spcAft>
          </a:pPr>
          <a:r>
            <a:rPr lang="es-EC" sz="2400" b="1" kern="1200" dirty="0" smtClean="0">
              <a:solidFill>
                <a:schemeClr val="bg1"/>
              </a:solidFill>
            </a:rPr>
            <a:t>Determinar  si existe alguna incidencia en el desempeño del Servicio de Dragas, al permanecer bajo la estructura organizacional de la Armada del Ecuador</a:t>
          </a:r>
          <a:endParaRPr lang="es-ES" sz="2400" b="1" kern="1200" dirty="0">
            <a:solidFill>
              <a:schemeClr val="bg1"/>
            </a:solidFill>
            <a:latin typeface="Lucida Bright" panose="02040602050505020304" pitchFamily="18" charset="0"/>
          </a:endParaRPr>
        </a:p>
      </dsp:txBody>
      <dsp:txXfrm>
        <a:off x="621511" y="398823"/>
        <a:ext cx="4058909" cy="2671971"/>
      </dsp:txXfrm>
    </dsp:sp>
    <dsp:sp modelId="{69CED96F-6F76-40E7-BDD6-D7EC471763F9}">
      <dsp:nvSpPr>
        <dsp:cNvPr id="0" name=""/>
        <dsp:cNvSpPr/>
      </dsp:nvSpPr>
      <dsp:spPr>
        <a:xfrm>
          <a:off x="7023180" y="-43698"/>
          <a:ext cx="1792969" cy="970181"/>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FAC6CD-EA27-4859-8744-3E1B839513B3}">
      <dsp:nvSpPr>
        <dsp:cNvPr id="0" name=""/>
        <dsp:cNvSpPr/>
      </dsp:nvSpPr>
      <dsp:spPr>
        <a:xfrm>
          <a:off x="8317358" y="43698"/>
          <a:ext cx="2538540" cy="795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lvl="0" algn="l" defTabSz="711200">
            <a:lnSpc>
              <a:spcPct val="90000"/>
            </a:lnSpc>
            <a:spcBef>
              <a:spcPct val="0"/>
            </a:spcBef>
            <a:spcAft>
              <a:spcPct val="35000"/>
            </a:spcAft>
          </a:pPr>
          <a:r>
            <a:rPr lang="es-ES" sz="1600" b="1" kern="1200" dirty="0" smtClean="0">
              <a:latin typeface="Lucida Bright" panose="02040602050505020304" pitchFamily="18" charset="0"/>
            </a:rPr>
            <a:t>CAPÍTULO I</a:t>
          </a:r>
          <a:endParaRPr lang="es-ES" sz="1600" b="1" kern="1200" dirty="0">
            <a:latin typeface="Lucida Bright" panose="02040602050505020304" pitchFamily="18" charset="0"/>
          </a:endParaRPr>
        </a:p>
      </dsp:txBody>
      <dsp:txXfrm>
        <a:off x="8317358" y="43698"/>
        <a:ext cx="2538540" cy="795387"/>
      </dsp:txXfrm>
    </dsp:sp>
    <dsp:sp modelId="{E58DC943-34CA-4E71-90C3-49C769DF2715}">
      <dsp:nvSpPr>
        <dsp:cNvPr id="0" name=""/>
        <dsp:cNvSpPr/>
      </dsp:nvSpPr>
      <dsp:spPr>
        <a:xfrm>
          <a:off x="6388993" y="748151"/>
          <a:ext cx="1507688" cy="998465"/>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B073FA-54A4-48B0-A87B-7B4267BB58B2}">
      <dsp:nvSpPr>
        <dsp:cNvPr id="0" name=""/>
        <dsp:cNvSpPr/>
      </dsp:nvSpPr>
      <dsp:spPr>
        <a:xfrm>
          <a:off x="7540530" y="849690"/>
          <a:ext cx="3315323" cy="795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lvl="0" algn="l" defTabSz="711200">
            <a:lnSpc>
              <a:spcPct val="90000"/>
            </a:lnSpc>
            <a:spcBef>
              <a:spcPct val="0"/>
            </a:spcBef>
            <a:spcAft>
              <a:spcPct val="35000"/>
            </a:spcAft>
          </a:pPr>
          <a:r>
            <a:rPr lang="es-ES" sz="1600" b="1" kern="1200" dirty="0" smtClean="0">
              <a:latin typeface="Lucida Bright" panose="02040602050505020304" pitchFamily="18" charset="0"/>
            </a:rPr>
            <a:t>CAPÍTULO II</a:t>
          </a:r>
          <a:endParaRPr lang="es-ES" sz="1600" b="1" kern="1200" dirty="0">
            <a:latin typeface="Lucida Bright" panose="02040602050505020304" pitchFamily="18" charset="0"/>
          </a:endParaRPr>
        </a:p>
      </dsp:txBody>
      <dsp:txXfrm>
        <a:off x="7540530" y="849690"/>
        <a:ext cx="3315323" cy="795387"/>
      </dsp:txXfrm>
    </dsp:sp>
    <dsp:sp modelId="{CBEF4481-3F3D-47DA-98AD-26662BC47B97}">
      <dsp:nvSpPr>
        <dsp:cNvPr id="0" name=""/>
        <dsp:cNvSpPr/>
      </dsp:nvSpPr>
      <dsp:spPr>
        <a:xfrm>
          <a:off x="6134338" y="1730257"/>
          <a:ext cx="1170706" cy="921973"/>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C3E70E-423C-42EB-BB92-051B5B43C9EE}">
      <dsp:nvSpPr>
        <dsp:cNvPr id="0" name=""/>
        <dsp:cNvSpPr/>
      </dsp:nvSpPr>
      <dsp:spPr>
        <a:xfrm>
          <a:off x="7117384" y="1793550"/>
          <a:ext cx="3738070" cy="795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lvl="0" algn="l" defTabSz="711200">
            <a:lnSpc>
              <a:spcPct val="90000"/>
            </a:lnSpc>
            <a:spcBef>
              <a:spcPct val="0"/>
            </a:spcBef>
            <a:spcAft>
              <a:spcPct val="35000"/>
            </a:spcAft>
          </a:pPr>
          <a:r>
            <a:rPr lang="es-ES" sz="1600" b="1" kern="1200" dirty="0" smtClean="0">
              <a:latin typeface="Lucida Bright" panose="02040602050505020304" pitchFamily="18" charset="0"/>
            </a:rPr>
            <a:t>CAPÍTULO III</a:t>
          </a:r>
          <a:endParaRPr lang="es-ES" sz="1600" b="1" kern="1200" dirty="0">
            <a:latin typeface="Lucida Bright" panose="02040602050505020304" pitchFamily="18" charset="0"/>
          </a:endParaRPr>
        </a:p>
      </dsp:txBody>
      <dsp:txXfrm>
        <a:off x="7117384" y="1793550"/>
        <a:ext cx="3738070" cy="795387"/>
      </dsp:txXfrm>
    </dsp:sp>
    <dsp:sp modelId="{AB764136-111F-4BD3-8430-546F78B3935D}">
      <dsp:nvSpPr>
        <dsp:cNvPr id="0" name=""/>
        <dsp:cNvSpPr/>
      </dsp:nvSpPr>
      <dsp:spPr>
        <a:xfrm>
          <a:off x="6177595" y="2863625"/>
          <a:ext cx="1084192" cy="670217"/>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532D43-866E-4F18-8160-B16C33CB605E}">
      <dsp:nvSpPr>
        <dsp:cNvPr id="0" name=""/>
        <dsp:cNvSpPr/>
      </dsp:nvSpPr>
      <dsp:spPr>
        <a:xfrm>
          <a:off x="7117384" y="2801040"/>
          <a:ext cx="1738859" cy="795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lvl="0" algn="l" defTabSz="711200">
            <a:lnSpc>
              <a:spcPct val="90000"/>
            </a:lnSpc>
            <a:spcBef>
              <a:spcPct val="0"/>
            </a:spcBef>
            <a:spcAft>
              <a:spcPct val="35000"/>
            </a:spcAft>
          </a:pPr>
          <a:r>
            <a:rPr lang="es-ES" sz="1600" b="1" kern="1200" dirty="0" smtClean="0">
              <a:latin typeface="Lucida Bright" panose="02040602050505020304" pitchFamily="18" charset="0"/>
            </a:rPr>
            <a:t>CAPÍTULO IV</a:t>
          </a:r>
          <a:endParaRPr lang="es-ES" sz="1600" b="1" kern="1200" dirty="0">
            <a:latin typeface="Lucida Bright" panose="02040602050505020304" pitchFamily="18" charset="0"/>
          </a:endParaRPr>
        </a:p>
      </dsp:txBody>
      <dsp:txXfrm>
        <a:off x="7117384" y="2801040"/>
        <a:ext cx="1738859" cy="795387"/>
      </dsp:txXfrm>
    </dsp:sp>
    <dsp:sp modelId="{40AD4728-0E0A-48AA-AD29-5754F5BD5F94}">
      <dsp:nvSpPr>
        <dsp:cNvPr id="0" name=""/>
        <dsp:cNvSpPr/>
      </dsp:nvSpPr>
      <dsp:spPr>
        <a:xfrm>
          <a:off x="6552727" y="3744900"/>
          <a:ext cx="1180219" cy="795387"/>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7162AD-C353-48A9-BBA6-8BD8C3B601CB}">
      <dsp:nvSpPr>
        <dsp:cNvPr id="0" name=""/>
        <dsp:cNvSpPr/>
      </dsp:nvSpPr>
      <dsp:spPr>
        <a:xfrm>
          <a:off x="7540530" y="3744900"/>
          <a:ext cx="2169402" cy="795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lvl="0" algn="l" defTabSz="711200">
            <a:lnSpc>
              <a:spcPct val="90000"/>
            </a:lnSpc>
            <a:spcBef>
              <a:spcPct val="0"/>
            </a:spcBef>
            <a:spcAft>
              <a:spcPct val="35000"/>
            </a:spcAft>
          </a:pPr>
          <a:r>
            <a:rPr lang="es-ES" sz="1600" b="1" kern="1200" dirty="0" smtClean="0">
              <a:latin typeface="Lucida Bright" panose="02040602050505020304" pitchFamily="18" charset="0"/>
            </a:rPr>
            <a:t>CAPÍTULO V</a:t>
          </a:r>
          <a:endParaRPr lang="es-ES" sz="1600" b="1" kern="1200" dirty="0">
            <a:latin typeface="Lucida Bright" panose="02040602050505020304" pitchFamily="18" charset="0"/>
          </a:endParaRPr>
        </a:p>
      </dsp:txBody>
      <dsp:txXfrm>
        <a:off x="7540530" y="3744900"/>
        <a:ext cx="2169402" cy="795387"/>
      </dsp:txXfrm>
    </dsp:sp>
    <dsp:sp modelId="{F046AA59-0C6B-40B1-8779-127B181B494D}">
      <dsp:nvSpPr>
        <dsp:cNvPr id="0" name=""/>
        <dsp:cNvSpPr/>
      </dsp:nvSpPr>
      <dsp:spPr>
        <a:xfrm>
          <a:off x="7272808" y="4550892"/>
          <a:ext cx="1293713" cy="795387"/>
        </a:xfrm>
        <a:prstGeom prst="ellipse">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7A374E-0FF7-44EC-A083-39FE4C46AD47}">
      <dsp:nvSpPr>
        <dsp:cNvPr id="0" name=""/>
        <dsp:cNvSpPr/>
      </dsp:nvSpPr>
      <dsp:spPr>
        <a:xfrm>
          <a:off x="8317358" y="4550892"/>
          <a:ext cx="2102474" cy="795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lvl="0" algn="l" defTabSz="711200">
            <a:lnSpc>
              <a:spcPct val="90000"/>
            </a:lnSpc>
            <a:spcBef>
              <a:spcPct val="0"/>
            </a:spcBef>
            <a:spcAft>
              <a:spcPct val="35000"/>
            </a:spcAft>
          </a:pPr>
          <a:r>
            <a:rPr lang="es-ES" sz="1600" b="1" kern="1200" dirty="0" smtClean="0">
              <a:latin typeface="Lucida Bright" panose="02040602050505020304" pitchFamily="18" charset="0"/>
            </a:rPr>
            <a:t>CAPÍTULO VI</a:t>
          </a:r>
          <a:endParaRPr lang="es-ES" sz="1600" b="1" kern="1200" dirty="0">
            <a:latin typeface="Lucida Bright" panose="02040602050505020304" pitchFamily="18" charset="0"/>
          </a:endParaRPr>
        </a:p>
      </dsp:txBody>
      <dsp:txXfrm>
        <a:off x="8317358" y="4550892"/>
        <a:ext cx="2102474" cy="7953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19EDB5-1579-4749-A61F-FB138D9BA7CA}">
      <dsp:nvSpPr>
        <dsp:cNvPr id="0" name=""/>
        <dsp:cNvSpPr/>
      </dsp:nvSpPr>
      <dsp:spPr>
        <a:xfrm>
          <a:off x="0" y="205642"/>
          <a:ext cx="4874696" cy="1949878"/>
        </a:xfrm>
        <a:prstGeom prst="leftRightRibb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11FBD-8C57-4973-9AC6-DFE4737F7EF1}">
      <dsp:nvSpPr>
        <dsp:cNvPr id="0" name=""/>
        <dsp:cNvSpPr/>
      </dsp:nvSpPr>
      <dsp:spPr>
        <a:xfrm>
          <a:off x="584963" y="546871"/>
          <a:ext cx="1608649" cy="9554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232" rIns="0" bIns="83820" numCol="1" spcCol="1270" anchor="ctr" anchorCtr="0">
          <a:noAutofit/>
        </a:bodyPr>
        <a:lstStyle/>
        <a:p>
          <a:pPr lvl="0" algn="ctr" defTabSz="977900">
            <a:lnSpc>
              <a:spcPct val="90000"/>
            </a:lnSpc>
            <a:spcBef>
              <a:spcPct val="0"/>
            </a:spcBef>
            <a:spcAft>
              <a:spcPct val="35000"/>
            </a:spcAft>
          </a:pPr>
          <a:r>
            <a:rPr lang="es-ES" sz="2200" kern="1200" dirty="0" smtClean="0"/>
            <a:t>VARIABLE DEPENDIENTE </a:t>
          </a:r>
          <a:endParaRPr lang="es-ES" sz="2200" kern="1200" dirty="0"/>
        </a:p>
      </dsp:txBody>
      <dsp:txXfrm>
        <a:off x="584963" y="546871"/>
        <a:ext cx="1608649" cy="955440"/>
      </dsp:txXfrm>
    </dsp:sp>
    <dsp:sp modelId="{25BBAF88-79E2-4993-922C-1C9E36F3C3B8}">
      <dsp:nvSpPr>
        <dsp:cNvPr id="0" name=""/>
        <dsp:cNvSpPr/>
      </dsp:nvSpPr>
      <dsp:spPr>
        <a:xfrm>
          <a:off x="2437348" y="858852"/>
          <a:ext cx="1901131" cy="95544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232" rIns="0" bIns="83820" numCol="1" spcCol="1270" anchor="ctr" anchorCtr="0">
          <a:noAutofit/>
        </a:bodyPr>
        <a:lstStyle/>
        <a:p>
          <a:pPr lvl="0" algn="ctr" defTabSz="977900">
            <a:lnSpc>
              <a:spcPct val="90000"/>
            </a:lnSpc>
            <a:spcBef>
              <a:spcPct val="0"/>
            </a:spcBef>
            <a:spcAft>
              <a:spcPct val="35000"/>
            </a:spcAft>
          </a:pPr>
          <a:r>
            <a:rPr lang="es-ES" sz="2200" kern="1200" dirty="0" smtClean="0"/>
            <a:t>VARIABLE INDEPENDIENTE</a:t>
          </a:r>
          <a:endParaRPr lang="es-ES" sz="2200" kern="1200" dirty="0"/>
        </a:p>
      </dsp:txBody>
      <dsp:txXfrm>
        <a:off x="2437348" y="858852"/>
        <a:ext cx="1901131" cy="955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56CCB-34AE-4162-981B-A0AF702D69CC}">
      <dsp:nvSpPr>
        <dsp:cNvPr id="0" name=""/>
        <dsp:cNvSpPr/>
      </dsp:nvSpPr>
      <dsp:spPr>
        <a:xfrm>
          <a:off x="2550264" y="0"/>
          <a:ext cx="2210238" cy="2210463"/>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02872E-012A-4EA9-9834-870F3886D60F}">
      <dsp:nvSpPr>
        <dsp:cNvPr id="0" name=""/>
        <dsp:cNvSpPr/>
      </dsp:nvSpPr>
      <dsp:spPr>
        <a:xfrm>
          <a:off x="2913167" y="591908"/>
          <a:ext cx="1465102" cy="616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Decreto Ejecutivo No. 1009; 08 de julio de 1971</a:t>
          </a:r>
          <a:endParaRPr lang="es-ES" sz="1800" b="1" kern="1200" dirty="0"/>
        </a:p>
      </dsp:txBody>
      <dsp:txXfrm>
        <a:off x="2913167" y="591908"/>
        <a:ext cx="1465102" cy="616655"/>
      </dsp:txXfrm>
    </dsp:sp>
    <dsp:sp modelId="{291B402E-1FB7-46C3-BA06-DBF5CBA989F0}">
      <dsp:nvSpPr>
        <dsp:cNvPr id="0" name=""/>
        <dsp:cNvSpPr/>
      </dsp:nvSpPr>
      <dsp:spPr>
        <a:xfrm>
          <a:off x="1936240" y="1270239"/>
          <a:ext cx="2210238" cy="2210463"/>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A45ABC-656A-4FAF-AC25-34EEF50C7C43}">
      <dsp:nvSpPr>
        <dsp:cNvPr id="0" name=""/>
        <dsp:cNvSpPr/>
      </dsp:nvSpPr>
      <dsp:spPr>
        <a:xfrm>
          <a:off x="2406308" y="2104871"/>
          <a:ext cx="2043980" cy="616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AM No. 048; 05 de julio de 1983</a:t>
          </a:r>
          <a:endParaRPr lang="es-ES" sz="1800" b="1" kern="1200" dirty="0"/>
        </a:p>
      </dsp:txBody>
      <dsp:txXfrm>
        <a:off x="2406308" y="2104871"/>
        <a:ext cx="2043980" cy="616655"/>
      </dsp:txXfrm>
    </dsp:sp>
    <dsp:sp modelId="{0EF0DC88-8963-44A0-BFB2-77167CC970D5}">
      <dsp:nvSpPr>
        <dsp:cNvPr id="0" name=""/>
        <dsp:cNvSpPr/>
      </dsp:nvSpPr>
      <dsp:spPr>
        <a:xfrm>
          <a:off x="2550264" y="2545169"/>
          <a:ext cx="2210238" cy="2210463"/>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C7B29F-02C1-4DB4-9483-50A0BAA2F5D4}">
      <dsp:nvSpPr>
        <dsp:cNvPr id="0" name=""/>
        <dsp:cNvSpPr/>
      </dsp:nvSpPr>
      <dsp:spPr>
        <a:xfrm>
          <a:off x="3034352" y="3274721"/>
          <a:ext cx="1173814" cy="616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AM No. 353; 02 de septiembre de 2002</a:t>
          </a:r>
          <a:endParaRPr lang="es-ES" sz="1800" b="1" kern="1200" dirty="0"/>
        </a:p>
      </dsp:txBody>
      <dsp:txXfrm>
        <a:off x="3034352" y="3274721"/>
        <a:ext cx="1173814" cy="616655"/>
      </dsp:txXfrm>
    </dsp:sp>
    <dsp:sp modelId="{A3EEEDDE-1492-42C3-AFAB-5CF2CE9FBF1F}">
      <dsp:nvSpPr>
        <dsp:cNvPr id="0" name=""/>
        <dsp:cNvSpPr/>
      </dsp:nvSpPr>
      <dsp:spPr>
        <a:xfrm>
          <a:off x="2093788" y="3961952"/>
          <a:ext cx="1898873" cy="1899791"/>
        </a:xfrm>
        <a:prstGeom prst="blockArc">
          <a:avLst>
            <a:gd name="adj1" fmla="val 0"/>
            <a:gd name="adj2" fmla="val 18900000"/>
            <a:gd name="adj3" fmla="val 1274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A8156F-FD26-4C4A-A471-B3DC765B49D9}">
      <dsp:nvSpPr>
        <dsp:cNvPr id="0" name=""/>
        <dsp:cNvSpPr/>
      </dsp:nvSpPr>
      <dsp:spPr>
        <a:xfrm>
          <a:off x="2266738" y="4409369"/>
          <a:ext cx="1543438" cy="1033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AM No. 282; 12 de septiembre del 2014.</a:t>
          </a:r>
          <a:endParaRPr lang="es-ES" sz="1800" b="1" kern="1200" dirty="0"/>
        </a:p>
      </dsp:txBody>
      <dsp:txXfrm>
        <a:off x="2266738" y="4409369"/>
        <a:ext cx="1543438" cy="10336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19EDB5-1579-4749-A61F-FB138D9BA7CA}">
      <dsp:nvSpPr>
        <dsp:cNvPr id="0" name=""/>
        <dsp:cNvSpPr/>
      </dsp:nvSpPr>
      <dsp:spPr>
        <a:xfrm>
          <a:off x="0" y="207539"/>
          <a:ext cx="3642825" cy="1457130"/>
        </a:xfrm>
        <a:prstGeom prst="leftRightRibb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11FBD-8C57-4973-9AC6-DFE4737F7EF1}">
      <dsp:nvSpPr>
        <dsp:cNvPr id="0" name=""/>
        <dsp:cNvSpPr/>
      </dsp:nvSpPr>
      <dsp:spPr>
        <a:xfrm>
          <a:off x="437139" y="462536"/>
          <a:ext cx="1202132" cy="7139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lvl="0" algn="ctr" defTabSz="711200">
            <a:lnSpc>
              <a:spcPct val="90000"/>
            </a:lnSpc>
            <a:spcBef>
              <a:spcPct val="0"/>
            </a:spcBef>
            <a:spcAft>
              <a:spcPct val="35000"/>
            </a:spcAft>
          </a:pPr>
          <a:r>
            <a:rPr lang="es-ES" sz="1600" kern="1200" dirty="0" smtClean="0"/>
            <a:t>VARIABLE DEPENDIENTE </a:t>
          </a:r>
          <a:endParaRPr lang="es-ES" sz="1600" kern="1200" dirty="0"/>
        </a:p>
      </dsp:txBody>
      <dsp:txXfrm>
        <a:off x="437139" y="462536"/>
        <a:ext cx="1202132" cy="713993"/>
      </dsp:txXfrm>
    </dsp:sp>
    <dsp:sp modelId="{25BBAF88-79E2-4993-922C-1C9E36F3C3B8}">
      <dsp:nvSpPr>
        <dsp:cNvPr id="0" name=""/>
        <dsp:cNvSpPr/>
      </dsp:nvSpPr>
      <dsp:spPr>
        <a:xfrm>
          <a:off x="1821412" y="695677"/>
          <a:ext cx="1420701" cy="7139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lvl="0" algn="ctr" defTabSz="711200">
            <a:lnSpc>
              <a:spcPct val="90000"/>
            </a:lnSpc>
            <a:spcBef>
              <a:spcPct val="0"/>
            </a:spcBef>
            <a:spcAft>
              <a:spcPct val="35000"/>
            </a:spcAft>
          </a:pPr>
          <a:r>
            <a:rPr lang="es-ES" sz="1600" kern="1200" dirty="0" smtClean="0"/>
            <a:t>VARIABLE INDEPENDIENTE</a:t>
          </a:r>
          <a:endParaRPr lang="es-ES" sz="1600" kern="1200" dirty="0"/>
        </a:p>
      </dsp:txBody>
      <dsp:txXfrm>
        <a:off x="1821412" y="695677"/>
        <a:ext cx="1420701" cy="7139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50F74-3A0A-4BA7-BB52-D74689116A7C}">
      <dsp:nvSpPr>
        <dsp:cNvPr id="0" name=""/>
        <dsp:cNvSpPr/>
      </dsp:nvSpPr>
      <dsp:spPr>
        <a:xfrm>
          <a:off x="52774" y="348092"/>
          <a:ext cx="1355279" cy="58741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s-EC" sz="1600" b="1" kern="1200" dirty="0" smtClean="0"/>
            <a:t>DRAGADO</a:t>
          </a:r>
          <a:r>
            <a:rPr lang="es-EC" sz="1400" b="1" kern="1200" dirty="0" smtClean="0"/>
            <a:t> </a:t>
          </a:r>
          <a:endParaRPr lang="es-EC" sz="1400" b="1" kern="1200" dirty="0"/>
        </a:p>
      </dsp:txBody>
      <dsp:txXfrm>
        <a:off x="66292" y="361610"/>
        <a:ext cx="1328243" cy="434500"/>
      </dsp:txXfrm>
    </dsp:sp>
    <dsp:sp modelId="{DE5B17C2-9C4A-4DCC-985A-454C1FB929D1}">
      <dsp:nvSpPr>
        <dsp:cNvPr id="0" name=""/>
        <dsp:cNvSpPr/>
      </dsp:nvSpPr>
      <dsp:spPr>
        <a:xfrm>
          <a:off x="701863" y="298641"/>
          <a:ext cx="1594793" cy="1594793"/>
        </a:xfrm>
        <a:prstGeom prst="leftCircularArrow">
          <a:avLst>
            <a:gd name="adj1" fmla="val 3359"/>
            <a:gd name="adj2" fmla="val 415379"/>
            <a:gd name="adj3" fmla="val 2546126"/>
            <a:gd name="adj4" fmla="val 9379726"/>
            <a:gd name="adj5" fmla="val 3919"/>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15AE709-55FD-4E48-A63E-AFDE230D3CC5}">
      <dsp:nvSpPr>
        <dsp:cNvPr id="0" name=""/>
        <dsp:cNvSpPr/>
      </dsp:nvSpPr>
      <dsp:spPr>
        <a:xfrm>
          <a:off x="440847" y="1089658"/>
          <a:ext cx="762512" cy="303225"/>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1" kern="1200" smtClean="0"/>
            <a:t>1971</a:t>
          </a:r>
          <a:endParaRPr lang="es-EC" sz="1800" b="1" kern="1200" dirty="0"/>
        </a:p>
      </dsp:txBody>
      <dsp:txXfrm>
        <a:off x="449728" y="1098539"/>
        <a:ext cx="744750" cy="285463"/>
      </dsp:txXfrm>
    </dsp:sp>
    <dsp:sp modelId="{C25610FE-AB75-4671-88B4-291EEE8B1072}">
      <dsp:nvSpPr>
        <dsp:cNvPr id="0" name=""/>
        <dsp:cNvSpPr/>
      </dsp:nvSpPr>
      <dsp:spPr>
        <a:xfrm>
          <a:off x="1605559" y="597684"/>
          <a:ext cx="1362794" cy="84298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ctr" defTabSz="711200">
            <a:lnSpc>
              <a:spcPct val="90000"/>
            </a:lnSpc>
            <a:spcBef>
              <a:spcPct val="0"/>
            </a:spcBef>
            <a:spcAft>
              <a:spcPct val="15000"/>
            </a:spcAft>
            <a:buChar char="••"/>
          </a:pPr>
          <a:r>
            <a:rPr lang="es-EC" sz="1600" b="1" kern="1200" dirty="0" smtClean="0"/>
            <a:t>SERDRA ADSCRITA</a:t>
          </a:r>
          <a:endParaRPr lang="es-EC" sz="1600" b="1" kern="1200" dirty="0"/>
        </a:p>
      </dsp:txBody>
      <dsp:txXfrm>
        <a:off x="1624958" y="797722"/>
        <a:ext cx="1323996" cy="623546"/>
      </dsp:txXfrm>
    </dsp:sp>
    <dsp:sp modelId="{AA282191-9953-45A9-9C3B-6E80FBBBB2B2}">
      <dsp:nvSpPr>
        <dsp:cNvPr id="0" name=""/>
        <dsp:cNvSpPr/>
      </dsp:nvSpPr>
      <dsp:spPr>
        <a:xfrm>
          <a:off x="2308217" y="-127596"/>
          <a:ext cx="1661058" cy="1661058"/>
        </a:xfrm>
        <a:prstGeom prst="circularArrow">
          <a:avLst>
            <a:gd name="adj1" fmla="val 3225"/>
            <a:gd name="adj2" fmla="val 397543"/>
            <a:gd name="adj3" fmla="val 19126016"/>
            <a:gd name="adj4" fmla="val 12274581"/>
            <a:gd name="adj5" fmla="val 3763"/>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7D40C63-233C-42BF-80EB-7B15F9D6BE79}">
      <dsp:nvSpPr>
        <dsp:cNvPr id="0" name=""/>
        <dsp:cNvSpPr/>
      </dsp:nvSpPr>
      <dsp:spPr>
        <a:xfrm>
          <a:off x="2054976" y="381647"/>
          <a:ext cx="762512" cy="303225"/>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1" kern="1200" smtClean="0"/>
            <a:t>2002</a:t>
          </a:r>
          <a:endParaRPr lang="es-EC" sz="1800" b="1" kern="1200"/>
        </a:p>
      </dsp:txBody>
      <dsp:txXfrm>
        <a:off x="2063857" y="390528"/>
        <a:ext cx="744750" cy="285463"/>
      </dsp:txXfrm>
    </dsp:sp>
    <dsp:sp modelId="{895BE5D9-356C-4BDA-A679-0B81F8709192}">
      <dsp:nvSpPr>
        <dsp:cNvPr id="0" name=""/>
        <dsp:cNvSpPr/>
      </dsp:nvSpPr>
      <dsp:spPr>
        <a:xfrm>
          <a:off x="3232289" y="399305"/>
          <a:ext cx="1265636" cy="74100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ctr" defTabSz="711200">
            <a:lnSpc>
              <a:spcPct val="90000"/>
            </a:lnSpc>
            <a:spcBef>
              <a:spcPct val="0"/>
            </a:spcBef>
            <a:spcAft>
              <a:spcPct val="15000"/>
            </a:spcAft>
            <a:buChar char="••"/>
          </a:pPr>
          <a:r>
            <a:rPr lang="es-EC" sz="1600" b="1" kern="1200" dirty="0" smtClean="0"/>
            <a:t>MANUAL PUESTOS</a:t>
          </a:r>
          <a:endParaRPr lang="es-EC" sz="1600" b="1" kern="1200" dirty="0"/>
        </a:p>
      </dsp:txBody>
      <dsp:txXfrm>
        <a:off x="3249342" y="416358"/>
        <a:ext cx="1231530" cy="548114"/>
      </dsp:txXfrm>
    </dsp:sp>
    <dsp:sp modelId="{0188D4CA-9AF4-4890-84CD-125078012ABD}">
      <dsp:nvSpPr>
        <dsp:cNvPr id="0" name=""/>
        <dsp:cNvSpPr/>
      </dsp:nvSpPr>
      <dsp:spPr>
        <a:xfrm>
          <a:off x="3848554" y="202035"/>
          <a:ext cx="1632817" cy="1632817"/>
        </a:xfrm>
        <a:prstGeom prst="leftCircularArrow">
          <a:avLst>
            <a:gd name="adj1" fmla="val 3281"/>
            <a:gd name="adj2" fmla="val 404954"/>
            <a:gd name="adj3" fmla="val 2180153"/>
            <a:gd name="adj4" fmla="val 9024178"/>
            <a:gd name="adj5" fmla="val 3828"/>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14FB67A-235C-4BDC-AA51-8E81DC9206C1}">
      <dsp:nvSpPr>
        <dsp:cNvPr id="0" name=""/>
        <dsp:cNvSpPr/>
      </dsp:nvSpPr>
      <dsp:spPr>
        <a:xfrm>
          <a:off x="3624284" y="1089777"/>
          <a:ext cx="762512" cy="303225"/>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1" kern="1200" dirty="0" smtClean="0"/>
            <a:t>2008</a:t>
          </a:r>
          <a:endParaRPr lang="es-EC" sz="1800" b="1" kern="1200" dirty="0"/>
        </a:p>
      </dsp:txBody>
      <dsp:txXfrm>
        <a:off x="3633165" y="1098658"/>
        <a:ext cx="744750" cy="285463"/>
      </dsp:txXfrm>
    </dsp:sp>
    <dsp:sp modelId="{61398C66-2616-42E8-BBE8-0EA8F1AB80EB}">
      <dsp:nvSpPr>
        <dsp:cNvPr id="0" name=""/>
        <dsp:cNvSpPr/>
      </dsp:nvSpPr>
      <dsp:spPr>
        <a:xfrm>
          <a:off x="4750479" y="533743"/>
          <a:ext cx="1519673" cy="70752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57150" lvl="1" indent="-57150" algn="ctr" defTabSz="488950">
            <a:lnSpc>
              <a:spcPct val="90000"/>
            </a:lnSpc>
            <a:spcBef>
              <a:spcPct val="0"/>
            </a:spcBef>
            <a:spcAft>
              <a:spcPct val="15000"/>
            </a:spcAft>
            <a:buChar char="••"/>
          </a:pPr>
          <a:r>
            <a:rPr lang="es-EC" sz="1100" b="1" kern="1200" dirty="0" smtClean="0"/>
            <a:t> </a:t>
          </a:r>
          <a:r>
            <a:rPr lang="es-EC" sz="1800" b="1" kern="1200" dirty="0" err="1" smtClean="0"/>
            <a:t>EOD</a:t>
          </a:r>
          <a:endParaRPr lang="es-EC" sz="1800" b="1" kern="1200" dirty="0"/>
        </a:p>
      </dsp:txBody>
      <dsp:txXfrm>
        <a:off x="4766761" y="701638"/>
        <a:ext cx="1487109" cy="523350"/>
      </dsp:txXfrm>
    </dsp:sp>
    <dsp:sp modelId="{CB19549C-7213-42D1-9DD6-111C933BDDAE}">
      <dsp:nvSpPr>
        <dsp:cNvPr id="0" name=""/>
        <dsp:cNvSpPr/>
      </dsp:nvSpPr>
      <dsp:spPr>
        <a:xfrm>
          <a:off x="5272031" y="382130"/>
          <a:ext cx="762512" cy="303225"/>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1" kern="1200" smtClean="0"/>
            <a:t>2014</a:t>
          </a:r>
          <a:endParaRPr lang="es-EC" sz="1800" b="1" kern="1200"/>
        </a:p>
      </dsp:txBody>
      <dsp:txXfrm>
        <a:off x="5280912" y="391011"/>
        <a:ext cx="744750" cy="2854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52004-913C-442A-A66C-C7E0E86EFEF6}">
      <dsp:nvSpPr>
        <dsp:cNvPr id="0" name=""/>
        <dsp:cNvSpPr/>
      </dsp:nvSpPr>
      <dsp:spPr>
        <a:xfrm rot="21300000">
          <a:off x="5299" y="435516"/>
          <a:ext cx="2437673" cy="228040"/>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26C614-C4C4-4CB1-B94B-DF88809C1858}">
      <dsp:nvSpPr>
        <dsp:cNvPr id="0" name=""/>
        <dsp:cNvSpPr/>
      </dsp:nvSpPr>
      <dsp:spPr>
        <a:xfrm>
          <a:off x="293792" y="54953"/>
          <a:ext cx="734481" cy="439629"/>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FE826-720A-4A84-A47C-8F568EC4138F}">
      <dsp:nvSpPr>
        <dsp:cNvPr id="0" name=""/>
        <dsp:cNvSpPr/>
      </dsp:nvSpPr>
      <dsp:spPr>
        <a:xfrm>
          <a:off x="1035807" y="0"/>
          <a:ext cx="1307001" cy="461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S" sz="1400" kern="1200" dirty="0" smtClean="0">
              <a:solidFill>
                <a:schemeClr val="bg1"/>
              </a:solidFill>
            </a:rPr>
            <a:t>PRESUPUESTO DE GASTOS</a:t>
          </a:r>
          <a:endParaRPr lang="es-ES" sz="1400" kern="1200" dirty="0">
            <a:solidFill>
              <a:schemeClr val="bg1"/>
            </a:solidFill>
          </a:endParaRPr>
        </a:p>
      </dsp:txBody>
      <dsp:txXfrm>
        <a:off x="1035807" y="0"/>
        <a:ext cx="1307001" cy="461611"/>
      </dsp:txXfrm>
    </dsp:sp>
    <dsp:sp modelId="{99C723BA-C4D6-4551-8348-6F16134AFE2A}">
      <dsp:nvSpPr>
        <dsp:cNvPr id="0" name=""/>
        <dsp:cNvSpPr/>
      </dsp:nvSpPr>
      <dsp:spPr>
        <a:xfrm>
          <a:off x="1419997" y="604490"/>
          <a:ext cx="734481" cy="439629"/>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9EC84E-0AB5-4595-AA28-51687ACD5078}">
      <dsp:nvSpPr>
        <dsp:cNvPr id="0" name=""/>
        <dsp:cNvSpPr/>
      </dsp:nvSpPr>
      <dsp:spPr>
        <a:xfrm>
          <a:off x="188328" y="637462"/>
          <a:ext cx="1141270" cy="461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S" sz="1400" kern="1200" dirty="0" smtClean="0">
              <a:solidFill>
                <a:schemeClr val="bg1"/>
              </a:solidFill>
            </a:rPr>
            <a:t>INGRESOS</a:t>
          </a:r>
          <a:endParaRPr lang="es-ES" sz="1400" kern="1200" dirty="0">
            <a:solidFill>
              <a:schemeClr val="bg1"/>
            </a:solidFill>
          </a:endParaRPr>
        </a:p>
      </dsp:txBody>
      <dsp:txXfrm>
        <a:off x="188328" y="637462"/>
        <a:ext cx="1141270" cy="461611"/>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6.emf"/></Relationships>
</file>

<file path=ppt/drawings/drawing1.xml><?xml version="1.0" encoding="utf-8"?>
<c:userShapes xmlns:c="http://schemas.openxmlformats.org/drawingml/2006/chart">
  <cdr:relSizeAnchor xmlns:cdr="http://schemas.openxmlformats.org/drawingml/2006/chartDrawing">
    <cdr:from>
      <cdr:x>0.16245</cdr:x>
      <cdr:y>0.30874</cdr:y>
    </cdr:from>
    <cdr:to>
      <cdr:x>0.91543</cdr:x>
      <cdr:y>0.31379</cdr:y>
    </cdr:to>
    <cdr:cxnSp macro="">
      <cdr:nvCxnSpPr>
        <cdr:cNvPr id="2" name="1 Conector recto"/>
        <cdr:cNvCxnSpPr/>
      </cdr:nvCxnSpPr>
      <cdr:spPr>
        <a:xfrm xmlns:a="http://schemas.openxmlformats.org/drawingml/2006/main">
          <a:off x="837228" y="915340"/>
          <a:ext cx="3880765" cy="14973"/>
        </a:xfrm>
        <a:prstGeom xmlns:a="http://schemas.openxmlformats.org/drawingml/2006/main" prst="line">
          <a:avLst/>
        </a:prstGeom>
        <a:ln xmlns:a="http://schemas.openxmlformats.org/drawingml/2006/main">
          <a:solidFill>
            <a:srgbClr val="FF0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0.16481</cdr:x>
      <cdr:y>0.16556</cdr:y>
    </cdr:from>
    <cdr:to>
      <cdr:x>0.55428</cdr:x>
      <cdr:y>0.26153</cdr:y>
    </cdr:to>
    <cdr:sp macro="" textlink="">
      <cdr:nvSpPr>
        <cdr:cNvPr id="3" name="1 Cuadro de texto"/>
        <cdr:cNvSpPr txBox="1"/>
      </cdr:nvSpPr>
      <cdr:spPr>
        <a:xfrm xmlns:a="http://schemas.openxmlformats.org/drawingml/2006/main">
          <a:off x="539902" y="348501"/>
          <a:ext cx="1275890" cy="202020"/>
        </a:xfrm>
        <a:prstGeom xmlns:a="http://schemas.openxmlformats.org/drawingml/2006/main" prst="rect">
          <a:avLst/>
        </a:prstGeom>
      </cdr:spPr>
    </cdr:sp>
  </cdr:relSizeAnchor>
  <cdr:relSizeAnchor xmlns:cdr="http://schemas.openxmlformats.org/drawingml/2006/chartDrawing">
    <cdr:from>
      <cdr:x>0.17453</cdr:x>
      <cdr:y>0.22222</cdr:y>
    </cdr:from>
    <cdr:to>
      <cdr:x>0.61918</cdr:x>
      <cdr:y>0.31819</cdr:y>
    </cdr:to>
    <cdr:sp macro="" textlink="">
      <cdr:nvSpPr>
        <cdr:cNvPr id="8" name="7 Cuadro de texto"/>
        <cdr:cNvSpPr txBox="1"/>
      </cdr:nvSpPr>
      <cdr:spPr>
        <a:xfrm xmlns:a="http://schemas.openxmlformats.org/drawingml/2006/main">
          <a:off x="761388" y="660470"/>
          <a:ext cx="1939830" cy="2852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1100" b="1" dirty="0">
              <a:latin typeface="Arial" panose="020B0604020202020204" pitchFamily="34" charset="0"/>
              <a:cs typeface="Arial" panose="020B0604020202020204" pitchFamily="34" charset="0"/>
            </a:rPr>
            <a:t>$ 1,58 promedio</a:t>
          </a:r>
        </a:p>
      </cdr:txBody>
    </cdr:sp>
  </cdr:relSizeAnchor>
</c:userShapes>
</file>

<file path=ppt/drawings/drawing2.xml><?xml version="1.0" encoding="utf-8"?>
<c:userShapes xmlns:c="http://schemas.openxmlformats.org/drawingml/2006/chart">
  <cdr:relSizeAnchor xmlns:cdr="http://schemas.openxmlformats.org/drawingml/2006/chartDrawing">
    <cdr:from>
      <cdr:x>0.12307</cdr:x>
      <cdr:y>0.31176</cdr:y>
    </cdr:from>
    <cdr:to>
      <cdr:x>1</cdr:x>
      <cdr:y>0.31682</cdr:y>
    </cdr:to>
    <cdr:cxnSp macro="">
      <cdr:nvCxnSpPr>
        <cdr:cNvPr id="2" name="1 Conector recto"/>
        <cdr:cNvCxnSpPr/>
      </cdr:nvCxnSpPr>
      <cdr:spPr>
        <a:xfrm xmlns:a="http://schemas.openxmlformats.org/drawingml/2006/main" flipV="1">
          <a:off x="943356" y="981260"/>
          <a:ext cx="6721847" cy="15927"/>
        </a:xfrm>
        <a:prstGeom xmlns:a="http://schemas.openxmlformats.org/drawingml/2006/main" prst="line">
          <a:avLst/>
        </a:prstGeom>
        <a:ln xmlns:a="http://schemas.openxmlformats.org/drawingml/2006/main">
          <a:solidFill>
            <a:srgbClr val="00B0F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0.47906</cdr:x>
      <cdr:y>0.21207</cdr:y>
    </cdr:from>
    <cdr:to>
      <cdr:x>0.76629</cdr:x>
      <cdr:y>0.31815</cdr:y>
    </cdr:to>
    <cdr:sp macro="" textlink="">
      <cdr:nvSpPr>
        <cdr:cNvPr id="3" name="2 Cuadro de texto"/>
        <cdr:cNvSpPr txBox="1"/>
      </cdr:nvSpPr>
      <cdr:spPr>
        <a:xfrm xmlns:a="http://schemas.openxmlformats.org/drawingml/2006/main">
          <a:off x="3672081" y="667489"/>
          <a:ext cx="2201677" cy="3338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1600" b="1" dirty="0"/>
            <a:t>76,69 días</a:t>
          </a:r>
          <a:r>
            <a:rPr lang="es-ES" sz="1600" b="1" baseline="0" dirty="0"/>
            <a:t> promedio</a:t>
          </a:r>
          <a:endParaRPr lang="es-ES" sz="16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0.10874</cdr:x>
      <cdr:y>0.32558</cdr:y>
    </cdr:from>
    <cdr:to>
      <cdr:x>0.89319</cdr:x>
      <cdr:y>0.33063</cdr:y>
    </cdr:to>
    <cdr:cxnSp macro="">
      <cdr:nvCxnSpPr>
        <cdr:cNvPr id="2" name="1 Conector recto"/>
        <cdr:cNvCxnSpPr/>
      </cdr:nvCxnSpPr>
      <cdr:spPr>
        <a:xfrm xmlns:a="http://schemas.openxmlformats.org/drawingml/2006/main" flipV="1">
          <a:off x="766666" y="1008112"/>
          <a:ext cx="5531012" cy="15636"/>
        </a:xfrm>
        <a:prstGeom xmlns:a="http://schemas.openxmlformats.org/drawingml/2006/main" prst="line">
          <a:avLst/>
        </a:prstGeom>
        <a:ln xmlns:a="http://schemas.openxmlformats.org/drawingml/2006/main">
          <a:solidFill>
            <a:srgbClr val="00B0F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0.28717</cdr:x>
      <cdr:y>0.24871</cdr:y>
    </cdr:from>
    <cdr:to>
      <cdr:x>0.63293</cdr:x>
      <cdr:y>0.34766</cdr:y>
    </cdr:to>
    <cdr:sp macro="" textlink="">
      <cdr:nvSpPr>
        <cdr:cNvPr id="3" name="2 Cuadro de texto"/>
        <cdr:cNvSpPr txBox="1"/>
      </cdr:nvSpPr>
      <cdr:spPr>
        <a:xfrm xmlns:a="http://schemas.openxmlformats.org/drawingml/2006/main">
          <a:off x="1403217" y="523531"/>
          <a:ext cx="1689496" cy="2082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1400" b="1" dirty="0"/>
            <a:t>274,06 días</a:t>
          </a:r>
          <a:r>
            <a:rPr lang="es-ES" sz="1400" b="1" baseline="0" dirty="0"/>
            <a:t> promedio</a:t>
          </a:r>
          <a:endParaRPr lang="es-ES" sz="14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0.27007</cdr:x>
      <cdr:y>0.20467</cdr:y>
    </cdr:from>
    <cdr:to>
      <cdr:x>0.84229</cdr:x>
      <cdr:y>0.56068</cdr:y>
    </cdr:to>
    <cdr:sp macro="" textlink="">
      <cdr:nvSpPr>
        <cdr:cNvPr id="7" name="6 Forma libre"/>
        <cdr:cNvSpPr/>
      </cdr:nvSpPr>
      <cdr:spPr>
        <a:xfrm xmlns:a="http://schemas.openxmlformats.org/drawingml/2006/main">
          <a:off x="1073889" y="485158"/>
          <a:ext cx="2275367" cy="843912"/>
        </a:xfrm>
        <a:custGeom xmlns:a="http://schemas.openxmlformats.org/drawingml/2006/main">
          <a:avLst/>
          <a:gdLst>
            <a:gd name="connsiteX0" fmla="*/ 0 w 2275367"/>
            <a:gd name="connsiteY0" fmla="*/ 705689 h 843912"/>
            <a:gd name="connsiteX1" fmla="*/ 563525 w 2275367"/>
            <a:gd name="connsiteY1" fmla="*/ 46470 h 843912"/>
            <a:gd name="connsiteX2" fmla="*/ 1105786 w 2275367"/>
            <a:gd name="connsiteY2" fmla="*/ 120898 h 843912"/>
            <a:gd name="connsiteX3" fmla="*/ 1765004 w 2275367"/>
            <a:gd name="connsiteY3" fmla="*/ 652526 h 843912"/>
            <a:gd name="connsiteX4" fmla="*/ 2275367 w 2275367"/>
            <a:gd name="connsiteY4" fmla="*/ 843912 h 843912"/>
            <a:gd name="connsiteX5" fmla="*/ 2275367 w 2275367"/>
            <a:gd name="connsiteY5" fmla="*/ 843912 h 84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367" h="843912">
              <a:moveTo>
                <a:pt x="0" y="705689"/>
              </a:moveTo>
              <a:cubicBezTo>
                <a:pt x="189613" y="424812"/>
                <a:pt x="379227" y="143935"/>
                <a:pt x="563525" y="46470"/>
              </a:cubicBezTo>
              <a:cubicBezTo>
                <a:pt x="747823" y="-50995"/>
                <a:pt x="905540" y="19889"/>
                <a:pt x="1105786" y="120898"/>
              </a:cubicBezTo>
              <a:cubicBezTo>
                <a:pt x="1306032" y="221907"/>
                <a:pt x="1570074" y="532024"/>
                <a:pt x="1765004" y="652526"/>
              </a:cubicBezTo>
              <a:cubicBezTo>
                <a:pt x="1959934" y="773028"/>
                <a:pt x="2275367" y="843912"/>
                <a:pt x="2275367" y="843912"/>
              </a:cubicBezTo>
              <a:lnTo>
                <a:pt x="2275367" y="843912"/>
              </a:lnTo>
            </a:path>
          </a:pathLst>
        </a:custGeom>
        <a:noFill xmlns:a="http://schemas.openxmlformats.org/drawingml/2006/main"/>
        <a:ln xmlns:a="http://schemas.openxmlformats.org/drawingml/2006/main">
          <a:solidFill>
            <a:srgbClr val="FF0000"/>
          </a:solidFill>
          <a:prstDash val="sysDot"/>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E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3B607EF-BC8F-4FC5-B22E-A8E5333AC79A}" type="datetimeFigureOut">
              <a:rPr lang="es-ES" smtClean="0"/>
              <a:t>24/03/2019</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5B9EBD-F7A0-4338-B618-8F8529A05CA5}" type="slidenum">
              <a:rPr lang="es-ES" smtClean="0"/>
              <a:t>‹Nº›</a:t>
            </a:fld>
            <a:endParaRPr lang="es-ES"/>
          </a:p>
        </p:txBody>
      </p:sp>
    </p:spTree>
    <p:extLst>
      <p:ext uri="{BB962C8B-B14F-4D97-AF65-F5344CB8AC3E}">
        <p14:creationId xmlns:p14="http://schemas.microsoft.com/office/powerpoint/2010/main" val="3593403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D30594-5890-4251-BB05-83CF1DBDFC3D}" type="datetimeFigureOut">
              <a:rPr lang="es-EC" smtClean="0"/>
              <a:t>24/3/2019</a:t>
            </a:fld>
            <a:endParaRPr lang="es-EC" dirty="0"/>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FD35E-BE13-48C7-8E20-0F1EA2801776}" type="slidenum">
              <a:rPr lang="es-EC" smtClean="0"/>
              <a:t>‹Nº›</a:t>
            </a:fld>
            <a:endParaRPr lang="es-EC" dirty="0"/>
          </a:p>
        </p:txBody>
      </p:sp>
    </p:spTree>
    <p:extLst>
      <p:ext uri="{BB962C8B-B14F-4D97-AF65-F5344CB8AC3E}">
        <p14:creationId xmlns:p14="http://schemas.microsoft.com/office/powerpoint/2010/main" val="405696020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5FD35E-BE13-48C7-8E20-0F1EA2801776}" type="slidenum">
              <a:rPr lang="es-EC" smtClean="0"/>
              <a:t>6</a:t>
            </a:fld>
            <a:endParaRPr lang="es-EC" dirty="0"/>
          </a:p>
        </p:txBody>
      </p:sp>
    </p:spTree>
    <p:extLst>
      <p:ext uri="{BB962C8B-B14F-4D97-AF65-F5344CB8AC3E}">
        <p14:creationId xmlns:p14="http://schemas.microsoft.com/office/powerpoint/2010/main" val="1745059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5FD35E-BE13-48C7-8E20-0F1EA2801776}" type="slidenum">
              <a:rPr lang="es-EC" smtClean="0"/>
              <a:t>7</a:t>
            </a:fld>
            <a:endParaRPr lang="es-EC" dirty="0"/>
          </a:p>
        </p:txBody>
      </p:sp>
    </p:spTree>
    <p:extLst>
      <p:ext uri="{BB962C8B-B14F-4D97-AF65-F5344CB8AC3E}">
        <p14:creationId xmlns:p14="http://schemas.microsoft.com/office/powerpoint/2010/main" val="1745059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75FD35E-BE13-48C7-8E20-0F1EA2801776}" type="slidenum">
              <a:rPr lang="es-EC" smtClean="0"/>
              <a:t>8</a:t>
            </a:fld>
            <a:endParaRPr lang="es-EC" dirty="0"/>
          </a:p>
        </p:txBody>
      </p:sp>
    </p:spTree>
    <p:extLst>
      <p:ext uri="{BB962C8B-B14F-4D97-AF65-F5344CB8AC3E}">
        <p14:creationId xmlns:p14="http://schemas.microsoft.com/office/powerpoint/2010/main" val="2559512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75FD35E-BE13-48C7-8E20-0F1EA2801776}" type="slidenum">
              <a:rPr lang="es-EC" smtClean="0"/>
              <a:t>9</a:t>
            </a:fld>
            <a:endParaRPr lang="es-EC" dirty="0"/>
          </a:p>
        </p:txBody>
      </p:sp>
    </p:spTree>
    <p:extLst>
      <p:ext uri="{BB962C8B-B14F-4D97-AF65-F5344CB8AC3E}">
        <p14:creationId xmlns:p14="http://schemas.microsoft.com/office/powerpoint/2010/main" val="2559512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75FD35E-BE13-48C7-8E20-0F1EA2801776}" type="slidenum">
              <a:rPr lang="es-EC" smtClean="0"/>
              <a:t>10</a:t>
            </a:fld>
            <a:endParaRPr lang="es-EC" dirty="0"/>
          </a:p>
        </p:txBody>
      </p:sp>
    </p:spTree>
    <p:extLst>
      <p:ext uri="{BB962C8B-B14F-4D97-AF65-F5344CB8AC3E}">
        <p14:creationId xmlns:p14="http://schemas.microsoft.com/office/powerpoint/2010/main" val="2559512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75FD35E-BE13-48C7-8E20-0F1EA2801776}" type="slidenum">
              <a:rPr lang="es-EC" smtClean="0"/>
              <a:t>11</a:t>
            </a:fld>
            <a:endParaRPr lang="es-EC" dirty="0"/>
          </a:p>
        </p:txBody>
      </p:sp>
    </p:spTree>
    <p:extLst>
      <p:ext uri="{BB962C8B-B14F-4D97-AF65-F5344CB8AC3E}">
        <p14:creationId xmlns:p14="http://schemas.microsoft.com/office/powerpoint/2010/main" val="2559512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r>
              <a:rPr lang="es-ES" smtClean="0"/>
              <a:t>11/03/2017</a:t>
            </a:r>
            <a:endParaRPr lang="es-EC" dirty="0"/>
          </a:p>
        </p:txBody>
      </p:sp>
      <p:sp>
        <p:nvSpPr>
          <p:cNvPr id="5" name="4 Marcador de pie de página"/>
          <p:cNvSpPr>
            <a:spLocks noGrp="1"/>
          </p:cNvSpPr>
          <p:nvPr>
            <p:ph type="ftr" sz="quarter" idx="11"/>
          </p:nvPr>
        </p:nvSpPr>
        <p:spPr/>
        <p:txBody>
          <a:bodyPr/>
          <a:lstStyle/>
          <a:p>
            <a:r>
              <a:rPr lang="es-EC" smtClean="0"/>
              <a:t>CURSO COMANDO 2017</a:t>
            </a:r>
            <a:endParaRPr lang="es-EC" dirty="0"/>
          </a:p>
        </p:txBody>
      </p:sp>
      <p:sp>
        <p:nvSpPr>
          <p:cNvPr id="6" name="5 Marcador de número de diapositiva"/>
          <p:cNvSpPr>
            <a:spLocks noGrp="1"/>
          </p:cNvSpPr>
          <p:nvPr>
            <p:ph type="sldNum" sz="quarter" idx="12"/>
          </p:nvPr>
        </p:nvSpPr>
        <p:spPr/>
        <p:txBody>
          <a:bodyPr/>
          <a:lstStyle/>
          <a:p>
            <a:fld id="{E4F7161A-3EF8-4948-8AA3-6BDB0107BF52}" type="slidenum">
              <a:rPr lang="es-EC" smtClean="0"/>
              <a:t>‹Nº›</a:t>
            </a:fld>
            <a:endParaRPr lang="es-EC" dirty="0"/>
          </a:p>
        </p:txBody>
      </p:sp>
    </p:spTree>
    <p:extLst>
      <p:ext uri="{BB962C8B-B14F-4D97-AF65-F5344CB8AC3E}">
        <p14:creationId xmlns:p14="http://schemas.microsoft.com/office/powerpoint/2010/main" val="232273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11/03/2017</a:t>
            </a:r>
            <a:endParaRPr lang="es-EC" dirty="0"/>
          </a:p>
        </p:txBody>
      </p:sp>
      <p:sp>
        <p:nvSpPr>
          <p:cNvPr id="5" name="4 Marcador de pie de página"/>
          <p:cNvSpPr>
            <a:spLocks noGrp="1"/>
          </p:cNvSpPr>
          <p:nvPr>
            <p:ph type="ftr" sz="quarter" idx="11"/>
          </p:nvPr>
        </p:nvSpPr>
        <p:spPr/>
        <p:txBody>
          <a:bodyPr/>
          <a:lstStyle/>
          <a:p>
            <a:r>
              <a:rPr lang="es-EC" smtClean="0"/>
              <a:t>CURSO COMANDO 2017</a:t>
            </a:r>
            <a:endParaRPr lang="es-EC" dirty="0"/>
          </a:p>
        </p:txBody>
      </p:sp>
      <p:sp>
        <p:nvSpPr>
          <p:cNvPr id="6" name="5 Marcador de número de diapositiva"/>
          <p:cNvSpPr>
            <a:spLocks noGrp="1"/>
          </p:cNvSpPr>
          <p:nvPr>
            <p:ph type="sldNum" sz="quarter" idx="12"/>
          </p:nvPr>
        </p:nvSpPr>
        <p:spPr/>
        <p:txBody>
          <a:bodyPr/>
          <a:lstStyle/>
          <a:p>
            <a:fld id="{E4F7161A-3EF8-4948-8AA3-6BDB0107BF52}" type="slidenum">
              <a:rPr lang="es-EC" smtClean="0"/>
              <a:t>‹Nº›</a:t>
            </a:fld>
            <a:endParaRPr lang="es-EC" dirty="0"/>
          </a:p>
        </p:txBody>
      </p:sp>
    </p:spTree>
    <p:extLst>
      <p:ext uri="{BB962C8B-B14F-4D97-AF65-F5344CB8AC3E}">
        <p14:creationId xmlns:p14="http://schemas.microsoft.com/office/powerpoint/2010/main" val="2482251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1785600" y="274639"/>
            <a:ext cx="36576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812800" y="274639"/>
            <a:ext cx="107696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11/03/2017</a:t>
            </a:r>
            <a:endParaRPr lang="es-EC" dirty="0"/>
          </a:p>
        </p:txBody>
      </p:sp>
      <p:sp>
        <p:nvSpPr>
          <p:cNvPr id="5" name="4 Marcador de pie de página"/>
          <p:cNvSpPr>
            <a:spLocks noGrp="1"/>
          </p:cNvSpPr>
          <p:nvPr>
            <p:ph type="ftr" sz="quarter" idx="11"/>
          </p:nvPr>
        </p:nvSpPr>
        <p:spPr/>
        <p:txBody>
          <a:bodyPr/>
          <a:lstStyle/>
          <a:p>
            <a:r>
              <a:rPr lang="es-EC" smtClean="0"/>
              <a:t>CURSO COMANDO 2017</a:t>
            </a:r>
            <a:endParaRPr lang="es-EC" dirty="0"/>
          </a:p>
        </p:txBody>
      </p:sp>
      <p:sp>
        <p:nvSpPr>
          <p:cNvPr id="6" name="5 Marcador de número de diapositiva"/>
          <p:cNvSpPr>
            <a:spLocks noGrp="1"/>
          </p:cNvSpPr>
          <p:nvPr>
            <p:ph type="sldNum" sz="quarter" idx="12"/>
          </p:nvPr>
        </p:nvSpPr>
        <p:spPr/>
        <p:txBody>
          <a:bodyPr/>
          <a:lstStyle/>
          <a:p>
            <a:fld id="{E4F7161A-3EF8-4948-8AA3-6BDB0107BF52}" type="slidenum">
              <a:rPr lang="es-EC" smtClean="0"/>
              <a:t>‹Nº›</a:t>
            </a:fld>
            <a:endParaRPr lang="es-EC" dirty="0"/>
          </a:p>
        </p:txBody>
      </p:sp>
    </p:spTree>
    <p:extLst>
      <p:ext uri="{BB962C8B-B14F-4D97-AF65-F5344CB8AC3E}">
        <p14:creationId xmlns:p14="http://schemas.microsoft.com/office/powerpoint/2010/main" val="1818495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1026" name="Picture 2" descr="C:\Users\PC\AppData\Local\Microsoft\Windows\Temporary Internet Files\Content.IE5\9MTM4X7M\Presentacion 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2724" y="-350571"/>
            <a:ext cx="12624725" cy="3059491"/>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fecha"/>
          <p:cNvSpPr>
            <a:spLocks noGrp="1"/>
          </p:cNvSpPr>
          <p:nvPr>
            <p:ph type="dt" sz="half" idx="10"/>
          </p:nvPr>
        </p:nvSpPr>
        <p:spPr/>
        <p:txBody>
          <a:bodyPr/>
          <a:lstStyle/>
          <a:p>
            <a:r>
              <a:rPr lang="es-ES" smtClean="0">
                <a:solidFill>
                  <a:prstClr val="black">
                    <a:tint val="75000"/>
                  </a:prstClr>
                </a:solidFill>
              </a:rPr>
              <a:t>11/03/2017</a:t>
            </a:r>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n-US" dirty="0">
                <a:solidFill>
                  <a:prstClr val="black">
                    <a:tint val="75000"/>
                  </a:prstClr>
                </a:solidFill>
              </a:rPr>
              <a:t>CURSO COMANDO 2017</a:t>
            </a:r>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B8E02949-4CF0-41F9-868E-9DB81E93300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266098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11/03/2017</a:t>
            </a:r>
            <a:endParaRPr lang="es-EC" dirty="0"/>
          </a:p>
        </p:txBody>
      </p:sp>
      <p:sp>
        <p:nvSpPr>
          <p:cNvPr id="5" name="4 Marcador de pie de página"/>
          <p:cNvSpPr>
            <a:spLocks noGrp="1"/>
          </p:cNvSpPr>
          <p:nvPr>
            <p:ph type="ftr" sz="quarter" idx="11"/>
          </p:nvPr>
        </p:nvSpPr>
        <p:spPr/>
        <p:txBody>
          <a:bodyPr/>
          <a:lstStyle/>
          <a:p>
            <a:r>
              <a:rPr lang="es-EC" smtClean="0"/>
              <a:t>CURSO COMANDO 2017</a:t>
            </a:r>
            <a:endParaRPr lang="es-EC" dirty="0"/>
          </a:p>
        </p:txBody>
      </p:sp>
      <p:sp>
        <p:nvSpPr>
          <p:cNvPr id="6" name="5 Marcador de número de diapositiva"/>
          <p:cNvSpPr>
            <a:spLocks noGrp="1"/>
          </p:cNvSpPr>
          <p:nvPr>
            <p:ph type="sldNum" sz="quarter" idx="12"/>
          </p:nvPr>
        </p:nvSpPr>
        <p:spPr/>
        <p:txBody>
          <a:bodyPr/>
          <a:lstStyle/>
          <a:p>
            <a:fld id="{E4F7161A-3EF8-4948-8AA3-6BDB0107BF52}" type="slidenum">
              <a:rPr lang="es-EC" smtClean="0"/>
              <a:t>‹Nº›</a:t>
            </a:fld>
            <a:endParaRPr lang="es-EC" dirty="0"/>
          </a:p>
        </p:txBody>
      </p:sp>
    </p:spTree>
    <p:extLst>
      <p:ext uri="{BB962C8B-B14F-4D97-AF65-F5344CB8AC3E}">
        <p14:creationId xmlns:p14="http://schemas.microsoft.com/office/powerpoint/2010/main" val="2995029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r>
              <a:rPr lang="es-ES" smtClean="0"/>
              <a:t>11/03/2017</a:t>
            </a:r>
            <a:endParaRPr lang="es-EC" dirty="0"/>
          </a:p>
        </p:txBody>
      </p:sp>
      <p:sp>
        <p:nvSpPr>
          <p:cNvPr id="5" name="4 Marcador de pie de página"/>
          <p:cNvSpPr>
            <a:spLocks noGrp="1"/>
          </p:cNvSpPr>
          <p:nvPr>
            <p:ph type="ftr" sz="quarter" idx="11"/>
          </p:nvPr>
        </p:nvSpPr>
        <p:spPr/>
        <p:txBody>
          <a:bodyPr/>
          <a:lstStyle/>
          <a:p>
            <a:r>
              <a:rPr lang="es-EC" smtClean="0"/>
              <a:t>CURSO COMANDO 2017</a:t>
            </a:r>
            <a:endParaRPr lang="es-EC" dirty="0"/>
          </a:p>
        </p:txBody>
      </p:sp>
      <p:sp>
        <p:nvSpPr>
          <p:cNvPr id="6" name="5 Marcador de número de diapositiva"/>
          <p:cNvSpPr>
            <a:spLocks noGrp="1"/>
          </p:cNvSpPr>
          <p:nvPr>
            <p:ph type="sldNum" sz="quarter" idx="12"/>
          </p:nvPr>
        </p:nvSpPr>
        <p:spPr/>
        <p:txBody>
          <a:bodyPr/>
          <a:lstStyle/>
          <a:p>
            <a:fld id="{E4F7161A-3EF8-4948-8AA3-6BDB0107BF52}" type="slidenum">
              <a:rPr lang="es-EC" smtClean="0"/>
              <a:t>‹Nº›</a:t>
            </a:fld>
            <a:endParaRPr lang="es-EC" dirty="0"/>
          </a:p>
        </p:txBody>
      </p:sp>
    </p:spTree>
    <p:extLst>
      <p:ext uri="{BB962C8B-B14F-4D97-AF65-F5344CB8AC3E}">
        <p14:creationId xmlns:p14="http://schemas.microsoft.com/office/powerpoint/2010/main" val="136825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r>
              <a:rPr lang="es-ES" smtClean="0"/>
              <a:t>11/03/2017</a:t>
            </a:r>
            <a:endParaRPr lang="es-EC" dirty="0"/>
          </a:p>
        </p:txBody>
      </p:sp>
      <p:sp>
        <p:nvSpPr>
          <p:cNvPr id="6" name="5 Marcador de pie de página"/>
          <p:cNvSpPr>
            <a:spLocks noGrp="1"/>
          </p:cNvSpPr>
          <p:nvPr>
            <p:ph type="ftr" sz="quarter" idx="11"/>
          </p:nvPr>
        </p:nvSpPr>
        <p:spPr/>
        <p:txBody>
          <a:bodyPr/>
          <a:lstStyle/>
          <a:p>
            <a:r>
              <a:rPr lang="es-EC" smtClean="0"/>
              <a:t>CURSO COMANDO 2017</a:t>
            </a:r>
            <a:endParaRPr lang="es-EC" dirty="0"/>
          </a:p>
        </p:txBody>
      </p:sp>
      <p:sp>
        <p:nvSpPr>
          <p:cNvPr id="7" name="6 Marcador de número de diapositiva"/>
          <p:cNvSpPr>
            <a:spLocks noGrp="1"/>
          </p:cNvSpPr>
          <p:nvPr>
            <p:ph type="sldNum" sz="quarter" idx="12"/>
          </p:nvPr>
        </p:nvSpPr>
        <p:spPr/>
        <p:txBody>
          <a:bodyPr/>
          <a:lstStyle/>
          <a:p>
            <a:fld id="{E4F7161A-3EF8-4948-8AA3-6BDB0107BF52}" type="slidenum">
              <a:rPr lang="es-EC" smtClean="0"/>
              <a:t>‹Nº›</a:t>
            </a:fld>
            <a:endParaRPr lang="es-EC" dirty="0"/>
          </a:p>
        </p:txBody>
      </p:sp>
    </p:spTree>
    <p:extLst>
      <p:ext uri="{BB962C8B-B14F-4D97-AF65-F5344CB8AC3E}">
        <p14:creationId xmlns:p14="http://schemas.microsoft.com/office/powerpoint/2010/main" val="553299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r>
              <a:rPr lang="es-ES" smtClean="0"/>
              <a:t>11/03/2017</a:t>
            </a:r>
            <a:endParaRPr lang="es-EC" dirty="0"/>
          </a:p>
        </p:txBody>
      </p:sp>
      <p:sp>
        <p:nvSpPr>
          <p:cNvPr id="8" name="7 Marcador de pie de página"/>
          <p:cNvSpPr>
            <a:spLocks noGrp="1"/>
          </p:cNvSpPr>
          <p:nvPr>
            <p:ph type="ftr" sz="quarter" idx="11"/>
          </p:nvPr>
        </p:nvSpPr>
        <p:spPr/>
        <p:txBody>
          <a:bodyPr/>
          <a:lstStyle/>
          <a:p>
            <a:r>
              <a:rPr lang="es-EC" smtClean="0"/>
              <a:t>CURSO COMANDO 2017</a:t>
            </a:r>
            <a:endParaRPr lang="es-EC" dirty="0"/>
          </a:p>
        </p:txBody>
      </p:sp>
      <p:sp>
        <p:nvSpPr>
          <p:cNvPr id="9" name="8 Marcador de número de diapositiva"/>
          <p:cNvSpPr>
            <a:spLocks noGrp="1"/>
          </p:cNvSpPr>
          <p:nvPr>
            <p:ph type="sldNum" sz="quarter" idx="12"/>
          </p:nvPr>
        </p:nvSpPr>
        <p:spPr/>
        <p:txBody>
          <a:bodyPr/>
          <a:lstStyle/>
          <a:p>
            <a:fld id="{E4F7161A-3EF8-4948-8AA3-6BDB0107BF52}" type="slidenum">
              <a:rPr lang="es-EC" smtClean="0"/>
              <a:t>‹Nº›</a:t>
            </a:fld>
            <a:endParaRPr lang="es-EC" dirty="0"/>
          </a:p>
        </p:txBody>
      </p:sp>
    </p:spTree>
    <p:extLst>
      <p:ext uri="{BB962C8B-B14F-4D97-AF65-F5344CB8AC3E}">
        <p14:creationId xmlns:p14="http://schemas.microsoft.com/office/powerpoint/2010/main" val="1244658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r>
              <a:rPr lang="es-ES" smtClean="0"/>
              <a:t>11/03/2017</a:t>
            </a:r>
            <a:endParaRPr lang="es-EC" dirty="0"/>
          </a:p>
        </p:txBody>
      </p:sp>
      <p:sp>
        <p:nvSpPr>
          <p:cNvPr id="4" name="3 Marcador de pie de página"/>
          <p:cNvSpPr>
            <a:spLocks noGrp="1"/>
          </p:cNvSpPr>
          <p:nvPr>
            <p:ph type="ftr" sz="quarter" idx="11"/>
          </p:nvPr>
        </p:nvSpPr>
        <p:spPr/>
        <p:txBody>
          <a:bodyPr/>
          <a:lstStyle/>
          <a:p>
            <a:r>
              <a:rPr lang="es-EC" smtClean="0"/>
              <a:t>CURSO COMANDO 2017</a:t>
            </a:r>
            <a:endParaRPr lang="es-EC" dirty="0"/>
          </a:p>
        </p:txBody>
      </p:sp>
      <p:sp>
        <p:nvSpPr>
          <p:cNvPr id="5" name="4 Marcador de número de diapositiva"/>
          <p:cNvSpPr>
            <a:spLocks noGrp="1"/>
          </p:cNvSpPr>
          <p:nvPr>
            <p:ph type="sldNum" sz="quarter" idx="12"/>
          </p:nvPr>
        </p:nvSpPr>
        <p:spPr/>
        <p:txBody>
          <a:bodyPr/>
          <a:lstStyle/>
          <a:p>
            <a:fld id="{E4F7161A-3EF8-4948-8AA3-6BDB0107BF52}" type="slidenum">
              <a:rPr lang="es-EC" smtClean="0"/>
              <a:t>‹Nº›</a:t>
            </a:fld>
            <a:endParaRPr lang="es-EC" dirty="0"/>
          </a:p>
        </p:txBody>
      </p:sp>
    </p:spTree>
    <p:extLst>
      <p:ext uri="{BB962C8B-B14F-4D97-AF65-F5344CB8AC3E}">
        <p14:creationId xmlns:p14="http://schemas.microsoft.com/office/powerpoint/2010/main" val="9210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S" smtClean="0"/>
              <a:t>11/03/2017</a:t>
            </a:r>
            <a:endParaRPr lang="es-EC" dirty="0"/>
          </a:p>
        </p:txBody>
      </p:sp>
      <p:sp>
        <p:nvSpPr>
          <p:cNvPr id="3" name="2 Marcador de pie de página"/>
          <p:cNvSpPr>
            <a:spLocks noGrp="1"/>
          </p:cNvSpPr>
          <p:nvPr>
            <p:ph type="ftr" sz="quarter" idx="11"/>
          </p:nvPr>
        </p:nvSpPr>
        <p:spPr/>
        <p:txBody>
          <a:bodyPr/>
          <a:lstStyle/>
          <a:p>
            <a:r>
              <a:rPr lang="es-EC" smtClean="0"/>
              <a:t>CURSO COMANDO 2017</a:t>
            </a:r>
            <a:endParaRPr lang="es-EC" dirty="0"/>
          </a:p>
        </p:txBody>
      </p:sp>
      <p:sp>
        <p:nvSpPr>
          <p:cNvPr id="4" name="3 Marcador de número de diapositiva"/>
          <p:cNvSpPr>
            <a:spLocks noGrp="1"/>
          </p:cNvSpPr>
          <p:nvPr>
            <p:ph type="sldNum" sz="quarter" idx="12"/>
          </p:nvPr>
        </p:nvSpPr>
        <p:spPr/>
        <p:txBody>
          <a:bodyPr/>
          <a:lstStyle/>
          <a:p>
            <a:fld id="{E4F7161A-3EF8-4948-8AA3-6BDB0107BF52}" type="slidenum">
              <a:rPr lang="es-EC" smtClean="0"/>
              <a:t>‹Nº›</a:t>
            </a:fld>
            <a:endParaRPr lang="es-EC" dirty="0"/>
          </a:p>
        </p:txBody>
      </p:sp>
    </p:spTree>
    <p:extLst>
      <p:ext uri="{BB962C8B-B14F-4D97-AF65-F5344CB8AC3E}">
        <p14:creationId xmlns:p14="http://schemas.microsoft.com/office/powerpoint/2010/main" val="1051189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r>
              <a:rPr lang="es-ES" smtClean="0"/>
              <a:t>11/03/2017</a:t>
            </a:r>
            <a:endParaRPr lang="es-EC" dirty="0"/>
          </a:p>
        </p:txBody>
      </p:sp>
      <p:sp>
        <p:nvSpPr>
          <p:cNvPr id="6" name="5 Marcador de pie de página"/>
          <p:cNvSpPr>
            <a:spLocks noGrp="1"/>
          </p:cNvSpPr>
          <p:nvPr>
            <p:ph type="ftr" sz="quarter" idx="11"/>
          </p:nvPr>
        </p:nvSpPr>
        <p:spPr/>
        <p:txBody>
          <a:bodyPr/>
          <a:lstStyle/>
          <a:p>
            <a:r>
              <a:rPr lang="es-EC" smtClean="0"/>
              <a:t>CURSO COMANDO 2017</a:t>
            </a:r>
            <a:endParaRPr lang="es-EC" dirty="0"/>
          </a:p>
        </p:txBody>
      </p:sp>
      <p:sp>
        <p:nvSpPr>
          <p:cNvPr id="7" name="6 Marcador de número de diapositiva"/>
          <p:cNvSpPr>
            <a:spLocks noGrp="1"/>
          </p:cNvSpPr>
          <p:nvPr>
            <p:ph type="sldNum" sz="quarter" idx="12"/>
          </p:nvPr>
        </p:nvSpPr>
        <p:spPr/>
        <p:txBody>
          <a:bodyPr/>
          <a:lstStyle/>
          <a:p>
            <a:fld id="{E4F7161A-3EF8-4948-8AA3-6BDB0107BF52}" type="slidenum">
              <a:rPr lang="es-EC" smtClean="0"/>
              <a:t>‹Nº›</a:t>
            </a:fld>
            <a:endParaRPr lang="es-EC" dirty="0"/>
          </a:p>
        </p:txBody>
      </p:sp>
    </p:spTree>
    <p:extLst>
      <p:ext uri="{BB962C8B-B14F-4D97-AF65-F5344CB8AC3E}">
        <p14:creationId xmlns:p14="http://schemas.microsoft.com/office/powerpoint/2010/main" val="2966789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r>
              <a:rPr lang="es-ES" smtClean="0"/>
              <a:t>11/03/2017</a:t>
            </a:r>
            <a:endParaRPr lang="es-EC" dirty="0"/>
          </a:p>
        </p:txBody>
      </p:sp>
      <p:sp>
        <p:nvSpPr>
          <p:cNvPr id="6" name="5 Marcador de pie de página"/>
          <p:cNvSpPr>
            <a:spLocks noGrp="1"/>
          </p:cNvSpPr>
          <p:nvPr>
            <p:ph type="ftr" sz="quarter" idx="11"/>
          </p:nvPr>
        </p:nvSpPr>
        <p:spPr/>
        <p:txBody>
          <a:bodyPr/>
          <a:lstStyle/>
          <a:p>
            <a:r>
              <a:rPr lang="es-EC" smtClean="0"/>
              <a:t>CURSO COMANDO 2017</a:t>
            </a:r>
            <a:endParaRPr lang="es-EC" dirty="0"/>
          </a:p>
        </p:txBody>
      </p:sp>
      <p:sp>
        <p:nvSpPr>
          <p:cNvPr id="7" name="6 Marcador de número de diapositiva"/>
          <p:cNvSpPr>
            <a:spLocks noGrp="1"/>
          </p:cNvSpPr>
          <p:nvPr>
            <p:ph type="sldNum" sz="quarter" idx="12"/>
          </p:nvPr>
        </p:nvSpPr>
        <p:spPr/>
        <p:txBody>
          <a:bodyPr/>
          <a:lstStyle/>
          <a:p>
            <a:fld id="{E4F7161A-3EF8-4948-8AA3-6BDB0107BF52}" type="slidenum">
              <a:rPr lang="es-EC" smtClean="0"/>
              <a:t>‹Nº›</a:t>
            </a:fld>
            <a:endParaRPr lang="es-EC" dirty="0"/>
          </a:p>
        </p:txBody>
      </p:sp>
    </p:spTree>
    <p:extLst>
      <p:ext uri="{BB962C8B-B14F-4D97-AF65-F5344CB8AC3E}">
        <p14:creationId xmlns:p14="http://schemas.microsoft.com/office/powerpoint/2010/main" val="3699162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r>
              <a:rPr lang="es-ES" smtClean="0"/>
              <a:t>11/03/2017</a:t>
            </a:r>
            <a:endParaRPr lang="es-ES" dirty="0"/>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s-ES" smtClean="0"/>
              <a:t>CURSO COMANDO 2017</a:t>
            </a:r>
            <a:endParaRPr lang="es-ES" dirty="0"/>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F68E6BD5-D8B3-42CE-8F30-420748DF4056}" type="slidenum">
              <a:rPr lang="es-ES" smtClean="0"/>
              <a:pPr fontAlgn="base">
                <a:spcBef>
                  <a:spcPct val="0"/>
                </a:spcBef>
                <a:spcAft>
                  <a:spcPct val="0"/>
                </a:spcAft>
                <a:defRPr/>
              </a:pPr>
              <a:t>‹Nº›</a:t>
            </a:fld>
            <a:endParaRPr lang="es-ES" dirty="0"/>
          </a:p>
        </p:txBody>
      </p:sp>
    </p:spTree>
    <p:extLst>
      <p:ext uri="{BB962C8B-B14F-4D97-AF65-F5344CB8AC3E}">
        <p14:creationId xmlns:p14="http://schemas.microsoft.com/office/powerpoint/2010/main" val="324172734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4.png"/><Relationship Id="rId3" Type="http://schemas.openxmlformats.org/officeDocument/2006/relationships/image" Target="../media/image6.png"/><Relationship Id="rId7" Type="http://schemas.microsoft.com/office/2007/relationships/hdphoto" Target="../media/hdphoto7.wdp"/><Relationship Id="rId12"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7.png"/><Relationship Id="rId9" Type="http://schemas.openxmlformats.org/officeDocument/2006/relationships/image" Target="../media/image77.jpe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81.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3.xml"/><Relationship Id="rId11" Type="http://schemas.openxmlformats.org/officeDocument/2006/relationships/image" Target="../media/image34.png"/><Relationship Id="rId5" Type="http://schemas.openxmlformats.org/officeDocument/2006/relationships/diagramQuickStyle" Target="../diagrams/quickStyle3.xml"/><Relationship Id="rId10" Type="http://schemas.openxmlformats.org/officeDocument/2006/relationships/image" Target="../media/image74.png"/><Relationship Id="rId4" Type="http://schemas.openxmlformats.org/officeDocument/2006/relationships/diagramLayout" Target="../diagrams/layout3.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png"/><Relationship Id="rId7" Type="http://schemas.openxmlformats.org/officeDocument/2006/relationships/image" Target="../media/image8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png"/><Relationship Id="rId7" Type="http://schemas.openxmlformats.org/officeDocument/2006/relationships/image" Target="../media/image8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image" Target="../media/image8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91.emf"/><Relationship Id="rId5" Type="http://schemas.openxmlformats.org/officeDocument/2006/relationships/package" Target="../embeddings/Microsoft_Excel_Worksheet3.xlsx"/><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png"/><Relationship Id="rId7" Type="http://schemas.openxmlformats.org/officeDocument/2006/relationships/chart" Target="../charts/chart7.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 Id="rId9" Type="http://schemas.openxmlformats.org/officeDocument/2006/relationships/image" Target="../media/image93.png"/></Relationships>
</file>

<file path=ppt/slides/_rels/slide16.xml.rels><?xml version="1.0" encoding="UTF-8" standalone="yes"?>
<Relationships xmlns="http://schemas.openxmlformats.org/package/2006/relationships"><Relationship Id="rId8" Type="http://schemas.openxmlformats.org/officeDocument/2006/relationships/chart" Target="../charts/chart10.xml"/><Relationship Id="rId13" Type="http://schemas.openxmlformats.org/officeDocument/2006/relationships/image" Target="../media/image97.png"/><Relationship Id="rId3" Type="http://schemas.openxmlformats.org/officeDocument/2006/relationships/image" Target="../media/image7.png"/><Relationship Id="rId7" Type="http://schemas.openxmlformats.org/officeDocument/2006/relationships/image" Target="../media/image93.png"/><Relationship Id="rId12" Type="http://schemas.openxmlformats.org/officeDocument/2006/relationships/image" Target="../media/image9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chart" Target="../charts/chart9.xml"/><Relationship Id="rId11" Type="http://schemas.openxmlformats.org/officeDocument/2006/relationships/image" Target="../media/image95.png"/><Relationship Id="rId5" Type="http://schemas.openxmlformats.org/officeDocument/2006/relationships/image" Target="../media/image92.png"/><Relationship Id="rId10" Type="http://schemas.openxmlformats.org/officeDocument/2006/relationships/image" Target="../media/image94.png"/><Relationship Id="rId4" Type="http://schemas.openxmlformats.org/officeDocument/2006/relationships/chart" Target="../charts/chart8.xml"/><Relationship Id="rId9" Type="http://schemas.openxmlformats.org/officeDocument/2006/relationships/chart" Target="../charts/chart1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98.emf"/><Relationship Id="rId5" Type="http://schemas.openxmlformats.org/officeDocument/2006/relationships/package" Target="../embeddings/Microsoft_Excel_Worksheet7.xlsx"/><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png"/><Relationship Id="rId7" Type="http://schemas.openxmlformats.org/officeDocument/2006/relationships/chart" Target="../charts/chart14.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png"/><Relationship Id="rId7" Type="http://schemas.openxmlformats.org/officeDocument/2006/relationships/image" Target="../media/image93.pn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image" Target="../media/image7.png"/><Relationship Id="rId9" Type="http://schemas.openxmlformats.org/officeDocument/2006/relationships/chart" Target="../charts/chart1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02.emf"/><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04.emf"/><Relationship Id="rId4" Type="http://schemas.openxmlformats.org/officeDocument/2006/relationships/image" Target="../media/image103.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7.png"/><Relationship Id="rId7" Type="http://schemas.openxmlformats.org/officeDocument/2006/relationships/diagramLayout" Target="../diagrams/layout4.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106.png"/><Relationship Id="rId10" Type="http://schemas.microsoft.com/office/2007/relationships/diagramDrawing" Target="../diagrams/drawing4.xml"/><Relationship Id="rId4" Type="http://schemas.openxmlformats.org/officeDocument/2006/relationships/image" Target="../media/image105.emf"/><Relationship Id="rId9" Type="http://schemas.openxmlformats.org/officeDocument/2006/relationships/diagramColors" Target="../diagrams/colors4.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07.png"/><Relationship Id="rId9" Type="http://schemas.microsoft.com/office/2007/relationships/diagramDrawing" Target="../diagrams/drawing5.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chart" Target="../charts/chart18.xml"/></Relationships>
</file>

<file path=ppt/slides/_rels/slide2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7.png"/><Relationship Id="rId7" Type="http://schemas.openxmlformats.org/officeDocument/2006/relationships/image" Target="../media/image1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chart" Target="../charts/chart19.xml"/></Relationships>
</file>

<file path=ppt/slides/_rels/slide2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7.png"/><Relationship Id="rId7" Type="http://schemas.openxmlformats.org/officeDocument/2006/relationships/image" Target="../media/image1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chart" Target="../charts/chart21.xml"/><Relationship Id="rId5" Type="http://schemas.openxmlformats.org/officeDocument/2006/relationships/image" Target="../media/image108.png"/><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chart" Target="../charts/chart2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4.png"/><Relationship Id="rId2" Type="http://schemas.openxmlformats.org/officeDocument/2006/relationships/chart" Target="../charts/chart23.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0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chart" Target="../charts/chart24.xml"/><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6.png"/><Relationship Id="rId15" Type="http://schemas.openxmlformats.org/officeDocument/2006/relationships/image" Target="../media/image21.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6.png"/><Relationship Id="rId7" Type="http://schemas.openxmlformats.org/officeDocument/2006/relationships/image" Target="../media/image118.png"/><Relationship Id="rId2" Type="http://schemas.openxmlformats.org/officeDocument/2006/relationships/chart" Target="../charts/chart25.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0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chart" Target="../charts/chart26.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22.png"/><Relationship Id="rId4" Type="http://schemas.openxmlformats.org/officeDocument/2006/relationships/image" Target="../media/image120.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27.xml"/><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28.xml"/><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0.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12"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30.png"/><Relationship Id="rId5" Type="http://schemas.openxmlformats.org/officeDocument/2006/relationships/diagramLayout" Target="../diagrams/layout1.xml"/><Relationship Id="rId10" Type="http://schemas.openxmlformats.org/officeDocument/2006/relationships/image" Target="../media/image29.png"/><Relationship Id="rId4" Type="http://schemas.openxmlformats.org/officeDocument/2006/relationships/diagramData" Target="../diagrams/data1.xml"/><Relationship Id="rId9" Type="http://schemas.openxmlformats.org/officeDocument/2006/relationships/image" Target="../media/image28.jpe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4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128.png"/><Relationship Id="rId10" Type="http://schemas.openxmlformats.org/officeDocument/2006/relationships/image" Target="../media/image130.png"/><Relationship Id="rId4" Type="http://schemas.openxmlformats.org/officeDocument/2006/relationships/image" Target="../media/image123.png"/><Relationship Id="rId9" Type="http://schemas.openxmlformats.org/officeDocument/2006/relationships/image" Target="../media/image129.png"/></Relationships>
</file>

<file path=ppt/slides/_rels/slide4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7.png"/><Relationship Id="rId7" Type="http://schemas.microsoft.com/office/2007/relationships/hdphoto" Target="../media/hdphoto9.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2.png"/><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131.png"/><Relationship Id="rId9" Type="http://schemas.openxmlformats.org/officeDocument/2006/relationships/image" Target="../media/image134.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35.emf"/></Relationships>
</file>

<file path=ppt/slides/_rels/slide4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6.png"/><Relationship Id="rId7" Type="http://schemas.openxmlformats.org/officeDocument/2006/relationships/image" Target="../media/image137.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36.emf"/><Relationship Id="rId5" Type="http://schemas.openxmlformats.org/officeDocument/2006/relationships/package" Target="../embeddings/Microsoft_Excel_Worksheet19.xlsx"/><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44.png"/><Relationship Id="rId4" Type="http://schemas.openxmlformats.org/officeDocument/2006/relationships/image" Target="../media/image143.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46.png"/><Relationship Id="rId4" Type="http://schemas.openxmlformats.org/officeDocument/2006/relationships/image" Target="../media/image145.png"/></Relationships>
</file>

<file path=ppt/slides/_rels/slide4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png"/><Relationship Id="rId7" Type="http://schemas.openxmlformats.org/officeDocument/2006/relationships/diagramColors" Target="../diagrams/colors6.xml"/><Relationship Id="rId12" Type="http://schemas.openxmlformats.org/officeDocument/2006/relationships/image" Target="../media/image14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QuickStyle" Target="../diagrams/quickStyle6.xml"/><Relationship Id="rId11" Type="http://schemas.openxmlformats.org/officeDocument/2006/relationships/image" Target="../media/image148.png"/><Relationship Id="rId5" Type="http://schemas.openxmlformats.org/officeDocument/2006/relationships/diagramLayout" Target="../diagrams/layout6.xml"/><Relationship Id="rId10" Type="http://schemas.openxmlformats.org/officeDocument/2006/relationships/slide" Target="slide50.xml"/><Relationship Id="rId4" Type="http://schemas.openxmlformats.org/officeDocument/2006/relationships/diagramData" Target="../diagrams/data6.xml"/><Relationship Id="rId9" Type="http://schemas.openxmlformats.org/officeDocument/2006/relationships/image" Target="../media/image147.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7.png"/><Relationship Id="rId9" Type="http://schemas.openxmlformats.org/officeDocument/2006/relationships/image" Target="../media/image37.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slide" Target="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g"/><Relationship Id="rId1" Type="http://schemas.openxmlformats.org/officeDocument/2006/relationships/slideLayout" Target="../slideLayouts/slideLayout7.xml"/><Relationship Id="rId5" Type="http://schemas.openxmlformats.org/officeDocument/2006/relationships/image" Target="../media/image53.png"/><Relationship Id="rId4" Type="http://schemas.microsoft.com/office/2007/relationships/hdphoto" Target="../media/hdphoto11.wdp"/></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18" Type="http://schemas.openxmlformats.org/officeDocument/2006/relationships/image" Target="../media/image52.png"/><Relationship Id="rId26" Type="http://schemas.openxmlformats.org/officeDocument/2006/relationships/image" Target="../media/image59.png"/><Relationship Id="rId3" Type="http://schemas.openxmlformats.org/officeDocument/2006/relationships/image" Target="../media/image39.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8.png"/><Relationship Id="rId2" Type="http://schemas.openxmlformats.org/officeDocument/2006/relationships/notesSlide" Target="../notesSlides/notesSlide1.xml"/><Relationship Id="rId16" Type="http://schemas.openxmlformats.org/officeDocument/2006/relationships/image" Target="../media/image50.png"/><Relationship Id="rId20"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7.png"/><Relationship Id="rId5" Type="http://schemas.openxmlformats.org/officeDocument/2006/relationships/image" Target="../media/image7.png"/><Relationship Id="rId15" Type="http://schemas.openxmlformats.org/officeDocument/2006/relationships/image" Target="../media/image49.png"/><Relationship Id="rId23" Type="http://schemas.openxmlformats.org/officeDocument/2006/relationships/image" Target="../media/image56.png"/><Relationship Id="rId10" Type="http://schemas.openxmlformats.org/officeDocument/2006/relationships/image" Target="../media/image44.png"/><Relationship Id="rId19"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43.jpeg"/><Relationship Id="rId14" Type="http://schemas.openxmlformats.org/officeDocument/2006/relationships/image" Target="../media/image48.png"/><Relationship Id="rId22"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0.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1.png"/><Relationship Id="rId11" Type="http://schemas.microsoft.com/office/2007/relationships/hdphoto" Target="../media/hdphoto6.wdp"/><Relationship Id="rId5" Type="http://schemas.openxmlformats.org/officeDocument/2006/relationships/image" Target="../media/image7.png"/><Relationship Id="rId10" Type="http://schemas.openxmlformats.org/officeDocument/2006/relationships/image" Target="../media/image63.png"/><Relationship Id="rId4" Type="http://schemas.openxmlformats.org/officeDocument/2006/relationships/image" Target="../media/image6.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64.png"/><Relationship Id="rId4" Type="http://schemas.openxmlformats.org/officeDocument/2006/relationships/image" Target="../media/image7.png"/><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7.png"/><Relationship Id="rId9"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533516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70504"/>
            <a:ext cx="12192000" cy="5387496"/>
          </a:xfrm>
          <a:prstGeom prst="rect">
            <a:avLst/>
          </a:prstGeom>
        </p:spPr>
      </p:pic>
      <p:sp>
        <p:nvSpPr>
          <p:cNvPr id="4" name="Marcador de número de diapositiva 3"/>
          <p:cNvSpPr>
            <a:spLocks noGrp="1"/>
          </p:cNvSpPr>
          <p:nvPr>
            <p:ph type="sldNum" sz="quarter" idx="12"/>
          </p:nvPr>
        </p:nvSpPr>
        <p:spPr/>
        <p:txBody>
          <a:bodyPr vert="horz" lIns="121920" tIns="60960" rIns="121920" bIns="60960" rtlCol="0" anchor="ctr"/>
          <a:lstStyle/>
          <a:p>
            <a:fld id="{4D6413FE-8A7D-4E14-BFD2-BF9FAE9594B7}" type="slidenum">
              <a:rPr lang="es-ES">
                <a:solidFill>
                  <a:prstClr val="black">
                    <a:tint val="75000"/>
                  </a:prstClr>
                </a:solidFill>
              </a:rPr>
              <a:pPr/>
              <a:t>1</a:t>
            </a:fld>
            <a:endParaRPr lang="es-ES" dirty="0">
              <a:solidFill>
                <a:prstClr val="black">
                  <a:tint val="75000"/>
                </a:prstClr>
              </a:solidFill>
            </a:endParaRPr>
          </a:p>
        </p:txBody>
      </p:sp>
      <p:sp>
        <p:nvSpPr>
          <p:cNvPr id="8" name="AutoShape 3"/>
          <p:cNvSpPr>
            <a:spLocks noChangeArrowheads="1"/>
          </p:cNvSpPr>
          <p:nvPr/>
        </p:nvSpPr>
        <p:spPr bwMode="auto">
          <a:xfrm>
            <a:off x="6456040" y="4653136"/>
            <a:ext cx="3399971" cy="864096"/>
          </a:xfrm>
          <a:prstGeom prst="roundRect">
            <a:avLst>
              <a:gd name="adj" fmla="val 16667"/>
            </a:avLst>
          </a:prstGeom>
          <a:solidFill>
            <a:srgbClr val="08126E"/>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a:extLst/>
        </p:spPr>
        <p:txBody>
          <a:bodyPr vert="horz" wrap="square" lIns="68580" tIns="34290" rIns="68580" bIns="34290" numCol="1" anchor="t" anchorCtr="0" compatLnSpc="1">
            <a:prstTxWarp prst="textNoShape">
              <a:avLst/>
            </a:prstTxWarp>
          </a:bodyPr>
          <a:lstStyle/>
          <a:p>
            <a:pPr marL="171450" algn="ctr" defTabSz="742950">
              <a:tabLst>
                <a:tab pos="9067800" algn="l"/>
              </a:tabLst>
            </a:pPr>
            <a:r>
              <a:rPr lang="es-EC" altLang="es-ES" b="1" dirty="0" smtClean="0">
                <a:solidFill>
                  <a:schemeClr val="bg1"/>
                </a:solidFill>
                <a:latin typeface="Arial" panose="020B0604020202020204" pitchFamily="34" charset="0"/>
              </a:rPr>
              <a:t>Curso: </a:t>
            </a:r>
          </a:p>
          <a:p>
            <a:pPr marL="171450" algn="ctr" defTabSz="742950">
              <a:tabLst>
                <a:tab pos="9067800" algn="l"/>
              </a:tabLst>
            </a:pPr>
            <a:endParaRPr lang="es-EC" altLang="es-ES" sz="1600" b="1" dirty="0" smtClean="0">
              <a:solidFill>
                <a:schemeClr val="bg1"/>
              </a:solidFill>
              <a:latin typeface="Arial" panose="020B0604020202020204" pitchFamily="34" charset="0"/>
            </a:endParaRPr>
          </a:p>
          <a:p>
            <a:pPr marL="171450" algn="ctr" defTabSz="742950">
              <a:tabLst>
                <a:tab pos="9067800" algn="l"/>
              </a:tabLst>
            </a:pPr>
            <a:r>
              <a:rPr lang="es-EC" altLang="es-ES" sz="1600" b="1" dirty="0" smtClean="0">
                <a:solidFill>
                  <a:schemeClr val="bg1"/>
                </a:solidFill>
                <a:latin typeface="Arial" panose="020B0604020202020204" pitchFamily="34" charset="0"/>
              </a:rPr>
              <a:t>ESTADO </a:t>
            </a:r>
            <a:r>
              <a:rPr lang="es-EC" altLang="es-ES" sz="1600" b="1" dirty="0">
                <a:solidFill>
                  <a:schemeClr val="bg1"/>
                </a:solidFill>
                <a:latin typeface="Arial" panose="020B0604020202020204" pitchFamily="34" charset="0"/>
              </a:rPr>
              <a:t>MAYOR SERVICIOS</a:t>
            </a:r>
          </a:p>
        </p:txBody>
      </p:sp>
      <p:sp>
        <p:nvSpPr>
          <p:cNvPr id="9" name="AutoShape 4"/>
          <p:cNvSpPr>
            <a:spLocks noChangeArrowheads="1"/>
          </p:cNvSpPr>
          <p:nvPr/>
        </p:nvSpPr>
        <p:spPr bwMode="auto">
          <a:xfrm>
            <a:off x="2871428" y="4653136"/>
            <a:ext cx="3240360" cy="864096"/>
          </a:xfrm>
          <a:prstGeom prst="roundRect">
            <a:avLst>
              <a:gd name="adj" fmla="val 18120"/>
            </a:avLst>
          </a:prstGeom>
          <a:solidFill>
            <a:srgbClr val="08126E"/>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a:extLst/>
        </p:spPr>
        <p:txBody>
          <a:bodyPr vert="horz" wrap="square" lIns="68580" tIns="34290" rIns="68580" bIns="34290" numCol="1" anchor="t" anchorCtr="0" compatLnSpc="1">
            <a:prstTxWarp prst="textNoShape">
              <a:avLst/>
            </a:prstTxWarp>
          </a:bodyPr>
          <a:lstStyle/>
          <a:p>
            <a:pPr marL="171450" algn="ctr" defTabSz="742950">
              <a:tabLst>
                <a:tab pos="9067800" algn="l"/>
              </a:tabLst>
            </a:pPr>
            <a:r>
              <a:rPr lang="es-ES" altLang="es-ES" b="1" dirty="0">
                <a:solidFill>
                  <a:schemeClr val="bg1"/>
                </a:solidFill>
                <a:latin typeface="Arial" panose="020B0604020202020204" pitchFamily="34" charset="0"/>
              </a:rPr>
              <a:t>Elaborado por: </a:t>
            </a:r>
          </a:p>
          <a:p>
            <a:pPr marL="171450" algn="ctr" defTabSz="742950">
              <a:tabLst>
                <a:tab pos="9067800" algn="l"/>
              </a:tabLst>
            </a:pPr>
            <a:endParaRPr lang="es-EC" sz="1600" b="1" dirty="0" smtClean="0">
              <a:solidFill>
                <a:schemeClr val="bg1"/>
              </a:solidFill>
              <a:latin typeface="Arial" panose="020B0604020202020204" pitchFamily="34" charset="0"/>
            </a:endParaRPr>
          </a:p>
          <a:p>
            <a:pPr marL="171450" algn="ctr" defTabSz="742950">
              <a:tabLst>
                <a:tab pos="9067800" algn="l"/>
              </a:tabLst>
            </a:pPr>
            <a:r>
              <a:rPr lang="es-EC" sz="1600" b="1" dirty="0" smtClean="0">
                <a:solidFill>
                  <a:schemeClr val="bg1"/>
                </a:solidFill>
                <a:latin typeface="Arial" panose="020B0604020202020204" pitchFamily="34" charset="0"/>
              </a:rPr>
              <a:t>CPCB-AB  BARRETO JULIO.</a:t>
            </a:r>
            <a:endParaRPr lang="es-ES" sz="1600" b="1" dirty="0">
              <a:solidFill>
                <a:schemeClr val="bg1"/>
              </a:solidFill>
              <a:latin typeface="Arial" panose="020B0604020202020204" pitchFamily="34" charset="0"/>
            </a:endParaRPr>
          </a:p>
        </p:txBody>
      </p:sp>
      <p:sp>
        <p:nvSpPr>
          <p:cNvPr id="2" name="1 Rectángulo"/>
          <p:cNvSpPr/>
          <p:nvPr/>
        </p:nvSpPr>
        <p:spPr>
          <a:xfrm>
            <a:off x="1977944" y="808153"/>
            <a:ext cx="9158616" cy="1324703"/>
          </a:xfrm>
          <a:prstGeom prst="rect">
            <a:avLst/>
          </a:prstGeom>
          <a:solidFill>
            <a:srgbClr val="08126E"/>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vert="horz" wrap="square" lIns="68580" tIns="34290" rIns="68580" bIns="34290" numCol="1" anchor="t" anchorCtr="0" compatLnSpc="1">
            <a:prstTxWarp prst="textNoShape">
              <a:avLst/>
            </a:prstTxWarp>
          </a:bodyPr>
          <a:lstStyle/>
          <a:p>
            <a:pPr marL="171450" algn="ctr" defTabSz="742950">
              <a:tabLst>
                <a:tab pos="9067800" algn="l"/>
              </a:tabLst>
            </a:pPr>
            <a:r>
              <a:rPr lang="es-EC" sz="2400" b="1" dirty="0" smtClean="0">
                <a:solidFill>
                  <a:schemeClr val="bg1"/>
                </a:solidFill>
                <a:latin typeface="Arial" panose="020B0604020202020204" pitchFamily="34" charset="0"/>
              </a:rPr>
              <a:t>“</a:t>
            </a:r>
            <a:r>
              <a:rPr lang="es-EC" sz="2400" b="1" dirty="0">
                <a:solidFill>
                  <a:schemeClr val="bg1"/>
                </a:solidFill>
              </a:rPr>
              <a:t>INCIDENCIA EN EL DESEMPEÑO DEL SERVICIO DE DRAGAS, AL PERMANECER BAJO LA ESTRUCTURA ORGANIZACIONAL DE LA ARMADA DEL ECUADOR. PROPUESTA PARA FORTALECER SU </a:t>
            </a:r>
            <a:r>
              <a:rPr lang="es-EC" sz="2400" b="1" dirty="0" smtClean="0">
                <a:solidFill>
                  <a:schemeClr val="bg1"/>
                </a:solidFill>
              </a:rPr>
              <a:t>GESTIÓN”</a:t>
            </a:r>
            <a:endParaRPr lang="es-ES" sz="2400" dirty="0">
              <a:solidFill>
                <a:schemeClr val="bg1"/>
              </a:solidFill>
            </a:endParaRPr>
          </a:p>
        </p:txBody>
      </p:sp>
      <p:pic>
        <p:nvPicPr>
          <p:cNvPr id="1029"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232185" y="1444500"/>
            <a:ext cx="887713" cy="90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384" y="1474675"/>
            <a:ext cx="878647" cy="874205"/>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2" name="11 Rectángulo"/>
          <p:cNvSpPr/>
          <p:nvPr/>
        </p:nvSpPr>
        <p:spPr>
          <a:xfrm>
            <a:off x="0" y="6381327"/>
            <a:ext cx="12192000" cy="476673"/>
          </a:xfrm>
          <a:prstGeom prst="rect">
            <a:avLst/>
          </a:prstGeom>
          <a:solidFill>
            <a:srgbClr val="08126E"/>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vert="horz" wrap="square" lIns="68580" tIns="34290" rIns="68580" bIns="34290" numCol="1" anchor="t" anchorCtr="0" compatLnSpc="1">
            <a:prstTxWarp prst="textNoShape">
              <a:avLst/>
            </a:prstTxWarp>
          </a:bodyPr>
          <a:lstStyle/>
          <a:p>
            <a:pPr marL="171450" algn="ctr" defTabSz="742950">
              <a:tabLst>
                <a:tab pos="9067800" algn="l"/>
              </a:tabLst>
            </a:pPr>
            <a:endParaRPr lang="es-ES" sz="2400" dirty="0">
              <a:solidFill>
                <a:schemeClr val="bg1"/>
              </a:solidFill>
            </a:endParaRPr>
          </a:p>
        </p:txBody>
      </p:sp>
    </p:spTree>
    <p:extLst>
      <p:ext uri="{BB962C8B-B14F-4D97-AF65-F5344CB8AC3E}">
        <p14:creationId xmlns:p14="http://schemas.microsoft.com/office/powerpoint/2010/main" val="1352890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p:cNvSpPr/>
          <p:nvPr/>
        </p:nvSpPr>
        <p:spPr>
          <a:xfrm>
            <a:off x="72008" y="1019572"/>
            <a:ext cx="4871864" cy="571373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algn="ctr">
              <a:lnSpc>
                <a:spcPct val="90000"/>
              </a:lnSpc>
              <a:spcBef>
                <a:spcPct val="0"/>
              </a:spcBef>
              <a:spcAft>
                <a:spcPct val="35000"/>
              </a:spcAft>
            </a:pPr>
            <a:r>
              <a:rPr lang="es-EC" sz="3200" b="1" dirty="0" smtClean="0">
                <a:ln/>
                <a:solidFill>
                  <a:srgbClr val="FFFF00"/>
                </a:solidFill>
                <a:latin typeface="Arial Black" panose="020B0A04020102020204" pitchFamily="34" charset="0"/>
              </a:rPr>
              <a:t>MARCO DE REFERENCIA</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193311" y="6473403"/>
            <a:ext cx="2844800" cy="365125"/>
          </a:xfrm>
        </p:spPr>
        <p:txBody>
          <a:bodyPr/>
          <a:lstStyle/>
          <a:p>
            <a:fld id="{E4F7161A-3EF8-4948-8AA3-6BDB0107BF52}" type="slidenum">
              <a:rPr lang="es-EC" sz="1600" smtClean="0">
                <a:solidFill>
                  <a:schemeClr val="tx1"/>
                </a:solidFill>
              </a:rPr>
              <a:t>10</a:t>
            </a:fld>
            <a:endParaRPr lang="es-EC" sz="1600" dirty="0">
              <a:solidFill>
                <a:schemeClr val="tx1"/>
              </a:solidFill>
            </a:endParaRPr>
          </a:p>
        </p:txBody>
      </p:sp>
      <p:sp>
        <p:nvSpPr>
          <p:cNvPr id="2" name="AutoShape 2" descr="Resultado de imagen para MARCO LEGAL"/>
          <p:cNvSpPr>
            <a:spLocks noChangeAspect="1" noChangeArrowheads="1"/>
          </p:cNvSpPr>
          <p:nvPr/>
        </p:nvSpPr>
        <p:spPr bwMode="auto">
          <a:xfrm>
            <a:off x="155575" y="-914400"/>
            <a:ext cx="561975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537" y="116632"/>
            <a:ext cx="2319362" cy="78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agen 7">
            <a:extLst>
              <a:ext uri="{FF2B5EF4-FFF2-40B4-BE49-F238E27FC236}">
                <a16:creationId xmlns:a16="http://schemas.microsoft.com/office/drawing/2014/main" id="{D13ABEFF-D6C8-4000-880B-0DC53CF9C7B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Lst>
          </a:blip>
          <a:stretch>
            <a:fillRect/>
          </a:stretch>
        </p:blipFill>
        <p:spPr>
          <a:xfrm>
            <a:off x="283229" y="1113613"/>
            <a:ext cx="1204155" cy="16673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B/>
          </a:sp3d>
        </p:spPr>
      </p:pic>
      <p:pic>
        <p:nvPicPr>
          <p:cNvPr id="205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7702" y="1113613"/>
            <a:ext cx="1283962" cy="1667315"/>
          </a:xfrm>
          <a:prstGeom prst="rect">
            <a:avLst/>
          </a:prstGeom>
          <a:noFill/>
          <a:ln>
            <a:noFill/>
          </a:ln>
          <a:scene3d>
            <a:camera prst="orthographicFront"/>
            <a:lightRig rig="threePt" dir="t"/>
          </a:scene3d>
          <a:sp3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7688" y="1113613"/>
            <a:ext cx="1320201" cy="166731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333" r="13930" b="10940"/>
          <a:stretch/>
        </p:blipFill>
        <p:spPr bwMode="auto">
          <a:xfrm>
            <a:off x="1585958" y="4035556"/>
            <a:ext cx="1293277" cy="16977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11">
            <a:extLst>
              <a:ext uri="{28A0092B-C50C-407E-A947-70E740481C1C}">
                <a14:useLocalDpi xmlns:a14="http://schemas.microsoft.com/office/drawing/2010/main" val="0"/>
              </a:ext>
            </a:extLst>
          </a:blip>
          <a:srcRect l="38289" t="11044" r="37617" b="30050"/>
          <a:stretch/>
        </p:blipFill>
        <p:spPr bwMode="auto">
          <a:xfrm>
            <a:off x="8128327" y="1056529"/>
            <a:ext cx="1644704" cy="226186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3912" y="3404318"/>
            <a:ext cx="6214682" cy="3300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17 Rectángulo"/>
          <p:cNvSpPr/>
          <p:nvPr/>
        </p:nvSpPr>
        <p:spPr>
          <a:xfrm>
            <a:off x="191344" y="2937718"/>
            <a:ext cx="2788435" cy="923330"/>
          </a:xfrm>
          <a:prstGeom prst="rect">
            <a:avLst/>
          </a:prstGeom>
          <a:solidFill>
            <a:schemeClr val="tx1"/>
          </a:solidFill>
        </p:spPr>
        <p:txBody>
          <a:bodyPr wrap="square">
            <a:spAutoFit/>
          </a:bodyPr>
          <a:lstStyle/>
          <a:p>
            <a:pPr algn="ctr"/>
            <a:r>
              <a:rPr lang="es-ES" dirty="0">
                <a:solidFill>
                  <a:schemeClr val="bg1"/>
                </a:solidFill>
              </a:rPr>
              <a:t>A</a:t>
            </a:r>
            <a:r>
              <a:rPr lang="es-ES" dirty="0" smtClean="0">
                <a:solidFill>
                  <a:schemeClr val="bg1"/>
                </a:solidFill>
              </a:rPr>
              <a:t>ctividades Económicas Defensa Nacional, </a:t>
            </a:r>
            <a:r>
              <a:rPr lang="es-ES" dirty="0">
                <a:solidFill>
                  <a:schemeClr val="bg1"/>
                </a:solidFill>
              </a:rPr>
              <a:t>y </a:t>
            </a:r>
            <a:r>
              <a:rPr lang="es-ES" dirty="0" smtClean="0">
                <a:solidFill>
                  <a:schemeClr val="bg1"/>
                </a:solidFill>
              </a:rPr>
              <a:t>apoyar </a:t>
            </a:r>
            <a:r>
              <a:rPr lang="es-ES" dirty="0">
                <a:solidFill>
                  <a:schemeClr val="bg1"/>
                </a:solidFill>
              </a:rPr>
              <a:t>al </a:t>
            </a:r>
            <a:r>
              <a:rPr lang="es-ES" dirty="0" smtClean="0">
                <a:solidFill>
                  <a:schemeClr val="bg1"/>
                </a:solidFill>
              </a:rPr>
              <a:t>Desarrollo Nacional</a:t>
            </a:r>
            <a:endParaRPr lang="es-ES" dirty="0">
              <a:solidFill>
                <a:schemeClr val="bg1"/>
              </a:solidFill>
            </a:endParaRPr>
          </a:p>
        </p:txBody>
      </p:sp>
      <p:sp>
        <p:nvSpPr>
          <p:cNvPr id="41" name="40 Rectángulo"/>
          <p:cNvSpPr/>
          <p:nvPr/>
        </p:nvSpPr>
        <p:spPr>
          <a:xfrm>
            <a:off x="3215680" y="2924944"/>
            <a:ext cx="1394218" cy="923330"/>
          </a:xfrm>
          <a:prstGeom prst="rect">
            <a:avLst/>
          </a:prstGeom>
          <a:solidFill>
            <a:schemeClr val="tx1"/>
          </a:solidFill>
        </p:spPr>
        <p:txBody>
          <a:bodyPr wrap="square">
            <a:spAutoFit/>
          </a:bodyPr>
          <a:lstStyle/>
          <a:p>
            <a:pPr algn="ctr"/>
            <a:r>
              <a:rPr lang="es-ES" dirty="0" smtClean="0">
                <a:solidFill>
                  <a:schemeClr val="bg1"/>
                </a:solidFill>
              </a:rPr>
              <a:t>Manejo de Recursos Públicos</a:t>
            </a:r>
            <a:endParaRPr lang="es-ES" dirty="0">
              <a:solidFill>
                <a:schemeClr val="bg1"/>
              </a:solidFill>
            </a:endParaRPr>
          </a:p>
        </p:txBody>
      </p:sp>
      <p:sp>
        <p:nvSpPr>
          <p:cNvPr id="42" name="41 Rectángulo"/>
          <p:cNvSpPr/>
          <p:nvPr/>
        </p:nvSpPr>
        <p:spPr>
          <a:xfrm>
            <a:off x="1202323" y="5776598"/>
            <a:ext cx="2013357" cy="923330"/>
          </a:xfrm>
          <a:prstGeom prst="rect">
            <a:avLst/>
          </a:prstGeom>
          <a:solidFill>
            <a:schemeClr val="tx1"/>
          </a:solidFill>
        </p:spPr>
        <p:txBody>
          <a:bodyPr wrap="square">
            <a:spAutoFit/>
          </a:bodyPr>
          <a:lstStyle/>
          <a:p>
            <a:pPr algn="ctr"/>
            <a:r>
              <a:rPr lang="es-EC" dirty="0" smtClean="0">
                <a:solidFill>
                  <a:schemeClr val="bg1"/>
                </a:solidFill>
              </a:rPr>
              <a:t>Comité </a:t>
            </a:r>
            <a:r>
              <a:rPr lang="es-EC" dirty="0">
                <a:solidFill>
                  <a:schemeClr val="bg1"/>
                </a:solidFill>
              </a:rPr>
              <a:t>de Industrias </a:t>
            </a:r>
            <a:r>
              <a:rPr lang="es-EC" dirty="0" smtClean="0">
                <a:solidFill>
                  <a:schemeClr val="bg1"/>
                </a:solidFill>
              </a:rPr>
              <a:t>Defensa Nacional</a:t>
            </a:r>
            <a:endParaRPr lang="es-ES" dirty="0">
              <a:solidFill>
                <a:schemeClr val="bg1"/>
              </a:solidFill>
            </a:endParaRPr>
          </a:p>
        </p:txBody>
      </p:sp>
      <p:pic>
        <p:nvPicPr>
          <p:cNvPr id="2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09844" y="1518629"/>
            <a:ext cx="1392528" cy="138548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7600" y="1518629"/>
            <a:ext cx="1543517" cy="1573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3332212" y="1378859"/>
            <a:ext cx="1231151" cy="507831"/>
          </a:xfrm>
          <a:prstGeom prst="rect">
            <a:avLst/>
          </a:prstGeom>
          <a:solidFill>
            <a:schemeClr val="bg1"/>
          </a:solidFill>
        </p:spPr>
        <p:txBody>
          <a:bodyPr wrap="square" rtlCol="0">
            <a:spAutoFit/>
          </a:bodyPr>
          <a:lstStyle/>
          <a:p>
            <a:pPr algn="ctr"/>
            <a:r>
              <a:rPr lang="es-ES" sz="900" dirty="0" smtClean="0"/>
              <a:t>CÓDIGO  ORGÁNICO DE PLANIFICACIÓN Y FINANZAS PÚBLICAS </a:t>
            </a:r>
            <a:endParaRPr lang="es-ES" sz="900" dirty="0"/>
          </a:p>
        </p:txBody>
      </p:sp>
    </p:spTree>
    <p:extLst>
      <p:ext uri="{BB962C8B-B14F-4D97-AF65-F5344CB8AC3E}">
        <p14:creationId xmlns:p14="http://schemas.microsoft.com/office/powerpoint/2010/main" val="30902868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082029318"/>
              </p:ext>
            </p:extLst>
          </p:nvPr>
        </p:nvGraphicFramePr>
        <p:xfrm>
          <a:off x="3758899" y="892879"/>
          <a:ext cx="6696744" cy="5861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algn="ctr">
              <a:lnSpc>
                <a:spcPct val="90000"/>
              </a:lnSpc>
              <a:spcBef>
                <a:spcPct val="0"/>
              </a:spcBef>
              <a:spcAft>
                <a:spcPct val="35000"/>
              </a:spcAft>
            </a:pPr>
            <a:r>
              <a:rPr lang="es-EC" sz="3200" b="1" dirty="0" smtClean="0">
                <a:ln/>
                <a:solidFill>
                  <a:srgbClr val="FFFF00"/>
                </a:solidFill>
                <a:latin typeface="Arial Black" panose="020B0A04020102020204" pitchFamily="34" charset="0"/>
              </a:rPr>
              <a:t>MARCO DE REFERENCIA</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265427" y="6513060"/>
            <a:ext cx="2844800" cy="365125"/>
          </a:xfrm>
        </p:spPr>
        <p:txBody>
          <a:bodyPr/>
          <a:lstStyle/>
          <a:p>
            <a:fld id="{E4F7161A-3EF8-4948-8AA3-6BDB0107BF52}" type="slidenum">
              <a:rPr lang="es-EC" sz="1600" smtClean="0">
                <a:solidFill>
                  <a:schemeClr val="tx1"/>
                </a:solidFill>
              </a:rPr>
              <a:t>11</a:t>
            </a:fld>
            <a:endParaRPr lang="es-EC" sz="1600" dirty="0">
              <a:solidFill>
                <a:schemeClr val="tx1"/>
              </a:solidFill>
            </a:endParaRPr>
          </a:p>
        </p:txBody>
      </p:sp>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9537" y="116632"/>
            <a:ext cx="2319362" cy="78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2033839" y="1305804"/>
            <a:ext cx="3126057" cy="646331"/>
          </a:xfrm>
          <a:prstGeom prst="rect">
            <a:avLst/>
          </a:prstGeom>
          <a:solidFill>
            <a:schemeClr val="accent2">
              <a:lumMod val="75000"/>
            </a:schemeClr>
          </a:solidFill>
          <a:ln>
            <a:solidFill>
              <a:schemeClr val="tx1"/>
            </a:solidFill>
          </a:ln>
        </p:spPr>
        <p:txBody>
          <a:bodyPr wrap="square" rtlCol="0">
            <a:spAutoFit/>
          </a:bodyPr>
          <a:lstStyle>
            <a:defPPr>
              <a:defRPr lang="es-EC"/>
            </a:defPPr>
            <a:lvl1pPr algn="ctr"/>
          </a:lstStyle>
          <a:p>
            <a:r>
              <a:rPr lang="es-ES" b="1" dirty="0">
                <a:solidFill>
                  <a:schemeClr val="bg1"/>
                </a:solidFill>
              </a:rPr>
              <a:t>ENCARGO TAREAS DE DRAGADO</a:t>
            </a:r>
          </a:p>
        </p:txBody>
      </p:sp>
      <p:sp>
        <p:nvSpPr>
          <p:cNvPr id="35" name="34 CuadroTexto"/>
          <p:cNvSpPr txBox="1"/>
          <p:nvPr/>
        </p:nvSpPr>
        <p:spPr>
          <a:xfrm>
            <a:off x="2033839" y="2812394"/>
            <a:ext cx="3126057" cy="646331"/>
          </a:xfrm>
          <a:prstGeom prst="rect">
            <a:avLst/>
          </a:prstGeom>
          <a:solidFill>
            <a:srgbClr val="92D050"/>
          </a:solidFill>
          <a:ln>
            <a:solidFill>
              <a:schemeClr val="tx1"/>
            </a:solidFill>
          </a:ln>
        </p:spPr>
        <p:txBody>
          <a:bodyPr wrap="square" rtlCol="0">
            <a:spAutoFit/>
          </a:bodyPr>
          <a:lstStyle>
            <a:defPPr>
              <a:defRPr lang="es-EC"/>
            </a:defPPr>
            <a:lvl1pPr algn="ctr"/>
          </a:lstStyle>
          <a:p>
            <a:r>
              <a:rPr lang="es-ES" b="1" dirty="0" smtClean="0"/>
              <a:t>CREACIÓN DEL SERDRA DEPENDIENTE DIGEIM</a:t>
            </a:r>
            <a:endParaRPr lang="es-ES" b="1" dirty="0"/>
          </a:p>
        </p:txBody>
      </p:sp>
      <p:sp>
        <p:nvSpPr>
          <p:cNvPr id="36" name="35 CuadroTexto"/>
          <p:cNvSpPr txBox="1"/>
          <p:nvPr/>
        </p:nvSpPr>
        <p:spPr>
          <a:xfrm>
            <a:off x="2063552" y="4213517"/>
            <a:ext cx="3096344" cy="646331"/>
          </a:xfrm>
          <a:prstGeom prst="rect">
            <a:avLst/>
          </a:prstGeom>
          <a:solidFill>
            <a:schemeClr val="accent4">
              <a:lumMod val="75000"/>
            </a:schemeClr>
          </a:solidFill>
          <a:ln>
            <a:solidFill>
              <a:schemeClr val="tx1"/>
            </a:solidFill>
          </a:ln>
        </p:spPr>
        <p:txBody>
          <a:bodyPr wrap="square" rtlCol="0">
            <a:spAutoFit/>
          </a:bodyPr>
          <a:lstStyle>
            <a:defPPr>
              <a:defRPr lang="es-EC"/>
            </a:defPPr>
            <a:lvl1pPr algn="ctr"/>
          </a:lstStyle>
          <a:p>
            <a:r>
              <a:rPr lang="es-ES" b="1" dirty="0" smtClean="0">
                <a:solidFill>
                  <a:schemeClr val="bg1"/>
                </a:solidFill>
              </a:rPr>
              <a:t>RATIFICA DEPENDENCIA ARMADA</a:t>
            </a:r>
            <a:endParaRPr lang="es-ES" b="1" dirty="0">
              <a:solidFill>
                <a:schemeClr val="bg1"/>
              </a:solidFill>
            </a:endParaRPr>
          </a:p>
        </p:txBody>
      </p:sp>
      <p:sp>
        <p:nvSpPr>
          <p:cNvPr id="37" name="36 CuadroTexto"/>
          <p:cNvSpPr txBox="1"/>
          <p:nvPr/>
        </p:nvSpPr>
        <p:spPr>
          <a:xfrm>
            <a:off x="2063552" y="5536724"/>
            <a:ext cx="3096344" cy="646331"/>
          </a:xfrm>
          <a:prstGeom prst="rect">
            <a:avLst/>
          </a:prstGeom>
          <a:solidFill>
            <a:srgbClr val="00B0F0"/>
          </a:solidFill>
          <a:ln>
            <a:solidFill>
              <a:schemeClr val="tx1"/>
            </a:solidFill>
          </a:ln>
        </p:spPr>
        <p:txBody>
          <a:bodyPr wrap="square" rtlCol="0">
            <a:spAutoFit/>
          </a:bodyPr>
          <a:lstStyle>
            <a:defPPr>
              <a:defRPr lang="es-EC"/>
            </a:defPPr>
            <a:lvl1pPr algn="ctr"/>
          </a:lstStyle>
          <a:p>
            <a:r>
              <a:rPr lang="es-ES" b="1" dirty="0" err="1" smtClean="0"/>
              <a:t>EOD</a:t>
            </a:r>
            <a:r>
              <a:rPr lang="es-ES" b="1" dirty="0" smtClean="0"/>
              <a:t>  No 70341</a:t>
            </a:r>
          </a:p>
          <a:p>
            <a:r>
              <a:rPr lang="es-ES" b="1" dirty="0" err="1" smtClean="0"/>
              <a:t>ESIGEF</a:t>
            </a:r>
            <a:endParaRPr lang="es-ES" b="1" dirty="0"/>
          </a:p>
        </p:txBody>
      </p:sp>
      <p:pic>
        <p:nvPicPr>
          <p:cNvPr id="205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59919" y="1221542"/>
            <a:ext cx="1488609" cy="146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80376" y="3449173"/>
            <a:ext cx="1343281" cy="133649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061"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3568" y="5536724"/>
            <a:ext cx="19050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6037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2253"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gn="ctr">
              <a:lnSpc>
                <a:spcPct val="90000"/>
              </a:lnSpc>
              <a:spcBef>
                <a:spcPct val="0"/>
              </a:spcBef>
              <a:spcAft>
                <a:spcPct val="35000"/>
              </a:spcAft>
            </a:pPr>
            <a:r>
              <a:rPr lang="es-EC" sz="3200" b="1" dirty="0">
                <a:ln/>
                <a:solidFill>
                  <a:srgbClr val="FFFF00"/>
                </a:solidFill>
                <a:latin typeface="Arial Black" panose="020B0A04020102020204" pitchFamily="34" charset="0"/>
              </a:rPr>
              <a:t>METODOLOGÍA</a:t>
            </a:r>
          </a:p>
        </p:txBody>
      </p:sp>
      <p:sp>
        <p:nvSpPr>
          <p:cNvPr id="3" name="2 Marcador de número de diapositiva"/>
          <p:cNvSpPr>
            <a:spLocks noGrp="1"/>
          </p:cNvSpPr>
          <p:nvPr>
            <p:ph type="sldNum" sz="quarter" idx="12"/>
          </p:nvPr>
        </p:nvSpPr>
        <p:spPr>
          <a:xfrm>
            <a:off x="9371880" y="6450903"/>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12</a:t>
            </a:fld>
            <a:endParaRPr lang="es-EC" sz="1400" dirty="0">
              <a:solidFill>
                <a:schemeClr val="tx1"/>
              </a:solidFill>
              <a:latin typeface="Arial" panose="020B0604020202020204" pitchFamily="34" charset="0"/>
              <a:cs typeface="Arial" panose="020B0604020202020204" pitchFamily="34" charset="0"/>
            </a:endParaRPr>
          </a:p>
        </p:txBody>
      </p:sp>
      <p:sp>
        <p:nvSpPr>
          <p:cNvPr id="20" name="19 Rectángulo redondeado"/>
          <p:cNvSpPr/>
          <p:nvPr/>
        </p:nvSpPr>
        <p:spPr>
          <a:xfrm>
            <a:off x="119336" y="1737939"/>
            <a:ext cx="640775" cy="3887165"/>
          </a:xfrm>
          <a:prstGeom prst="roundRect">
            <a:avLst/>
          </a:prstGeom>
          <a:solidFill>
            <a:srgbClr val="003399"/>
          </a:solidFill>
        </p:spPr>
        <p:style>
          <a:lnRef idx="0">
            <a:schemeClr val="accent1"/>
          </a:lnRef>
          <a:fillRef idx="3">
            <a:schemeClr val="accent1"/>
          </a:fillRef>
          <a:effectRef idx="3">
            <a:schemeClr val="accent1"/>
          </a:effectRef>
          <a:fontRef idx="minor">
            <a:schemeClr val="lt1"/>
          </a:fontRef>
        </p:style>
        <p:txBody>
          <a:bodyPr vert="vert270" rtlCol="0" anchor="ctr"/>
          <a:lstStyle/>
          <a:p>
            <a:pPr algn="ctr"/>
            <a:r>
              <a:rPr lang="es-ES" sz="2000" dirty="0"/>
              <a:t>INVESTIGACIÓN </a:t>
            </a:r>
          </a:p>
        </p:txBody>
      </p:sp>
      <p:sp>
        <p:nvSpPr>
          <p:cNvPr id="21" name="20 Rectángulo redondeado"/>
          <p:cNvSpPr/>
          <p:nvPr/>
        </p:nvSpPr>
        <p:spPr>
          <a:xfrm>
            <a:off x="893890" y="2486899"/>
            <a:ext cx="1872208" cy="432048"/>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2000" b="1" dirty="0"/>
              <a:t>CUALITATIVA</a:t>
            </a:r>
          </a:p>
        </p:txBody>
      </p:sp>
      <p:sp>
        <p:nvSpPr>
          <p:cNvPr id="34" name="33 Flecha abajo"/>
          <p:cNvSpPr/>
          <p:nvPr/>
        </p:nvSpPr>
        <p:spPr>
          <a:xfrm>
            <a:off x="2695227" y="1851852"/>
            <a:ext cx="534906" cy="584249"/>
          </a:xfrm>
          <a:prstGeom prst="downArrow">
            <a:avLst/>
          </a:prstGeom>
          <a:solidFill>
            <a:schemeClr val="tx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sz="2000"/>
          </a:p>
        </p:txBody>
      </p:sp>
      <p:sp>
        <p:nvSpPr>
          <p:cNvPr id="26" name="25 Rectángulo redondeado"/>
          <p:cNvSpPr/>
          <p:nvPr/>
        </p:nvSpPr>
        <p:spPr>
          <a:xfrm>
            <a:off x="1048142" y="1124744"/>
            <a:ext cx="3829076" cy="605160"/>
          </a:xfrm>
          <a:prstGeom prst="roundRect">
            <a:avLst/>
          </a:prstGeom>
          <a:solidFill>
            <a:srgbClr val="003399"/>
          </a:solidFill>
        </p:spPr>
        <p:style>
          <a:lnRef idx="0">
            <a:schemeClr val="accent1"/>
          </a:lnRef>
          <a:fillRef idx="3">
            <a:schemeClr val="accent1"/>
          </a:fillRef>
          <a:effectRef idx="3">
            <a:schemeClr val="accent1"/>
          </a:effectRef>
          <a:fontRef idx="minor">
            <a:schemeClr val="lt1"/>
          </a:fontRef>
        </p:style>
        <p:txBody>
          <a:bodyPr vert="horz" rtlCol="0" anchor="ctr"/>
          <a:lstStyle/>
          <a:p>
            <a:pPr algn="ctr"/>
            <a:r>
              <a:rPr lang="es-EC" sz="2000" dirty="0"/>
              <a:t>MODELO NO EXPERIMENTAL</a:t>
            </a:r>
            <a:endParaRPr lang="es-ES" sz="2000" dirty="0"/>
          </a:p>
        </p:txBody>
      </p:sp>
      <p:sp>
        <p:nvSpPr>
          <p:cNvPr id="38" name="37 Flecha abajo"/>
          <p:cNvSpPr/>
          <p:nvPr/>
        </p:nvSpPr>
        <p:spPr>
          <a:xfrm>
            <a:off x="2695227" y="3139811"/>
            <a:ext cx="534906" cy="584249"/>
          </a:xfrm>
          <a:prstGeom prst="downArrow">
            <a:avLst/>
          </a:prstGeom>
          <a:solidFill>
            <a:schemeClr val="tx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sz="2000"/>
          </a:p>
        </p:txBody>
      </p:sp>
      <p:sp>
        <p:nvSpPr>
          <p:cNvPr id="40" name="39 Rectángulo redondeado"/>
          <p:cNvSpPr/>
          <p:nvPr/>
        </p:nvSpPr>
        <p:spPr>
          <a:xfrm>
            <a:off x="904126" y="3940085"/>
            <a:ext cx="1872208" cy="432048"/>
          </a:xfrm>
          <a:prstGeom prst="roundRect">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2000" b="1" dirty="0" smtClean="0"/>
              <a:t>ENCUESTAS</a:t>
            </a:r>
            <a:endParaRPr lang="es-ES" sz="2000" b="1" dirty="0"/>
          </a:p>
        </p:txBody>
      </p:sp>
      <p:sp>
        <p:nvSpPr>
          <p:cNvPr id="42" name="41 Rectángulo redondeado"/>
          <p:cNvSpPr/>
          <p:nvPr/>
        </p:nvSpPr>
        <p:spPr>
          <a:xfrm>
            <a:off x="3012937" y="3940085"/>
            <a:ext cx="1872208" cy="432048"/>
          </a:xfrm>
          <a:prstGeom prst="roundRect">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2000" b="1" dirty="0" smtClean="0"/>
              <a:t>NARRACIONES</a:t>
            </a:r>
            <a:endParaRPr lang="es-ES" sz="2000" b="1" dirty="0"/>
          </a:p>
        </p:txBody>
      </p:sp>
      <p:sp>
        <p:nvSpPr>
          <p:cNvPr id="43" name="42 Rectángulo redondeado"/>
          <p:cNvSpPr/>
          <p:nvPr/>
        </p:nvSpPr>
        <p:spPr>
          <a:xfrm>
            <a:off x="1912238" y="4761008"/>
            <a:ext cx="1872208" cy="432048"/>
          </a:xfrm>
          <a:prstGeom prst="roundRect">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2000" b="1" dirty="0" smtClean="0"/>
              <a:t>DOCUMENTAL</a:t>
            </a:r>
            <a:endParaRPr lang="es-ES" sz="2000" b="1" dirty="0"/>
          </a:p>
        </p:txBody>
      </p:sp>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757" t="20710" r="36120" b="11954"/>
          <a:stretch/>
        </p:blipFill>
        <p:spPr bwMode="auto">
          <a:xfrm>
            <a:off x="7979748" y="1722294"/>
            <a:ext cx="3943345" cy="3632074"/>
          </a:xfrm>
          <a:prstGeom prst="rect">
            <a:avLst/>
          </a:prstGeom>
          <a:ln/>
          <a:extLst/>
        </p:spPr>
        <p:style>
          <a:lnRef idx="2">
            <a:schemeClr val="accent1"/>
          </a:lnRef>
          <a:fillRef idx="1">
            <a:schemeClr val="lt1"/>
          </a:fillRef>
          <a:effectRef idx="0">
            <a:schemeClr val="accent1"/>
          </a:effectRef>
          <a:fontRef idx="minor">
            <a:schemeClr val="dk1"/>
          </a:fontRef>
        </p:style>
      </p:pic>
      <p:sp>
        <p:nvSpPr>
          <p:cNvPr id="2" name="1 Rectángulo"/>
          <p:cNvSpPr/>
          <p:nvPr/>
        </p:nvSpPr>
        <p:spPr>
          <a:xfrm>
            <a:off x="8026778" y="3469123"/>
            <a:ext cx="3248243" cy="286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smtClean="0">
                <a:solidFill>
                  <a:schemeClr val="tx1"/>
                </a:solidFill>
              </a:rPr>
              <a:t>Tamaño de </a:t>
            </a:r>
            <a:r>
              <a:rPr lang="es-ES" b="1" dirty="0">
                <a:solidFill>
                  <a:schemeClr val="tx1"/>
                </a:solidFill>
              </a:rPr>
              <a:t>l</a:t>
            </a:r>
            <a:r>
              <a:rPr lang="es-ES" b="1" dirty="0" smtClean="0">
                <a:solidFill>
                  <a:schemeClr val="tx1"/>
                </a:solidFill>
              </a:rPr>
              <a:t>a Muestra= </a:t>
            </a:r>
            <a:r>
              <a:rPr lang="es-ES" b="1" dirty="0" smtClean="0">
                <a:solidFill>
                  <a:srgbClr val="FF0000"/>
                </a:solidFill>
              </a:rPr>
              <a:t>92</a:t>
            </a:r>
            <a:endParaRPr lang="es-ES" b="1" dirty="0">
              <a:solidFill>
                <a:srgbClr val="FF0000"/>
              </a:solidFill>
            </a:endParaRPr>
          </a:p>
        </p:txBody>
      </p:sp>
      <p:sp>
        <p:nvSpPr>
          <p:cNvPr id="30" name="29 Rectángulo redondeado"/>
          <p:cNvSpPr/>
          <p:nvPr/>
        </p:nvSpPr>
        <p:spPr>
          <a:xfrm>
            <a:off x="9639003" y="2182760"/>
            <a:ext cx="1872208" cy="432048"/>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2000" b="1" dirty="0" smtClean="0"/>
              <a:t>POBLACIÓN</a:t>
            </a:r>
            <a:endParaRPr lang="es-ES" sz="2000" b="1" dirty="0"/>
          </a:p>
        </p:txBody>
      </p:sp>
      <p:sp>
        <p:nvSpPr>
          <p:cNvPr id="5" name="4 Rectángulo"/>
          <p:cNvSpPr/>
          <p:nvPr/>
        </p:nvSpPr>
        <p:spPr>
          <a:xfrm>
            <a:off x="7865966" y="5322694"/>
            <a:ext cx="4134690" cy="338554"/>
          </a:xfrm>
          <a:prstGeom prst="rect">
            <a:avLst/>
          </a:prstGeom>
          <a:noFill/>
        </p:spPr>
        <p:txBody>
          <a:bodyPr wrap="square">
            <a:spAutoFit/>
          </a:bodyPr>
          <a:lstStyle/>
          <a:p>
            <a:r>
              <a:rPr lang="es-EC" sz="1600" dirty="0"/>
              <a:t>Fuente: Asesoría Económica &amp; Marketing 2009</a:t>
            </a:r>
            <a:endParaRPr lang="es-ES" sz="16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705" y="5517233"/>
            <a:ext cx="3960440" cy="104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18 Grupo"/>
          <p:cNvGrpSpPr/>
          <p:nvPr/>
        </p:nvGrpSpPr>
        <p:grpSpPr>
          <a:xfrm>
            <a:off x="5087888" y="1052736"/>
            <a:ext cx="2517848" cy="5733256"/>
            <a:chOff x="5087888" y="1052736"/>
            <a:chExt cx="2517848" cy="5733256"/>
          </a:xfrm>
        </p:grpSpPr>
        <p:sp>
          <p:nvSpPr>
            <p:cNvPr id="11" name="10 Rectángulo"/>
            <p:cNvSpPr/>
            <p:nvPr/>
          </p:nvSpPr>
          <p:spPr>
            <a:xfrm>
              <a:off x="5087888" y="1052736"/>
              <a:ext cx="2517848" cy="57332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5684" y="1268760"/>
              <a:ext cx="2146103" cy="1469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044" r="2536"/>
            <a:stretch/>
          </p:blipFill>
          <p:spPr bwMode="auto">
            <a:xfrm>
              <a:off x="5317947" y="3200091"/>
              <a:ext cx="2146103" cy="1438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17948" y="5110445"/>
              <a:ext cx="2146103" cy="1525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17 Grupo"/>
          <p:cNvGrpSpPr/>
          <p:nvPr/>
        </p:nvGrpSpPr>
        <p:grpSpPr>
          <a:xfrm>
            <a:off x="7782633" y="1052735"/>
            <a:ext cx="4140460" cy="5733256"/>
            <a:chOff x="7896200" y="1124744"/>
            <a:chExt cx="3943345" cy="5517231"/>
          </a:xfrm>
        </p:grpSpPr>
        <p:sp>
          <p:nvSpPr>
            <p:cNvPr id="12" name="11 Rectángulo"/>
            <p:cNvSpPr/>
            <p:nvPr/>
          </p:nvSpPr>
          <p:spPr>
            <a:xfrm>
              <a:off x="7896200" y="1124744"/>
              <a:ext cx="3943345" cy="551723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4" name="13 Grupo"/>
            <p:cNvGrpSpPr/>
            <p:nvPr/>
          </p:nvGrpSpPr>
          <p:grpSpPr>
            <a:xfrm>
              <a:off x="8147037" y="1646320"/>
              <a:ext cx="3539393" cy="1091695"/>
              <a:chOff x="8147037" y="1646320"/>
              <a:chExt cx="3539393" cy="1091695"/>
            </a:xfrm>
          </p:grpSpPr>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47037" y="1646320"/>
                <a:ext cx="3539393" cy="1091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Rectángulo"/>
              <p:cNvSpPr/>
              <p:nvPr/>
            </p:nvSpPr>
            <p:spPr>
              <a:xfrm>
                <a:off x="10533333" y="2436101"/>
                <a:ext cx="936104" cy="85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90210" y="2919536"/>
              <a:ext cx="3496220" cy="1992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CuadroTexto"/>
            <p:cNvSpPr txBox="1"/>
            <p:nvPr/>
          </p:nvSpPr>
          <p:spPr>
            <a:xfrm>
              <a:off x="8190209" y="5110445"/>
              <a:ext cx="3496219" cy="406788"/>
            </a:xfrm>
            <a:prstGeom prst="rect">
              <a:avLst/>
            </a:prstGeom>
            <a:solidFill>
              <a:srgbClr val="003399"/>
            </a:solidFill>
          </p:spPr>
          <p:style>
            <a:lnRef idx="0">
              <a:schemeClr val="accent1"/>
            </a:lnRef>
            <a:fillRef idx="3">
              <a:schemeClr val="accent1"/>
            </a:fillRef>
            <a:effectRef idx="3">
              <a:schemeClr val="accent1"/>
            </a:effectRef>
            <a:fontRef idx="minor">
              <a:schemeClr val="lt1"/>
            </a:fontRef>
          </p:style>
          <p:txBody>
            <a:bodyPr rtlCol="0" anchor="ctr"/>
            <a:lstStyle>
              <a:defPPr>
                <a:defRPr lang="es-EC"/>
              </a:defPPr>
              <a:lvl1pPr algn="ctr">
                <a:defRPr sz="2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PROCESOS</a:t>
              </a:r>
            </a:p>
          </p:txBody>
        </p:sp>
        <p:sp>
          <p:nvSpPr>
            <p:cNvPr id="39" name="38 CuadroTexto"/>
            <p:cNvSpPr txBox="1"/>
            <p:nvPr/>
          </p:nvSpPr>
          <p:spPr>
            <a:xfrm>
              <a:off x="8166144" y="5673078"/>
              <a:ext cx="3520285" cy="400110"/>
            </a:xfrm>
            <a:prstGeom prst="rect">
              <a:avLst/>
            </a:prstGeom>
            <a:solidFill>
              <a:srgbClr val="003399"/>
            </a:solidFill>
          </p:spPr>
          <p:style>
            <a:lnRef idx="0">
              <a:schemeClr val="accent1"/>
            </a:lnRef>
            <a:fillRef idx="3">
              <a:schemeClr val="accent1"/>
            </a:fillRef>
            <a:effectRef idx="3">
              <a:schemeClr val="accent1"/>
            </a:effectRef>
            <a:fontRef idx="minor">
              <a:schemeClr val="lt1"/>
            </a:fontRef>
          </p:style>
          <p:txBody>
            <a:bodyPr rtlCol="0" anchor="ctr"/>
            <a:lstStyle>
              <a:defPPr>
                <a:defRPr lang="es-EC"/>
              </a:defPPr>
              <a:lvl1pPr algn="ctr">
                <a:defRPr sz="2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smtClean="0"/>
                <a:t>PLANIFICACIÓN ESTRATÉGICA</a:t>
              </a:r>
              <a:endParaRPr lang="es-ES" dirty="0"/>
            </a:p>
          </p:txBody>
        </p:sp>
      </p:grpSp>
      <p:sp>
        <p:nvSpPr>
          <p:cNvPr id="35" name="34 Rectángulo redondeado"/>
          <p:cNvSpPr/>
          <p:nvPr/>
        </p:nvSpPr>
        <p:spPr>
          <a:xfrm>
            <a:off x="3143672" y="2492896"/>
            <a:ext cx="1872208" cy="432048"/>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2000" b="1" dirty="0" smtClean="0"/>
              <a:t>CUANTITATIVA</a:t>
            </a:r>
            <a:endParaRPr lang="es-ES" sz="2000" b="1" dirty="0"/>
          </a:p>
        </p:txBody>
      </p:sp>
    </p:spTree>
    <p:extLst>
      <p:ext uri="{BB962C8B-B14F-4D97-AF65-F5344CB8AC3E}">
        <p14:creationId xmlns:p14="http://schemas.microsoft.com/office/powerpoint/2010/main" val="36616187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531445"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smtClean="0">
                <a:ln/>
                <a:solidFill>
                  <a:srgbClr val="FFFF00"/>
                </a:solidFill>
                <a:latin typeface="Arial Black" panose="020B0A04020102020204" pitchFamily="34" charset="0"/>
              </a:rPr>
              <a:t>ANÁLISIS DE RESULTADOS</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44315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13</a:t>
            </a:fld>
            <a:endParaRPr lang="es-EC" sz="1400" dirty="0">
              <a:solidFill>
                <a:schemeClr val="tx1"/>
              </a:solidFill>
              <a:latin typeface="Arial" panose="020B0604020202020204" pitchFamily="34" charset="0"/>
              <a:cs typeface="Arial" panose="020B0604020202020204" pitchFamily="34" charset="0"/>
            </a:endParaRPr>
          </a:p>
        </p:txBody>
      </p:sp>
      <p:graphicFrame>
        <p:nvGraphicFramePr>
          <p:cNvPr id="24" name="2 Gráfico"/>
          <p:cNvGraphicFramePr>
            <a:graphicFrameLocks/>
          </p:cNvGraphicFramePr>
          <p:nvPr>
            <p:extLst>
              <p:ext uri="{D42A27DB-BD31-4B8C-83A1-F6EECF244321}">
                <p14:modId xmlns:p14="http://schemas.microsoft.com/office/powerpoint/2010/main" val="2930730769"/>
              </p:ext>
            </p:extLst>
          </p:nvPr>
        </p:nvGraphicFramePr>
        <p:xfrm>
          <a:off x="523784" y="2581764"/>
          <a:ext cx="4752528" cy="31683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24 Gráfico"/>
          <p:cNvGraphicFramePr/>
          <p:nvPr>
            <p:extLst>
              <p:ext uri="{D42A27DB-BD31-4B8C-83A1-F6EECF244321}">
                <p14:modId xmlns:p14="http://schemas.microsoft.com/office/powerpoint/2010/main" val="985026783"/>
              </p:ext>
            </p:extLst>
          </p:nvPr>
        </p:nvGraphicFramePr>
        <p:xfrm>
          <a:off x="6173004" y="620688"/>
          <a:ext cx="5179580" cy="3096344"/>
        </p:xfrm>
        <a:graphic>
          <a:graphicData uri="http://schemas.openxmlformats.org/drawingml/2006/chart">
            <c:chart xmlns:c="http://schemas.openxmlformats.org/drawingml/2006/chart" xmlns:r="http://schemas.openxmlformats.org/officeDocument/2006/relationships" r:id="rId5"/>
          </a:graphicData>
        </a:graphic>
      </p:graphicFrame>
      <p:sp>
        <p:nvSpPr>
          <p:cNvPr id="8" name="7 CuadroTexto"/>
          <p:cNvSpPr txBox="1"/>
          <p:nvPr/>
        </p:nvSpPr>
        <p:spPr>
          <a:xfrm>
            <a:off x="6599584" y="1316324"/>
            <a:ext cx="360040" cy="369332"/>
          </a:xfrm>
          <a:prstGeom prst="rect">
            <a:avLst/>
          </a:prstGeom>
          <a:noFill/>
        </p:spPr>
        <p:txBody>
          <a:bodyPr wrap="square" rtlCol="0">
            <a:spAutoFit/>
          </a:bodyPr>
          <a:lstStyle/>
          <a:p>
            <a:r>
              <a:rPr lang="es-ES" dirty="0" smtClean="0"/>
              <a:t>%</a:t>
            </a:r>
            <a:endParaRPr lang="es-ES" dirty="0"/>
          </a:p>
        </p:txBody>
      </p:sp>
      <p:sp>
        <p:nvSpPr>
          <p:cNvPr id="28" name="27 CuadroTexto"/>
          <p:cNvSpPr txBox="1"/>
          <p:nvPr/>
        </p:nvSpPr>
        <p:spPr>
          <a:xfrm>
            <a:off x="6599584" y="1685656"/>
            <a:ext cx="360040" cy="369332"/>
          </a:xfrm>
          <a:prstGeom prst="rect">
            <a:avLst/>
          </a:prstGeom>
          <a:noFill/>
        </p:spPr>
        <p:txBody>
          <a:bodyPr wrap="square" rtlCol="0">
            <a:spAutoFit/>
          </a:bodyPr>
          <a:lstStyle/>
          <a:p>
            <a:r>
              <a:rPr lang="es-ES" dirty="0" smtClean="0"/>
              <a:t>%</a:t>
            </a:r>
            <a:endParaRPr lang="es-ES" dirty="0"/>
          </a:p>
        </p:txBody>
      </p:sp>
      <p:sp>
        <p:nvSpPr>
          <p:cNvPr id="29" name="28 CuadroTexto"/>
          <p:cNvSpPr txBox="1"/>
          <p:nvPr/>
        </p:nvSpPr>
        <p:spPr>
          <a:xfrm>
            <a:off x="6599584" y="2212432"/>
            <a:ext cx="360040" cy="369332"/>
          </a:xfrm>
          <a:prstGeom prst="rect">
            <a:avLst/>
          </a:prstGeom>
          <a:noFill/>
        </p:spPr>
        <p:txBody>
          <a:bodyPr wrap="square" rtlCol="0">
            <a:spAutoFit/>
          </a:bodyPr>
          <a:lstStyle/>
          <a:p>
            <a:r>
              <a:rPr lang="es-ES" dirty="0" smtClean="0"/>
              <a:t>%</a:t>
            </a:r>
            <a:endParaRPr lang="es-ES" dirty="0"/>
          </a:p>
        </p:txBody>
      </p:sp>
      <p:sp>
        <p:nvSpPr>
          <p:cNvPr id="30" name="29 CuadroTexto"/>
          <p:cNvSpPr txBox="1"/>
          <p:nvPr/>
        </p:nvSpPr>
        <p:spPr>
          <a:xfrm>
            <a:off x="6599584" y="2581764"/>
            <a:ext cx="360040" cy="369332"/>
          </a:xfrm>
          <a:prstGeom prst="rect">
            <a:avLst/>
          </a:prstGeom>
          <a:noFill/>
        </p:spPr>
        <p:txBody>
          <a:bodyPr wrap="square" rtlCol="0">
            <a:spAutoFit/>
          </a:bodyPr>
          <a:lstStyle/>
          <a:p>
            <a:r>
              <a:rPr lang="es-ES" dirty="0" smtClean="0"/>
              <a:t>%</a:t>
            </a:r>
            <a:endParaRPr lang="es-ES" dirty="0"/>
          </a:p>
        </p:txBody>
      </p:sp>
      <p:sp>
        <p:nvSpPr>
          <p:cNvPr id="31" name="30 CuadroTexto"/>
          <p:cNvSpPr txBox="1"/>
          <p:nvPr/>
        </p:nvSpPr>
        <p:spPr>
          <a:xfrm>
            <a:off x="6600056" y="2972512"/>
            <a:ext cx="360040" cy="369332"/>
          </a:xfrm>
          <a:prstGeom prst="rect">
            <a:avLst/>
          </a:prstGeom>
          <a:noFill/>
        </p:spPr>
        <p:txBody>
          <a:bodyPr wrap="square" rtlCol="0">
            <a:spAutoFit/>
          </a:bodyPr>
          <a:lstStyle/>
          <a:p>
            <a:r>
              <a:rPr lang="es-ES" dirty="0" smtClean="0"/>
              <a:t>%</a:t>
            </a:r>
            <a:endParaRPr lang="es-ES" dirty="0"/>
          </a:p>
        </p:txBody>
      </p:sp>
      <p:graphicFrame>
        <p:nvGraphicFramePr>
          <p:cNvPr id="33" name="4 Gráfico"/>
          <p:cNvGraphicFramePr>
            <a:graphicFrameLocks/>
          </p:cNvGraphicFramePr>
          <p:nvPr>
            <p:extLst>
              <p:ext uri="{D42A27DB-BD31-4B8C-83A1-F6EECF244321}">
                <p14:modId xmlns:p14="http://schemas.microsoft.com/office/powerpoint/2010/main" val="845748507"/>
              </p:ext>
            </p:extLst>
          </p:nvPr>
        </p:nvGraphicFramePr>
        <p:xfrm>
          <a:off x="6308068" y="3645024"/>
          <a:ext cx="4896544" cy="2824708"/>
        </p:xfrm>
        <a:graphic>
          <a:graphicData uri="http://schemas.openxmlformats.org/drawingml/2006/chart">
            <c:chart xmlns:c="http://schemas.openxmlformats.org/drawingml/2006/chart" xmlns:r="http://schemas.openxmlformats.org/officeDocument/2006/relationships" r:id="rId6"/>
          </a:graphicData>
        </a:graphic>
      </p:graphicFrame>
      <p:pic>
        <p:nvPicPr>
          <p:cNvPr id="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8619" t="24579" r="12960" b="8421"/>
          <a:stretch/>
        </p:blipFill>
        <p:spPr bwMode="auto">
          <a:xfrm>
            <a:off x="523784" y="1316324"/>
            <a:ext cx="4752527" cy="5347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9 Grupo"/>
          <p:cNvGrpSpPr/>
          <p:nvPr/>
        </p:nvGrpSpPr>
        <p:grpSpPr>
          <a:xfrm>
            <a:off x="4214080" y="1069549"/>
            <a:ext cx="1886917" cy="919291"/>
            <a:chOff x="3719736" y="1134096"/>
            <a:chExt cx="2174949" cy="1429207"/>
          </a:xfrm>
        </p:grpSpPr>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9736" y="1177340"/>
              <a:ext cx="2174949" cy="138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5652" t="5669" r="42546" b="74044"/>
            <a:stretch/>
          </p:blipFill>
          <p:spPr bwMode="auto">
            <a:xfrm>
              <a:off x="3733708" y="1134096"/>
              <a:ext cx="1498196" cy="444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18 Cubo"/>
          <p:cNvSpPr/>
          <p:nvPr/>
        </p:nvSpPr>
        <p:spPr>
          <a:xfrm>
            <a:off x="1127448" y="248727"/>
            <a:ext cx="2510395"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70000" lnSpcReduction="20000"/>
            <a:sp3d extrusionH="57150" prstMaterial="softEdge">
              <a:bevelT w="25400" h="38100"/>
            </a:sp3d>
          </a:bodyPr>
          <a:lstStyle/>
          <a:p>
            <a:pPr marL="457200">
              <a:lnSpc>
                <a:spcPct val="90000"/>
              </a:lnSpc>
              <a:spcBef>
                <a:spcPct val="0"/>
              </a:spcBef>
              <a:spcAft>
                <a:spcPct val="35000"/>
              </a:spcAft>
            </a:pPr>
            <a:r>
              <a:rPr lang="es-EC" sz="3200" b="1" dirty="0" smtClean="0">
                <a:ln/>
                <a:solidFill>
                  <a:srgbClr val="002060"/>
                </a:solidFill>
                <a:latin typeface="Arial Black" panose="020B0A04020102020204" pitchFamily="34" charset="0"/>
              </a:rPr>
              <a:t>ENCUESTA</a:t>
            </a:r>
            <a:endParaRPr lang="es-EC" sz="3200" b="1" dirty="0">
              <a:ln/>
              <a:solidFill>
                <a:srgbClr val="002060"/>
              </a:solidFill>
              <a:latin typeface="Arial Black" panose="020B0A04020102020204" pitchFamily="34" charset="0"/>
            </a:endParaRPr>
          </a:p>
        </p:txBody>
      </p:sp>
    </p:spTree>
    <p:extLst>
      <p:ext uri="{BB962C8B-B14F-4D97-AF65-F5344CB8AC3E}">
        <p14:creationId xmlns:p14="http://schemas.microsoft.com/office/powerpoint/2010/main" val="4456756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smtClean="0">
                <a:ln/>
                <a:solidFill>
                  <a:srgbClr val="FFFF00"/>
                </a:solidFill>
                <a:latin typeface="Arial Black" panose="020B0A04020102020204" pitchFamily="34" charset="0"/>
              </a:rPr>
              <a:t>ANÁLISIS DE RESULTADOS</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336360"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14</a:t>
            </a:fld>
            <a:endParaRPr lang="es-EC" sz="1400" dirty="0">
              <a:solidFill>
                <a:schemeClr val="tx1"/>
              </a:solidFill>
              <a:latin typeface="Arial" panose="020B0604020202020204" pitchFamily="34" charset="0"/>
              <a:cs typeface="Arial" panose="020B0604020202020204" pitchFamily="34" charset="0"/>
            </a:endParaRPr>
          </a:p>
        </p:txBody>
      </p:sp>
      <p:sp>
        <p:nvSpPr>
          <p:cNvPr id="12" name="11 Rectángulo"/>
          <p:cNvSpPr/>
          <p:nvPr/>
        </p:nvSpPr>
        <p:spPr>
          <a:xfrm>
            <a:off x="1316784" y="1141294"/>
            <a:ext cx="4563192" cy="415498"/>
          </a:xfrm>
          <a:prstGeom prst="rect">
            <a:avLst/>
          </a:prstGeom>
          <a:solidFill>
            <a:srgbClr val="C0000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solidFill>
                  <a:schemeClr val="bg1"/>
                </a:solidFill>
              </a:rPr>
              <a:t>VARIABLE INDEPENDIENTE</a:t>
            </a:r>
          </a:p>
        </p:txBody>
      </p:sp>
      <p:graphicFrame>
        <p:nvGraphicFramePr>
          <p:cNvPr id="8" name="7 Objeto"/>
          <p:cNvGraphicFramePr>
            <a:graphicFrameLocks noChangeAspect="1"/>
          </p:cNvGraphicFramePr>
          <p:nvPr>
            <p:extLst>
              <p:ext uri="{D42A27DB-BD31-4B8C-83A1-F6EECF244321}">
                <p14:modId xmlns:p14="http://schemas.microsoft.com/office/powerpoint/2010/main" val="2126976729"/>
              </p:ext>
            </p:extLst>
          </p:nvPr>
        </p:nvGraphicFramePr>
        <p:xfrm>
          <a:off x="198641" y="1612250"/>
          <a:ext cx="8852407" cy="5057110"/>
        </p:xfrm>
        <a:graphic>
          <a:graphicData uri="http://schemas.openxmlformats.org/presentationml/2006/ole">
            <mc:AlternateContent xmlns:mc="http://schemas.openxmlformats.org/markup-compatibility/2006">
              <mc:Choice xmlns:v="urn:schemas-microsoft-com:vml" Requires="v">
                <p:oleObj spid="_x0000_s1087" name="Worksheet" r:id="rId5" imgW="8553594" imgH="4886502" progId="Excel.Sheet.12">
                  <p:embed/>
                </p:oleObj>
              </mc:Choice>
              <mc:Fallback>
                <p:oleObj name="Worksheet" r:id="rId5" imgW="8553594" imgH="4886502" progId="Excel.Sheet.12">
                  <p:embed/>
                  <p:pic>
                    <p:nvPicPr>
                      <p:cNvPr id="0" name=""/>
                      <p:cNvPicPr/>
                      <p:nvPr/>
                    </p:nvPicPr>
                    <p:blipFill>
                      <a:blip r:embed="rId6"/>
                      <a:stretch>
                        <a:fillRect/>
                      </a:stretch>
                    </p:blipFill>
                    <p:spPr>
                      <a:xfrm>
                        <a:off x="198641" y="1612250"/>
                        <a:ext cx="8852407" cy="5057110"/>
                      </a:xfrm>
                      <a:prstGeom prst="rect">
                        <a:avLst/>
                      </a:prstGeom>
                    </p:spPr>
                  </p:pic>
                </p:oleObj>
              </mc:Fallback>
            </mc:AlternateContent>
          </a:graphicData>
        </a:graphic>
      </p:graphicFrame>
      <p:sp>
        <p:nvSpPr>
          <p:cNvPr id="16" name="15 Rectángulo"/>
          <p:cNvSpPr/>
          <p:nvPr/>
        </p:nvSpPr>
        <p:spPr>
          <a:xfrm>
            <a:off x="8976320" y="1196752"/>
            <a:ext cx="3034172" cy="415498"/>
          </a:xfrm>
          <a:prstGeom prst="rect">
            <a:avLst/>
          </a:prstGeom>
          <a:solidFill>
            <a:srgbClr val="C0000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solidFill>
                  <a:schemeClr val="bg1"/>
                </a:solidFill>
              </a:rPr>
              <a:t>PERMANENCIA</a:t>
            </a:r>
          </a:p>
        </p:txBody>
      </p:sp>
      <p:sp>
        <p:nvSpPr>
          <p:cNvPr id="17" name="16 Rectángulo"/>
          <p:cNvSpPr/>
          <p:nvPr/>
        </p:nvSpPr>
        <p:spPr>
          <a:xfrm>
            <a:off x="9192344" y="1933382"/>
            <a:ext cx="2736304" cy="415498"/>
          </a:xfrm>
          <a:prstGeom prst="rect">
            <a:avLst/>
          </a:prstGeom>
          <a:solidFill>
            <a:srgbClr val="92D05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a:t>COMPROMETIMIENTO</a:t>
            </a:r>
          </a:p>
        </p:txBody>
      </p:sp>
      <p:sp>
        <p:nvSpPr>
          <p:cNvPr id="18" name="17 Rectángulo"/>
          <p:cNvSpPr/>
          <p:nvPr/>
        </p:nvSpPr>
        <p:spPr>
          <a:xfrm>
            <a:off x="9192344" y="2476346"/>
            <a:ext cx="2736304" cy="415498"/>
          </a:xfrm>
          <a:prstGeom prst="rect">
            <a:avLst/>
          </a:prstGeom>
          <a:solidFill>
            <a:schemeClr val="accent2">
              <a:lumMod val="60000"/>
              <a:lumOff val="40000"/>
            </a:schemeClr>
          </a:solidFill>
          <a:ln>
            <a:noFill/>
          </a:ln>
          <a:effectLst>
            <a:softEdge rad="635000"/>
          </a:effectLst>
          <a:scene3d>
            <a:camera prst="orthographicFront"/>
            <a:lightRig rig="threePt" dir="t"/>
          </a:scene3d>
          <a:sp3d>
            <a:bevelT/>
          </a:sp3d>
        </p:spPr>
        <p:txBody>
          <a:bodyPr wrap="square" rtlCol="0">
            <a:spAutoFit/>
          </a:bodyPr>
          <a:lstStyle/>
          <a:p>
            <a:pPr algn="ctr"/>
            <a:r>
              <a:rPr lang="es-EC" sz="2100" b="1" dirty="0" smtClean="0"/>
              <a:t>CONFIANZA</a:t>
            </a:r>
          </a:p>
        </p:txBody>
      </p:sp>
      <p:sp>
        <p:nvSpPr>
          <p:cNvPr id="19" name="18 Rectángulo"/>
          <p:cNvSpPr/>
          <p:nvPr/>
        </p:nvSpPr>
        <p:spPr>
          <a:xfrm>
            <a:off x="9192344" y="2996952"/>
            <a:ext cx="2736304" cy="415498"/>
          </a:xfrm>
          <a:prstGeom prst="rect">
            <a:avLst/>
          </a:prstGeom>
          <a:solidFill>
            <a:srgbClr val="00B0F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t>SEGUIMIENTO</a:t>
            </a:r>
          </a:p>
        </p:txBody>
      </p:sp>
    </p:spTree>
    <p:extLst>
      <p:ext uri="{BB962C8B-B14F-4D97-AF65-F5344CB8AC3E}">
        <p14:creationId xmlns:p14="http://schemas.microsoft.com/office/powerpoint/2010/main" val="10396569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9995" y="951632"/>
            <a:ext cx="5653958" cy="59063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36360"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15</a:t>
            </a:fld>
            <a:endParaRPr lang="es-EC" sz="1400" dirty="0">
              <a:solidFill>
                <a:schemeClr val="tx1"/>
              </a:solidFill>
              <a:latin typeface="Arial" panose="020B0604020202020204" pitchFamily="34" charset="0"/>
              <a:cs typeface="Arial" panose="020B0604020202020204" pitchFamily="34" charset="0"/>
            </a:endParaRPr>
          </a:p>
        </p:txBody>
      </p:sp>
      <p:sp>
        <p:nvSpPr>
          <p:cNvPr id="7"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6" name="15 Gráfico"/>
          <p:cNvGraphicFramePr/>
          <p:nvPr>
            <p:extLst>
              <p:ext uri="{D42A27DB-BD31-4B8C-83A1-F6EECF244321}">
                <p14:modId xmlns:p14="http://schemas.microsoft.com/office/powerpoint/2010/main" val="1572604649"/>
              </p:ext>
            </p:extLst>
          </p:nvPr>
        </p:nvGraphicFramePr>
        <p:xfrm>
          <a:off x="-40859" y="1051865"/>
          <a:ext cx="2592288" cy="1368152"/>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8"/>
          <p:cNvSpPr>
            <a:spLocks noChangeArrowheads="1"/>
          </p:cNvSpPr>
          <p:nvPr/>
        </p:nvSpPr>
        <p:spPr bwMode="auto">
          <a:xfrm rot="10800000" flipV="1">
            <a:off x="2241139" y="1426515"/>
            <a:ext cx="33849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altLang="es-ES" b="1" i="1" u="none" strike="noStrike" cap="none" normalizeH="0" baseline="0" dirty="0" smtClean="0" bmk="_Toc499121862">
                <a:ln>
                  <a:noFill/>
                </a:ln>
                <a:solidFill>
                  <a:schemeClr val="bg1"/>
                </a:solidFill>
                <a:effectLst/>
                <a:latin typeface="Arial" pitchFamily="34" charset="0"/>
                <a:ea typeface="Calibri" pitchFamily="34" charset="0"/>
                <a:cs typeface="Arial" pitchFamily="34" charset="0"/>
              </a:rPr>
              <a:t>Figura 8</a:t>
            </a:r>
            <a:r>
              <a:rPr kumimoji="0" lang="es-EC" altLang="es-ES" b="1" i="0" u="none" strike="noStrike" cap="none" normalizeH="0" baseline="0" dirty="0" smtClean="0" bmk="_Toc499121862">
                <a:ln>
                  <a:noFill/>
                </a:ln>
                <a:solidFill>
                  <a:schemeClr val="bg1"/>
                </a:solidFill>
                <a:effectLst/>
                <a:latin typeface="Arial" pitchFamily="34" charset="0"/>
                <a:ea typeface="Calibri" pitchFamily="34" charset="0"/>
                <a:cs typeface="Arial" pitchFamily="34" charset="0"/>
              </a:rPr>
              <a:t> </a:t>
            </a:r>
            <a:r>
              <a:rPr kumimoji="0" lang="es-EC" altLang="es-ES" b="0" i="0" u="none" strike="noStrike" cap="none" normalizeH="0" baseline="0" dirty="0" smtClean="0" bmk="_Toc499121862">
                <a:ln>
                  <a:noFill/>
                </a:ln>
                <a:solidFill>
                  <a:schemeClr val="bg1"/>
                </a:solidFill>
                <a:effectLst/>
                <a:latin typeface="Calibri"/>
                <a:ea typeface="Calibri" pitchFamily="34" charset="0"/>
                <a:cs typeface="Arial" pitchFamily="34" charset="0"/>
              </a:rPr>
              <a:t>¿</a:t>
            </a:r>
            <a:r>
              <a:rPr kumimoji="0" lang="es-EC" altLang="es-ES" b="0" i="0" u="none" strike="noStrike" cap="none" normalizeH="0" baseline="0" dirty="0" smtClean="0" bmk="_Toc499121862">
                <a:ln>
                  <a:noFill/>
                </a:ln>
                <a:solidFill>
                  <a:schemeClr val="bg1"/>
                </a:solidFill>
                <a:effectLst/>
                <a:latin typeface="Arial" pitchFamily="34" charset="0"/>
                <a:ea typeface="Calibri" pitchFamily="34" charset="0"/>
                <a:cs typeface="Arial" pitchFamily="34" charset="0"/>
              </a:rPr>
              <a:t>Personal se siente parte de la Armada?</a:t>
            </a:r>
            <a:endParaRPr kumimoji="0" lang="es-EC" altLang="es-ES" sz="2800" b="0" i="0" u="none" strike="noStrike" cap="none" normalizeH="0" baseline="0" dirty="0" smtClean="0">
              <a:ln>
                <a:noFill/>
              </a:ln>
              <a:solidFill>
                <a:schemeClr val="bg1"/>
              </a:solidFill>
              <a:effectLst/>
              <a:latin typeface="Arial" pitchFamily="34" charset="0"/>
              <a:cs typeface="Arial" pitchFamily="34" charset="0"/>
            </a:endParaRPr>
          </a:p>
        </p:txBody>
      </p:sp>
      <p:sp>
        <p:nvSpPr>
          <p:cNvPr id="9" name="Rectangle 1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8" name="17 Gráfico"/>
          <p:cNvGraphicFramePr/>
          <p:nvPr>
            <p:extLst>
              <p:ext uri="{D42A27DB-BD31-4B8C-83A1-F6EECF244321}">
                <p14:modId xmlns:p14="http://schemas.microsoft.com/office/powerpoint/2010/main" val="2159240267"/>
              </p:ext>
            </p:extLst>
          </p:nvPr>
        </p:nvGraphicFramePr>
        <p:xfrm>
          <a:off x="-6061" y="2421990"/>
          <a:ext cx="2345950" cy="1266756"/>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1"/>
          <p:cNvSpPr>
            <a:spLocks noChangeArrowheads="1"/>
          </p:cNvSpPr>
          <p:nvPr/>
        </p:nvSpPr>
        <p:spPr bwMode="auto">
          <a:xfrm>
            <a:off x="2207568" y="2617113"/>
            <a:ext cx="341847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770438" algn="l"/>
              </a:tabLst>
              <a:defRPr>
                <a:solidFill>
                  <a:schemeClr val="tx1"/>
                </a:solidFill>
                <a:latin typeface="Arial" pitchFamily="34" charset="0"/>
                <a:cs typeface="Arial" pitchFamily="34" charset="0"/>
              </a:defRPr>
            </a:lvl1pPr>
            <a:lvl2pPr fontAlgn="base">
              <a:spcBef>
                <a:spcPct val="0"/>
              </a:spcBef>
              <a:spcAft>
                <a:spcPct val="0"/>
              </a:spcAft>
              <a:tabLst>
                <a:tab pos="4770438" algn="l"/>
              </a:tabLst>
              <a:defRPr>
                <a:solidFill>
                  <a:schemeClr val="tx1"/>
                </a:solidFill>
                <a:latin typeface="Arial" pitchFamily="34" charset="0"/>
                <a:cs typeface="Arial" pitchFamily="34" charset="0"/>
              </a:defRPr>
            </a:lvl2pPr>
            <a:lvl3pPr fontAlgn="base">
              <a:spcBef>
                <a:spcPct val="0"/>
              </a:spcBef>
              <a:spcAft>
                <a:spcPct val="0"/>
              </a:spcAft>
              <a:tabLst>
                <a:tab pos="4770438" algn="l"/>
              </a:tabLst>
              <a:defRPr>
                <a:solidFill>
                  <a:schemeClr val="tx1"/>
                </a:solidFill>
                <a:latin typeface="Arial" pitchFamily="34" charset="0"/>
                <a:cs typeface="Arial" pitchFamily="34" charset="0"/>
              </a:defRPr>
            </a:lvl3pPr>
            <a:lvl4pPr fontAlgn="base">
              <a:spcBef>
                <a:spcPct val="0"/>
              </a:spcBef>
              <a:spcAft>
                <a:spcPct val="0"/>
              </a:spcAft>
              <a:tabLst>
                <a:tab pos="4770438" algn="l"/>
              </a:tabLst>
              <a:defRPr>
                <a:solidFill>
                  <a:schemeClr val="tx1"/>
                </a:solidFill>
                <a:latin typeface="Arial" pitchFamily="34" charset="0"/>
                <a:cs typeface="Arial" pitchFamily="34" charset="0"/>
              </a:defRPr>
            </a:lvl4pPr>
            <a:lvl5pPr fontAlgn="base">
              <a:spcBef>
                <a:spcPct val="0"/>
              </a:spcBef>
              <a:spcAft>
                <a:spcPct val="0"/>
              </a:spcAft>
              <a:tabLst>
                <a:tab pos="4770438" algn="l"/>
              </a:tabLst>
              <a:defRPr>
                <a:solidFill>
                  <a:schemeClr val="tx1"/>
                </a:solidFill>
                <a:latin typeface="Arial" pitchFamily="34" charset="0"/>
                <a:cs typeface="Arial" pitchFamily="34" charset="0"/>
              </a:defRPr>
            </a:lvl5pPr>
            <a:lvl6pPr fontAlgn="base">
              <a:spcBef>
                <a:spcPct val="0"/>
              </a:spcBef>
              <a:spcAft>
                <a:spcPct val="0"/>
              </a:spcAft>
              <a:tabLst>
                <a:tab pos="4770438" algn="l"/>
              </a:tabLst>
              <a:defRPr>
                <a:solidFill>
                  <a:schemeClr val="tx1"/>
                </a:solidFill>
                <a:latin typeface="Arial" pitchFamily="34" charset="0"/>
                <a:cs typeface="Arial" pitchFamily="34" charset="0"/>
              </a:defRPr>
            </a:lvl6pPr>
            <a:lvl7pPr fontAlgn="base">
              <a:spcBef>
                <a:spcPct val="0"/>
              </a:spcBef>
              <a:spcAft>
                <a:spcPct val="0"/>
              </a:spcAft>
              <a:tabLst>
                <a:tab pos="4770438" algn="l"/>
              </a:tabLst>
              <a:defRPr>
                <a:solidFill>
                  <a:schemeClr val="tx1"/>
                </a:solidFill>
                <a:latin typeface="Arial" pitchFamily="34" charset="0"/>
                <a:cs typeface="Arial" pitchFamily="34" charset="0"/>
              </a:defRPr>
            </a:lvl7pPr>
            <a:lvl8pPr fontAlgn="base">
              <a:spcBef>
                <a:spcPct val="0"/>
              </a:spcBef>
              <a:spcAft>
                <a:spcPct val="0"/>
              </a:spcAft>
              <a:tabLst>
                <a:tab pos="4770438" algn="l"/>
              </a:tabLst>
              <a:defRPr>
                <a:solidFill>
                  <a:schemeClr val="tx1"/>
                </a:solidFill>
                <a:latin typeface="Arial" pitchFamily="34" charset="0"/>
                <a:cs typeface="Arial" pitchFamily="34" charset="0"/>
              </a:defRPr>
            </a:lvl8pPr>
            <a:lvl9pPr fontAlgn="base">
              <a:spcBef>
                <a:spcPct val="0"/>
              </a:spcBef>
              <a:spcAft>
                <a:spcPct val="0"/>
              </a:spcAft>
              <a:tabLst>
                <a:tab pos="4770438"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770438" algn="l"/>
              </a:tabLst>
            </a:pPr>
            <a:r>
              <a:rPr kumimoji="0" lang="es-EC" altLang="es-ES" b="1" i="1" u="none" strike="noStrike" cap="none" normalizeH="0" baseline="0" dirty="0" smtClean="0" bmk="_Toc499121863">
                <a:ln>
                  <a:noFill/>
                </a:ln>
                <a:solidFill>
                  <a:schemeClr val="bg1"/>
                </a:solidFill>
                <a:effectLst/>
                <a:ea typeface="Calibri" pitchFamily="34" charset="0"/>
                <a:cs typeface="Arial" pitchFamily="34" charset="0"/>
              </a:rPr>
              <a:t>Figura 9</a:t>
            </a:r>
            <a:r>
              <a:rPr kumimoji="0" lang="es-EC" altLang="es-ES" b="1" i="0" u="none" strike="noStrike" cap="none" normalizeH="0" baseline="0" dirty="0" smtClean="0" bmk="_Toc499121863">
                <a:ln>
                  <a:noFill/>
                </a:ln>
                <a:solidFill>
                  <a:schemeClr val="bg1"/>
                </a:solidFill>
                <a:effectLst/>
                <a:ea typeface="Calibri" pitchFamily="34" charset="0"/>
                <a:cs typeface="Arial" pitchFamily="34" charset="0"/>
              </a:rPr>
              <a:t> </a:t>
            </a:r>
            <a:r>
              <a:rPr kumimoji="0" lang="es-EC" altLang="es-ES" b="0" i="0" u="none" strike="noStrike" cap="none" normalizeH="0" baseline="0" dirty="0" smtClean="0" bmk="_Toc499121863">
                <a:ln>
                  <a:noFill/>
                </a:ln>
                <a:solidFill>
                  <a:schemeClr val="bg1"/>
                </a:solidFill>
                <a:effectLst/>
                <a:latin typeface="Calibri"/>
                <a:ea typeface="Calibri" pitchFamily="34" charset="0"/>
                <a:cs typeface="Arial" pitchFamily="34" charset="0"/>
              </a:rPr>
              <a:t>¿</a:t>
            </a:r>
            <a:r>
              <a:rPr kumimoji="0" lang="es-EC" altLang="es-ES" b="0" i="0" u="none" strike="noStrike" cap="none" normalizeH="0" baseline="0" dirty="0" smtClean="0" bmk="_Toc499121863">
                <a:ln>
                  <a:noFill/>
                </a:ln>
                <a:solidFill>
                  <a:schemeClr val="bg1"/>
                </a:solidFill>
                <a:effectLst/>
                <a:ea typeface="Calibri" pitchFamily="34" charset="0"/>
                <a:cs typeface="Arial" pitchFamily="34" charset="0"/>
              </a:rPr>
              <a:t>Es positivo  que  el SERDRA sea parte de la Armada?</a:t>
            </a:r>
            <a:endParaRPr kumimoji="0" lang="es-EC" altLang="es-ES" sz="2800" b="0" i="0" u="none" strike="noStrike" cap="none" normalizeH="0" baseline="0" dirty="0" smtClean="0">
              <a:ln>
                <a:noFill/>
              </a:ln>
              <a:solidFill>
                <a:schemeClr val="bg1"/>
              </a:solidFill>
              <a:effectLst/>
              <a:cs typeface="Arial" pitchFamily="34" charset="0"/>
            </a:endParaRPr>
          </a:p>
        </p:txBody>
      </p:sp>
      <p:sp>
        <p:nvSpPr>
          <p:cNvPr id="12" name="Rectangle 1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1" name="20 Gráfico"/>
          <p:cNvGraphicFramePr/>
          <p:nvPr>
            <p:extLst>
              <p:ext uri="{D42A27DB-BD31-4B8C-83A1-F6EECF244321}">
                <p14:modId xmlns:p14="http://schemas.microsoft.com/office/powerpoint/2010/main" val="4177112291"/>
              </p:ext>
            </p:extLst>
          </p:nvPr>
        </p:nvGraphicFramePr>
        <p:xfrm>
          <a:off x="80513" y="3768750"/>
          <a:ext cx="2408481" cy="1388442"/>
        </p:xfrm>
        <a:graphic>
          <a:graphicData uri="http://schemas.openxmlformats.org/drawingml/2006/chart">
            <c:chart xmlns:c="http://schemas.openxmlformats.org/drawingml/2006/chart" xmlns:r="http://schemas.openxmlformats.org/officeDocument/2006/relationships" r:id="rId6"/>
          </a:graphicData>
        </a:graphic>
      </p:graphicFrame>
      <p:sp>
        <p:nvSpPr>
          <p:cNvPr id="13" name="Rectangle 14"/>
          <p:cNvSpPr>
            <a:spLocks noChangeArrowheads="1"/>
          </p:cNvSpPr>
          <p:nvPr/>
        </p:nvSpPr>
        <p:spPr bwMode="auto">
          <a:xfrm>
            <a:off x="2488994" y="4141760"/>
            <a:ext cx="31370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altLang="es-ES" b="1" i="1" u="none" strike="noStrike" cap="none" normalizeH="0" baseline="0" dirty="0" smtClean="0" bmk="_Toc499121864">
                <a:ln>
                  <a:noFill/>
                </a:ln>
                <a:solidFill>
                  <a:schemeClr val="bg1"/>
                </a:solidFill>
                <a:effectLst/>
                <a:latin typeface="Arial" pitchFamily="34" charset="0"/>
                <a:ea typeface="Calibri" pitchFamily="34" charset="0"/>
                <a:cs typeface="Arial" pitchFamily="34" charset="0"/>
              </a:rPr>
              <a:t>Figura 10</a:t>
            </a:r>
            <a:r>
              <a:rPr kumimoji="0" lang="es-EC" altLang="es-ES" b="1" i="0" u="none" strike="noStrike" cap="none" normalizeH="0" baseline="0" dirty="0" smtClean="0" bmk="_Toc499121864">
                <a:ln>
                  <a:noFill/>
                </a:ln>
                <a:solidFill>
                  <a:schemeClr val="bg1"/>
                </a:solidFill>
                <a:effectLst/>
                <a:latin typeface="Arial" pitchFamily="34" charset="0"/>
                <a:ea typeface="Calibri" pitchFamily="34" charset="0"/>
                <a:cs typeface="Arial" pitchFamily="34" charset="0"/>
              </a:rPr>
              <a:t> </a:t>
            </a:r>
            <a:r>
              <a:rPr kumimoji="0" lang="es-EC" altLang="es-ES" b="0" i="0" u="none" strike="noStrike" cap="none" normalizeH="0" baseline="0" dirty="0" smtClean="0" bmk="_Toc499121864">
                <a:ln>
                  <a:noFill/>
                </a:ln>
                <a:solidFill>
                  <a:schemeClr val="bg1"/>
                </a:solidFill>
                <a:effectLst/>
                <a:latin typeface="Arial" pitchFamily="34" charset="0"/>
                <a:ea typeface="Calibri" pitchFamily="34" charset="0"/>
                <a:cs typeface="Arial" pitchFamily="34" charset="0"/>
              </a:rPr>
              <a:t>Calificación del  ambiente de trabajo</a:t>
            </a:r>
            <a:r>
              <a:rPr kumimoji="0" lang="es-ES" altLang="es-ES" b="0" i="0" u="none" strike="noStrike" cap="none" normalizeH="0" baseline="0" dirty="0" smtClean="0">
                <a:ln>
                  <a:noFill/>
                </a:ln>
                <a:solidFill>
                  <a:schemeClr val="bg1"/>
                </a:solidFill>
                <a:effectLst/>
                <a:latin typeface="Arial" pitchFamily="34" charset="0"/>
                <a:cs typeface="Arial" pitchFamily="34" charset="0"/>
              </a:rPr>
              <a:t> </a:t>
            </a:r>
            <a:endParaRPr kumimoji="0" lang="es-ES" altLang="es-ES" sz="2800" b="0" i="0" u="none" strike="noStrike" cap="none" normalizeH="0" baseline="0" dirty="0" smtClean="0">
              <a:ln>
                <a:noFill/>
              </a:ln>
              <a:solidFill>
                <a:schemeClr val="bg1"/>
              </a:solidFill>
              <a:effectLst/>
              <a:latin typeface="Arial" pitchFamily="34" charset="0"/>
              <a:cs typeface="Arial" pitchFamily="34" charset="0"/>
            </a:endParaRPr>
          </a:p>
        </p:txBody>
      </p:sp>
      <p:sp>
        <p:nvSpPr>
          <p:cNvPr id="14" name="Rectangle 1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4" name="23 Gráfico"/>
          <p:cNvGraphicFramePr/>
          <p:nvPr>
            <p:extLst>
              <p:ext uri="{D42A27DB-BD31-4B8C-83A1-F6EECF244321}">
                <p14:modId xmlns:p14="http://schemas.microsoft.com/office/powerpoint/2010/main" val="2945588084"/>
              </p:ext>
            </p:extLst>
          </p:nvPr>
        </p:nvGraphicFramePr>
        <p:xfrm>
          <a:off x="58341" y="5249721"/>
          <a:ext cx="2604531" cy="1608279"/>
        </p:xfrm>
        <a:graphic>
          <a:graphicData uri="http://schemas.openxmlformats.org/drawingml/2006/chart">
            <c:chart xmlns:c="http://schemas.openxmlformats.org/drawingml/2006/chart" xmlns:r="http://schemas.openxmlformats.org/officeDocument/2006/relationships" r:id="rId7"/>
          </a:graphicData>
        </a:graphic>
      </p:graphicFrame>
      <p:sp>
        <p:nvSpPr>
          <p:cNvPr id="17" name="Rectangle 17"/>
          <p:cNvSpPr>
            <a:spLocks noChangeArrowheads="1"/>
          </p:cNvSpPr>
          <p:nvPr/>
        </p:nvSpPr>
        <p:spPr bwMode="auto">
          <a:xfrm>
            <a:off x="2662872" y="5779412"/>
            <a:ext cx="296316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500563" algn="l"/>
              </a:tabLst>
              <a:defRPr>
                <a:solidFill>
                  <a:schemeClr val="tx1"/>
                </a:solidFill>
                <a:latin typeface="Arial" pitchFamily="34" charset="0"/>
                <a:cs typeface="Arial" pitchFamily="34" charset="0"/>
              </a:defRPr>
            </a:lvl1pPr>
            <a:lvl2pPr fontAlgn="base">
              <a:spcBef>
                <a:spcPct val="0"/>
              </a:spcBef>
              <a:spcAft>
                <a:spcPct val="0"/>
              </a:spcAft>
              <a:tabLst>
                <a:tab pos="4500563" algn="l"/>
              </a:tabLst>
              <a:defRPr>
                <a:solidFill>
                  <a:schemeClr val="tx1"/>
                </a:solidFill>
                <a:latin typeface="Arial" pitchFamily="34" charset="0"/>
                <a:cs typeface="Arial" pitchFamily="34" charset="0"/>
              </a:defRPr>
            </a:lvl2pPr>
            <a:lvl3pPr fontAlgn="base">
              <a:spcBef>
                <a:spcPct val="0"/>
              </a:spcBef>
              <a:spcAft>
                <a:spcPct val="0"/>
              </a:spcAft>
              <a:tabLst>
                <a:tab pos="4500563" algn="l"/>
              </a:tabLst>
              <a:defRPr>
                <a:solidFill>
                  <a:schemeClr val="tx1"/>
                </a:solidFill>
                <a:latin typeface="Arial" pitchFamily="34" charset="0"/>
                <a:cs typeface="Arial" pitchFamily="34" charset="0"/>
              </a:defRPr>
            </a:lvl3pPr>
            <a:lvl4pPr fontAlgn="base">
              <a:spcBef>
                <a:spcPct val="0"/>
              </a:spcBef>
              <a:spcAft>
                <a:spcPct val="0"/>
              </a:spcAft>
              <a:tabLst>
                <a:tab pos="4500563" algn="l"/>
              </a:tabLst>
              <a:defRPr>
                <a:solidFill>
                  <a:schemeClr val="tx1"/>
                </a:solidFill>
                <a:latin typeface="Arial" pitchFamily="34" charset="0"/>
                <a:cs typeface="Arial" pitchFamily="34" charset="0"/>
              </a:defRPr>
            </a:lvl4pPr>
            <a:lvl5pPr fontAlgn="base">
              <a:spcBef>
                <a:spcPct val="0"/>
              </a:spcBef>
              <a:spcAft>
                <a:spcPct val="0"/>
              </a:spcAft>
              <a:tabLst>
                <a:tab pos="4500563" algn="l"/>
              </a:tabLst>
              <a:defRPr>
                <a:solidFill>
                  <a:schemeClr val="tx1"/>
                </a:solidFill>
                <a:latin typeface="Arial" pitchFamily="34" charset="0"/>
                <a:cs typeface="Arial" pitchFamily="34" charset="0"/>
              </a:defRPr>
            </a:lvl5pPr>
            <a:lvl6pPr fontAlgn="base">
              <a:spcBef>
                <a:spcPct val="0"/>
              </a:spcBef>
              <a:spcAft>
                <a:spcPct val="0"/>
              </a:spcAft>
              <a:tabLst>
                <a:tab pos="4500563" algn="l"/>
              </a:tabLst>
              <a:defRPr>
                <a:solidFill>
                  <a:schemeClr val="tx1"/>
                </a:solidFill>
                <a:latin typeface="Arial" pitchFamily="34" charset="0"/>
                <a:cs typeface="Arial" pitchFamily="34" charset="0"/>
              </a:defRPr>
            </a:lvl6pPr>
            <a:lvl7pPr fontAlgn="base">
              <a:spcBef>
                <a:spcPct val="0"/>
              </a:spcBef>
              <a:spcAft>
                <a:spcPct val="0"/>
              </a:spcAft>
              <a:tabLst>
                <a:tab pos="4500563" algn="l"/>
              </a:tabLst>
              <a:defRPr>
                <a:solidFill>
                  <a:schemeClr val="tx1"/>
                </a:solidFill>
                <a:latin typeface="Arial" pitchFamily="34" charset="0"/>
                <a:cs typeface="Arial" pitchFamily="34" charset="0"/>
              </a:defRPr>
            </a:lvl7pPr>
            <a:lvl8pPr fontAlgn="base">
              <a:spcBef>
                <a:spcPct val="0"/>
              </a:spcBef>
              <a:spcAft>
                <a:spcPct val="0"/>
              </a:spcAft>
              <a:tabLst>
                <a:tab pos="4500563" algn="l"/>
              </a:tabLst>
              <a:defRPr>
                <a:solidFill>
                  <a:schemeClr val="tx1"/>
                </a:solidFill>
                <a:latin typeface="Arial" pitchFamily="34" charset="0"/>
                <a:cs typeface="Arial" pitchFamily="34" charset="0"/>
              </a:defRPr>
            </a:lvl8pPr>
            <a:lvl9pPr fontAlgn="base">
              <a:spcBef>
                <a:spcPct val="0"/>
              </a:spcBef>
              <a:spcAft>
                <a:spcPct val="0"/>
              </a:spcAft>
              <a:tabLst>
                <a:tab pos="4500563"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00563" algn="l"/>
              </a:tabLst>
            </a:pPr>
            <a:r>
              <a:rPr kumimoji="0" lang="es-EC" altLang="es-ES" b="1" i="1" u="none" strike="noStrike" cap="none" normalizeH="0" baseline="0" dirty="0" smtClean="0" bmk="_Toc499121865">
                <a:ln>
                  <a:noFill/>
                </a:ln>
                <a:solidFill>
                  <a:schemeClr val="bg1"/>
                </a:solidFill>
                <a:effectLst/>
                <a:latin typeface="Arial" pitchFamily="34" charset="0"/>
                <a:ea typeface="Calibri" pitchFamily="34" charset="0"/>
                <a:cs typeface="Arial" pitchFamily="34" charset="0"/>
              </a:rPr>
              <a:t>Figura 11</a:t>
            </a:r>
            <a:r>
              <a:rPr kumimoji="0" lang="es-EC" altLang="es-ES" b="1" i="0" u="none" strike="noStrike" cap="none" normalizeH="0" baseline="0" dirty="0" smtClean="0" bmk="_Toc499121865">
                <a:ln>
                  <a:noFill/>
                </a:ln>
                <a:solidFill>
                  <a:schemeClr val="bg1"/>
                </a:solidFill>
                <a:effectLst/>
                <a:latin typeface="Arial" pitchFamily="34" charset="0"/>
                <a:ea typeface="Calibri" pitchFamily="34" charset="0"/>
                <a:cs typeface="Arial" pitchFamily="34" charset="0"/>
              </a:rPr>
              <a:t> </a:t>
            </a:r>
            <a:r>
              <a:rPr kumimoji="0" lang="es-EC" altLang="es-ES" b="0" i="0" u="none" strike="noStrike" cap="none" normalizeH="0" baseline="0" dirty="0" smtClean="0" bmk="_Toc499121865">
                <a:ln>
                  <a:noFill/>
                </a:ln>
                <a:solidFill>
                  <a:schemeClr val="bg1"/>
                </a:solidFill>
                <a:effectLst/>
                <a:latin typeface="Arial" pitchFamily="34" charset="0"/>
                <a:ea typeface="Calibri" pitchFamily="34" charset="0"/>
                <a:cs typeface="Arial" pitchFamily="34" charset="0"/>
              </a:rPr>
              <a:t>Estabilidad laboral al pertenecer a la Armada</a:t>
            </a:r>
            <a:endParaRPr kumimoji="0" lang="es-EC" altLang="es-ES" sz="2800" b="0" i="0" u="none" strike="noStrike" cap="none" normalizeH="0" baseline="0" dirty="0" smtClean="0">
              <a:ln>
                <a:noFill/>
              </a:ln>
              <a:solidFill>
                <a:schemeClr val="bg1"/>
              </a:solidFill>
              <a:effectLst/>
              <a:latin typeface="Arial" pitchFamily="34" charset="0"/>
              <a:cs typeface="Arial" pitchFamily="34" charset="0"/>
            </a:endParaRPr>
          </a:p>
        </p:txBody>
      </p:sp>
      <p:sp>
        <p:nvSpPr>
          <p:cNvPr id="26" name="25 Rectángulo"/>
          <p:cNvSpPr/>
          <p:nvPr/>
        </p:nvSpPr>
        <p:spPr>
          <a:xfrm>
            <a:off x="7117474" y="1426514"/>
            <a:ext cx="4147370" cy="738664"/>
          </a:xfrm>
          <a:prstGeom prst="rect">
            <a:avLst/>
          </a:prstGeom>
          <a:solidFill>
            <a:srgbClr val="00B0F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u="sng" dirty="0"/>
              <a:t>Permanencia </a:t>
            </a:r>
            <a:r>
              <a:rPr lang="es-EC" sz="2100" b="1" dirty="0"/>
              <a:t>en la estructura organizacional de la Armada</a:t>
            </a:r>
            <a:endParaRPr lang="es-ES" sz="2100" b="1" dirty="0"/>
          </a:p>
        </p:txBody>
      </p:sp>
      <p:sp>
        <p:nvSpPr>
          <p:cNvPr id="27" name="26 Rectángulo"/>
          <p:cNvSpPr/>
          <p:nvPr/>
        </p:nvSpPr>
        <p:spPr>
          <a:xfrm>
            <a:off x="7814732" y="2720460"/>
            <a:ext cx="2736304" cy="415498"/>
          </a:xfrm>
          <a:prstGeom prst="rect">
            <a:avLst/>
          </a:prstGeom>
          <a:solidFill>
            <a:srgbClr val="92D05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a:t>COMPROMETIMIENTO</a:t>
            </a:r>
          </a:p>
        </p:txBody>
      </p:sp>
      <p:grpSp>
        <p:nvGrpSpPr>
          <p:cNvPr id="22" name="21 Grupo"/>
          <p:cNvGrpSpPr/>
          <p:nvPr/>
        </p:nvGrpSpPr>
        <p:grpSpPr>
          <a:xfrm>
            <a:off x="7287435" y="4355883"/>
            <a:ext cx="3384376" cy="1644357"/>
            <a:chOff x="4511824" y="4581128"/>
            <a:chExt cx="3384376" cy="1644357"/>
          </a:xfrm>
        </p:grpSpPr>
        <p:sp>
          <p:nvSpPr>
            <p:cNvPr id="20" name="19 Elipse"/>
            <p:cNvSpPr/>
            <p:nvPr/>
          </p:nvSpPr>
          <p:spPr>
            <a:xfrm>
              <a:off x="4511824" y="5045891"/>
              <a:ext cx="1728191" cy="1161804"/>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vert="horz" wrap="square" lIns="68580" tIns="34290" rIns="68580" bIns="34290" numCol="1" anchor="t" anchorCtr="0" compatLnSpc="1">
              <a:prstTxWarp prst="textNoShape">
                <a:avLst/>
              </a:prstTxWarp>
            </a:bodyPr>
            <a:lstStyle/>
            <a:p>
              <a:pPr algn="ctr" eaLnBrk="0" hangingPunct="0">
                <a:spcAft>
                  <a:spcPts val="450"/>
                </a:spcAft>
              </a:pPr>
              <a:endParaRPr lang="es-ES" b="1" dirty="0" smtClean="0">
                <a:solidFill>
                  <a:schemeClr val="bg1"/>
                </a:solidFill>
                <a:latin typeface="Arial" panose="020B0604020202020204" pitchFamily="34" charset="0"/>
              </a:endParaRPr>
            </a:p>
            <a:p>
              <a:pPr algn="ctr" eaLnBrk="0" hangingPunct="0">
                <a:spcAft>
                  <a:spcPts val="450"/>
                </a:spcAft>
              </a:pPr>
              <a:r>
                <a:rPr lang="es-ES" b="1" dirty="0" smtClean="0">
                  <a:solidFill>
                    <a:schemeClr val="bg1"/>
                  </a:solidFill>
                  <a:latin typeface="Arial" panose="020B0604020202020204" pitchFamily="34" charset="0"/>
                </a:rPr>
                <a:t>POSITIVO</a:t>
              </a:r>
              <a:endParaRPr lang="es-ES" b="1" dirty="0">
                <a:solidFill>
                  <a:schemeClr val="bg1"/>
                </a:solidFill>
                <a:latin typeface="Arial" panose="020B0604020202020204" pitchFamily="34" charset="0"/>
              </a:endParaRPr>
            </a:p>
          </p:txBody>
        </p:sp>
        <p:pic>
          <p:nvPicPr>
            <p:cNvPr id="23571"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1843" y="4581128"/>
              <a:ext cx="1644357" cy="1644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4" name="33 Rectángulo"/>
          <p:cNvSpPr/>
          <p:nvPr/>
        </p:nvSpPr>
        <p:spPr>
          <a:xfrm>
            <a:off x="7856828" y="3227248"/>
            <a:ext cx="2736304" cy="415498"/>
          </a:xfrm>
          <a:prstGeom prst="rect">
            <a:avLst/>
          </a:prstGeom>
          <a:solidFill>
            <a:schemeClr val="accent2">
              <a:lumMod val="60000"/>
              <a:lumOff val="40000"/>
            </a:schemeClr>
          </a:solidFill>
          <a:ln>
            <a:noFill/>
          </a:ln>
          <a:effectLst>
            <a:softEdge rad="635000"/>
          </a:effectLst>
          <a:scene3d>
            <a:camera prst="orthographicFront"/>
            <a:lightRig rig="threePt" dir="t"/>
          </a:scene3d>
          <a:sp3d>
            <a:bevelT/>
          </a:sp3d>
        </p:spPr>
        <p:txBody>
          <a:bodyPr wrap="square" rtlCol="0">
            <a:spAutoFit/>
          </a:bodyPr>
          <a:lstStyle/>
          <a:p>
            <a:pPr algn="ctr"/>
            <a:r>
              <a:rPr lang="es-EC" sz="2100" b="1" dirty="0" smtClean="0"/>
              <a:t>CONFIANZA</a:t>
            </a:r>
          </a:p>
        </p:txBody>
      </p:sp>
      <p:pic>
        <p:nvPicPr>
          <p:cNvPr id="3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5493" y="1355782"/>
            <a:ext cx="819944" cy="82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3514" y="2617113"/>
            <a:ext cx="819944" cy="82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8104" y="3944324"/>
            <a:ext cx="819944" cy="82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8104" y="5421373"/>
            <a:ext cx="819944" cy="82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6686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1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1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10"/>
                                        <p:tgtEl>
                                          <p:spTgt spid="36"/>
                                        </p:tgtEl>
                                      </p:cBhvr>
                                    </p:animEffect>
                                  </p:childTnLst>
                                </p:cTn>
                              </p:par>
                              <p:par>
                                <p:cTn id="14" presetID="2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10"/>
                                        <p:tgtEl>
                                          <p:spTgt spid="37"/>
                                        </p:tgtEl>
                                      </p:cBhvr>
                                    </p:animEffect>
                                  </p:childTnLst>
                                </p:cTn>
                              </p:par>
                              <p:par>
                                <p:cTn id="17" presetID="2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1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9995" y="951632"/>
            <a:ext cx="5653958" cy="59063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44315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16</a:t>
            </a:fld>
            <a:endParaRPr lang="es-EC" sz="1400" dirty="0">
              <a:solidFill>
                <a:schemeClr val="tx1"/>
              </a:solidFill>
              <a:latin typeface="Arial" panose="020B0604020202020204" pitchFamily="34" charset="0"/>
              <a:cs typeface="Arial" panose="020B0604020202020204" pitchFamily="34" charset="0"/>
            </a:endParaRPr>
          </a:p>
        </p:txBody>
      </p:sp>
      <p:sp>
        <p:nvSpPr>
          <p:cNvPr id="7"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6" name="15 Gráfico"/>
          <p:cNvGraphicFramePr/>
          <p:nvPr>
            <p:extLst>
              <p:ext uri="{D42A27DB-BD31-4B8C-83A1-F6EECF244321}">
                <p14:modId xmlns:p14="http://schemas.microsoft.com/office/powerpoint/2010/main" val="2481695599"/>
              </p:ext>
            </p:extLst>
          </p:nvPr>
        </p:nvGraphicFramePr>
        <p:xfrm>
          <a:off x="-40859" y="1051865"/>
          <a:ext cx="2592288" cy="1368152"/>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1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2" name="Rectangle 1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4" name="Rectangle 1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6" name="25 Rectángulo"/>
          <p:cNvSpPr/>
          <p:nvPr/>
        </p:nvSpPr>
        <p:spPr>
          <a:xfrm>
            <a:off x="7154111" y="1368161"/>
            <a:ext cx="3902581" cy="738664"/>
          </a:xfrm>
          <a:prstGeom prst="rect">
            <a:avLst/>
          </a:prstGeom>
          <a:solidFill>
            <a:srgbClr val="00B0F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u="sng" dirty="0"/>
              <a:t>Permanencia </a:t>
            </a:r>
            <a:r>
              <a:rPr lang="es-EC" sz="2100" b="1" dirty="0"/>
              <a:t>en la estructura organizacional de la Armada</a:t>
            </a:r>
            <a:endParaRPr lang="es-ES" sz="2100" b="1" dirty="0"/>
          </a:p>
        </p:txBody>
      </p:sp>
      <p:sp>
        <p:nvSpPr>
          <p:cNvPr id="27" name="26 Rectángulo"/>
          <p:cNvSpPr/>
          <p:nvPr/>
        </p:nvSpPr>
        <p:spPr>
          <a:xfrm>
            <a:off x="7968208" y="2280458"/>
            <a:ext cx="2736304" cy="415498"/>
          </a:xfrm>
          <a:prstGeom prst="rect">
            <a:avLst/>
          </a:prstGeom>
          <a:solidFill>
            <a:srgbClr val="92D05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a:t>COMPROMETIMIENTO</a:t>
            </a:r>
          </a:p>
        </p:txBody>
      </p:sp>
      <p:grpSp>
        <p:nvGrpSpPr>
          <p:cNvPr id="22" name="21 Grupo"/>
          <p:cNvGrpSpPr/>
          <p:nvPr/>
        </p:nvGrpSpPr>
        <p:grpSpPr>
          <a:xfrm>
            <a:off x="8807625" y="4466303"/>
            <a:ext cx="3384376" cy="1644357"/>
            <a:chOff x="4511824" y="4581128"/>
            <a:chExt cx="3384376" cy="1644357"/>
          </a:xfrm>
        </p:grpSpPr>
        <p:sp>
          <p:nvSpPr>
            <p:cNvPr id="20" name="19 Elipse"/>
            <p:cNvSpPr/>
            <p:nvPr/>
          </p:nvSpPr>
          <p:spPr>
            <a:xfrm>
              <a:off x="4511824" y="5045891"/>
              <a:ext cx="1728191" cy="1161804"/>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vert="horz" wrap="square" lIns="68580" tIns="34290" rIns="68580" bIns="34290" numCol="1" anchor="t" anchorCtr="0" compatLnSpc="1">
              <a:prstTxWarp prst="textNoShape">
                <a:avLst/>
              </a:prstTxWarp>
            </a:bodyPr>
            <a:lstStyle/>
            <a:p>
              <a:pPr algn="ctr" eaLnBrk="0" hangingPunct="0">
                <a:spcAft>
                  <a:spcPts val="450"/>
                </a:spcAft>
              </a:pPr>
              <a:endParaRPr lang="es-ES" b="1" dirty="0" smtClean="0">
                <a:solidFill>
                  <a:schemeClr val="bg1"/>
                </a:solidFill>
                <a:latin typeface="Arial" panose="020B0604020202020204" pitchFamily="34" charset="0"/>
              </a:endParaRPr>
            </a:p>
            <a:p>
              <a:pPr algn="ctr" eaLnBrk="0" hangingPunct="0">
                <a:spcAft>
                  <a:spcPts val="450"/>
                </a:spcAft>
              </a:pPr>
              <a:r>
                <a:rPr lang="es-ES" b="1" dirty="0" smtClean="0">
                  <a:solidFill>
                    <a:schemeClr val="bg1"/>
                  </a:solidFill>
                  <a:latin typeface="Arial" panose="020B0604020202020204" pitchFamily="34" charset="0"/>
                </a:rPr>
                <a:t>POSITIVO</a:t>
              </a:r>
              <a:endParaRPr lang="es-ES" b="1" dirty="0">
                <a:solidFill>
                  <a:schemeClr val="bg1"/>
                </a:solidFill>
                <a:latin typeface="Arial" panose="020B0604020202020204" pitchFamily="34" charset="0"/>
              </a:endParaRPr>
            </a:p>
          </p:txBody>
        </p:sp>
        <p:pic>
          <p:nvPicPr>
            <p:cNvPr id="23571"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843" y="4581128"/>
              <a:ext cx="1644357" cy="1644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30" name="29 Gráfico"/>
          <p:cNvGraphicFramePr/>
          <p:nvPr>
            <p:extLst>
              <p:ext uri="{D42A27DB-BD31-4B8C-83A1-F6EECF244321}">
                <p14:modId xmlns:p14="http://schemas.microsoft.com/office/powerpoint/2010/main" val="684903035"/>
              </p:ext>
            </p:extLst>
          </p:nvPr>
        </p:nvGraphicFramePr>
        <p:xfrm>
          <a:off x="40627" y="966023"/>
          <a:ext cx="2526981" cy="1526873"/>
        </p:xfrm>
        <a:graphic>
          <a:graphicData uri="http://schemas.openxmlformats.org/drawingml/2006/chart">
            <c:chart xmlns:c="http://schemas.openxmlformats.org/drawingml/2006/chart" xmlns:r="http://schemas.openxmlformats.org/officeDocument/2006/relationships" r:id="rId6"/>
          </a:graphicData>
        </a:graphic>
      </p:graphicFrame>
      <p:sp>
        <p:nvSpPr>
          <p:cNvPr id="5" name="4 Rectángulo"/>
          <p:cNvSpPr/>
          <p:nvPr/>
        </p:nvSpPr>
        <p:spPr>
          <a:xfrm>
            <a:off x="2567608" y="1281534"/>
            <a:ext cx="3024336" cy="923330"/>
          </a:xfrm>
          <a:prstGeom prst="rect">
            <a:avLst/>
          </a:prstGeom>
        </p:spPr>
        <p:txBody>
          <a:bodyPr wrap="square">
            <a:spAutoFit/>
          </a:bodyPr>
          <a:lstStyle/>
          <a:p>
            <a:pPr algn="ctr"/>
            <a:r>
              <a:rPr lang="es-EC" b="1" i="1" dirty="0">
                <a:solidFill>
                  <a:schemeClr val="bg1"/>
                </a:solidFill>
              </a:rPr>
              <a:t>Figura 16</a:t>
            </a:r>
            <a:r>
              <a:rPr lang="es-EC" b="1" dirty="0">
                <a:solidFill>
                  <a:schemeClr val="bg1"/>
                </a:solidFill>
              </a:rPr>
              <a:t> </a:t>
            </a:r>
            <a:r>
              <a:rPr lang="es-EC" dirty="0">
                <a:solidFill>
                  <a:schemeClr val="bg1"/>
                </a:solidFill>
              </a:rPr>
              <a:t>¿El SERDRA contribuye al Desarrollo</a:t>
            </a:r>
            <a:endParaRPr lang="es-ES" dirty="0">
              <a:solidFill>
                <a:schemeClr val="bg1"/>
              </a:solidFill>
            </a:endParaRPr>
          </a:p>
          <a:p>
            <a:pPr algn="ctr"/>
            <a:r>
              <a:rPr lang="es-EC" dirty="0">
                <a:solidFill>
                  <a:schemeClr val="bg1"/>
                </a:solidFill>
              </a:rPr>
              <a:t> Marítimo del País?</a:t>
            </a:r>
            <a:endParaRPr lang="es-ES" dirty="0">
              <a:solidFill>
                <a:schemeClr val="bg1"/>
              </a:solidFill>
            </a:endParaRPr>
          </a:p>
        </p:txBody>
      </p:sp>
      <p:sp>
        <p:nvSpPr>
          <p:cNvPr id="31" name="30 Rectángulo"/>
          <p:cNvSpPr/>
          <p:nvPr/>
        </p:nvSpPr>
        <p:spPr>
          <a:xfrm>
            <a:off x="7968208" y="2916990"/>
            <a:ext cx="2736304" cy="415498"/>
          </a:xfrm>
          <a:prstGeom prst="rect">
            <a:avLst/>
          </a:prstGeom>
          <a:solidFill>
            <a:schemeClr val="accent2">
              <a:lumMod val="60000"/>
              <a:lumOff val="40000"/>
            </a:schemeClr>
          </a:solidFill>
          <a:ln>
            <a:noFill/>
          </a:ln>
          <a:effectLst>
            <a:softEdge rad="635000"/>
          </a:effectLst>
          <a:scene3d>
            <a:camera prst="orthographicFront"/>
            <a:lightRig rig="threePt" dir="t"/>
          </a:scene3d>
          <a:sp3d>
            <a:bevelT/>
          </a:sp3d>
        </p:spPr>
        <p:txBody>
          <a:bodyPr wrap="square" rtlCol="0">
            <a:spAutoFit/>
          </a:bodyPr>
          <a:lstStyle/>
          <a:p>
            <a:pPr algn="ctr"/>
            <a:r>
              <a:rPr lang="es-EC" sz="2100" b="1" dirty="0" smtClean="0"/>
              <a:t>CONFIANZA</a:t>
            </a:r>
          </a:p>
        </p:txBody>
      </p:sp>
      <p:pic>
        <p:nvPicPr>
          <p:cNvPr id="2560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95493" y="1355782"/>
            <a:ext cx="819944" cy="82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32 Gráfico"/>
          <p:cNvGraphicFramePr/>
          <p:nvPr>
            <p:extLst>
              <p:ext uri="{D42A27DB-BD31-4B8C-83A1-F6EECF244321}">
                <p14:modId xmlns:p14="http://schemas.microsoft.com/office/powerpoint/2010/main" val="704110312"/>
              </p:ext>
            </p:extLst>
          </p:nvPr>
        </p:nvGraphicFramePr>
        <p:xfrm>
          <a:off x="9995" y="2410744"/>
          <a:ext cx="2688320" cy="1504325"/>
        </p:xfrm>
        <a:graphic>
          <a:graphicData uri="http://schemas.openxmlformats.org/drawingml/2006/chart">
            <c:chart xmlns:c="http://schemas.openxmlformats.org/drawingml/2006/chart" xmlns:r="http://schemas.openxmlformats.org/officeDocument/2006/relationships" r:id="rId8"/>
          </a:graphicData>
        </a:graphic>
      </p:graphicFrame>
      <p:sp>
        <p:nvSpPr>
          <p:cNvPr id="10" name="9 Rectángulo"/>
          <p:cNvSpPr/>
          <p:nvPr/>
        </p:nvSpPr>
        <p:spPr>
          <a:xfrm>
            <a:off x="2803039" y="2601192"/>
            <a:ext cx="2394930" cy="923330"/>
          </a:xfrm>
          <a:prstGeom prst="rect">
            <a:avLst/>
          </a:prstGeom>
        </p:spPr>
        <p:txBody>
          <a:bodyPr wrap="square">
            <a:spAutoFit/>
          </a:bodyPr>
          <a:lstStyle/>
          <a:p>
            <a:pPr algn="ctr"/>
            <a:r>
              <a:rPr lang="es-EC" b="1" i="1" dirty="0">
                <a:solidFill>
                  <a:schemeClr val="bg1"/>
                </a:solidFill>
              </a:rPr>
              <a:t>Figura 17</a:t>
            </a:r>
            <a:r>
              <a:rPr lang="es-EC" b="1" dirty="0">
                <a:solidFill>
                  <a:schemeClr val="bg1"/>
                </a:solidFill>
              </a:rPr>
              <a:t> </a:t>
            </a:r>
            <a:r>
              <a:rPr lang="es-EC" dirty="0">
                <a:solidFill>
                  <a:schemeClr val="bg1"/>
                </a:solidFill>
              </a:rPr>
              <a:t>¿Cuenta el SERDRA con apoyo de la Armada?</a:t>
            </a:r>
            <a:endParaRPr lang="es-ES" dirty="0">
              <a:solidFill>
                <a:schemeClr val="bg1"/>
              </a:solidFill>
            </a:endParaRPr>
          </a:p>
        </p:txBody>
      </p:sp>
      <p:pic>
        <p:nvPicPr>
          <p:cNvPr id="3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0112" y="2600686"/>
            <a:ext cx="819944" cy="82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8" name="37 Gráfico"/>
          <p:cNvGraphicFramePr/>
          <p:nvPr>
            <p:extLst>
              <p:ext uri="{D42A27DB-BD31-4B8C-83A1-F6EECF244321}">
                <p14:modId xmlns:p14="http://schemas.microsoft.com/office/powerpoint/2010/main" val="3980590664"/>
              </p:ext>
            </p:extLst>
          </p:nvPr>
        </p:nvGraphicFramePr>
        <p:xfrm>
          <a:off x="27815" y="3935464"/>
          <a:ext cx="2808718" cy="1636424"/>
        </p:xfrm>
        <a:graphic>
          <a:graphicData uri="http://schemas.openxmlformats.org/drawingml/2006/chart">
            <c:chart xmlns:c="http://schemas.openxmlformats.org/drawingml/2006/chart" xmlns:r="http://schemas.openxmlformats.org/officeDocument/2006/relationships" r:id="rId9"/>
          </a:graphicData>
        </a:graphic>
      </p:graphicFrame>
      <p:sp>
        <p:nvSpPr>
          <p:cNvPr id="19" name="18 Rectángulo"/>
          <p:cNvSpPr/>
          <p:nvPr/>
        </p:nvSpPr>
        <p:spPr>
          <a:xfrm>
            <a:off x="2648122" y="4345538"/>
            <a:ext cx="2549848" cy="646331"/>
          </a:xfrm>
          <a:prstGeom prst="rect">
            <a:avLst/>
          </a:prstGeom>
        </p:spPr>
        <p:txBody>
          <a:bodyPr wrap="square">
            <a:spAutoFit/>
          </a:bodyPr>
          <a:lstStyle/>
          <a:p>
            <a:pPr algn="ctr"/>
            <a:r>
              <a:rPr lang="es-EC" b="1" i="1" dirty="0">
                <a:solidFill>
                  <a:schemeClr val="bg1"/>
                </a:solidFill>
              </a:rPr>
              <a:t>Figura 21</a:t>
            </a:r>
            <a:r>
              <a:rPr lang="es-EC" b="1" dirty="0">
                <a:solidFill>
                  <a:schemeClr val="bg1"/>
                </a:solidFill>
              </a:rPr>
              <a:t> </a:t>
            </a:r>
            <a:r>
              <a:rPr lang="es-EC" dirty="0">
                <a:solidFill>
                  <a:schemeClr val="bg1"/>
                </a:solidFill>
              </a:rPr>
              <a:t>¿Tiene competencia el SERDRA?</a:t>
            </a:r>
            <a:endParaRPr lang="es-ES" dirty="0">
              <a:solidFill>
                <a:schemeClr val="bg1"/>
              </a:solidFill>
            </a:endParaRPr>
          </a:p>
        </p:txBody>
      </p:sp>
      <p:sp>
        <p:nvSpPr>
          <p:cNvPr id="40" name="39 Rectángulo"/>
          <p:cNvSpPr/>
          <p:nvPr/>
        </p:nvSpPr>
        <p:spPr>
          <a:xfrm>
            <a:off x="7968208" y="3581612"/>
            <a:ext cx="2736304" cy="415498"/>
          </a:xfrm>
          <a:prstGeom prst="rect">
            <a:avLst/>
          </a:prstGeom>
          <a:solidFill>
            <a:srgbClr val="00B0F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t>SEGUIMIENTO</a:t>
            </a:r>
          </a:p>
        </p:txBody>
      </p:sp>
      <p:pic>
        <p:nvPicPr>
          <p:cNvPr id="25604"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29" t="11044" r="1569" b="31189"/>
          <a:stretch/>
        </p:blipFill>
        <p:spPr bwMode="auto">
          <a:xfrm>
            <a:off x="2787176" y="5585027"/>
            <a:ext cx="2876778" cy="127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881" y="5551886"/>
            <a:ext cx="2979948" cy="132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796615" y="6453336"/>
            <a:ext cx="2867338" cy="461665"/>
          </a:xfrm>
          <a:prstGeom prst="rect">
            <a:avLst/>
          </a:prstGeom>
          <a:solidFill>
            <a:schemeClr val="bg1"/>
          </a:solidFill>
          <a:ln>
            <a:noFill/>
          </a:ln>
        </p:spPr>
        <p:txBody>
          <a:bodyPr wrap="square">
            <a:spAutoFit/>
          </a:bodyPr>
          <a:lstStyle/>
          <a:p>
            <a:pPr algn="ctr"/>
            <a:r>
              <a:rPr lang="es-EC" sz="1200" dirty="0" smtClean="0"/>
              <a:t>Empresa </a:t>
            </a:r>
            <a:r>
              <a:rPr lang="es-EC" sz="1200" dirty="0"/>
              <a:t>Pública de Riego y Drenaje de </a:t>
            </a:r>
            <a:endParaRPr lang="es-EC" sz="1200" dirty="0" smtClean="0"/>
          </a:p>
          <a:p>
            <a:pPr algn="ctr"/>
            <a:r>
              <a:rPr lang="es-EC" sz="1200" dirty="0" smtClean="0"/>
              <a:t>El </a:t>
            </a:r>
            <a:r>
              <a:rPr lang="es-EC" sz="1200" dirty="0"/>
              <a:t>Oro </a:t>
            </a:r>
            <a:endParaRPr lang="es-ES" sz="1200" dirty="0"/>
          </a:p>
        </p:txBody>
      </p:sp>
      <p:pic>
        <p:nvPicPr>
          <p:cNvPr id="819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10328" y="5585027"/>
            <a:ext cx="2667000" cy="1317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83524" y="5249984"/>
            <a:ext cx="1053608" cy="842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0738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1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5602"/>
                                        </p:tgtEl>
                                        <p:attrNameLst>
                                          <p:attrName>style.visibility</p:attrName>
                                        </p:attrNameLst>
                                      </p:cBhvr>
                                      <p:to>
                                        <p:strVal val="visible"/>
                                      </p:to>
                                    </p:set>
                                    <p:animEffect transition="in" filter="wipe(down)">
                                      <p:cBhvr>
                                        <p:cTn id="10" dur="10"/>
                                        <p:tgtEl>
                                          <p:spTgt spid="25602"/>
                                        </p:tgtEl>
                                      </p:cBhvr>
                                    </p:animEffect>
                                  </p:childTnLst>
                                </p:cTn>
                              </p:par>
                              <p:par>
                                <p:cTn id="11" presetID="22" presetClass="entr" presetSubtype="4"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1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smtClean="0">
                <a:ln/>
                <a:solidFill>
                  <a:srgbClr val="FFFF00"/>
                </a:solidFill>
                <a:latin typeface="Arial Black" panose="020B0A04020102020204" pitchFamily="34" charset="0"/>
              </a:rPr>
              <a:t>ANÁLISIS DE RESULTADOS</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44315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17</a:t>
            </a:fld>
            <a:endParaRPr lang="es-EC" sz="1400" dirty="0">
              <a:solidFill>
                <a:schemeClr val="tx1"/>
              </a:solidFill>
              <a:latin typeface="Arial" panose="020B0604020202020204" pitchFamily="34" charset="0"/>
              <a:cs typeface="Arial" panose="020B0604020202020204" pitchFamily="34" charset="0"/>
            </a:endParaRPr>
          </a:p>
        </p:txBody>
      </p:sp>
      <p:sp>
        <p:nvSpPr>
          <p:cNvPr id="12" name="11 Rectángulo"/>
          <p:cNvSpPr/>
          <p:nvPr/>
        </p:nvSpPr>
        <p:spPr>
          <a:xfrm>
            <a:off x="2108872" y="1069286"/>
            <a:ext cx="4563192" cy="415498"/>
          </a:xfrm>
          <a:prstGeom prst="rect">
            <a:avLst/>
          </a:prstGeom>
          <a:solidFill>
            <a:srgbClr val="C0000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solidFill>
                  <a:schemeClr val="bg1"/>
                </a:solidFill>
              </a:rPr>
              <a:t>VARIABLE DEPENDIENTE</a:t>
            </a:r>
          </a:p>
        </p:txBody>
      </p:sp>
      <p:graphicFrame>
        <p:nvGraphicFramePr>
          <p:cNvPr id="5" name="4 Objeto"/>
          <p:cNvGraphicFramePr>
            <a:graphicFrameLocks noChangeAspect="1"/>
          </p:cNvGraphicFramePr>
          <p:nvPr>
            <p:extLst>
              <p:ext uri="{D42A27DB-BD31-4B8C-83A1-F6EECF244321}">
                <p14:modId xmlns:p14="http://schemas.microsoft.com/office/powerpoint/2010/main" val="1454582209"/>
              </p:ext>
            </p:extLst>
          </p:nvPr>
        </p:nvGraphicFramePr>
        <p:xfrm>
          <a:off x="407368" y="1555576"/>
          <a:ext cx="7791450" cy="5257800"/>
        </p:xfrm>
        <a:graphic>
          <a:graphicData uri="http://schemas.openxmlformats.org/presentationml/2006/ole">
            <mc:AlternateContent xmlns:mc="http://schemas.openxmlformats.org/markup-compatibility/2006">
              <mc:Choice xmlns:v="urn:schemas-microsoft-com:vml" Requires="v">
                <p:oleObj spid="_x0000_s7218" name="Worksheet" r:id="rId5" imgW="7791506" imgH="5257682" progId="Excel.Sheet.12">
                  <p:embed/>
                </p:oleObj>
              </mc:Choice>
              <mc:Fallback>
                <p:oleObj name="Worksheet" r:id="rId5" imgW="7791506" imgH="5257682" progId="Excel.Sheet.12">
                  <p:embed/>
                  <p:pic>
                    <p:nvPicPr>
                      <p:cNvPr id="0" name=""/>
                      <p:cNvPicPr/>
                      <p:nvPr/>
                    </p:nvPicPr>
                    <p:blipFill>
                      <a:blip r:embed="rId6"/>
                      <a:stretch>
                        <a:fillRect/>
                      </a:stretch>
                    </p:blipFill>
                    <p:spPr>
                      <a:xfrm>
                        <a:off x="407368" y="1555576"/>
                        <a:ext cx="7791450" cy="5257800"/>
                      </a:xfrm>
                      <a:prstGeom prst="rect">
                        <a:avLst/>
                      </a:prstGeom>
                    </p:spPr>
                  </p:pic>
                </p:oleObj>
              </mc:Fallback>
            </mc:AlternateContent>
          </a:graphicData>
        </a:graphic>
      </p:graphicFrame>
      <p:sp>
        <p:nvSpPr>
          <p:cNvPr id="13" name="12 Rectángulo"/>
          <p:cNvSpPr/>
          <p:nvPr/>
        </p:nvSpPr>
        <p:spPr>
          <a:xfrm>
            <a:off x="8976320" y="1141294"/>
            <a:ext cx="3034172" cy="415498"/>
          </a:xfrm>
          <a:prstGeom prst="rect">
            <a:avLst/>
          </a:prstGeom>
          <a:solidFill>
            <a:srgbClr val="C0000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solidFill>
                  <a:schemeClr val="bg1"/>
                </a:solidFill>
              </a:rPr>
              <a:t>DESEMPEÑO</a:t>
            </a:r>
          </a:p>
        </p:txBody>
      </p:sp>
      <p:sp>
        <p:nvSpPr>
          <p:cNvPr id="16" name="15 Rectángulo"/>
          <p:cNvSpPr/>
          <p:nvPr/>
        </p:nvSpPr>
        <p:spPr>
          <a:xfrm>
            <a:off x="9359371" y="1908557"/>
            <a:ext cx="2327267" cy="415498"/>
          </a:xfrm>
          <a:prstGeom prst="rect">
            <a:avLst/>
          </a:prstGeom>
          <a:solidFill>
            <a:srgbClr val="00B0F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t>EFICACIA</a:t>
            </a:r>
          </a:p>
        </p:txBody>
      </p:sp>
      <p:sp>
        <p:nvSpPr>
          <p:cNvPr id="18" name="17 Rectángulo"/>
          <p:cNvSpPr/>
          <p:nvPr/>
        </p:nvSpPr>
        <p:spPr>
          <a:xfrm>
            <a:off x="9382174" y="2628637"/>
            <a:ext cx="2327267" cy="415498"/>
          </a:xfrm>
          <a:prstGeom prst="rect">
            <a:avLst/>
          </a:prstGeom>
          <a:solidFill>
            <a:srgbClr val="00206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solidFill>
                  <a:schemeClr val="bg1"/>
                </a:solidFill>
              </a:rPr>
              <a:t>EFICIENCIA</a:t>
            </a:r>
          </a:p>
        </p:txBody>
      </p:sp>
    </p:spTree>
    <p:extLst>
      <p:ext uri="{BB962C8B-B14F-4D97-AF65-F5344CB8AC3E}">
        <p14:creationId xmlns:p14="http://schemas.microsoft.com/office/powerpoint/2010/main" val="30909499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6503409" y="951632"/>
            <a:ext cx="5653958" cy="59063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dirty="0"/>
          </a:p>
        </p:txBody>
      </p:sp>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7200" y="6492875"/>
            <a:ext cx="2844800" cy="365125"/>
          </a:xfrm>
        </p:spPr>
        <p:txBody>
          <a:bodyPr/>
          <a:lstStyle/>
          <a:p>
            <a:fld id="{E4F7161A-3EF8-4948-8AA3-6BDB0107BF52}" type="slidenum">
              <a:rPr lang="es-EC" sz="1400" smtClean="0">
                <a:solidFill>
                  <a:schemeClr val="bg1"/>
                </a:solidFill>
                <a:latin typeface="Arial" panose="020B0604020202020204" pitchFamily="34" charset="0"/>
                <a:cs typeface="Arial" panose="020B0604020202020204" pitchFamily="34" charset="0"/>
              </a:rPr>
              <a:t>18</a:t>
            </a:fld>
            <a:endParaRPr lang="es-EC" sz="1400" dirty="0">
              <a:solidFill>
                <a:schemeClr val="bg1"/>
              </a:solidFill>
              <a:latin typeface="Arial" panose="020B0604020202020204" pitchFamily="34" charset="0"/>
              <a:cs typeface="Arial" panose="020B0604020202020204" pitchFamily="34" charset="0"/>
            </a:endParaRPr>
          </a:p>
        </p:txBody>
      </p:sp>
      <p:sp>
        <p:nvSpPr>
          <p:cNvPr id="7"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9" name="Rectangle 1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2" name="Rectangle 1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4" name="Rectangle 1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pSp>
        <p:nvGrpSpPr>
          <p:cNvPr id="22" name="21 Grupo"/>
          <p:cNvGrpSpPr/>
          <p:nvPr/>
        </p:nvGrpSpPr>
        <p:grpSpPr>
          <a:xfrm>
            <a:off x="639657" y="4221088"/>
            <a:ext cx="3384376" cy="1644357"/>
            <a:chOff x="4511824" y="4581128"/>
            <a:chExt cx="3384376" cy="1644357"/>
          </a:xfrm>
        </p:grpSpPr>
        <p:sp>
          <p:nvSpPr>
            <p:cNvPr id="20" name="19 Elipse"/>
            <p:cNvSpPr/>
            <p:nvPr/>
          </p:nvSpPr>
          <p:spPr>
            <a:xfrm>
              <a:off x="4511824" y="5045891"/>
              <a:ext cx="1728191" cy="1161804"/>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vert="horz" wrap="square" lIns="68580" tIns="34290" rIns="68580" bIns="34290" numCol="1" anchor="t" anchorCtr="0" compatLnSpc="1">
              <a:prstTxWarp prst="textNoShape">
                <a:avLst/>
              </a:prstTxWarp>
            </a:bodyPr>
            <a:lstStyle/>
            <a:p>
              <a:pPr algn="ctr" eaLnBrk="0" hangingPunct="0">
                <a:spcAft>
                  <a:spcPts val="450"/>
                </a:spcAft>
              </a:pPr>
              <a:endParaRPr lang="es-ES" b="1" dirty="0" smtClean="0">
                <a:solidFill>
                  <a:schemeClr val="bg1"/>
                </a:solidFill>
                <a:latin typeface="Arial" panose="020B0604020202020204" pitchFamily="34" charset="0"/>
              </a:endParaRPr>
            </a:p>
            <a:p>
              <a:pPr algn="ctr" eaLnBrk="0" hangingPunct="0">
                <a:spcAft>
                  <a:spcPts val="450"/>
                </a:spcAft>
              </a:pPr>
              <a:r>
                <a:rPr lang="es-ES" b="1" dirty="0" smtClean="0">
                  <a:solidFill>
                    <a:schemeClr val="bg1"/>
                  </a:solidFill>
                  <a:latin typeface="Arial" panose="020B0604020202020204" pitchFamily="34" charset="0"/>
                </a:rPr>
                <a:t>POSITIVO</a:t>
              </a:r>
              <a:endParaRPr lang="es-ES" b="1" dirty="0">
                <a:solidFill>
                  <a:schemeClr val="bg1"/>
                </a:solidFill>
                <a:latin typeface="Arial" panose="020B0604020202020204" pitchFamily="34" charset="0"/>
              </a:endParaRPr>
            </a:p>
          </p:txBody>
        </p:sp>
        <p:pic>
          <p:nvPicPr>
            <p:cNvPr id="2357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843" y="4581128"/>
              <a:ext cx="1644357" cy="1644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18 Rectángulo"/>
          <p:cNvSpPr/>
          <p:nvPr/>
        </p:nvSpPr>
        <p:spPr>
          <a:xfrm>
            <a:off x="866200" y="1709083"/>
            <a:ext cx="4005663" cy="415498"/>
          </a:xfrm>
          <a:prstGeom prst="rect">
            <a:avLst/>
          </a:prstGeom>
          <a:solidFill>
            <a:srgbClr val="C0000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u="sng" dirty="0" smtClean="0">
                <a:solidFill>
                  <a:schemeClr val="bg1"/>
                </a:solidFill>
              </a:rPr>
              <a:t>Desempeño</a:t>
            </a:r>
            <a:r>
              <a:rPr lang="es-EC" sz="2100" b="1" dirty="0" smtClean="0">
                <a:solidFill>
                  <a:schemeClr val="bg1"/>
                </a:solidFill>
              </a:rPr>
              <a:t> </a:t>
            </a:r>
            <a:r>
              <a:rPr lang="es-EC" sz="2100" b="1" dirty="0">
                <a:solidFill>
                  <a:schemeClr val="bg1"/>
                </a:solidFill>
              </a:rPr>
              <a:t>del Servicio de </a:t>
            </a:r>
            <a:r>
              <a:rPr lang="es-EC" sz="2100" b="1" dirty="0" smtClean="0">
                <a:solidFill>
                  <a:schemeClr val="bg1"/>
                </a:solidFill>
              </a:rPr>
              <a:t>Dragas</a:t>
            </a:r>
            <a:endParaRPr lang="es-ES" sz="2100" b="1" dirty="0">
              <a:solidFill>
                <a:schemeClr val="bg1"/>
              </a:solidFill>
            </a:endParaRPr>
          </a:p>
        </p:txBody>
      </p:sp>
      <p:sp>
        <p:nvSpPr>
          <p:cNvPr id="21" name="20 Rectángulo"/>
          <p:cNvSpPr/>
          <p:nvPr/>
        </p:nvSpPr>
        <p:spPr>
          <a:xfrm>
            <a:off x="1682594" y="2492896"/>
            <a:ext cx="2327267" cy="415498"/>
          </a:xfrm>
          <a:prstGeom prst="rect">
            <a:avLst/>
          </a:prstGeom>
          <a:solidFill>
            <a:srgbClr val="00B0F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t>EFICACIA</a:t>
            </a:r>
          </a:p>
        </p:txBody>
      </p:sp>
      <p:sp>
        <p:nvSpPr>
          <p:cNvPr id="24" name="23 Rectángulo"/>
          <p:cNvSpPr/>
          <p:nvPr/>
        </p:nvSpPr>
        <p:spPr>
          <a:xfrm>
            <a:off x="1705397" y="3212976"/>
            <a:ext cx="2327267" cy="415498"/>
          </a:xfrm>
          <a:prstGeom prst="rect">
            <a:avLst/>
          </a:prstGeom>
          <a:solidFill>
            <a:srgbClr val="00206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solidFill>
                  <a:schemeClr val="bg1"/>
                </a:solidFill>
              </a:rPr>
              <a:t>EFICIENCIA</a:t>
            </a:r>
          </a:p>
        </p:txBody>
      </p:sp>
      <p:sp>
        <p:nvSpPr>
          <p:cNvPr id="2" name="1 Rectángulo"/>
          <p:cNvSpPr/>
          <p:nvPr/>
        </p:nvSpPr>
        <p:spPr>
          <a:xfrm>
            <a:off x="6205460" y="1508147"/>
            <a:ext cx="3158358" cy="923330"/>
          </a:xfrm>
          <a:prstGeom prst="rect">
            <a:avLst/>
          </a:prstGeom>
        </p:spPr>
        <p:txBody>
          <a:bodyPr wrap="square">
            <a:spAutoFit/>
          </a:bodyPr>
          <a:lstStyle/>
          <a:p>
            <a:pPr algn="ctr"/>
            <a:r>
              <a:rPr lang="es-EC" b="1" i="1" dirty="0">
                <a:solidFill>
                  <a:schemeClr val="bg1"/>
                </a:solidFill>
              </a:rPr>
              <a:t>Figura 18</a:t>
            </a:r>
            <a:r>
              <a:rPr lang="es-EC" b="1" dirty="0">
                <a:solidFill>
                  <a:schemeClr val="bg1"/>
                </a:solidFill>
              </a:rPr>
              <a:t> </a:t>
            </a:r>
            <a:r>
              <a:rPr lang="es-EC" dirty="0">
                <a:solidFill>
                  <a:schemeClr val="bg1"/>
                </a:solidFill>
              </a:rPr>
              <a:t>¿El SERDRA ha incremento el</a:t>
            </a:r>
            <a:endParaRPr lang="es-ES" dirty="0">
              <a:solidFill>
                <a:schemeClr val="bg1"/>
              </a:solidFill>
            </a:endParaRPr>
          </a:p>
          <a:p>
            <a:pPr algn="ctr"/>
            <a:r>
              <a:rPr lang="es-EC" dirty="0">
                <a:solidFill>
                  <a:schemeClr val="bg1"/>
                </a:solidFill>
              </a:rPr>
              <a:t> Volumen de dragado?</a:t>
            </a:r>
            <a:endParaRPr lang="es-ES" dirty="0">
              <a:solidFill>
                <a:schemeClr val="bg1"/>
              </a:solidFill>
            </a:endParaRPr>
          </a:p>
        </p:txBody>
      </p:sp>
      <p:graphicFrame>
        <p:nvGraphicFramePr>
          <p:cNvPr id="25" name="24 Gráfico"/>
          <p:cNvGraphicFramePr/>
          <p:nvPr>
            <p:extLst>
              <p:ext uri="{D42A27DB-BD31-4B8C-83A1-F6EECF244321}">
                <p14:modId xmlns:p14="http://schemas.microsoft.com/office/powerpoint/2010/main" val="1108320586"/>
              </p:ext>
            </p:extLst>
          </p:nvPr>
        </p:nvGraphicFramePr>
        <p:xfrm>
          <a:off x="9263302" y="1259296"/>
          <a:ext cx="2843643" cy="144134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27 Gráfico"/>
          <p:cNvGraphicFramePr/>
          <p:nvPr>
            <p:extLst>
              <p:ext uri="{D42A27DB-BD31-4B8C-83A1-F6EECF244321}">
                <p14:modId xmlns:p14="http://schemas.microsoft.com/office/powerpoint/2010/main" val="1397473842"/>
              </p:ext>
            </p:extLst>
          </p:nvPr>
        </p:nvGraphicFramePr>
        <p:xfrm>
          <a:off x="8934903" y="2908825"/>
          <a:ext cx="3222463" cy="1600295"/>
        </p:xfrm>
        <a:graphic>
          <a:graphicData uri="http://schemas.openxmlformats.org/drawingml/2006/chart">
            <c:chart xmlns:c="http://schemas.openxmlformats.org/drawingml/2006/chart" xmlns:r="http://schemas.openxmlformats.org/officeDocument/2006/relationships" r:id="rId6"/>
          </a:graphicData>
        </a:graphic>
      </p:graphicFrame>
      <p:sp>
        <p:nvSpPr>
          <p:cNvPr id="5" name="4 Rectángulo"/>
          <p:cNvSpPr/>
          <p:nvPr/>
        </p:nvSpPr>
        <p:spPr>
          <a:xfrm>
            <a:off x="6600056" y="3420725"/>
            <a:ext cx="2376264" cy="923330"/>
          </a:xfrm>
          <a:prstGeom prst="rect">
            <a:avLst/>
          </a:prstGeom>
        </p:spPr>
        <p:txBody>
          <a:bodyPr wrap="square">
            <a:spAutoFit/>
          </a:bodyPr>
          <a:lstStyle/>
          <a:p>
            <a:pPr algn="ctr"/>
            <a:r>
              <a:rPr lang="es-EC" b="1" i="1" dirty="0">
                <a:solidFill>
                  <a:schemeClr val="bg1"/>
                </a:solidFill>
              </a:rPr>
              <a:t>Figura 19</a:t>
            </a:r>
            <a:r>
              <a:rPr lang="es-EC" b="1" dirty="0">
                <a:solidFill>
                  <a:schemeClr val="bg1"/>
                </a:solidFill>
              </a:rPr>
              <a:t> </a:t>
            </a:r>
            <a:r>
              <a:rPr lang="es-EC" dirty="0">
                <a:solidFill>
                  <a:schemeClr val="bg1"/>
                </a:solidFill>
              </a:rPr>
              <a:t>¿Cómo califica el desarrollo del SERDRA?</a:t>
            </a:r>
            <a:endParaRPr lang="es-ES" dirty="0">
              <a:solidFill>
                <a:schemeClr val="bg1"/>
              </a:solidFill>
            </a:endParaRPr>
          </a:p>
        </p:txBody>
      </p:sp>
      <p:graphicFrame>
        <p:nvGraphicFramePr>
          <p:cNvPr id="29" name="28 Gráfico"/>
          <p:cNvGraphicFramePr/>
          <p:nvPr>
            <p:extLst>
              <p:ext uri="{D42A27DB-BD31-4B8C-83A1-F6EECF244321}">
                <p14:modId xmlns:p14="http://schemas.microsoft.com/office/powerpoint/2010/main" val="1368091214"/>
              </p:ext>
            </p:extLst>
          </p:nvPr>
        </p:nvGraphicFramePr>
        <p:xfrm>
          <a:off x="9119361" y="4869160"/>
          <a:ext cx="3000178" cy="1680376"/>
        </p:xfrm>
        <a:graphic>
          <a:graphicData uri="http://schemas.openxmlformats.org/drawingml/2006/chart">
            <c:chart xmlns:c="http://schemas.openxmlformats.org/drawingml/2006/chart" xmlns:r="http://schemas.openxmlformats.org/officeDocument/2006/relationships" r:id="rId7"/>
          </a:graphicData>
        </a:graphic>
      </p:graphicFrame>
      <p:sp>
        <p:nvSpPr>
          <p:cNvPr id="8" name="7 Rectángulo"/>
          <p:cNvSpPr/>
          <p:nvPr/>
        </p:nvSpPr>
        <p:spPr>
          <a:xfrm>
            <a:off x="6597903" y="5439992"/>
            <a:ext cx="2665399" cy="923330"/>
          </a:xfrm>
          <a:prstGeom prst="rect">
            <a:avLst/>
          </a:prstGeom>
        </p:spPr>
        <p:txBody>
          <a:bodyPr wrap="square">
            <a:spAutoFit/>
          </a:bodyPr>
          <a:lstStyle/>
          <a:p>
            <a:pPr algn="ctr"/>
            <a:r>
              <a:rPr lang="es-EC" b="1" i="1" dirty="0">
                <a:solidFill>
                  <a:schemeClr val="bg1"/>
                </a:solidFill>
              </a:rPr>
              <a:t>Figura 20</a:t>
            </a:r>
            <a:r>
              <a:rPr lang="es-EC" b="1" dirty="0">
                <a:solidFill>
                  <a:schemeClr val="bg1"/>
                </a:solidFill>
              </a:rPr>
              <a:t> </a:t>
            </a:r>
            <a:r>
              <a:rPr lang="es-EC" dirty="0">
                <a:solidFill>
                  <a:schemeClr val="bg1"/>
                </a:solidFill>
              </a:rPr>
              <a:t>¿SERDRA ha tenido mayores resultados </a:t>
            </a:r>
            <a:endParaRPr lang="es-ES" dirty="0">
              <a:solidFill>
                <a:schemeClr val="bg1"/>
              </a:solidFill>
            </a:endParaRPr>
          </a:p>
          <a:p>
            <a:pPr algn="ctr"/>
            <a:r>
              <a:rPr lang="es-EC" dirty="0">
                <a:solidFill>
                  <a:schemeClr val="bg1"/>
                </a:solidFill>
              </a:rPr>
              <a:t>y oportunidades con</a:t>
            </a:r>
            <a:r>
              <a:rPr lang="es-EC" dirty="0" smtClean="0">
                <a:solidFill>
                  <a:schemeClr val="bg1"/>
                </a:solidFill>
              </a:rPr>
              <a:t>?</a:t>
            </a:r>
            <a:endParaRPr lang="es-ES" dirty="0">
              <a:solidFill>
                <a:schemeClr val="bg1"/>
              </a:solidFill>
            </a:endParaRPr>
          </a:p>
        </p:txBody>
      </p:sp>
      <p:pic>
        <p:nvPicPr>
          <p:cNvPr id="3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83465" y="3533518"/>
            <a:ext cx="819944" cy="82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83465" y="5185010"/>
            <a:ext cx="819944" cy="82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2" descr="Resultado de imagen para check negativo"/>
          <p:cNvSpPr>
            <a:spLocks noChangeAspect="1" noChangeArrowheads="1"/>
          </p:cNvSpPr>
          <p:nvPr/>
        </p:nvSpPr>
        <p:spPr bwMode="auto">
          <a:xfrm>
            <a:off x="155575" y="-1790700"/>
            <a:ext cx="45720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83465" y="1478323"/>
            <a:ext cx="819944" cy="82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0310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fltVal val="0"/>
                                          </p:val>
                                        </p:tav>
                                        <p:tav tm="100000">
                                          <p:val>
                                            <p:strVal val="#ppt_w"/>
                                          </p:val>
                                        </p:tav>
                                      </p:tavLst>
                                    </p:anim>
                                    <p:anim calcmode="lin" valueType="num">
                                      <p:cBhvr>
                                        <p:cTn id="8" dur="250" fill="hold"/>
                                        <p:tgtEl>
                                          <p:spTgt spid="22"/>
                                        </p:tgtEl>
                                        <p:attrNameLst>
                                          <p:attrName>ppt_h</p:attrName>
                                        </p:attrNameLst>
                                      </p:cBhvr>
                                      <p:tavLst>
                                        <p:tav tm="0">
                                          <p:val>
                                            <p:fltVal val="0"/>
                                          </p:val>
                                        </p:tav>
                                        <p:tav tm="100000">
                                          <p:val>
                                            <p:strVal val="#ppt_h"/>
                                          </p:val>
                                        </p:tav>
                                      </p:tavLst>
                                    </p:anim>
                                    <p:anim calcmode="lin" valueType="num">
                                      <p:cBhvr>
                                        <p:cTn id="9" dur="250" fill="hold"/>
                                        <p:tgtEl>
                                          <p:spTgt spid="22"/>
                                        </p:tgtEl>
                                        <p:attrNameLst>
                                          <p:attrName>style.rotation</p:attrName>
                                        </p:attrNameLst>
                                      </p:cBhvr>
                                      <p:tavLst>
                                        <p:tav tm="0">
                                          <p:val>
                                            <p:fltVal val="90"/>
                                          </p:val>
                                        </p:tav>
                                        <p:tav tm="100000">
                                          <p:val>
                                            <p:fltVal val="0"/>
                                          </p:val>
                                        </p:tav>
                                      </p:tavLst>
                                    </p:anim>
                                    <p:animEffect transition="in" filter="fade">
                                      <p:cBhvr>
                                        <p:cTn id="10" dur="250"/>
                                        <p:tgtEl>
                                          <p:spTgt spid="22"/>
                                        </p:tgtEl>
                                      </p:cBhvr>
                                    </p:animEffect>
                                  </p:childTnLst>
                                </p:cTn>
                              </p:par>
                              <p:par>
                                <p:cTn id="11" presetID="3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250" fill="hold"/>
                                        <p:tgtEl>
                                          <p:spTgt spid="32"/>
                                        </p:tgtEl>
                                        <p:attrNameLst>
                                          <p:attrName>ppt_w</p:attrName>
                                        </p:attrNameLst>
                                      </p:cBhvr>
                                      <p:tavLst>
                                        <p:tav tm="0">
                                          <p:val>
                                            <p:fltVal val="0"/>
                                          </p:val>
                                        </p:tav>
                                        <p:tav tm="100000">
                                          <p:val>
                                            <p:strVal val="#ppt_w"/>
                                          </p:val>
                                        </p:tav>
                                      </p:tavLst>
                                    </p:anim>
                                    <p:anim calcmode="lin" valueType="num">
                                      <p:cBhvr>
                                        <p:cTn id="14" dur="250" fill="hold"/>
                                        <p:tgtEl>
                                          <p:spTgt spid="32"/>
                                        </p:tgtEl>
                                        <p:attrNameLst>
                                          <p:attrName>ppt_h</p:attrName>
                                        </p:attrNameLst>
                                      </p:cBhvr>
                                      <p:tavLst>
                                        <p:tav tm="0">
                                          <p:val>
                                            <p:fltVal val="0"/>
                                          </p:val>
                                        </p:tav>
                                        <p:tav tm="100000">
                                          <p:val>
                                            <p:strVal val="#ppt_h"/>
                                          </p:val>
                                        </p:tav>
                                      </p:tavLst>
                                    </p:anim>
                                    <p:anim calcmode="lin" valueType="num">
                                      <p:cBhvr>
                                        <p:cTn id="15" dur="250" fill="hold"/>
                                        <p:tgtEl>
                                          <p:spTgt spid="32"/>
                                        </p:tgtEl>
                                        <p:attrNameLst>
                                          <p:attrName>style.rotation</p:attrName>
                                        </p:attrNameLst>
                                      </p:cBhvr>
                                      <p:tavLst>
                                        <p:tav tm="0">
                                          <p:val>
                                            <p:fltVal val="90"/>
                                          </p:val>
                                        </p:tav>
                                        <p:tav tm="100000">
                                          <p:val>
                                            <p:fltVal val="0"/>
                                          </p:val>
                                        </p:tav>
                                      </p:tavLst>
                                    </p:anim>
                                    <p:animEffect transition="in" filter="fade">
                                      <p:cBhvr>
                                        <p:cTn id="16" dur="250"/>
                                        <p:tgtEl>
                                          <p:spTgt spid="32"/>
                                        </p:tgtEl>
                                      </p:cBhvr>
                                    </p:animEffect>
                                  </p:childTnLst>
                                </p:cTn>
                              </p:par>
                              <p:par>
                                <p:cTn id="17" presetID="3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250" fill="hold"/>
                                        <p:tgtEl>
                                          <p:spTgt spid="33"/>
                                        </p:tgtEl>
                                        <p:attrNameLst>
                                          <p:attrName>ppt_w</p:attrName>
                                        </p:attrNameLst>
                                      </p:cBhvr>
                                      <p:tavLst>
                                        <p:tav tm="0">
                                          <p:val>
                                            <p:fltVal val="0"/>
                                          </p:val>
                                        </p:tav>
                                        <p:tav tm="100000">
                                          <p:val>
                                            <p:strVal val="#ppt_w"/>
                                          </p:val>
                                        </p:tav>
                                      </p:tavLst>
                                    </p:anim>
                                    <p:anim calcmode="lin" valueType="num">
                                      <p:cBhvr>
                                        <p:cTn id="20" dur="250" fill="hold"/>
                                        <p:tgtEl>
                                          <p:spTgt spid="33"/>
                                        </p:tgtEl>
                                        <p:attrNameLst>
                                          <p:attrName>ppt_h</p:attrName>
                                        </p:attrNameLst>
                                      </p:cBhvr>
                                      <p:tavLst>
                                        <p:tav tm="0">
                                          <p:val>
                                            <p:fltVal val="0"/>
                                          </p:val>
                                        </p:tav>
                                        <p:tav tm="100000">
                                          <p:val>
                                            <p:strVal val="#ppt_h"/>
                                          </p:val>
                                        </p:tav>
                                      </p:tavLst>
                                    </p:anim>
                                    <p:anim calcmode="lin" valueType="num">
                                      <p:cBhvr>
                                        <p:cTn id="21" dur="250" fill="hold"/>
                                        <p:tgtEl>
                                          <p:spTgt spid="33"/>
                                        </p:tgtEl>
                                        <p:attrNameLst>
                                          <p:attrName>style.rotation</p:attrName>
                                        </p:attrNameLst>
                                      </p:cBhvr>
                                      <p:tavLst>
                                        <p:tav tm="0">
                                          <p:val>
                                            <p:fltVal val="90"/>
                                          </p:val>
                                        </p:tav>
                                        <p:tav tm="100000">
                                          <p:val>
                                            <p:fltVal val="0"/>
                                          </p:val>
                                        </p:tav>
                                      </p:tavLst>
                                    </p:anim>
                                    <p:animEffect transition="in" filter="fade">
                                      <p:cBhvr>
                                        <p:cTn id="22" dur="250"/>
                                        <p:tgtEl>
                                          <p:spTgt spid="33"/>
                                        </p:tgtEl>
                                      </p:cBhvr>
                                    </p:animEffect>
                                  </p:childTnLst>
                                </p:cTn>
                              </p:par>
                              <p:par>
                                <p:cTn id="23" presetID="3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fltVal val="0"/>
                                          </p:val>
                                        </p:tav>
                                        <p:tav tm="100000">
                                          <p:val>
                                            <p:strVal val="#ppt_w"/>
                                          </p:val>
                                        </p:tav>
                                      </p:tavLst>
                                    </p:anim>
                                    <p:anim calcmode="lin" valueType="num">
                                      <p:cBhvr>
                                        <p:cTn id="26" dur="250" fill="hold"/>
                                        <p:tgtEl>
                                          <p:spTgt spid="36"/>
                                        </p:tgtEl>
                                        <p:attrNameLst>
                                          <p:attrName>ppt_h</p:attrName>
                                        </p:attrNameLst>
                                      </p:cBhvr>
                                      <p:tavLst>
                                        <p:tav tm="0">
                                          <p:val>
                                            <p:fltVal val="0"/>
                                          </p:val>
                                        </p:tav>
                                        <p:tav tm="100000">
                                          <p:val>
                                            <p:strVal val="#ppt_h"/>
                                          </p:val>
                                        </p:tav>
                                      </p:tavLst>
                                    </p:anim>
                                    <p:anim calcmode="lin" valueType="num">
                                      <p:cBhvr>
                                        <p:cTn id="27" dur="250" fill="hold"/>
                                        <p:tgtEl>
                                          <p:spTgt spid="36"/>
                                        </p:tgtEl>
                                        <p:attrNameLst>
                                          <p:attrName>style.rotation</p:attrName>
                                        </p:attrNameLst>
                                      </p:cBhvr>
                                      <p:tavLst>
                                        <p:tav tm="0">
                                          <p:val>
                                            <p:fltVal val="90"/>
                                          </p:val>
                                        </p:tav>
                                        <p:tav tm="100000">
                                          <p:val>
                                            <p:fltVal val="0"/>
                                          </p:val>
                                        </p:tav>
                                      </p:tavLst>
                                    </p:anim>
                                    <p:animEffect transition="in" filter="fade">
                                      <p:cBhvr>
                                        <p:cTn id="28"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959"/>
          <a:stretch/>
        </p:blipFill>
        <p:spPr bwMode="auto">
          <a:xfrm>
            <a:off x="5718713" y="1484784"/>
            <a:ext cx="1003422" cy="71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959"/>
          <a:stretch/>
        </p:blipFill>
        <p:spPr bwMode="auto">
          <a:xfrm>
            <a:off x="5621362" y="5733256"/>
            <a:ext cx="1003422" cy="71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959"/>
          <a:stretch/>
        </p:blipFill>
        <p:spPr bwMode="auto">
          <a:xfrm>
            <a:off x="5643392" y="3407112"/>
            <a:ext cx="1003422" cy="71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22 Rectángulo"/>
          <p:cNvSpPr/>
          <p:nvPr/>
        </p:nvSpPr>
        <p:spPr>
          <a:xfrm>
            <a:off x="6538042" y="951632"/>
            <a:ext cx="5653958" cy="59063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2000" dirty="0"/>
          </a:p>
        </p:txBody>
      </p:sp>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7200" y="6492875"/>
            <a:ext cx="2844800" cy="365125"/>
          </a:xfrm>
        </p:spPr>
        <p:txBody>
          <a:bodyPr/>
          <a:lstStyle/>
          <a:p>
            <a:fld id="{E4F7161A-3EF8-4948-8AA3-6BDB0107BF52}" type="slidenum">
              <a:rPr lang="es-EC" sz="1400" smtClean="0">
                <a:solidFill>
                  <a:schemeClr val="bg1"/>
                </a:solidFill>
                <a:latin typeface="Arial" panose="020B0604020202020204" pitchFamily="34" charset="0"/>
                <a:cs typeface="Arial" panose="020B0604020202020204" pitchFamily="34" charset="0"/>
              </a:rPr>
              <a:t>19</a:t>
            </a:fld>
            <a:endParaRPr lang="es-EC" sz="1400" dirty="0">
              <a:solidFill>
                <a:schemeClr val="bg1"/>
              </a:solidFill>
              <a:latin typeface="Arial" panose="020B0604020202020204" pitchFamily="34" charset="0"/>
              <a:cs typeface="Arial" panose="020B0604020202020204" pitchFamily="34" charset="0"/>
            </a:endParaRPr>
          </a:p>
        </p:txBody>
      </p:sp>
      <p:sp>
        <p:nvSpPr>
          <p:cNvPr id="7"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9" name="Rectangle 1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2" name="Rectangle 1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4" name="Rectangle 1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18 Rectángulo"/>
          <p:cNvSpPr/>
          <p:nvPr/>
        </p:nvSpPr>
        <p:spPr>
          <a:xfrm>
            <a:off x="866200" y="1709083"/>
            <a:ext cx="4005663" cy="415498"/>
          </a:xfrm>
          <a:prstGeom prst="rect">
            <a:avLst/>
          </a:prstGeom>
          <a:solidFill>
            <a:srgbClr val="C0000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u="sng" dirty="0" smtClean="0">
                <a:solidFill>
                  <a:schemeClr val="bg1"/>
                </a:solidFill>
              </a:rPr>
              <a:t>Desempeño</a:t>
            </a:r>
            <a:r>
              <a:rPr lang="es-EC" sz="2100" b="1" dirty="0" smtClean="0">
                <a:solidFill>
                  <a:schemeClr val="bg1"/>
                </a:solidFill>
              </a:rPr>
              <a:t> </a:t>
            </a:r>
            <a:r>
              <a:rPr lang="es-EC" sz="2100" b="1" dirty="0">
                <a:solidFill>
                  <a:schemeClr val="bg1"/>
                </a:solidFill>
              </a:rPr>
              <a:t>del Servicio de </a:t>
            </a:r>
            <a:r>
              <a:rPr lang="es-EC" sz="2100" b="1" dirty="0" smtClean="0">
                <a:solidFill>
                  <a:schemeClr val="bg1"/>
                </a:solidFill>
              </a:rPr>
              <a:t>Dragas</a:t>
            </a:r>
            <a:endParaRPr lang="es-ES" sz="2100" b="1" dirty="0">
              <a:solidFill>
                <a:schemeClr val="bg1"/>
              </a:solidFill>
            </a:endParaRPr>
          </a:p>
        </p:txBody>
      </p:sp>
      <p:sp>
        <p:nvSpPr>
          <p:cNvPr id="21" name="20 Rectángulo"/>
          <p:cNvSpPr/>
          <p:nvPr/>
        </p:nvSpPr>
        <p:spPr>
          <a:xfrm>
            <a:off x="1682594" y="2492896"/>
            <a:ext cx="2327267" cy="415498"/>
          </a:xfrm>
          <a:prstGeom prst="rect">
            <a:avLst/>
          </a:prstGeom>
          <a:solidFill>
            <a:srgbClr val="00B0F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t>EFICACIA</a:t>
            </a:r>
          </a:p>
        </p:txBody>
      </p:sp>
      <p:sp>
        <p:nvSpPr>
          <p:cNvPr id="24" name="23 Rectángulo"/>
          <p:cNvSpPr/>
          <p:nvPr/>
        </p:nvSpPr>
        <p:spPr>
          <a:xfrm>
            <a:off x="1705397" y="3212976"/>
            <a:ext cx="2327267" cy="415498"/>
          </a:xfrm>
          <a:prstGeom prst="rect">
            <a:avLst/>
          </a:prstGeom>
          <a:solidFill>
            <a:srgbClr val="00206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solidFill>
                  <a:schemeClr val="bg1"/>
                </a:solidFill>
              </a:rPr>
              <a:t>EFICIENCIA</a:t>
            </a:r>
          </a:p>
        </p:txBody>
      </p:sp>
      <p:sp>
        <p:nvSpPr>
          <p:cNvPr id="11" name="AutoShape 2" descr="Resultado de imagen para check negativo"/>
          <p:cNvSpPr>
            <a:spLocks noChangeAspect="1" noChangeArrowheads="1"/>
          </p:cNvSpPr>
          <p:nvPr/>
        </p:nvSpPr>
        <p:spPr bwMode="auto">
          <a:xfrm>
            <a:off x="155575" y="-1790700"/>
            <a:ext cx="45720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graphicFrame>
        <p:nvGraphicFramePr>
          <p:cNvPr id="39" name="38 Gráfico"/>
          <p:cNvGraphicFramePr/>
          <p:nvPr>
            <p:extLst>
              <p:ext uri="{D42A27DB-BD31-4B8C-83A1-F6EECF244321}">
                <p14:modId xmlns:p14="http://schemas.microsoft.com/office/powerpoint/2010/main" val="839988589"/>
              </p:ext>
            </p:extLst>
          </p:nvPr>
        </p:nvGraphicFramePr>
        <p:xfrm>
          <a:off x="9156855" y="5073412"/>
          <a:ext cx="3024336" cy="1548485"/>
        </p:xfrm>
        <a:graphic>
          <a:graphicData uri="http://schemas.openxmlformats.org/drawingml/2006/chart">
            <c:chart xmlns:c="http://schemas.openxmlformats.org/drawingml/2006/chart" xmlns:r="http://schemas.openxmlformats.org/officeDocument/2006/relationships" r:id="rId5"/>
          </a:graphicData>
        </a:graphic>
      </p:graphicFrame>
      <p:sp>
        <p:nvSpPr>
          <p:cNvPr id="13" name="12 Rectángulo"/>
          <p:cNvSpPr/>
          <p:nvPr/>
        </p:nvSpPr>
        <p:spPr>
          <a:xfrm>
            <a:off x="6502553" y="5481709"/>
            <a:ext cx="2654302" cy="1200329"/>
          </a:xfrm>
          <a:prstGeom prst="rect">
            <a:avLst/>
          </a:prstGeom>
        </p:spPr>
        <p:txBody>
          <a:bodyPr wrap="square">
            <a:spAutoFit/>
          </a:bodyPr>
          <a:lstStyle/>
          <a:p>
            <a:pPr algn="ctr"/>
            <a:r>
              <a:rPr lang="es-EC" b="1" i="1" dirty="0">
                <a:solidFill>
                  <a:schemeClr val="bg1"/>
                </a:solidFill>
              </a:rPr>
              <a:t>Figura 15</a:t>
            </a:r>
            <a:r>
              <a:rPr lang="es-EC" b="1" dirty="0">
                <a:solidFill>
                  <a:schemeClr val="bg1"/>
                </a:solidFill>
              </a:rPr>
              <a:t> </a:t>
            </a:r>
            <a:r>
              <a:rPr lang="es-EC" dirty="0">
                <a:solidFill>
                  <a:schemeClr val="bg1"/>
                </a:solidFill>
              </a:rPr>
              <a:t>¿Tiene limitaciones </a:t>
            </a:r>
            <a:r>
              <a:rPr lang="es-EC" dirty="0" smtClean="0">
                <a:solidFill>
                  <a:schemeClr val="bg1"/>
                </a:solidFill>
              </a:rPr>
              <a:t>contratación </a:t>
            </a:r>
            <a:endParaRPr lang="es-ES" dirty="0">
              <a:solidFill>
                <a:schemeClr val="bg1"/>
              </a:solidFill>
            </a:endParaRPr>
          </a:p>
          <a:p>
            <a:pPr algn="ctr"/>
            <a:r>
              <a:rPr lang="es-EC" dirty="0" smtClean="0">
                <a:solidFill>
                  <a:schemeClr val="bg1"/>
                </a:solidFill>
              </a:rPr>
              <a:t>personal</a:t>
            </a:r>
            <a:r>
              <a:rPr lang="es-EC" dirty="0">
                <a:solidFill>
                  <a:schemeClr val="bg1"/>
                </a:solidFill>
              </a:rPr>
              <a:t>, bienes y servicios?</a:t>
            </a:r>
            <a:endParaRPr lang="es-ES" dirty="0">
              <a:solidFill>
                <a:schemeClr val="bg1"/>
              </a:solidFill>
            </a:endParaRPr>
          </a:p>
        </p:txBody>
      </p:sp>
      <p:sp>
        <p:nvSpPr>
          <p:cNvPr id="18" name="17 Rectángulo"/>
          <p:cNvSpPr/>
          <p:nvPr/>
        </p:nvSpPr>
        <p:spPr>
          <a:xfrm>
            <a:off x="6538304" y="3384940"/>
            <a:ext cx="2019366" cy="923330"/>
          </a:xfrm>
          <a:prstGeom prst="rect">
            <a:avLst/>
          </a:prstGeom>
        </p:spPr>
        <p:txBody>
          <a:bodyPr wrap="square">
            <a:spAutoFit/>
          </a:bodyPr>
          <a:lstStyle/>
          <a:p>
            <a:pPr algn="ctr"/>
            <a:r>
              <a:rPr lang="es-EC" b="1" i="1" dirty="0">
                <a:solidFill>
                  <a:schemeClr val="bg1"/>
                </a:solidFill>
              </a:rPr>
              <a:t>Figura 12</a:t>
            </a:r>
            <a:r>
              <a:rPr lang="es-EC" b="1" dirty="0">
                <a:solidFill>
                  <a:schemeClr val="bg1"/>
                </a:solidFill>
              </a:rPr>
              <a:t> </a:t>
            </a:r>
            <a:r>
              <a:rPr lang="es-EC" dirty="0">
                <a:solidFill>
                  <a:schemeClr val="bg1"/>
                </a:solidFill>
              </a:rPr>
              <a:t>¿La asignación presupuestaria es?</a:t>
            </a:r>
            <a:endParaRPr lang="es-ES" dirty="0">
              <a:solidFill>
                <a:schemeClr val="bg1"/>
              </a:solidFill>
            </a:endParaRPr>
          </a:p>
        </p:txBody>
      </p:sp>
      <p:graphicFrame>
        <p:nvGraphicFramePr>
          <p:cNvPr id="45" name="44 Gráfico"/>
          <p:cNvGraphicFramePr/>
          <p:nvPr>
            <p:extLst>
              <p:ext uri="{D42A27DB-BD31-4B8C-83A1-F6EECF244321}">
                <p14:modId xmlns:p14="http://schemas.microsoft.com/office/powerpoint/2010/main" val="2073604076"/>
              </p:ext>
            </p:extLst>
          </p:nvPr>
        </p:nvGraphicFramePr>
        <p:xfrm>
          <a:off x="8375145" y="2629177"/>
          <a:ext cx="3806190" cy="2115820"/>
        </p:xfrm>
        <a:graphic>
          <a:graphicData uri="http://schemas.openxmlformats.org/drawingml/2006/chart">
            <c:chart xmlns:c="http://schemas.openxmlformats.org/drawingml/2006/chart" xmlns:r="http://schemas.openxmlformats.org/officeDocument/2006/relationships" r:id="rId6"/>
          </a:graphicData>
        </a:graphic>
      </p:graphicFrame>
      <p:pic>
        <p:nvPicPr>
          <p:cNvPr id="2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16142" y="3377438"/>
            <a:ext cx="819944" cy="82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02693" y="1484784"/>
            <a:ext cx="653041" cy="655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31 Rectángulo"/>
          <p:cNvSpPr/>
          <p:nvPr/>
        </p:nvSpPr>
        <p:spPr>
          <a:xfrm>
            <a:off x="6602037" y="1302719"/>
            <a:ext cx="2554817" cy="1200329"/>
          </a:xfrm>
          <a:prstGeom prst="rect">
            <a:avLst/>
          </a:prstGeom>
        </p:spPr>
        <p:txBody>
          <a:bodyPr wrap="square">
            <a:spAutoFit/>
          </a:bodyPr>
          <a:lstStyle/>
          <a:p>
            <a:pPr algn="ctr"/>
            <a:r>
              <a:rPr lang="es-EC" b="1" i="1" dirty="0">
                <a:solidFill>
                  <a:schemeClr val="bg1"/>
                </a:solidFill>
              </a:rPr>
              <a:t>Figura 22</a:t>
            </a:r>
            <a:r>
              <a:rPr lang="es-EC" b="1" dirty="0">
                <a:solidFill>
                  <a:schemeClr val="bg1"/>
                </a:solidFill>
              </a:rPr>
              <a:t> </a:t>
            </a:r>
            <a:r>
              <a:rPr lang="es-EC" dirty="0">
                <a:solidFill>
                  <a:schemeClr val="bg1"/>
                </a:solidFill>
              </a:rPr>
              <a:t>¿Al momento facilita o limita renovación </a:t>
            </a:r>
            <a:endParaRPr lang="es-ES" dirty="0">
              <a:solidFill>
                <a:schemeClr val="bg1"/>
              </a:solidFill>
            </a:endParaRPr>
          </a:p>
          <a:p>
            <a:pPr algn="ctr"/>
            <a:r>
              <a:rPr lang="es-EC" dirty="0">
                <a:solidFill>
                  <a:schemeClr val="bg1"/>
                </a:solidFill>
              </a:rPr>
              <a:t>de equipo de dragado?</a:t>
            </a:r>
            <a:endParaRPr lang="es-ES" dirty="0">
              <a:solidFill>
                <a:schemeClr val="bg1"/>
              </a:solidFill>
            </a:endParaRPr>
          </a:p>
        </p:txBody>
      </p:sp>
      <p:graphicFrame>
        <p:nvGraphicFramePr>
          <p:cNvPr id="33" name="32 Gráfico"/>
          <p:cNvGraphicFramePr/>
          <p:nvPr>
            <p:extLst>
              <p:ext uri="{D42A27DB-BD31-4B8C-83A1-F6EECF244321}">
                <p14:modId xmlns:p14="http://schemas.microsoft.com/office/powerpoint/2010/main" val="2400792177"/>
              </p:ext>
            </p:extLst>
          </p:nvPr>
        </p:nvGraphicFramePr>
        <p:xfrm>
          <a:off x="9353509" y="1124744"/>
          <a:ext cx="2692953" cy="1436464"/>
        </p:xfrm>
        <a:graphic>
          <a:graphicData uri="http://schemas.openxmlformats.org/drawingml/2006/chart">
            <c:chart xmlns:c="http://schemas.openxmlformats.org/drawingml/2006/chart" xmlns:r="http://schemas.openxmlformats.org/officeDocument/2006/relationships" r:id="rId9"/>
          </a:graphicData>
        </a:graphic>
      </p:graphicFrame>
      <p:grpSp>
        <p:nvGrpSpPr>
          <p:cNvPr id="2" name="1 Grupo"/>
          <p:cNvGrpSpPr/>
          <p:nvPr/>
        </p:nvGrpSpPr>
        <p:grpSpPr>
          <a:xfrm>
            <a:off x="639657" y="4509120"/>
            <a:ext cx="2805340" cy="1818811"/>
            <a:chOff x="639657" y="4509120"/>
            <a:chExt cx="2805340" cy="1818811"/>
          </a:xfrm>
        </p:grpSpPr>
        <p:grpSp>
          <p:nvGrpSpPr>
            <p:cNvPr id="23552" name="23551 Grupo"/>
            <p:cNvGrpSpPr/>
            <p:nvPr/>
          </p:nvGrpSpPr>
          <p:grpSpPr>
            <a:xfrm>
              <a:off x="639657" y="5166127"/>
              <a:ext cx="2805340" cy="1161804"/>
              <a:chOff x="639657" y="4685851"/>
              <a:chExt cx="2805340" cy="1161804"/>
            </a:xfrm>
          </p:grpSpPr>
          <p:sp>
            <p:nvSpPr>
              <p:cNvPr id="20" name="19 Elipse"/>
              <p:cNvSpPr/>
              <p:nvPr/>
            </p:nvSpPr>
            <p:spPr>
              <a:xfrm>
                <a:off x="639657" y="4685851"/>
                <a:ext cx="1728191" cy="1161804"/>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vert="horz" wrap="square" lIns="68580" tIns="34290" rIns="68580" bIns="34290" numCol="1" anchor="t" anchorCtr="0" compatLnSpc="1">
                <a:prstTxWarp prst="textNoShape">
                  <a:avLst/>
                </a:prstTxWarp>
              </a:bodyPr>
              <a:lstStyle/>
              <a:p>
                <a:pPr algn="ctr" eaLnBrk="0" hangingPunct="0">
                  <a:spcAft>
                    <a:spcPts val="450"/>
                  </a:spcAft>
                </a:pPr>
                <a:r>
                  <a:rPr lang="es-ES" sz="1600" b="1" dirty="0" smtClean="0">
                    <a:solidFill>
                      <a:schemeClr val="bg1"/>
                    </a:solidFill>
                    <a:latin typeface="Arial" panose="020B0604020202020204" pitchFamily="34" charset="0"/>
                  </a:rPr>
                  <a:t>POSITIVO</a:t>
                </a:r>
              </a:p>
              <a:p>
                <a:pPr algn="ctr" eaLnBrk="0" hangingPunct="0">
                  <a:spcAft>
                    <a:spcPts val="450"/>
                  </a:spcAft>
                </a:pPr>
                <a:r>
                  <a:rPr lang="es-ES" sz="1600" b="1" dirty="0" smtClean="0">
                    <a:solidFill>
                      <a:schemeClr val="bg1"/>
                    </a:solidFill>
                    <a:latin typeface="Arial" panose="020B0604020202020204" pitchFamily="34" charset="0"/>
                  </a:rPr>
                  <a:t>NEGATIVO</a:t>
                </a:r>
                <a:endParaRPr lang="es-ES" sz="1600" b="1" dirty="0">
                  <a:solidFill>
                    <a:schemeClr val="bg1"/>
                  </a:solidFill>
                  <a:latin typeface="Arial" panose="020B0604020202020204" pitchFamily="34" charset="0"/>
                </a:endParaRPr>
              </a:p>
            </p:txBody>
          </p:sp>
          <p:pic>
            <p:nvPicPr>
              <p:cNvPr id="4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959"/>
              <a:stretch/>
            </p:blipFill>
            <p:spPr bwMode="auto">
              <a:xfrm>
                <a:off x="2441575" y="4775383"/>
                <a:ext cx="1003422" cy="71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3314" y="4509120"/>
              <a:ext cx="819944" cy="82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616121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250" fill="hold"/>
                                        <p:tgtEl>
                                          <p:spTgt spid="9219"/>
                                        </p:tgtEl>
                                        <p:attrNameLst>
                                          <p:attrName>ppt_w</p:attrName>
                                        </p:attrNameLst>
                                      </p:cBhvr>
                                      <p:tavLst>
                                        <p:tav tm="0">
                                          <p:val>
                                            <p:fltVal val="0"/>
                                          </p:val>
                                        </p:tav>
                                        <p:tav tm="100000">
                                          <p:val>
                                            <p:strVal val="#ppt_w"/>
                                          </p:val>
                                        </p:tav>
                                      </p:tavLst>
                                    </p:anim>
                                    <p:anim calcmode="lin" valueType="num">
                                      <p:cBhvr>
                                        <p:cTn id="8" dur="250" fill="hold"/>
                                        <p:tgtEl>
                                          <p:spTgt spid="9219"/>
                                        </p:tgtEl>
                                        <p:attrNameLst>
                                          <p:attrName>ppt_h</p:attrName>
                                        </p:attrNameLst>
                                      </p:cBhvr>
                                      <p:tavLst>
                                        <p:tav tm="0">
                                          <p:val>
                                            <p:fltVal val="0"/>
                                          </p:val>
                                        </p:tav>
                                        <p:tav tm="100000">
                                          <p:val>
                                            <p:strVal val="#ppt_h"/>
                                          </p:val>
                                        </p:tav>
                                      </p:tavLst>
                                    </p:anim>
                                    <p:anim calcmode="lin" valueType="num">
                                      <p:cBhvr>
                                        <p:cTn id="9" dur="250" fill="hold"/>
                                        <p:tgtEl>
                                          <p:spTgt spid="9219"/>
                                        </p:tgtEl>
                                        <p:attrNameLst>
                                          <p:attrName>style.rotation</p:attrName>
                                        </p:attrNameLst>
                                      </p:cBhvr>
                                      <p:tavLst>
                                        <p:tav tm="0">
                                          <p:val>
                                            <p:fltVal val="90"/>
                                          </p:val>
                                        </p:tav>
                                        <p:tav tm="100000">
                                          <p:val>
                                            <p:fltVal val="0"/>
                                          </p:val>
                                        </p:tav>
                                      </p:tavLst>
                                    </p:anim>
                                    <p:animEffect transition="in" filter="fade">
                                      <p:cBhvr>
                                        <p:cTn id="10" dur="250"/>
                                        <p:tgtEl>
                                          <p:spTgt spid="9219"/>
                                        </p:tgtEl>
                                      </p:cBhvr>
                                    </p:animEffect>
                                  </p:childTnLst>
                                </p:cTn>
                              </p:par>
                              <p:par>
                                <p:cTn id="11" presetID="3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250" fill="hold"/>
                                        <p:tgtEl>
                                          <p:spTgt spid="37"/>
                                        </p:tgtEl>
                                        <p:attrNameLst>
                                          <p:attrName>ppt_w</p:attrName>
                                        </p:attrNameLst>
                                      </p:cBhvr>
                                      <p:tavLst>
                                        <p:tav tm="0">
                                          <p:val>
                                            <p:fltVal val="0"/>
                                          </p:val>
                                        </p:tav>
                                        <p:tav tm="100000">
                                          <p:val>
                                            <p:strVal val="#ppt_w"/>
                                          </p:val>
                                        </p:tav>
                                      </p:tavLst>
                                    </p:anim>
                                    <p:anim calcmode="lin" valueType="num">
                                      <p:cBhvr>
                                        <p:cTn id="14" dur="250" fill="hold"/>
                                        <p:tgtEl>
                                          <p:spTgt spid="37"/>
                                        </p:tgtEl>
                                        <p:attrNameLst>
                                          <p:attrName>ppt_h</p:attrName>
                                        </p:attrNameLst>
                                      </p:cBhvr>
                                      <p:tavLst>
                                        <p:tav tm="0">
                                          <p:val>
                                            <p:fltVal val="0"/>
                                          </p:val>
                                        </p:tav>
                                        <p:tav tm="100000">
                                          <p:val>
                                            <p:strVal val="#ppt_h"/>
                                          </p:val>
                                        </p:tav>
                                      </p:tavLst>
                                    </p:anim>
                                    <p:anim calcmode="lin" valueType="num">
                                      <p:cBhvr>
                                        <p:cTn id="15" dur="250" fill="hold"/>
                                        <p:tgtEl>
                                          <p:spTgt spid="37"/>
                                        </p:tgtEl>
                                        <p:attrNameLst>
                                          <p:attrName>style.rotation</p:attrName>
                                        </p:attrNameLst>
                                      </p:cBhvr>
                                      <p:tavLst>
                                        <p:tav tm="0">
                                          <p:val>
                                            <p:fltVal val="90"/>
                                          </p:val>
                                        </p:tav>
                                        <p:tav tm="100000">
                                          <p:val>
                                            <p:fltVal val="0"/>
                                          </p:val>
                                        </p:tav>
                                      </p:tavLst>
                                    </p:anim>
                                    <p:animEffect transition="in" filter="fade">
                                      <p:cBhvr>
                                        <p:cTn id="16" dur="250"/>
                                        <p:tgtEl>
                                          <p:spTgt spid="37"/>
                                        </p:tgtEl>
                                      </p:cBhvr>
                                    </p:animEffect>
                                  </p:childTnLst>
                                </p:cTn>
                              </p:par>
                              <p:par>
                                <p:cTn id="17" presetID="3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250" fill="hold"/>
                                        <p:tgtEl>
                                          <p:spTgt spid="29"/>
                                        </p:tgtEl>
                                        <p:attrNameLst>
                                          <p:attrName>ppt_w</p:attrName>
                                        </p:attrNameLst>
                                      </p:cBhvr>
                                      <p:tavLst>
                                        <p:tav tm="0">
                                          <p:val>
                                            <p:fltVal val="0"/>
                                          </p:val>
                                        </p:tav>
                                        <p:tav tm="100000">
                                          <p:val>
                                            <p:strVal val="#ppt_w"/>
                                          </p:val>
                                        </p:tav>
                                      </p:tavLst>
                                    </p:anim>
                                    <p:anim calcmode="lin" valueType="num">
                                      <p:cBhvr>
                                        <p:cTn id="20" dur="250" fill="hold"/>
                                        <p:tgtEl>
                                          <p:spTgt spid="29"/>
                                        </p:tgtEl>
                                        <p:attrNameLst>
                                          <p:attrName>ppt_h</p:attrName>
                                        </p:attrNameLst>
                                      </p:cBhvr>
                                      <p:tavLst>
                                        <p:tav tm="0">
                                          <p:val>
                                            <p:fltVal val="0"/>
                                          </p:val>
                                        </p:tav>
                                        <p:tav tm="100000">
                                          <p:val>
                                            <p:strVal val="#ppt_h"/>
                                          </p:val>
                                        </p:tav>
                                      </p:tavLst>
                                    </p:anim>
                                    <p:anim calcmode="lin" valueType="num">
                                      <p:cBhvr>
                                        <p:cTn id="21" dur="250" fill="hold"/>
                                        <p:tgtEl>
                                          <p:spTgt spid="29"/>
                                        </p:tgtEl>
                                        <p:attrNameLst>
                                          <p:attrName>style.rotation</p:attrName>
                                        </p:attrNameLst>
                                      </p:cBhvr>
                                      <p:tavLst>
                                        <p:tav tm="0">
                                          <p:val>
                                            <p:fltVal val="90"/>
                                          </p:val>
                                        </p:tav>
                                        <p:tav tm="100000">
                                          <p:val>
                                            <p:fltVal val="0"/>
                                          </p:val>
                                        </p:tav>
                                      </p:tavLst>
                                    </p:anim>
                                    <p:animEffect transition="in" filter="fade">
                                      <p:cBhvr>
                                        <p:cTn id="22" dur="250"/>
                                        <p:tgtEl>
                                          <p:spTgt spid="29"/>
                                        </p:tgtEl>
                                      </p:cBhvr>
                                    </p:animEffect>
                                  </p:childTnLst>
                                </p:cTn>
                              </p:par>
                              <p:par>
                                <p:cTn id="23" presetID="3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250" fill="hold"/>
                                        <p:tgtEl>
                                          <p:spTgt spid="31"/>
                                        </p:tgtEl>
                                        <p:attrNameLst>
                                          <p:attrName>ppt_w</p:attrName>
                                        </p:attrNameLst>
                                      </p:cBhvr>
                                      <p:tavLst>
                                        <p:tav tm="0">
                                          <p:val>
                                            <p:fltVal val="0"/>
                                          </p:val>
                                        </p:tav>
                                        <p:tav tm="100000">
                                          <p:val>
                                            <p:strVal val="#ppt_w"/>
                                          </p:val>
                                        </p:tav>
                                      </p:tavLst>
                                    </p:anim>
                                    <p:anim calcmode="lin" valueType="num">
                                      <p:cBhvr>
                                        <p:cTn id="26" dur="250" fill="hold"/>
                                        <p:tgtEl>
                                          <p:spTgt spid="31"/>
                                        </p:tgtEl>
                                        <p:attrNameLst>
                                          <p:attrName>ppt_h</p:attrName>
                                        </p:attrNameLst>
                                      </p:cBhvr>
                                      <p:tavLst>
                                        <p:tav tm="0">
                                          <p:val>
                                            <p:fltVal val="0"/>
                                          </p:val>
                                        </p:tav>
                                        <p:tav tm="100000">
                                          <p:val>
                                            <p:strVal val="#ppt_h"/>
                                          </p:val>
                                        </p:tav>
                                      </p:tavLst>
                                    </p:anim>
                                    <p:anim calcmode="lin" valueType="num">
                                      <p:cBhvr>
                                        <p:cTn id="27" dur="250" fill="hold"/>
                                        <p:tgtEl>
                                          <p:spTgt spid="31"/>
                                        </p:tgtEl>
                                        <p:attrNameLst>
                                          <p:attrName>style.rotation</p:attrName>
                                        </p:attrNameLst>
                                      </p:cBhvr>
                                      <p:tavLst>
                                        <p:tav tm="0">
                                          <p:val>
                                            <p:fltVal val="90"/>
                                          </p:val>
                                        </p:tav>
                                        <p:tav tm="100000">
                                          <p:val>
                                            <p:fltVal val="0"/>
                                          </p:val>
                                        </p:tav>
                                      </p:tavLst>
                                    </p:anim>
                                    <p:animEffect transition="in" filter="fade">
                                      <p:cBhvr>
                                        <p:cTn id="28" dur="250"/>
                                        <p:tgtEl>
                                          <p:spTgt spid="31"/>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250" fill="hold"/>
                                        <p:tgtEl>
                                          <p:spTgt spid="30"/>
                                        </p:tgtEl>
                                        <p:attrNameLst>
                                          <p:attrName>ppt_w</p:attrName>
                                        </p:attrNameLst>
                                      </p:cBhvr>
                                      <p:tavLst>
                                        <p:tav tm="0">
                                          <p:val>
                                            <p:fltVal val="0"/>
                                          </p:val>
                                        </p:tav>
                                        <p:tav tm="100000">
                                          <p:val>
                                            <p:strVal val="#ppt_w"/>
                                          </p:val>
                                        </p:tav>
                                      </p:tavLst>
                                    </p:anim>
                                    <p:anim calcmode="lin" valueType="num">
                                      <p:cBhvr>
                                        <p:cTn id="32" dur="250" fill="hold"/>
                                        <p:tgtEl>
                                          <p:spTgt spid="30"/>
                                        </p:tgtEl>
                                        <p:attrNameLst>
                                          <p:attrName>ppt_h</p:attrName>
                                        </p:attrNameLst>
                                      </p:cBhvr>
                                      <p:tavLst>
                                        <p:tav tm="0">
                                          <p:val>
                                            <p:fltVal val="0"/>
                                          </p:val>
                                        </p:tav>
                                        <p:tav tm="100000">
                                          <p:val>
                                            <p:strVal val="#ppt_h"/>
                                          </p:val>
                                        </p:tav>
                                      </p:tavLst>
                                    </p:anim>
                                    <p:anim calcmode="lin" valueType="num">
                                      <p:cBhvr>
                                        <p:cTn id="33" dur="250" fill="hold"/>
                                        <p:tgtEl>
                                          <p:spTgt spid="30"/>
                                        </p:tgtEl>
                                        <p:attrNameLst>
                                          <p:attrName>style.rotation</p:attrName>
                                        </p:attrNameLst>
                                      </p:cBhvr>
                                      <p:tavLst>
                                        <p:tav tm="0">
                                          <p:val>
                                            <p:fltVal val="90"/>
                                          </p:val>
                                        </p:tav>
                                        <p:tav tm="100000">
                                          <p:val>
                                            <p:fltVal val="0"/>
                                          </p:val>
                                        </p:tav>
                                      </p:tavLst>
                                    </p:anim>
                                    <p:animEffect transition="in" filter="fade">
                                      <p:cBhvr>
                                        <p:cTn id="34"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71639" y="5417577"/>
            <a:ext cx="1573033" cy="117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46" name="45 Cubo"/>
          <p:cNvSpPr/>
          <p:nvPr/>
        </p:nvSpPr>
        <p:spPr>
          <a:xfrm>
            <a:off x="6961262" y="166841"/>
            <a:ext cx="4247306" cy="597863"/>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algn="ctr">
              <a:lnSpc>
                <a:spcPct val="90000"/>
              </a:lnSpc>
              <a:spcBef>
                <a:spcPct val="0"/>
              </a:spcBef>
              <a:spcAft>
                <a:spcPct val="35000"/>
              </a:spcAft>
            </a:pPr>
            <a:r>
              <a:rPr lang="es-EC" sz="3200" b="1" dirty="0" smtClean="0">
                <a:ln/>
                <a:solidFill>
                  <a:srgbClr val="FFFF00"/>
                </a:solidFill>
                <a:latin typeface="Arial Black" panose="020B0A04020102020204" pitchFamily="34" charset="0"/>
              </a:rPr>
              <a:t>ESQUEMA</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277324" y="642044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2</a:t>
            </a:fld>
            <a:endParaRPr lang="es-EC" sz="1400" dirty="0">
              <a:solidFill>
                <a:schemeClr val="tx1"/>
              </a:solidFill>
              <a:latin typeface="Arial" panose="020B0604020202020204" pitchFamily="34" charset="0"/>
              <a:cs typeface="Arial" panose="020B0604020202020204" pitchFamily="34" charset="0"/>
            </a:endParaRPr>
          </a:p>
        </p:txBody>
      </p:sp>
      <p:cxnSp>
        <p:nvCxnSpPr>
          <p:cNvPr id="24" name="23 Conector recto"/>
          <p:cNvCxnSpPr>
            <a:endCxn id="56" idx="2"/>
          </p:cNvCxnSpPr>
          <p:nvPr/>
        </p:nvCxnSpPr>
        <p:spPr>
          <a:xfrm>
            <a:off x="112506" y="3828551"/>
            <a:ext cx="8848534" cy="4866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24 Pentágono"/>
          <p:cNvSpPr/>
          <p:nvPr/>
        </p:nvSpPr>
        <p:spPr>
          <a:xfrm>
            <a:off x="187055" y="1708515"/>
            <a:ext cx="1724609" cy="424341"/>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rPr>
              <a:t>I  CAPÍTULO</a:t>
            </a:r>
            <a:endParaRPr lang="es-ES" sz="2000" b="1" dirty="0">
              <a:solidFill>
                <a:schemeClr val="tx1"/>
              </a:solidFill>
            </a:endParaRPr>
          </a:p>
        </p:txBody>
      </p:sp>
      <p:cxnSp>
        <p:nvCxnSpPr>
          <p:cNvPr id="26" name="25 Conector recto"/>
          <p:cNvCxnSpPr>
            <a:stCxn id="54" idx="0"/>
          </p:cNvCxnSpPr>
          <p:nvPr/>
        </p:nvCxnSpPr>
        <p:spPr>
          <a:xfrm flipV="1">
            <a:off x="192386" y="1573912"/>
            <a:ext cx="0" cy="215504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32" name="31 Elipse"/>
          <p:cNvSpPr/>
          <p:nvPr/>
        </p:nvSpPr>
        <p:spPr>
          <a:xfrm>
            <a:off x="3565765" y="1429609"/>
            <a:ext cx="290116" cy="19919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a:solidFill>
                <a:schemeClr val="tx1"/>
              </a:solidFill>
            </a:endParaRPr>
          </a:p>
        </p:txBody>
      </p:sp>
      <p:sp>
        <p:nvSpPr>
          <p:cNvPr id="33" name="32 Pentágono"/>
          <p:cNvSpPr/>
          <p:nvPr/>
        </p:nvSpPr>
        <p:spPr>
          <a:xfrm>
            <a:off x="3682513" y="1705702"/>
            <a:ext cx="1781050" cy="424341"/>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bg1"/>
                </a:solidFill>
              </a:rPr>
              <a:t>III CAPÍTULO</a:t>
            </a:r>
            <a:endParaRPr lang="es-ES" sz="2000" b="1" dirty="0">
              <a:solidFill>
                <a:schemeClr val="bg1"/>
              </a:solidFill>
            </a:endParaRPr>
          </a:p>
        </p:txBody>
      </p:sp>
      <p:cxnSp>
        <p:nvCxnSpPr>
          <p:cNvPr id="34" name="33 Conector recto"/>
          <p:cNvCxnSpPr>
            <a:stCxn id="53" idx="0"/>
          </p:cNvCxnSpPr>
          <p:nvPr/>
        </p:nvCxnSpPr>
        <p:spPr>
          <a:xfrm flipH="1" flipV="1">
            <a:off x="3702690" y="1473314"/>
            <a:ext cx="20177" cy="228673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39 Elipse"/>
          <p:cNvSpPr/>
          <p:nvPr/>
        </p:nvSpPr>
        <p:spPr>
          <a:xfrm>
            <a:off x="7204257" y="1371862"/>
            <a:ext cx="290116" cy="19919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a:solidFill>
                <a:schemeClr val="tx1"/>
              </a:solidFill>
            </a:endParaRPr>
          </a:p>
        </p:txBody>
      </p:sp>
      <p:sp>
        <p:nvSpPr>
          <p:cNvPr id="41" name="40 Pentágono"/>
          <p:cNvSpPr/>
          <p:nvPr/>
        </p:nvSpPr>
        <p:spPr>
          <a:xfrm>
            <a:off x="7365403" y="1729315"/>
            <a:ext cx="1756783" cy="43158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rPr>
              <a:t>V CAPÍTULO</a:t>
            </a:r>
            <a:endParaRPr lang="es-ES" sz="2000" b="1" dirty="0">
              <a:solidFill>
                <a:schemeClr val="tx1"/>
              </a:solidFill>
            </a:endParaRPr>
          </a:p>
        </p:txBody>
      </p:sp>
      <p:cxnSp>
        <p:nvCxnSpPr>
          <p:cNvPr id="42" name="41 Conector recto"/>
          <p:cNvCxnSpPr>
            <a:stCxn id="55" idx="0"/>
          </p:cNvCxnSpPr>
          <p:nvPr/>
        </p:nvCxnSpPr>
        <p:spPr>
          <a:xfrm flipH="1" flipV="1">
            <a:off x="7349315" y="1563322"/>
            <a:ext cx="8044" cy="2214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42 Elipse"/>
          <p:cNvSpPr/>
          <p:nvPr/>
        </p:nvSpPr>
        <p:spPr>
          <a:xfrm>
            <a:off x="1853201" y="6254145"/>
            <a:ext cx="290116" cy="19919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a:solidFill>
                <a:schemeClr val="tx1"/>
              </a:solidFill>
            </a:endParaRPr>
          </a:p>
        </p:txBody>
      </p:sp>
      <p:sp>
        <p:nvSpPr>
          <p:cNvPr id="44" name="43 Pentágono"/>
          <p:cNvSpPr/>
          <p:nvPr/>
        </p:nvSpPr>
        <p:spPr>
          <a:xfrm>
            <a:off x="1998259" y="5740963"/>
            <a:ext cx="1579550" cy="424341"/>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bg1"/>
                </a:solidFill>
              </a:rPr>
              <a:t>II CAPÍTULO</a:t>
            </a:r>
            <a:endParaRPr lang="es-ES" sz="2000" b="1" dirty="0">
              <a:solidFill>
                <a:schemeClr val="bg1"/>
              </a:solidFill>
            </a:endParaRPr>
          </a:p>
        </p:txBody>
      </p:sp>
      <p:cxnSp>
        <p:nvCxnSpPr>
          <p:cNvPr id="45" name="44 Conector recto"/>
          <p:cNvCxnSpPr>
            <a:stCxn id="43" idx="0"/>
            <a:endCxn id="51" idx="4"/>
          </p:cNvCxnSpPr>
          <p:nvPr/>
        </p:nvCxnSpPr>
        <p:spPr>
          <a:xfrm flipV="1">
            <a:off x="1998259" y="3935877"/>
            <a:ext cx="0" cy="2318268"/>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7" name="46 Elipse"/>
          <p:cNvSpPr/>
          <p:nvPr/>
        </p:nvSpPr>
        <p:spPr>
          <a:xfrm>
            <a:off x="5334592" y="6263196"/>
            <a:ext cx="290116" cy="19919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a:solidFill>
                <a:schemeClr val="tx1"/>
              </a:solidFill>
            </a:endParaRPr>
          </a:p>
        </p:txBody>
      </p:sp>
      <p:sp>
        <p:nvSpPr>
          <p:cNvPr id="48" name="47 Pentágono"/>
          <p:cNvSpPr/>
          <p:nvPr/>
        </p:nvSpPr>
        <p:spPr>
          <a:xfrm>
            <a:off x="5512065" y="5779537"/>
            <a:ext cx="1724608" cy="385767"/>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rPr>
              <a:t>IV CAPÍTULO</a:t>
            </a:r>
            <a:endParaRPr lang="es-ES" sz="2000" b="1" dirty="0">
              <a:solidFill>
                <a:schemeClr val="tx1"/>
              </a:solidFill>
            </a:endParaRPr>
          </a:p>
        </p:txBody>
      </p:sp>
      <p:cxnSp>
        <p:nvCxnSpPr>
          <p:cNvPr id="49" name="48 Conector recto"/>
          <p:cNvCxnSpPr>
            <a:stCxn id="47" idx="0"/>
            <a:endCxn id="52" idx="4"/>
          </p:cNvCxnSpPr>
          <p:nvPr/>
        </p:nvCxnSpPr>
        <p:spPr>
          <a:xfrm flipV="1">
            <a:off x="5479650" y="3976806"/>
            <a:ext cx="0" cy="228639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0" name="49 Pentágono"/>
          <p:cNvSpPr/>
          <p:nvPr/>
        </p:nvSpPr>
        <p:spPr>
          <a:xfrm>
            <a:off x="9122186" y="5759191"/>
            <a:ext cx="1692274" cy="406113"/>
          </a:xfrm>
          <a:prstGeom prst="homePlat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bg1"/>
                </a:solidFill>
              </a:rPr>
              <a:t>VI CAPÍTULO</a:t>
            </a:r>
            <a:endParaRPr lang="es-ES" sz="2000" b="1" dirty="0">
              <a:solidFill>
                <a:schemeClr val="bg1"/>
              </a:solidFill>
            </a:endParaRPr>
          </a:p>
        </p:txBody>
      </p:sp>
      <p:sp>
        <p:nvSpPr>
          <p:cNvPr id="51" name="50 Elipse"/>
          <p:cNvSpPr/>
          <p:nvPr/>
        </p:nvSpPr>
        <p:spPr>
          <a:xfrm>
            <a:off x="1853201" y="3736686"/>
            <a:ext cx="290116" cy="199191"/>
          </a:xfrm>
          <a:prstGeom prst="ellipse">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a:solidFill>
                <a:schemeClr val="tx1"/>
              </a:solidFill>
            </a:endParaRPr>
          </a:p>
        </p:txBody>
      </p:sp>
      <p:sp>
        <p:nvSpPr>
          <p:cNvPr id="52" name="51 Elipse"/>
          <p:cNvSpPr/>
          <p:nvPr/>
        </p:nvSpPr>
        <p:spPr>
          <a:xfrm>
            <a:off x="5334592" y="3777615"/>
            <a:ext cx="290116" cy="199191"/>
          </a:xfrm>
          <a:prstGeom prst="ellipse">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a:solidFill>
                <a:schemeClr val="tx1"/>
              </a:solidFill>
            </a:endParaRPr>
          </a:p>
        </p:txBody>
      </p:sp>
      <p:sp>
        <p:nvSpPr>
          <p:cNvPr id="53" name="52 Elipse"/>
          <p:cNvSpPr/>
          <p:nvPr/>
        </p:nvSpPr>
        <p:spPr>
          <a:xfrm>
            <a:off x="3577809" y="3760049"/>
            <a:ext cx="290116" cy="199191"/>
          </a:xfrm>
          <a:prstGeom prst="ellipse">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a:solidFill>
                <a:schemeClr val="tx1"/>
              </a:solidFill>
            </a:endParaRPr>
          </a:p>
        </p:txBody>
      </p:sp>
      <p:sp>
        <p:nvSpPr>
          <p:cNvPr id="54" name="53 Elipse"/>
          <p:cNvSpPr/>
          <p:nvPr/>
        </p:nvSpPr>
        <p:spPr>
          <a:xfrm>
            <a:off x="47328" y="3728955"/>
            <a:ext cx="290116" cy="199191"/>
          </a:xfrm>
          <a:prstGeom prst="ellipse">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a:solidFill>
                <a:schemeClr val="tx1"/>
              </a:solidFill>
            </a:endParaRPr>
          </a:p>
        </p:txBody>
      </p:sp>
      <p:sp>
        <p:nvSpPr>
          <p:cNvPr id="55" name="54 Elipse"/>
          <p:cNvSpPr/>
          <p:nvPr/>
        </p:nvSpPr>
        <p:spPr>
          <a:xfrm>
            <a:off x="7212301" y="3777615"/>
            <a:ext cx="290116" cy="199191"/>
          </a:xfrm>
          <a:prstGeom prst="ellipse">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a:solidFill>
                <a:schemeClr val="tx1"/>
              </a:solidFill>
            </a:endParaRPr>
          </a:p>
        </p:txBody>
      </p:sp>
      <p:sp>
        <p:nvSpPr>
          <p:cNvPr id="56" name="55 Elipse"/>
          <p:cNvSpPr/>
          <p:nvPr/>
        </p:nvSpPr>
        <p:spPr>
          <a:xfrm>
            <a:off x="8961040" y="3777615"/>
            <a:ext cx="290116" cy="199191"/>
          </a:xfrm>
          <a:prstGeom prst="ellipse">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a:solidFill>
                <a:schemeClr val="tx1"/>
              </a:solidFill>
            </a:endParaRPr>
          </a:p>
        </p:txBody>
      </p:sp>
      <p:sp>
        <p:nvSpPr>
          <p:cNvPr id="57" name="56 Elipse"/>
          <p:cNvSpPr/>
          <p:nvPr/>
        </p:nvSpPr>
        <p:spPr>
          <a:xfrm>
            <a:off x="8961040" y="6285239"/>
            <a:ext cx="290116" cy="19919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a:solidFill>
                <a:schemeClr val="tx1"/>
              </a:solidFill>
            </a:endParaRPr>
          </a:p>
        </p:txBody>
      </p:sp>
      <p:cxnSp>
        <p:nvCxnSpPr>
          <p:cNvPr id="58" name="57 Conector recto"/>
          <p:cNvCxnSpPr>
            <a:stCxn id="57" idx="0"/>
            <a:endCxn id="56" idx="4"/>
          </p:cNvCxnSpPr>
          <p:nvPr/>
        </p:nvCxnSpPr>
        <p:spPr>
          <a:xfrm flipV="1">
            <a:off x="9106098" y="3976806"/>
            <a:ext cx="0" cy="230843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59" name="58 Elipse"/>
          <p:cNvSpPr/>
          <p:nvPr/>
        </p:nvSpPr>
        <p:spPr>
          <a:xfrm>
            <a:off x="47328" y="1463726"/>
            <a:ext cx="290116" cy="19919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b="1">
              <a:solidFill>
                <a:schemeClr val="tx1"/>
              </a:solidFill>
            </a:endParaRPr>
          </a:p>
        </p:txBody>
      </p:sp>
      <p:sp>
        <p:nvSpPr>
          <p:cNvPr id="61" name="60 Rectángulo"/>
          <p:cNvSpPr/>
          <p:nvPr/>
        </p:nvSpPr>
        <p:spPr>
          <a:xfrm>
            <a:off x="596681" y="2962979"/>
            <a:ext cx="2772361" cy="754053"/>
          </a:xfrm>
          <a:prstGeom prst="rect">
            <a:avLst/>
          </a:prstGeom>
        </p:spPr>
        <p:txBody>
          <a:bodyPr wrap="none">
            <a:spAutoFit/>
          </a:bodyPr>
          <a:lstStyle/>
          <a:p>
            <a:pPr algn="ctr">
              <a:lnSpc>
                <a:spcPct val="90000"/>
              </a:lnSpc>
              <a:spcBef>
                <a:spcPct val="0"/>
              </a:spcBef>
              <a:spcAft>
                <a:spcPct val="35000"/>
              </a:spcAft>
            </a:pPr>
            <a:r>
              <a:rPr lang="es-EC" sz="2000" b="1" dirty="0">
                <a:ln/>
                <a:latin typeface="Arial Black" panose="020B0A04020102020204" pitchFamily="34" charset="0"/>
              </a:rPr>
              <a:t>EL PROBLEMA DE </a:t>
            </a:r>
          </a:p>
          <a:p>
            <a:pPr algn="ctr">
              <a:lnSpc>
                <a:spcPct val="90000"/>
              </a:lnSpc>
              <a:spcBef>
                <a:spcPct val="0"/>
              </a:spcBef>
              <a:spcAft>
                <a:spcPct val="35000"/>
              </a:spcAft>
            </a:pPr>
            <a:r>
              <a:rPr lang="es-EC" sz="2000" b="1" dirty="0">
                <a:ln/>
                <a:latin typeface="Arial Black" panose="020B0A04020102020204" pitchFamily="34" charset="0"/>
              </a:rPr>
              <a:t>INVESTIGACIÓN</a:t>
            </a:r>
          </a:p>
        </p:txBody>
      </p:sp>
      <p:sp>
        <p:nvSpPr>
          <p:cNvPr id="62" name="61 Rectángulo"/>
          <p:cNvSpPr/>
          <p:nvPr/>
        </p:nvSpPr>
        <p:spPr>
          <a:xfrm>
            <a:off x="2358188" y="4578903"/>
            <a:ext cx="2021707" cy="754053"/>
          </a:xfrm>
          <a:prstGeom prst="rect">
            <a:avLst/>
          </a:prstGeom>
        </p:spPr>
        <p:txBody>
          <a:bodyPr wrap="none">
            <a:spAutoFit/>
          </a:bodyPr>
          <a:lstStyle/>
          <a:p>
            <a:pPr algn="ctr">
              <a:lnSpc>
                <a:spcPct val="90000"/>
              </a:lnSpc>
              <a:spcBef>
                <a:spcPct val="0"/>
              </a:spcBef>
              <a:spcAft>
                <a:spcPct val="35000"/>
              </a:spcAft>
            </a:pPr>
            <a:r>
              <a:rPr lang="es-EC" sz="2000" b="1" dirty="0">
                <a:ln/>
                <a:latin typeface="Arial Black" panose="020B0A04020102020204" pitchFamily="34" charset="0"/>
              </a:rPr>
              <a:t>MARCO DE </a:t>
            </a:r>
            <a:endParaRPr lang="es-EC" sz="2000" b="1" dirty="0" smtClean="0">
              <a:ln/>
              <a:latin typeface="Arial Black" panose="020B0A04020102020204" pitchFamily="34" charset="0"/>
            </a:endParaRPr>
          </a:p>
          <a:p>
            <a:pPr algn="ctr">
              <a:lnSpc>
                <a:spcPct val="90000"/>
              </a:lnSpc>
              <a:spcBef>
                <a:spcPct val="0"/>
              </a:spcBef>
              <a:spcAft>
                <a:spcPct val="35000"/>
              </a:spcAft>
            </a:pPr>
            <a:r>
              <a:rPr lang="es-EC" sz="2000" b="1" dirty="0" smtClean="0">
                <a:ln/>
                <a:latin typeface="Arial Black" panose="020B0A04020102020204" pitchFamily="34" charset="0"/>
              </a:rPr>
              <a:t>REFERENCIA</a:t>
            </a:r>
            <a:endParaRPr lang="es-EC" sz="2000" b="1" dirty="0">
              <a:ln/>
              <a:latin typeface="Arial Black" panose="020B0A04020102020204" pitchFamily="34" charset="0"/>
            </a:endParaRPr>
          </a:p>
        </p:txBody>
      </p:sp>
      <p:sp>
        <p:nvSpPr>
          <p:cNvPr id="63" name="62 Rectángulo"/>
          <p:cNvSpPr/>
          <p:nvPr/>
        </p:nvSpPr>
        <p:spPr>
          <a:xfrm>
            <a:off x="4310202" y="2778313"/>
            <a:ext cx="2306722" cy="369332"/>
          </a:xfrm>
          <a:prstGeom prst="rect">
            <a:avLst/>
          </a:prstGeom>
        </p:spPr>
        <p:txBody>
          <a:bodyPr wrap="none">
            <a:spAutoFit/>
          </a:bodyPr>
          <a:lstStyle/>
          <a:p>
            <a:pPr>
              <a:lnSpc>
                <a:spcPct val="90000"/>
              </a:lnSpc>
              <a:spcBef>
                <a:spcPct val="0"/>
              </a:spcBef>
              <a:spcAft>
                <a:spcPct val="35000"/>
              </a:spcAft>
            </a:pPr>
            <a:r>
              <a:rPr lang="es-EC" sz="2000" b="1" dirty="0">
                <a:ln/>
                <a:latin typeface="Arial Black" panose="020B0A04020102020204" pitchFamily="34" charset="0"/>
              </a:rPr>
              <a:t>METODOLOGÍA</a:t>
            </a:r>
          </a:p>
        </p:txBody>
      </p:sp>
      <p:sp>
        <p:nvSpPr>
          <p:cNvPr id="64" name="63 Rectángulo"/>
          <p:cNvSpPr/>
          <p:nvPr/>
        </p:nvSpPr>
        <p:spPr>
          <a:xfrm>
            <a:off x="8119532" y="2633228"/>
            <a:ext cx="1916615" cy="400110"/>
          </a:xfrm>
          <a:prstGeom prst="rect">
            <a:avLst/>
          </a:prstGeom>
        </p:spPr>
        <p:txBody>
          <a:bodyPr wrap="none">
            <a:spAutoFit/>
          </a:bodyPr>
          <a:lstStyle/>
          <a:p>
            <a:r>
              <a:rPr lang="es-EC" sz="2000" b="1" dirty="0">
                <a:ln/>
                <a:latin typeface="Arial Black" panose="020B0A04020102020204" pitchFamily="34" charset="0"/>
              </a:rPr>
              <a:t>PROPUESTA</a:t>
            </a:r>
            <a:endParaRPr lang="es-ES" sz="2000" b="1" dirty="0">
              <a:ln/>
              <a:latin typeface="Arial Black" panose="020B0A04020102020204" pitchFamily="34" charset="0"/>
            </a:endParaRPr>
          </a:p>
        </p:txBody>
      </p:sp>
      <p:sp>
        <p:nvSpPr>
          <p:cNvPr id="65" name="64 Rectángulo"/>
          <p:cNvSpPr/>
          <p:nvPr/>
        </p:nvSpPr>
        <p:spPr>
          <a:xfrm>
            <a:off x="9048328" y="4653136"/>
            <a:ext cx="3046623" cy="687881"/>
          </a:xfrm>
          <a:prstGeom prst="rect">
            <a:avLst/>
          </a:prstGeom>
        </p:spPr>
        <p:txBody>
          <a:bodyPr wrap="square">
            <a:spAutoFit/>
          </a:bodyPr>
          <a:lstStyle/>
          <a:p>
            <a:pPr algn="ctr">
              <a:lnSpc>
                <a:spcPct val="90000"/>
              </a:lnSpc>
              <a:spcBef>
                <a:spcPct val="0"/>
              </a:spcBef>
              <a:spcAft>
                <a:spcPct val="35000"/>
              </a:spcAft>
            </a:pPr>
            <a:r>
              <a:rPr lang="es-EC" b="1" dirty="0">
                <a:ln/>
                <a:latin typeface="Arial Black" panose="020B0A04020102020204" pitchFamily="34" charset="0"/>
              </a:rPr>
              <a:t>CONCLUSIONES Y</a:t>
            </a:r>
          </a:p>
          <a:p>
            <a:pPr algn="ctr">
              <a:lnSpc>
                <a:spcPct val="90000"/>
              </a:lnSpc>
              <a:spcBef>
                <a:spcPct val="0"/>
              </a:spcBef>
              <a:spcAft>
                <a:spcPct val="35000"/>
              </a:spcAft>
            </a:pPr>
            <a:r>
              <a:rPr lang="es-EC" b="1" dirty="0" smtClean="0">
                <a:ln/>
                <a:latin typeface="Arial Black" panose="020B0A04020102020204" pitchFamily="34" charset="0"/>
              </a:rPr>
              <a:t>RECOMENDACIONES</a:t>
            </a:r>
            <a:endParaRPr lang="es-EC" b="1" dirty="0">
              <a:ln/>
              <a:latin typeface="Arial Black" panose="020B0A04020102020204" pitchFamily="34" charset="0"/>
            </a:endParaRPr>
          </a:p>
        </p:txBody>
      </p:sp>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231" r="20250"/>
          <a:stretch/>
        </p:blipFill>
        <p:spPr bwMode="auto">
          <a:xfrm>
            <a:off x="2318810" y="1054349"/>
            <a:ext cx="938447" cy="1349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12" t="2756" r="9800" b="4240"/>
          <a:stretch/>
        </p:blipFill>
        <p:spPr bwMode="auto">
          <a:xfrm>
            <a:off x="5560676" y="1095928"/>
            <a:ext cx="1295280" cy="1301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22867" y="5375886"/>
            <a:ext cx="1349896" cy="1172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06016" y="1311613"/>
            <a:ext cx="1402552" cy="103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59 Rectángulo"/>
          <p:cNvSpPr/>
          <p:nvPr/>
        </p:nvSpPr>
        <p:spPr>
          <a:xfrm>
            <a:off x="785202" y="2247349"/>
            <a:ext cx="2426113" cy="369332"/>
          </a:xfrm>
          <a:prstGeom prst="rect">
            <a:avLst/>
          </a:prstGeom>
        </p:spPr>
        <p:txBody>
          <a:bodyPr wrap="none">
            <a:spAutoFit/>
          </a:bodyPr>
          <a:lstStyle/>
          <a:p>
            <a:pPr algn="ctr">
              <a:lnSpc>
                <a:spcPct val="90000"/>
              </a:lnSpc>
              <a:spcBef>
                <a:spcPct val="0"/>
              </a:spcBef>
              <a:spcAft>
                <a:spcPct val="35000"/>
              </a:spcAft>
            </a:pPr>
            <a:r>
              <a:rPr lang="es-EC" sz="2000" b="1" dirty="0">
                <a:ln/>
                <a:latin typeface="Arial Black" panose="020B0A04020102020204" pitchFamily="34" charset="0"/>
              </a:rPr>
              <a:t>INTRODUCCIÓN</a:t>
            </a:r>
          </a:p>
        </p:txBody>
      </p:sp>
      <p:sp>
        <p:nvSpPr>
          <p:cNvPr id="2" name="1 Rectángulo"/>
          <p:cNvSpPr/>
          <p:nvPr/>
        </p:nvSpPr>
        <p:spPr>
          <a:xfrm>
            <a:off x="5568011" y="4501569"/>
            <a:ext cx="3264293" cy="1015663"/>
          </a:xfrm>
          <a:prstGeom prst="rect">
            <a:avLst/>
          </a:prstGeom>
        </p:spPr>
        <p:txBody>
          <a:bodyPr wrap="square">
            <a:spAutoFit/>
          </a:bodyPr>
          <a:lstStyle/>
          <a:p>
            <a:pPr algn="ctr"/>
            <a:r>
              <a:rPr lang="es-EC" sz="2000" b="1" dirty="0" smtClean="0">
                <a:ln/>
                <a:latin typeface="Arial Black" panose="020B0A04020102020204" pitchFamily="34" charset="0"/>
              </a:rPr>
              <a:t>ANÁLISIS E INTERPRETACIÓN INFORMACIÓN</a:t>
            </a:r>
            <a:endParaRPr lang="es-ES" sz="2000" b="1" dirty="0">
              <a:ln/>
              <a:latin typeface="Arial Black" panose="020B0A04020102020204" pitchFamily="34" charset="0"/>
            </a:endParaRPr>
          </a:p>
        </p:txBody>
      </p:sp>
      <p:pic>
        <p:nvPicPr>
          <p:cNvPr id="409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74594" y="5613276"/>
            <a:ext cx="1289876" cy="849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69381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255613"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20</a:t>
            </a:fld>
            <a:endParaRPr lang="es-EC" sz="1400" dirty="0">
              <a:solidFill>
                <a:schemeClr val="tx1"/>
              </a:solidFill>
              <a:latin typeface="Arial" panose="020B0604020202020204" pitchFamily="34" charset="0"/>
              <a:cs typeface="Arial" panose="020B0604020202020204" pitchFamily="34" charset="0"/>
            </a:endParaRPr>
          </a:p>
        </p:txBody>
      </p:sp>
      <p:sp>
        <p:nvSpPr>
          <p:cNvPr id="9" name="8 Cubo"/>
          <p:cNvSpPr/>
          <p:nvPr/>
        </p:nvSpPr>
        <p:spPr>
          <a:xfrm>
            <a:off x="1127448" y="248727"/>
            <a:ext cx="2510395"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40000" lnSpcReduction="20000"/>
            <a:sp3d extrusionH="57150" prstMaterial="softEdge">
              <a:bevelT w="25400" h="38100"/>
            </a:sp3d>
          </a:bodyPr>
          <a:lstStyle/>
          <a:p>
            <a:pPr algn="ctr">
              <a:lnSpc>
                <a:spcPct val="90000"/>
              </a:lnSpc>
              <a:spcBef>
                <a:spcPct val="0"/>
              </a:spcBef>
              <a:spcAft>
                <a:spcPct val="35000"/>
              </a:spcAft>
            </a:pPr>
            <a:r>
              <a:rPr lang="es-EC" sz="3200" b="1" dirty="0" smtClean="0">
                <a:ln/>
                <a:solidFill>
                  <a:srgbClr val="002060"/>
                </a:solidFill>
                <a:latin typeface="Arial Black" panose="020B0A04020102020204" pitchFamily="34" charset="0"/>
              </a:rPr>
              <a:t>RELACIÓN DE LAS VARIABLES</a:t>
            </a:r>
            <a:endParaRPr lang="es-EC" sz="3200" b="1" dirty="0">
              <a:ln/>
              <a:solidFill>
                <a:srgbClr val="002060"/>
              </a:solidFill>
              <a:latin typeface="Arial Black" panose="020B0A04020102020204" pitchFamily="34" charset="0"/>
            </a:endParaRPr>
          </a:p>
        </p:txBody>
      </p:sp>
      <p:pic>
        <p:nvPicPr>
          <p:cNvPr id="286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587" t="27032" r="16899" b="8635"/>
          <a:stretch/>
        </p:blipFill>
        <p:spPr bwMode="auto">
          <a:xfrm>
            <a:off x="51082" y="1373867"/>
            <a:ext cx="8633452" cy="4935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7" name="16 Rectángulo"/>
          <p:cNvSpPr/>
          <p:nvPr/>
        </p:nvSpPr>
        <p:spPr>
          <a:xfrm>
            <a:off x="8976320" y="1916832"/>
            <a:ext cx="2736304" cy="738664"/>
          </a:xfrm>
          <a:prstGeom prst="rect">
            <a:avLst/>
          </a:prstGeom>
          <a:solidFill>
            <a:srgbClr val="92D05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t>COMPROMETIMIENTO 0,5</a:t>
            </a:r>
            <a:endParaRPr lang="es-EC" sz="2100" b="1" dirty="0"/>
          </a:p>
        </p:txBody>
      </p:sp>
      <p:sp>
        <p:nvSpPr>
          <p:cNvPr id="18" name="17 Rectángulo"/>
          <p:cNvSpPr/>
          <p:nvPr/>
        </p:nvSpPr>
        <p:spPr>
          <a:xfrm>
            <a:off x="8950126" y="2968862"/>
            <a:ext cx="2736304" cy="738664"/>
          </a:xfrm>
          <a:prstGeom prst="rect">
            <a:avLst/>
          </a:prstGeom>
          <a:solidFill>
            <a:schemeClr val="accent2">
              <a:lumMod val="60000"/>
              <a:lumOff val="40000"/>
            </a:schemeClr>
          </a:solidFill>
          <a:ln>
            <a:noFill/>
          </a:ln>
          <a:effectLst>
            <a:softEdge rad="635000"/>
          </a:effectLst>
          <a:scene3d>
            <a:camera prst="orthographicFront"/>
            <a:lightRig rig="threePt" dir="t"/>
          </a:scene3d>
          <a:sp3d>
            <a:bevelT/>
          </a:sp3d>
        </p:spPr>
        <p:txBody>
          <a:bodyPr wrap="square" rtlCol="0">
            <a:spAutoFit/>
          </a:bodyPr>
          <a:lstStyle/>
          <a:p>
            <a:pPr algn="ctr"/>
            <a:r>
              <a:rPr lang="es-EC" sz="2100" b="1" dirty="0" smtClean="0"/>
              <a:t>CONFIANZA</a:t>
            </a:r>
          </a:p>
          <a:p>
            <a:pPr algn="ctr"/>
            <a:r>
              <a:rPr lang="es-EC" sz="2100" b="1" dirty="0" smtClean="0"/>
              <a:t>0,4</a:t>
            </a:r>
          </a:p>
        </p:txBody>
      </p:sp>
      <p:sp>
        <p:nvSpPr>
          <p:cNvPr id="19" name="18 Rectángulo"/>
          <p:cNvSpPr/>
          <p:nvPr/>
        </p:nvSpPr>
        <p:spPr>
          <a:xfrm>
            <a:off x="8934282" y="4149080"/>
            <a:ext cx="2736304" cy="738664"/>
          </a:xfrm>
          <a:prstGeom prst="rect">
            <a:avLst/>
          </a:prstGeom>
          <a:solidFill>
            <a:srgbClr val="00B0F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t>SEGUIMIENTO</a:t>
            </a:r>
          </a:p>
          <a:p>
            <a:pPr algn="ctr"/>
            <a:r>
              <a:rPr lang="es-EC" sz="2100" b="1" dirty="0" smtClean="0"/>
              <a:t>0,1</a:t>
            </a:r>
          </a:p>
        </p:txBody>
      </p:sp>
      <p:sp>
        <p:nvSpPr>
          <p:cNvPr id="2" name="1 CuadroTexto"/>
          <p:cNvSpPr txBox="1"/>
          <p:nvPr/>
        </p:nvSpPr>
        <p:spPr>
          <a:xfrm>
            <a:off x="839416" y="1700808"/>
            <a:ext cx="1944216" cy="276999"/>
          </a:xfrm>
          <a:prstGeom prst="rect">
            <a:avLst/>
          </a:prstGeom>
          <a:solidFill>
            <a:srgbClr val="08126E"/>
          </a:solidFill>
        </p:spPr>
        <p:txBody>
          <a:bodyPr wrap="square" rtlCol="0">
            <a:spAutoFit/>
          </a:bodyPr>
          <a:lstStyle/>
          <a:p>
            <a:pPr algn="ctr"/>
            <a:r>
              <a:rPr lang="es-ES" sz="1200" b="1" dirty="0" smtClean="0">
                <a:solidFill>
                  <a:schemeClr val="bg1"/>
                </a:solidFill>
              </a:rPr>
              <a:t>COMPROMETIMIENTO</a:t>
            </a:r>
            <a:endParaRPr lang="es-ES" sz="1200" b="1" dirty="0">
              <a:solidFill>
                <a:schemeClr val="bg1"/>
              </a:solidFill>
            </a:endParaRPr>
          </a:p>
        </p:txBody>
      </p:sp>
      <p:sp>
        <p:nvSpPr>
          <p:cNvPr id="23" name="22 CuadroTexto"/>
          <p:cNvSpPr txBox="1"/>
          <p:nvPr/>
        </p:nvSpPr>
        <p:spPr>
          <a:xfrm>
            <a:off x="2810416" y="1700808"/>
            <a:ext cx="3717632" cy="276999"/>
          </a:xfrm>
          <a:prstGeom prst="rect">
            <a:avLst/>
          </a:prstGeom>
          <a:solidFill>
            <a:srgbClr val="08126E"/>
          </a:solidFill>
        </p:spPr>
        <p:txBody>
          <a:bodyPr wrap="square" rtlCol="0">
            <a:spAutoFit/>
          </a:bodyPr>
          <a:lstStyle/>
          <a:p>
            <a:pPr algn="ctr"/>
            <a:r>
              <a:rPr lang="es-ES" sz="1200" b="1" dirty="0" smtClean="0">
                <a:solidFill>
                  <a:schemeClr val="bg1"/>
                </a:solidFill>
              </a:rPr>
              <a:t>CONFIANZA</a:t>
            </a:r>
            <a:endParaRPr lang="es-ES" sz="1200" b="1" dirty="0">
              <a:solidFill>
                <a:schemeClr val="bg1"/>
              </a:solidFill>
            </a:endParaRPr>
          </a:p>
        </p:txBody>
      </p:sp>
      <p:sp>
        <p:nvSpPr>
          <p:cNvPr id="24" name="23 CuadroTexto"/>
          <p:cNvSpPr txBox="1"/>
          <p:nvPr/>
        </p:nvSpPr>
        <p:spPr>
          <a:xfrm>
            <a:off x="6528048" y="1713044"/>
            <a:ext cx="1664234" cy="276999"/>
          </a:xfrm>
          <a:prstGeom prst="rect">
            <a:avLst/>
          </a:prstGeom>
          <a:solidFill>
            <a:srgbClr val="08126E"/>
          </a:solidFill>
        </p:spPr>
        <p:txBody>
          <a:bodyPr wrap="square" rtlCol="0">
            <a:spAutoFit/>
          </a:bodyPr>
          <a:lstStyle/>
          <a:p>
            <a:pPr algn="ctr"/>
            <a:r>
              <a:rPr lang="es-ES" sz="1200" b="1" dirty="0" smtClean="0">
                <a:solidFill>
                  <a:schemeClr val="bg1"/>
                </a:solidFill>
              </a:rPr>
              <a:t>SEGUIMIENTO</a:t>
            </a:r>
            <a:endParaRPr lang="es-ES" sz="1200" b="1" dirty="0">
              <a:solidFill>
                <a:schemeClr val="bg1"/>
              </a:solidFill>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15" y="1628801"/>
            <a:ext cx="8615773"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Rectángulo"/>
          <p:cNvSpPr/>
          <p:nvPr/>
        </p:nvSpPr>
        <p:spPr>
          <a:xfrm>
            <a:off x="8328248" y="1004535"/>
            <a:ext cx="3736556" cy="738664"/>
          </a:xfrm>
          <a:prstGeom prst="rect">
            <a:avLst/>
          </a:prstGeom>
          <a:solidFill>
            <a:srgbClr val="00B0F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u="sng" dirty="0"/>
              <a:t>Permanencia </a:t>
            </a:r>
            <a:r>
              <a:rPr lang="es-EC" sz="2100" b="1" dirty="0"/>
              <a:t>en la estructura organizacional de la Armada</a:t>
            </a:r>
            <a:endParaRPr lang="es-ES" sz="2100" b="1" dirty="0"/>
          </a:p>
        </p:txBody>
      </p:sp>
    </p:spTree>
    <p:extLst>
      <p:ext uri="{BB962C8B-B14F-4D97-AF65-F5344CB8AC3E}">
        <p14:creationId xmlns:p14="http://schemas.microsoft.com/office/powerpoint/2010/main" val="2871971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255613"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21</a:t>
            </a:fld>
            <a:endParaRPr lang="es-EC" sz="1400" dirty="0">
              <a:solidFill>
                <a:schemeClr val="tx1"/>
              </a:solidFill>
              <a:latin typeface="Arial" panose="020B0604020202020204" pitchFamily="34" charset="0"/>
              <a:cs typeface="Arial" panose="020B0604020202020204" pitchFamily="34" charset="0"/>
            </a:endParaRPr>
          </a:p>
        </p:txBody>
      </p:sp>
      <p:sp>
        <p:nvSpPr>
          <p:cNvPr id="9" name="8 Cubo"/>
          <p:cNvSpPr/>
          <p:nvPr/>
        </p:nvSpPr>
        <p:spPr>
          <a:xfrm>
            <a:off x="1127448" y="248727"/>
            <a:ext cx="2510395"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40000" lnSpcReduction="20000"/>
            <a:sp3d extrusionH="57150" prstMaterial="softEdge">
              <a:bevelT w="25400" h="38100"/>
            </a:sp3d>
          </a:bodyPr>
          <a:lstStyle/>
          <a:p>
            <a:pPr algn="ctr">
              <a:lnSpc>
                <a:spcPct val="90000"/>
              </a:lnSpc>
              <a:spcBef>
                <a:spcPct val="0"/>
              </a:spcBef>
              <a:spcAft>
                <a:spcPct val="35000"/>
              </a:spcAft>
            </a:pPr>
            <a:r>
              <a:rPr lang="es-EC" sz="3200" b="1" dirty="0" smtClean="0">
                <a:ln/>
                <a:solidFill>
                  <a:srgbClr val="002060"/>
                </a:solidFill>
                <a:latin typeface="Arial Black" panose="020B0A04020102020204" pitchFamily="34" charset="0"/>
              </a:rPr>
              <a:t>RELACIÓN DE LAS VARIABLES</a:t>
            </a:r>
            <a:endParaRPr lang="es-EC" sz="3200" b="1" dirty="0">
              <a:ln/>
              <a:solidFill>
                <a:srgbClr val="002060"/>
              </a:solidFill>
              <a:latin typeface="Arial Black" panose="020B0A04020102020204" pitchFamily="34" charset="0"/>
            </a:endParaRPr>
          </a:p>
        </p:txBody>
      </p:sp>
      <p:pic>
        <p:nvPicPr>
          <p:cNvPr id="296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025" t="23012" r="19271" b="8186"/>
          <a:stretch/>
        </p:blipFill>
        <p:spPr bwMode="auto">
          <a:xfrm>
            <a:off x="183054" y="1141294"/>
            <a:ext cx="8015249" cy="4869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13 Rectángulo"/>
          <p:cNvSpPr/>
          <p:nvPr/>
        </p:nvSpPr>
        <p:spPr>
          <a:xfrm>
            <a:off x="8976320" y="1141294"/>
            <a:ext cx="3034172" cy="415498"/>
          </a:xfrm>
          <a:prstGeom prst="rect">
            <a:avLst/>
          </a:prstGeom>
          <a:solidFill>
            <a:srgbClr val="C0000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solidFill>
                  <a:schemeClr val="bg1"/>
                </a:solidFill>
              </a:rPr>
              <a:t>DESEMPEÑO</a:t>
            </a:r>
          </a:p>
        </p:txBody>
      </p:sp>
      <p:sp>
        <p:nvSpPr>
          <p:cNvPr id="16" name="15 Rectángulo"/>
          <p:cNvSpPr/>
          <p:nvPr/>
        </p:nvSpPr>
        <p:spPr>
          <a:xfrm>
            <a:off x="9359371" y="1908557"/>
            <a:ext cx="2327267" cy="738664"/>
          </a:xfrm>
          <a:prstGeom prst="rect">
            <a:avLst/>
          </a:prstGeom>
          <a:solidFill>
            <a:srgbClr val="00B0F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t>EFICACIA</a:t>
            </a:r>
          </a:p>
          <a:p>
            <a:pPr algn="ctr"/>
            <a:r>
              <a:rPr lang="es-EC" sz="2100" b="1" dirty="0" smtClean="0"/>
              <a:t>0,3</a:t>
            </a:r>
          </a:p>
        </p:txBody>
      </p:sp>
      <p:sp>
        <p:nvSpPr>
          <p:cNvPr id="17" name="16 Rectángulo"/>
          <p:cNvSpPr/>
          <p:nvPr/>
        </p:nvSpPr>
        <p:spPr>
          <a:xfrm>
            <a:off x="9344073" y="3171966"/>
            <a:ext cx="2327267" cy="738664"/>
          </a:xfrm>
          <a:prstGeom prst="rect">
            <a:avLst/>
          </a:prstGeom>
          <a:solidFill>
            <a:srgbClr val="00206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dirty="0" smtClean="0">
                <a:solidFill>
                  <a:schemeClr val="bg1"/>
                </a:solidFill>
              </a:rPr>
              <a:t>EFICIENCIA</a:t>
            </a:r>
          </a:p>
          <a:p>
            <a:pPr algn="ctr"/>
            <a:r>
              <a:rPr lang="es-EC" sz="2100" b="1" dirty="0" smtClean="0">
                <a:solidFill>
                  <a:schemeClr val="bg1"/>
                </a:solidFill>
              </a:rPr>
              <a:t>0,7</a:t>
            </a:r>
          </a:p>
        </p:txBody>
      </p:sp>
      <p:sp>
        <p:nvSpPr>
          <p:cNvPr id="18" name="17 CuadroTexto"/>
          <p:cNvSpPr txBox="1"/>
          <p:nvPr/>
        </p:nvSpPr>
        <p:spPr>
          <a:xfrm>
            <a:off x="855804" y="1423809"/>
            <a:ext cx="3409313" cy="276999"/>
          </a:xfrm>
          <a:prstGeom prst="rect">
            <a:avLst/>
          </a:prstGeom>
          <a:solidFill>
            <a:srgbClr val="08126E"/>
          </a:solidFill>
        </p:spPr>
        <p:txBody>
          <a:bodyPr wrap="square" rtlCol="0">
            <a:spAutoFit/>
          </a:bodyPr>
          <a:lstStyle/>
          <a:p>
            <a:pPr algn="ctr"/>
            <a:r>
              <a:rPr lang="es-ES" sz="1200" b="1" dirty="0" smtClean="0">
                <a:solidFill>
                  <a:schemeClr val="bg1"/>
                </a:solidFill>
              </a:rPr>
              <a:t>EFICACIA</a:t>
            </a:r>
            <a:endParaRPr lang="es-ES" sz="1200" b="1" dirty="0">
              <a:solidFill>
                <a:schemeClr val="bg1"/>
              </a:solidFill>
            </a:endParaRPr>
          </a:p>
        </p:txBody>
      </p:sp>
      <p:sp>
        <p:nvSpPr>
          <p:cNvPr id="19" name="18 CuadroTexto"/>
          <p:cNvSpPr txBox="1"/>
          <p:nvPr/>
        </p:nvSpPr>
        <p:spPr>
          <a:xfrm>
            <a:off x="4265117" y="1423809"/>
            <a:ext cx="3415059" cy="276999"/>
          </a:xfrm>
          <a:prstGeom prst="rect">
            <a:avLst/>
          </a:prstGeom>
          <a:solidFill>
            <a:srgbClr val="08126E"/>
          </a:solidFill>
        </p:spPr>
        <p:txBody>
          <a:bodyPr wrap="square" rtlCol="0">
            <a:spAutoFit/>
          </a:bodyPr>
          <a:lstStyle/>
          <a:p>
            <a:pPr algn="ctr"/>
            <a:r>
              <a:rPr lang="es-ES" sz="1200" b="1" dirty="0" smtClean="0">
                <a:solidFill>
                  <a:schemeClr val="bg1"/>
                </a:solidFill>
              </a:rPr>
              <a:t>EFICIENCIA</a:t>
            </a:r>
            <a:endParaRPr lang="es-ES" sz="1200" b="1" dirty="0">
              <a:solidFill>
                <a:schemeClr val="bg1"/>
              </a:solidFill>
            </a:endParaRP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054" y="1423809"/>
            <a:ext cx="8015249" cy="458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8613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255613"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22</a:t>
            </a:fld>
            <a:endParaRPr lang="es-EC" sz="1400" dirty="0">
              <a:solidFill>
                <a:schemeClr val="tx1"/>
              </a:solidFill>
              <a:latin typeface="Arial" panose="020B0604020202020204" pitchFamily="34" charset="0"/>
              <a:cs typeface="Arial" panose="020B0604020202020204" pitchFamily="34" charset="0"/>
            </a:endParaRPr>
          </a:p>
        </p:txBody>
      </p:sp>
      <p:sp>
        <p:nvSpPr>
          <p:cNvPr id="9" name="8 Cubo"/>
          <p:cNvSpPr/>
          <p:nvPr/>
        </p:nvSpPr>
        <p:spPr>
          <a:xfrm>
            <a:off x="1127448" y="248727"/>
            <a:ext cx="2510395"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40000" lnSpcReduction="20000"/>
            <a:sp3d extrusionH="57150" prstMaterial="softEdge">
              <a:bevelT w="25400" h="38100"/>
            </a:sp3d>
          </a:bodyPr>
          <a:lstStyle/>
          <a:p>
            <a:pPr algn="ctr">
              <a:lnSpc>
                <a:spcPct val="90000"/>
              </a:lnSpc>
              <a:spcBef>
                <a:spcPct val="0"/>
              </a:spcBef>
              <a:spcAft>
                <a:spcPct val="35000"/>
              </a:spcAft>
            </a:pPr>
            <a:r>
              <a:rPr lang="es-EC" sz="3200" b="1" dirty="0" smtClean="0">
                <a:ln/>
                <a:solidFill>
                  <a:srgbClr val="002060"/>
                </a:solidFill>
                <a:latin typeface="Arial Black" panose="020B0A04020102020204" pitchFamily="34" charset="0"/>
              </a:rPr>
              <a:t>RELACIÓN DE LAS VARIABLES</a:t>
            </a:r>
            <a:endParaRPr lang="es-EC" sz="3200" b="1" dirty="0">
              <a:ln/>
              <a:solidFill>
                <a:srgbClr val="002060"/>
              </a:solidFill>
              <a:latin typeface="Arial Black" panose="020B0A04020102020204" pitchFamily="34" charset="0"/>
            </a:endParaRPr>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922" y="957909"/>
            <a:ext cx="7277782"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9010" y="2758109"/>
            <a:ext cx="4978437" cy="373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8" name="57 Diagrama"/>
          <p:cNvGraphicFramePr/>
          <p:nvPr>
            <p:extLst>
              <p:ext uri="{D42A27DB-BD31-4B8C-83A1-F6EECF244321}">
                <p14:modId xmlns:p14="http://schemas.microsoft.com/office/powerpoint/2010/main" val="3984214757"/>
              </p:ext>
            </p:extLst>
          </p:nvPr>
        </p:nvGraphicFramePr>
        <p:xfrm>
          <a:off x="8040216" y="1124744"/>
          <a:ext cx="3642825" cy="187220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9" name="58 Rectángulo"/>
          <p:cNvSpPr/>
          <p:nvPr/>
        </p:nvSpPr>
        <p:spPr>
          <a:xfrm>
            <a:off x="8767697" y="3561629"/>
            <a:ext cx="3116281" cy="1061829"/>
          </a:xfrm>
          <a:prstGeom prst="rect">
            <a:avLst/>
          </a:prstGeom>
          <a:solidFill>
            <a:srgbClr val="00B0F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u="sng" dirty="0"/>
              <a:t>Permanencia </a:t>
            </a:r>
            <a:r>
              <a:rPr lang="es-EC" sz="2100" b="1" dirty="0"/>
              <a:t>en la estructura organizacional de la Armada</a:t>
            </a:r>
            <a:endParaRPr lang="es-ES" sz="2100" b="1" dirty="0"/>
          </a:p>
        </p:txBody>
      </p:sp>
      <p:sp>
        <p:nvSpPr>
          <p:cNvPr id="60" name="59 Rectángulo"/>
          <p:cNvSpPr/>
          <p:nvPr/>
        </p:nvSpPr>
        <p:spPr>
          <a:xfrm>
            <a:off x="198642" y="3604139"/>
            <a:ext cx="3123032" cy="1061829"/>
          </a:xfrm>
          <a:prstGeom prst="rect">
            <a:avLst/>
          </a:prstGeom>
          <a:solidFill>
            <a:srgbClr val="C0000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u="sng" dirty="0" smtClean="0">
                <a:solidFill>
                  <a:schemeClr val="bg1"/>
                </a:solidFill>
              </a:rPr>
              <a:t>Desempeño</a:t>
            </a:r>
            <a:r>
              <a:rPr lang="es-EC" sz="2100" b="1" dirty="0" smtClean="0">
                <a:solidFill>
                  <a:schemeClr val="bg1"/>
                </a:solidFill>
              </a:rPr>
              <a:t> </a:t>
            </a:r>
            <a:r>
              <a:rPr lang="es-EC" sz="2100" b="1" dirty="0">
                <a:solidFill>
                  <a:schemeClr val="bg1"/>
                </a:solidFill>
              </a:rPr>
              <a:t>del Servicio de </a:t>
            </a:r>
            <a:r>
              <a:rPr lang="es-EC" sz="2100" b="1" dirty="0" smtClean="0">
                <a:solidFill>
                  <a:schemeClr val="bg1"/>
                </a:solidFill>
              </a:rPr>
              <a:t>Dragas</a:t>
            </a:r>
          </a:p>
          <a:p>
            <a:pPr algn="ctr"/>
            <a:endParaRPr lang="es-ES" sz="2100" b="1" dirty="0">
              <a:solidFill>
                <a:schemeClr val="bg1"/>
              </a:solidFill>
            </a:endParaRPr>
          </a:p>
        </p:txBody>
      </p:sp>
      <p:sp>
        <p:nvSpPr>
          <p:cNvPr id="53" name="52 Rectángulo"/>
          <p:cNvSpPr/>
          <p:nvPr/>
        </p:nvSpPr>
        <p:spPr>
          <a:xfrm>
            <a:off x="3934130" y="6453336"/>
            <a:ext cx="4833567"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s-EC" dirty="0" smtClean="0"/>
              <a:t>CORRELACIÓN ENTRE LAS VARIABLES DE ESTUDIO</a:t>
            </a:r>
            <a:endParaRPr lang="es-ES" dirty="0"/>
          </a:p>
        </p:txBody>
      </p:sp>
      <p:sp>
        <p:nvSpPr>
          <p:cNvPr id="54" name="53 Rectángulo"/>
          <p:cNvSpPr/>
          <p:nvPr/>
        </p:nvSpPr>
        <p:spPr>
          <a:xfrm>
            <a:off x="5087888" y="3234807"/>
            <a:ext cx="2360005" cy="369332"/>
          </a:xfrm>
          <a:prstGeom prst="rect">
            <a:avLst/>
          </a:prstGeom>
        </p:spPr>
        <p:txBody>
          <a:bodyPr wrap="none">
            <a:spAutoFit/>
          </a:bodyPr>
          <a:lstStyle/>
          <a:p>
            <a:pPr lvl="0"/>
            <a:r>
              <a:rPr lang="es-EC" dirty="0"/>
              <a:t>R-cuadrado = 0,940643</a:t>
            </a:r>
            <a:endParaRPr lang="es-ES" dirty="0"/>
          </a:p>
        </p:txBody>
      </p:sp>
    </p:spTree>
    <p:extLst>
      <p:ext uri="{BB962C8B-B14F-4D97-AF65-F5344CB8AC3E}">
        <p14:creationId xmlns:p14="http://schemas.microsoft.com/office/powerpoint/2010/main" val="12390548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253434"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23</a:t>
            </a:fld>
            <a:endParaRPr lang="es-EC" sz="1400" dirty="0">
              <a:solidFill>
                <a:schemeClr val="tx1"/>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96" y="911809"/>
            <a:ext cx="5858128" cy="564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bo"/>
          <p:cNvSpPr/>
          <p:nvPr/>
        </p:nvSpPr>
        <p:spPr>
          <a:xfrm>
            <a:off x="1127448" y="248727"/>
            <a:ext cx="2510395"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85000" lnSpcReduction="20000"/>
            <a:sp3d extrusionH="57150" prstMaterial="softEdge">
              <a:bevelT w="25400" h="38100"/>
            </a:sp3d>
          </a:bodyPr>
          <a:lstStyle/>
          <a:p>
            <a:pPr marL="457200">
              <a:lnSpc>
                <a:spcPct val="90000"/>
              </a:lnSpc>
              <a:spcBef>
                <a:spcPct val="0"/>
              </a:spcBef>
              <a:spcAft>
                <a:spcPct val="35000"/>
              </a:spcAft>
            </a:pPr>
            <a:r>
              <a:rPr lang="es-EC" sz="3200" b="1" dirty="0" smtClean="0">
                <a:ln/>
                <a:solidFill>
                  <a:srgbClr val="002060"/>
                </a:solidFill>
                <a:latin typeface="Arial Black" panose="020B0A04020102020204" pitchFamily="34" charset="0"/>
              </a:rPr>
              <a:t>EE.FF</a:t>
            </a:r>
            <a:endParaRPr lang="es-EC" sz="3200" b="1" dirty="0">
              <a:ln/>
              <a:solidFill>
                <a:srgbClr val="002060"/>
              </a:solidFill>
              <a:latin typeface="Arial Black" panose="020B0A04020102020204" pitchFamily="34" charset="0"/>
            </a:endParaRPr>
          </a:p>
        </p:txBody>
      </p:sp>
      <p:graphicFrame>
        <p:nvGraphicFramePr>
          <p:cNvPr id="10" name="9 Diagrama"/>
          <p:cNvGraphicFramePr>
            <a:graphicFrameLocks/>
          </p:cNvGraphicFramePr>
          <p:nvPr>
            <p:extLst>
              <p:ext uri="{D42A27DB-BD31-4B8C-83A1-F6EECF244321}">
                <p14:modId xmlns:p14="http://schemas.microsoft.com/office/powerpoint/2010/main" val="4182889146"/>
              </p:ext>
            </p:extLst>
          </p:nvPr>
        </p:nvGraphicFramePr>
        <p:xfrm>
          <a:off x="5920354" y="1340768"/>
          <a:ext cx="6271646" cy="17750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30" name="29 Grupo"/>
          <p:cNvGrpSpPr/>
          <p:nvPr/>
        </p:nvGrpSpPr>
        <p:grpSpPr>
          <a:xfrm>
            <a:off x="6047365" y="4519222"/>
            <a:ext cx="937349" cy="372753"/>
            <a:chOff x="3433782" y="1136156"/>
            <a:chExt cx="937349" cy="372753"/>
          </a:xfrm>
          <a:solidFill>
            <a:srgbClr val="00B0F0"/>
          </a:solidFill>
        </p:grpSpPr>
        <p:sp>
          <p:nvSpPr>
            <p:cNvPr id="31" name="30 Rectángulo redondeado"/>
            <p:cNvSpPr/>
            <p:nvPr/>
          </p:nvSpPr>
          <p:spPr>
            <a:xfrm>
              <a:off x="3433782" y="1136156"/>
              <a:ext cx="937349" cy="372753"/>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2" name="31 Rectángulo"/>
            <p:cNvSpPr/>
            <p:nvPr/>
          </p:nvSpPr>
          <p:spPr>
            <a:xfrm>
              <a:off x="3444700" y="1147074"/>
              <a:ext cx="915513" cy="350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b="1" kern="1200" dirty="0" smtClean="0">
                  <a:solidFill>
                    <a:schemeClr val="tx1"/>
                  </a:solidFill>
                </a:rPr>
                <a:t>2013</a:t>
              </a:r>
              <a:endParaRPr lang="es-EC" b="1" kern="1200" dirty="0">
                <a:solidFill>
                  <a:schemeClr val="tx1"/>
                </a:solidFill>
              </a:endParaRPr>
            </a:p>
          </p:txBody>
        </p:sp>
      </p:grpSp>
      <p:grpSp>
        <p:nvGrpSpPr>
          <p:cNvPr id="33" name="32 Grupo"/>
          <p:cNvGrpSpPr/>
          <p:nvPr/>
        </p:nvGrpSpPr>
        <p:grpSpPr>
          <a:xfrm>
            <a:off x="7281077" y="4519221"/>
            <a:ext cx="937349" cy="372753"/>
            <a:chOff x="3433782" y="1136156"/>
            <a:chExt cx="937349" cy="372753"/>
          </a:xfrm>
          <a:solidFill>
            <a:srgbClr val="FF0000"/>
          </a:solidFill>
        </p:grpSpPr>
        <p:sp>
          <p:nvSpPr>
            <p:cNvPr id="34" name="33 Rectángulo redondeado"/>
            <p:cNvSpPr/>
            <p:nvPr/>
          </p:nvSpPr>
          <p:spPr>
            <a:xfrm>
              <a:off x="3433782" y="1136156"/>
              <a:ext cx="937349" cy="372753"/>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5" name="34 Rectángulo"/>
            <p:cNvSpPr/>
            <p:nvPr/>
          </p:nvSpPr>
          <p:spPr>
            <a:xfrm>
              <a:off x="3444700" y="1147074"/>
              <a:ext cx="915513" cy="350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b="1" kern="1200" dirty="0" smtClean="0"/>
                <a:t>2014</a:t>
              </a:r>
              <a:endParaRPr lang="es-EC" b="1" kern="1200" dirty="0"/>
            </a:p>
          </p:txBody>
        </p:sp>
      </p:grpSp>
      <p:grpSp>
        <p:nvGrpSpPr>
          <p:cNvPr id="36" name="35 Grupo"/>
          <p:cNvGrpSpPr/>
          <p:nvPr/>
        </p:nvGrpSpPr>
        <p:grpSpPr>
          <a:xfrm>
            <a:off x="10919291" y="4509120"/>
            <a:ext cx="937349" cy="372753"/>
            <a:chOff x="3433782" y="1136156"/>
            <a:chExt cx="937349" cy="372753"/>
          </a:xfrm>
          <a:solidFill>
            <a:srgbClr val="00B0F0"/>
          </a:solidFill>
        </p:grpSpPr>
        <p:sp>
          <p:nvSpPr>
            <p:cNvPr id="37" name="36 Rectángulo redondeado"/>
            <p:cNvSpPr/>
            <p:nvPr/>
          </p:nvSpPr>
          <p:spPr>
            <a:xfrm>
              <a:off x="3433782" y="1136156"/>
              <a:ext cx="937349" cy="372753"/>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8" name="37 Rectángulo"/>
            <p:cNvSpPr/>
            <p:nvPr/>
          </p:nvSpPr>
          <p:spPr>
            <a:xfrm>
              <a:off x="3444700" y="1147074"/>
              <a:ext cx="915513" cy="350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b="1" kern="1200" dirty="0" smtClean="0">
                  <a:solidFill>
                    <a:schemeClr val="tx1"/>
                  </a:solidFill>
                </a:rPr>
                <a:t>2017</a:t>
              </a:r>
              <a:endParaRPr lang="es-EC" b="1" kern="1200" dirty="0">
                <a:solidFill>
                  <a:schemeClr val="tx1"/>
                </a:solidFill>
              </a:endParaRPr>
            </a:p>
          </p:txBody>
        </p:sp>
      </p:grpSp>
      <p:cxnSp>
        <p:nvCxnSpPr>
          <p:cNvPr id="12" name="11 Conector recto"/>
          <p:cNvCxnSpPr/>
          <p:nvPr/>
        </p:nvCxnSpPr>
        <p:spPr>
          <a:xfrm>
            <a:off x="6516039" y="5157192"/>
            <a:ext cx="487192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39" name="38 Conector recto"/>
          <p:cNvCxnSpPr>
            <a:endCxn id="32" idx="2"/>
          </p:cNvCxnSpPr>
          <p:nvPr/>
        </p:nvCxnSpPr>
        <p:spPr>
          <a:xfrm flipV="1">
            <a:off x="6516039" y="4881057"/>
            <a:ext cx="1" cy="276135"/>
          </a:xfrm>
          <a:prstGeom prst="line">
            <a:avLst/>
          </a:prstGeom>
        </p:spPr>
        <p:style>
          <a:lnRef idx="3">
            <a:schemeClr val="accent1"/>
          </a:lnRef>
          <a:fillRef idx="0">
            <a:schemeClr val="accent1"/>
          </a:fillRef>
          <a:effectRef idx="2">
            <a:schemeClr val="accent1"/>
          </a:effectRef>
          <a:fontRef idx="minor">
            <a:schemeClr val="tx1"/>
          </a:fontRef>
        </p:style>
      </p:cxnSp>
      <p:cxnSp>
        <p:nvCxnSpPr>
          <p:cNvPr id="41" name="40 Conector recto"/>
          <p:cNvCxnSpPr>
            <a:endCxn id="38" idx="2"/>
          </p:cNvCxnSpPr>
          <p:nvPr/>
        </p:nvCxnSpPr>
        <p:spPr>
          <a:xfrm flipV="1">
            <a:off x="11387965" y="4870955"/>
            <a:ext cx="1" cy="286237"/>
          </a:xfrm>
          <a:prstGeom prst="line">
            <a:avLst/>
          </a:prstGeom>
        </p:spPr>
        <p:style>
          <a:lnRef idx="3">
            <a:schemeClr val="accent1"/>
          </a:lnRef>
          <a:fillRef idx="0">
            <a:schemeClr val="accent1"/>
          </a:fillRef>
          <a:effectRef idx="2">
            <a:schemeClr val="accent1"/>
          </a:effectRef>
          <a:fontRef idx="minor">
            <a:schemeClr val="tx1"/>
          </a:fontRef>
        </p:style>
      </p:cxnSp>
      <p:sp>
        <p:nvSpPr>
          <p:cNvPr id="42" name="41 CuadroTexto"/>
          <p:cNvSpPr txBox="1"/>
          <p:nvPr/>
        </p:nvSpPr>
        <p:spPr>
          <a:xfrm>
            <a:off x="7800118" y="3998972"/>
            <a:ext cx="2376264" cy="286232"/>
          </a:xfrm>
          <a:prstGeom prst="rect">
            <a:avLst/>
          </a:prstGeom>
          <a:solidFill>
            <a:schemeClr val="tx1"/>
          </a:solidFill>
        </p:spPr>
        <p:style>
          <a:lnRef idx="0">
            <a:scrgbClr r="0" g="0" b="0"/>
          </a:lnRef>
          <a:fillRef idx="0">
            <a:scrgbClr r="0" g="0" b="0"/>
          </a:fillRef>
          <a:effectRef idx="0">
            <a:scrgbClr r="0" g="0" b="0"/>
          </a:effectRef>
          <a:fontRef idx="minor">
            <a:schemeClr val="lt1"/>
          </a:fontRef>
        </p:style>
        <p:txBody>
          <a:bodyPr spcFirstLastPara="0" vert="horz" wrap="square" lIns="26670" tIns="17780" rIns="26670" bIns="17780" numCol="1" spcCol="1270" anchor="ctr" anchorCtr="0">
            <a:noAutofit/>
          </a:bodyPr>
          <a:lstStyle>
            <a:defPPr>
              <a:defRPr lang="es-EC"/>
            </a:defPPr>
            <a:lvl1pPr lvl="0" algn="ctr" defTabSz="622300">
              <a:lnSpc>
                <a:spcPct val="90000"/>
              </a:lnSpc>
              <a:spcBef>
                <a:spcPct val="0"/>
              </a:spcBef>
              <a:spcAft>
                <a:spcPct val="35000"/>
              </a:spcAft>
              <a:defRPr sz="14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1800" dirty="0"/>
              <a:t>ESTADOS FINANCIEROS</a:t>
            </a:r>
          </a:p>
        </p:txBody>
      </p:sp>
      <p:grpSp>
        <p:nvGrpSpPr>
          <p:cNvPr id="46" name="45 Grupo"/>
          <p:cNvGrpSpPr/>
          <p:nvPr/>
        </p:nvGrpSpPr>
        <p:grpSpPr>
          <a:xfrm>
            <a:off x="8471019" y="4509120"/>
            <a:ext cx="937349" cy="372753"/>
            <a:chOff x="3433782" y="1136156"/>
            <a:chExt cx="937349" cy="372753"/>
          </a:xfrm>
          <a:solidFill>
            <a:srgbClr val="00B0F0"/>
          </a:solidFill>
        </p:grpSpPr>
        <p:sp>
          <p:nvSpPr>
            <p:cNvPr id="47" name="46 Rectángulo redondeado"/>
            <p:cNvSpPr/>
            <p:nvPr/>
          </p:nvSpPr>
          <p:spPr>
            <a:xfrm>
              <a:off x="3433782" y="1136156"/>
              <a:ext cx="937349" cy="372753"/>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48" name="47 Rectángulo"/>
            <p:cNvSpPr/>
            <p:nvPr/>
          </p:nvSpPr>
          <p:spPr>
            <a:xfrm>
              <a:off x="3444700" y="1147074"/>
              <a:ext cx="915513" cy="350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b="1" kern="1200" dirty="0" smtClean="0">
                  <a:solidFill>
                    <a:schemeClr val="tx1"/>
                  </a:solidFill>
                </a:rPr>
                <a:t>2015</a:t>
              </a:r>
              <a:endParaRPr lang="es-EC" b="1" kern="1200" dirty="0">
                <a:solidFill>
                  <a:schemeClr val="tx1"/>
                </a:solidFill>
              </a:endParaRPr>
            </a:p>
          </p:txBody>
        </p:sp>
      </p:grpSp>
      <p:grpSp>
        <p:nvGrpSpPr>
          <p:cNvPr id="49" name="48 Grupo"/>
          <p:cNvGrpSpPr/>
          <p:nvPr/>
        </p:nvGrpSpPr>
        <p:grpSpPr>
          <a:xfrm>
            <a:off x="9695155" y="4509120"/>
            <a:ext cx="937349" cy="372753"/>
            <a:chOff x="3433782" y="1136156"/>
            <a:chExt cx="937349" cy="372753"/>
          </a:xfrm>
          <a:solidFill>
            <a:srgbClr val="00B0F0"/>
          </a:solidFill>
        </p:grpSpPr>
        <p:sp>
          <p:nvSpPr>
            <p:cNvPr id="50" name="49 Rectángulo redondeado"/>
            <p:cNvSpPr/>
            <p:nvPr/>
          </p:nvSpPr>
          <p:spPr>
            <a:xfrm>
              <a:off x="3433782" y="1136156"/>
              <a:ext cx="937349" cy="372753"/>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51" name="50 Rectángulo"/>
            <p:cNvSpPr/>
            <p:nvPr/>
          </p:nvSpPr>
          <p:spPr>
            <a:xfrm>
              <a:off x="3444700" y="1147074"/>
              <a:ext cx="915513" cy="350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b="1" kern="1200" dirty="0" smtClean="0">
                  <a:solidFill>
                    <a:schemeClr val="tx1"/>
                  </a:solidFill>
                </a:rPr>
                <a:t>2016</a:t>
              </a:r>
              <a:endParaRPr lang="es-EC" b="1" kern="1200" dirty="0">
                <a:solidFill>
                  <a:schemeClr val="tx1"/>
                </a:solidFill>
              </a:endParaRPr>
            </a:p>
          </p:txBody>
        </p:sp>
      </p:grpSp>
      <p:cxnSp>
        <p:nvCxnSpPr>
          <p:cNvPr id="45" name="44 Conector recto"/>
          <p:cNvCxnSpPr>
            <a:stCxn id="35" idx="3"/>
            <a:endCxn id="48" idx="1"/>
          </p:cNvCxnSpPr>
          <p:nvPr/>
        </p:nvCxnSpPr>
        <p:spPr>
          <a:xfrm flipV="1">
            <a:off x="8207508" y="4695497"/>
            <a:ext cx="274429" cy="10101"/>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318080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7200"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24</a:t>
            </a:fld>
            <a:endParaRPr lang="es-EC" sz="1400" dirty="0">
              <a:solidFill>
                <a:schemeClr val="tx1"/>
              </a:solidFill>
              <a:latin typeface="Arial" panose="020B0604020202020204" pitchFamily="34" charset="0"/>
              <a:cs typeface="Arial" panose="020B0604020202020204" pitchFamily="34" charset="0"/>
            </a:endParaRPr>
          </a:p>
        </p:txBody>
      </p:sp>
      <p:graphicFrame>
        <p:nvGraphicFramePr>
          <p:cNvPr id="13" name="14 Gráfico"/>
          <p:cNvGraphicFramePr>
            <a:graphicFrameLocks/>
          </p:cNvGraphicFramePr>
          <p:nvPr>
            <p:extLst>
              <p:ext uri="{D42A27DB-BD31-4B8C-83A1-F6EECF244321}">
                <p14:modId xmlns:p14="http://schemas.microsoft.com/office/powerpoint/2010/main" val="1500520011"/>
              </p:ext>
            </p:extLst>
          </p:nvPr>
        </p:nvGraphicFramePr>
        <p:xfrm>
          <a:off x="2063552" y="1124744"/>
          <a:ext cx="7704855" cy="3600400"/>
        </p:xfrm>
        <a:graphic>
          <a:graphicData uri="http://schemas.openxmlformats.org/drawingml/2006/chart">
            <c:chart xmlns:c="http://schemas.openxmlformats.org/drawingml/2006/chart" xmlns:r="http://schemas.openxmlformats.org/officeDocument/2006/relationships" r:id="rId4"/>
          </a:graphicData>
        </a:graphic>
      </p:graphicFrame>
      <p:sp>
        <p:nvSpPr>
          <p:cNvPr id="16" name="15 CuadroTexto"/>
          <p:cNvSpPr txBox="1"/>
          <p:nvPr/>
        </p:nvSpPr>
        <p:spPr>
          <a:xfrm>
            <a:off x="5583608" y="4941096"/>
            <a:ext cx="1466818" cy="862129"/>
          </a:xfrm>
          <a:prstGeom prst="rect">
            <a:avLst/>
          </a:prstGeom>
          <a:solidFill>
            <a:srgbClr val="08126E"/>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vert="horz" wrap="square" lIns="68580" tIns="34290" rIns="68580" bIns="34290" numCol="1" anchor="t" anchorCtr="0" compatLnSpc="1">
            <a:prstTxWarp prst="textNoShape">
              <a:avLst/>
            </a:prstTxWarp>
          </a:bodyPr>
          <a:lstStyle>
            <a:defPPr>
              <a:defRPr lang="es-EC"/>
            </a:defPPr>
            <a:lvl1pPr algn="ctr" eaLnBrk="0" hangingPunct="0">
              <a:spcAft>
                <a:spcPts val="450"/>
              </a:spcAft>
              <a:defRPr b="1">
                <a:solidFill>
                  <a:schemeClr val="bg1"/>
                </a:solidFill>
                <a:latin typeface="Arial" panose="020B0604020202020204" pitchFamily="34" charset="0"/>
              </a:defRPr>
            </a:lvl1pPr>
          </a:lstStyle>
          <a:p>
            <a:r>
              <a:rPr lang="es-ES" dirty="0" smtClean="0"/>
              <a:t>+85%</a:t>
            </a:r>
            <a:endParaRPr lang="es-ES" dirty="0"/>
          </a:p>
          <a:p>
            <a:r>
              <a:rPr lang="es-ES" dirty="0"/>
              <a:t>2017/2013</a:t>
            </a:r>
          </a:p>
        </p:txBody>
      </p:sp>
      <p:sp>
        <p:nvSpPr>
          <p:cNvPr id="17" name="16 Elipse"/>
          <p:cNvSpPr/>
          <p:nvPr/>
        </p:nvSpPr>
        <p:spPr>
          <a:xfrm>
            <a:off x="7209692" y="2348880"/>
            <a:ext cx="79208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4048764" y="5955678"/>
            <a:ext cx="453650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S" b="1" dirty="0" smtClean="0"/>
              <a:t>ILIQUIDEZ DEL ESTADO PARA CUBRIR DEUDAS</a:t>
            </a:r>
          </a:p>
        </p:txBody>
      </p:sp>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5098" y="4947274"/>
            <a:ext cx="625120" cy="62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4 Cubo"/>
          <p:cNvSpPr/>
          <p:nvPr/>
        </p:nvSpPr>
        <p:spPr>
          <a:xfrm>
            <a:off x="1127448" y="248727"/>
            <a:ext cx="2510395"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85000" lnSpcReduction="20000"/>
            <a:sp3d extrusionH="57150" prstMaterial="softEdge">
              <a:bevelT w="25400" h="38100"/>
            </a:sp3d>
          </a:bodyPr>
          <a:lstStyle/>
          <a:p>
            <a:pPr marL="457200">
              <a:lnSpc>
                <a:spcPct val="90000"/>
              </a:lnSpc>
              <a:spcBef>
                <a:spcPct val="0"/>
              </a:spcBef>
              <a:spcAft>
                <a:spcPct val="35000"/>
              </a:spcAft>
            </a:pPr>
            <a:r>
              <a:rPr lang="es-EC" sz="3200" b="1" dirty="0" smtClean="0">
                <a:ln/>
                <a:solidFill>
                  <a:srgbClr val="002060"/>
                </a:solidFill>
                <a:latin typeface="Arial Black" panose="020B0A04020102020204" pitchFamily="34" charset="0"/>
              </a:rPr>
              <a:t>EE.FF</a:t>
            </a:r>
            <a:endParaRPr lang="es-EC" sz="3200" b="1" dirty="0">
              <a:ln/>
              <a:solidFill>
                <a:srgbClr val="002060"/>
              </a:solidFill>
              <a:latin typeface="Arial Black" panose="020B0A04020102020204" pitchFamily="34" charset="0"/>
            </a:endParaRPr>
          </a:p>
        </p:txBody>
      </p:sp>
    </p:spTree>
    <p:extLst>
      <p:ext uri="{BB962C8B-B14F-4D97-AF65-F5344CB8AC3E}">
        <p14:creationId xmlns:p14="http://schemas.microsoft.com/office/powerpoint/2010/main" val="40715754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fltVal val="0"/>
                                          </p:val>
                                        </p:tav>
                                        <p:tav tm="100000">
                                          <p:val>
                                            <p:strVal val="#ppt_w"/>
                                          </p:val>
                                        </p:tav>
                                      </p:tavLst>
                                    </p:anim>
                                    <p:anim calcmode="lin" valueType="num">
                                      <p:cBhvr>
                                        <p:cTn id="8" dur="250" fill="hold"/>
                                        <p:tgtEl>
                                          <p:spTgt spid="22"/>
                                        </p:tgtEl>
                                        <p:attrNameLst>
                                          <p:attrName>ppt_h</p:attrName>
                                        </p:attrNameLst>
                                      </p:cBhvr>
                                      <p:tavLst>
                                        <p:tav tm="0">
                                          <p:val>
                                            <p:fltVal val="0"/>
                                          </p:val>
                                        </p:tav>
                                        <p:tav tm="100000">
                                          <p:val>
                                            <p:strVal val="#ppt_h"/>
                                          </p:val>
                                        </p:tav>
                                      </p:tavLst>
                                    </p:anim>
                                    <p:anim calcmode="lin" valueType="num">
                                      <p:cBhvr>
                                        <p:cTn id="9" dur="250" fill="hold"/>
                                        <p:tgtEl>
                                          <p:spTgt spid="22"/>
                                        </p:tgtEl>
                                        <p:attrNameLst>
                                          <p:attrName>style.rotation</p:attrName>
                                        </p:attrNameLst>
                                      </p:cBhvr>
                                      <p:tavLst>
                                        <p:tav tm="0">
                                          <p:val>
                                            <p:fltVal val="90"/>
                                          </p:val>
                                        </p:tav>
                                        <p:tav tm="100000">
                                          <p:val>
                                            <p:fltVal val="0"/>
                                          </p:val>
                                        </p:tav>
                                      </p:tavLst>
                                    </p:anim>
                                    <p:animEffect transition="in" filter="fade">
                                      <p:cBhvr>
                                        <p:cTn id="10"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225891" y="6525344"/>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25</a:t>
            </a:fld>
            <a:endParaRPr lang="es-EC" sz="1400" dirty="0">
              <a:solidFill>
                <a:schemeClr val="tx1"/>
              </a:solidFill>
              <a:latin typeface="Arial" panose="020B0604020202020204" pitchFamily="34" charset="0"/>
              <a:cs typeface="Arial" panose="020B0604020202020204" pitchFamily="34" charset="0"/>
            </a:endParaRPr>
          </a:p>
        </p:txBody>
      </p:sp>
      <p:graphicFrame>
        <p:nvGraphicFramePr>
          <p:cNvPr id="19" name="15 Gráfico"/>
          <p:cNvGraphicFramePr>
            <a:graphicFrameLocks/>
          </p:cNvGraphicFramePr>
          <p:nvPr>
            <p:extLst>
              <p:ext uri="{D42A27DB-BD31-4B8C-83A1-F6EECF244321}">
                <p14:modId xmlns:p14="http://schemas.microsoft.com/office/powerpoint/2010/main" val="3267042429"/>
              </p:ext>
            </p:extLst>
          </p:nvPr>
        </p:nvGraphicFramePr>
        <p:xfrm>
          <a:off x="3287688" y="764704"/>
          <a:ext cx="5400600" cy="2808312"/>
        </p:xfrm>
        <a:graphic>
          <a:graphicData uri="http://schemas.openxmlformats.org/drawingml/2006/chart">
            <c:chart xmlns:c="http://schemas.openxmlformats.org/drawingml/2006/chart" xmlns:r="http://schemas.openxmlformats.org/officeDocument/2006/relationships" r:id="rId4"/>
          </a:graphicData>
        </a:graphic>
      </p:graphicFrame>
      <p:sp>
        <p:nvSpPr>
          <p:cNvPr id="20" name="19 CuadroTexto"/>
          <p:cNvSpPr txBox="1"/>
          <p:nvPr/>
        </p:nvSpPr>
        <p:spPr>
          <a:xfrm>
            <a:off x="9532285" y="1594234"/>
            <a:ext cx="1363723" cy="720080"/>
          </a:xfrm>
          <a:prstGeom prst="rect">
            <a:avLst/>
          </a:prstGeom>
          <a:solidFill>
            <a:srgbClr val="08126E"/>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vert="horz" wrap="square" lIns="68580" tIns="34290" rIns="68580" bIns="34290" numCol="1" anchor="t" anchorCtr="0" compatLnSpc="1">
            <a:prstTxWarp prst="textNoShape">
              <a:avLst/>
            </a:prstTxWarp>
          </a:bodyPr>
          <a:lstStyle>
            <a:defPPr>
              <a:defRPr lang="es-EC"/>
            </a:defPPr>
            <a:lvl1pPr algn="ctr" eaLnBrk="0" hangingPunct="0">
              <a:spcAft>
                <a:spcPts val="450"/>
              </a:spcAft>
              <a:defRPr sz="1600" b="1">
                <a:solidFill>
                  <a:schemeClr val="bg1"/>
                </a:solidFill>
                <a:latin typeface="Arial" panose="020B0604020202020204" pitchFamily="34" charset="0"/>
              </a:defRPr>
            </a:lvl1pPr>
          </a:lstStyle>
          <a:p>
            <a:r>
              <a:rPr lang="es-ES" sz="1800" dirty="0" smtClean="0"/>
              <a:t>53%</a:t>
            </a:r>
            <a:endParaRPr lang="es-ES" sz="1800" dirty="0"/>
          </a:p>
          <a:p>
            <a:r>
              <a:rPr lang="es-ES" sz="1800" dirty="0"/>
              <a:t>2017/2013</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55632" y="2733807"/>
            <a:ext cx="625120" cy="62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23 Elipse"/>
          <p:cNvSpPr/>
          <p:nvPr/>
        </p:nvSpPr>
        <p:spPr>
          <a:xfrm>
            <a:off x="6996100" y="1378210"/>
            <a:ext cx="79208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239" y="2475819"/>
            <a:ext cx="2853451" cy="114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359" y="1149931"/>
            <a:ext cx="2849331" cy="124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7852318" y="3876373"/>
            <a:ext cx="3806629"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S" b="1" dirty="0" smtClean="0"/>
              <a:t>DATOS DE SISTEMAS CONTABLES</a:t>
            </a:r>
          </a:p>
          <a:p>
            <a:pPr marL="285750" indent="-285750">
              <a:buFont typeface="Arial" panose="020B0604020202020204" pitchFamily="34" charset="0"/>
              <a:buChar char="•"/>
            </a:pPr>
            <a:r>
              <a:rPr lang="es-ES" b="1" dirty="0" smtClean="0"/>
              <a:t>LEVANTAMIENTO DE NECESIDADES</a:t>
            </a:r>
          </a:p>
          <a:p>
            <a:pPr marL="285750" indent="-285750">
              <a:buFont typeface="Arial" panose="020B0604020202020204" pitchFamily="34" charset="0"/>
              <a:buChar char="•"/>
            </a:pPr>
            <a:r>
              <a:rPr lang="es-ES" b="1" dirty="0" smtClean="0"/>
              <a:t>PROYECTO DE INVERSIÓN</a:t>
            </a:r>
          </a:p>
          <a:p>
            <a:pPr marL="285750" indent="-285750">
              <a:buFont typeface="Arial" panose="020B0604020202020204" pitchFamily="34" charset="0"/>
              <a:buChar char="•"/>
            </a:pPr>
            <a:r>
              <a:rPr lang="es-ES" b="1" dirty="0" smtClean="0"/>
              <a:t>RENDIMIENTO DE LOS EQUIPOS</a:t>
            </a:r>
            <a:endParaRPr lang="es-ES" b="1" dirty="0"/>
          </a:p>
        </p:txBody>
      </p:sp>
      <p:graphicFrame>
        <p:nvGraphicFramePr>
          <p:cNvPr id="12" name="11 Tabla"/>
          <p:cNvGraphicFramePr>
            <a:graphicFrameLocks noGrp="1"/>
          </p:cNvGraphicFramePr>
          <p:nvPr>
            <p:extLst>
              <p:ext uri="{D42A27DB-BD31-4B8C-83A1-F6EECF244321}">
                <p14:modId xmlns:p14="http://schemas.microsoft.com/office/powerpoint/2010/main" val="421850154"/>
              </p:ext>
            </p:extLst>
          </p:nvPr>
        </p:nvGraphicFramePr>
        <p:xfrm>
          <a:off x="330163" y="3829699"/>
          <a:ext cx="5848429" cy="2958015"/>
        </p:xfrm>
        <a:graphic>
          <a:graphicData uri="http://schemas.openxmlformats.org/drawingml/2006/table">
            <a:tbl>
              <a:tblPr firstRow="1" firstCol="1" bandRow="1"/>
              <a:tblGrid>
                <a:gridCol w="319345">
                  <a:extLst>
                    <a:ext uri="{9D8B030D-6E8A-4147-A177-3AD203B41FA5}">
                      <a16:colId xmlns:a16="http://schemas.microsoft.com/office/drawing/2014/main" val="20000"/>
                    </a:ext>
                  </a:extLst>
                </a:gridCol>
                <a:gridCol w="427866">
                  <a:extLst>
                    <a:ext uri="{9D8B030D-6E8A-4147-A177-3AD203B41FA5}">
                      <a16:colId xmlns:a16="http://schemas.microsoft.com/office/drawing/2014/main" val="20001"/>
                    </a:ext>
                  </a:extLst>
                </a:gridCol>
                <a:gridCol w="2212602">
                  <a:extLst>
                    <a:ext uri="{9D8B030D-6E8A-4147-A177-3AD203B41FA5}">
                      <a16:colId xmlns:a16="http://schemas.microsoft.com/office/drawing/2014/main" val="20002"/>
                    </a:ext>
                  </a:extLst>
                </a:gridCol>
                <a:gridCol w="1077615">
                  <a:extLst>
                    <a:ext uri="{9D8B030D-6E8A-4147-A177-3AD203B41FA5}">
                      <a16:colId xmlns:a16="http://schemas.microsoft.com/office/drawing/2014/main" val="20003"/>
                    </a:ext>
                  </a:extLst>
                </a:gridCol>
                <a:gridCol w="881999">
                  <a:extLst>
                    <a:ext uri="{9D8B030D-6E8A-4147-A177-3AD203B41FA5}">
                      <a16:colId xmlns:a16="http://schemas.microsoft.com/office/drawing/2014/main" val="20004"/>
                    </a:ext>
                  </a:extLst>
                </a:gridCol>
                <a:gridCol w="929002">
                  <a:extLst>
                    <a:ext uri="{9D8B030D-6E8A-4147-A177-3AD203B41FA5}">
                      <a16:colId xmlns:a16="http://schemas.microsoft.com/office/drawing/2014/main" val="20005"/>
                    </a:ext>
                  </a:extLst>
                </a:gridCol>
              </a:tblGrid>
              <a:tr h="367218">
                <a:tc>
                  <a:txBody>
                    <a:bodyPr/>
                    <a:lstStyle/>
                    <a:p>
                      <a:pPr algn="ctr">
                        <a:lnSpc>
                          <a:spcPct val="115000"/>
                        </a:lnSpc>
                        <a:spcAft>
                          <a:spcPts val="0"/>
                        </a:spcAft>
                      </a:pPr>
                      <a:r>
                        <a:rPr lang="es-ES" sz="1200" b="1" dirty="0">
                          <a:solidFill>
                            <a:srgbClr val="FFFFFF"/>
                          </a:solidFill>
                          <a:effectLst/>
                          <a:latin typeface="Calibri"/>
                          <a:ea typeface="Times New Roman"/>
                          <a:cs typeface="Calibri"/>
                        </a:rPr>
                        <a:t>No.</a:t>
                      </a:r>
                      <a:endParaRPr lang="es-ES" sz="12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S" sz="1200" b="1" dirty="0" err="1">
                          <a:solidFill>
                            <a:srgbClr val="FFFFFF"/>
                          </a:solidFill>
                          <a:effectLst/>
                          <a:latin typeface="Calibri"/>
                          <a:ea typeface="Times New Roman"/>
                          <a:cs typeface="Calibri"/>
                        </a:rPr>
                        <a:t>Cant</a:t>
                      </a:r>
                      <a:r>
                        <a:rPr lang="es-ES" sz="1200" b="1" dirty="0">
                          <a:solidFill>
                            <a:srgbClr val="FFFFFF"/>
                          </a:solidFill>
                          <a:effectLst/>
                          <a:latin typeface="Calibri"/>
                          <a:ea typeface="Times New Roman"/>
                          <a:cs typeface="Calibri"/>
                        </a:rPr>
                        <a:t>.</a:t>
                      </a:r>
                      <a:endParaRPr lang="es-ES" sz="12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S" sz="1600" b="1" dirty="0">
                          <a:solidFill>
                            <a:srgbClr val="FFFFFF"/>
                          </a:solidFill>
                          <a:effectLst/>
                          <a:latin typeface="Calibri"/>
                          <a:ea typeface="Times New Roman"/>
                          <a:cs typeface="Calibri"/>
                        </a:rPr>
                        <a:t>Equipo</a:t>
                      </a:r>
                      <a:endParaRPr lang="es-ES" sz="16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S" sz="1600" b="1" dirty="0">
                          <a:solidFill>
                            <a:srgbClr val="FFFFFF"/>
                          </a:solidFill>
                          <a:effectLst/>
                          <a:latin typeface="Calibri"/>
                          <a:ea typeface="Times New Roman"/>
                          <a:cs typeface="Calibri"/>
                        </a:rPr>
                        <a:t>Año de Fabricación</a:t>
                      </a:r>
                      <a:endParaRPr lang="es-ES" sz="16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S" sz="1600" b="1" dirty="0">
                          <a:solidFill>
                            <a:srgbClr val="FFFFFF"/>
                          </a:solidFill>
                          <a:effectLst/>
                          <a:latin typeface="Calibri"/>
                          <a:ea typeface="Times New Roman"/>
                          <a:cs typeface="Calibri"/>
                        </a:rPr>
                        <a:t>Tiempo de Uso </a:t>
                      </a:r>
                      <a:endParaRPr lang="es-ES" sz="16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S" sz="1600" b="1" dirty="0">
                          <a:solidFill>
                            <a:srgbClr val="FFFFFF"/>
                          </a:solidFill>
                          <a:effectLst/>
                          <a:latin typeface="Calibri"/>
                          <a:ea typeface="Times New Roman"/>
                          <a:cs typeface="Calibri"/>
                        </a:rPr>
                        <a:t>Vida Útil</a:t>
                      </a:r>
                      <a:endParaRPr lang="es-ES" sz="16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244933">
                <a:tc>
                  <a:txBody>
                    <a:bodyPr/>
                    <a:lstStyle/>
                    <a:p>
                      <a:pPr algn="ctr">
                        <a:lnSpc>
                          <a:spcPct val="115000"/>
                        </a:lnSpc>
                        <a:spcAft>
                          <a:spcPts val="0"/>
                        </a:spcAft>
                      </a:pPr>
                      <a:r>
                        <a:rPr lang="es-ES" sz="1100">
                          <a:solidFill>
                            <a:srgbClr val="000000"/>
                          </a:solidFill>
                          <a:effectLst/>
                          <a:latin typeface="Arial"/>
                          <a:ea typeface="Times New Roman"/>
                          <a:cs typeface="Times New Roman"/>
                        </a:rPr>
                        <a:t>1</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15000"/>
                        </a:lnSpc>
                        <a:spcAft>
                          <a:spcPts val="0"/>
                        </a:spcAft>
                      </a:pPr>
                      <a:r>
                        <a:rPr lang="es-ES" sz="1100">
                          <a:solidFill>
                            <a:srgbClr val="000000"/>
                          </a:solidFill>
                          <a:effectLst/>
                          <a:latin typeface="Arial"/>
                          <a:ea typeface="Times New Roman"/>
                          <a:cs typeface="Times New Roman"/>
                        </a:rPr>
                        <a:t>Draga de succión (tolva)</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2008</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9 años</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 años </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244933">
                <a:tc>
                  <a:txBody>
                    <a:bodyPr/>
                    <a:lstStyle/>
                    <a:p>
                      <a:pPr algn="ctr">
                        <a:lnSpc>
                          <a:spcPct val="115000"/>
                        </a:lnSpc>
                        <a:spcAft>
                          <a:spcPts val="0"/>
                        </a:spcAft>
                      </a:pPr>
                      <a:r>
                        <a:rPr lang="es-ES" sz="1100">
                          <a:solidFill>
                            <a:srgbClr val="000000"/>
                          </a:solidFill>
                          <a:effectLst/>
                          <a:latin typeface="Arial"/>
                          <a:ea typeface="Times New Roman"/>
                          <a:cs typeface="Times New Roman"/>
                        </a:rPr>
                        <a:t>2</a:t>
                      </a:r>
                      <a:endParaRPr lang="es-ES" sz="11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a:t>
                      </a:r>
                      <a:endParaRPr lang="es-ES" sz="11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nSpc>
                          <a:spcPct val="115000"/>
                        </a:lnSpc>
                        <a:spcAft>
                          <a:spcPts val="0"/>
                        </a:spcAft>
                      </a:pPr>
                      <a:r>
                        <a:rPr lang="es-ES" sz="1100">
                          <a:solidFill>
                            <a:srgbClr val="000000"/>
                          </a:solidFill>
                          <a:effectLst/>
                          <a:latin typeface="Arial"/>
                          <a:ea typeface="Times New Roman"/>
                          <a:cs typeface="Times New Roman"/>
                        </a:rPr>
                        <a:t>Draga de succión (tolva)</a:t>
                      </a:r>
                      <a:endParaRPr lang="es-ES" sz="11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2014</a:t>
                      </a:r>
                      <a:endParaRPr lang="es-ES" sz="11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3 años</a:t>
                      </a:r>
                      <a:endParaRPr lang="es-ES" sz="11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 años </a:t>
                      </a:r>
                      <a:endParaRPr lang="es-ES" sz="11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244933">
                <a:tc>
                  <a:txBody>
                    <a:bodyPr/>
                    <a:lstStyle/>
                    <a:p>
                      <a:pPr algn="ctr">
                        <a:lnSpc>
                          <a:spcPct val="115000"/>
                        </a:lnSpc>
                        <a:spcAft>
                          <a:spcPts val="0"/>
                        </a:spcAft>
                      </a:pPr>
                      <a:r>
                        <a:rPr lang="es-ES" sz="1100">
                          <a:solidFill>
                            <a:srgbClr val="000000"/>
                          </a:solidFill>
                          <a:effectLst/>
                          <a:latin typeface="Arial"/>
                          <a:ea typeface="Times New Roman"/>
                          <a:cs typeface="Times New Roman"/>
                        </a:rPr>
                        <a:t>3</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a:solidFill>
                            <a:srgbClr val="000000"/>
                          </a:solidFill>
                          <a:effectLst/>
                          <a:latin typeface="Arial"/>
                          <a:ea typeface="Times New Roman"/>
                          <a:cs typeface="Times New Roman"/>
                        </a:rPr>
                        <a:t>Draga Estacionaria</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2015</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 año</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 años </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44933">
                <a:tc>
                  <a:txBody>
                    <a:bodyPr/>
                    <a:lstStyle/>
                    <a:p>
                      <a:pPr algn="ctr">
                        <a:lnSpc>
                          <a:spcPct val="115000"/>
                        </a:lnSpc>
                        <a:spcAft>
                          <a:spcPts val="0"/>
                        </a:spcAft>
                      </a:pPr>
                      <a:r>
                        <a:rPr lang="es-ES" sz="1100">
                          <a:solidFill>
                            <a:srgbClr val="000000"/>
                          </a:solidFill>
                          <a:effectLst/>
                          <a:latin typeface="Arial"/>
                          <a:ea typeface="Times New Roman"/>
                          <a:cs typeface="Times New Roman"/>
                        </a:rPr>
                        <a:t>4</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15000"/>
                        </a:lnSpc>
                        <a:spcAft>
                          <a:spcPts val="0"/>
                        </a:spcAft>
                      </a:pPr>
                      <a:r>
                        <a:rPr lang="es-ES" sz="1100">
                          <a:solidFill>
                            <a:srgbClr val="000000"/>
                          </a:solidFill>
                          <a:effectLst/>
                          <a:latin typeface="Arial"/>
                          <a:ea typeface="Times New Roman"/>
                          <a:cs typeface="Times New Roman"/>
                        </a:rPr>
                        <a:t>Draga Estacionaria</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dirty="0">
                          <a:solidFill>
                            <a:srgbClr val="000000"/>
                          </a:solidFill>
                          <a:effectLst/>
                          <a:latin typeface="Arial"/>
                          <a:ea typeface="Times New Roman"/>
                          <a:cs typeface="Times New Roman"/>
                        </a:rPr>
                        <a:t>1993</a:t>
                      </a:r>
                      <a:endParaRPr lang="es-ES" sz="11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24 años</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 años </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4"/>
                  </a:ext>
                </a:extLst>
              </a:tr>
              <a:tr h="244933">
                <a:tc>
                  <a:txBody>
                    <a:bodyPr/>
                    <a:lstStyle/>
                    <a:p>
                      <a:pPr algn="ctr">
                        <a:lnSpc>
                          <a:spcPct val="115000"/>
                        </a:lnSpc>
                        <a:spcAft>
                          <a:spcPts val="0"/>
                        </a:spcAft>
                      </a:pPr>
                      <a:r>
                        <a:rPr lang="es-ES" sz="1100">
                          <a:solidFill>
                            <a:srgbClr val="000000"/>
                          </a:solidFill>
                          <a:effectLst/>
                          <a:latin typeface="Arial"/>
                          <a:ea typeface="Times New Roman"/>
                          <a:cs typeface="Times New Roman"/>
                        </a:rPr>
                        <a:t>5</a:t>
                      </a:r>
                      <a:endParaRPr lang="es-ES" sz="11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a:t>
                      </a:r>
                      <a:endParaRPr lang="es-ES" sz="11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nSpc>
                          <a:spcPct val="115000"/>
                        </a:lnSpc>
                        <a:spcAft>
                          <a:spcPts val="0"/>
                        </a:spcAft>
                      </a:pPr>
                      <a:r>
                        <a:rPr lang="es-ES" sz="1100">
                          <a:solidFill>
                            <a:srgbClr val="000000"/>
                          </a:solidFill>
                          <a:effectLst/>
                          <a:latin typeface="Arial"/>
                          <a:ea typeface="Times New Roman"/>
                          <a:cs typeface="Times New Roman"/>
                        </a:rPr>
                        <a:t>Draga Estacionaria</a:t>
                      </a:r>
                      <a:endParaRPr lang="es-ES" sz="11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1993</a:t>
                      </a:r>
                      <a:endParaRPr lang="es-ES" sz="11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24 años</a:t>
                      </a:r>
                      <a:endParaRPr lang="es-ES" sz="11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 años </a:t>
                      </a:r>
                      <a:endParaRPr lang="es-ES" sz="11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extLst>
                  <a:ext uri="{0D108BD9-81ED-4DB2-BD59-A6C34878D82A}">
                    <a16:rowId xmlns:a16="http://schemas.microsoft.com/office/drawing/2014/main" val="10005"/>
                  </a:ext>
                </a:extLst>
              </a:tr>
              <a:tr h="244933">
                <a:tc>
                  <a:txBody>
                    <a:bodyPr/>
                    <a:lstStyle/>
                    <a:p>
                      <a:pPr algn="ctr">
                        <a:lnSpc>
                          <a:spcPct val="115000"/>
                        </a:lnSpc>
                        <a:spcAft>
                          <a:spcPts val="0"/>
                        </a:spcAft>
                      </a:pPr>
                      <a:r>
                        <a:rPr lang="es-ES" sz="1100">
                          <a:solidFill>
                            <a:srgbClr val="000000"/>
                          </a:solidFill>
                          <a:effectLst/>
                          <a:latin typeface="Arial"/>
                          <a:ea typeface="Times New Roman"/>
                          <a:cs typeface="Times New Roman"/>
                        </a:rPr>
                        <a:t>6</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a:solidFill>
                            <a:srgbClr val="000000"/>
                          </a:solidFill>
                          <a:effectLst/>
                          <a:latin typeface="Arial"/>
                          <a:ea typeface="Times New Roman"/>
                          <a:cs typeface="Times New Roman"/>
                        </a:rPr>
                        <a:t>Draga Estacionaria de Succión</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2008</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9 años</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 años </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44933">
                <a:tc>
                  <a:txBody>
                    <a:bodyPr/>
                    <a:lstStyle/>
                    <a:p>
                      <a:pPr algn="ctr">
                        <a:lnSpc>
                          <a:spcPct val="115000"/>
                        </a:lnSpc>
                        <a:spcAft>
                          <a:spcPts val="0"/>
                        </a:spcAft>
                      </a:pPr>
                      <a:r>
                        <a:rPr lang="es-ES" sz="1100">
                          <a:solidFill>
                            <a:srgbClr val="000000"/>
                          </a:solidFill>
                          <a:effectLst/>
                          <a:latin typeface="Arial"/>
                          <a:ea typeface="Times New Roman"/>
                          <a:cs typeface="Times New Roman"/>
                        </a:rPr>
                        <a:t>7</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15000"/>
                        </a:lnSpc>
                        <a:spcAft>
                          <a:spcPts val="0"/>
                        </a:spcAft>
                      </a:pPr>
                      <a:r>
                        <a:rPr lang="es-ES" sz="1100">
                          <a:solidFill>
                            <a:srgbClr val="000000"/>
                          </a:solidFill>
                          <a:effectLst/>
                          <a:latin typeface="Arial"/>
                          <a:ea typeface="Times New Roman"/>
                          <a:cs typeface="Times New Roman"/>
                        </a:rPr>
                        <a:t>Remolcador (Trámite de baja)</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1990</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27 años</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 años </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7"/>
                  </a:ext>
                </a:extLst>
              </a:tr>
              <a:tr h="244933">
                <a:tc>
                  <a:txBody>
                    <a:bodyPr/>
                    <a:lstStyle/>
                    <a:p>
                      <a:pPr algn="ctr">
                        <a:lnSpc>
                          <a:spcPct val="115000"/>
                        </a:lnSpc>
                        <a:spcAft>
                          <a:spcPts val="0"/>
                        </a:spcAft>
                      </a:pPr>
                      <a:r>
                        <a:rPr lang="es-ES" sz="1100">
                          <a:solidFill>
                            <a:srgbClr val="000000"/>
                          </a:solidFill>
                          <a:effectLst/>
                          <a:latin typeface="Arial"/>
                          <a:ea typeface="Times New Roman"/>
                          <a:cs typeface="Times New Roman"/>
                        </a:rPr>
                        <a:t>8</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a:solidFill>
                            <a:srgbClr val="000000"/>
                          </a:solidFill>
                          <a:effectLst/>
                          <a:latin typeface="Arial"/>
                          <a:ea typeface="Times New Roman"/>
                          <a:cs typeface="Times New Roman"/>
                        </a:rPr>
                        <a:t>Pontón Multipropósito</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2008</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9 años</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 años </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44933">
                <a:tc>
                  <a:txBody>
                    <a:bodyPr/>
                    <a:lstStyle/>
                    <a:p>
                      <a:pPr algn="ctr">
                        <a:lnSpc>
                          <a:spcPct val="115000"/>
                        </a:lnSpc>
                        <a:spcAft>
                          <a:spcPts val="0"/>
                        </a:spcAft>
                      </a:pPr>
                      <a:r>
                        <a:rPr lang="es-ES" sz="1100">
                          <a:solidFill>
                            <a:srgbClr val="000000"/>
                          </a:solidFill>
                          <a:effectLst/>
                          <a:latin typeface="Arial"/>
                          <a:ea typeface="Times New Roman"/>
                          <a:cs typeface="Times New Roman"/>
                        </a:rPr>
                        <a:t>9</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15000"/>
                        </a:lnSpc>
                        <a:spcAft>
                          <a:spcPts val="0"/>
                        </a:spcAft>
                      </a:pPr>
                      <a:r>
                        <a:rPr lang="es-ES" sz="1100">
                          <a:solidFill>
                            <a:srgbClr val="000000"/>
                          </a:solidFill>
                          <a:effectLst/>
                          <a:latin typeface="Arial"/>
                          <a:ea typeface="Times New Roman"/>
                          <a:cs typeface="Times New Roman"/>
                        </a:rPr>
                        <a:t>Equipo caminero</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1997</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 años</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 años </a:t>
                      </a:r>
                      <a:endParaRPr lang="es-ES" sz="11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9"/>
                  </a:ext>
                </a:extLst>
              </a:tr>
              <a:tr h="183609">
                <a:tc>
                  <a:txBody>
                    <a:bodyPr/>
                    <a:lstStyle/>
                    <a:p>
                      <a:pPr algn="ctr">
                        <a:lnSpc>
                          <a:spcPct val="115000"/>
                        </a:lnSpc>
                        <a:spcAft>
                          <a:spcPts val="0"/>
                        </a:spcAft>
                      </a:pPr>
                      <a:r>
                        <a:rPr lang="es-ES" sz="1100">
                          <a:solidFill>
                            <a:srgbClr val="000000"/>
                          </a:solidFill>
                          <a:effectLst/>
                          <a:latin typeface="Arial"/>
                          <a:ea typeface="Times New Roman"/>
                          <a:cs typeface="Times New Roman"/>
                        </a:rPr>
                        <a:t>10</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s-ES" sz="1100">
                          <a:solidFill>
                            <a:srgbClr val="000000"/>
                          </a:solidFill>
                          <a:effectLst/>
                          <a:latin typeface="Arial"/>
                          <a:ea typeface="Times New Roman"/>
                          <a:cs typeface="Times New Roman"/>
                        </a:rPr>
                        <a:t>Equipo caminero</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1997</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a:solidFill>
                            <a:srgbClr val="000000"/>
                          </a:solidFill>
                          <a:effectLst/>
                          <a:latin typeface="Arial"/>
                          <a:ea typeface="Times New Roman"/>
                          <a:cs typeface="Times New Roman"/>
                        </a:rPr>
                        <a:t>20 años</a:t>
                      </a:r>
                      <a:endParaRPr lang="es-ES" sz="11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100" dirty="0">
                          <a:solidFill>
                            <a:srgbClr val="000000"/>
                          </a:solidFill>
                          <a:effectLst/>
                          <a:latin typeface="Arial"/>
                          <a:ea typeface="Times New Roman"/>
                          <a:cs typeface="Times New Roman"/>
                        </a:rPr>
                        <a:t>20 años </a:t>
                      </a:r>
                      <a:endParaRPr lang="es-ES" sz="1100" dirty="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p:sp>
        <p:nvSpPr>
          <p:cNvPr id="14" name="Rectangle 5"/>
          <p:cNvSpPr>
            <a:spLocks noChangeArrowheads="1"/>
          </p:cNvSpPr>
          <p:nvPr/>
        </p:nvSpPr>
        <p:spPr bwMode="auto">
          <a:xfrm>
            <a:off x="4007768" y="3614827"/>
            <a:ext cx="46805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alt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Fuente: Elaboraci</a:t>
            </a:r>
            <a:r>
              <a:rPr kumimoji="0" lang="es-EC" altLang="es-ES" sz="10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alt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propia a partir de informaci</a:t>
            </a:r>
            <a:r>
              <a:rPr kumimoji="0" lang="es-EC" altLang="es-ES" sz="10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altLang="es-ES"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financiera del SERDRA-2017</a:t>
            </a:r>
            <a:endParaRPr kumimoji="0" lang="es-EC" alt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2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9954" y="5325308"/>
            <a:ext cx="5663953" cy="112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32 Cubo"/>
          <p:cNvSpPr/>
          <p:nvPr/>
        </p:nvSpPr>
        <p:spPr>
          <a:xfrm>
            <a:off x="1127448" y="248727"/>
            <a:ext cx="2510395"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85000" lnSpcReduction="20000"/>
            <a:sp3d extrusionH="57150" prstMaterial="softEdge">
              <a:bevelT w="25400" h="38100"/>
            </a:sp3d>
          </a:bodyPr>
          <a:lstStyle/>
          <a:p>
            <a:pPr marL="457200">
              <a:lnSpc>
                <a:spcPct val="90000"/>
              </a:lnSpc>
              <a:spcBef>
                <a:spcPct val="0"/>
              </a:spcBef>
              <a:spcAft>
                <a:spcPct val="35000"/>
              </a:spcAft>
            </a:pPr>
            <a:r>
              <a:rPr lang="es-EC" sz="3200" b="1" dirty="0" smtClean="0">
                <a:ln/>
                <a:solidFill>
                  <a:srgbClr val="002060"/>
                </a:solidFill>
                <a:latin typeface="Arial Black" panose="020B0A04020102020204" pitchFamily="34" charset="0"/>
              </a:rPr>
              <a:t>EE.FF</a:t>
            </a:r>
            <a:endParaRPr lang="es-EC" sz="3200" b="1" dirty="0">
              <a:ln/>
              <a:solidFill>
                <a:srgbClr val="002060"/>
              </a:solidFill>
              <a:latin typeface="Arial Black" panose="020B0A04020102020204" pitchFamily="34" charset="0"/>
            </a:endParaRPr>
          </a:p>
        </p:txBody>
      </p:sp>
      <p:sp>
        <p:nvSpPr>
          <p:cNvPr id="26" name="25 Rectángulo"/>
          <p:cNvSpPr/>
          <p:nvPr/>
        </p:nvSpPr>
        <p:spPr>
          <a:xfrm>
            <a:off x="335360" y="5085184"/>
            <a:ext cx="5904656" cy="4802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Rectángulo"/>
          <p:cNvSpPr/>
          <p:nvPr/>
        </p:nvSpPr>
        <p:spPr>
          <a:xfrm>
            <a:off x="335360" y="6309320"/>
            <a:ext cx="590465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66067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44315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26</a:t>
            </a:fld>
            <a:endParaRPr lang="es-EC" sz="1400" dirty="0">
              <a:solidFill>
                <a:schemeClr val="tx1"/>
              </a:solidFill>
              <a:latin typeface="Arial" panose="020B0604020202020204" pitchFamily="34" charset="0"/>
              <a:cs typeface="Arial" panose="020B0604020202020204" pitchFamily="34" charset="0"/>
            </a:endParaRPr>
          </a:p>
        </p:txBody>
      </p:sp>
      <p:graphicFrame>
        <p:nvGraphicFramePr>
          <p:cNvPr id="8" name="16 Gráfico"/>
          <p:cNvGraphicFramePr>
            <a:graphicFrameLocks/>
          </p:cNvGraphicFramePr>
          <p:nvPr>
            <p:extLst>
              <p:ext uri="{D42A27DB-BD31-4B8C-83A1-F6EECF244321}">
                <p14:modId xmlns:p14="http://schemas.microsoft.com/office/powerpoint/2010/main" val="2691610374"/>
              </p:ext>
            </p:extLst>
          </p:nvPr>
        </p:nvGraphicFramePr>
        <p:xfrm>
          <a:off x="198642" y="951632"/>
          <a:ext cx="5172168" cy="2593776"/>
        </p:xfrm>
        <a:graphic>
          <a:graphicData uri="http://schemas.openxmlformats.org/drawingml/2006/chart">
            <c:chart xmlns:c="http://schemas.openxmlformats.org/drawingml/2006/chart" xmlns:r="http://schemas.openxmlformats.org/officeDocument/2006/relationships" r:id="rId4"/>
          </a:graphicData>
        </a:graphic>
      </p:graphicFrame>
      <p:sp>
        <p:nvSpPr>
          <p:cNvPr id="9" name="8 CuadroTexto"/>
          <p:cNvSpPr txBox="1"/>
          <p:nvPr/>
        </p:nvSpPr>
        <p:spPr>
          <a:xfrm>
            <a:off x="5519936" y="2132856"/>
            <a:ext cx="1466818" cy="862129"/>
          </a:xfrm>
          <a:prstGeom prst="rect">
            <a:avLst/>
          </a:prstGeom>
          <a:solidFill>
            <a:srgbClr val="08126E"/>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vert="horz" wrap="square" lIns="68580" tIns="34290" rIns="68580" bIns="34290" numCol="1" anchor="t" anchorCtr="0" compatLnSpc="1">
            <a:prstTxWarp prst="textNoShape">
              <a:avLst/>
            </a:prstTxWarp>
          </a:bodyPr>
          <a:lstStyle>
            <a:defPPr>
              <a:defRPr lang="es-EC"/>
            </a:defPPr>
            <a:lvl1pPr algn="ctr" eaLnBrk="0" hangingPunct="0">
              <a:spcAft>
                <a:spcPts val="450"/>
              </a:spcAft>
              <a:defRPr b="1">
                <a:solidFill>
                  <a:schemeClr val="bg1"/>
                </a:solidFill>
                <a:latin typeface="Arial" panose="020B0604020202020204" pitchFamily="34" charset="0"/>
              </a:defRPr>
            </a:lvl1pPr>
          </a:lstStyle>
          <a:p>
            <a:r>
              <a:rPr lang="es-ES" sz="2000" dirty="0" smtClean="0"/>
              <a:t>-54%</a:t>
            </a:r>
            <a:endParaRPr lang="es-ES" sz="2000" dirty="0"/>
          </a:p>
          <a:p>
            <a:r>
              <a:rPr lang="es-ES" sz="2000" dirty="0"/>
              <a:t>2017/2013</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11" y="2246475"/>
            <a:ext cx="625120" cy="62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8040216" y="3140968"/>
            <a:ext cx="3646214"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S" sz="1600" dirty="0" smtClean="0"/>
              <a:t>PAGO DEUDA 2008-2016 DRAGA FRANCISCO ORELLANA.</a:t>
            </a:r>
          </a:p>
          <a:p>
            <a:pPr marL="285750" indent="-285750">
              <a:buFont typeface="Arial" panose="020B0604020202020204" pitchFamily="34" charset="0"/>
              <a:buChar char="•"/>
            </a:pPr>
            <a:r>
              <a:rPr lang="es-ES" sz="1600" dirty="0" smtClean="0"/>
              <a:t>INICIO PAGO DE DEUDA DRAGA </a:t>
            </a:r>
            <a:r>
              <a:rPr lang="es-ES" sz="1600" dirty="0" err="1" smtClean="0"/>
              <a:t>YANUNCAY</a:t>
            </a:r>
            <a:endParaRPr lang="es-ES" sz="1600" dirty="0" smtClean="0"/>
          </a:p>
          <a:p>
            <a:pPr marL="285750" indent="-285750">
              <a:buFont typeface="Arial" panose="020B0604020202020204" pitchFamily="34" charset="0"/>
              <a:buChar char="•"/>
            </a:pPr>
            <a:r>
              <a:rPr lang="es-ES" sz="1600" dirty="0" smtClean="0"/>
              <a:t>CAPACIDAD DE ENDEUDAMIENTO</a:t>
            </a:r>
            <a:endParaRPr lang="es-ES" sz="1600" dirty="0"/>
          </a:p>
        </p:txBody>
      </p:sp>
      <p:graphicFrame>
        <p:nvGraphicFramePr>
          <p:cNvPr id="12" name="17 Gráfico"/>
          <p:cNvGraphicFramePr>
            <a:graphicFrameLocks/>
          </p:cNvGraphicFramePr>
          <p:nvPr>
            <p:extLst>
              <p:ext uri="{D42A27DB-BD31-4B8C-83A1-F6EECF244321}">
                <p14:modId xmlns:p14="http://schemas.microsoft.com/office/powerpoint/2010/main" val="2625267156"/>
              </p:ext>
            </p:extLst>
          </p:nvPr>
        </p:nvGraphicFramePr>
        <p:xfrm>
          <a:off x="198643" y="3645024"/>
          <a:ext cx="5321294" cy="2646420"/>
        </p:xfrm>
        <a:graphic>
          <a:graphicData uri="http://schemas.openxmlformats.org/drawingml/2006/chart">
            <c:chart xmlns:c="http://schemas.openxmlformats.org/drawingml/2006/chart" xmlns:r="http://schemas.openxmlformats.org/officeDocument/2006/relationships" r:id="rId6"/>
          </a:graphicData>
        </a:graphic>
      </p:graphicFrame>
      <p:sp>
        <p:nvSpPr>
          <p:cNvPr id="13" name="12 CuadroTexto"/>
          <p:cNvSpPr txBox="1"/>
          <p:nvPr/>
        </p:nvSpPr>
        <p:spPr>
          <a:xfrm>
            <a:off x="5561327" y="4653136"/>
            <a:ext cx="1466818" cy="862129"/>
          </a:xfrm>
          <a:prstGeom prst="rect">
            <a:avLst/>
          </a:prstGeom>
          <a:solidFill>
            <a:srgbClr val="08126E"/>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vert="horz" wrap="square" lIns="68580" tIns="34290" rIns="68580" bIns="34290" numCol="1" anchor="t" anchorCtr="0" compatLnSpc="1">
            <a:prstTxWarp prst="textNoShape">
              <a:avLst/>
            </a:prstTxWarp>
          </a:bodyPr>
          <a:lstStyle>
            <a:defPPr>
              <a:defRPr lang="es-EC"/>
            </a:defPPr>
            <a:lvl1pPr algn="ctr" eaLnBrk="0" hangingPunct="0">
              <a:spcAft>
                <a:spcPts val="450"/>
              </a:spcAft>
              <a:defRPr b="1">
                <a:solidFill>
                  <a:schemeClr val="bg1"/>
                </a:solidFill>
                <a:latin typeface="Arial" panose="020B0604020202020204" pitchFamily="34" charset="0"/>
              </a:defRPr>
            </a:lvl1pPr>
          </a:lstStyle>
          <a:p>
            <a:r>
              <a:rPr lang="es-ES" dirty="0" smtClean="0"/>
              <a:t>-12%</a:t>
            </a:r>
            <a:endParaRPr lang="es-ES" dirty="0"/>
          </a:p>
          <a:p>
            <a:r>
              <a:rPr lang="es-ES" dirty="0"/>
              <a:t>2017/2013</a:t>
            </a:r>
          </a:p>
        </p:txBody>
      </p:sp>
      <p:sp>
        <p:nvSpPr>
          <p:cNvPr id="5" name="4 Elipse"/>
          <p:cNvSpPr/>
          <p:nvPr/>
        </p:nvSpPr>
        <p:spPr>
          <a:xfrm>
            <a:off x="1991544" y="5316318"/>
            <a:ext cx="833038" cy="3978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chemeClr val="tx1"/>
                </a:solidFill>
              </a:rPr>
              <a:t>-69%</a:t>
            </a:r>
            <a:endParaRPr lang="es-ES" sz="1400" dirty="0">
              <a:solidFill>
                <a:schemeClr val="tx1"/>
              </a:solidFill>
            </a:endParaRPr>
          </a:p>
        </p:txBody>
      </p:sp>
      <p:sp>
        <p:nvSpPr>
          <p:cNvPr id="16" name="15 Elipse"/>
          <p:cNvSpPr/>
          <p:nvPr/>
        </p:nvSpPr>
        <p:spPr>
          <a:xfrm>
            <a:off x="3894810" y="4986702"/>
            <a:ext cx="833038" cy="3978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schemeClr val="tx1"/>
                </a:solidFill>
              </a:rPr>
              <a:t>307%</a:t>
            </a:r>
            <a:endParaRPr lang="es-ES" sz="1400" dirty="0">
              <a:solidFill>
                <a:schemeClr val="tx1"/>
              </a:solidFill>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201" y="4942177"/>
            <a:ext cx="3127375"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3068" y="4757054"/>
            <a:ext cx="625120" cy="62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2222" y="1509972"/>
            <a:ext cx="2849331" cy="124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8 Cubo"/>
          <p:cNvSpPr/>
          <p:nvPr/>
        </p:nvSpPr>
        <p:spPr>
          <a:xfrm>
            <a:off x="1127448" y="248727"/>
            <a:ext cx="2510395"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85000" lnSpcReduction="20000"/>
            <a:sp3d extrusionH="57150" prstMaterial="softEdge">
              <a:bevelT w="25400" h="38100"/>
            </a:sp3d>
          </a:bodyPr>
          <a:lstStyle/>
          <a:p>
            <a:pPr marL="457200">
              <a:lnSpc>
                <a:spcPct val="90000"/>
              </a:lnSpc>
              <a:spcBef>
                <a:spcPct val="0"/>
              </a:spcBef>
              <a:spcAft>
                <a:spcPct val="35000"/>
              </a:spcAft>
            </a:pPr>
            <a:r>
              <a:rPr lang="es-EC" sz="3200" b="1" dirty="0" smtClean="0">
                <a:ln/>
                <a:solidFill>
                  <a:srgbClr val="002060"/>
                </a:solidFill>
                <a:latin typeface="Arial Black" panose="020B0A04020102020204" pitchFamily="34" charset="0"/>
              </a:rPr>
              <a:t>EE.FF</a:t>
            </a:r>
            <a:endParaRPr lang="es-EC" sz="3200" b="1" dirty="0">
              <a:ln/>
              <a:solidFill>
                <a:srgbClr val="002060"/>
              </a:solidFill>
              <a:latin typeface="Arial Black" panose="020B0A04020102020204" pitchFamily="34" charset="0"/>
            </a:endParaRPr>
          </a:p>
        </p:txBody>
      </p:sp>
    </p:spTree>
    <p:extLst>
      <p:ext uri="{BB962C8B-B14F-4D97-AF65-F5344CB8AC3E}">
        <p14:creationId xmlns:p14="http://schemas.microsoft.com/office/powerpoint/2010/main" val="38251182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 calcmode="lin" valueType="num">
                                      <p:cBhvr>
                                        <p:cTn id="9" dur="250" fill="hold"/>
                                        <p:tgtEl>
                                          <p:spTgt spid="10"/>
                                        </p:tgtEl>
                                        <p:attrNameLst>
                                          <p:attrName>style.rotation</p:attrName>
                                        </p:attrNameLst>
                                      </p:cBhvr>
                                      <p:tavLst>
                                        <p:tav tm="0">
                                          <p:val>
                                            <p:fltVal val="90"/>
                                          </p:val>
                                        </p:tav>
                                        <p:tav tm="100000">
                                          <p:val>
                                            <p:fltVal val="0"/>
                                          </p:val>
                                        </p:tav>
                                      </p:tavLst>
                                    </p:anim>
                                    <p:animEffect transition="in" filter="fade">
                                      <p:cBhvr>
                                        <p:cTn id="10" dur="25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250" fill="hold"/>
                                        <p:tgtEl>
                                          <p:spTgt spid="17"/>
                                        </p:tgtEl>
                                        <p:attrNameLst>
                                          <p:attrName>ppt_w</p:attrName>
                                        </p:attrNameLst>
                                      </p:cBhvr>
                                      <p:tavLst>
                                        <p:tav tm="0">
                                          <p:val>
                                            <p:fltVal val="0"/>
                                          </p:val>
                                        </p:tav>
                                        <p:tav tm="100000">
                                          <p:val>
                                            <p:strVal val="#ppt_w"/>
                                          </p:val>
                                        </p:tav>
                                      </p:tavLst>
                                    </p:anim>
                                    <p:anim calcmode="lin" valueType="num">
                                      <p:cBhvr>
                                        <p:cTn id="14" dur="250" fill="hold"/>
                                        <p:tgtEl>
                                          <p:spTgt spid="17"/>
                                        </p:tgtEl>
                                        <p:attrNameLst>
                                          <p:attrName>ppt_h</p:attrName>
                                        </p:attrNameLst>
                                      </p:cBhvr>
                                      <p:tavLst>
                                        <p:tav tm="0">
                                          <p:val>
                                            <p:fltVal val="0"/>
                                          </p:val>
                                        </p:tav>
                                        <p:tav tm="100000">
                                          <p:val>
                                            <p:strVal val="#ppt_h"/>
                                          </p:val>
                                        </p:tav>
                                      </p:tavLst>
                                    </p:anim>
                                    <p:anim calcmode="lin" valueType="num">
                                      <p:cBhvr>
                                        <p:cTn id="15" dur="250" fill="hold"/>
                                        <p:tgtEl>
                                          <p:spTgt spid="17"/>
                                        </p:tgtEl>
                                        <p:attrNameLst>
                                          <p:attrName>style.rotation</p:attrName>
                                        </p:attrNameLst>
                                      </p:cBhvr>
                                      <p:tavLst>
                                        <p:tav tm="0">
                                          <p:val>
                                            <p:fltVal val="90"/>
                                          </p:val>
                                        </p:tav>
                                        <p:tav tm="100000">
                                          <p:val>
                                            <p:fltVal val="0"/>
                                          </p:val>
                                        </p:tav>
                                      </p:tavLst>
                                    </p:anim>
                                    <p:animEffect transition="in" filter="fade">
                                      <p:cBhvr>
                                        <p:cTn id="16"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27</a:t>
            </a:fld>
            <a:endParaRPr lang="es-EC" sz="1400" dirty="0">
              <a:solidFill>
                <a:schemeClr val="tx1"/>
              </a:solidFill>
              <a:latin typeface="Arial" panose="020B0604020202020204" pitchFamily="34" charset="0"/>
              <a:cs typeface="Arial" panose="020B0604020202020204" pitchFamily="34" charset="0"/>
            </a:endParaRPr>
          </a:p>
        </p:txBody>
      </p:sp>
      <p:graphicFrame>
        <p:nvGraphicFramePr>
          <p:cNvPr id="13" name="19 Gráfico"/>
          <p:cNvGraphicFramePr>
            <a:graphicFrameLocks/>
          </p:cNvGraphicFramePr>
          <p:nvPr>
            <p:extLst>
              <p:ext uri="{D42A27DB-BD31-4B8C-83A1-F6EECF244321}">
                <p14:modId xmlns:p14="http://schemas.microsoft.com/office/powerpoint/2010/main" val="244838135"/>
              </p:ext>
            </p:extLst>
          </p:nvPr>
        </p:nvGraphicFramePr>
        <p:xfrm>
          <a:off x="519029" y="1628800"/>
          <a:ext cx="9505056" cy="4464496"/>
        </p:xfrm>
        <a:graphic>
          <a:graphicData uri="http://schemas.openxmlformats.org/drawingml/2006/chart">
            <c:chart xmlns:c="http://schemas.openxmlformats.org/drawingml/2006/chart" xmlns:r="http://schemas.openxmlformats.org/officeDocument/2006/relationships" r:id="rId4"/>
          </a:graphicData>
        </a:graphic>
      </p:graphicFrame>
      <p:sp>
        <p:nvSpPr>
          <p:cNvPr id="7" name="6 CuadroTexto"/>
          <p:cNvSpPr txBox="1"/>
          <p:nvPr/>
        </p:nvSpPr>
        <p:spPr>
          <a:xfrm>
            <a:off x="2639616" y="1148584"/>
            <a:ext cx="5796726" cy="369332"/>
          </a:xfrm>
          <a:prstGeom prst="rect">
            <a:avLst/>
          </a:prstGeom>
          <a:noFill/>
        </p:spPr>
        <p:txBody>
          <a:bodyPr wrap="square" rtlCol="0">
            <a:spAutoFit/>
          </a:bodyPr>
          <a:lstStyle/>
          <a:p>
            <a:pPr algn="ctr"/>
            <a:r>
              <a:rPr lang="es-ES" b="1" dirty="0" smtClean="0"/>
              <a:t>PATRIMONIO Y RESULTADO DEL EJERCICIO </a:t>
            </a:r>
            <a:endParaRPr lang="es-ES" b="1" dirty="0"/>
          </a:p>
        </p:txBody>
      </p:sp>
      <p:sp>
        <p:nvSpPr>
          <p:cNvPr id="11" name="10 Elipse"/>
          <p:cNvSpPr/>
          <p:nvPr/>
        </p:nvSpPr>
        <p:spPr>
          <a:xfrm>
            <a:off x="2999656" y="4869160"/>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9264352" y="5013176"/>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CuadroTexto"/>
          <p:cNvSpPr txBox="1"/>
          <p:nvPr/>
        </p:nvSpPr>
        <p:spPr>
          <a:xfrm>
            <a:off x="9443156" y="2636912"/>
            <a:ext cx="255750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S" dirty="0" smtClean="0"/>
              <a:t>PÉRDIDA 2013 FALTA DE CONTROL.</a:t>
            </a:r>
          </a:p>
          <a:p>
            <a:pPr marL="285750" indent="-285750">
              <a:buFont typeface="Arial" panose="020B0604020202020204" pitchFamily="34" charset="0"/>
              <a:buChar char="•"/>
            </a:pPr>
            <a:r>
              <a:rPr lang="es-ES" dirty="0" smtClean="0"/>
              <a:t>CONSECUCIÓN DE CONTRATOS 2017</a:t>
            </a:r>
            <a:endParaRPr lang="es-ES" dirty="0"/>
          </a:p>
        </p:txBody>
      </p:sp>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9559" y="4005064"/>
            <a:ext cx="625120" cy="62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8 Cubo"/>
          <p:cNvSpPr/>
          <p:nvPr/>
        </p:nvSpPr>
        <p:spPr>
          <a:xfrm>
            <a:off x="1127448" y="248727"/>
            <a:ext cx="2510395"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85000" lnSpcReduction="20000"/>
            <a:sp3d extrusionH="57150" prstMaterial="softEdge">
              <a:bevelT w="25400" h="38100"/>
            </a:sp3d>
          </a:bodyPr>
          <a:lstStyle/>
          <a:p>
            <a:pPr marL="457200">
              <a:lnSpc>
                <a:spcPct val="90000"/>
              </a:lnSpc>
              <a:spcBef>
                <a:spcPct val="0"/>
              </a:spcBef>
              <a:spcAft>
                <a:spcPct val="35000"/>
              </a:spcAft>
            </a:pPr>
            <a:r>
              <a:rPr lang="es-EC" sz="3200" b="1" dirty="0" smtClean="0">
                <a:ln/>
                <a:solidFill>
                  <a:srgbClr val="002060"/>
                </a:solidFill>
                <a:latin typeface="Arial Black" panose="020B0A04020102020204" pitchFamily="34" charset="0"/>
              </a:rPr>
              <a:t>EE.FF</a:t>
            </a:r>
            <a:endParaRPr lang="es-EC" sz="3200" b="1" dirty="0">
              <a:ln/>
              <a:solidFill>
                <a:srgbClr val="002060"/>
              </a:solidFill>
              <a:latin typeface="Arial Black" panose="020B0A04020102020204" pitchFamily="34" charset="0"/>
            </a:endParaRPr>
          </a:p>
        </p:txBody>
      </p:sp>
    </p:spTree>
    <p:extLst>
      <p:ext uri="{BB962C8B-B14F-4D97-AF65-F5344CB8AC3E}">
        <p14:creationId xmlns:p14="http://schemas.microsoft.com/office/powerpoint/2010/main" val="29906580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50" fill="hold"/>
                                        <p:tgtEl>
                                          <p:spTgt spid="18"/>
                                        </p:tgtEl>
                                        <p:attrNameLst>
                                          <p:attrName>ppt_w</p:attrName>
                                        </p:attrNameLst>
                                      </p:cBhvr>
                                      <p:tavLst>
                                        <p:tav tm="0">
                                          <p:val>
                                            <p:fltVal val="0"/>
                                          </p:val>
                                        </p:tav>
                                        <p:tav tm="100000">
                                          <p:val>
                                            <p:strVal val="#ppt_w"/>
                                          </p:val>
                                        </p:tav>
                                      </p:tavLst>
                                    </p:anim>
                                    <p:anim calcmode="lin" valueType="num">
                                      <p:cBhvr>
                                        <p:cTn id="8" dur="250" fill="hold"/>
                                        <p:tgtEl>
                                          <p:spTgt spid="18"/>
                                        </p:tgtEl>
                                        <p:attrNameLst>
                                          <p:attrName>ppt_h</p:attrName>
                                        </p:attrNameLst>
                                      </p:cBhvr>
                                      <p:tavLst>
                                        <p:tav tm="0">
                                          <p:val>
                                            <p:fltVal val="0"/>
                                          </p:val>
                                        </p:tav>
                                        <p:tav tm="100000">
                                          <p:val>
                                            <p:strVal val="#ppt_h"/>
                                          </p:val>
                                        </p:tav>
                                      </p:tavLst>
                                    </p:anim>
                                    <p:anim calcmode="lin" valueType="num">
                                      <p:cBhvr>
                                        <p:cTn id="9" dur="250" fill="hold"/>
                                        <p:tgtEl>
                                          <p:spTgt spid="18"/>
                                        </p:tgtEl>
                                        <p:attrNameLst>
                                          <p:attrName>style.rotation</p:attrName>
                                        </p:attrNameLst>
                                      </p:cBhvr>
                                      <p:tavLst>
                                        <p:tav tm="0">
                                          <p:val>
                                            <p:fltVal val="90"/>
                                          </p:val>
                                        </p:tav>
                                        <p:tav tm="100000">
                                          <p:val>
                                            <p:fltVal val="0"/>
                                          </p:val>
                                        </p:tav>
                                      </p:tavLst>
                                    </p:anim>
                                    <p:animEffect transition="in" filter="fade">
                                      <p:cBhvr>
                                        <p:cTn id="1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a:xfrm>
            <a:off x="7968208" y="2348880"/>
            <a:ext cx="3718222" cy="352839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graphicFrame>
        <p:nvGraphicFramePr>
          <p:cNvPr id="17" name="20 Gráfico"/>
          <p:cNvGraphicFramePr>
            <a:graphicFrameLocks/>
          </p:cNvGraphicFramePr>
          <p:nvPr>
            <p:extLst>
              <p:ext uri="{D42A27DB-BD31-4B8C-83A1-F6EECF244321}">
                <p14:modId xmlns:p14="http://schemas.microsoft.com/office/powerpoint/2010/main" val="1819866729"/>
              </p:ext>
            </p:extLst>
          </p:nvPr>
        </p:nvGraphicFramePr>
        <p:xfrm>
          <a:off x="412730" y="1593819"/>
          <a:ext cx="7200800" cy="2646035"/>
        </p:xfrm>
        <a:graphic>
          <a:graphicData uri="http://schemas.openxmlformats.org/drawingml/2006/chart">
            <c:chart xmlns:c="http://schemas.openxmlformats.org/drawingml/2006/chart" xmlns:r="http://schemas.openxmlformats.org/officeDocument/2006/relationships" r:id="rId2"/>
          </a:graphicData>
        </a:graphic>
      </p:graphicFrame>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28</a:t>
            </a:fld>
            <a:endParaRPr lang="es-EC" sz="1400" dirty="0">
              <a:solidFill>
                <a:schemeClr val="tx1"/>
              </a:solidFill>
              <a:latin typeface="Arial" panose="020B0604020202020204" pitchFamily="34" charset="0"/>
              <a:cs typeface="Arial" panose="020B0604020202020204" pitchFamily="34" charset="0"/>
            </a:endParaRPr>
          </a:p>
        </p:txBody>
      </p:sp>
      <p:sp>
        <p:nvSpPr>
          <p:cNvPr id="16" name="15 Elipse"/>
          <p:cNvSpPr/>
          <p:nvPr/>
        </p:nvSpPr>
        <p:spPr>
          <a:xfrm>
            <a:off x="6569414" y="2846627"/>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CuadroTexto"/>
          <p:cNvSpPr txBox="1"/>
          <p:nvPr/>
        </p:nvSpPr>
        <p:spPr>
          <a:xfrm>
            <a:off x="1143203" y="4633460"/>
            <a:ext cx="6264696"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S" dirty="0" smtClean="0"/>
              <a:t>VENTA SE INCREMENTARON CONTRATO </a:t>
            </a:r>
            <a:r>
              <a:rPr lang="es-ES" dirty="0" err="1" smtClean="0"/>
              <a:t>APG</a:t>
            </a:r>
            <a:r>
              <a:rPr lang="es-ES" dirty="0" smtClean="0"/>
              <a:t>.</a:t>
            </a:r>
          </a:p>
          <a:p>
            <a:pPr marL="285750" indent="-285750">
              <a:buFont typeface="Arial" panose="020B0604020202020204" pitchFamily="34" charset="0"/>
              <a:buChar char="•"/>
            </a:pPr>
            <a:r>
              <a:rPr lang="es-ES" dirty="0" smtClean="0"/>
              <a:t>MANTENER EQUIPOS DRAGADO NUEVOS </a:t>
            </a:r>
          </a:p>
          <a:p>
            <a:pPr marL="285750" indent="-285750">
              <a:buFont typeface="Arial" panose="020B0604020202020204" pitchFamily="34" charset="0"/>
              <a:buChar char="•"/>
            </a:pPr>
            <a:r>
              <a:rPr lang="es-ES" dirty="0" smtClean="0"/>
              <a:t>REDUCCIÓN DE VENTAS 2014-2017</a:t>
            </a:r>
          </a:p>
          <a:p>
            <a:pPr marL="285750" indent="-285750">
              <a:buFont typeface="Arial" panose="020B0604020202020204" pitchFamily="34" charset="0"/>
              <a:buChar char="•"/>
            </a:pPr>
            <a:r>
              <a:rPr lang="es-ES" dirty="0" smtClean="0"/>
              <a:t>CONSECUCIÓN DE CONTRATOS.</a:t>
            </a:r>
          </a:p>
          <a:p>
            <a:pPr marL="285750" indent="-285750">
              <a:buFont typeface="Arial" panose="020B0604020202020204" pitchFamily="34" charset="0"/>
              <a:buChar char="•"/>
            </a:pPr>
            <a:r>
              <a:rPr lang="es-ES" u="sng" dirty="0" smtClean="0">
                <a:solidFill>
                  <a:srgbClr val="FF0000"/>
                </a:solidFill>
              </a:rPr>
              <a:t>GASTOS FIJOS OPERACIÓN Y MANTENIMIENTO DE DRAGAS</a:t>
            </a:r>
            <a:endParaRPr lang="es-ES" u="sng" dirty="0">
              <a:solidFill>
                <a:srgbClr val="FF0000"/>
              </a:solidFill>
            </a:endParaRPr>
          </a:p>
        </p:txBody>
      </p:sp>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730" y="4887927"/>
            <a:ext cx="625120" cy="62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503712" y="951632"/>
            <a:ext cx="3672408" cy="369332"/>
          </a:xfrm>
          <a:prstGeom prst="rect">
            <a:avLst/>
          </a:prstGeom>
          <a:noFill/>
        </p:spPr>
        <p:txBody>
          <a:bodyPr wrap="square" rtlCol="0">
            <a:spAutoFit/>
          </a:bodyPr>
          <a:lstStyle/>
          <a:p>
            <a:pPr algn="ctr"/>
            <a:r>
              <a:rPr lang="es-ES" b="1" dirty="0" smtClean="0"/>
              <a:t>VENTAS </a:t>
            </a:r>
            <a:endParaRPr lang="es-ES" b="1" dirty="0"/>
          </a:p>
        </p:txBody>
      </p:sp>
      <p:cxnSp>
        <p:nvCxnSpPr>
          <p:cNvPr id="8" name="7 Conector recto"/>
          <p:cNvCxnSpPr/>
          <p:nvPr/>
        </p:nvCxnSpPr>
        <p:spPr>
          <a:xfrm>
            <a:off x="3221042" y="2162551"/>
            <a:ext cx="3744416" cy="936104"/>
          </a:xfrm>
          <a:prstGeom prst="line">
            <a:avLst/>
          </a:prstGeom>
        </p:spPr>
        <p:style>
          <a:lnRef idx="1">
            <a:schemeClr val="accent1"/>
          </a:lnRef>
          <a:fillRef idx="0">
            <a:schemeClr val="accent1"/>
          </a:fillRef>
          <a:effectRef idx="0">
            <a:schemeClr val="accent1"/>
          </a:effectRef>
          <a:fontRef idx="minor">
            <a:schemeClr val="tx1"/>
          </a:fontRef>
        </p:style>
      </p:cxn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6901" y="2991890"/>
            <a:ext cx="3135303" cy="639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8174562" y="2348880"/>
            <a:ext cx="3259980" cy="646331"/>
          </a:xfrm>
          <a:prstGeom prst="rect">
            <a:avLst/>
          </a:prstGeom>
          <a:noFill/>
        </p:spPr>
        <p:txBody>
          <a:bodyPr wrap="square" rtlCol="0">
            <a:spAutoFit/>
          </a:bodyPr>
          <a:lstStyle/>
          <a:p>
            <a:pPr algn="ctr"/>
            <a:r>
              <a:rPr lang="es-ES" b="1" dirty="0" smtClean="0"/>
              <a:t> PRESUPUESTO  ARMADA</a:t>
            </a:r>
          </a:p>
          <a:p>
            <a:pPr algn="ctr"/>
            <a:r>
              <a:rPr lang="es-ES" b="1" dirty="0" err="1" smtClean="0"/>
              <a:t>DIGTAH</a:t>
            </a:r>
            <a:endParaRPr lang="es-ES" b="1" dirty="0"/>
          </a:p>
        </p:txBody>
      </p:sp>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8528" y="4333137"/>
            <a:ext cx="2381250"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8236900" y="3717032"/>
            <a:ext cx="3433899" cy="923330"/>
          </a:xfrm>
          <a:prstGeom prst="rect">
            <a:avLst/>
          </a:prstGeom>
          <a:noFill/>
        </p:spPr>
        <p:txBody>
          <a:bodyPr wrap="square" rtlCol="0">
            <a:spAutoFit/>
          </a:bodyPr>
          <a:lstStyle/>
          <a:p>
            <a:pPr algn="ctr"/>
            <a:r>
              <a:rPr lang="es-ES" b="1" dirty="0" smtClean="0"/>
              <a:t>COMBUSTIBLES Y LUBRICANTES</a:t>
            </a:r>
          </a:p>
          <a:p>
            <a:pPr algn="ctr"/>
            <a:r>
              <a:rPr lang="es-ES" b="1" dirty="0" err="1" smtClean="0"/>
              <a:t>DIGLOG</a:t>
            </a:r>
            <a:endParaRPr lang="es-ES" b="1" dirty="0"/>
          </a:p>
          <a:p>
            <a:pPr algn="ctr"/>
            <a:endParaRPr lang="es-ES" b="1" dirty="0"/>
          </a:p>
        </p:txBody>
      </p:sp>
      <p:sp>
        <p:nvSpPr>
          <p:cNvPr id="24" name="23 Cubo"/>
          <p:cNvSpPr/>
          <p:nvPr/>
        </p:nvSpPr>
        <p:spPr>
          <a:xfrm>
            <a:off x="1127448" y="248727"/>
            <a:ext cx="2510395"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85000" lnSpcReduction="20000"/>
            <a:sp3d extrusionH="57150" prstMaterial="softEdge">
              <a:bevelT w="25400" h="38100"/>
            </a:sp3d>
          </a:bodyPr>
          <a:lstStyle/>
          <a:p>
            <a:pPr marL="457200">
              <a:lnSpc>
                <a:spcPct val="90000"/>
              </a:lnSpc>
              <a:spcBef>
                <a:spcPct val="0"/>
              </a:spcBef>
              <a:spcAft>
                <a:spcPct val="35000"/>
              </a:spcAft>
            </a:pPr>
            <a:r>
              <a:rPr lang="es-EC" sz="3200" b="1" dirty="0" smtClean="0">
                <a:ln/>
                <a:solidFill>
                  <a:srgbClr val="002060"/>
                </a:solidFill>
                <a:latin typeface="Arial Black" panose="020B0A04020102020204" pitchFamily="34" charset="0"/>
              </a:rPr>
              <a:t>EE.FF</a:t>
            </a:r>
            <a:endParaRPr lang="es-EC" sz="3200" b="1" dirty="0">
              <a:ln/>
              <a:solidFill>
                <a:srgbClr val="002060"/>
              </a:solidFill>
              <a:latin typeface="Arial Black" panose="020B0A04020102020204" pitchFamily="34" charset="0"/>
            </a:endParaRPr>
          </a:p>
        </p:txBody>
      </p:sp>
    </p:spTree>
    <p:extLst>
      <p:ext uri="{BB962C8B-B14F-4D97-AF65-F5344CB8AC3E}">
        <p14:creationId xmlns:p14="http://schemas.microsoft.com/office/powerpoint/2010/main" val="14041398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50" fill="hold"/>
                                        <p:tgtEl>
                                          <p:spTgt spid="18"/>
                                        </p:tgtEl>
                                        <p:attrNameLst>
                                          <p:attrName>ppt_w</p:attrName>
                                        </p:attrNameLst>
                                      </p:cBhvr>
                                      <p:tavLst>
                                        <p:tav tm="0">
                                          <p:val>
                                            <p:fltVal val="0"/>
                                          </p:val>
                                        </p:tav>
                                        <p:tav tm="100000">
                                          <p:val>
                                            <p:strVal val="#ppt_w"/>
                                          </p:val>
                                        </p:tav>
                                      </p:tavLst>
                                    </p:anim>
                                    <p:anim calcmode="lin" valueType="num">
                                      <p:cBhvr>
                                        <p:cTn id="8" dur="250" fill="hold"/>
                                        <p:tgtEl>
                                          <p:spTgt spid="18"/>
                                        </p:tgtEl>
                                        <p:attrNameLst>
                                          <p:attrName>ppt_h</p:attrName>
                                        </p:attrNameLst>
                                      </p:cBhvr>
                                      <p:tavLst>
                                        <p:tav tm="0">
                                          <p:val>
                                            <p:fltVal val="0"/>
                                          </p:val>
                                        </p:tav>
                                        <p:tav tm="100000">
                                          <p:val>
                                            <p:strVal val="#ppt_h"/>
                                          </p:val>
                                        </p:tav>
                                      </p:tavLst>
                                    </p:anim>
                                    <p:anim calcmode="lin" valueType="num">
                                      <p:cBhvr>
                                        <p:cTn id="9" dur="250" fill="hold"/>
                                        <p:tgtEl>
                                          <p:spTgt spid="18"/>
                                        </p:tgtEl>
                                        <p:attrNameLst>
                                          <p:attrName>style.rotation</p:attrName>
                                        </p:attrNameLst>
                                      </p:cBhvr>
                                      <p:tavLst>
                                        <p:tav tm="0">
                                          <p:val>
                                            <p:fltVal val="90"/>
                                          </p:val>
                                        </p:tav>
                                        <p:tav tm="100000">
                                          <p:val>
                                            <p:fltVal val="0"/>
                                          </p:val>
                                        </p:tav>
                                      </p:tavLst>
                                    </p:anim>
                                    <p:animEffect transition="in" filter="fade">
                                      <p:cBhvr>
                                        <p:cTn id="1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29</a:t>
            </a:fld>
            <a:endParaRPr lang="es-EC" sz="1400" dirty="0">
              <a:solidFill>
                <a:schemeClr val="tx1"/>
              </a:solidFill>
              <a:latin typeface="Arial" panose="020B0604020202020204" pitchFamily="34" charset="0"/>
              <a:cs typeface="Arial" panose="020B0604020202020204" pitchFamily="34" charset="0"/>
            </a:endParaRPr>
          </a:p>
        </p:txBody>
      </p:sp>
      <p:sp>
        <p:nvSpPr>
          <p:cNvPr id="12" name="11 CuadroTexto"/>
          <p:cNvSpPr txBox="1"/>
          <p:nvPr/>
        </p:nvSpPr>
        <p:spPr>
          <a:xfrm>
            <a:off x="1919536" y="5157192"/>
            <a:ext cx="700124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S" dirty="0" smtClean="0"/>
              <a:t>ACEPTABLE MÁS DE UNO </a:t>
            </a:r>
          </a:p>
          <a:p>
            <a:pPr marL="285750" indent="-285750">
              <a:buFont typeface="Arial" panose="020B0604020202020204" pitchFamily="34" charset="0"/>
              <a:buChar char="•"/>
            </a:pPr>
            <a:r>
              <a:rPr lang="es-ES" u="sng" dirty="0" smtClean="0">
                <a:solidFill>
                  <a:srgbClr val="FF0000"/>
                </a:solidFill>
              </a:rPr>
              <a:t>CUBRE DE MANERA SOLVENTE SUS OBLIGACIONES A CORTO PLAZO</a:t>
            </a:r>
            <a:endParaRPr lang="es-ES" u="sng" dirty="0">
              <a:solidFill>
                <a:srgbClr val="FF0000"/>
              </a:solidFill>
            </a:endParaRPr>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0616" y="3356992"/>
            <a:ext cx="625120" cy="62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143203" y="1136298"/>
            <a:ext cx="3672408" cy="369332"/>
          </a:xfrm>
          <a:prstGeom prst="rect">
            <a:avLst/>
          </a:prstGeom>
          <a:noFill/>
        </p:spPr>
        <p:txBody>
          <a:bodyPr wrap="square" rtlCol="0">
            <a:spAutoFit/>
          </a:bodyPr>
          <a:lstStyle/>
          <a:p>
            <a:pPr algn="ctr"/>
            <a:r>
              <a:rPr lang="es-ES" b="1" dirty="0" smtClean="0"/>
              <a:t>PRUEBA ÁCIDA</a:t>
            </a:r>
            <a:endParaRPr lang="es-ES" b="1" dirty="0"/>
          </a:p>
        </p:txBody>
      </p:sp>
      <p:graphicFrame>
        <p:nvGraphicFramePr>
          <p:cNvPr id="20" name="19 Gráfico"/>
          <p:cNvGraphicFramePr/>
          <p:nvPr>
            <p:extLst>
              <p:ext uri="{D42A27DB-BD31-4B8C-83A1-F6EECF244321}">
                <p14:modId xmlns:p14="http://schemas.microsoft.com/office/powerpoint/2010/main" val="1421262950"/>
              </p:ext>
            </p:extLst>
          </p:nvPr>
        </p:nvGraphicFramePr>
        <p:xfrm>
          <a:off x="798108" y="1472386"/>
          <a:ext cx="5153876" cy="2964726"/>
        </p:xfrm>
        <a:graphic>
          <a:graphicData uri="http://schemas.openxmlformats.org/drawingml/2006/chart">
            <c:chart xmlns:c="http://schemas.openxmlformats.org/drawingml/2006/chart" xmlns:r="http://schemas.openxmlformats.org/officeDocument/2006/relationships" r:id="rId5"/>
          </a:graphicData>
        </a:graphic>
      </p:graphicFrame>
      <p:pic>
        <p:nvPicPr>
          <p:cNvPr id="14337"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3557" y="1236773"/>
            <a:ext cx="5440988" cy="116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0238" y="2636912"/>
            <a:ext cx="1647626" cy="1640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22 Cubo"/>
          <p:cNvSpPr/>
          <p:nvPr/>
        </p:nvSpPr>
        <p:spPr>
          <a:xfrm>
            <a:off x="1143202" y="248727"/>
            <a:ext cx="2432517"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457200">
              <a:lnSpc>
                <a:spcPct val="90000"/>
              </a:lnSpc>
              <a:spcBef>
                <a:spcPct val="0"/>
              </a:spcBef>
              <a:spcAft>
                <a:spcPct val="35000"/>
              </a:spcAft>
            </a:pPr>
            <a:r>
              <a:rPr lang="es-EC" sz="1600" b="1" dirty="0" smtClean="0">
                <a:ln/>
                <a:solidFill>
                  <a:srgbClr val="002060"/>
                </a:solidFill>
                <a:latin typeface="Arial Black" panose="020B0A04020102020204" pitchFamily="34" charset="0"/>
              </a:rPr>
              <a:t>INDICADORES FINANCIEROS</a:t>
            </a:r>
            <a:endParaRPr lang="es-EC" sz="1600" b="1" dirty="0">
              <a:ln/>
              <a:solidFill>
                <a:srgbClr val="002060"/>
              </a:solidFill>
              <a:latin typeface="Arial Black" panose="020B0A04020102020204" pitchFamily="34" charset="0"/>
            </a:endParaRPr>
          </a:p>
        </p:txBody>
      </p:sp>
    </p:spTree>
    <p:extLst>
      <p:ext uri="{BB962C8B-B14F-4D97-AF65-F5344CB8AC3E}">
        <p14:creationId xmlns:p14="http://schemas.microsoft.com/office/powerpoint/2010/main" val="37378675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50" fill="hold"/>
                                        <p:tgtEl>
                                          <p:spTgt spid="18"/>
                                        </p:tgtEl>
                                        <p:attrNameLst>
                                          <p:attrName>ppt_w</p:attrName>
                                        </p:attrNameLst>
                                      </p:cBhvr>
                                      <p:tavLst>
                                        <p:tav tm="0">
                                          <p:val>
                                            <p:fltVal val="0"/>
                                          </p:val>
                                        </p:tav>
                                        <p:tav tm="100000">
                                          <p:val>
                                            <p:strVal val="#ppt_w"/>
                                          </p:val>
                                        </p:tav>
                                      </p:tavLst>
                                    </p:anim>
                                    <p:anim calcmode="lin" valueType="num">
                                      <p:cBhvr>
                                        <p:cTn id="8" dur="250" fill="hold"/>
                                        <p:tgtEl>
                                          <p:spTgt spid="18"/>
                                        </p:tgtEl>
                                        <p:attrNameLst>
                                          <p:attrName>ppt_h</p:attrName>
                                        </p:attrNameLst>
                                      </p:cBhvr>
                                      <p:tavLst>
                                        <p:tav tm="0">
                                          <p:val>
                                            <p:fltVal val="0"/>
                                          </p:val>
                                        </p:tav>
                                        <p:tav tm="100000">
                                          <p:val>
                                            <p:strVal val="#ppt_h"/>
                                          </p:val>
                                        </p:tav>
                                      </p:tavLst>
                                    </p:anim>
                                    <p:anim calcmode="lin" valueType="num">
                                      <p:cBhvr>
                                        <p:cTn id="9" dur="250" fill="hold"/>
                                        <p:tgtEl>
                                          <p:spTgt spid="18"/>
                                        </p:tgtEl>
                                        <p:attrNameLst>
                                          <p:attrName>style.rotation</p:attrName>
                                        </p:attrNameLst>
                                      </p:cBhvr>
                                      <p:tavLst>
                                        <p:tav tm="0">
                                          <p:val>
                                            <p:fltVal val="90"/>
                                          </p:val>
                                        </p:tav>
                                        <p:tav tm="100000">
                                          <p:val>
                                            <p:fltVal val="0"/>
                                          </p:val>
                                        </p:tav>
                                      </p:tavLst>
                                    </p:anim>
                                    <p:animEffect transition="in" filter="fade">
                                      <p:cBhvr>
                                        <p:cTn id="1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951633"/>
            <a:ext cx="12192001" cy="5906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7248128" y="188640"/>
            <a:ext cx="3960440" cy="590565"/>
          </a:xfrm>
          <a:prstGeom prst="cube">
            <a:avLst>
              <a:gd name="adj" fmla="val 13977"/>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sp3d extrusionH="57150" prstMaterial="softEdge">
              <a:bevelT w="25400" h="38100"/>
            </a:sp3d>
          </a:bodyPr>
          <a:lstStyle/>
          <a:p>
            <a:pPr algn="ctr">
              <a:spcBef>
                <a:spcPct val="0"/>
              </a:spcBef>
            </a:pPr>
            <a:r>
              <a:rPr lang="es-EC" sz="3200" b="1" dirty="0">
                <a:ln/>
                <a:solidFill>
                  <a:srgbClr val="FFFF00"/>
                </a:solidFill>
                <a:effectLst>
                  <a:outerShdw blurRad="38100" dist="38100" dir="2700000" algn="tl">
                    <a:srgbClr val="000000">
                      <a:alpha val="43137"/>
                    </a:srgbClr>
                  </a:outerShdw>
                </a:effectLst>
                <a:latin typeface="Arial Black" panose="020B0A04020102020204" pitchFamily="34" charset="0"/>
              </a:rPr>
              <a:t>INTRODUCCIÓN</a:t>
            </a:r>
          </a:p>
        </p:txBody>
      </p:sp>
      <p:sp>
        <p:nvSpPr>
          <p:cNvPr id="3" name="2 Marcador de número de diapositiva"/>
          <p:cNvSpPr>
            <a:spLocks noGrp="1"/>
          </p:cNvSpPr>
          <p:nvPr>
            <p:ph type="sldNum" sz="quarter" idx="12"/>
          </p:nvPr>
        </p:nvSpPr>
        <p:spPr>
          <a:xfrm>
            <a:off x="9299872" y="6448251"/>
            <a:ext cx="2844800" cy="365125"/>
          </a:xfrm>
        </p:spPr>
        <p:txBody>
          <a:bodyPr/>
          <a:lstStyle/>
          <a:p>
            <a:fld id="{E4F7161A-3EF8-4948-8AA3-6BDB0107BF52}" type="slidenum">
              <a:rPr lang="es-EC" sz="1400" b="1" smtClean="0">
                <a:solidFill>
                  <a:schemeClr val="tx1"/>
                </a:solidFill>
                <a:latin typeface="Arial" panose="020B0604020202020204" pitchFamily="34" charset="0"/>
                <a:cs typeface="Arial" panose="020B0604020202020204" pitchFamily="34" charset="0"/>
              </a:rPr>
              <a:t>3</a:t>
            </a:fld>
            <a:endParaRPr lang="es-EC" sz="1400" b="1" dirty="0">
              <a:solidFill>
                <a:schemeClr val="tx1"/>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642" y="1523867"/>
            <a:ext cx="2163873" cy="16207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64413" y="1052737"/>
            <a:ext cx="2163872" cy="471130"/>
          </a:xfrm>
          <a:prstGeom prst="rect">
            <a:avLst/>
          </a:prstGeom>
          <a:solidFill>
            <a:schemeClr val="tx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vert="horz" wrap="square" lIns="68580" tIns="34290" rIns="68580" bIns="34290" numCol="1" anchor="t" anchorCtr="0" compatLnSpc="1">
            <a:prstTxWarp prst="textNoShape">
              <a:avLst/>
            </a:prstTxWarp>
          </a:bodyPr>
          <a:lstStyle>
            <a:defPPr>
              <a:defRPr lang="es-EC"/>
            </a:defPPr>
            <a:lvl1pPr marL="171450" algn="ctr" defTabSz="742950">
              <a:tabLst>
                <a:tab pos="9067800" algn="l"/>
              </a:tabLst>
              <a:defRPr sz="2000" b="1">
                <a:solidFill>
                  <a:schemeClr val="bg1"/>
                </a:solidFill>
                <a:latin typeface="Arial" panose="020B0604020202020204" pitchFamily="34" charset="0"/>
              </a:defRPr>
            </a:lvl1pPr>
          </a:lstStyle>
          <a:p>
            <a:r>
              <a:rPr lang="es-ES" sz="1800" dirty="0"/>
              <a:t>+ 80%  Comercio</a:t>
            </a:r>
          </a:p>
        </p:txBody>
      </p:sp>
      <p:pic>
        <p:nvPicPr>
          <p:cNvPr id="5" name="PUERTO BUQUE NAV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39616" y="1052737"/>
            <a:ext cx="3117449" cy="2112508"/>
          </a:xfrm>
          <a:prstGeom prst="rect">
            <a:avLst/>
          </a:prstGeom>
        </p:spPr>
      </p:pic>
      <p:pic>
        <p:nvPicPr>
          <p:cNvPr id="3078" name="Picture 6"/>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26" b="90000" l="0" r="98000"/>
                    </a14:imgEffect>
                  </a14:imgLayer>
                </a14:imgProps>
              </a:ext>
              <a:ext uri="{28A0092B-C50C-407E-A947-70E740481C1C}">
                <a14:useLocalDpi xmlns:a14="http://schemas.microsoft.com/office/drawing/2010/main" val="0"/>
              </a:ext>
            </a:extLst>
          </a:blip>
          <a:srcRect/>
          <a:stretch>
            <a:fillRect/>
          </a:stretch>
        </p:blipFill>
        <p:spPr bwMode="auto">
          <a:xfrm>
            <a:off x="5916570" y="1438877"/>
            <a:ext cx="1763606" cy="184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7680177" y="1052736"/>
            <a:ext cx="4392488" cy="2308324"/>
          </a:xfrm>
          <a:prstGeom prst="rect">
            <a:avLst/>
          </a:prstGeom>
          <a:solidFill>
            <a:srgbClr val="08126E"/>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vert="horz" wrap="square" lIns="68580" tIns="34290" rIns="68580" bIns="34290" numCol="1" anchor="t" anchorCtr="0" compatLnSpc="1">
            <a:prstTxWarp prst="textNoShape">
              <a:avLst/>
            </a:prstTxWarp>
          </a:bodyPr>
          <a:lstStyle/>
          <a:p>
            <a:pPr marL="171450" algn="ctr" defTabSz="742950">
              <a:tabLst>
                <a:tab pos="9067800" algn="l"/>
              </a:tabLst>
            </a:pPr>
            <a:r>
              <a:rPr lang="es-EC" sz="2000" b="1" dirty="0">
                <a:solidFill>
                  <a:schemeClr val="bg1"/>
                </a:solidFill>
                <a:latin typeface="Arial" panose="020B0604020202020204" pitchFamily="34" charset="0"/>
              </a:rPr>
              <a:t>Es responsabilidad de cada país </a:t>
            </a:r>
            <a:r>
              <a:rPr lang="es-EC" sz="2000" b="1" u="sng" dirty="0">
                <a:solidFill>
                  <a:schemeClr val="bg1"/>
                </a:solidFill>
                <a:latin typeface="Arial" panose="020B0604020202020204" pitchFamily="34" charset="0"/>
              </a:rPr>
              <a:t>promover y contribuir al desarrollo de los puertos </a:t>
            </a:r>
            <a:r>
              <a:rPr lang="es-EC" sz="2000" b="1" dirty="0">
                <a:solidFill>
                  <a:schemeClr val="bg1"/>
                </a:solidFill>
                <a:latin typeface="Arial" panose="020B0604020202020204" pitchFamily="34" charset="0"/>
              </a:rPr>
              <a:t>que permita atender la demanda y enfrentar los desafíos en un mundo globalizado de constante evolución</a:t>
            </a:r>
            <a:endParaRPr lang="es-ES" sz="2000" b="1" dirty="0">
              <a:solidFill>
                <a:schemeClr val="bg1"/>
              </a:solidFill>
              <a:latin typeface="Arial" panose="020B0604020202020204" pitchFamily="34" charset="0"/>
            </a:endParaRPr>
          </a:p>
        </p:txBody>
      </p:sp>
      <p:pic>
        <p:nvPicPr>
          <p:cNvPr id="3080"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81610" y="4298165"/>
            <a:ext cx="2231014" cy="1795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0790" y="3789040"/>
            <a:ext cx="3425780" cy="232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4301171" y="3861048"/>
            <a:ext cx="1491063" cy="584775"/>
          </a:xfrm>
          <a:prstGeom prst="rect">
            <a:avLst/>
          </a:prstGeom>
          <a:noFill/>
        </p:spPr>
        <p:txBody>
          <a:bodyPr wrap="square" rtlCol="0">
            <a:spAutoFit/>
          </a:bodyPr>
          <a:lstStyle/>
          <a:p>
            <a:pPr algn="ctr"/>
            <a:r>
              <a:rPr lang="es-ES" sz="1600" b="1" dirty="0" smtClean="0"/>
              <a:t>ÁREAS DE DIFÍCIL ACCESO</a:t>
            </a:r>
            <a:endParaRPr lang="es-ES" sz="1600" b="1" dirty="0"/>
          </a:p>
        </p:txBody>
      </p:sp>
      <p:pic>
        <p:nvPicPr>
          <p:cNvPr id="15367"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352" y="5306465"/>
            <a:ext cx="2119081" cy="121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3353" y="3809585"/>
            <a:ext cx="2119081" cy="159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000" y="4298165"/>
            <a:ext cx="2966240" cy="1795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6106114" y="3850076"/>
            <a:ext cx="2966240" cy="400110"/>
          </a:xfrm>
          <a:prstGeom prst="rect">
            <a:avLst/>
          </a:prstGeom>
          <a:noFill/>
        </p:spPr>
        <p:txBody>
          <a:bodyPr wrap="square" rtlCol="0">
            <a:spAutoFit/>
          </a:bodyPr>
          <a:lstStyle/>
          <a:p>
            <a:pPr algn="ctr"/>
            <a:r>
              <a:rPr lang="es-ES" sz="2000" b="1" dirty="0" smtClean="0"/>
              <a:t>ALTA COMPETITIVIDAD</a:t>
            </a:r>
            <a:endParaRPr lang="es-ES" sz="2000" b="1" dirty="0"/>
          </a:p>
        </p:txBody>
      </p:sp>
      <p:sp>
        <p:nvSpPr>
          <p:cNvPr id="11" name="10 Rectángulo"/>
          <p:cNvSpPr/>
          <p:nvPr/>
        </p:nvSpPr>
        <p:spPr>
          <a:xfrm>
            <a:off x="6100997" y="5962054"/>
            <a:ext cx="2961243" cy="923330"/>
          </a:xfrm>
          <a:prstGeom prst="rect">
            <a:avLst/>
          </a:prstGeom>
        </p:spPr>
        <p:txBody>
          <a:bodyPr wrap="square">
            <a:spAutoFit/>
          </a:bodyPr>
          <a:lstStyle/>
          <a:p>
            <a:pPr algn="ctr"/>
            <a:r>
              <a:rPr lang="es-EC" b="1" dirty="0" smtClean="0"/>
              <a:t>ESTRATEGIAS QUE LE </a:t>
            </a:r>
          </a:p>
          <a:p>
            <a:pPr algn="ctr"/>
            <a:r>
              <a:rPr lang="es-EC" b="1" dirty="0" smtClean="0"/>
              <a:t>PERMITAN CRECER, SOBREVIVIR </a:t>
            </a:r>
            <a:endParaRPr lang="es-ES" b="1" dirty="0"/>
          </a:p>
        </p:txBody>
      </p:sp>
      <p:sp>
        <p:nvSpPr>
          <p:cNvPr id="29" name="28 CuadroTexto"/>
          <p:cNvSpPr txBox="1"/>
          <p:nvPr/>
        </p:nvSpPr>
        <p:spPr>
          <a:xfrm>
            <a:off x="9481610" y="3861047"/>
            <a:ext cx="2204820" cy="400110"/>
          </a:xfrm>
          <a:prstGeom prst="rect">
            <a:avLst/>
          </a:prstGeom>
          <a:noFill/>
        </p:spPr>
        <p:txBody>
          <a:bodyPr wrap="square" rtlCol="0">
            <a:spAutoFit/>
          </a:bodyPr>
          <a:lstStyle/>
          <a:p>
            <a:pPr algn="ctr"/>
            <a:r>
              <a:rPr lang="es-ES" sz="2000" b="1" dirty="0" smtClean="0"/>
              <a:t>PERMANENCIA</a:t>
            </a:r>
            <a:endParaRPr lang="es-ES" sz="2000" b="1" dirty="0"/>
          </a:p>
        </p:txBody>
      </p:sp>
      <p:sp>
        <p:nvSpPr>
          <p:cNvPr id="30" name="29 CuadroTexto"/>
          <p:cNvSpPr txBox="1"/>
          <p:nvPr/>
        </p:nvSpPr>
        <p:spPr>
          <a:xfrm>
            <a:off x="2501896" y="6114782"/>
            <a:ext cx="3414674" cy="400110"/>
          </a:xfrm>
          <a:prstGeom prst="rect">
            <a:avLst/>
          </a:prstGeom>
          <a:noFill/>
        </p:spPr>
        <p:txBody>
          <a:bodyPr wrap="square" rtlCol="0">
            <a:spAutoFit/>
          </a:bodyPr>
          <a:lstStyle/>
          <a:p>
            <a:pPr algn="ctr"/>
            <a:r>
              <a:rPr lang="es-ES" sz="2000" b="1" dirty="0" smtClean="0"/>
              <a:t>TRANSPORTE MARÍTIMO</a:t>
            </a:r>
            <a:endParaRPr lang="es-ES" sz="2000" b="1" dirty="0"/>
          </a:p>
        </p:txBody>
      </p:sp>
    </p:spTree>
    <p:extLst>
      <p:ext uri="{BB962C8B-B14F-4D97-AF65-F5344CB8AC3E}">
        <p14:creationId xmlns:p14="http://schemas.microsoft.com/office/powerpoint/2010/main" val="16182675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13 Gráfico"/>
          <p:cNvGraphicFramePr/>
          <p:nvPr>
            <p:extLst>
              <p:ext uri="{D42A27DB-BD31-4B8C-83A1-F6EECF244321}">
                <p14:modId xmlns:p14="http://schemas.microsoft.com/office/powerpoint/2010/main" val="1383516980"/>
              </p:ext>
            </p:extLst>
          </p:nvPr>
        </p:nvGraphicFramePr>
        <p:xfrm>
          <a:off x="519029" y="1859349"/>
          <a:ext cx="7665203" cy="3147506"/>
        </p:xfrm>
        <a:graphic>
          <a:graphicData uri="http://schemas.openxmlformats.org/drawingml/2006/chart">
            <c:chart xmlns:c="http://schemas.openxmlformats.org/drawingml/2006/chart" xmlns:r="http://schemas.openxmlformats.org/officeDocument/2006/relationships" r:id="rId2"/>
          </a:graphicData>
        </a:graphic>
      </p:graphicFrame>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30</a:t>
            </a:fld>
            <a:endParaRPr lang="es-EC" sz="1400" dirty="0">
              <a:solidFill>
                <a:schemeClr val="tx1"/>
              </a:solidFill>
              <a:latin typeface="Arial" panose="020B0604020202020204" pitchFamily="34" charset="0"/>
              <a:cs typeface="Arial" panose="020B0604020202020204" pitchFamily="34" charset="0"/>
            </a:endParaRPr>
          </a:p>
        </p:txBody>
      </p:sp>
      <p:sp>
        <p:nvSpPr>
          <p:cNvPr id="12" name="11 CuadroTexto"/>
          <p:cNvSpPr txBox="1"/>
          <p:nvPr/>
        </p:nvSpPr>
        <p:spPr>
          <a:xfrm>
            <a:off x="695400" y="5264251"/>
            <a:ext cx="626469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S" dirty="0" smtClean="0"/>
              <a:t>2013-2014 ROTACIÓN MÁS RÁPIDA </a:t>
            </a:r>
          </a:p>
          <a:p>
            <a:pPr marL="285750" indent="-285750">
              <a:buFont typeface="Arial" panose="020B0604020202020204" pitchFamily="34" charset="0"/>
              <a:buChar char="•"/>
            </a:pPr>
            <a:r>
              <a:rPr lang="es-ES" dirty="0" smtClean="0">
                <a:solidFill>
                  <a:schemeClr val="tx1"/>
                </a:solidFill>
              </a:rPr>
              <a:t>2015 -2017 DEMORA EN ROTAR INVENTARIOS</a:t>
            </a:r>
          </a:p>
          <a:p>
            <a:pPr marL="285750" indent="-285750">
              <a:buFont typeface="Arial" panose="020B0604020202020204" pitchFamily="34" charset="0"/>
              <a:buChar char="•"/>
            </a:pPr>
            <a:r>
              <a:rPr lang="es-ES" u="sng" dirty="0" smtClean="0">
                <a:solidFill>
                  <a:schemeClr val="tx1"/>
                </a:solidFill>
              </a:rPr>
              <a:t>DEPURACIÓN DE INVENTARIOS </a:t>
            </a:r>
          </a:p>
          <a:p>
            <a:pPr marL="285750" indent="-285750">
              <a:buFont typeface="Arial" panose="020B0604020202020204" pitchFamily="34" charset="0"/>
              <a:buChar char="•"/>
            </a:pPr>
            <a:r>
              <a:rPr lang="es-ES" u="sng" dirty="0" smtClean="0">
                <a:solidFill>
                  <a:schemeClr val="tx1"/>
                </a:solidFill>
              </a:rPr>
              <a:t>NIVELES DE STOCK</a:t>
            </a:r>
            <a:endParaRPr lang="es-ES" u="sng" dirty="0">
              <a:solidFill>
                <a:schemeClr val="tx1"/>
              </a:solidFill>
            </a:endParaRPr>
          </a:p>
        </p:txBody>
      </p:sp>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4869" y="1988840"/>
            <a:ext cx="625120" cy="62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847528" y="1153480"/>
            <a:ext cx="3672408" cy="369332"/>
          </a:xfrm>
          <a:prstGeom prst="rect">
            <a:avLst/>
          </a:prstGeom>
          <a:noFill/>
        </p:spPr>
        <p:txBody>
          <a:bodyPr wrap="square" rtlCol="0">
            <a:spAutoFit/>
          </a:bodyPr>
          <a:lstStyle/>
          <a:p>
            <a:pPr algn="ctr"/>
            <a:r>
              <a:rPr lang="es-ES" b="1" dirty="0" smtClean="0"/>
              <a:t>ROTACIÓN DE INVENTARIOS =</a:t>
            </a:r>
            <a:endParaRPr lang="es-ES" b="1" dirty="0"/>
          </a:p>
        </p:txBody>
      </p:sp>
      <p:pic>
        <p:nvPicPr>
          <p:cNvPr id="1536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9951" y="1833124"/>
            <a:ext cx="2956991" cy="2217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Tabla"/>
          <p:cNvGraphicFramePr>
            <a:graphicFrameLocks noGrp="1"/>
          </p:cNvGraphicFramePr>
          <p:nvPr>
            <p:extLst>
              <p:ext uri="{D42A27DB-BD31-4B8C-83A1-F6EECF244321}">
                <p14:modId xmlns:p14="http://schemas.microsoft.com/office/powerpoint/2010/main" val="2583973177"/>
              </p:ext>
            </p:extLst>
          </p:nvPr>
        </p:nvGraphicFramePr>
        <p:xfrm>
          <a:off x="5231904" y="1120447"/>
          <a:ext cx="1968500" cy="487680"/>
        </p:xfrm>
        <a:graphic>
          <a:graphicData uri="http://schemas.openxmlformats.org/drawingml/2006/table">
            <a:tbl>
              <a:tblPr/>
              <a:tblGrid>
                <a:gridCol w="1968500">
                  <a:extLst>
                    <a:ext uri="{9D8B030D-6E8A-4147-A177-3AD203B41FA5}">
                      <a16:colId xmlns:a16="http://schemas.microsoft.com/office/drawing/2014/main" val="20000"/>
                    </a:ext>
                  </a:extLst>
                </a:gridCol>
              </a:tblGrid>
              <a:tr h="190500">
                <a:tc>
                  <a:txBody>
                    <a:bodyPr/>
                    <a:lstStyle/>
                    <a:p>
                      <a:pPr algn="ctr" fontAlgn="b"/>
                      <a:r>
                        <a:rPr lang="es-ES" sz="1600" b="1" i="0" u="none" strike="noStrike" dirty="0" smtClean="0">
                          <a:solidFill>
                            <a:srgbClr val="000000"/>
                          </a:solidFill>
                          <a:effectLst/>
                          <a:latin typeface="Calibri"/>
                        </a:rPr>
                        <a:t>Costo Ventas</a:t>
                      </a:r>
                      <a:endParaRPr lang="es-ES" sz="1600" b="1" i="0" u="none" strike="noStrike" dirty="0">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ctr" fontAlgn="b"/>
                      <a:r>
                        <a:rPr lang="es-ES" sz="1600" b="1" i="0" u="none" strike="noStrike" dirty="0" smtClean="0">
                          <a:solidFill>
                            <a:srgbClr val="000000"/>
                          </a:solidFill>
                          <a:effectLst/>
                          <a:latin typeface="Calibri"/>
                        </a:rPr>
                        <a:t>Inventarios</a:t>
                      </a:r>
                      <a:endParaRPr lang="es-ES" sz="16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bl>
          </a:graphicData>
        </a:graphic>
      </p:graphicFrame>
      <p:pic>
        <p:nvPicPr>
          <p:cNvPr id="1536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9881" y="5354145"/>
            <a:ext cx="3452324" cy="1134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18 Cubo"/>
          <p:cNvSpPr/>
          <p:nvPr/>
        </p:nvSpPr>
        <p:spPr>
          <a:xfrm>
            <a:off x="1143202" y="248727"/>
            <a:ext cx="2432517"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457200">
              <a:lnSpc>
                <a:spcPct val="90000"/>
              </a:lnSpc>
              <a:spcBef>
                <a:spcPct val="0"/>
              </a:spcBef>
              <a:spcAft>
                <a:spcPct val="35000"/>
              </a:spcAft>
            </a:pPr>
            <a:r>
              <a:rPr lang="es-EC" sz="1600" b="1" dirty="0" smtClean="0">
                <a:ln/>
                <a:solidFill>
                  <a:srgbClr val="002060"/>
                </a:solidFill>
                <a:latin typeface="Arial Black" panose="020B0A04020102020204" pitchFamily="34" charset="0"/>
              </a:rPr>
              <a:t>INDICADORES FINANCIEROS</a:t>
            </a:r>
            <a:endParaRPr lang="es-EC" sz="1600" b="1" dirty="0">
              <a:ln/>
              <a:solidFill>
                <a:srgbClr val="002060"/>
              </a:solidFill>
              <a:latin typeface="Arial Black" panose="020B0A04020102020204" pitchFamily="34" charset="0"/>
            </a:endParaRPr>
          </a:p>
        </p:txBody>
      </p:sp>
      <p:pic>
        <p:nvPicPr>
          <p:cNvPr id="2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2959"/>
          <a:stretch/>
        </p:blipFill>
        <p:spPr bwMode="auto">
          <a:xfrm>
            <a:off x="5807968" y="5506663"/>
            <a:ext cx="1003422" cy="71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57242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50" fill="hold"/>
                                        <p:tgtEl>
                                          <p:spTgt spid="18"/>
                                        </p:tgtEl>
                                        <p:attrNameLst>
                                          <p:attrName>ppt_w</p:attrName>
                                        </p:attrNameLst>
                                      </p:cBhvr>
                                      <p:tavLst>
                                        <p:tav tm="0">
                                          <p:val>
                                            <p:fltVal val="0"/>
                                          </p:val>
                                        </p:tav>
                                        <p:tav tm="100000">
                                          <p:val>
                                            <p:strVal val="#ppt_w"/>
                                          </p:val>
                                        </p:tav>
                                      </p:tavLst>
                                    </p:anim>
                                    <p:anim calcmode="lin" valueType="num">
                                      <p:cBhvr>
                                        <p:cTn id="8" dur="250" fill="hold"/>
                                        <p:tgtEl>
                                          <p:spTgt spid="18"/>
                                        </p:tgtEl>
                                        <p:attrNameLst>
                                          <p:attrName>ppt_h</p:attrName>
                                        </p:attrNameLst>
                                      </p:cBhvr>
                                      <p:tavLst>
                                        <p:tav tm="0">
                                          <p:val>
                                            <p:fltVal val="0"/>
                                          </p:val>
                                        </p:tav>
                                        <p:tav tm="100000">
                                          <p:val>
                                            <p:strVal val="#ppt_h"/>
                                          </p:val>
                                        </p:tav>
                                      </p:tavLst>
                                    </p:anim>
                                    <p:anim calcmode="lin" valueType="num">
                                      <p:cBhvr>
                                        <p:cTn id="9" dur="250" fill="hold"/>
                                        <p:tgtEl>
                                          <p:spTgt spid="18"/>
                                        </p:tgtEl>
                                        <p:attrNameLst>
                                          <p:attrName>style.rotation</p:attrName>
                                        </p:attrNameLst>
                                      </p:cBhvr>
                                      <p:tavLst>
                                        <p:tav tm="0">
                                          <p:val>
                                            <p:fltVal val="90"/>
                                          </p:val>
                                        </p:tav>
                                        <p:tav tm="100000">
                                          <p:val>
                                            <p:fltVal val="0"/>
                                          </p:val>
                                        </p:tav>
                                      </p:tavLst>
                                    </p:anim>
                                    <p:animEffect transition="in" filter="fade">
                                      <p:cBhvr>
                                        <p:cTn id="10" dur="250"/>
                                        <p:tgtEl>
                                          <p:spTgt spid="18"/>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250" fill="hold"/>
                                        <p:tgtEl>
                                          <p:spTgt spid="21"/>
                                        </p:tgtEl>
                                        <p:attrNameLst>
                                          <p:attrName>ppt_w</p:attrName>
                                        </p:attrNameLst>
                                      </p:cBhvr>
                                      <p:tavLst>
                                        <p:tav tm="0">
                                          <p:val>
                                            <p:fltVal val="0"/>
                                          </p:val>
                                        </p:tav>
                                        <p:tav tm="100000">
                                          <p:val>
                                            <p:strVal val="#ppt_w"/>
                                          </p:val>
                                        </p:tav>
                                      </p:tavLst>
                                    </p:anim>
                                    <p:anim calcmode="lin" valueType="num">
                                      <p:cBhvr>
                                        <p:cTn id="14" dur="250" fill="hold"/>
                                        <p:tgtEl>
                                          <p:spTgt spid="21"/>
                                        </p:tgtEl>
                                        <p:attrNameLst>
                                          <p:attrName>ppt_h</p:attrName>
                                        </p:attrNameLst>
                                      </p:cBhvr>
                                      <p:tavLst>
                                        <p:tav tm="0">
                                          <p:val>
                                            <p:fltVal val="0"/>
                                          </p:val>
                                        </p:tav>
                                        <p:tav tm="100000">
                                          <p:val>
                                            <p:strVal val="#ppt_h"/>
                                          </p:val>
                                        </p:tav>
                                      </p:tavLst>
                                    </p:anim>
                                    <p:anim calcmode="lin" valueType="num">
                                      <p:cBhvr>
                                        <p:cTn id="15" dur="250" fill="hold"/>
                                        <p:tgtEl>
                                          <p:spTgt spid="21"/>
                                        </p:tgtEl>
                                        <p:attrNameLst>
                                          <p:attrName>style.rotation</p:attrName>
                                        </p:attrNameLst>
                                      </p:cBhvr>
                                      <p:tavLst>
                                        <p:tav tm="0">
                                          <p:val>
                                            <p:fltVal val="90"/>
                                          </p:val>
                                        </p:tav>
                                        <p:tav tm="100000">
                                          <p:val>
                                            <p:fltVal val="0"/>
                                          </p:val>
                                        </p:tav>
                                      </p:tavLst>
                                    </p:anim>
                                    <p:animEffect transition="in" filter="fade">
                                      <p:cBhvr>
                                        <p:cTn id="1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31</a:t>
            </a:fld>
            <a:endParaRPr lang="es-EC" sz="1400" dirty="0">
              <a:solidFill>
                <a:schemeClr val="tx1"/>
              </a:solidFill>
              <a:latin typeface="Arial" panose="020B0604020202020204" pitchFamily="34" charset="0"/>
              <a:cs typeface="Arial" panose="020B0604020202020204" pitchFamily="34" charset="0"/>
            </a:endParaRPr>
          </a:p>
        </p:txBody>
      </p:sp>
      <p:sp>
        <p:nvSpPr>
          <p:cNvPr id="12" name="11 CuadroTexto"/>
          <p:cNvSpPr txBox="1"/>
          <p:nvPr/>
        </p:nvSpPr>
        <p:spPr>
          <a:xfrm>
            <a:off x="443371" y="5517231"/>
            <a:ext cx="626469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S" dirty="0" smtClean="0"/>
              <a:t>2014 ROTACIÓN MÁS RÁPIDA </a:t>
            </a:r>
          </a:p>
          <a:p>
            <a:pPr marL="285750" indent="-285750">
              <a:buFont typeface="Arial" panose="020B0604020202020204" pitchFamily="34" charset="0"/>
              <a:buChar char="•"/>
            </a:pPr>
            <a:r>
              <a:rPr lang="es-ES" dirty="0" smtClean="0">
                <a:solidFill>
                  <a:schemeClr val="tx1"/>
                </a:solidFill>
              </a:rPr>
              <a:t>2013 -2016-2017 DEMORA LA GESTIÓN DE COBRO</a:t>
            </a:r>
          </a:p>
        </p:txBody>
      </p:sp>
      <p:sp>
        <p:nvSpPr>
          <p:cNvPr id="16" name="15 Cubo"/>
          <p:cNvSpPr/>
          <p:nvPr/>
        </p:nvSpPr>
        <p:spPr>
          <a:xfrm>
            <a:off x="1143202" y="248727"/>
            <a:ext cx="2432517"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457200">
              <a:lnSpc>
                <a:spcPct val="90000"/>
              </a:lnSpc>
              <a:spcBef>
                <a:spcPct val="0"/>
              </a:spcBef>
              <a:spcAft>
                <a:spcPct val="35000"/>
              </a:spcAft>
            </a:pPr>
            <a:r>
              <a:rPr lang="es-EC" sz="1600" b="1" dirty="0" smtClean="0">
                <a:ln/>
                <a:solidFill>
                  <a:srgbClr val="002060"/>
                </a:solidFill>
                <a:latin typeface="Arial Black" panose="020B0A04020102020204" pitchFamily="34" charset="0"/>
              </a:rPr>
              <a:t>INDICADORES FINANCIEROS</a:t>
            </a:r>
            <a:endParaRPr lang="es-EC" sz="1600" b="1" dirty="0">
              <a:ln/>
              <a:solidFill>
                <a:srgbClr val="002060"/>
              </a:solidFill>
              <a:latin typeface="Arial Black" panose="020B0A04020102020204" pitchFamily="34" charset="0"/>
            </a:endParaRPr>
          </a:p>
        </p:txBody>
      </p:sp>
      <p:graphicFrame>
        <p:nvGraphicFramePr>
          <p:cNvPr id="17" name="16 Gráfico"/>
          <p:cNvGraphicFramePr/>
          <p:nvPr>
            <p:extLst>
              <p:ext uri="{D42A27DB-BD31-4B8C-83A1-F6EECF244321}">
                <p14:modId xmlns:p14="http://schemas.microsoft.com/office/powerpoint/2010/main" val="1305364951"/>
              </p:ext>
            </p:extLst>
          </p:nvPr>
        </p:nvGraphicFramePr>
        <p:xfrm>
          <a:off x="219048" y="1952836"/>
          <a:ext cx="7050740" cy="3096344"/>
        </p:xfrm>
        <a:graphic>
          <a:graphicData uri="http://schemas.openxmlformats.org/drawingml/2006/chart">
            <c:chart xmlns:c="http://schemas.openxmlformats.org/drawingml/2006/chart" xmlns:r="http://schemas.openxmlformats.org/officeDocument/2006/relationships" r:id="rId4"/>
          </a:graphicData>
        </a:graphic>
      </p:graphicFrame>
      <p:sp>
        <p:nvSpPr>
          <p:cNvPr id="19" name="18 CuadroTexto"/>
          <p:cNvSpPr txBox="1"/>
          <p:nvPr/>
        </p:nvSpPr>
        <p:spPr>
          <a:xfrm>
            <a:off x="695400" y="1162722"/>
            <a:ext cx="3888432" cy="369332"/>
          </a:xfrm>
          <a:prstGeom prst="rect">
            <a:avLst/>
          </a:prstGeom>
          <a:noFill/>
        </p:spPr>
        <p:txBody>
          <a:bodyPr wrap="square" rtlCol="0">
            <a:spAutoFit/>
          </a:bodyPr>
          <a:lstStyle/>
          <a:p>
            <a:pPr algn="ctr"/>
            <a:r>
              <a:rPr lang="es-ES" b="1" dirty="0" smtClean="0"/>
              <a:t>ROTACIÓN DE CUENTA POR COBRAR =</a:t>
            </a:r>
            <a:endParaRPr lang="es-ES" b="1" dirty="0"/>
          </a:p>
        </p:txBody>
      </p:sp>
      <p:graphicFrame>
        <p:nvGraphicFramePr>
          <p:cNvPr id="7" name="6 Tabla"/>
          <p:cNvGraphicFramePr>
            <a:graphicFrameLocks noGrp="1"/>
          </p:cNvGraphicFramePr>
          <p:nvPr>
            <p:extLst>
              <p:ext uri="{D42A27DB-BD31-4B8C-83A1-F6EECF244321}">
                <p14:modId xmlns:p14="http://schemas.microsoft.com/office/powerpoint/2010/main" val="3010432976"/>
              </p:ext>
            </p:extLst>
          </p:nvPr>
        </p:nvGraphicFramePr>
        <p:xfrm>
          <a:off x="4583832" y="1162722"/>
          <a:ext cx="1968500" cy="381000"/>
        </p:xfrm>
        <a:graphic>
          <a:graphicData uri="http://schemas.openxmlformats.org/drawingml/2006/table">
            <a:tbl>
              <a:tblPr/>
              <a:tblGrid>
                <a:gridCol w="1968500">
                  <a:extLst>
                    <a:ext uri="{9D8B030D-6E8A-4147-A177-3AD203B41FA5}">
                      <a16:colId xmlns:a16="http://schemas.microsoft.com/office/drawing/2014/main" val="20000"/>
                    </a:ext>
                  </a:extLst>
                </a:gridCol>
              </a:tblGrid>
              <a:tr h="190500">
                <a:tc>
                  <a:txBody>
                    <a:bodyPr/>
                    <a:lstStyle/>
                    <a:p>
                      <a:pPr algn="ctr" fontAlgn="b"/>
                      <a:r>
                        <a:rPr lang="es-ES" sz="1100" b="0" i="0" u="none" strike="noStrike" dirty="0">
                          <a:solidFill>
                            <a:srgbClr val="000000"/>
                          </a:solidFill>
                          <a:effectLst/>
                          <a:latin typeface="Calibri"/>
                        </a:rPr>
                        <a:t>VENTAS</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90500">
                <a:tc>
                  <a:txBody>
                    <a:bodyPr/>
                    <a:lstStyle/>
                    <a:p>
                      <a:pPr algn="ctr" fontAlgn="b"/>
                      <a:r>
                        <a:rPr lang="es-ES" sz="1100" b="0" i="0" u="none" strike="noStrike" dirty="0">
                          <a:solidFill>
                            <a:srgbClr val="000000"/>
                          </a:solidFill>
                          <a:effectLst/>
                          <a:latin typeface="Calibri"/>
                        </a:rPr>
                        <a:t>CUENTAS POR COBRAR</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bl>
          </a:graphicData>
        </a:graphic>
      </p:graphicFrame>
      <p:pic>
        <p:nvPicPr>
          <p:cNvPr id="1638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5413" y="1916832"/>
            <a:ext cx="3831873" cy="1866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7392144" y="4778567"/>
            <a:ext cx="4294286" cy="1477328"/>
          </a:xfrm>
          <a:prstGeom prst="rect">
            <a:avLst/>
          </a:prstGeom>
          <a:solidFill>
            <a:schemeClr val="accent1">
              <a:lumMod val="40000"/>
              <a:lumOff val="6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s-EC" dirty="0">
                <a:solidFill>
                  <a:schemeClr val="tx1"/>
                </a:solidFill>
              </a:rPr>
              <a:t>Desde el año 2016 se emprendieron acciones ante </a:t>
            </a:r>
            <a:r>
              <a:rPr lang="es-EC" dirty="0" err="1">
                <a:solidFill>
                  <a:schemeClr val="tx1"/>
                </a:solidFill>
              </a:rPr>
              <a:t>MINFIN</a:t>
            </a:r>
            <a:r>
              <a:rPr lang="es-EC" dirty="0">
                <a:solidFill>
                  <a:schemeClr val="tx1"/>
                </a:solidFill>
              </a:rPr>
              <a:t> y </a:t>
            </a:r>
            <a:r>
              <a:rPr lang="es-EC" dirty="0" err="1">
                <a:solidFill>
                  <a:schemeClr val="tx1"/>
                </a:solidFill>
              </a:rPr>
              <a:t>MIDENA</a:t>
            </a:r>
            <a:r>
              <a:rPr lang="es-EC" dirty="0">
                <a:solidFill>
                  <a:schemeClr val="tx1"/>
                </a:solidFill>
              </a:rPr>
              <a:t> con el apoyo de la </a:t>
            </a:r>
            <a:r>
              <a:rPr lang="es-EC" dirty="0" err="1">
                <a:solidFill>
                  <a:schemeClr val="tx1"/>
                </a:solidFill>
              </a:rPr>
              <a:t>DIGFIN</a:t>
            </a:r>
            <a:r>
              <a:rPr lang="es-EC" dirty="0">
                <a:solidFill>
                  <a:schemeClr val="tx1"/>
                </a:solidFill>
              </a:rPr>
              <a:t>, </a:t>
            </a:r>
            <a:r>
              <a:rPr lang="es-EC" dirty="0" smtClean="0">
                <a:solidFill>
                  <a:schemeClr val="tx1"/>
                </a:solidFill>
              </a:rPr>
              <a:t>recuperación de </a:t>
            </a:r>
            <a:r>
              <a:rPr lang="es-EC" dirty="0">
                <a:solidFill>
                  <a:schemeClr val="tx1"/>
                </a:solidFill>
              </a:rPr>
              <a:t>$ 4.388.622,52, resultado beneficioso para el SERDRA al depender de la Armada</a:t>
            </a:r>
            <a:endParaRPr lang="es-ES" dirty="0">
              <a:solidFill>
                <a:schemeClr val="tx1"/>
              </a:solidFill>
            </a:endParaRPr>
          </a:p>
        </p:txBody>
      </p:sp>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924" y="3984625"/>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3802" y="5581510"/>
            <a:ext cx="720080" cy="517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1136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32</a:t>
            </a:fld>
            <a:endParaRPr lang="es-EC" sz="1400" dirty="0">
              <a:solidFill>
                <a:schemeClr val="tx1"/>
              </a:solidFill>
              <a:latin typeface="Arial" panose="020B0604020202020204" pitchFamily="34" charset="0"/>
              <a:cs typeface="Arial" panose="020B0604020202020204" pitchFamily="34" charset="0"/>
            </a:endParaRPr>
          </a:p>
        </p:txBody>
      </p:sp>
      <p:sp>
        <p:nvSpPr>
          <p:cNvPr id="12" name="11 CuadroTexto"/>
          <p:cNvSpPr txBox="1"/>
          <p:nvPr/>
        </p:nvSpPr>
        <p:spPr>
          <a:xfrm>
            <a:off x="537757" y="5323295"/>
            <a:ext cx="626469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S" dirty="0" smtClean="0"/>
              <a:t>CAPACIDAD DE ENDEUDAMIENTO DEL </a:t>
            </a:r>
            <a:r>
              <a:rPr lang="es-ES" dirty="0" err="1" smtClean="0"/>
              <a:t>SERDRA</a:t>
            </a:r>
            <a:endParaRPr lang="es-ES" dirty="0" smtClean="0"/>
          </a:p>
        </p:txBody>
      </p:sp>
      <p:sp>
        <p:nvSpPr>
          <p:cNvPr id="16" name="15 Cubo"/>
          <p:cNvSpPr/>
          <p:nvPr/>
        </p:nvSpPr>
        <p:spPr>
          <a:xfrm>
            <a:off x="1143202" y="248727"/>
            <a:ext cx="2432517"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457200">
              <a:lnSpc>
                <a:spcPct val="90000"/>
              </a:lnSpc>
              <a:spcBef>
                <a:spcPct val="0"/>
              </a:spcBef>
              <a:spcAft>
                <a:spcPct val="35000"/>
              </a:spcAft>
            </a:pPr>
            <a:r>
              <a:rPr lang="es-EC" sz="1600" b="1" dirty="0" smtClean="0">
                <a:ln/>
                <a:solidFill>
                  <a:srgbClr val="002060"/>
                </a:solidFill>
                <a:latin typeface="Arial Black" panose="020B0A04020102020204" pitchFamily="34" charset="0"/>
              </a:rPr>
              <a:t>INDICADORES FINANCIEROS</a:t>
            </a:r>
            <a:endParaRPr lang="es-EC" sz="1600" b="1" dirty="0">
              <a:ln/>
              <a:solidFill>
                <a:srgbClr val="002060"/>
              </a:solidFill>
              <a:latin typeface="Arial Black" panose="020B0A04020102020204" pitchFamily="34" charset="0"/>
            </a:endParaRPr>
          </a:p>
        </p:txBody>
      </p:sp>
      <p:sp>
        <p:nvSpPr>
          <p:cNvPr id="19" name="18 CuadroTexto"/>
          <p:cNvSpPr txBox="1"/>
          <p:nvPr/>
        </p:nvSpPr>
        <p:spPr>
          <a:xfrm>
            <a:off x="695400" y="1162722"/>
            <a:ext cx="3888432" cy="369332"/>
          </a:xfrm>
          <a:prstGeom prst="rect">
            <a:avLst/>
          </a:prstGeom>
          <a:noFill/>
        </p:spPr>
        <p:txBody>
          <a:bodyPr wrap="square" rtlCol="0">
            <a:spAutoFit/>
          </a:bodyPr>
          <a:lstStyle/>
          <a:p>
            <a:pPr algn="ctr"/>
            <a:r>
              <a:rPr lang="es-EC" b="1" dirty="0" smtClean="0"/>
              <a:t>RAZÓN DE ENDEUDAMIENTO </a:t>
            </a:r>
            <a:r>
              <a:rPr lang="es-ES" b="1" dirty="0" smtClean="0"/>
              <a:t>=</a:t>
            </a:r>
            <a:endParaRPr lang="es-ES" b="1" dirty="0"/>
          </a:p>
        </p:txBody>
      </p:sp>
      <p:graphicFrame>
        <p:nvGraphicFramePr>
          <p:cNvPr id="7" name="6 Tabla"/>
          <p:cNvGraphicFramePr>
            <a:graphicFrameLocks noGrp="1"/>
          </p:cNvGraphicFramePr>
          <p:nvPr>
            <p:extLst>
              <p:ext uri="{D42A27DB-BD31-4B8C-83A1-F6EECF244321}">
                <p14:modId xmlns:p14="http://schemas.microsoft.com/office/powerpoint/2010/main" val="3281459466"/>
              </p:ext>
            </p:extLst>
          </p:nvPr>
        </p:nvGraphicFramePr>
        <p:xfrm>
          <a:off x="4583832" y="1162722"/>
          <a:ext cx="1968500" cy="381000"/>
        </p:xfrm>
        <a:graphic>
          <a:graphicData uri="http://schemas.openxmlformats.org/drawingml/2006/table">
            <a:tbl>
              <a:tblPr/>
              <a:tblGrid>
                <a:gridCol w="1968500">
                  <a:extLst>
                    <a:ext uri="{9D8B030D-6E8A-4147-A177-3AD203B41FA5}">
                      <a16:colId xmlns:a16="http://schemas.microsoft.com/office/drawing/2014/main" val="20000"/>
                    </a:ext>
                  </a:extLst>
                </a:gridCol>
              </a:tblGrid>
              <a:tr h="190500">
                <a:tc>
                  <a:txBody>
                    <a:bodyPr/>
                    <a:lstStyle/>
                    <a:p>
                      <a:pPr algn="ctr" fontAlgn="b"/>
                      <a:r>
                        <a:rPr lang="es-ES" sz="1100" b="0" i="0" u="none" strike="noStrike" dirty="0" smtClean="0">
                          <a:solidFill>
                            <a:srgbClr val="000000"/>
                          </a:solidFill>
                          <a:effectLst/>
                          <a:latin typeface="Calibri"/>
                        </a:rPr>
                        <a:t>PASIVO TOTAL</a:t>
                      </a:r>
                      <a:endParaRPr lang="es-ES" sz="1100" b="0" i="0" u="none" strike="noStrike" dirty="0">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90500">
                <a:tc>
                  <a:txBody>
                    <a:bodyPr/>
                    <a:lstStyle/>
                    <a:p>
                      <a:pPr algn="ctr" fontAlgn="b"/>
                      <a:r>
                        <a:rPr lang="es-ES" sz="1100" b="0" i="0" u="none" strike="noStrike" dirty="0" smtClean="0">
                          <a:solidFill>
                            <a:srgbClr val="000000"/>
                          </a:solidFill>
                          <a:effectLst/>
                          <a:latin typeface="Calibri"/>
                        </a:rPr>
                        <a:t>ACTIVO TOTAL</a:t>
                      </a:r>
                      <a:endParaRPr lang="es-ES" sz="11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bl>
          </a:graphicData>
        </a:graphic>
      </p:graphicFrame>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9314" y="3437767"/>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7480" t="51126" r="32349" b="16923"/>
          <a:stretch/>
        </p:blipFill>
        <p:spPr bwMode="auto">
          <a:xfrm>
            <a:off x="814074" y="1749830"/>
            <a:ext cx="5667077" cy="3375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201" y="4942177"/>
            <a:ext cx="3127375"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2222" y="1509972"/>
            <a:ext cx="2849331" cy="124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25 Elipse"/>
          <p:cNvSpPr/>
          <p:nvPr/>
        </p:nvSpPr>
        <p:spPr>
          <a:xfrm>
            <a:off x="3399735" y="3185739"/>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416313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9 Gráfico"/>
          <p:cNvGraphicFramePr>
            <a:graphicFrameLocks/>
          </p:cNvGraphicFramePr>
          <p:nvPr>
            <p:extLst>
              <p:ext uri="{D42A27DB-BD31-4B8C-83A1-F6EECF244321}">
                <p14:modId xmlns:p14="http://schemas.microsoft.com/office/powerpoint/2010/main" val="814804925"/>
              </p:ext>
            </p:extLst>
          </p:nvPr>
        </p:nvGraphicFramePr>
        <p:xfrm>
          <a:off x="594201" y="1350893"/>
          <a:ext cx="5963036" cy="3240360"/>
        </p:xfrm>
        <a:graphic>
          <a:graphicData uri="http://schemas.openxmlformats.org/drawingml/2006/chart">
            <c:chart xmlns:c="http://schemas.openxmlformats.org/drawingml/2006/chart" xmlns:r="http://schemas.openxmlformats.org/officeDocument/2006/relationships" r:id="rId2"/>
          </a:graphicData>
        </a:graphic>
      </p:graphicFrame>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33</a:t>
            </a:fld>
            <a:endParaRPr lang="es-EC" sz="1400" dirty="0">
              <a:solidFill>
                <a:schemeClr val="tx1"/>
              </a:solidFill>
              <a:latin typeface="Arial" panose="020B0604020202020204" pitchFamily="34" charset="0"/>
              <a:cs typeface="Arial" panose="020B0604020202020204" pitchFamily="34" charset="0"/>
            </a:endParaRPr>
          </a:p>
        </p:txBody>
      </p:sp>
      <p:sp>
        <p:nvSpPr>
          <p:cNvPr id="12" name="11 CuadroTexto"/>
          <p:cNvSpPr txBox="1"/>
          <p:nvPr/>
        </p:nvSpPr>
        <p:spPr>
          <a:xfrm>
            <a:off x="264799" y="4927511"/>
            <a:ext cx="11239613"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S" dirty="0" smtClean="0"/>
              <a:t>DECRECIMIENTO DE LA UTILIDAD BRUTA EN VENTAS A PARTIR DEL 2015</a:t>
            </a:r>
          </a:p>
          <a:p>
            <a:pPr marL="285750" indent="-285750">
              <a:buFont typeface="Arial" panose="020B0604020202020204" pitchFamily="34" charset="0"/>
              <a:buChar char="•"/>
            </a:pPr>
            <a:r>
              <a:rPr lang="es-EC" dirty="0" smtClean="0"/>
              <a:t>INSERCIÓN DE EMPRESAS PRIVADAS EN EL MERCADO DEL DRAGADO OBLIGA A ESTAR PREPARADO PARA ENFRENTAR LA COMPETENCIA Y EXIGENCIA DEL MERCADO, </a:t>
            </a:r>
          </a:p>
          <a:p>
            <a:pPr marL="285750" indent="-285750">
              <a:buFont typeface="Arial" panose="020B0604020202020204" pitchFamily="34" charset="0"/>
              <a:buChar char="•"/>
            </a:pPr>
            <a:r>
              <a:rPr lang="es-EC" dirty="0" smtClean="0"/>
              <a:t>TENIENDO EN LA ARMADA UNA OPORTUNIDAD DE APOYO PARA SU GESTIÓN.</a:t>
            </a:r>
            <a:endParaRPr lang="es-ES" dirty="0" smtClean="0"/>
          </a:p>
          <a:p>
            <a:pPr marL="285750" indent="-285750">
              <a:buFont typeface="Arial" panose="020B0604020202020204" pitchFamily="34" charset="0"/>
              <a:buChar char="•"/>
            </a:pPr>
            <a:r>
              <a:rPr lang="es-EC" dirty="0" smtClean="0"/>
              <a:t>DISPONIBILIDAD DE RECURSOS POR LA SITUACIÓN QUE ATRAVIESA EL PAÍS</a:t>
            </a:r>
            <a:endParaRPr lang="es-ES" dirty="0" smtClean="0"/>
          </a:p>
        </p:txBody>
      </p:sp>
      <p:sp>
        <p:nvSpPr>
          <p:cNvPr id="16" name="15 Cubo"/>
          <p:cNvSpPr/>
          <p:nvPr/>
        </p:nvSpPr>
        <p:spPr>
          <a:xfrm>
            <a:off x="1143202" y="248727"/>
            <a:ext cx="2432517"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457200">
              <a:lnSpc>
                <a:spcPct val="90000"/>
              </a:lnSpc>
              <a:spcBef>
                <a:spcPct val="0"/>
              </a:spcBef>
              <a:spcAft>
                <a:spcPct val="35000"/>
              </a:spcAft>
            </a:pPr>
            <a:r>
              <a:rPr lang="es-EC" sz="1600" b="1" dirty="0" smtClean="0">
                <a:ln/>
                <a:solidFill>
                  <a:srgbClr val="002060"/>
                </a:solidFill>
                <a:latin typeface="Arial Black" panose="020B0A04020102020204" pitchFamily="34" charset="0"/>
              </a:rPr>
              <a:t>INDICADORES FINANCIEROS</a:t>
            </a:r>
            <a:endParaRPr lang="es-EC" sz="1600" b="1" dirty="0">
              <a:ln/>
              <a:solidFill>
                <a:srgbClr val="002060"/>
              </a:solidFill>
              <a:latin typeface="Arial Black" panose="020B0A04020102020204" pitchFamily="34" charset="0"/>
            </a:endParaRPr>
          </a:p>
        </p:txBody>
      </p:sp>
      <p:sp>
        <p:nvSpPr>
          <p:cNvPr id="19" name="18 CuadroTexto"/>
          <p:cNvSpPr txBox="1"/>
          <p:nvPr/>
        </p:nvSpPr>
        <p:spPr>
          <a:xfrm>
            <a:off x="695400" y="1162722"/>
            <a:ext cx="3888432" cy="369332"/>
          </a:xfrm>
          <a:prstGeom prst="rect">
            <a:avLst/>
          </a:prstGeom>
          <a:noFill/>
        </p:spPr>
        <p:txBody>
          <a:bodyPr wrap="square" rtlCol="0">
            <a:spAutoFit/>
          </a:bodyPr>
          <a:lstStyle/>
          <a:p>
            <a:pPr algn="ctr"/>
            <a:r>
              <a:rPr lang="es-EC" b="1" dirty="0" smtClean="0"/>
              <a:t>MARGEN BRUTO DE UTILIDADES </a:t>
            </a:r>
            <a:r>
              <a:rPr lang="es-ES" b="1" dirty="0" smtClean="0"/>
              <a:t>=</a:t>
            </a:r>
            <a:endParaRPr lang="es-ES" b="1" dirty="0"/>
          </a:p>
        </p:txBody>
      </p:sp>
      <p:graphicFrame>
        <p:nvGraphicFramePr>
          <p:cNvPr id="7" name="6 Tabla"/>
          <p:cNvGraphicFramePr>
            <a:graphicFrameLocks noGrp="1"/>
          </p:cNvGraphicFramePr>
          <p:nvPr>
            <p:extLst>
              <p:ext uri="{D42A27DB-BD31-4B8C-83A1-F6EECF244321}">
                <p14:modId xmlns:p14="http://schemas.microsoft.com/office/powerpoint/2010/main" val="2849681430"/>
              </p:ext>
            </p:extLst>
          </p:nvPr>
        </p:nvGraphicFramePr>
        <p:xfrm>
          <a:off x="4583832" y="1162722"/>
          <a:ext cx="1968500" cy="381000"/>
        </p:xfrm>
        <a:graphic>
          <a:graphicData uri="http://schemas.openxmlformats.org/drawingml/2006/table">
            <a:tbl>
              <a:tblPr/>
              <a:tblGrid>
                <a:gridCol w="1968500">
                  <a:extLst>
                    <a:ext uri="{9D8B030D-6E8A-4147-A177-3AD203B41FA5}">
                      <a16:colId xmlns:a16="http://schemas.microsoft.com/office/drawing/2014/main" val="20000"/>
                    </a:ext>
                  </a:extLst>
                </a:gridCol>
              </a:tblGrid>
              <a:tr h="190500">
                <a:tc>
                  <a:txBody>
                    <a:bodyPr/>
                    <a:lstStyle/>
                    <a:p>
                      <a:pPr algn="ctr" fontAlgn="b"/>
                      <a:r>
                        <a:rPr lang="es-EC" sz="1200" b="1" kern="1200" dirty="0" smtClean="0">
                          <a:solidFill>
                            <a:schemeClr val="tx1"/>
                          </a:solidFill>
                          <a:effectLst/>
                          <a:latin typeface="+mn-lt"/>
                          <a:ea typeface="+mn-ea"/>
                          <a:cs typeface="+mn-cs"/>
                        </a:rPr>
                        <a:t>UTILIDAD BRUTA GENERADA </a:t>
                      </a:r>
                      <a:endParaRPr lang="es-ES" sz="900" b="1" i="0" u="none" strike="noStrike" dirty="0">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90500">
                <a:tc>
                  <a:txBody>
                    <a:bodyPr/>
                    <a:lstStyle/>
                    <a:p>
                      <a:pPr algn="ctr" fontAlgn="b"/>
                      <a:r>
                        <a:rPr lang="es-EC" sz="1200" b="1" kern="1200" dirty="0" smtClean="0">
                          <a:solidFill>
                            <a:schemeClr val="tx1"/>
                          </a:solidFill>
                          <a:effectLst/>
                          <a:latin typeface="+mn-lt"/>
                          <a:ea typeface="+mn-ea"/>
                          <a:cs typeface="+mn-cs"/>
                        </a:rPr>
                        <a:t>VENTA NETAS</a:t>
                      </a:r>
                      <a:endParaRPr lang="es-ES" sz="9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bl>
          </a:graphicData>
        </a:graphic>
      </p:graphicFrame>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4858" y="3968137"/>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25 Elipse"/>
          <p:cNvSpPr/>
          <p:nvPr/>
        </p:nvSpPr>
        <p:spPr>
          <a:xfrm>
            <a:off x="3424890" y="1721119"/>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9136" y="3970221"/>
            <a:ext cx="871381" cy="62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16814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17 Gráfico"/>
          <p:cNvGraphicFramePr/>
          <p:nvPr>
            <p:extLst>
              <p:ext uri="{D42A27DB-BD31-4B8C-83A1-F6EECF244321}">
                <p14:modId xmlns:p14="http://schemas.microsoft.com/office/powerpoint/2010/main" val="648008983"/>
              </p:ext>
            </p:extLst>
          </p:nvPr>
        </p:nvGraphicFramePr>
        <p:xfrm>
          <a:off x="363756" y="1628800"/>
          <a:ext cx="6236300" cy="3201451"/>
        </p:xfrm>
        <a:graphic>
          <a:graphicData uri="http://schemas.openxmlformats.org/drawingml/2006/chart">
            <c:chart xmlns:c="http://schemas.openxmlformats.org/drawingml/2006/chart" xmlns:r="http://schemas.openxmlformats.org/officeDocument/2006/relationships" r:id="rId2"/>
          </a:graphicData>
        </a:graphic>
      </p:graphicFrame>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34</a:t>
            </a:fld>
            <a:endParaRPr lang="es-EC" sz="1400" dirty="0">
              <a:solidFill>
                <a:schemeClr val="tx1"/>
              </a:solidFill>
              <a:latin typeface="Arial" panose="020B0604020202020204" pitchFamily="34" charset="0"/>
              <a:cs typeface="Arial" panose="020B0604020202020204" pitchFamily="34" charset="0"/>
            </a:endParaRPr>
          </a:p>
        </p:txBody>
      </p:sp>
      <p:sp>
        <p:nvSpPr>
          <p:cNvPr id="12" name="11 CuadroTexto"/>
          <p:cNvSpPr txBox="1"/>
          <p:nvPr/>
        </p:nvSpPr>
        <p:spPr>
          <a:xfrm>
            <a:off x="264799" y="5085184"/>
            <a:ext cx="1123961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C" dirty="0" smtClean="0"/>
              <a:t>PARA EL AÑO 2014 EMPRENDIÓ UN CRECIMIENTO POR LA VENTA DE SERVICIO ANTICIPADO A LA </a:t>
            </a:r>
            <a:r>
              <a:rPr lang="es-EC" dirty="0" err="1" smtClean="0"/>
              <a:t>APG</a:t>
            </a:r>
            <a:endParaRPr lang="es-EC" dirty="0" smtClean="0"/>
          </a:p>
          <a:p>
            <a:pPr marL="285750" indent="-285750">
              <a:buFont typeface="Arial" panose="020B0604020202020204" pitchFamily="34" charset="0"/>
              <a:buChar char="•"/>
            </a:pPr>
            <a:r>
              <a:rPr lang="es-EC" dirty="0" smtClean="0"/>
              <a:t>SUS OPERACIONES NO GENERAN RENTABILIDAD ACEPTABLE</a:t>
            </a:r>
          </a:p>
        </p:txBody>
      </p:sp>
      <p:sp>
        <p:nvSpPr>
          <p:cNvPr id="16" name="15 Cubo"/>
          <p:cNvSpPr/>
          <p:nvPr/>
        </p:nvSpPr>
        <p:spPr>
          <a:xfrm>
            <a:off x="1143202" y="248727"/>
            <a:ext cx="2432517"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457200">
              <a:lnSpc>
                <a:spcPct val="90000"/>
              </a:lnSpc>
              <a:spcBef>
                <a:spcPct val="0"/>
              </a:spcBef>
              <a:spcAft>
                <a:spcPct val="35000"/>
              </a:spcAft>
            </a:pPr>
            <a:r>
              <a:rPr lang="es-EC" sz="1600" b="1" dirty="0" smtClean="0">
                <a:ln/>
                <a:solidFill>
                  <a:srgbClr val="002060"/>
                </a:solidFill>
                <a:latin typeface="Arial Black" panose="020B0A04020102020204" pitchFamily="34" charset="0"/>
              </a:rPr>
              <a:t>INDICADORES FINANCIEROS</a:t>
            </a:r>
            <a:endParaRPr lang="es-EC" sz="1600" b="1" dirty="0">
              <a:ln/>
              <a:solidFill>
                <a:srgbClr val="002060"/>
              </a:solidFill>
              <a:latin typeface="Arial Black" panose="020B0A04020102020204" pitchFamily="34" charset="0"/>
            </a:endParaRPr>
          </a:p>
        </p:txBody>
      </p:sp>
      <p:sp>
        <p:nvSpPr>
          <p:cNvPr id="19" name="18 CuadroTexto"/>
          <p:cNvSpPr txBox="1"/>
          <p:nvPr/>
        </p:nvSpPr>
        <p:spPr>
          <a:xfrm>
            <a:off x="528790" y="1165384"/>
            <a:ext cx="3888432" cy="369332"/>
          </a:xfrm>
          <a:prstGeom prst="rect">
            <a:avLst/>
          </a:prstGeom>
          <a:noFill/>
        </p:spPr>
        <p:txBody>
          <a:bodyPr wrap="square" rtlCol="0">
            <a:spAutoFit/>
          </a:bodyPr>
          <a:lstStyle/>
          <a:p>
            <a:pPr algn="ctr"/>
            <a:r>
              <a:rPr lang="es-EC" b="1" dirty="0" smtClean="0"/>
              <a:t>MARGEN NETO DE UTILIDADES </a:t>
            </a:r>
            <a:r>
              <a:rPr lang="es-ES" b="1" dirty="0" smtClean="0"/>
              <a:t>=</a:t>
            </a:r>
            <a:endParaRPr lang="es-ES" b="1" dirty="0"/>
          </a:p>
        </p:txBody>
      </p:sp>
      <p:graphicFrame>
        <p:nvGraphicFramePr>
          <p:cNvPr id="7" name="6 Tabla"/>
          <p:cNvGraphicFramePr>
            <a:graphicFrameLocks noGrp="1"/>
          </p:cNvGraphicFramePr>
          <p:nvPr>
            <p:extLst>
              <p:ext uri="{D42A27DB-BD31-4B8C-83A1-F6EECF244321}">
                <p14:modId xmlns:p14="http://schemas.microsoft.com/office/powerpoint/2010/main" val="1333045654"/>
              </p:ext>
            </p:extLst>
          </p:nvPr>
        </p:nvGraphicFramePr>
        <p:xfrm>
          <a:off x="4583832" y="1162722"/>
          <a:ext cx="1968500" cy="381000"/>
        </p:xfrm>
        <a:graphic>
          <a:graphicData uri="http://schemas.openxmlformats.org/drawingml/2006/table">
            <a:tbl>
              <a:tblPr/>
              <a:tblGrid>
                <a:gridCol w="1968500">
                  <a:extLst>
                    <a:ext uri="{9D8B030D-6E8A-4147-A177-3AD203B41FA5}">
                      <a16:colId xmlns:a16="http://schemas.microsoft.com/office/drawing/2014/main" val="20000"/>
                    </a:ext>
                  </a:extLst>
                </a:gridCol>
              </a:tblGrid>
              <a:tr h="190500">
                <a:tc>
                  <a:txBody>
                    <a:bodyPr/>
                    <a:lstStyle/>
                    <a:p>
                      <a:pPr algn="ctr" fontAlgn="b"/>
                      <a:r>
                        <a:rPr lang="es-EC" sz="1200" b="1" kern="1200" dirty="0" smtClean="0">
                          <a:solidFill>
                            <a:schemeClr val="tx1"/>
                          </a:solidFill>
                          <a:effectLst/>
                          <a:latin typeface="+mn-lt"/>
                          <a:ea typeface="+mn-ea"/>
                          <a:cs typeface="+mn-cs"/>
                        </a:rPr>
                        <a:t>UTILIDAD NETAS</a:t>
                      </a:r>
                      <a:endParaRPr lang="es-ES" sz="900" b="1" i="0" u="none" strike="noStrike" dirty="0">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90500">
                <a:tc>
                  <a:txBody>
                    <a:bodyPr/>
                    <a:lstStyle/>
                    <a:p>
                      <a:pPr algn="ctr" fontAlgn="b"/>
                      <a:r>
                        <a:rPr lang="es-EC" sz="1200" b="1" kern="1200" dirty="0" smtClean="0">
                          <a:solidFill>
                            <a:schemeClr val="tx1"/>
                          </a:solidFill>
                          <a:effectLst/>
                          <a:latin typeface="+mn-lt"/>
                          <a:ea typeface="+mn-ea"/>
                          <a:cs typeface="+mn-cs"/>
                        </a:rPr>
                        <a:t>VENTA NETAS</a:t>
                      </a:r>
                      <a:endParaRPr lang="es-ES" sz="9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bl>
          </a:graphicData>
        </a:graphic>
      </p:graphicFrame>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4858" y="3968137"/>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25 Elipse"/>
          <p:cNvSpPr/>
          <p:nvPr/>
        </p:nvSpPr>
        <p:spPr>
          <a:xfrm>
            <a:off x="5270386" y="3952310"/>
            <a:ext cx="792088" cy="504056"/>
          </a:xfrm>
          <a:prstGeom prst="ellipse">
            <a:avLst/>
          </a:prstGeom>
          <a:noFill/>
          <a:ln>
            <a:solidFill>
              <a:srgbClr val="0812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9136" y="3970221"/>
            <a:ext cx="871381" cy="62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7305485" y="1815447"/>
            <a:ext cx="4226224" cy="1477328"/>
          </a:xfrm>
          <a:prstGeom prst="rect">
            <a:avLst/>
          </a:prstGeom>
          <a:solidFill>
            <a:schemeClr val="accent1">
              <a:lumMod val="40000"/>
              <a:lumOff val="6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s-EC" b="1" dirty="0">
                <a:solidFill>
                  <a:schemeClr val="tx1"/>
                </a:solidFill>
              </a:rPr>
              <a:t>REPRESENTA UNA AMENAZA, YA QUE AL NO EXISTIR VENTAS EN EL TRANSCURSO DE LOS AÑOS REPRESENTARÁ UNA PÉRDIDA EN CADA UNO DE LOS EJERCICIOS FISCALES</a:t>
            </a:r>
            <a:endParaRPr lang="es-ES" b="1" dirty="0">
              <a:solidFill>
                <a:schemeClr val="tx1"/>
              </a:solidFill>
            </a:endParaRPr>
          </a:p>
        </p:txBody>
      </p:sp>
    </p:spTree>
    <p:extLst>
      <p:ext uri="{BB962C8B-B14F-4D97-AF65-F5344CB8AC3E}">
        <p14:creationId xmlns:p14="http://schemas.microsoft.com/office/powerpoint/2010/main" val="25524618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35</a:t>
            </a:fld>
            <a:endParaRPr lang="es-EC" sz="1400" dirty="0">
              <a:solidFill>
                <a:schemeClr val="tx1"/>
              </a:solidFill>
              <a:latin typeface="Arial" panose="020B0604020202020204" pitchFamily="34" charset="0"/>
              <a:cs typeface="Arial" panose="020B0604020202020204" pitchFamily="34" charset="0"/>
            </a:endParaRPr>
          </a:p>
        </p:txBody>
      </p:sp>
      <p:sp>
        <p:nvSpPr>
          <p:cNvPr id="16" name="15 Cubo"/>
          <p:cNvSpPr/>
          <p:nvPr/>
        </p:nvSpPr>
        <p:spPr>
          <a:xfrm>
            <a:off x="1143202" y="248727"/>
            <a:ext cx="2936574"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457200" algn="ctr">
              <a:lnSpc>
                <a:spcPct val="90000"/>
              </a:lnSpc>
              <a:spcBef>
                <a:spcPct val="0"/>
              </a:spcBef>
              <a:spcAft>
                <a:spcPct val="35000"/>
              </a:spcAft>
            </a:pPr>
            <a:r>
              <a:rPr lang="es-EC" sz="1600" b="1" dirty="0" smtClean="0">
                <a:ln/>
                <a:solidFill>
                  <a:srgbClr val="002060"/>
                </a:solidFill>
                <a:latin typeface="Arial Black" panose="020B0A04020102020204" pitchFamily="34" charset="0"/>
              </a:rPr>
              <a:t>EJECUCIÓN PRESUPUESTARIA</a:t>
            </a:r>
            <a:endParaRPr lang="es-EC" sz="1600" b="1" dirty="0">
              <a:ln/>
              <a:solidFill>
                <a:srgbClr val="002060"/>
              </a:solidFill>
              <a:latin typeface="Arial Black" panose="020B0A04020102020204" pitchFamily="34" charset="0"/>
            </a:endParaRPr>
          </a:p>
        </p:txBody>
      </p:sp>
      <p:graphicFrame>
        <p:nvGraphicFramePr>
          <p:cNvPr id="9" name="8 Tabla"/>
          <p:cNvGraphicFramePr>
            <a:graphicFrameLocks noGrp="1"/>
          </p:cNvGraphicFramePr>
          <p:nvPr>
            <p:extLst>
              <p:ext uri="{D42A27DB-BD31-4B8C-83A1-F6EECF244321}">
                <p14:modId xmlns:p14="http://schemas.microsoft.com/office/powerpoint/2010/main" val="343380415"/>
              </p:ext>
            </p:extLst>
          </p:nvPr>
        </p:nvGraphicFramePr>
        <p:xfrm>
          <a:off x="407368" y="2204862"/>
          <a:ext cx="11279062" cy="1305556"/>
        </p:xfrm>
        <a:graphic>
          <a:graphicData uri="http://schemas.openxmlformats.org/drawingml/2006/table">
            <a:tbl>
              <a:tblPr firstRow="1" firstCol="1" bandRow="1"/>
              <a:tblGrid>
                <a:gridCol w="1541558">
                  <a:extLst>
                    <a:ext uri="{9D8B030D-6E8A-4147-A177-3AD203B41FA5}">
                      <a16:colId xmlns:a16="http://schemas.microsoft.com/office/drawing/2014/main" val="20000"/>
                    </a:ext>
                  </a:extLst>
                </a:gridCol>
                <a:gridCol w="1670020">
                  <a:extLst>
                    <a:ext uri="{9D8B030D-6E8A-4147-A177-3AD203B41FA5}">
                      <a16:colId xmlns:a16="http://schemas.microsoft.com/office/drawing/2014/main" val="20001"/>
                    </a:ext>
                  </a:extLst>
                </a:gridCol>
                <a:gridCol w="1670020">
                  <a:extLst>
                    <a:ext uri="{9D8B030D-6E8A-4147-A177-3AD203B41FA5}">
                      <a16:colId xmlns:a16="http://schemas.microsoft.com/office/drawing/2014/main" val="20002"/>
                    </a:ext>
                  </a:extLst>
                </a:gridCol>
                <a:gridCol w="2132488">
                  <a:extLst>
                    <a:ext uri="{9D8B030D-6E8A-4147-A177-3AD203B41FA5}">
                      <a16:colId xmlns:a16="http://schemas.microsoft.com/office/drawing/2014/main" val="20003"/>
                    </a:ext>
                  </a:extLst>
                </a:gridCol>
                <a:gridCol w="2132488">
                  <a:extLst>
                    <a:ext uri="{9D8B030D-6E8A-4147-A177-3AD203B41FA5}">
                      <a16:colId xmlns:a16="http://schemas.microsoft.com/office/drawing/2014/main" val="20004"/>
                    </a:ext>
                  </a:extLst>
                </a:gridCol>
                <a:gridCol w="2132488">
                  <a:extLst>
                    <a:ext uri="{9D8B030D-6E8A-4147-A177-3AD203B41FA5}">
                      <a16:colId xmlns:a16="http://schemas.microsoft.com/office/drawing/2014/main" val="20005"/>
                    </a:ext>
                  </a:extLst>
                </a:gridCol>
              </a:tblGrid>
              <a:tr h="326389">
                <a:tc>
                  <a:txBody>
                    <a:bodyPr/>
                    <a:lstStyle/>
                    <a:p>
                      <a:pPr algn="ctr">
                        <a:lnSpc>
                          <a:spcPct val="115000"/>
                        </a:lnSpc>
                        <a:spcAft>
                          <a:spcPts val="0"/>
                        </a:spcAft>
                      </a:pPr>
                      <a:r>
                        <a:rPr lang="es-ES" sz="1600" b="1">
                          <a:solidFill>
                            <a:srgbClr val="FFFFFF"/>
                          </a:solidFill>
                          <a:effectLst/>
                          <a:latin typeface="Arial"/>
                          <a:ea typeface="Times New Roman"/>
                          <a:cs typeface="Times New Roman"/>
                        </a:rPr>
                        <a:t>DETALLE</a:t>
                      </a:r>
                      <a:endParaRPr lang="es-ES" sz="2400">
                        <a:effectLst/>
                        <a:latin typeface="Calibri"/>
                        <a:ea typeface="Calibri"/>
                        <a:cs typeface="Times New Roman"/>
                      </a:endParaRPr>
                    </a:p>
                  </a:txBody>
                  <a:tcPr marL="44450" marR="44450" marT="0" marB="0" anchor="ctr">
                    <a:lnL>
                      <a:noFill/>
                    </a:lnL>
                    <a:lnR>
                      <a:noFill/>
                    </a:lnR>
                    <a:lnT>
                      <a:noFill/>
                    </a:lnT>
                    <a:lnB>
                      <a:noFill/>
                    </a:lnB>
                    <a:solidFill>
                      <a:srgbClr val="002060"/>
                    </a:solidFill>
                  </a:tcPr>
                </a:tc>
                <a:tc>
                  <a:txBody>
                    <a:bodyPr/>
                    <a:lstStyle/>
                    <a:p>
                      <a:pPr algn="ctr">
                        <a:lnSpc>
                          <a:spcPct val="115000"/>
                        </a:lnSpc>
                        <a:spcAft>
                          <a:spcPts val="0"/>
                        </a:spcAft>
                      </a:pPr>
                      <a:r>
                        <a:rPr lang="es-ES" sz="1800" b="1">
                          <a:solidFill>
                            <a:srgbClr val="FFFFFF"/>
                          </a:solidFill>
                          <a:effectLst/>
                          <a:latin typeface="Arial"/>
                          <a:ea typeface="Times New Roman"/>
                          <a:cs typeface="Times New Roman"/>
                        </a:rPr>
                        <a:t>2013</a:t>
                      </a:r>
                      <a:endParaRPr lang="es-ES" sz="2800">
                        <a:effectLst/>
                        <a:latin typeface="Calibri"/>
                        <a:ea typeface="Calibri"/>
                        <a:cs typeface="Times New Roman"/>
                      </a:endParaRPr>
                    </a:p>
                  </a:txBody>
                  <a:tcPr marL="44450" marR="44450" marT="0" marB="0" anchor="ctr">
                    <a:lnL>
                      <a:noFill/>
                    </a:lnL>
                    <a:lnR>
                      <a:noFill/>
                    </a:lnR>
                    <a:lnT>
                      <a:noFill/>
                    </a:lnT>
                    <a:lnB>
                      <a:noFill/>
                    </a:lnB>
                    <a:solidFill>
                      <a:srgbClr val="002060"/>
                    </a:solidFill>
                  </a:tcPr>
                </a:tc>
                <a:tc>
                  <a:txBody>
                    <a:bodyPr/>
                    <a:lstStyle/>
                    <a:p>
                      <a:pPr algn="ctr">
                        <a:lnSpc>
                          <a:spcPct val="115000"/>
                        </a:lnSpc>
                        <a:spcAft>
                          <a:spcPts val="0"/>
                        </a:spcAft>
                      </a:pPr>
                      <a:r>
                        <a:rPr lang="es-ES" sz="1600" b="1">
                          <a:solidFill>
                            <a:srgbClr val="FFFFFF"/>
                          </a:solidFill>
                          <a:effectLst/>
                          <a:latin typeface="Arial"/>
                          <a:ea typeface="Times New Roman"/>
                          <a:cs typeface="Times New Roman"/>
                        </a:rPr>
                        <a:t>2014</a:t>
                      </a:r>
                      <a:endParaRPr lang="es-ES" sz="2400">
                        <a:effectLst/>
                        <a:latin typeface="Calibri"/>
                        <a:ea typeface="Calibri"/>
                        <a:cs typeface="Times New Roman"/>
                      </a:endParaRPr>
                    </a:p>
                  </a:txBody>
                  <a:tcPr marL="44450" marR="44450" marT="0" marB="0" anchor="ctr">
                    <a:lnL>
                      <a:noFill/>
                    </a:lnL>
                    <a:lnR>
                      <a:noFill/>
                    </a:lnR>
                    <a:lnT>
                      <a:noFill/>
                    </a:lnT>
                    <a:lnB>
                      <a:noFill/>
                    </a:lnB>
                    <a:solidFill>
                      <a:srgbClr val="002060"/>
                    </a:solidFill>
                  </a:tcPr>
                </a:tc>
                <a:tc>
                  <a:txBody>
                    <a:bodyPr/>
                    <a:lstStyle/>
                    <a:p>
                      <a:pPr algn="ctr">
                        <a:lnSpc>
                          <a:spcPct val="115000"/>
                        </a:lnSpc>
                        <a:spcAft>
                          <a:spcPts val="0"/>
                        </a:spcAft>
                      </a:pPr>
                      <a:r>
                        <a:rPr lang="es-ES" sz="1600" b="1">
                          <a:solidFill>
                            <a:srgbClr val="FFFFFF"/>
                          </a:solidFill>
                          <a:effectLst/>
                          <a:latin typeface="Arial"/>
                          <a:ea typeface="Times New Roman"/>
                          <a:cs typeface="Times New Roman"/>
                        </a:rPr>
                        <a:t>2015</a:t>
                      </a:r>
                      <a:endParaRPr lang="es-ES" sz="2400">
                        <a:effectLst/>
                        <a:latin typeface="Calibri"/>
                        <a:ea typeface="Calibri"/>
                        <a:cs typeface="Times New Roman"/>
                      </a:endParaRPr>
                    </a:p>
                  </a:txBody>
                  <a:tcPr marL="44450" marR="44450" marT="0" marB="0" anchor="ctr">
                    <a:lnL>
                      <a:noFill/>
                    </a:lnL>
                    <a:lnR>
                      <a:noFill/>
                    </a:lnR>
                    <a:lnT>
                      <a:noFill/>
                    </a:lnT>
                    <a:lnB>
                      <a:noFill/>
                    </a:lnB>
                    <a:solidFill>
                      <a:srgbClr val="002060"/>
                    </a:solidFill>
                  </a:tcPr>
                </a:tc>
                <a:tc>
                  <a:txBody>
                    <a:bodyPr/>
                    <a:lstStyle/>
                    <a:p>
                      <a:pPr algn="ctr">
                        <a:lnSpc>
                          <a:spcPct val="115000"/>
                        </a:lnSpc>
                        <a:spcAft>
                          <a:spcPts val="0"/>
                        </a:spcAft>
                      </a:pPr>
                      <a:r>
                        <a:rPr lang="es-ES" sz="1600" b="1">
                          <a:solidFill>
                            <a:srgbClr val="FFFFFF"/>
                          </a:solidFill>
                          <a:effectLst/>
                          <a:latin typeface="Arial"/>
                          <a:ea typeface="Times New Roman"/>
                          <a:cs typeface="Times New Roman"/>
                        </a:rPr>
                        <a:t>2016</a:t>
                      </a:r>
                      <a:endParaRPr lang="es-ES" sz="2400">
                        <a:effectLst/>
                        <a:latin typeface="Calibri"/>
                        <a:ea typeface="Calibri"/>
                        <a:cs typeface="Times New Roman"/>
                      </a:endParaRPr>
                    </a:p>
                  </a:txBody>
                  <a:tcPr marL="44450" marR="44450" marT="0" marB="0" anchor="ctr">
                    <a:lnL>
                      <a:noFill/>
                    </a:lnL>
                    <a:lnR>
                      <a:noFill/>
                    </a:lnR>
                    <a:lnT>
                      <a:noFill/>
                    </a:lnT>
                    <a:lnB>
                      <a:noFill/>
                    </a:lnB>
                    <a:solidFill>
                      <a:srgbClr val="002060"/>
                    </a:solidFill>
                  </a:tcPr>
                </a:tc>
                <a:tc>
                  <a:txBody>
                    <a:bodyPr/>
                    <a:lstStyle/>
                    <a:p>
                      <a:pPr algn="ctr">
                        <a:lnSpc>
                          <a:spcPct val="115000"/>
                        </a:lnSpc>
                        <a:spcAft>
                          <a:spcPts val="0"/>
                        </a:spcAft>
                      </a:pPr>
                      <a:r>
                        <a:rPr lang="es-ES" sz="1600" b="1">
                          <a:solidFill>
                            <a:srgbClr val="FFFFFF"/>
                          </a:solidFill>
                          <a:effectLst/>
                          <a:latin typeface="Arial"/>
                          <a:ea typeface="Times New Roman"/>
                          <a:cs typeface="Times New Roman"/>
                        </a:rPr>
                        <a:t>2017</a:t>
                      </a:r>
                      <a:endParaRPr lang="es-ES" sz="2400">
                        <a:effectLst/>
                        <a:latin typeface="Calibri"/>
                        <a:ea typeface="Calibri"/>
                        <a:cs typeface="Times New Roman"/>
                      </a:endParaRPr>
                    </a:p>
                  </a:txBody>
                  <a:tcPr marL="44450" marR="44450" marT="0" marB="0" anchor="ctr">
                    <a:lnL>
                      <a:noFill/>
                    </a:lnL>
                    <a:lnR>
                      <a:noFill/>
                    </a:lnR>
                    <a:lnT>
                      <a:noFill/>
                    </a:lnT>
                    <a:lnB>
                      <a:noFill/>
                    </a:lnB>
                    <a:solidFill>
                      <a:srgbClr val="002060"/>
                    </a:solidFill>
                  </a:tcPr>
                </a:tc>
                <a:extLst>
                  <a:ext uri="{0D108BD9-81ED-4DB2-BD59-A6C34878D82A}">
                    <a16:rowId xmlns:a16="http://schemas.microsoft.com/office/drawing/2014/main" val="10000"/>
                  </a:ext>
                </a:extLst>
              </a:tr>
              <a:tr h="326389">
                <a:tc>
                  <a:txBody>
                    <a:bodyPr/>
                    <a:lstStyle/>
                    <a:p>
                      <a:pPr>
                        <a:lnSpc>
                          <a:spcPct val="115000"/>
                        </a:lnSpc>
                        <a:spcAft>
                          <a:spcPts val="0"/>
                        </a:spcAft>
                      </a:pPr>
                      <a:r>
                        <a:rPr lang="es-ES" sz="1600">
                          <a:solidFill>
                            <a:srgbClr val="000000"/>
                          </a:solidFill>
                          <a:effectLst/>
                          <a:latin typeface="Arial"/>
                          <a:ea typeface="Times New Roman"/>
                          <a:cs typeface="Times New Roman"/>
                        </a:rPr>
                        <a:t>INGRESOS </a:t>
                      </a:r>
                      <a:endParaRPr lang="es-ES" sz="24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r">
                        <a:lnSpc>
                          <a:spcPct val="115000"/>
                        </a:lnSpc>
                        <a:spcAft>
                          <a:spcPts val="0"/>
                        </a:spcAft>
                      </a:pPr>
                      <a:r>
                        <a:rPr lang="es-ES" sz="1800">
                          <a:solidFill>
                            <a:srgbClr val="000000"/>
                          </a:solidFill>
                          <a:effectLst/>
                          <a:latin typeface="Arial"/>
                          <a:ea typeface="Times New Roman"/>
                          <a:cs typeface="Times New Roman"/>
                        </a:rPr>
                        <a:t>8.260.496,43</a:t>
                      </a:r>
                      <a:endParaRPr lang="es-ES" sz="28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r">
                        <a:lnSpc>
                          <a:spcPct val="115000"/>
                        </a:lnSpc>
                        <a:spcAft>
                          <a:spcPts val="0"/>
                        </a:spcAft>
                      </a:pPr>
                      <a:r>
                        <a:rPr lang="es-ES" sz="1600">
                          <a:solidFill>
                            <a:srgbClr val="000000"/>
                          </a:solidFill>
                          <a:effectLst/>
                          <a:latin typeface="Arial"/>
                          <a:ea typeface="Times New Roman"/>
                          <a:cs typeface="Times New Roman"/>
                        </a:rPr>
                        <a:t>22.996.231,86</a:t>
                      </a:r>
                      <a:endParaRPr lang="es-ES" sz="24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r">
                        <a:lnSpc>
                          <a:spcPct val="115000"/>
                        </a:lnSpc>
                        <a:spcAft>
                          <a:spcPts val="0"/>
                        </a:spcAft>
                      </a:pPr>
                      <a:r>
                        <a:rPr lang="es-ES" sz="1600">
                          <a:solidFill>
                            <a:srgbClr val="000000"/>
                          </a:solidFill>
                          <a:effectLst/>
                          <a:latin typeface="Arial"/>
                          <a:ea typeface="Times New Roman"/>
                          <a:cs typeface="Times New Roman"/>
                        </a:rPr>
                        <a:t>11.423.445,26</a:t>
                      </a:r>
                      <a:endParaRPr lang="es-ES" sz="24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r">
                        <a:lnSpc>
                          <a:spcPct val="115000"/>
                        </a:lnSpc>
                        <a:spcAft>
                          <a:spcPts val="0"/>
                        </a:spcAft>
                      </a:pPr>
                      <a:r>
                        <a:rPr lang="es-ES" sz="1600">
                          <a:solidFill>
                            <a:srgbClr val="000000"/>
                          </a:solidFill>
                          <a:effectLst/>
                          <a:latin typeface="Arial"/>
                          <a:ea typeface="Times New Roman"/>
                          <a:cs typeface="Times New Roman"/>
                        </a:rPr>
                        <a:t>10.085.456,60</a:t>
                      </a:r>
                      <a:endParaRPr lang="es-ES" sz="2400">
                        <a:effectLst/>
                        <a:latin typeface="Calibri"/>
                        <a:ea typeface="Calibri"/>
                        <a:cs typeface="Times New Roman"/>
                      </a:endParaRPr>
                    </a:p>
                  </a:txBody>
                  <a:tcPr marL="44450" marR="44450" marT="0" marB="0" anchor="ctr">
                    <a:lnL>
                      <a:noFill/>
                    </a:lnL>
                    <a:lnR>
                      <a:noFill/>
                    </a:lnR>
                    <a:lnT>
                      <a:noFill/>
                    </a:lnT>
                    <a:lnB>
                      <a:noFill/>
                    </a:lnB>
                    <a:solidFill>
                      <a:srgbClr val="FFFFFF"/>
                    </a:solidFill>
                  </a:tcPr>
                </a:tc>
                <a:tc>
                  <a:txBody>
                    <a:bodyPr/>
                    <a:lstStyle/>
                    <a:p>
                      <a:pPr algn="r">
                        <a:lnSpc>
                          <a:spcPct val="115000"/>
                        </a:lnSpc>
                        <a:spcAft>
                          <a:spcPts val="0"/>
                        </a:spcAft>
                      </a:pPr>
                      <a:r>
                        <a:rPr lang="es-ES" sz="1600">
                          <a:solidFill>
                            <a:srgbClr val="000000"/>
                          </a:solidFill>
                          <a:effectLst/>
                          <a:latin typeface="Arial"/>
                          <a:ea typeface="Times New Roman"/>
                          <a:cs typeface="Times New Roman"/>
                        </a:rPr>
                        <a:t>12.744.979,13</a:t>
                      </a:r>
                      <a:endParaRPr lang="es-ES" sz="2400">
                        <a:effectLst/>
                        <a:latin typeface="Calibri"/>
                        <a:ea typeface="Calibri"/>
                        <a:cs typeface="Times New Roman"/>
                      </a:endParaRPr>
                    </a:p>
                  </a:txBody>
                  <a:tcPr marL="44450" marR="44450" marT="0" marB="0" anchor="b">
                    <a:lnL>
                      <a:noFill/>
                    </a:lnL>
                    <a:lnR>
                      <a:noFill/>
                    </a:lnR>
                    <a:lnT>
                      <a:noFill/>
                    </a:lnT>
                    <a:lnB>
                      <a:noFill/>
                    </a:lnB>
                  </a:tcPr>
                </a:tc>
                <a:extLst>
                  <a:ext uri="{0D108BD9-81ED-4DB2-BD59-A6C34878D82A}">
                    <a16:rowId xmlns:a16="http://schemas.microsoft.com/office/drawing/2014/main" val="10001"/>
                  </a:ext>
                </a:extLst>
              </a:tr>
              <a:tr h="326389">
                <a:tc>
                  <a:txBody>
                    <a:bodyPr/>
                    <a:lstStyle/>
                    <a:p>
                      <a:pPr>
                        <a:lnSpc>
                          <a:spcPct val="115000"/>
                        </a:lnSpc>
                        <a:spcAft>
                          <a:spcPts val="0"/>
                        </a:spcAft>
                      </a:pPr>
                      <a:r>
                        <a:rPr lang="es-ES" sz="1600">
                          <a:solidFill>
                            <a:srgbClr val="000000"/>
                          </a:solidFill>
                          <a:effectLst/>
                          <a:latin typeface="Arial"/>
                          <a:ea typeface="Times New Roman"/>
                          <a:cs typeface="Times New Roman"/>
                        </a:rPr>
                        <a:t>EGRESOS </a:t>
                      </a:r>
                      <a:endParaRPr lang="es-ES" sz="24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800">
                          <a:solidFill>
                            <a:srgbClr val="000000"/>
                          </a:solidFill>
                          <a:effectLst/>
                          <a:latin typeface="Arial"/>
                          <a:ea typeface="Times New Roman"/>
                          <a:cs typeface="Times New Roman"/>
                        </a:rPr>
                        <a:t>11.150.827,31</a:t>
                      </a:r>
                      <a:endParaRPr lang="es-ES" sz="28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Arial"/>
                          <a:ea typeface="Times New Roman"/>
                          <a:cs typeface="Times New Roman"/>
                        </a:rPr>
                        <a:t>19.623.216,18</a:t>
                      </a:r>
                      <a:endParaRPr lang="es-ES" sz="24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Arial"/>
                          <a:ea typeface="Times New Roman"/>
                          <a:cs typeface="Times New Roman"/>
                        </a:rPr>
                        <a:t>6.426.257,92</a:t>
                      </a:r>
                      <a:endParaRPr lang="es-ES" sz="24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Arial"/>
                          <a:ea typeface="Times New Roman"/>
                          <a:cs typeface="Times New Roman"/>
                        </a:rPr>
                        <a:t>10.078.514,00</a:t>
                      </a:r>
                      <a:endParaRPr lang="es-ES" sz="24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Arial"/>
                          <a:ea typeface="Times New Roman"/>
                          <a:cs typeface="Times New Roman"/>
                        </a:rPr>
                        <a:t>7.336.944,43</a:t>
                      </a:r>
                      <a:endParaRPr lang="es-ES" sz="2400">
                        <a:effectLst/>
                        <a:latin typeface="Calibri"/>
                        <a:ea typeface="Calibri"/>
                        <a:cs typeface="Times New Roman"/>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26389">
                <a:tc>
                  <a:txBody>
                    <a:bodyPr/>
                    <a:lstStyle/>
                    <a:p>
                      <a:pPr>
                        <a:lnSpc>
                          <a:spcPct val="115000"/>
                        </a:lnSpc>
                        <a:spcAft>
                          <a:spcPts val="0"/>
                        </a:spcAft>
                      </a:pPr>
                      <a:r>
                        <a:rPr lang="es-ES" sz="1600" b="1">
                          <a:solidFill>
                            <a:srgbClr val="000000"/>
                          </a:solidFill>
                          <a:effectLst/>
                          <a:latin typeface="Arial"/>
                          <a:ea typeface="Times New Roman"/>
                          <a:cs typeface="Times New Roman"/>
                        </a:rPr>
                        <a:t>DIFERENCIA </a:t>
                      </a:r>
                      <a:endParaRPr lang="es-ES" sz="24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800" b="1" dirty="0">
                          <a:solidFill>
                            <a:srgbClr val="000000"/>
                          </a:solidFill>
                          <a:effectLst/>
                          <a:latin typeface="Arial"/>
                          <a:ea typeface="Times New Roman"/>
                          <a:cs typeface="Times New Roman"/>
                        </a:rPr>
                        <a:t>-2.890.330,88</a:t>
                      </a:r>
                      <a:endParaRPr lang="es-ES" sz="28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b="1">
                          <a:solidFill>
                            <a:srgbClr val="000000"/>
                          </a:solidFill>
                          <a:effectLst/>
                          <a:latin typeface="Arial"/>
                          <a:ea typeface="Times New Roman"/>
                          <a:cs typeface="Times New Roman"/>
                        </a:rPr>
                        <a:t>3.373.015,68</a:t>
                      </a:r>
                      <a:endParaRPr lang="es-ES" sz="24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b="1">
                          <a:solidFill>
                            <a:srgbClr val="000000"/>
                          </a:solidFill>
                          <a:effectLst/>
                          <a:latin typeface="Arial"/>
                          <a:ea typeface="Times New Roman"/>
                          <a:cs typeface="Times New Roman"/>
                        </a:rPr>
                        <a:t>4.997.187,34</a:t>
                      </a:r>
                      <a:endParaRPr lang="es-ES" sz="24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b="1">
                          <a:solidFill>
                            <a:srgbClr val="000000"/>
                          </a:solidFill>
                          <a:effectLst/>
                          <a:latin typeface="Arial"/>
                          <a:ea typeface="Times New Roman"/>
                          <a:cs typeface="Times New Roman"/>
                        </a:rPr>
                        <a:t>6.942,60</a:t>
                      </a:r>
                      <a:endParaRPr lang="es-ES" sz="240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b="1" dirty="0">
                          <a:solidFill>
                            <a:srgbClr val="000000"/>
                          </a:solidFill>
                          <a:effectLst/>
                          <a:latin typeface="Arial"/>
                          <a:ea typeface="Times New Roman"/>
                          <a:cs typeface="Times New Roman"/>
                        </a:rPr>
                        <a:t>5.408.034,70</a:t>
                      </a:r>
                      <a:endParaRPr lang="es-ES" sz="2400" dirty="0">
                        <a:effectLst/>
                        <a:latin typeface="Calibri"/>
                        <a:ea typeface="Calibri"/>
                        <a:cs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10" name="Rectangle 2"/>
          <p:cNvSpPr>
            <a:spLocks noChangeArrowheads="1"/>
          </p:cNvSpPr>
          <p:nvPr/>
        </p:nvSpPr>
        <p:spPr bwMode="auto">
          <a:xfrm>
            <a:off x="1564493" y="1713385"/>
            <a:ext cx="90730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altLang="es-ES" sz="2000" b="0" i="1" u="none" strike="noStrike" cap="none" normalizeH="0" baseline="0" dirty="0" smtClean="0">
                <a:ln>
                  <a:noFill/>
                </a:ln>
                <a:solidFill>
                  <a:schemeClr val="tx1"/>
                </a:solidFill>
                <a:effectLst/>
                <a:latin typeface="Arial" pitchFamily="34" charset="0"/>
                <a:ea typeface="Calibri" pitchFamily="34" charset="0"/>
                <a:cs typeface="Arial" pitchFamily="34" charset="0"/>
              </a:rPr>
              <a:t>Ejecuci</a:t>
            </a:r>
            <a:r>
              <a:rPr kumimoji="0" lang="es-EC" altLang="es-ES" sz="2000" b="0" i="1"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altLang="es-ES" sz="2000" b="0" i="1" u="none" strike="noStrike" cap="none" normalizeH="0" baseline="0" dirty="0" smtClean="0">
                <a:ln>
                  <a:noFill/>
                </a:ln>
                <a:solidFill>
                  <a:schemeClr val="tx1"/>
                </a:solidFill>
                <a:effectLst/>
                <a:latin typeface="Arial" pitchFamily="34" charset="0"/>
                <a:ea typeface="Calibri" pitchFamily="34" charset="0"/>
                <a:cs typeface="Arial" pitchFamily="34" charset="0"/>
              </a:rPr>
              <a:t>n Presupuestaria de Ingresos y Gastos del SERDRA 2013-2017</a:t>
            </a:r>
            <a:endParaRPr kumimoji="0" lang="es-ES" alt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10 Rectángulo"/>
          <p:cNvSpPr/>
          <p:nvPr/>
        </p:nvSpPr>
        <p:spPr>
          <a:xfrm>
            <a:off x="541526" y="3510419"/>
            <a:ext cx="8208911" cy="261610"/>
          </a:xfrm>
          <a:prstGeom prst="rect">
            <a:avLst/>
          </a:prstGeom>
        </p:spPr>
        <p:txBody>
          <a:bodyPr wrap="square">
            <a:spAutoFit/>
          </a:bodyPr>
          <a:lstStyle/>
          <a:p>
            <a:pPr lvl="0" eaLnBrk="0" fontAlgn="base" hangingPunct="0">
              <a:spcBef>
                <a:spcPct val="0"/>
              </a:spcBef>
              <a:spcAft>
                <a:spcPct val="0"/>
              </a:spcAft>
            </a:pPr>
            <a:r>
              <a:rPr lang="es-EC" altLang="es-ES" sz="1000" dirty="0">
                <a:solidFill>
                  <a:prstClr val="black"/>
                </a:solidFill>
                <a:latin typeface="Arial" pitchFamily="34" charset="0"/>
                <a:ea typeface="Calibri" pitchFamily="34" charset="0"/>
                <a:cs typeface="Arial" pitchFamily="34" charset="0"/>
              </a:rPr>
              <a:t>Fuente</a:t>
            </a:r>
            <a:r>
              <a:rPr lang="es-EC" altLang="es-ES" sz="1100" dirty="0">
                <a:solidFill>
                  <a:prstClr val="black"/>
                </a:solidFill>
                <a:latin typeface="Calibri" pitchFamily="34" charset="0"/>
                <a:ea typeface="Calibri" pitchFamily="34" charset="0"/>
                <a:cs typeface="Times New Roman" pitchFamily="18" charset="0"/>
              </a:rPr>
              <a:t>: Elaboración propia a partir de Estados Financieros del SERDRA 2013-2017 </a:t>
            </a:r>
            <a:endParaRPr lang="es-EC" altLang="es-ES" dirty="0">
              <a:solidFill>
                <a:prstClr val="black"/>
              </a:solidFill>
              <a:latin typeface="Arial" pitchFamily="34" charset="0"/>
              <a:cs typeface="Arial" pitchFamily="34" charset="0"/>
            </a:endParaRPr>
          </a:p>
        </p:txBody>
      </p:sp>
      <p:sp>
        <p:nvSpPr>
          <p:cNvPr id="13" name="12 CuadroTexto"/>
          <p:cNvSpPr txBox="1"/>
          <p:nvPr/>
        </p:nvSpPr>
        <p:spPr>
          <a:xfrm>
            <a:off x="473287" y="4232396"/>
            <a:ext cx="5914514"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S" dirty="0" smtClean="0"/>
              <a:t>FALTA DE CONTROL 2013</a:t>
            </a:r>
          </a:p>
          <a:p>
            <a:pPr marL="285750" indent="-285750">
              <a:buFont typeface="Arial" panose="020B0604020202020204" pitchFamily="34" charset="0"/>
              <a:buChar char="•"/>
            </a:pPr>
            <a:r>
              <a:rPr lang="es-ES" dirty="0" smtClean="0"/>
              <a:t>PRESUPUESTO DE GASTOS PARA 2017 DISMINUYE</a:t>
            </a:r>
          </a:p>
          <a:p>
            <a:pPr marL="285750" indent="-285750">
              <a:buFont typeface="Arial" panose="020B0604020202020204" pitchFamily="34" charset="0"/>
              <a:buChar char="•"/>
            </a:pPr>
            <a:r>
              <a:rPr lang="es-ES" dirty="0" smtClean="0"/>
              <a:t>GASTO DE REMUNERACIONES </a:t>
            </a:r>
            <a:r>
              <a:rPr lang="es-ES" dirty="0" err="1" smtClean="0"/>
              <a:t>DIGTAH</a:t>
            </a:r>
            <a:endParaRPr lang="es-ES" dirty="0" smtClean="0"/>
          </a:p>
          <a:p>
            <a:pPr marL="285750" indent="-285750">
              <a:buFont typeface="Arial" panose="020B0604020202020204" pitchFamily="34" charset="0"/>
              <a:buChar char="•"/>
            </a:pPr>
            <a:r>
              <a:rPr lang="es-ES" dirty="0" smtClean="0"/>
              <a:t>GASTO DE COMBUSTIBLES Y LUBRICANTES </a:t>
            </a:r>
            <a:r>
              <a:rPr lang="es-ES" dirty="0" err="1" smtClean="0"/>
              <a:t>DIGLOG</a:t>
            </a:r>
            <a:endParaRPr lang="es-ES" dirty="0"/>
          </a:p>
        </p:txBody>
      </p:sp>
      <p:sp>
        <p:nvSpPr>
          <p:cNvPr id="14" name="13 Rectángulo"/>
          <p:cNvSpPr/>
          <p:nvPr/>
        </p:nvSpPr>
        <p:spPr>
          <a:xfrm>
            <a:off x="7176120" y="4160113"/>
            <a:ext cx="4510310" cy="1200329"/>
          </a:xfrm>
          <a:prstGeom prst="rect">
            <a:avLst/>
          </a:prstGeom>
          <a:solidFill>
            <a:schemeClr val="accent1">
              <a:lumMod val="40000"/>
              <a:lumOff val="6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s-EC" b="1" dirty="0" smtClean="0">
                <a:solidFill>
                  <a:schemeClr val="tx1"/>
                </a:solidFill>
              </a:rPr>
              <a:t>ARTÍCULO 100 DEL </a:t>
            </a:r>
            <a:r>
              <a:rPr lang="es-EC" b="1" dirty="0" err="1" smtClean="0">
                <a:solidFill>
                  <a:schemeClr val="tx1"/>
                </a:solidFill>
              </a:rPr>
              <a:t>COPLAFIP</a:t>
            </a:r>
            <a:r>
              <a:rPr lang="es-EC" b="1" dirty="0" smtClean="0">
                <a:solidFill>
                  <a:schemeClr val="tx1"/>
                </a:solidFill>
              </a:rPr>
              <a:t>, TODA ENTIDAD PÚBLICA, SOLICITAR LOS PRESUPUESTOS DE EGRESOS REQUERIDOS PARA CUMPLIR CABALMENTE SU GESTIÓN.</a:t>
            </a:r>
            <a:endParaRPr lang="es-ES" b="1" dirty="0">
              <a:solidFill>
                <a:schemeClr val="tx1"/>
              </a:solidFill>
            </a:endParaRPr>
          </a:p>
        </p:txBody>
      </p:sp>
      <p:sp>
        <p:nvSpPr>
          <p:cNvPr id="17" name="16 Rectángulo"/>
          <p:cNvSpPr/>
          <p:nvPr/>
        </p:nvSpPr>
        <p:spPr>
          <a:xfrm>
            <a:off x="1775520" y="5895274"/>
            <a:ext cx="3852428" cy="6300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PRESUPUESTO ARMADA </a:t>
            </a:r>
          </a:p>
          <a:p>
            <a:pPr algn="ctr"/>
            <a:r>
              <a:rPr lang="es-ES" b="1" dirty="0" smtClean="0"/>
              <a:t>$ 5.000.000,00 </a:t>
            </a:r>
            <a:endParaRPr lang="es-ES" b="1" dirty="0"/>
          </a:p>
        </p:txBody>
      </p:sp>
      <p:cxnSp>
        <p:nvCxnSpPr>
          <p:cNvPr id="22" name="21 Conector recto de flecha"/>
          <p:cNvCxnSpPr>
            <a:stCxn id="13" idx="2"/>
          </p:cNvCxnSpPr>
          <p:nvPr/>
        </p:nvCxnSpPr>
        <p:spPr>
          <a:xfrm>
            <a:off x="3430544" y="5432725"/>
            <a:ext cx="0" cy="46254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2006" y="5581659"/>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4611" y="5574409"/>
            <a:ext cx="871538"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2978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36</a:t>
            </a:fld>
            <a:endParaRPr lang="es-EC" sz="1400" dirty="0">
              <a:solidFill>
                <a:schemeClr val="tx1"/>
              </a:solidFill>
              <a:latin typeface="Arial" panose="020B0604020202020204" pitchFamily="34" charset="0"/>
              <a:cs typeface="Arial" panose="020B0604020202020204" pitchFamily="34" charset="0"/>
            </a:endParaRPr>
          </a:p>
        </p:txBody>
      </p:sp>
      <p:sp>
        <p:nvSpPr>
          <p:cNvPr id="16" name="15 Cubo"/>
          <p:cNvSpPr/>
          <p:nvPr/>
        </p:nvSpPr>
        <p:spPr>
          <a:xfrm>
            <a:off x="1143202" y="248727"/>
            <a:ext cx="2936574"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457200" algn="ctr">
              <a:lnSpc>
                <a:spcPct val="90000"/>
              </a:lnSpc>
              <a:spcBef>
                <a:spcPct val="0"/>
              </a:spcBef>
              <a:spcAft>
                <a:spcPct val="35000"/>
              </a:spcAft>
            </a:pPr>
            <a:r>
              <a:rPr lang="es-EC" sz="1600" b="1" dirty="0" smtClean="0">
                <a:ln/>
                <a:solidFill>
                  <a:srgbClr val="002060"/>
                </a:solidFill>
                <a:latin typeface="Arial Black" panose="020B0A04020102020204" pitchFamily="34" charset="0"/>
              </a:rPr>
              <a:t>EJECUCIÓN PRESUPUESTARIA</a:t>
            </a:r>
            <a:endParaRPr lang="es-EC" sz="1600" b="1" dirty="0">
              <a:ln/>
              <a:solidFill>
                <a:srgbClr val="002060"/>
              </a:solidFill>
              <a:latin typeface="Arial Black" panose="020B0A04020102020204" pitchFamily="34" charset="0"/>
            </a:endParaRPr>
          </a:p>
        </p:txBody>
      </p:sp>
      <p:sp>
        <p:nvSpPr>
          <p:cNvPr id="13" name="12 CuadroTexto"/>
          <p:cNvSpPr txBox="1"/>
          <p:nvPr/>
        </p:nvSpPr>
        <p:spPr>
          <a:xfrm>
            <a:off x="839417" y="5169966"/>
            <a:ext cx="5914514"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S" dirty="0" smtClean="0"/>
              <a:t>RESTRICCIÓN DE COMPRA DE BIENES (EQUIPAMIENTO).</a:t>
            </a:r>
          </a:p>
          <a:p>
            <a:pPr marL="285750" indent="-285750">
              <a:buFont typeface="Arial" panose="020B0604020202020204" pitchFamily="34" charset="0"/>
              <a:buChar char="•"/>
            </a:pPr>
            <a:r>
              <a:rPr lang="es-ES" dirty="0" smtClean="0"/>
              <a:t>PAGOS DE GASTOS FIJOS (REMUNERACIONES)</a:t>
            </a:r>
          </a:p>
          <a:p>
            <a:pPr marL="285750" indent="-285750">
              <a:buFont typeface="Arial" panose="020B0604020202020204" pitchFamily="34" charset="0"/>
              <a:buChar char="•"/>
            </a:pPr>
            <a:r>
              <a:rPr lang="es-ES" dirty="0" smtClean="0"/>
              <a:t>PAGO DE OBLIGACIONES FIJAS.</a:t>
            </a:r>
            <a:endParaRPr lang="es-ES" dirty="0"/>
          </a:p>
        </p:txBody>
      </p:sp>
      <p:sp>
        <p:nvSpPr>
          <p:cNvPr id="17" name="16 Rectángulo"/>
          <p:cNvSpPr/>
          <p:nvPr/>
        </p:nvSpPr>
        <p:spPr>
          <a:xfrm>
            <a:off x="7360951" y="5195462"/>
            <a:ext cx="3852428" cy="6300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PRESUPUESTO ARMADA </a:t>
            </a:r>
          </a:p>
          <a:p>
            <a:pPr algn="ctr"/>
            <a:r>
              <a:rPr lang="es-ES" b="1" dirty="0" smtClean="0"/>
              <a:t>$ 5.000.000,00 </a:t>
            </a:r>
            <a:endParaRPr lang="es-ES" b="1" dirty="0"/>
          </a:p>
        </p:txBody>
      </p:sp>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3536" y="2792112"/>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6436" y="2000024"/>
            <a:ext cx="871538"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1 Tabla"/>
          <p:cNvGraphicFramePr>
            <a:graphicFrameLocks noGrp="1"/>
          </p:cNvGraphicFramePr>
          <p:nvPr>
            <p:extLst>
              <p:ext uri="{D42A27DB-BD31-4B8C-83A1-F6EECF244321}">
                <p14:modId xmlns:p14="http://schemas.microsoft.com/office/powerpoint/2010/main" val="2786203935"/>
              </p:ext>
            </p:extLst>
          </p:nvPr>
        </p:nvGraphicFramePr>
        <p:xfrm>
          <a:off x="839417" y="1565367"/>
          <a:ext cx="9806880" cy="3364992"/>
        </p:xfrm>
        <a:graphic>
          <a:graphicData uri="http://schemas.openxmlformats.org/drawingml/2006/table">
            <a:tbl>
              <a:tblPr firstRow="1" firstCol="1" bandRow="1"/>
              <a:tblGrid>
                <a:gridCol w="1634480">
                  <a:extLst>
                    <a:ext uri="{9D8B030D-6E8A-4147-A177-3AD203B41FA5}">
                      <a16:colId xmlns:a16="http://schemas.microsoft.com/office/drawing/2014/main" val="20000"/>
                    </a:ext>
                  </a:extLst>
                </a:gridCol>
                <a:gridCol w="1634480">
                  <a:extLst>
                    <a:ext uri="{9D8B030D-6E8A-4147-A177-3AD203B41FA5}">
                      <a16:colId xmlns:a16="http://schemas.microsoft.com/office/drawing/2014/main" val="20001"/>
                    </a:ext>
                  </a:extLst>
                </a:gridCol>
                <a:gridCol w="1634480">
                  <a:extLst>
                    <a:ext uri="{9D8B030D-6E8A-4147-A177-3AD203B41FA5}">
                      <a16:colId xmlns:a16="http://schemas.microsoft.com/office/drawing/2014/main" val="20002"/>
                    </a:ext>
                  </a:extLst>
                </a:gridCol>
                <a:gridCol w="1634480">
                  <a:extLst>
                    <a:ext uri="{9D8B030D-6E8A-4147-A177-3AD203B41FA5}">
                      <a16:colId xmlns:a16="http://schemas.microsoft.com/office/drawing/2014/main" val="20003"/>
                    </a:ext>
                  </a:extLst>
                </a:gridCol>
                <a:gridCol w="1634480">
                  <a:extLst>
                    <a:ext uri="{9D8B030D-6E8A-4147-A177-3AD203B41FA5}">
                      <a16:colId xmlns:a16="http://schemas.microsoft.com/office/drawing/2014/main" val="20004"/>
                    </a:ext>
                  </a:extLst>
                </a:gridCol>
                <a:gridCol w="1634480">
                  <a:extLst>
                    <a:ext uri="{9D8B030D-6E8A-4147-A177-3AD203B41FA5}">
                      <a16:colId xmlns:a16="http://schemas.microsoft.com/office/drawing/2014/main" val="20005"/>
                    </a:ext>
                  </a:extLst>
                </a:gridCol>
              </a:tblGrid>
              <a:tr h="160518">
                <a:tc>
                  <a:txBody>
                    <a:bodyPr/>
                    <a:lstStyle/>
                    <a:p>
                      <a:pPr algn="ctr">
                        <a:lnSpc>
                          <a:spcPct val="115000"/>
                        </a:lnSpc>
                        <a:spcAft>
                          <a:spcPts val="0"/>
                        </a:spcAft>
                      </a:pPr>
                      <a:r>
                        <a:rPr lang="es-ES" sz="1600" b="1" dirty="0">
                          <a:solidFill>
                            <a:srgbClr val="FFFFFF"/>
                          </a:solidFill>
                          <a:effectLst/>
                          <a:latin typeface="Calibri"/>
                          <a:ea typeface="Times New Roman"/>
                          <a:cs typeface="Calibri"/>
                        </a:rPr>
                        <a:t>DETALLE</a:t>
                      </a:r>
                      <a:endParaRPr lang="es-ES" sz="20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S" sz="1600" b="1">
                          <a:solidFill>
                            <a:srgbClr val="FFFFFF"/>
                          </a:solidFill>
                          <a:effectLst/>
                          <a:latin typeface="Calibri"/>
                          <a:ea typeface="Times New Roman"/>
                          <a:cs typeface="Calibri"/>
                        </a:rPr>
                        <a:t>2013</a:t>
                      </a:r>
                      <a:endParaRPr lang="es-ES" sz="20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S" sz="1600" b="1">
                          <a:solidFill>
                            <a:srgbClr val="FFFFFF"/>
                          </a:solidFill>
                          <a:effectLst/>
                          <a:latin typeface="Calibri"/>
                          <a:ea typeface="Times New Roman"/>
                          <a:cs typeface="Calibri"/>
                        </a:rPr>
                        <a:t>2014</a:t>
                      </a:r>
                      <a:endParaRPr lang="es-ES" sz="20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S" sz="1600" b="1">
                          <a:solidFill>
                            <a:srgbClr val="FFFFFF"/>
                          </a:solidFill>
                          <a:effectLst/>
                          <a:latin typeface="Calibri"/>
                          <a:ea typeface="Times New Roman"/>
                          <a:cs typeface="Calibri"/>
                        </a:rPr>
                        <a:t>2015</a:t>
                      </a:r>
                      <a:endParaRPr lang="es-ES" sz="20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S" sz="1600" b="1">
                          <a:solidFill>
                            <a:srgbClr val="FFFFFF"/>
                          </a:solidFill>
                          <a:effectLst/>
                          <a:latin typeface="Calibri"/>
                          <a:ea typeface="Times New Roman"/>
                          <a:cs typeface="Calibri"/>
                        </a:rPr>
                        <a:t>2016</a:t>
                      </a:r>
                      <a:endParaRPr lang="es-ES" sz="20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S" sz="1600" b="1">
                          <a:solidFill>
                            <a:srgbClr val="FFFFFF"/>
                          </a:solidFill>
                          <a:effectLst/>
                          <a:latin typeface="Calibri"/>
                          <a:ea typeface="Times New Roman"/>
                          <a:cs typeface="Calibri"/>
                        </a:rPr>
                        <a:t>2017</a:t>
                      </a:r>
                      <a:endParaRPr lang="es-ES" sz="20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160518">
                <a:tc>
                  <a:txBody>
                    <a:bodyPr/>
                    <a:lstStyle/>
                    <a:p>
                      <a:pPr>
                        <a:lnSpc>
                          <a:spcPct val="115000"/>
                        </a:lnSpc>
                        <a:spcAft>
                          <a:spcPts val="0"/>
                        </a:spcAft>
                      </a:pPr>
                      <a:r>
                        <a:rPr lang="es-ES" sz="1600">
                          <a:solidFill>
                            <a:srgbClr val="000000"/>
                          </a:solidFill>
                          <a:effectLst/>
                          <a:latin typeface="Calibri"/>
                          <a:ea typeface="Times New Roman"/>
                          <a:cs typeface="Calibri"/>
                        </a:rPr>
                        <a:t> Codificada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11.150.287,31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19.623.216,18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6.426.257,92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10.078.514,00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12.744.979,13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60518">
                <a:tc>
                  <a:txBody>
                    <a:bodyPr/>
                    <a:lstStyle/>
                    <a:p>
                      <a:pPr>
                        <a:lnSpc>
                          <a:spcPct val="115000"/>
                        </a:lnSpc>
                        <a:spcAft>
                          <a:spcPts val="0"/>
                        </a:spcAft>
                      </a:pPr>
                      <a:r>
                        <a:rPr lang="es-ES" sz="1600">
                          <a:solidFill>
                            <a:srgbClr val="000000"/>
                          </a:solidFill>
                          <a:effectLst/>
                          <a:latin typeface="Calibri"/>
                          <a:ea typeface="Times New Roman"/>
                          <a:cs typeface="Calibri"/>
                        </a:rPr>
                        <a:t> Bienes (84) </a:t>
                      </a:r>
                      <a:endParaRPr lang="es-ES" sz="2000">
                        <a:effectLst/>
                        <a:latin typeface="Calibri"/>
                        <a:ea typeface="Calibri"/>
                        <a:cs typeface="Times New Roman"/>
                      </a:endParaRPr>
                    </a:p>
                  </a:txBody>
                  <a:tcPr marL="44450" marR="44450" marT="0" marB="0" anchor="b">
                    <a:lnL>
                      <a:noFill/>
                    </a:lnL>
                    <a:lnR>
                      <a:noFill/>
                    </a:lnR>
                    <a:lnT>
                      <a:noFill/>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21.437,52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3.532.947,45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4.997,61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0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0 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2"/>
                  </a:ext>
                </a:extLst>
              </a:tr>
              <a:tr h="160518">
                <a:tc>
                  <a:txBody>
                    <a:bodyPr/>
                    <a:lstStyle/>
                    <a:p>
                      <a:pPr>
                        <a:lnSpc>
                          <a:spcPct val="115000"/>
                        </a:lnSpc>
                        <a:spcAft>
                          <a:spcPts val="0"/>
                        </a:spcAft>
                      </a:pPr>
                      <a:r>
                        <a:rPr lang="es-ES" sz="1600">
                          <a:solidFill>
                            <a:srgbClr val="000000"/>
                          </a:solidFill>
                          <a:effectLst/>
                          <a:latin typeface="Calibri"/>
                          <a:ea typeface="Times New Roman"/>
                          <a:cs typeface="Calibri"/>
                        </a:rPr>
                        <a:t> </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0,19%</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18,00%</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0,08%</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0,00%</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0,00%</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60518">
                <a:tc>
                  <a:txBody>
                    <a:bodyPr/>
                    <a:lstStyle/>
                    <a:p>
                      <a:pPr>
                        <a:lnSpc>
                          <a:spcPct val="115000"/>
                        </a:lnSpc>
                        <a:spcAft>
                          <a:spcPts val="0"/>
                        </a:spcAft>
                      </a:pPr>
                      <a:r>
                        <a:rPr lang="es-ES" sz="1600">
                          <a:solidFill>
                            <a:srgbClr val="000000"/>
                          </a:solidFill>
                          <a:effectLst/>
                          <a:latin typeface="Calibri"/>
                          <a:ea typeface="Times New Roman"/>
                          <a:cs typeface="Calibri"/>
                        </a:rPr>
                        <a:t>Amortiza de crédito</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dirty="0">
                          <a:solidFill>
                            <a:srgbClr val="000000"/>
                          </a:solidFill>
                          <a:effectLst/>
                          <a:latin typeface="Calibri"/>
                          <a:ea typeface="Times New Roman"/>
                          <a:cs typeface="Calibri"/>
                        </a:rPr>
                        <a:t>        3.410.292,70   </a:t>
                      </a:r>
                      <a:endParaRPr lang="es-ES" sz="2000" dirty="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3.410.293,00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2.472.074,30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dirty="0">
                          <a:solidFill>
                            <a:srgbClr val="000000"/>
                          </a:solidFill>
                          <a:effectLst/>
                          <a:latin typeface="Calibri"/>
                          <a:ea typeface="Times New Roman"/>
                          <a:cs typeface="Calibri"/>
                        </a:rPr>
                        <a:t>5.540.567,22</a:t>
                      </a:r>
                      <a:endParaRPr lang="es-ES" sz="2000" dirty="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2.832.691,13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4"/>
                  </a:ext>
                </a:extLst>
              </a:tr>
              <a:tr h="160518">
                <a:tc>
                  <a:txBody>
                    <a:bodyPr/>
                    <a:lstStyle/>
                    <a:p>
                      <a:pPr>
                        <a:lnSpc>
                          <a:spcPct val="115000"/>
                        </a:lnSpc>
                        <a:spcAft>
                          <a:spcPts val="0"/>
                        </a:spcAft>
                      </a:pPr>
                      <a:r>
                        <a:rPr lang="es-ES" sz="1600">
                          <a:solidFill>
                            <a:srgbClr val="000000"/>
                          </a:solidFill>
                          <a:effectLst/>
                          <a:latin typeface="Calibri"/>
                          <a:ea typeface="Times New Roman"/>
                          <a:cs typeface="Calibri"/>
                        </a:rPr>
                        <a:t> </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30,58%</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17,38%</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38,47%</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54,97%</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22,23%</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60518">
                <a:tc>
                  <a:txBody>
                    <a:bodyPr/>
                    <a:lstStyle/>
                    <a:p>
                      <a:pPr>
                        <a:lnSpc>
                          <a:spcPct val="115000"/>
                        </a:lnSpc>
                        <a:spcAft>
                          <a:spcPts val="0"/>
                        </a:spcAft>
                      </a:pPr>
                      <a:r>
                        <a:rPr lang="es-ES" sz="1600">
                          <a:solidFill>
                            <a:srgbClr val="000000"/>
                          </a:solidFill>
                          <a:effectLst/>
                          <a:latin typeface="Calibri"/>
                          <a:ea typeface="Times New Roman"/>
                          <a:cs typeface="Calibri"/>
                        </a:rPr>
                        <a:t>Remuneraciones</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2.746.364,10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3.725.756,05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1.330.000,00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0 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es-ES" sz="1600">
                          <a:solidFill>
                            <a:srgbClr val="000000"/>
                          </a:solidFill>
                          <a:effectLst/>
                          <a:latin typeface="Calibri"/>
                          <a:ea typeface="Times New Roman"/>
                          <a:cs typeface="Calibri"/>
                        </a:rPr>
                        <a:t>0 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6"/>
                  </a:ext>
                </a:extLst>
              </a:tr>
              <a:tr h="160518">
                <a:tc>
                  <a:txBody>
                    <a:bodyPr/>
                    <a:lstStyle/>
                    <a:p>
                      <a:pPr>
                        <a:lnSpc>
                          <a:spcPct val="115000"/>
                        </a:lnSpc>
                        <a:spcAft>
                          <a:spcPts val="0"/>
                        </a:spcAft>
                      </a:pPr>
                      <a:r>
                        <a:rPr lang="es-ES" sz="1600">
                          <a:solidFill>
                            <a:srgbClr val="000000"/>
                          </a:solidFill>
                          <a:effectLst/>
                          <a:latin typeface="Calibri"/>
                          <a:ea typeface="Times New Roman"/>
                          <a:cs typeface="Calibri"/>
                        </a:rPr>
                        <a:t> </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dirty="0">
                          <a:solidFill>
                            <a:srgbClr val="000000"/>
                          </a:solidFill>
                          <a:effectLst/>
                          <a:latin typeface="Calibri"/>
                          <a:ea typeface="Times New Roman"/>
                          <a:cs typeface="Calibri"/>
                        </a:rPr>
                        <a:t>24,63%</a:t>
                      </a:r>
                      <a:endParaRPr lang="es-ES" sz="2000" dirty="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18,99%</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20,70%</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0,00%</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0,00%</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60518">
                <a:tc>
                  <a:txBody>
                    <a:bodyPr/>
                    <a:lstStyle/>
                    <a:p>
                      <a:pPr>
                        <a:lnSpc>
                          <a:spcPct val="115000"/>
                        </a:lnSpc>
                        <a:spcAft>
                          <a:spcPts val="0"/>
                        </a:spcAft>
                      </a:pPr>
                      <a:r>
                        <a:rPr lang="es-ES" sz="1600">
                          <a:solidFill>
                            <a:srgbClr val="000000"/>
                          </a:solidFill>
                          <a:effectLst/>
                          <a:latin typeface="Calibri"/>
                          <a:ea typeface="Times New Roman"/>
                          <a:cs typeface="Calibri"/>
                        </a:rPr>
                        <a:t>Gasto corriente</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4.972.192,99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8.954.219,68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2.619.186,01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4.537.946,78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      9.912.288,00   </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8"/>
                  </a:ext>
                </a:extLst>
              </a:tr>
              <a:tr h="160518">
                <a:tc>
                  <a:txBody>
                    <a:bodyPr/>
                    <a:lstStyle/>
                    <a:p>
                      <a:pPr>
                        <a:lnSpc>
                          <a:spcPct val="115000"/>
                        </a:lnSpc>
                        <a:spcAft>
                          <a:spcPts val="0"/>
                        </a:spcAft>
                      </a:pPr>
                      <a:r>
                        <a:rPr lang="es-ES" sz="1600">
                          <a:solidFill>
                            <a:srgbClr val="000000"/>
                          </a:solidFill>
                          <a:effectLst/>
                          <a:latin typeface="Calibri"/>
                          <a:ea typeface="Times New Roman"/>
                          <a:cs typeface="Calibri"/>
                        </a:rPr>
                        <a:t> </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44,59%</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45,63%</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40,76%</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45,03%</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s-ES" sz="1600">
                          <a:solidFill>
                            <a:srgbClr val="000000"/>
                          </a:solidFill>
                          <a:effectLst/>
                          <a:latin typeface="Calibri"/>
                          <a:ea typeface="Times New Roman"/>
                          <a:cs typeface="Calibri"/>
                        </a:rPr>
                        <a:t>77,77%</a:t>
                      </a:r>
                      <a:endParaRPr lang="es-ES" sz="20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160518">
                <a:tc>
                  <a:txBody>
                    <a:bodyPr/>
                    <a:lstStyle/>
                    <a:p>
                      <a:pPr>
                        <a:lnSpc>
                          <a:spcPct val="115000"/>
                        </a:lnSpc>
                        <a:spcAft>
                          <a:spcPts val="0"/>
                        </a:spcAft>
                      </a:pPr>
                      <a:r>
                        <a:rPr lang="es-ES" sz="1600" b="1" dirty="0">
                          <a:solidFill>
                            <a:srgbClr val="FFFFFF"/>
                          </a:solidFill>
                          <a:effectLst/>
                          <a:latin typeface="Calibri"/>
                          <a:ea typeface="Times New Roman"/>
                          <a:cs typeface="Calibri"/>
                        </a:rPr>
                        <a:t> </a:t>
                      </a:r>
                      <a:endParaRPr lang="es-ES" sz="2000" dirty="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002060"/>
                    </a:solidFill>
                  </a:tcPr>
                </a:tc>
                <a:tc>
                  <a:txBody>
                    <a:bodyPr/>
                    <a:lstStyle/>
                    <a:p>
                      <a:pPr algn="r">
                        <a:lnSpc>
                          <a:spcPct val="115000"/>
                        </a:lnSpc>
                        <a:spcAft>
                          <a:spcPts val="0"/>
                        </a:spcAft>
                      </a:pPr>
                      <a:r>
                        <a:rPr lang="es-ES" sz="1600" b="1" dirty="0">
                          <a:solidFill>
                            <a:srgbClr val="FFFFFF"/>
                          </a:solidFill>
                          <a:effectLst/>
                          <a:latin typeface="Calibri"/>
                          <a:ea typeface="Times New Roman"/>
                          <a:cs typeface="Calibri"/>
                        </a:rPr>
                        <a:t>100,00%</a:t>
                      </a:r>
                      <a:endParaRPr lang="es-ES" sz="2000" dirty="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002060"/>
                    </a:solidFill>
                  </a:tcPr>
                </a:tc>
                <a:tc>
                  <a:txBody>
                    <a:bodyPr/>
                    <a:lstStyle/>
                    <a:p>
                      <a:pPr algn="r">
                        <a:lnSpc>
                          <a:spcPct val="115000"/>
                        </a:lnSpc>
                        <a:spcAft>
                          <a:spcPts val="0"/>
                        </a:spcAft>
                      </a:pPr>
                      <a:r>
                        <a:rPr lang="es-ES" sz="1600" b="1">
                          <a:solidFill>
                            <a:srgbClr val="FFFFFF"/>
                          </a:solidFill>
                          <a:effectLst/>
                          <a:latin typeface="Calibri"/>
                          <a:ea typeface="Times New Roman"/>
                          <a:cs typeface="Calibri"/>
                        </a:rPr>
                        <a:t>100,00%</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002060"/>
                    </a:solidFill>
                  </a:tcPr>
                </a:tc>
                <a:tc>
                  <a:txBody>
                    <a:bodyPr/>
                    <a:lstStyle/>
                    <a:p>
                      <a:pPr algn="r">
                        <a:lnSpc>
                          <a:spcPct val="115000"/>
                        </a:lnSpc>
                        <a:spcAft>
                          <a:spcPts val="0"/>
                        </a:spcAft>
                      </a:pPr>
                      <a:r>
                        <a:rPr lang="es-ES" sz="1600" b="1">
                          <a:solidFill>
                            <a:srgbClr val="FFFFFF"/>
                          </a:solidFill>
                          <a:effectLst/>
                          <a:latin typeface="Calibri"/>
                          <a:ea typeface="Times New Roman"/>
                          <a:cs typeface="Calibri"/>
                        </a:rPr>
                        <a:t>100,00%</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002060"/>
                    </a:solidFill>
                  </a:tcPr>
                </a:tc>
                <a:tc>
                  <a:txBody>
                    <a:bodyPr/>
                    <a:lstStyle/>
                    <a:p>
                      <a:pPr algn="r">
                        <a:lnSpc>
                          <a:spcPct val="115000"/>
                        </a:lnSpc>
                        <a:spcAft>
                          <a:spcPts val="0"/>
                        </a:spcAft>
                      </a:pPr>
                      <a:r>
                        <a:rPr lang="es-ES" sz="1600" b="1">
                          <a:solidFill>
                            <a:srgbClr val="FFFFFF"/>
                          </a:solidFill>
                          <a:effectLst/>
                          <a:latin typeface="Calibri"/>
                          <a:ea typeface="Times New Roman"/>
                          <a:cs typeface="Calibri"/>
                        </a:rPr>
                        <a:t>100,00%</a:t>
                      </a:r>
                      <a:endParaRPr lang="es-ES" sz="20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002060"/>
                    </a:solidFill>
                  </a:tcPr>
                </a:tc>
                <a:tc>
                  <a:txBody>
                    <a:bodyPr/>
                    <a:lstStyle/>
                    <a:p>
                      <a:pPr algn="r">
                        <a:lnSpc>
                          <a:spcPct val="115000"/>
                        </a:lnSpc>
                        <a:spcAft>
                          <a:spcPts val="0"/>
                        </a:spcAft>
                      </a:pPr>
                      <a:r>
                        <a:rPr lang="es-ES" sz="1600" b="1" dirty="0">
                          <a:solidFill>
                            <a:srgbClr val="FFFFFF"/>
                          </a:solidFill>
                          <a:effectLst/>
                          <a:latin typeface="Calibri"/>
                          <a:ea typeface="Times New Roman"/>
                          <a:cs typeface="Calibri"/>
                        </a:rPr>
                        <a:t>100,00%</a:t>
                      </a:r>
                      <a:endParaRPr lang="es-ES" sz="2000" dirty="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solidFill>
                      <a:srgbClr val="002060"/>
                    </a:solidFill>
                  </a:tcPr>
                </a:tc>
                <a:extLst>
                  <a:ext uri="{0D108BD9-81ED-4DB2-BD59-A6C34878D82A}">
                    <a16:rowId xmlns:a16="http://schemas.microsoft.com/office/drawing/2014/main" val="10010"/>
                  </a:ext>
                </a:extLst>
              </a:tr>
            </a:tbl>
          </a:graphicData>
        </a:graphic>
      </p:graphicFrame>
      <p:sp>
        <p:nvSpPr>
          <p:cNvPr id="5" name="4 Rectángulo"/>
          <p:cNvSpPr/>
          <p:nvPr/>
        </p:nvSpPr>
        <p:spPr>
          <a:xfrm>
            <a:off x="5977217" y="3524128"/>
            <a:ext cx="237566" cy="369332"/>
          </a:xfrm>
          <a:prstGeom prst="rect">
            <a:avLst/>
          </a:prstGeom>
        </p:spPr>
        <p:txBody>
          <a:bodyPr wrap="none">
            <a:spAutoFit/>
          </a:bodyPr>
          <a:lstStyle/>
          <a:p>
            <a:r>
              <a:rPr lang="es-EC" dirty="0"/>
              <a:t> </a:t>
            </a:r>
            <a:endParaRPr lang="es-ES" dirty="0"/>
          </a:p>
        </p:txBody>
      </p:sp>
      <p:sp>
        <p:nvSpPr>
          <p:cNvPr id="7" name="6 Rectángulo"/>
          <p:cNvSpPr/>
          <p:nvPr/>
        </p:nvSpPr>
        <p:spPr>
          <a:xfrm>
            <a:off x="788332" y="4741093"/>
            <a:ext cx="7158952" cy="307777"/>
          </a:xfrm>
          <a:prstGeom prst="rect">
            <a:avLst/>
          </a:prstGeom>
        </p:spPr>
        <p:txBody>
          <a:bodyPr wrap="square">
            <a:spAutoFit/>
          </a:bodyPr>
          <a:lstStyle/>
          <a:p>
            <a:r>
              <a:rPr lang="es-EC" sz="1400" dirty="0"/>
              <a:t>Fuente: Elaboración propia a partir de Estados Financieros 2013-2017</a:t>
            </a:r>
            <a:endParaRPr lang="es-ES" sz="1400" dirty="0"/>
          </a:p>
        </p:txBody>
      </p:sp>
      <p:sp>
        <p:nvSpPr>
          <p:cNvPr id="8" name="7 Rectángulo"/>
          <p:cNvSpPr/>
          <p:nvPr/>
        </p:nvSpPr>
        <p:spPr>
          <a:xfrm>
            <a:off x="6100997" y="2124618"/>
            <a:ext cx="4531507"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2423592" y="2628674"/>
            <a:ext cx="8208912" cy="89545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698169" y="1124744"/>
            <a:ext cx="6394828" cy="369332"/>
          </a:xfrm>
          <a:prstGeom prst="rect">
            <a:avLst/>
          </a:prstGeom>
        </p:spPr>
        <p:txBody>
          <a:bodyPr wrap="none">
            <a:spAutoFit/>
          </a:bodyPr>
          <a:lstStyle/>
          <a:p>
            <a:r>
              <a:rPr lang="es-EC" b="1" dirty="0" smtClean="0"/>
              <a:t>EJECUCIÓN PRESUPUESTARIA DE GASTOS DEL SERDRA 2013-2017</a:t>
            </a:r>
            <a:endParaRPr lang="es-ES" b="1" dirty="0"/>
          </a:p>
        </p:txBody>
      </p:sp>
    </p:spTree>
    <p:extLst>
      <p:ext uri="{BB962C8B-B14F-4D97-AF65-F5344CB8AC3E}">
        <p14:creationId xmlns:p14="http://schemas.microsoft.com/office/powerpoint/2010/main" val="4350405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37</a:t>
            </a:fld>
            <a:endParaRPr lang="es-EC" sz="1400" dirty="0">
              <a:solidFill>
                <a:schemeClr val="tx1"/>
              </a:solidFill>
              <a:latin typeface="Arial" panose="020B0604020202020204" pitchFamily="34" charset="0"/>
              <a:cs typeface="Arial" panose="020B0604020202020204" pitchFamily="34" charset="0"/>
            </a:endParaRPr>
          </a:p>
        </p:txBody>
      </p:sp>
      <p:sp>
        <p:nvSpPr>
          <p:cNvPr id="16" name="15 Cubo"/>
          <p:cNvSpPr/>
          <p:nvPr/>
        </p:nvSpPr>
        <p:spPr>
          <a:xfrm>
            <a:off x="1143202" y="248727"/>
            <a:ext cx="2936574"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457200" algn="ctr">
              <a:lnSpc>
                <a:spcPct val="90000"/>
              </a:lnSpc>
              <a:spcBef>
                <a:spcPct val="0"/>
              </a:spcBef>
              <a:spcAft>
                <a:spcPct val="35000"/>
              </a:spcAft>
            </a:pPr>
            <a:r>
              <a:rPr lang="es-EC" sz="1600" b="1" dirty="0" smtClean="0">
                <a:ln/>
                <a:solidFill>
                  <a:srgbClr val="002060"/>
                </a:solidFill>
                <a:latin typeface="Arial Black" panose="020B0A04020102020204" pitchFamily="34" charset="0"/>
              </a:rPr>
              <a:t>EJECUCIÓN PRESUPUESTARIA</a:t>
            </a:r>
            <a:endParaRPr lang="es-EC" sz="1600" b="1" dirty="0">
              <a:ln/>
              <a:solidFill>
                <a:srgbClr val="002060"/>
              </a:solidFill>
              <a:latin typeface="Arial Black" panose="020B0A04020102020204" pitchFamily="34" charset="0"/>
            </a:endParaRPr>
          </a:p>
        </p:txBody>
      </p:sp>
      <p:sp>
        <p:nvSpPr>
          <p:cNvPr id="9" name="8 Rectángulo"/>
          <p:cNvSpPr/>
          <p:nvPr/>
        </p:nvSpPr>
        <p:spPr>
          <a:xfrm>
            <a:off x="283777" y="1031338"/>
            <a:ext cx="7128792" cy="369332"/>
          </a:xfrm>
          <a:prstGeom prst="rect">
            <a:avLst/>
          </a:prstGeom>
        </p:spPr>
        <p:txBody>
          <a:bodyPr wrap="square">
            <a:spAutoFit/>
          </a:bodyPr>
          <a:lstStyle/>
          <a:p>
            <a:pPr algn="ctr"/>
            <a:r>
              <a:rPr lang="es-EC" b="1" dirty="0" smtClean="0"/>
              <a:t>DETALLE DE MONTOS DE CONTRATOS DEL SERDRA 2013-2017</a:t>
            </a:r>
            <a:endParaRPr lang="es-ES" b="1"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 y="1400670"/>
            <a:ext cx="7535801" cy="389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p:cNvSpPr/>
          <p:nvPr/>
        </p:nvSpPr>
        <p:spPr>
          <a:xfrm>
            <a:off x="9994" y="5311171"/>
            <a:ext cx="7442311" cy="307777"/>
          </a:xfrm>
          <a:prstGeom prst="rect">
            <a:avLst/>
          </a:prstGeom>
        </p:spPr>
        <p:txBody>
          <a:bodyPr wrap="square">
            <a:spAutoFit/>
          </a:bodyPr>
          <a:lstStyle/>
          <a:p>
            <a:r>
              <a:rPr lang="es-EC" sz="1400" dirty="0"/>
              <a:t>Fuente: Elaboración propia a partir información Dragas-Operaciones 2017</a:t>
            </a:r>
            <a:endParaRPr lang="es-ES" sz="1400" dirty="0"/>
          </a:p>
        </p:txBody>
      </p:sp>
      <p:sp>
        <p:nvSpPr>
          <p:cNvPr id="11" name="10 Rectángulo"/>
          <p:cNvSpPr/>
          <p:nvPr/>
        </p:nvSpPr>
        <p:spPr>
          <a:xfrm>
            <a:off x="263352" y="2420888"/>
            <a:ext cx="7342634"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CuadroTexto"/>
          <p:cNvSpPr txBox="1"/>
          <p:nvPr/>
        </p:nvSpPr>
        <p:spPr>
          <a:xfrm>
            <a:off x="7777261" y="2492896"/>
            <a:ext cx="2376265" cy="338554"/>
          </a:xfrm>
          <a:prstGeom prst="rect">
            <a:avLst/>
          </a:prstGeom>
          <a:noFill/>
        </p:spPr>
        <p:txBody>
          <a:bodyPr wrap="square" rtlCol="0">
            <a:spAutoFit/>
          </a:bodyPr>
          <a:lstStyle/>
          <a:p>
            <a:r>
              <a:rPr lang="es-ES" sz="1600" dirty="0" smtClean="0"/>
              <a:t>RELLENO HIDRÁULICO</a:t>
            </a:r>
            <a:endParaRPr lang="es-ES" sz="1600" dirty="0"/>
          </a:p>
        </p:txBody>
      </p:sp>
      <p:sp>
        <p:nvSpPr>
          <p:cNvPr id="23" name="22 CuadroTexto"/>
          <p:cNvSpPr txBox="1"/>
          <p:nvPr/>
        </p:nvSpPr>
        <p:spPr>
          <a:xfrm>
            <a:off x="7704736" y="1885768"/>
            <a:ext cx="2376265" cy="338554"/>
          </a:xfrm>
          <a:prstGeom prst="rect">
            <a:avLst/>
          </a:prstGeom>
          <a:noFill/>
        </p:spPr>
        <p:txBody>
          <a:bodyPr wrap="square" rtlCol="0">
            <a:spAutoFit/>
          </a:bodyPr>
          <a:lstStyle/>
          <a:p>
            <a:r>
              <a:rPr lang="es-ES" sz="1600" dirty="0" err="1" smtClean="0"/>
              <a:t>APG</a:t>
            </a:r>
            <a:r>
              <a:rPr lang="es-ES" sz="1600" dirty="0" smtClean="0"/>
              <a:t>  </a:t>
            </a:r>
            <a:r>
              <a:rPr lang="es-EC" sz="1600" dirty="0"/>
              <a:t>$ 38.162.373,77</a:t>
            </a:r>
            <a:endParaRPr lang="es-ES" sz="1600" dirty="0"/>
          </a:p>
        </p:txBody>
      </p:sp>
      <p:sp>
        <p:nvSpPr>
          <p:cNvPr id="18" name="17 Rectángulo"/>
          <p:cNvSpPr/>
          <p:nvPr/>
        </p:nvSpPr>
        <p:spPr>
          <a:xfrm>
            <a:off x="9689296" y="1865384"/>
            <a:ext cx="928459"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s-ES" dirty="0"/>
              <a:t>70,65% </a:t>
            </a:r>
          </a:p>
        </p:txBody>
      </p:sp>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2981" y="2831450"/>
            <a:ext cx="4546790"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19 Conector recto"/>
          <p:cNvCxnSpPr/>
          <p:nvPr/>
        </p:nvCxnSpPr>
        <p:spPr>
          <a:xfrm>
            <a:off x="9822115" y="4254784"/>
            <a:ext cx="1591280" cy="720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5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095" y="1608567"/>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9042" y="6054987"/>
            <a:ext cx="871538"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20 CuadroTexto"/>
          <p:cNvSpPr txBox="1"/>
          <p:nvPr/>
        </p:nvSpPr>
        <p:spPr>
          <a:xfrm>
            <a:off x="623392" y="5732482"/>
            <a:ext cx="4784883"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S" dirty="0" smtClean="0"/>
              <a:t>DECRECIMIENTO  DE CONTRATOS</a:t>
            </a:r>
          </a:p>
          <a:p>
            <a:pPr marL="285750" indent="-285750">
              <a:buFont typeface="Arial" panose="020B0604020202020204" pitchFamily="34" charset="0"/>
              <a:buChar char="•"/>
            </a:pPr>
            <a:r>
              <a:rPr lang="es-ES" dirty="0" smtClean="0"/>
              <a:t>CONTAR CON EQUIPOS PARA COMPETIR</a:t>
            </a:r>
          </a:p>
          <a:p>
            <a:pPr marL="285750" indent="-285750">
              <a:buFont typeface="Arial" panose="020B0604020202020204" pitchFamily="34" charset="0"/>
              <a:buChar char="•"/>
            </a:pPr>
            <a:r>
              <a:rPr lang="es-ES" dirty="0" smtClean="0"/>
              <a:t>ANÁLISIS  DEL RENDIMIENTO DE EQUIPOS </a:t>
            </a:r>
            <a:endParaRPr lang="es-ES" dirty="0"/>
          </a:p>
        </p:txBody>
      </p:sp>
    </p:spTree>
    <p:extLst>
      <p:ext uri="{BB962C8B-B14F-4D97-AF65-F5344CB8AC3E}">
        <p14:creationId xmlns:p14="http://schemas.microsoft.com/office/powerpoint/2010/main" val="20380914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38</a:t>
            </a:fld>
            <a:endParaRPr lang="es-EC" sz="1400" dirty="0">
              <a:solidFill>
                <a:schemeClr val="tx1"/>
              </a:solidFill>
              <a:latin typeface="Arial" panose="020B0604020202020204" pitchFamily="34" charset="0"/>
              <a:cs typeface="Arial" panose="020B0604020202020204" pitchFamily="34" charset="0"/>
            </a:endParaRPr>
          </a:p>
        </p:txBody>
      </p:sp>
      <p:sp>
        <p:nvSpPr>
          <p:cNvPr id="16" name="15 Cubo"/>
          <p:cNvSpPr/>
          <p:nvPr/>
        </p:nvSpPr>
        <p:spPr>
          <a:xfrm>
            <a:off x="1143202" y="248727"/>
            <a:ext cx="2936574"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457200" algn="ctr">
              <a:lnSpc>
                <a:spcPct val="90000"/>
              </a:lnSpc>
              <a:spcBef>
                <a:spcPct val="0"/>
              </a:spcBef>
              <a:spcAft>
                <a:spcPct val="35000"/>
              </a:spcAft>
            </a:pPr>
            <a:r>
              <a:rPr lang="es-EC" sz="1600" b="1" dirty="0" smtClean="0">
                <a:ln/>
                <a:solidFill>
                  <a:srgbClr val="002060"/>
                </a:solidFill>
                <a:latin typeface="Arial Black" panose="020B0A04020102020204" pitchFamily="34" charset="0"/>
              </a:rPr>
              <a:t>CONTRATACIÓN PÚBLICA</a:t>
            </a:r>
            <a:endParaRPr lang="es-EC" sz="1600" b="1" dirty="0">
              <a:ln/>
              <a:solidFill>
                <a:srgbClr val="002060"/>
              </a:solidFill>
              <a:latin typeface="Arial Black" panose="020B0A04020102020204" pitchFamily="34" charset="0"/>
            </a:endParaRPr>
          </a:p>
        </p:txBody>
      </p:sp>
      <p:sp>
        <p:nvSpPr>
          <p:cNvPr id="17" name="16 Rectángulo"/>
          <p:cNvSpPr/>
          <p:nvPr/>
        </p:nvSpPr>
        <p:spPr>
          <a:xfrm>
            <a:off x="9372364" y="1340768"/>
            <a:ext cx="2556284" cy="489654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dirty="0"/>
          </a:p>
        </p:txBody>
      </p:sp>
      <p:sp>
        <p:nvSpPr>
          <p:cNvPr id="18" name="17 Rectángulo"/>
          <p:cNvSpPr/>
          <p:nvPr/>
        </p:nvSpPr>
        <p:spPr>
          <a:xfrm>
            <a:off x="6816080" y="1376397"/>
            <a:ext cx="2520280" cy="4882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dirty="0"/>
          </a:p>
        </p:txBody>
      </p:sp>
      <p:sp>
        <p:nvSpPr>
          <p:cNvPr id="19" name="18 Rectángulo"/>
          <p:cNvSpPr/>
          <p:nvPr/>
        </p:nvSpPr>
        <p:spPr>
          <a:xfrm>
            <a:off x="191344" y="1376397"/>
            <a:ext cx="6768752" cy="4882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dirty="0"/>
          </a:p>
        </p:txBody>
      </p:sp>
      <p:sp>
        <p:nvSpPr>
          <p:cNvPr id="21" name="20 Rectángulo redondeado"/>
          <p:cNvSpPr/>
          <p:nvPr/>
        </p:nvSpPr>
        <p:spPr>
          <a:xfrm>
            <a:off x="293121" y="930205"/>
            <a:ext cx="6509563" cy="410563"/>
          </a:xfrm>
          <a:prstGeom prst="roundRect">
            <a:avLst/>
          </a:prstGeom>
          <a:solidFill>
            <a:srgbClr val="003399"/>
          </a:solidFill>
          <a:ln/>
          <a:scene3d>
            <a:camera prst="orthographicFront">
              <a:rot lat="0" lon="0" rev="0"/>
            </a:camera>
            <a:lightRig rig="threePt" dir="t">
              <a:rot lat="0" lon="0" rev="1200000"/>
            </a:lightRig>
          </a:scene3d>
          <a:sp3d>
            <a:bevelT w="63500" h="25400" prst="angle"/>
          </a:sp3d>
        </p:spPr>
        <p:style>
          <a:lnRef idx="0">
            <a:schemeClr val="dk1"/>
          </a:lnRef>
          <a:fillRef idx="3">
            <a:schemeClr val="dk1"/>
          </a:fillRef>
          <a:effectRef idx="3">
            <a:schemeClr val="dk1"/>
          </a:effectRef>
          <a:fontRef idx="minor">
            <a:schemeClr val="lt1"/>
          </a:fontRef>
        </p:style>
        <p:txBody>
          <a:bodyPr rtlCol="0" anchor="ctr"/>
          <a:lstStyle/>
          <a:p>
            <a:pPr algn="ctr"/>
            <a:r>
              <a:rPr lang="es-ES" sz="2400" b="1" dirty="0" smtClean="0">
                <a:solidFill>
                  <a:schemeClr val="bg1"/>
                </a:solidFill>
              </a:rPr>
              <a:t>BIENES Y SERVICIOS </a:t>
            </a:r>
            <a:endParaRPr lang="es-ES" sz="2400" b="1" dirty="0">
              <a:solidFill>
                <a:schemeClr val="bg1"/>
              </a:solidFill>
            </a:endParaRPr>
          </a:p>
        </p:txBody>
      </p:sp>
      <p:sp>
        <p:nvSpPr>
          <p:cNvPr id="22" name="21 Rectángulo redondeado"/>
          <p:cNvSpPr/>
          <p:nvPr/>
        </p:nvSpPr>
        <p:spPr>
          <a:xfrm>
            <a:off x="293122" y="1434263"/>
            <a:ext cx="4074687" cy="399901"/>
          </a:xfrm>
          <a:prstGeom prst="roundRect">
            <a:avLst/>
          </a:prstGeom>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b="1" dirty="0" smtClean="0">
                <a:solidFill>
                  <a:schemeClr val="bg1"/>
                </a:solidFill>
              </a:rPr>
              <a:t>NORMALIZADOS</a:t>
            </a:r>
            <a:endParaRPr lang="es-ES" b="1" dirty="0">
              <a:solidFill>
                <a:schemeClr val="bg1"/>
              </a:solidFill>
            </a:endParaRPr>
          </a:p>
        </p:txBody>
      </p:sp>
      <p:sp>
        <p:nvSpPr>
          <p:cNvPr id="23" name="22 Rectángulo redondeado"/>
          <p:cNvSpPr/>
          <p:nvPr/>
        </p:nvSpPr>
        <p:spPr>
          <a:xfrm>
            <a:off x="4655841" y="1434264"/>
            <a:ext cx="2146844" cy="399901"/>
          </a:xfrm>
          <a:prstGeom prst="roundRect">
            <a:avLst/>
          </a:prstGeom>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600" b="1" dirty="0" smtClean="0">
                <a:solidFill>
                  <a:schemeClr val="bg1"/>
                </a:solidFill>
              </a:rPr>
              <a:t>NO NORMALIZADOS</a:t>
            </a:r>
            <a:endParaRPr lang="es-ES" sz="1600" b="1" dirty="0">
              <a:solidFill>
                <a:schemeClr val="bg1"/>
              </a:solidFill>
            </a:endParaRPr>
          </a:p>
        </p:txBody>
      </p:sp>
      <p:grpSp>
        <p:nvGrpSpPr>
          <p:cNvPr id="24" name="23 Grupo"/>
          <p:cNvGrpSpPr/>
          <p:nvPr/>
        </p:nvGrpSpPr>
        <p:grpSpPr>
          <a:xfrm>
            <a:off x="280301" y="1938318"/>
            <a:ext cx="2143292" cy="1496093"/>
            <a:chOff x="0" y="2489028"/>
            <a:chExt cx="2575340" cy="1512168"/>
          </a:xfrm>
        </p:grpSpPr>
        <p:sp>
          <p:nvSpPr>
            <p:cNvPr id="26" name="25 Rectángulo"/>
            <p:cNvSpPr/>
            <p:nvPr/>
          </p:nvSpPr>
          <p:spPr>
            <a:xfrm>
              <a:off x="0" y="2489028"/>
              <a:ext cx="2575340" cy="270030"/>
            </a:xfrm>
            <a:prstGeom prst="rect">
              <a:avLst/>
            </a:prstGeom>
            <a:solidFill>
              <a:srgbClr val="003399"/>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400" b="1" dirty="0">
                  <a:solidFill>
                    <a:schemeClr val="bg1"/>
                  </a:solidFill>
                </a:rPr>
                <a:t>CATÁLOGO ELECTRÓNICO</a:t>
              </a:r>
            </a:p>
          </p:txBody>
        </p:sp>
        <p:sp>
          <p:nvSpPr>
            <p:cNvPr id="27" name="26 Rectángulo"/>
            <p:cNvSpPr/>
            <p:nvPr/>
          </p:nvSpPr>
          <p:spPr>
            <a:xfrm>
              <a:off x="0" y="2759058"/>
              <a:ext cx="2575340" cy="1242138"/>
            </a:xfrm>
            <a:prstGeom prst="rect">
              <a:avLst/>
            </a:prstGeom>
            <a:solidFill>
              <a:schemeClr val="bg1"/>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600" b="1" dirty="0">
                  <a:solidFill>
                    <a:schemeClr val="tx1"/>
                  </a:solidFill>
                </a:rPr>
                <a:t>EL BIEN O SERVICIO ESTA EN EL CATÁLOGO  ELECTRÓNICO</a:t>
              </a:r>
            </a:p>
          </p:txBody>
        </p:sp>
      </p:grpSp>
      <p:sp>
        <p:nvSpPr>
          <p:cNvPr id="28" name="27 CuadroTexto"/>
          <p:cNvSpPr txBox="1"/>
          <p:nvPr/>
        </p:nvSpPr>
        <p:spPr>
          <a:xfrm>
            <a:off x="2511011" y="2071897"/>
            <a:ext cx="360040" cy="646331"/>
          </a:xfrm>
          <a:prstGeom prst="rect">
            <a:avLst/>
          </a:prstGeom>
          <a:noFill/>
        </p:spPr>
        <p:txBody>
          <a:bodyPr wrap="square" rtlCol="0">
            <a:spAutoFit/>
          </a:bodyPr>
          <a:lstStyle/>
          <a:p>
            <a:r>
              <a:rPr lang="es-ES" dirty="0" smtClean="0"/>
              <a:t>SI</a:t>
            </a:r>
            <a:endParaRPr lang="es-ES" dirty="0"/>
          </a:p>
        </p:txBody>
      </p:sp>
      <p:sp>
        <p:nvSpPr>
          <p:cNvPr id="29" name="28 Rectángulo"/>
          <p:cNvSpPr/>
          <p:nvPr/>
        </p:nvSpPr>
        <p:spPr>
          <a:xfrm>
            <a:off x="2868461" y="1938318"/>
            <a:ext cx="1499347" cy="1496093"/>
          </a:xfrm>
          <a:prstGeom prst="rect">
            <a:avLst/>
          </a:prstGeom>
          <a:solidFill>
            <a:schemeClr val="bg1"/>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rPr>
              <a:t>COMPRA SIN LÍMITE DE MONTO</a:t>
            </a:r>
            <a:endParaRPr lang="es-ES" sz="1400" b="1" dirty="0">
              <a:solidFill>
                <a:schemeClr val="tx1"/>
              </a:solidFill>
            </a:endParaRPr>
          </a:p>
        </p:txBody>
      </p:sp>
      <p:sp>
        <p:nvSpPr>
          <p:cNvPr id="30" name="29 Flecha derecha"/>
          <p:cNvSpPr/>
          <p:nvPr/>
        </p:nvSpPr>
        <p:spPr>
          <a:xfrm>
            <a:off x="2495600" y="2517398"/>
            <a:ext cx="360040" cy="51276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dirty="0"/>
          </a:p>
        </p:txBody>
      </p:sp>
      <p:sp>
        <p:nvSpPr>
          <p:cNvPr id="31" name="30 Rectángulo"/>
          <p:cNvSpPr/>
          <p:nvPr/>
        </p:nvSpPr>
        <p:spPr>
          <a:xfrm>
            <a:off x="263353" y="3578427"/>
            <a:ext cx="4104456" cy="376115"/>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EL MONTO ES MAYOR A </a:t>
            </a:r>
            <a:r>
              <a:rPr lang="pt-BR" b="1" dirty="0" smtClean="0">
                <a:solidFill>
                  <a:schemeClr val="bg1"/>
                </a:solidFill>
                <a:latin typeface="Arial"/>
              </a:rPr>
              <a:t>$ 5,967,02</a:t>
            </a:r>
            <a:endParaRPr lang="pt-BR" b="1" dirty="0">
              <a:solidFill>
                <a:schemeClr val="bg1"/>
              </a:solidFill>
              <a:latin typeface="Arial"/>
            </a:endParaRPr>
          </a:p>
        </p:txBody>
      </p:sp>
      <p:sp>
        <p:nvSpPr>
          <p:cNvPr id="32" name="31 Flecha derecha"/>
          <p:cNvSpPr/>
          <p:nvPr/>
        </p:nvSpPr>
        <p:spPr>
          <a:xfrm rot="5400000">
            <a:off x="869641" y="3878178"/>
            <a:ext cx="360040" cy="51276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dirty="0"/>
          </a:p>
        </p:txBody>
      </p:sp>
      <p:sp>
        <p:nvSpPr>
          <p:cNvPr id="33" name="32 Flecha derecha"/>
          <p:cNvSpPr/>
          <p:nvPr/>
        </p:nvSpPr>
        <p:spPr>
          <a:xfrm rot="5400000">
            <a:off x="2993503" y="3878179"/>
            <a:ext cx="360040" cy="51276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dirty="0"/>
          </a:p>
        </p:txBody>
      </p:sp>
      <p:sp>
        <p:nvSpPr>
          <p:cNvPr id="34" name="33 CuadroTexto"/>
          <p:cNvSpPr txBox="1"/>
          <p:nvPr/>
        </p:nvSpPr>
        <p:spPr>
          <a:xfrm>
            <a:off x="1573505" y="3882534"/>
            <a:ext cx="360040" cy="646331"/>
          </a:xfrm>
          <a:prstGeom prst="rect">
            <a:avLst/>
          </a:prstGeom>
          <a:noFill/>
        </p:spPr>
        <p:txBody>
          <a:bodyPr wrap="square" rtlCol="0">
            <a:spAutoFit/>
          </a:bodyPr>
          <a:lstStyle/>
          <a:p>
            <a:r>
              <a:rPr lang="es-ES" dirty="0" smtClean="0"/>
              <a:t>SI</a:t>
            </a:r>
            <a:endParaRPr lang="es-ES" dirty="0"/>
          </a:p>
        </p:txBody>
      </p:sp>
      <p:sp>
        <p:nvSpPr>
          <p:cNvPr id="35" name="34 CuadroTexto"/>
          <p:cNvSpPr txBox="1"/>
          <p:nvPr/>
        </p:nvSpPr>
        <p:spPr>
          <a:xfrm>
            <a:off x="3613871" y="3932957"/>
            <a:ext cx="504056" cy="369332"/>
          </a:xfrm>
          <a:prstGeom prst="rect">
            <a:avLst/>
          </a:prstGeom>
          <a:noFill/>
        </p:spPr>
        <p:txBody>
          <a:bodyPr wrap="square" rtlCol="0">
            <a:spAutoFit/>
          </a:bodyPr>
          <a:lstStyle/>
          <a:p>
            <a:r>
              <a:rPr lang="es-ES" dirty="0" smtClean="0"/>
              <a:t>NO</a:t>
            </a:r>
            <a:endParaRPr lang="es-ES" dirty="0"/>
          </a:p>
        </p:txBody>
      </p:sp>
      <p:grpSp>
        <p:nvGrpSpPr>
          <p:cNvPr id="36" name="35 Grupo"/>
          <p:cNvGrpSpPr/>
          <p:nvPr/>
        </p:nvGrpSpPr>
        <p:grpSpPr>
          <a:xfrm>
            <a:off x="293122" y="4443543"/>
            <a:ext cx="2130471" cy="1455214"/>
            <a:chOff x="0" y="2489028"/>
            <a:chExt cx="2575340" cy="1512168"/>
          </a:xfrm>
        </p:grpSpPr>
        <p:sp>
          <p:nvSpPr>
            <p:cNvPr id="37" name="36 Rectángulo"/>
            <p:cNvSpPr/>
            <p:nvPr/>
          </p:nvSpPr>
          <p:spPr>
            <a:xfrm>
              <a:off x="0" y="2489028"/>
              <a:ext cx="2575340" cy="270030"/>
            </a:xfrm>
            <a:prstGeom prst="rect">
              <a:avLst/>
            </a:prstGeom>
            <a:solidFill>
              <a:srgbClr val="003399"/>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600" b="1" dirty="0">
                  <a:solidFill>
                    <a:schemeClr val="bg1"/>
                  </a:solidFill>
                </a:rPr>
                <a:t>SUBASTA INVERSA</a:t>
              </a:r>
            </a:p>
          </p:txBody>
        </p:sp>
        <p:sp>
          <p:nvSpPr>
            <p:cNvPr id="38" name="37 Rectángulo"/>
            <p:cNvSpPr/>
            <p:nvPr/>
          </p:nvSpPr>
          <p:spPr>
            <a:xfrm>
              <a:off x="0" y="2759058"/>
              <a:ext cx="2575340" cy="1242138"/>
            </a:xfrm>
            <a:prstGeom prst="rect">
              <a:avLst/>
            </a:prstGeom>
            <a:solidFill>
              <a:schemeClr val="bg1"/>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600" b="1" dirty="0" smtClean="0">
                  <a:solidFill>
                    <a:schemeClr val="tx1"/>
                  </a:solidFill>
                </a:rPr>
                <a:t>CONTRATACIÓN PREFERENTE</a:t>
              </a:r>
            </a:p>
            <a:p>
              <a:pPr algn="ctr"/>
              <a:endParaRPr lang="es-ES" sz="1600" b="1" dirty="0" smtClean="0">
                <a:solidFill>
                  <a:schemeClr val="tx1"/>
                </a:solidFill>
              </a:endParaRPr>
            </a:p>
            <a:p>
              <a:pPr algn="ctr"/>
              <a:r>
                <a:rPr lang="es-ES" sz="1600" b="1" dirty="0" smtClean="0">
                  <a:solidFill>
                    <a:schemeClr val="tx1"/>
                  </a:solidFill>
                </a:rPr>
                <a:t>PUJA </a:t>
              </a:r>
              <a:r>
                <a:rPr lang="es-ES" sz="1600" b="1" dirty="0">
                  <a:solidFill>
                    <a:schemeClr val="tx1"/>
                  </a:solidFill>
                </a:rPr>
                <a:t> </a:t>
              </a:r>
              <a:r>
                <a:rPr lang="es-ES" sz="1600" b="1" dirty="0" smtClean="0">
                  <a:solidFill>
                    <a:schemeClr val="tx1"/>
                  </a:solidFill>
                </a:rPr>
                <a:t>O NEGOCIACIÓN</a:t>
              </a:r>
            </a:p>
          </p:txBody>
        </p:sp>
      </p:grpSp>
      <p:grpSp>
        <p:nvGrpSpPr>
          <p:cNvPr id="39" name="38 Grupo"/>
          <p:cNvGrpSpPr/>
          <p:nvPr/>
        </p:nvGrpSpPr>
        <p:grpSpPr>
          <a:xfrm>
            <a:off x="2688442" y="4443543"/>
            <a:ext cx="1679367" cy="1455214"/>
            <a:chOff x="0" y="2489028"/>
            <a:chExt cx="2575340" cy="1512168"/>
          </a:xfrm>
        </p:grpSpPr>
        <p:sp>
          <p:nvSpPr>
            <p:cNvPr id="40" name="39 Rectángulo"/>
            <p:cNvSpPr/>
            <p:nvPr/>
          </p:nvSpPr>
          <p:spPr>
            <a:xfrm>
              <a:off x="0" y="2489028"/>
              <a:ext cx="2575340" cy="270030"/>
            </a:xfrm>
            <a:prstGeom prst="rect">
              <a:avLst/>
            </a:prstGeom>
            <a:solidFill>
              <a:srgbClr val="003399"/>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400" b="1" dirty="0">
                  <a:solidFill>
                    <a:schemeClr val="bg1"/>
                  </a:solidFill>
                </a:rPr>
                <a:t>ÍNFIMA CUANTÍA </a:t>
              </a:r>
              <a:r>
                <a:rPr lang="es-ES" sz="1400" dirty="0"/>
                <a:t>*</a:t>
              </a:r>
            </a:p>
          </p:txBody>
        </p:sp>
        <p:sp>
          <p:nvSpPr>
            <p:cNvPr id="41" name="40 Rectángulo"/>
            <p:cNvSpPr/>
            <p:nvPr/>
          </p:nvSpPr>
          <p:spPr>
            <a:xfrm>
              <a:off x="0" y="2759058"/>
              <a:ext cx="2575340" cy="1242138"/>
            </a:xfrm>
            <a:prstGeom prst="rect">
              <a:avLst/>
            </a:prstGeom>
            <a:solidFill>
              <a:schemeClr val="bg1"/>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600" b="1" dirty="0" smtClean="0">
                  <a:solidFill>
                    <a:schemeClr val="tx1"/>
                  </a:solidFill>
                </a:rPr>
                <a:t>CONTRATACIÓN DIRECTA</a:t>
              </a:r>
            </a:p>
            <a:p>
              <a:pPr algn="ctr"/>
              <a:r>
                <a:rPr lang="es-ES" sz="1600" b="1" dirty="0" smtClean="0">
                  <a:solidFill>
                    <a:schemeClr val="tx1"/>
                  </a:solidFill>
                </a:rPr>
                <a:t> </a:t>
              </a:r>
            </a:p>
            <a:p>
              <a:pPr algn="ctr"/>
              <a:r>
                <a:rPr lang="es-ES" sz="1600" b="1" dirty="0" smtClean="0">
                  <a:solidFill>
                    <a:schemeClr val="tx1"/>
                  </a:solidFill>
                </a:rPr>
                <a:t>CON O SIN RUP.</a:t>
              </a:r>
              <a:endParaRPr lang="es-ES" sz="1600" b="1" dirty="0">
                <a:solidFill>
                  <a:schemeClr val="tx1"/>
                </a:solidFill>
              </a:endParaRPr>
            </a:p>
          </p:txBody>
        </p:sp>
      </p:grpSp>
      <p:grpSp>
        <p:nvGrpSpPr>
          <p:cNvPr id="42" name="41 Grupo"/>
          <p:cNvGrpSpPr/>
          <p:nvPr/>
        </p:nvGrpSpPr>
        <p:grpSpPr>
          <a:xfrm>
            <a:off x="9604241" y="1582670"/>
            <a:ext cx="2160240" cy="975967"/>
            <a:chOff x="0" y="2489028"/>
            <a:chExt cx="2575340" cy="891100"/>
          </a:xfrm>
        </p:grpSpPr>
        <p:sp>
          <p:nvSpPr>
            <p:cNvPr id="43" name="42 Rectángulo"/>
            <p:cNvSpPr/>
            <p:nvPr/>
          </p:nvSpPr>
          <p:spPr>
            <a:xfrm>
              <a:off x="0" y="2489028"/>
              <a:ext cx="2575340" cy="270030"/>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s-ES" sz="1400" b="1" dirty="0"/>
                <a:t>CONTRATACIÓN DIRECTA</a:t>
              </a:r>
            </a:p>
          </p:txBody>
        </p:sp>
        <p:sp>
          <p:nvSpPr>
            <p:cNvPr id="44" name="43 Rectángulo"/>
            <p:cNvSpPr/>
            <p:nvPr/>
          </p:nvSpPr>
          <p:spPr>
            <a:xfrm>
              <a:off x="0" y="2759059"/>
              <a:ext cx="2575340" cy="621069"/>
            </a:xfrm>
            <a:prstGeom prst="rect">
              <a:avLst/>
            </a:prstGeom>
            <a:solidFill>
              <a:schemeClr val="bg1"/>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400" b="1" dirty="0" smtClean="0">
                  <a:solidFill>
                    <a:schemeClr val="tx1"/>
                  </a:solidFill>
                </a:rPr>
                <a:t>MENOR O IGUAL A</a:t>
              </a:r>
            </a:p>
            <a:p>
              <a:pPr algn="ctr"/>
              <a:r>
                <a:rPr lang="es-ES" sz="1400" b="1" dirty="0" smtClean="0">
                  <a:solidFill>
                    <a:schemeClr val="tx1"/>
                  </a:solidFill>
                </a:rPr>
                <a:t> $ </a:t>
              </a:r>
              <a:r>
                <a:rPr lang="es-ES" sz="1400" b="1" dirty="0">
                  <a:solidFill>
                    <a:schemeClr val="tx1"/>
                  </a:solidFill>
                </a:rPr>
                <a:t>59,670,20</a:t>
              </a:r>
            </a:p>
            <a:p>
              <a:pPr algn="ctr"/>
              <a:endParaRPr lang="es-ES" sz="1400" b="1" dirty="0">
                <a:solidFill>
                  <a:schemeClr val="tx1"/>
                </a:solidFill>
              </a:endParaRPr>
            </a:p>
          </p:txBody>
        </p:sp>
      </p:grpSp>
      <p:grpSp>
        <p:nvGrpSpPr>
          <p:cNvPr id="45" name="44 Grupo"/>
          <p:cNvGrpSpPr/>
          <p:nvPr/>
        </p:nvGrpSpPr>
        <p:grpSpPr>
          <a:xfrm>
            <a:off x="9570287" y="2822982"/>
            <a:ext cx="2160240" cy="975967"/>
            <a:chOff x="0" y="2489028"/>
            <a:chExt cx="2575340" cy="891100"/>
          </a:xfrm>
        </p:grpSpPr>
        <p:sp>
          <p:nvSpPr>
            <p:cNvPr id="46" name="45 Rectángulo"/>
            <p:cNvSpPr/>
            <p:nvPr/>
          </p:nvSpPr>
          <p:spPr>
            <a:xfrm>
              <a:off x="0" y="2489028"/>
              <a:ext cx="2575340" cy="270030"/>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s-ES" sz="1600" b="1" dirty="0"/>
                <a:t>LISTA CORTA</a:t>
              </a:r>
            </a:p>
          </p:txBody>
        </p:sp>
        <p:sp>
          <p:nvSpPr>
            <p:cNvPr id="47" name="46 Rectángulo"/>
            <p:cNvSpPr/>
            <p:nvPr/>
          </p:nvSpPr>
          <p:spPr>
            <a:xfrm>
              <a:off x="0" y="2759059"/>
              <a:ext cx="2575340" cy="621069"/>
            </a:xfrm>
            <a:prstGeom prst="rect">
              <a:avLst/>
            </a:prstGeom>
            <a:solidFill>
              <a:schemeClr val="bg1"/>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400" b="1" dirty="0">
                  <a:solidFill>
                    <a:schemeClr val="tx1"/>
                  </a:solidFill>
                </a:rPr>
                <a:t>Mayor a $ 59.670,20 </a:t>
              </a:r>
              <a:r>
                <a:rPr lang="es-ES" sz="1400" b="1" dirty="0" smtClean="0">
                  <a:solidFill>
                    <a:schemeClr val="tx1"/>
                  </a:solidFill>
                </a:rPr>
                <a:t> </a:t>
              </a:r>
              <a:r>
                <a:rPr lang="es-ES" sz="1400" b="1" dirty="0">
                  <a:solidFill>
                    <a:schemeClr val="tx1"/>
                  </a:solidFill>
                </a:rPr>
                <a:t>Menor a $ 447.526,47</a:t>
              </a:r>
            </a:p>
          </p:txBody>
        </p:sp>
      </p:grpSp>
      <p:grpSp>
        <p:nvGrpSpPr>
          <p:cNvPr id="48" name="47 Grupo"/>
          <p:cNvGrpSpPr/>
          <p:nvPr/>
        </p:nvGrpSpPr>
        <p:grpSpPr>
          <a:xfrm>
            <a:off x="9604241" y="4149514"/>
            <a:ext cx="2160240" cy="975967"/>
            <a:chOff x="0" y="2489028"/>
            <a:chExt cx="2575340" cy="891100"/>
          </a:xfrm>
        </p:grpSpPr>
        <p:sp>
          <p:nvSpPr>
            <p:cNvPr id="49" name="48 Rectángulo"/>
            <p:cNvSpPr/>
            <p:nvPr/>
          </p:nvSpPr>
          <p:spPr>
            <a:xfrm>
              <a:off x="0" y="2489028"/>
              <a:ext cx="2575340" cy="270030"/>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s-ES" sz="1600" b="1" dirty="0"/>
                <a:t>CONCURSO PÚBLICO</a:t>
              </a:r>
            </a:p>
          </p:txBody>
        </p:sp>
        <p:sp>
          <p:nvSpPr>
            <p:cNvPr id="50" name="49 Rectángulo"/>
            <p:cNvSpPr/>
            <p:nvPr/>
          </p:nvSpPr>
          <p:spPr>
            <a:xfrm>
              <a:off x="0" y="2759059"/>
              <a:ext cx="2575340" cy="621069"/>
            </a:xfrm>
            <a:prstGeom prst="rect">
              <a:avLst/>
            </a:prstGeom>
            <a:solidFill>
              <a:schemeClr val="bg1"/>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400" b="1" dirty="0" smtClean="0">
                  <a:solidFill>
                    <a:schemeClr val="tx1"/>
                  </a:solidFill>
                </a:rPr>
                <a:t>MAYOR O IGUAL </a:t>
              </a:r>
              <a:r>
                <a:rPr lang="es-ES" sz="1400" b="1" dirty="0">
                  <a:solidFill>
                    <a:schemeClr val="tx1"/>
                  </a:solidFill>
                </a:rPr>
                <a:t>A </a:t>
              </a:r>
              <a:endParaRPr lang="es-ES" sz="1400" b="1" dirty="0" smtClean="0">
                <a:solidFill>
                  <a:schemeClr val="tx1"/>
                </a:solidFill>
              </a:endParaRPr>
            </a:p>
            <a:p>
              <a:pPr algn="ctr"/>
              <a:r>
                <a:rPr lang="es-ES" sz="1400" b="1" dirty="0" smtClean="0">
                  <a:solidFill>
                    <a:schemeClr val="tx1"/>
                  </a:solidFill>
                </a:rPr>
                <a:t>$ </a:t>
              </a:r>
              <a:r>
                <a:rPr lang="es-ES" sz="1400" b="1" dirty="0">
                  <a:solidFill>
                    <a:schemeClr val="tx1"/>
                  </a:solidFill>
                </a:rPr>
                <a:t>447.526,47</a:t>
              </a:r>
            </a:p>
            <a:p>
              <a:pPr algn="ctr"/>
              <a:r>
                <a:rPr lang="es-ES" sz="1400" b="1" dirty="0" smtClean="0">
                  <a:solidFill>
                    <a:schemeClr val="tx1"/>
                  </a:solidFill>
                </a:rPr>
                <a:t> </a:t>
              </a:r>
              <a:endParaRPr lang="es-ES" sz="1400" b="1" dirty="0">
                <a:solidFill>
                  <a:schemeClr val="tx1"/>
                </a:solidFill>
              </a:endParaRPr>
            </a:p>
          </p:txBody>
        </p:sp>
      </p:grpSp>
      <p:grpSp>
        <p:nvGrpSpPr>
          <p:cNvPr id="51" name="50 Grupo"/>
          <p:cNvGrpSpPr/>
          <p:nvPr/>
        </p:nvGrpSpPr>
        <p:grpSpPr>
          <a:xfrm>
            <a:off x="7070477" y="1506271"/>
            <a:ext cx="2160240" cy="975967"/>
            <a:chOff x="0" y="2489028"/>
            <a:chExt cx="2575340" cy="891100"/>
          </a:xfrm>
        </p:grpSpPr>
        <p:sp>
          <p:nvSpPr>
            <p:cNvPr id="52" name="51 Rectángulo"/>
            <p:cNvSpPr/>
            <p:nvPr/>
          </p:nvSpPr>
          <p:spPr>
            <a:xfrm>
              <a:off x="0" y="2489028"/>
              <a:ext cx="2575340" cy="27003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600" b="1" dirty="0">
                  <a:solidFill>
                    <a:schemeClr val="bg1"/>
                  </a:solidFill>
                </a:rPr>
                <a:t>MENOR CUANTÍA</a:t>
              </a:r>
            </a:p>
          </p:txBody>
        </p:sp>
        <p:sp>
          <p:nvSpPr>
            <p:cNvPr id="53" name="52 Rectángulo"/>
            <p:cNvSpPr/>
            <p:nvPr/>
          </p:nvSpPr>
          <p:spPr>
            <a:xfrm>
              <a:off x="0" y="2759059"/>
              <a:ext cx="2575340" cy="621069"/>
            </a:xfrm>
            <a:prstGeom prst="rect">
              <a:avLst/>
            </a:prstGeom>
            <a:solidFill>
              <a:schemeClr val="bg1"/>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400" b="1" dirty="0" smtClean="0">
                  <a:solidFill>
                    <a:schemeClr val="tx1"/>
                  </a:solidFill>
                </a:rPr>
                <a:t>MENOR O IGUAL A </a:t>
              </a:r>
            </a:p>
            <a:p>
              <a:pPr algn="ctr"/>
              <a:r>
                <a:rPr lang="es-ES" sz="1400" b="1" dirty="0" smtClean="0">
                  <a:solidFill>
                    <a:schemeClr val="tx1"/>
                  </a:solidFill>
                </a:rPr>
                <a:t>$ 208.845,69</a:t>
              </a:r>
            </a:p>
            <a:p>
              <a:pPr algn="ctr"/>
              <a:r>
                <a:rPr lang="es-ES" sz="1400" b="1" dirty="0" smtClean="0">
                  <a:solidFill>
                    <a:schemeClr val="tx1"/>
                  </a:solidFill>
                </a:rPr>
                <a:t>SORTEO Y CONT. PREF.</a:t>
              </a:r>
              <a:endParaRPr lang="es-ES" sz="1400" b="1" dirty="0">
                <a:solidFill>
                  <a:schemeClr val="tx1"/>
                </a:solidFill>
              </a:endParaRPr>
            </a:p>
          </p:txBody>
        </p:sp>
      </p:grpSp>
      <p:grpSp>
        <p:nvGrpSpPr>
          <p:cNvPr id="54" name="53 Grupo"/>
          <p:cNvGrpSpPr/>
          <p:nvPr/>
        </p:nvGrpSpPr>
        <p:grpSpPr>
          <a:xfrm>
            <a:off x="7070477" y="2586389"/>
            <a:ext cx="2160240" cy="1296144"/>
            <a:chOff x="0" y="2489028"/>
            <a:chExt cx="2575340" cy="891100"/>
          </a:xfrm>
        </p:grpSpPr>
        <p:sp>
          <p:nvSpPr>
            <p:cNvPr id="55" name="54 Rectángulo"/>
            <p:cNvSpPr/>
            <p:nvPr/>
          </p:nvSpPr>
          <p:spPr>
            <a:xfrm>
              <a:off x="0" y="2489028"/>
              <a:ext cx="2575340" cy="27003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600" b="1" dirty="0">
                  <a:solidFill>
                    <a:schemeClr val="bg1"/>
                  </a:solidFill>
                </a:rPr>
                <a:t>COTIZACIÓN</a:t>
              </a:r>
            </a:p>
          </p:txBody>
        </p:sp>
        <p:sp>
          <p:nvSpPr>
            <p:cNvPr id="56" name="55 Rectángulo"/>
            <p:cNvSpPr/>
            <p:nvPr/>
          </p:nvSpPr>
          <p:spPr>
            <a:xfrm>
              <a:off x="0" y="2759059"/>
              <a:ext cx="2575340" cy="621069"/>
            </a:xfrm>
            <a:prstGeom prst="rect">
              <a:avLst/>
            </a:prstGeom>
            <a:solidFill>
              <a:schemeClr val="bg1"/>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400" b="1" dirty="0" smtClean="0">
                  <a:solidFill>
                    <a:schemeClr val="tx1"/>
                  </a:solidFill>
                </a:rPr>
                <a:t>ENTRE $ 208.845,69- </a:t>
              </a:r>
            </a:p>
            <a:p>
              <a:pPr algn="ctr"/>
              <a:r>
                <a:rPr lang="es-ES" sz="1400" b="1" dirty="0" smtClean="0">
                  <a:solidFill>
                    <a:schemeClr val="tx1"/>
                  </a:solidFill>
                </a:rPr>
                <a:t>           $ 895.052,95</a:t>
              </a:r>
            </a:p>
            <a:p>
              <a:pPr algn="ctr"/>
              <a:r>
                <a:rPr lang="es-ES" sz="1400" b="1" dirty="0" smtClean="0">
                  <a:solidFill>
                    <a:schemeClr val="tx1"/>
                  </a:solidFill>
                </a:rPr>
                <a:t>SORTEO A 5 PROVEE.</a:t>
              </a:r>
            </a:p>
            <a:p>
              <a:pPr algn="ctr"/>
              <a:r>
                <a:rPr lang="es-ES" sz="1400" b="1" dirty="0" smtClean="0">
                  <a:solidFill>
                    <a:schemeClr val="tx1"/>
                  </a:solidFill>
                </a:rPr>
                <a:t>  CONTRATACIÓN PREFER.</a:t>
              </a:r>
              <a:endParaRPr lang="es-ES" sz="1400" b="1" dirty="0">
                <a:solidFill>
                  <a:schemeClr val="tx1"/>
                </a:solidFill>
              </a:endParaRPr>
            </a:p>
          </p:txBody>
        </p:sp>
      </p:grpSp>
      <p:grpSp>
        <p:nvGrpSpPr>
          <p:cNvPr id="57" name="56 Grupo"/>
          <p:cNvGrpSpPr/>
          <p:nvPr/>
        </p:nvGrpSpPr>
        <p:grpSpPr>
          <a:xfrm>
            <a:off x="7079445" y="3986688"/>
            <a:ext cx="2160240" cy="975967"/>
            <a:chOff x="0" y="2489028"/>
            <a:chExt cx="2575340" cy="891100"/>
          </a:xfrm>
        </p:grpSpPr>
        <p:sp>
          <p:nvSpPr>
            <p:cNvPr id="58" name="57 Rectángulo"/>
            <p:cNvSpPr/>
            <p:nvPr/>
          </p:nvSpPr>
          <p:spPr>
            <a:xfrm>
              <a:off x="0" y="2489028"/>
              <a:ext cx="2575340" cy="27003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600" b="1" dirty="0">
                  <a:solidFill>
                    <a:schemeClr val="bg1"/>
                  </a:solidFill>
                </a:rPr>
                <a:t>LICITACIÓN</a:t>
              </a:r>
            </a:p>
          </p:txBody>
        </p:sp>
        <p:sp>
          <p:nvSpPr>
            <p:cNvPr id="59" name="58 Rectángulo"/>
            <p:cNvSpPr/>
            <p:nvPr/>
          </p:nvSpPr>
          <p:spPr>
            <a:xfrm>
              <a:off x="0" y="2759059"/>
              <a:ext cx="2575340" cy="621069"/>
            </a:xfrm>
            <a:prstGeom prst="rect">
              <a:avLst/>
            </a:prstGeom>
            <a:solidFill>
              <a:schemeClr val="bg1"/>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400" b="1" dirty="0" smtClean="0">
                  <a:solidFill>
                    <a:schemeClr val="tx1"/>
                  </a:solidFill>
                </a:rPr>
                <a:t>MAYOR O IGUAL A </a:t>
              </a:r>
            </a:p>
            <a:p>
              <a:pPr algn="ctr"/>
              <a:r>
                <a:rPr lang="es-ES" sz="1400" b="1" dirty="0">
                  <a:solidFill>
                    <a:schemeClr val="tx1"/>
                  </a:solidFill>
                </a:rPr>
                <a:t>$ 895.052,95 </a:t>
              </a:r>
            </a:p>
          </p:txBody>
        </p:sp>
      </p:grpSp>
      <p:grpSp>
        <p:nvGrpSpPr>
          <p:cNvPr id="60" name="59 Grupo"/>
          <p:cNvGrpSpPr/>
          <p:nvPr/>
        </p:nvGrpSpPr>
        <p:grpSpPr>
          <a:xfrm>
            <a:off x="7097559" y="5115054"/>
            <a:ext cx="2160240" cy="1071737"/>
            <a:chOff x="36776" y="2489028"/>
            <a:chExt cx="2575340" cy="978542"/>
          </a:xfrm>
        </p:grpSpPr>
        <p:sp>
          <p:nvSpPr>
            <p:cNvPr id="61" name="60 Rectángulo"/>
            <p:cNvSpPr/>
            <p:nvPr/>
          </p:nvSpPr>
          <p:spPr>
            <a:xfrm>
              <a:off x="36776" y="2489028"/>
              <a:ext cx="2575340" cy="40125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400" b="1" dirty="0">
                  <a:solidFill>
                    <a:schemeClr val="bg1"/>
                  </a:solidFill>
                </a:rPr>
                <a:t>CONTRATACIÓN INTEGRAL POR PRECIO FIJO</a:t>
              </a:r>
            </a:p>
          </p:txBody>
        </p:sp>
        <p:sp>
          <p:nvSpPr>
            <p:cNvPr id="62" name="61 Rectángulo"/>
            <p:cNvSpPr/>
            <p:nvPr/>
          </p:nvSpPr>
          <p:spPr>
            <a:xfrm>
              <a:off x="36776" y="2846501"/>
              <a:ext cx="2575340" cy="621069"/>
            </a:xfrm>
            <a:prstGeom prst="rect">
              <a:avLst/>
            </a:prstGeom>
            <a:solidFill>
              <a:schemeClr val="bg1"/>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400" b="1" dirty="0" smtClean="0">
                  <a:solidFill>
                    <a:schemeClr val="tx1"/>
                  </a:solidFill>
                </a:rPr>
                <a:t> &gt; $ 29.835098,32 </a:t>
              </a:r>
            </a:p>
            <a:p>
              <a:pPr algn="ctr"/>
              <a:r>
                <a:rPr lang="es-ES" sz="1400" b="1" dirty="0" smtClean="0">
                  <a:solidFill>
                    <a:schemeClr val="tx1"/>
                  </a:solidFill>
                </a:rPr>
                <a:t>PROCEDIMIENTO ESPECIAL </a:t>
              </a:r>
            </a:p>
          </p:txBody>
        </p:sp>
      </p:grpSp>
      <p:grpSp>
        <p:nvGrpSpPr>
          <p:cNvPr id="63" name="62 Grupo"/>
          <p:cNvGrpSpPr/>
          <p:nvPr/>
        </p:nvGrpSpPr>
        <p:grpSpPr>
          <a:xfrm>
            <a:off x="4642444" y="1958516"/>
            <a:ext cx="2160240" cy="975967"/>
            <a:chOff x="0" y="2489028"/>
            <a:chExt cx="2575340" cy="891100"/>
          </a:xfrm>
        </p:grpSpPr>
        <p:sp>
          <p:nvSpPr>
            <p:cNvPr id="64" name="63 Rectángulo"/>
            <p:cNvSpPr/>
            <p:nvPr/>
          </p:nvSpPr>
          <p:spPr>
            <a:xfrm>
              <a:off x="0" y="2489028"/>
              <a:ext cx="2575340" cy="270030"/>
            </a:xfrm>
            <a:prstGeom prst="rect">
              <a:avLst/>
            </a:prstGeom>
            <a:solidFill>
              <a:srgbClr val="003399"/>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600" b="1" dirty="0"/>
                <a:t>MENOR CUANTÍA **</a:t>
              </a:r>
            </a:p>
          </p:txBody>
        </p:sp>
        <p:sp>
          <p:nvSpPr>
            <p:cNvPr id="65" name="64 Rectángulo"/>
            <p:cNvSpPr/>
            <p:nvPr/>
          </p:nvSpPr>
          <p:spPr>
            <a:xfrm>
              <a:off x="0" y="2759059"/>
              <a:ext cx="2575340" cy="621069"/>
            </a:xfrm>
            <a:prstGeom prst="rect">
              <a:avLst/>
            </a:prstGeom>
            <a:solidFill>
              <a:schemeClr val="bg1"/>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400" b="1" dirty="0" smtClean="0">
                  <a:solidFill>
                    <a:schemeClr val="tx1"/>
                  </a:solidFill>
                </a:rPr>
                <a:t>MENOR A $ 59,670,20</a:t>
              </a:r>
            </a:p>
            <a:p>
              <a:pPr algn="ctr"/>
              <a:r>
                <a:rPr lang="es-ES" sz="1400" b="1" dirty="0" smtClean="0">
                  <a:solidFill>
                    <a:schemeClr val="tx1"/>
                  </a:solidFill>
                </a:rPr>
                <a:t>INVITACIÓN PROVEEDORES</a:t>
              </a:r>
              <a:endParaRPr lang="es-ES" sz="1400" b="1" dirty="0">
                <a:solidFill>
                  <a:schemeClr val="tx1"/>
                </a:solidFill>
              </a:endParaRPr>
            </a:p>
          </p:txBody>
        </p:sp>
      </p:grpSp>
      <p:grpSp>
        <p:nvGrpSpPr>
          <p:cNvPr id="66" name="65 Grupo"/>
          <p:cNvGrpSpPr/>
          <p:nvPr/>
        </p:nvGrpSpPr>
        <p:grpSpPr>
          <a:xfrm>
            <a:off x="4655840" y="3162455"/>
            <a:ext cx="2160240" cy="1303115"/>
            <a:chOff x="0" y="2497979"/>
            <a:chExt cx="2575340" cy="882149"/>
          </a:xfrm>
        </p:grpSpPr>
        <p:sp>
          <p:nvSpPr>
            <p:cNvPr id="67" name="66 Rectángulo"/>
            <p:cNvSpPr/>
            <p:nvPr/>
          </p:nvSpPr>
          <p:spPr>
            <a:xfrm>
              <a:off x="0" y="2497979"/>
              <a:ext cx="2575340" cy="270030"/>
            </a:xfrm>
            <a:prstGeom prst="rect">
              <a:avLst/>
            </a:prstGeom>
            <a:solidFill>
              <a:srgbClr val="003399"/>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600" b="1" dirty="0"/>
                <a:t>COTIZACIÓN **</a:t>
              </a:r>
            </a:p>
          </p:txBody>
        </p:sp>
        <p:sp>
          <p:nvSpPr>
            <p:cNvPr id="68" name="67 Rectángulo"/>
            <p:cNvSpPr/>
            <p:nvPr/>
          </p:nvSpPr>
          <p:spPr>
            <a:xfrm>
              <a:off x="0" y="2759059"/>
              <a:ext cx="2575340" cy="621069"/>
            </a:xfrm>
            <a:prstGeom prst="rect">
              <a:avLst/>
            </a:prstGeom>
            <a:solidFill>
              <a:schemeClr val="bg1"/>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400" b="1" dirty="0">
                  <a:solidFill>
                    <a:schemeClr val="tx1"/>
                  </a:solidFill>
                </a:rPr>
                <a:t>$</a:t>
              </a:r>
              <a:r>
                <a:rPr lang="es-ES" sz="1400" b="1" dirty="0" smtClean="0">
                  <a:solidFill>
                    <a:schemeClr val="tx1"/>
                  </a:solidFill>
                </a:rPr>
                <a:t> 59.670,20- $ 447.526,47</a:t>
              </a:r>
            </a:p>
            <a:p>
              <a:pPr algn="ctr"/>
              <a:r>
                <a:rPr lang="es-ES" sz="1400" b="1" dirty="0">
                  <a:solidFill>
                    <a:schemeClr val="tx1"/>
                  </a:solidFill>
                </a:rPr>
                <a:t>I</a:t>
              </a:r>
              <a:r>
                <a:rPr lang="es-ES" sz="1400" b="1" dirty="0" smtClean="0">
                  <a:solidFill>
                    <a:schemeClr val="tx1"/>
                  </a:solidFill>
                </a:rPr>
                <a:t>NVITACIÓN  POR SORTEO A 5 PROVEEDORES</a:t>
              </a:r>
              <a:endParaRPr lang="es-ES" sz="1400" b="1" dirty="0">
                <a:solidFill>
                  <a:schemeClr val="tx1"/>
                </a:solidFill>
              </a:endParaRPr>
            </a:p>
          </p:txBody>
        </p:sp>
      </p:grpSp>
      <p:grpSp>
        <p:nvGrpSpPr>
          <p:cNvPr id="69" name="68 Grupo"/>
          <p:cNvGrpSpPr/>
          <p:nvPr/>
        </p:nvGrpSpPr>
        <p:grpSpPr>
          <a:xfrm>
            <a:off x="4642444" y="4748834"/>
            <a:ext cx="2160240" cy="1397307"/>
            <a:chOff x="0" y="2489028"/>
            <a:chExt cx="2575340" cy="891100"/>
          </a:xfrm>
        </p:grpSpPr>
        <p:sp>
          <p:nvSpPr>
            <p:cNvPr id="70" name="69 Rectángulo"/>
            <p:cNvSpPr/>
            <p:nvPr/>
          </p:nvSpPr>
          <p:spPr>
            <a:xfrm>
              <a:off x="0" y="2489028"/>
              <a:ext cx="2575340" cy="270030"/>
            </a:xfrm>
            <a:prstGeom prst="rect">
              <a:avLst/>
            </a:prstGeom>
            <a:solidFill>
              <a:srgbClr val="003399"/>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600" b="1" dirty="0"/>
                <a:t>LICITACIÓN **</a:t>
              </a:r>
            </a:p>
          </p:txBody>
        </p:sp>
        <p:sp>
          <p:nvSpPr>
            <p:cNvPr id="71" name="70 Rectángulo"/>
            <p:cNvSpPr/>
            <p:nvPr/>
          </p:nvSpPr>
          <p:spPr>
            <a:xfrm>
              <a:off x="0" y="2759059"/>
              <a:ext cx="2575340" cy="621069"/>
            </a:xfrm>
            <a:prstGeom prst="rect">
              <a:avLst/>
            </a:prstGeom>
            <a:solidFill>
              <a:schemeClr val="bg1"/>
            </a:solidFill>
            <a:ln>
              <a:solidFill>
                <a:srgbClr val="003399"/>
              </a:solidFill>
            </a:ln>
          </p:spPr>
          <p:style>
            <a:lnRef idx="0">
              <a:schemeClr val="dk1"/>
            </a:lnRef>
            <a:fillRef idx="3">
              <a:schemeClr val="dk1"/>
            </a:fillRef>
            <a:effectRef idx="3">
              <a:schemeClr val="dk1"/>
            </a:effectRef>
            <a:fontRef idx="minor">
              <a:schemeClr val="lt1"/>
            </a:fontRef>
          </p:style>
          <p:txBody>
            <a:bodyPr rtlCol="0" anchor="ctr"/>
            <a:lstStyle/>
            <a:p>
              <a:pPr algn="ctr"/>
              <a:r>
                <a:rPr lang="es-ES" sz="1400" b="1" dirty="0" smtClean="0">
                  <a:solidFill>
                    <a:schemeClr val="tx1"/>
                  </a:solidFill>
                </a:rPr>
                <a:t>MAYOR $ 447.526,47</a:t>
              </a:r>
            </a:p>
            <a:p>
              <a:pPr algn="ctr"/>
              <a:endParaRPr lang="es-ES" sz="1400" b="1" dirty="0">
                <a:solidFill>
                  <a:schemeClr val="tx1"/>
                </a:solidFill>
              </a:endParaRPr>
            </a:p>
          </p:txBody>
        </p:sp>
      </p:grpSp>
      <p:sp>
        <p:nvSpPr>
          <p:cNvPr id="72" name="71 Elipse"/>
          <p:cNvSpPr/>
          <p:nvPr/>
        </p:nvSpPr>
        <p:spPr>
          <a:xfrm>
            <a:off x="407368" y="4962653"/>
            <a:ext cx="144016" cy="1717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3" name="72 CuadroTexto"/>
          <p:cNvSpPr txBox="1"/>
          <p:nvPr/>
        </p:nvSpPr>
        <p:spPr>
          <a:xfrm>
            <a:off x="833637" y="6258798"/>
            <a:ext cx="7134571" cy="338554"/>
          </a:xfrm>
          <a:prstGeom prst="rect">
            <a:avLst/>
          </a:prstGeom>
          <a:noFill/>
        </p:spPr>
        <p:txBody>
          <a:bodyPr wrap="square" rtlCol="0">
            <a:spAutoFit/>
          </a:bodyPr>
          <a:lstStyle/>
          <a:p>
            <a:r>
              <a:rPr lang="es-ES" sz="1600" dirty="0" smtClean="0"/>
              <a:t>SISTEMA DE PREFERENCIAS  A LOS BIENES DE ORIGEN NACIONAL  Y PYMES </a:t>
            </a:r>
            <a:endParaRPr lang="es-ES" sz="1600" dirty="0"/>
          </a:p>
        </p:txBody>
      </p:sp>
      <p:sp>
        <p:nvSpPr>
          <p:cNvPr id="74" name="73 Elipse"/>
          <p:cNvSpPr/>
          <p:nvPr/>
        </p:nvSpPr>
        <p:spPr>
          <a:xfrm>
            <a:off x="695400" y="6330805"/>
            <a:ext cx="144016" cy="1717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cxnSp>
        <p:nvCxnSpPr>
          <p:cNvPr id="75" name="74 Conector angular"/>
          <p:cNvCxnSpPr>
            <a:stCxn id="38" idx="2"/>
          </p:cNvCxnSpPr>
          <p:nvPr/>
        </p:nvCxnSpPr>
        <p:spPr>
          <a:xfrm rot="5400000" flipH="1" flipV="1">
            <a:off x="1670825" y="2769725"/>
            <a:ext cx="2816567" cy="3441500"/>
          </a:xfrm>
          <a:prstGeom prst="bentConnector4">
            <a:avLst>
              <a:gd name="adj1" fmla="val -8116"/>
              <a:gd name="adj2" fmla="val 90939"/>
            </a:avLst>
          </a:prstGeom>
          <a:ln>
            <a:tailEnd type="arrow"/>
          </a:ln>
        </p:spPr>
        <p:style>
          <a:lnRef idx="3">
            <a:schemeClr val="accent2"/>
          </a:lnRef>
          <a:fillRef idx="0">
            <a:schemeClr val="accent2"/>
          </a:fillRef>
          <a:effectRef idx="2">
            <a:schemeClr val="accent2"/>
          </a:effectRef>
          <a:fontRef idx="minor">
            <a:schemeClr val="tx1"/>
          </a:fontRef>
        </p:style>
      </p:cxnSp>
      <p:sp>
        <p:nvSpPr>
          <p:cNvPr id="76" name="75 CuadroTexto"/>
          <p:cNvSpPr txBox="1"/>
          <p:nvPr/>
        </p:nvSpPr>
        <p:spPr>
          <a:xfrm>
            <a:off x="2087351" y="5961474"/>
            <a:ext cx="1086172" cy="33855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s-ES" sz="1600" b="1" dirty="0" smtClean="0">
                <a:solidFill>
                  <a:schemeClr val="tx1"/>
                </a:solidFill>
              </a:rPr>
              <a:t>DESIERTO</a:t>
            </a:r>
            <a:endParaRPr lang="es-ES" sz="1600" b="1" dirty="0">
              <a:solidFill>
                <a:schemeClr val="tx1"/>
              </a:solidFill>
            </a:endParaRPr>
          </a:p>
        </p:txBody>
      </p:sp>
      <p:sp>
        <p:nvSpPr>
          <p:cNvPr id="77" name="76 Elipse"/>
          <p:cNvSpPr/>
          <p:nvPr/>
        </p:nvSpPr>
        <p:spPr>
          <a:xfrm>
            <a:off x="7104112" y="2270591"/>
            <a:ext cx="144016" cy="17178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8" name="77 Elipse"/>
          <p:cNvSpPr/>
          <p:nvPr/>
        </p:nvSpPr>
        <p:spPr>
          <a:xfrm>
            <a:off x="7104112" y="3666509"/>
            <a:ext cx="144016" cy="17178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9" name="78 Elipse"/>
          <p:cNvSpPr/>
          <p:nvPr/>
        </p:nvSpPr>
        <p:spPr>
          <a:xfrm>
            <a:off x="4799856" y="2702639"/>
            <a:ext cx="144016" cy="17178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0" name="79 Elipse"/>
          <p:cNvSpPr/>
          <p:nvPr/>
        </p:nvSpPr>
        <p:spPr>
          <a:xfrm>
            <a:off x="4799856" y="4142799"/>
            <a:ext cx="144016" cy="17178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1" name="80 Elipse"/>
          <p:cNvSpPr/>
          <p:nvPr/>
        </p:nvSpPr>
        <p:spPr>
          <a:xfrm>
            <a:off x="695400" y="6690845"/>
            <a:ext cx="144016" cy="17178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2" name="81 CuadroTexto"/>
          <p:cNvSpPr txBox="1"/>
          <p:nvPr/>
        </p:nvSpPr>
        <p:spPr>
          <a:xfrm>
            <a:off x="833637" y="6618838"/>
            <a:ext cx="7134571" cy="338554"/>
          </a:xfrm>
          <a:prstGeom prst="rect">
            <a:avLst/>
          </a:prstGeom>
          <a:noFill/>
        </p:spPr>
        <p:txBody>
          <a:bodyPr wrap="square" rtlCol="0">
            <a:spAutoFit/>
          </a:bodyPr>
          <a:lstStyle/>
          <a:p>
            <a:r>
              <a:rPr lang="es-ES" sz="1600" dirty="0" smtClean="0"/>
              <a:t>SISTEMA DE PREFERENCIAS  A LOS PROVEEDORES LOCALES (CANTÓN) Y PYMES</a:t>
            </a:r>
            <a:endParaRPr lang="es-ES" sz="1600" dirty="0"/>
          </a:p>
        </p:txBody>
      </p:sp>
      <p:sp>
        <p:nvSpPr>
          <p:cNvPr id="9" name="8 Multiplicar"/>
          <p:cNvSpPr/>
          <p:nvPr/>
        </p:nvSpPr>
        <p:spPr>
          <a:xfrm>
            <a:off x="5074492" y="3700945"/>
            <a:ext cx="1296144" cy="897138"/>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82 Multiplicar"/>
          <p:cNvSpPr/>
          <p:nvPr/>
        </p:nvSpPr>
        <p:spPr>
          <a:xfrm>
            <a:off x="5074492" y="5233613"/>
            <a:ext cx="1296144" cy="897138"/>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83 Multiplicar"/>
          <p:cNvSpPr/>
          <p:nvPr/>
        </p:nvSpPr>
        <p:spPr>
          <a:xfrm>
            <a:off x="7502525" y="3019819"/>
            <a:ext cx="1296144" cy="897138"/>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5" name="84 Multiplicar"/>
          <p:cNvSpPr/>
          <p:nvPr/>
        </p:nvSpPr>
        <p:spPr>
          <a:xfrm>
            <a:off x="7502525" y="4173976"/>
            <a:ext cx="1296144" cy="897138"/>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85 Multiplicar"/>
          <p:cNvSpPr/>
          <p:nvPr/>
        </p:nvSpPr>
        <p:spPr>
          <a:xfrm>
            <a:off x="7495304" y="5433667"/>
            <a:ext cx="1296144" cy="897138"/>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86 Multiplicar"/>
          <p:cNvSpPr/>
          <p:nvPr/>
        </p:nvSpPr>
        <p:spPr>
          <a:xfrm>
            <a:off x="9974685" y="3057403"/>
            <a:ext cx="1296144" cy="897138"/>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87 Multiplicar"/>
          <p:cNvSpPr/>
          <p:nvPr/>
        </p:nvSpPr>
        <p:spPr>
          <a:xfrm>
            <a:off x="10076061" y="4336802"/>
            <a:ext cx="1296144" cy="897138"/>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9" name="88 Multiplicar"/>
          <p:cNvSpPr/>
          <p:nvPr/>
        </p:nvSpPr>
        <p:spPr>
          <a:xfrm>
            <a:off x="7495304" y="1697235"/>
            <a:ext cx="1296144" cy="897138"/>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0" name="89 Rectángulo redondeado"/>
          <p:cNvSpPr/>
          <p:nvPr/>
        </p:nvSpPr>
        <p:spPr>
          <a:xfrm>
            <a:off x="7104112" y="858753"/>
            <a:ext cx="2088232" cy="464649"/>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2400" b="1" dirty="0">
                <a:solidFill>
                  <a:schemeClr val="bg1"/>
                </a:solidFill>
              </a:rPr>
              <a:t>OBRAS</a:t>
            </a:r>
          </a:p>
        </p:txBody>
      </p:sp>
      <p:sp>
        <p:nvSpPr>
          <p:cNvPr id="91" name="90 Rectángulo redondeado"/>
          <p:cNvSpPr/>
          <p:nvPr/>
        </p:nvSpPr>
        <p:spPr>
          <a:xfrm>
            <a:off x="9601872" y="845141"/>
            <a:ext cx="2160240" cy="495627"/>
          </a:xfrm>
          <a:prstGeom prst="round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s-ES" sz="2400" b="1" dirty="0">
                <a:solidFill>
                  <a:schemeClr val="bg1"/>
                </a:solidFill>
              </a:rPr>
              <a:t>CONSULTORÍA</a:t>
            </a:r>
          </a:p>
        </p:txBody>
      </p:sp>
      <p:sp>
        <p:nvSpPr>
          <p:cNvPr id="92" name="91 Multiplicar"/>
          <p:cNvSpPr/>
          <p:nvPr/>
        </p:nvSpPr>
        <p:spPr>
          <a:xfrm>
            <a:off x="2974627" y="2670161"/>
            <a:ext cx="1296144" cy="897138"/>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36677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39</a:t>
            </a:fld>
            <a:endParaRPr lang="es-EC" sz="1400" dirty="0">
              <a:solidFill>
                <a:schemeClr val="tx1"/>
              </a:solidFill>
              <a:latin typeface="Arial" panose="020B0604020202020204" pitchFamily="34" charset="0"/>
              <a:cs typeface="Arial" panose="020B0604020202020204" pitchFamily="34" charset="0"/>
            </a:endParaRPr>
          </a:p>
        </p:txBody>
      </p:sp>
      <p:sp>
        <p:nvSpPr>
          <p:cNvPr id="16" name="15 Cubo"/>
          <p:cNvSpPr/>
          <p:nvPr/>
        </p:nvSpPr>
        <p:spPr>
          <a:xfrm>
            <a:off x="1143202" y="248727"/>
            <a:ext cx="2936574"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457200" algn="ctr">
              <a:lnSpc>
                <a:spcPct val="90000"/>
              </a:lnSpc>
              <a:spcBef>
                <a:spcPct val="0"/>
              </a:spcBef>
              <a:spcAft>
                <a:spcPct val="35000"/>
              </a:spcAft>
            </a:pPr>
            <a:r>
              <a:rPr lang="es-EC" sz="1600" b="1" dirty="0" smtClean="0">
                <a:ln/>
                <a:solidFill>
                  <a:srgbClr val="002060"/>
                </a:solidFill>
                <a:latin typeface="Arial Black" panose="020B0A04020102020204" pitchFamily="34" charset="0"/>
              </a:rPr>
              <a:t>CONTRATACIÓN PÚBLICA</a:t>
            </a:r>
            <a:endParaRPr lang="es-EC" sz="1600" b="1" dirty="0">
              <a:ln/>
              <a:solidFill>
                <a:srgbClr val="002060"/>
              </a:solidFill>
              <a:latin typeface="Arial Black" panose="020B0A04020102020204" pitchFamily="34" charset="0"/>
            </a:endParaRPr>
          </a:p>
        </p:txBody>
      </p:sp>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9118" y="2995458"/>
            <a:ext cx="871538"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1 Tabla"/>
          <p:cNvGraphicFramePr>
            <a:graphicFrameLocks noGrp="1"/>
          </p:cNvGraphicFramePr>
          <p:nvPr>
            <p:extLst>
              <p:ext uri="{D42A27DB-BD31-4B8C-83A1-F6EECF244321}">
                <p14:modId xmlns:p14="http://schemas.microsoft.com/office/powerpoint/2010/main" val="3148842442"/>
              </p:ext>
            </p:extLst>
          </p:nvPr>
        </p:nvGraphicFramePr>
        <p:xfrm>
          <a:off x="335360" y="1445834"/>
          <a:ext cx="11036844" cy="1863948"/>
        </p:xfrm>
        <a:graphic>
          <a:graphicData uri="http://schemas.openxmlformats.org/drawingml/2006/table">
            <a:tbl>
              <a:tblPr firstRow="1" firstCol="1" bandRow="1"/>
              <a:tblGrid>
                <a:gridCol w="2759211">
                  <a:extLst>
                    <a:ext uri="{9D8B030D-6E8A-4147-A177-3AD203B41FA5}">
                      <a16:colId xmlns:a16="http://schemas.microsoft.com/office/drawing/2014/main" val="20000"/>
                    </a:ext>
                  </a:extLst>
                </a:gridCol>
                <a:gridCol w="2759211">
                  <a:extLst>
                    <a:ext uri="{9D8B030D-6E8A-4147-A177-3AD203B41FA5}">
                      <a16:colId xmlns:a16="http://schemas.microsoft.com/office/drawing/2014/main" val="20001"/>
                    </a:ext>
                  </a:extLst>
                </a:gridCol>
                <a:gridCol w="2759211">
                  <a:extLst>
                    <a:ext uri="{9D8B030D-6E8A-4147-A177-3AD203B41FA5}">
                      <a16:colId xmlns:a16="http://schemas.microsoft.com/office/drawing/2014/main" val="20002"/>
                    </a:ext>
                  </a:extLst>
                </a:gridCol>
                <a:gridCol w="2759211">
                  <a:extLst>
                    <a:ext uri="{9D8B030D-6E8A-4147-A177-3AD203B41FA5}">
                      <a16:colId xmlns:a16="http://schemas.microsoft.com/office/drawing/2014/main" val="20003"/>
                    </a:ext>
                  </a:extLst>
                </a:gridCol>
              </a:tblGrid>
              <a:tr h="465987">
                <a:tc>
                  <a:txBody>
                    <a:bodyPr/>
                    <a:lstStyle/>
                    <a:p>
                      <a:pPr algn="ctr">
                        <a:lnSpc>
                          <a:spcPct val="115000"/>
                        </a:lnSpc>
                        <a:spcAft>
                          <a:spcPts val="0"/>
                        </a:spcAft>
                      </a:pPr>
                      <a:r>
                        <a:rPr lang="es-ES" sz="2000" b="0" dirty="0" err="1">
                          <a:solidFill>
                            <a:srgbClr val="FFFFFF"/>
                          </a:solidFill>
                          <a:effectLst/>
                          <a:latin typeface="Arial"/>
                          <a:ea typeface="Times New Roman"/>
                          <a:cs typeface="Times New Roman"/>
                        </a:rPr>
                        <a:t>CANT</a:t>
                      </a:r>
                      <a:r>
                        <a:rPr lang="es-ES" sz="2000" b="0" dirty="0">
                          <a:solidFill>
                            <a:srgbClr val="FFFFFF"/>
                          </a:solidFill>
                          <a:effectLst/>
                          <a:latin typeface="Arial"/>
                          <a:ea typeface="Times New Roman"/>
                          <a:cs typeface="Times New Roman"/>
                        </a:rPr>
                        <a:t>. </a:t>
                      </a:r>
                      <a:endParaRPr lang="es-ES" sz="2000" b="0" dirty="0">
                        <a:effectLst/>
                        <a:latin typeface="Calibri"/>
                        <a:ea typeface="Calibri"/>
                        <a:cs typeface="Times New Roman"/>
                      </a:endParaRPr>
                    </a:p>
                  </a:txBody>
                  <a:tcPr marL="44450" marR="44450" marT="0" marB="0" anchor="ctr">
                    <a:lnL>
                      <a:noFill/>
                    </a:lnL>
                    <a:lnR>
                      <a:noFill/>
                    </a:lnR>
                    <a:lnT>
                      <a:noFill/>
                    </a:lnT>
                    <a:lnB>
                      <a:noFill/>
                    </a:lnB>
                    <a:solidFill>
                      <a:srgbClr val="002060"/>
                    </a:solidFill>
                  </a:tcPr>
                </a:tc>
                <a:tc>
                  <a:txBody>
                    <a:bodyPr/>
                    <a:lstStyle/>
                    <a:p>
                      <a:pPr algn="ctr">
                        <a:lnSpc>
                          <a:spcPct val="115000"/>
                        </a:lnSpc>
                        <a:spcAft>
                          <a:spcPts val="0"/>
                        </a:spcAft>
                      </a:pPr>
                      <a:r>
                        <a:rPr lang="es-ES" sz="2000" b="0">
                          <a:solidFill>
                            <a:srgbClr val="FFFFFF"/>
                          </a:solidFill>
                          <a:effectLst/>
                          <a:latin typeface="Arial"/>
                          <a:ea typeface="Times New Roman"/>
                          <a:cs typeface="Times New Roman"/>
                        </a:rPr>
                        <a:t>DETALLE</a:t>
                      </a:r>
                      <a:endParaRPr lang="es-ES" sz="2000" b="0">
                        <a:effectLst/>
                        <a:latin typeface="Calibri"/>
                        <a:ea typeface="Calibri"/>
                        <a:cs typeface="Times New Roman"/>
                      </a:endParaRPr>
                    </a:p>
                  </a:txBody>
                  <a:tcPr marL="44450" marR="44450" marT="0" marB="0" anchor="ctr">
                    <a:lnL>
                      <a:noFill/>
                    </a:lnL>
                    <a:lnR>
                      <a:noFill/>
                    </a:lnR>
                    <a:lnT>
                      <a:noFill/>
                    </a:lnT>
                    <a:lnB>
                      <a:noFill/>
                    </a:lnB>
                    <a:solidFill>
                      <a:srgbClr val="002060"/>
                    </a:solidFill>
                  </a:tcPr>
                </a:tc>
                <a:tc>
                  <a:txBody>
                    <a:bodyPr/>
                    <a:lstStyle/>
                    <a:p>
                      <a:pPr algn="ctr">
                        <a:lnSpc>
                          <a:spcPct val="115000"/>
                        </a:lnSpc>
                        <a:spcAft>
                          <a:spcPts val="0"/>
                        </a:spcAft>
                      </a:pPr>
                      <a:r>
                        <a:rPr lang="es-ES" sz="2000" b="0">
                          <a:solidFill>
                            <a:srgbClr val="FFFFFF"/>
                          </a:solidFill>
                          <a:effectLst/>
                          <a:latin typeface="Arial"/>
                          <a:ea typeface="Times New Roman"/>
                          <a:cs typeface="Times New Roman"/>
                        </a:rPr>
                        <a:t>MONTOS</a:t>
                      </a:r>
                      <a:endParaRPr lang="es-ES" sz="2000" b="0">
                        <a:effectLst/>
                        <a:latin typeface="Calibri"/>
                        <a:ea typeface="Calibri"/>
                        <a:cs typeface="Times New Roman"/>
                      </a:endParaRPr>
                    </a:p>
                  </a:txBody>
                  <a:tcPr marL="44450" marR="44450" marT="0" marB="0" anchor="ctr">
                    <a:lnL>
                      <a:noFill/>
                    </a:lnL>
                    <a:lnR>
                      <a:noFill/>
                    </a:lnR>
                    <a:lnT>
                      <a:noFill/>
                    </a:lnT>
                    <a:lnB>
                      <a:noFill/>
                    </a:lnB>
                    <a:solidFill>
                      <a:srgbClr val="002060"/>
                    </a:solidFill>
                  </a:tcPr>
                </a:tc>
                <a:tc>
                  <a:txBody>
                    <a:bodyPr/>
                    <a:lstStyle/>
                    <a:p>
                      <a:pPr algn="ctr">
                        <a:lnSpc>
                          <a:spcPct val="115000"/>
                        </a:lnSpc>
                        <a:spcAft>
                          <a:spcPts val="0"/>
                        </a:spcAft>
                      </a:pPr>
                      <a:r>
                        <a:rPr lang="es-ES" sz="2000" b="0">
                          <a:solidFill>
                            <a:srgbClr val="FFFFFF"/>
                          </a:solidFill>
                          <a:effectLst/>
                          <a:latin typeface="Arial"/>
                          <a:ea typeface="Times New Roman"/>
                          <a:cs typeface="Times New Roman"/>
                        </a:rPr>
                        <a:t>%</a:t>
                      </a:r>
                      <a:endParaRPr lang="es-ES" sz="2000" b="0">
                        <a:effectLst/>
                        <a:latin typeface="Calibri"/>
                        <a:ea typeface="Calibri"/>
                        <a:cs typeface="Times New Roman"/>
                      </a:endParaRPr>
                    </a:p>
                  </a:txBody>
                  <a:tcPr marL="44450" marR="44450" marT="0" marB="0" anchor="ctr">
                    <a:lnL>
                      <a:noFill/>
                    </a:lnL>
                    <a:lnR>
                      <a:noFill/>
                    </a:lnR>
                    <a:lnT>
                      <a:noFill/>
                    </a:lnT>
                    <a:lnB>
                      <a:noFill/>
                    </a:lnB>
                    <a:solidFill>
                      <a:srgbClr val="002060"/>
                    </a:solidFill>
                  </a:tcPr>
                </a:tc>
                <a:extLst>
                  <a:ext uri="{0D108BD9-81ED-4DB2-BD59-A6C34878D82A}">
                    <a16:rowId xmlns:a16="http://schemas.microsoft.com/office/drawing/2014/main" val="10000"/>
                  </a:ext>
                </a:extLst>
              </a:tr>
              <a:tr h="465987">
                <a:tc>
                  <a:txBody>
                    <a:bodyPr/>
                    <a:lstStyle/>
                    <a:p>
                      <a:pPr algn="ctr">
                        <a:lnSpc>
                          <a:spcPct val="115000"/>
                        </a:lnSpc>
                        <a:spcAft>
                          <a:spcPts val="0"/>
                        </a:spcAft>
                      </a:pPr>
                      <a:r>
                        <a:rPr lang="es-ES" sz="2000" b="0">
                          <a:solidFill>
                            <a:srgbClr val="000000"/>
                          </a:solidFill>
                          <a:effectLst/>
                          <a:latin typeface="Arial"/>
                          <a:ea typeface="Times New Roman"/>
                          <a:cs typeface="Times New Roman"/>
                        </a:rPr>
                        <a:t>18</a:t>
                      </a:r>
                      <a:endParaRPr lang="es-ES" sz="20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S" sz="2000" b="0">
                          <a:solidFill>
                            <a:srgbClr val="000000"/>
                          </a:solidFill>
                          <a:effectLst/>
                          <a:latin typeface="Arial"/>
                          <a:ea typeface="Times New Roman"/>
                          <a:cs typeface="Times New Roman"/>
                        </a:rPr>
                        <a:t>MENOR a $ 59.670,20</a:t>
                      </a:r>
                      <a:endParaRPr lang="es-ES" sz="20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S" sz="2000" b="0">
                          <a:solidFill>
                            <a:srgbClr val="000000"/>
                          </a:solidFill>
                          <a:effectLst/>
                          <a:latin typeface="Arial"/>
                          <a:ea typeface="Times New Roman"/>
                          <a:cs typeface="Times New Roman"/>
                        </a:rPr>
                        <a:t> $                431.879,46 </a:t>
                      </a:r>
                      <a:endParaRPr lang="es-ES" sz="20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S" sz="2000" b="0">
                          <a:solidFill>
                            <a:srgbClr val="000000"/>
                          </a:solidFill>
                          <a:effectLst/>
                          <a:latin typeface="Arial"/>
                          <a:ea typeface="Times New Roman"/>
                          <a:cs typeface="Times New Roman"/>
                        </a:rPr>
                        <a:t>14%</a:t>
                      </a:r>
                      <a:endParaRPr lang="es-ES" sz="2000" b="0">
                        <a:effectLst/>
                        <a:latin typeface="Calibri"/>
                        <a:ea typeface="Calibri"/>
                        <a:cs typeface="Times New Roman"/>
                      </a:endParaRPr>
                    </a:p>
                  </a:txBody>
                  <a:tcPr marL="44450" marR="44450" marT="0" marB="0" anchor="ctr">
                    <a:lnL>
                      <a:noFill/>
                    </a:lnL>
                    <a:lnR>
                      <a:noFill/>
                    </a:lnR>
                    <a:lnT>
                      <a:noFill/>
                    </a:lnT>
                    <a:lnB>
                      <a:noFill/>
                    </a:lnB>
                  </a:tcPr>
                </a:tc>
                <a:extLst>
                  <a:ext uri="{0D108BD9-81ED-4DB2-BD59-A6C34878D82A}">
                    <a16:rowId xmlns:a16="http://schemas.microsoft.com/office/drawing/2014/main" val="10001"/>
                  </a:ext>
                </a:extLst>
              </a:tr>
              <a:tr h="465987">
                <a:tc>
                  <a:txBody>
                    <a:bodyPr/>
                    <a:lstStyle/>
                    <a:p>
                      <a:pPr algn="ctr">
                        <a:lnSpc>
                          <a:spcPct val="115000"/>
                        </a:lnSpc>
                        <a:spcAft>
                          <a:spcPts val="0"/>
                        </a:spcAft>
                      </a:pPr>
                      <a:r>
                        <a:rPr lang="es-ES" sz="2000" b="0" dirty="0">
                          <a:solidFill>
                            <a:srgbClr val="000000"/>
                          </a:solidFill>
                          <a:effectLst/>
                          <a:latin typeface="Arial"/>
                          <a:ea typeface="Times New Roman"/>
                          <a:cs typeface="Times New Roman"/>
                        </a:rPr>
                        <a:t>16</a:t>
                      </a:r>
                      <a:endParaRPr lang="es-ES" sz="2000" b="0" dirty="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S" sz="2000" b="0">
                          <a:solidFill>
                            <a:srgbClr val="000000"/>
                          </a:solidFill>
                          <a:effectLst/>
                          <a:latin typeface="Arial"/>
                          <a:ea typeface="Times New Roman"/>
                          <a:cs typeface="Times New Roman"/>
                        </a:rPr>
                        <a:t>MAYOR a $ 59.672</a:t>
                      </a:r>
                      <a:endParaRPr lang="es-ES" sz="20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S" sz="2000" b="0">
                          <a:solidFill>
                            <a:srgbClr val="000000"/>
                          </a:solidFill>
                          <a:effectLst/>
                          <a:latin typeface="Arial"/>
                          <a:ea typeface="Times New Roman"/>
                          <a:cs typeface="Times New Roman"/>
                        </a:rPr>
                        <a:t> $             2.664.545,84 </a:t>
                      </a:r>
                      <a:endParaRPr lang="es-ES" sz="2000" b="0">
                        <a:effectLst/>
                        <a:latin typeface="Calibri"/>
                        <a:ea typeface="Calibri"/>
                        <a:cs typeface="Times New Roman"/>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S" sz="2000" b="0">
                          <a:solidFill>
                            <a:srgbClr val="000000"/>
                          </a:solidFill>
                          <a:effectLst/>
                          <a:latin typeface="Arial"/>
                          <a:ea typeface="Times New Roman"/>
                          <a:cs typeface="Times New Roman"/>
                        </a:rPr>
                        <a:t>86%</a:t>
                      </a:r>
                      <a:endParaRPr lang="es-ES" sz="2000" b="0">
                        <a:effectLst/>
                        <a:latin typeface="Calibri"/>
                        <a:ea typeface="Calibri"/>
                        <a:cs typeface="Times New Roman"/>
                      </a:endParaRPr>
                    </a:p>
                  </a:txBody>
                  <a:tcPr marL="44450" marR="44450" marT="0" marB="0" anchor="ctr">
                    <a:lnL>
                      <a:noFill/>
                    </a:lnL>
                    <a:lnR>
                      <a:noFill/>
                    </a:lnR>
                    <a:lnT>
                      <a:noFill/>
                    </a:lnT>
                    <a:lnB>
                      <a:noFill/>
                    </a:lnB>
                  </a:tcPr>
                </a:tc>
                <a:extLst>
                  <a:ext uri="{0D108BD9-81ED-4DB2-BD59-A6C34878D82A}">
                    <a16:rowId xmlns:a16="http://schemas.microsoft.com/office/drawing/2014/main" val="10002"/>
                  </a:ext>
                </a:extLst>
              </a:tr>
              <a:tr h="465987">
                <a:tc>
                  <a:txBody>
                    <a:bodyPr/>
                    <a:lstStyle/>
                    <a:p>
                      <a:pPr algn="ctr">
                        <a:lnSpc>
                          <a:spcPct val="115000"/>
                        </a:lnSpc>
                        <a:spcAft>
                          <a:spcPts val="0"/>
                        </a:spcAft>
                      </a:pPr>
                      <a:r>
                        <a:rPr lang="es-ES" sz="2000" b="0" dirty="0">
                          <a:solidFill>
                            <a:srgbClr val="FFFFFF"/>
                          </a:solidFill>
                          <a:effectLst/>
                          <a:latin typeface="Arial"/>
                          <a:ea typeface="Times New Roman"/>
                          <a:cs typeface="Times New Roman"/>
                        </a:rPr>
                        <a:t>34</a:t>
                      </a:r>
                      <a:endParaRPr lang="es-ES" sz="2000" b="0" dirty="0">
                        <a:effectLst/>
                        <a:latin typeface="Calibri"/>
                        <a:ea typeface="Calibri"/>
                        <a:cs typeface="Times New Roman"/>
                      </a:endParaRPr>
                    </a:p>
                  </a:txBody>
                  <a:tcPr marL="44450" marR="44450" marT="0" marB="0" anchor="ctr">
                    <a:lnL>
                      <a:noFill/>
                    </a:lnL>
                    <a:lnR>
                      <a:noFill/>
                    </a:lnR>
                    <a:lnT>
                      <a:noFill/>
                    </a:lnT>
                    <a:lnB>
                      <a:noFill/>
                    </a:lnB>
                    <a:solidFill>
                      <a:srgbClr val="002060"/>
                    </a:solidFill>
                  </a:tcPr>
                </a:tc>
                <a:tc>
                  <a:txBody>
                    <a:bodyPr/>
                    <a:lstStyle/>
                    <a:p>
                      <a:pPr algn="ctr">
                        <a:lnSpc>
                          <a:spcPct val="115000"/>
                        </a:lnSpc>
                        <a:spcAft>
                          <a:spcPts val="0"/>
                        </a:spcAft>
                      </a:pPr>
                      <a:r>
                        <a:rPr lang="es-ES" sz="2000" b="0">
                          <a:solidFill>
                            <a:srgbClr val="FFFFFF"/>
                          </a:solidFill>
                          <a:effectLst/>
                          <a:latin typeface="Arial"/>
                          <a:ea typeface="Times New Roman"/>
                          <a:cs typeface="Times New Roman"/>
                        </a:rPr>
                        <a:t>TOTAL </a:t>
                      </a:r>
                      <a:endParaRPr lang="es-ES" sz="2000" b="0">
                        <a:effectLst/>
                        <a:latin typeface="Calibri"/>
                        <a:ea typeface="Calibri"/>
                        <a:cs typeface="Times New Roman"/>
                      </a:endParaRPr>
                    </a:p>
                  </a:txBody>
                  <a:tcPr marL="44450" marR="44450" marT="0" marB="0" anchor="ctr">
                    <a:lnL>
                      <a:noFill/>
                    </a:lnL>
                    <a:lnR>
                      <a:noFill/>
                    </a:lnR>
                    <a:lnT>
                      <a:noFill/>
                    </a:lnT>
                    <a:lnB>
                      <a:noFill/>
                    </a:lnB>
                    <a:solidFill>
                      <a:srgbClr val="002060"/>
                    </a:solidFill>
                  </a:tcPr>
                </a:tc>
                <a:tc>
                  <a:txBody>
                    <a:bodyPr/>
                    <a:lstStyle/>
                    <a:p>
                      <a:pPr algn="ctr">
                        <a:lnSpc>
                          <a:spcPct val="115000"/>
                        </a:lnSpc>
                        <a:spcAft>
                          <a:spcPts val="0"/>
                        </a:spcAft>
                      </a:pPr>
                      <a:r>
                        <a:rPr lang="es-ES" sz="2000" b="0">
                          <a:solidFill>
                            <a:srgbClr val="FFFFFF"/>
                          </a:solidFill>
                          <a:effectLst/>
                          <a:latin typeface="Arial"/>
                          <a:ea typeface="Times New Roman"/>
                          <a:cs typeface="Times New Roman"/>
                        </a:rPr>
                        <a:t> $             3.096.425,30 </a:t>
                      </a:r>
                      <a:endParaRPr lang="es-ES" sz="2000" b="0">
                        <a:effectLst/>
                        <a:latin typeface="Calibri"/>
                        <a:ea typeface="Calibri"/>
                        <a:cs typeface="Times New Roman"/>
                      </a:endParaRPr>
                    </a:p>
                  </a:txBody>
                  <a:tcPr marL="44450" marR="44450" marT="0" marB="0" anchor="ctr">
                    <a:lnL>
                      <a:noFill/>
                    </a:lnL>
                    <a:lnR>
                      <a:noFill/>
                    </a:lnR>
                    <a:lnT>
                      <a:noFill/>
                    </a:lnT>
                    <a:lnB>
                      <a:noFill/>
                    </a:lnB>
                    <a:solidFill>
                      <a:srgbClr val="002060"/>
                    </a:solidFill>
                  </a:tcPr>
                </a:tc>
                <a:tc>
                  <a:txBody>
                    <a:bodyPr/>
                    <a:lstStyle/>
                    <a:p>
                      <a:pPr algn="ctr">
                        <a:lnSpc>
                          <a:spcPct val="115000"/>
                        </a:lnSpc>
                        <a:spcAft>
                          <a:spcPts val="0"/>
                        </a:spcAft>
                      </a:pPr>
                      <a:r>
                        <a:rPr lang="es-ES" sz="2000" b="0" dirty="0">
                          <a:solidFill>
                            <a:srgbClr val="FFFFFF"/>
                          </a:solidFill>
                          <a:effectLst/>
                          <a:latin typeface="Arial"/>
                          <a:ea typeface="Times New Roman"/>
                          <a:cs typeface="Times New Roman"/>
                        </a:rPr>
                        <a:t>100%</a:t>
                      </a:r>
                      <a:endParaRPr lang="es-ES" sz="2000" b="0" dirty="0">
                        <a:effectLst/>
                        <a:latin typeface="Calibri"/>
                        <a:ea typeface="Calibri"/>
                        <a:cs typeface="Times New Roman"/>
                      </a:endParaRPr>
                    </a:p>
                  </a:txBody>
                  <a:tcPr marL="44450" marR="44450" marT="0" marB="0" anchor="ctr">
                    <a:lnL>
                      <a:noFill/>
                    </a:lnL>
                    <a:lnR>
                      <a:noFill/>
                    </a:lnR>
                    <a:lnT>
                      <a:noFill/>
                    </a:lnT>
                    <a:lnB>
                      <a:noFill/>
                    </a:lnB>
                    <a:solidFill>
                      <a:srgbClr val="002060"/>
                    </a:solidFill>
                  </a:tcPr>
                </a:tc>
                <a:extLst>
                  <a:ext uri="{0D108BD9-81ED-4DB2-BD59-A6C34878D82A}">
                    <a16:rowId xmlns:a16="http://schemas.microsoft.com/office/drawing/2014/main" val="10003"/>
                  </a:ext>
                </a:extLst>
              </a:tr>
            </a:tbl>
          </a:graphicData>
        </a:graphic>
      </p:graphicFrame>
      <p:sp>
        <p:nvSpPr>
          <p:cNvPr id="5" name="4 Rectángulo"/>
          <p:cNvSpPr/>
          <p:nvPr/>
        </p:nvSpPr>
        <p:spPr>
          <a:xfrm>
            <a:off x="2626166" y="1085827"/>
            <a:ext cx="5293309" cy="369332"/>
          </a:xfrm>
          <a:prstGeom prst="rect">
            <a:avLst/>
          </a:prstGeom>
        </p:spPr>
        <p:txBody>
          <a:bodyPr wrap="none">
            <a:spAutoFit/>
          </a:bodyPr>
          <a:lstStyle/>
          <a:p>
            <a:r>
              <a:rPr lang="es-EC" b="1" dirty="0" smtClean="0"/>
              <a:t>PROCESOS DE CONTRATACIÓN PÚBLICA SERDRA 2017</a:t>
            </a:r>
            <a:endParaRPr lang="es-ES" b="1" dirty="0"/>
          </a:p>
        </p:txBody>
      </p:sp>
      <p:sp>
        <p:nvSpPr>
          <p:cNvPr id="7" name="6 Rectángulo"/>
          <p:cNvSpPr/>
          <p:nvPr/>
        </p:nvSpPr>
        <p:spPr>
          <a:xfrm>
            <a:off x="602973" y="3309783"/>
            <a:ext cx="7737211" cy="307777"/>
          </a:xfrm>
          <a:prstGeom prst="rect">
            <a:avLst/>
          </a:prstGeom>
        </p:spPr>
        <p:txBody>
          <a:bodyPr wrap="square">
            <a:spAutoFit/>
          </a:bodyPr>
          <a:lstStyle/>
          <a:p>
            <a:r>
              <a:rPr lang="es-EC" sz="1400" dirty="0"/>
              <a:t>Fuente: Elaboración propia a partir de información del SERDRA-2017</a:t>
            </a:r>
            <a:endParaRPr lang="es-ES" sz="1400" dirty="0"/>
          </a:p>
        </p:txBody>
      </p:sp>
      <p:sp>
        <p:nvSpPr>
          <p:cNvPr id="8" name="7 Rectángulo"/>
          <p:cNvSpPr/>
          <p:nvPr/>
        </p:nvSpPr>
        <p:spPr>
          <a:xfrm>
            <a:off x="2981781" y="4245387"/>
            <a:ext cx="611684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C" dirty="0"/>
              <a:t> </a:t>
            </a:r>
            <a:r>
              <a:rPr lang="es-ES" dirty="0"/>
              <a:t>(Resolución No. </a:t>
            </a:r>
            <a:r>
              <a:rPr lang="es-ES" dirty="0" err="1"/>
              <a:t>DIGEIM</a:t>
            </a:r>
            <a:r>
              <a:rPr lang="es-ES" dirty="0"/>
              <a:t>-</a:t>
            </a:r>
            <a:r>
              <a:rPr lang="es-ES" dirty="0" err="1"/>
              <a:t>JUR</a:t>
            </a:r>
            <a:r>
              <a:rPr lang="es-ES" dirty="0"/>
              <a:t>-007-2015, 2015</a:t>
            </a:r>
            <a:r>
              <a:rPr lang="es-ES" dirty="0" smtClean="0"/>
              <a:t>)</a:t>
            </a:r>
            <a:r>
              <a:rPr lang="es-EC" dirty="0" smtClean="0"/>
              <a:t> </a:t>
            </a:r>
            <a:endParaRPr lang="es-ES" dirty="0"/>
          </a:p>
        </p:txBody>
      </p:sp>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344" y="4058064"/>
            <a:ext cx="1525100" cy="151739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2" name="11 CuadroTexto"/>
          <p:cNvSpPr txBox="1"/>
          <p:nvPr/>
        </p:nvSpPr>
        <p:spPr>
          <a:xfrm>
            <a:off x="2981781" y="4816759"/>
            <a:ext cx="7547978" cy="646331"/>
          </a:xfrm>
          <a:prstGeom prst="rect">
            <a:avLst/>
          </a:prstGeom>
          <a:noFill/>
        </p:spPr>
        <p:txBody>
          <a:bodyPr wrap="square" rtlCol="0">
            <a:spAutoFit/>
          </a:bodyPr>
          <a:lstStyle/>
          <a:p>
            <a:pPr marL="285750" indent="-285750">
              <a:buFont typeface="Arial" panose="020B0604020202020204" pitchFamily="34" charset="0"/>
              <a:buChar char="•"/>
            </a:pPr>
            <a:r>
              <a:rPr lang="es-ES" dirty="0" smtClean="0"/>
              <a:t>RETRASO EN LA AUTORIZACIÓN </a:t>
            </a:r>
          </a:p>
          <a:p>
            <a:pPr marL="285750" indent="-285750">
              <a:buFont typeface="Arial" panose="020B0604020202020204" pitchFamily="34" charset="0"/>
              <a:buChar char="•"/>
            </a:pPr>
            <a:r>
              <a:rPr lang="es-ES" dirty="0" smtClean="0"/>
              <a:t>INCUMPLIMIENTO DE NORMAS TÉCNICAS DE CONTROL INTERNO</a:t>
            </a:r>
            <a:endParaRPr lang="es-ES" dirty="0"/>
          </a:p>
        </p:txBody>
      </p:sp>
    </p:spTree>
    <p:extLst>
      <p:ext uri="{BB962C8B-B14F-4D97-AF65-F5344CB8AC3E}">
        <p14:creationId xmlns:p14="http://schemas.microsoft.com/office/powerpoint/2010/main" val="27005321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7248128" y="188640"/>
            <a:ext cx="3960440" cy="590565"/>
          </a:xfrm>
          <a:prstGeom prst="cube">
            <a:avLst>
              <a:gd name="adj" fmla="val 13977"/>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sp3d extrusionH="57150" prstMaterial="softEdge">
              <a:bevelT w="25400" h="38100"/>
            </a:sp3d>
          </a:bodyPr>
          <a:lstStyle/>
          <a:p>
            <a:pPr algn="ctr">
              <a:spcBef>
                <a:spcPct val="0"/>
              </a:spcBef>
            </a:pPr>
            <a:r>
              <a:rPr lang="es-EC" sz="3200" b="1" dirty="0" smtClean="0">
                <a:ln/>
                <a:solidFill>
                  <a:srgbClr val="FFFF00"/>
                </a:solidFill>
                <a:effectLst>
                  <a:outerShdw blurRad="38100" dist="38100" dir="2700000" algn="tl">
                    <a:srgbClr val="000000">
                      <a:alpha val="43137"/>
                    </a:srgbClr>
                  </a:outerShdw>
                </a:effectLst>
                <a:latin typeface="Arial Black" panose="020B0A04020102020204" pitchFamily="34" charset="0"/>
              </a:rPr>
              <a:t>PROPÓSITO</a:t>
            </a:r>
            <a:endParaRPr lang="es-EC" sz="3200" b="1" dirty="0">
              <a:ln/>
              <a:solidFill>
                <a:srgbClr val="FFFF00"/>
              </a:solidFill>
              <a:effectLst>
                <a:outerShdw blurRad="38100" dist="38100" dir="2700000" algn="tl">
                  <a:srgbClr val="000000">
                    <a:alpha val="43137"/>
                  </a:srgbClr>
                </a:outerShdw>
              </a:effectLst>
              <a:latin typeface="Arial Black" panose="020B0A04020102020204" pitchFamily="34" charset="0"/>
            </a:endParaRPr>
          </a:p>
        </p:txBody>
      </p:sp>
      <p:graphicFrame>
        <p:nvGraphicFramePr>
          <p:cNvPr id="12" name="Diagrama 2">
            <a:extLst>
              <a:ext uri="{FF2B5EF4-FFF2-40B4-BE49-F238E27FC236}">
                <a16:creationId xmlns:a16="http://schemas.microsoft.com/office/drawing/2014/main" id="{AE422B3F-4218-407D-A000-13B449D13395}"/>
              </a:ext>
            </a:extLst>
          </p:cNvPr>
          <p:cNvGraphicFramePr/>
          <p:nvPr>
            <p:extLst>
              <p:ext uri="{D42A27DB-BD31-4B8C-83A1-F6EECF244321}">
                <p14:modId xmlns:p14="http://schemas.microsoft.com/office/powerpoint/2010/main" val="2619053906"/>
              </p:ext>
            </p:extLst>
          </p:nvPr>
        </p:nvGraphicFramePr>
        <p:xfrm>
          <a:off x="-24680" y="1366779"/>
          <a:ext cx="10952481" cy="53025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09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055" y="5221139"/>
            <a:ext cx="1648886" cy="1098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0690" y="5221139"/>
            <a:ext cx="1536324" cy="1098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4223" y="5221139"/>
            <a:ext cx="1440160" cy="1127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0010278" y="1340768"/>
            <a:ext cx="1990378" cy="712862"/>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defPPr>
              <a:defRPr lang="es-EC"/>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b="1" dirty="0">
                <a:solidFill>
                  <a:schemeClr val="tx1"/>
                </a:solidFill>
              </a:rPr>
              <a:t>PROBLEMA</a:t>
            </a:r>
          </a:p>
        </p:txBody>
      </p:sp>
      <p:sp>
        <p:nvSpPr>
          <p:cNvPr id="19" name="18 CuadroTexto"/>
          <p:cNvSpPr txBox="1"/>
          <p:nvPr/>
        </p:nvSpPr>
        <p:spPr>
          <a:xfrm>
            <a:off x="10010278" y="2204864"/>
            <a:ext cx="1990378" cy="712862"/>
          </a:xfrm>
          <a:prstGeom prst="rect">
            <a:avLst/>
          </a:prstGeom>
          <a:solidFill>
            <a:srgbClr val="00B050"/>
          </a:solidFill>
        </p:spPr>
        <p:style>
          <a:lnRef idx="0">
            <a:schemeClr val="accent1"/>
          </a:lnRef>
          <a:fillRef idx="3">
            <a:schemeClr val="accent1"/>
          </a:fillRef>
          <a:effectRef idx="3">
            <a:schemeClr val="accent1"/>
          </a:effectRef>
          <a:fontRef idx="minor">
            <a:schemeClr val="lt1"/>
          </a:fontRef>
        </p:style>
        <p:txBody>
          <a:bodyPr rtlCol="0" anchor="ctr"/>
          <a:lstStyle>
            <a:defPPr>
              <a:defRPr lang="es-EC"/>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b="1" dirty="0" smtClean="0">
                <a:solidFill>
                  <a:schemeClr val="tx1"/>
                </a:solidFill>
              </a:rPr>
              <a:t>MARCO DE REFERENCIA</a:t>
            </a:r>
            <a:endParaRPr lang="es-ES" b="1" dirty="0">
              <a:solidFill>
                <a:schemeClr val="tx1"/>
              </a:solidFill>
            </a:endParaRPr>
          </a:p>
        </p:txBody>
      </p:sp>
      <p:sp>
        <p:nvSpPr>
          <p:cNvPr id="20" name="19 CuadroTexto"/>
          <p:cNvSpPr txBox="1"/>
          <p:nvPr/>
        </p:nvSpPr>
        <p:spPr>
          <a:xfrm>
            <a:off x="10010278" y="3148186"/>
            <a:ext cx="1990378" cy="712862"/>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defPPr>
              <a:defRPr lang="es-EC"/>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b="1" dirty="0" smtClean="0">
                <a:solidFill>
                  <a:schemeClr val="bg1"/>
                </a:solidFill>
              </a:rPr>
              <a:t>METODOLOGÍA</a:t>
            </a:r>
            <a:endParaRPr lang="es-ES" b="1" dirty="0">
              <a:solidFill>
                <a:schemeClr val="bg1"/>
              </a:solidFill>
            </a:endParaRPr>
          </a:p>
        </p:txBody>
      </p:sp>
      <p:sp>
        <p:nvSpPr>
          <p:cNvPr id="21" name="20 CuadroTexto"/>
          <p:cNvSpPr txBox="1"/>
          <p:nvPr/>
        </p:nvSpPr>
        <p:spPr>
          <a:xfrm>
            <a:off x="10010278" y="4077072"/>
            <a:ext cx="1990378" cy="712862"/>
          </a:xfrm>
          <a:prstGeom prst="rect">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defPPr>
              <a:defRPr lang="es-EC"/>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b="1" dirty="0" smtClean="0">
                <a:solidFill>
                  <a:schemeClr val="tx1"/>
                </a:solidFill>
              </a:rPr>
              <a:t>ANÁLISIS DE RESULTADOS</a:t>
            </a:r>
            <a:endParaRPr lang="es-ES" b="1" dirty="0">
              <a:solidFill>
                <a:schemeClr val="tx1"/>
              </a:solidFill>
            </a:endParaRPr>
          </a:p>
        </p:txBody>
      </p:sp>
      <p:sp>
        <p:nvSpPr>
          <p:cNvPr id="22" name="21 CuadroTexto"/>
          <p:cNvSpPr txBox="1"/>
          <p:nvPr/>
        </p:nvSpPr>
        <p:spPr>
          <a:xfrm>
            <a:off x="10010278" y="5013176"/>
            <a:ext cx="1990378" cy="712862"/>
          </a:xfrm>
          <a:prstGeom prst="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defPPr>
              <a:defRPr lang="es-EC"/>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b="1" dirty="0" smtClean="0">
                <a:solidFill>
                  <a:schemeClr val="bg1"/>
                </a:solidFill>
              </a:rPr>
              <a:t>PROPUESTA</a:t>
            </a:r>
            <a:endParaRPr lang="es-ES" b="1" dirty="0">
              <a:solidFill>
                <a:schemeClr val="bg1"/>
              </a:solidFill>
            </a:endParaRPr>
          </a:p>
        </p:txBody>
      </p:sp>
      <p:sp>
        <p:nvSpPr>
          <p:cNvPr id="23" name="22 CuadroTexto"/>
          <p:cNvSpPr txBox="1"/>
          <p:nvPr/>
        </p:nvSpPr>
        <p:spPr>
          <a:xfrm>
            <a:off x="10010278" y="5884490"/>
            <a:ext cx="1990378" cy="712862"/>
          </a:xfrm>
          <a:prstGeom prst="rect">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defPPr>
              <a:defRPr lang="es-EC"/>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1600" b="1" dirty="0" smtClean="0">
                <a:solidFill>
                  <a:schemeClr val="tx1"/>
                </a:solidFill>
              </a:rPr>
              <a:t>CONCLUSIONES Y RECOMENDACIONES</a:t>
            </a:r>
            <a:endParaRPr lang="es-ES" sz="1600" b="1" dirty="0">
              <a:solidFill>
                <a:schemeClr val="tx1"/>
              </a:solidFill>
            </a:endParaRPr>
          </a:p>
        </p:txBody>
      </p:sp>
      <p:sp>
        <p:nvSpPr>
          <p:cNvPr id="3" name="2 Marcador de número de diapositiva"/>
          <p:cNvSpPr>
            <a:spLocks noGrp="1"/>
          </p:cNvSpPr>
          <p:nvPr>
            <p:ph type="sldNum" sz="quarter" idx="12"/>
          </p:nvPr>
        </p:nvSpPr>
        <p:spPr>
          <a:xfrm>
            <a:off x="9408368" y="6520259"/>
            <a:ext cx="2844800" cy="365125"/>
          </a:xfrm>
        </p:spPr>
        <p:txBody>
          <a:bodyPr/>
          <a:lstStyle/>
          <a:p>
            <a:fld id="{E4F7161A-3EF8-4948-8AA3-6BDB0107BF52}" type="slidenum">
              <a:rPr lang="es-EC" sz="1600" b="1" smtClean="0">
                <a:solidFill>
                  <a:schemeClr val="tx1"/>
                </a:solidFill>
                <a:latin typeface="Arial" panose="020B0604020202020204" pitchFamily="34" charset="0"/>
                <a:cs typeface="Arial" panose="020B0604020202020204" pitchFamily="34" charset="0"/>
              </a:rPr>
              <a:t>4</a:t>
            </a:fld>
            <a:endParaRPr lang="es-EC" sz="1600" b="1" dirty="0">
              <a:solidFill>
                <a:schemeClr val="tx1"/>
              </a:solidFill>
              <a:latin typeface="Arial" panose="020B0604020202020204" pitchFamily="34" charset="0"/>
              <a:cs typeface="Arial" panose="020B0604020202020204" pitchFamily="34" charset="0"/>
            </a:endParaRPr>
          </a:p>
        </p:txBody>
      </p:sp>
      <p:pic>
        <p:nvPicPr>
          <p:cNvPr id="5126"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89492" y="1003126"/>
            <a:ext cx="5932488"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5012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198642" y="1036669"/>
            <a:ext cx="11802014" cy="558614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285750" indent="-285750">
              <a:lnSpc>
                <a:spcPct val="150000"/>
              </a:lnSpc>
              <a:buFont typeface="Arial" panose="020B0604020202020204" pitchFamily="34" charset="0"/>
              <a:buChar char="•"/>
            </a:pPr>
            <a:r>
              <a:rPr lang="es-EC" sz="2000" b="1" dirty="0" smtClean="0"/>
              <a:t>NO EXISTE PERSONAL QUE TENGA EXPERTICIA EN EL CAMPO DEL DRAGADO</a:t>
            </a:r>
          </a:p>
          <a:p>
            <a:pPr marL="285750" indent="-285750">
              <a:lnSpc>
                <a:spcPct val="150000"/>
              </a:lnSpc>
              <a:buFont typeface="Arial" panose="020B0604020202020204" pitchFamily="34" charset="0"/>
              <a:buChar char="•"/>
            </a:pPr>
            <a:r>
              <a:rPr lang="es-EC" sz="2000" b="1" dirty="0" smtClean="0"/>
              <a:t> A PARTIR DEL 2015,  SON ADMINISTRADOS DE FORMA </a:t>
            </a:r>
            <a:r>
              <a:rPr lang="es-EC" sz="2000" b="1" u="sng" dirty="0" smtClean="0"/>
              <a:t>CENTRALIZADA POR LA </a:t>
            </a:r>
            <a:r>
              <a:rPr lang="es-EC" sz="2000" b="1" u="sng" dirty="0" err="1" smtClean="0"/>
              <a:t>DIGTAH</a:t>
            </a:r>
            <a:endParaRPr lang="es-EC" sz="2000" b="1" u="sng" dirty="0" smtClean="0"/>
          </a:p>
          <a:p>
            <a:pPr marL="285750" indent="-285750">
              <a:lnSpc>
                <a:spcPct val="150000"/>
              </a:lnSpc>
              <a:buFont typeface="Arial" panose="020B0604020202020204" pitchFamily="34" charset="0"/>
              <a:buChar char="•"/>
            </a:pPr>
            <a:r>
              <a:rPr lang="es-EC" sz="2000" b="1" dirty="0" smtClean="0"/>
              <a:t>SERDRA, LA NECESIDAD POR SU PARTICULARIDAD DE SER UN </a:t>
            </a:r>
            <a:r>
              <a:rPr lang="es-EC" sz="2000" b="1" u="sng" dirty="0" smtClean="0"/>
              <a:t>PROVEEDOR DE SERVICIOS</a:t>
            </a:r>
          </a:p>
          <a:p>
            <a:pPr marL="285750" indent="-285750">
              <a:lnSpc>
                <a:spcPct val="150000"/>
              </a:lnSpc>
              <a:buFont typeface="Arial" panose="020B0604020202020204" pitchFamily="34" charset="0"/>
              <a:buChar char="•"/>
            </a:pPr>
            <a:r>
              <a:rPr lang="es-EC" sz="2000" b="1" u="sng" dirty="0" smtClean="0"/>
              <a:t>NO  APLICABLE LA METODOLOGÍA </a:t>
            </a:r>
            <a:r>
              <a:rPr lang="es-EC" sz="2000" b="1" dirty="0" smtClean="0"/>
              <a:t>UTILIZADA PARA LOS DEMÁS REPARTOS DE LA INSTITUCIÓN</a:t>
            </a:r>
          </a:p>
          <a:p>
            <a:pPr marL="285750" indent="-285750">
              <a:lnSpc>
                <a:spcPct val="150000"/>
              </a:lnSpc>
              <a:buFont typeface="Arial" panose="020B0604020202020204" pitchFamily="34" charset="0"/>
              <a:buChar char="•"/>
            </a:pPr>
            <a:r>
              <a:rPr lang="es-EC" sz="2000" b="1" dirty="0" smtClean="0"/>
              <a:t>PUESTOS  SERDRA </a:t>
            </a:r>
            <a:r>
              <a:rPr lang="es-EC" sz="2000" b="1" u="sng" dirty="0" smtClean="0"/>
              <a:t>NO ESTÁN CONSIDERADOS EN EL MANUAL DE CLASIFICACIÓN </a:t>
            </a:r>
            <a:r>
              <a:rPr lang="es-EC" sz="2000" b="1" dirty="0" smtClean="0"/>
              <a:t>DE PUESTOS (</a:t>
            </a:r>
            <a:r>
              <a:rPr lang="es-EC" sz="2000" b="1" dirty="0" err="1" smtClean="0"/>
              <a:t>MIDENA</a:t>
            </a:r>
            <a:r>
              <a:rPr lang="es-EC" sz="2000" b="1" dirty="0" smtClean="0"/>
              <a:t>)</a:t>
            </a:r>
          </a:p>
          <a:p>
            <a:pPr marL="285750" indent="-285750">
              <a:lnSpc>
                <a:spcPct val="150000"/>
              </a:lnSpc>
              <a:buFont typeface="Arial" panose="020B0604020202020204" pitchFamily="34" charset="0"/>
              <a:buChar char="•"/>
            </a:pPr>
            <a:r>
              <a:rPr lang="es-EC" sz="2000" b="1" dirty="0" smtClean="0"/>
              <a:t>EL PROCESO DE </a:t>
            </a:r>
            <a:r>
              <a:rPr lang="es-EC" sz="2000" b="1" u="sng" dirty="0" smtClean="0"/>
              <a:t>SELECCIÓN DE PERSONAL </a:t>
            </a:r>
            <a:r>
              <a:rPr lang="es-EC" sz="2000" b="1" dirty="0" smtClean="0"/>
              <a:t>SE ENCUENTRA CENTRALIZADO EN LA </a:t>
            </a:r>
            <a:r>
              <a:rPr lang="es-EC" sz="2000" b="1" dirty="0" err="1" smtClean="0"/>
              <a:t>DIGTAH</a:t>
            </a:r>
            <a:r>
              <a:rPr lang="es-EC" sz="2000" b="1" dirty="0" smtClean="0"/>
              <a:t>, LO QUE </a:t>
            </a:r>
            <a:r>
              <a:rPr lang="es-EC" sz="2000" b="1" u="sng" dirty="0" smtClean="0"/>
              <a:t>DIFICULTA TENER UNA ÁGIL Y OPORTUNA CONTRATACIÓN DEL PERSONAL </a:t>
            </a:r>
          </a:p>
          <a:p>
            <a:pPr marL="285750" indent="-285750">
              <a:lnSpc>
                <a:spcPct val="150000"/>
              </a:lnSpc>
              <a:buFont typeface="Arial" panose="020B0604020202020204" pitchFamily="34" charset="0"/>
              <a:buChar char="•"/>
            </a:pPr>
            <a:r>
              <a:rPr lang="es-EC" sz="2000" b="1" u="sng" dirty="0" smtClean="0"/>
              <a:t>GESTIONAR  ANTE EL </a:t>
            </a:r>
            <a:r>
              <a:rPr lang="es-EC" sz="2000" b="1" u="sng" dirty="0" err="1" smtClean="0"/>
              <a:t>MIDENA</a:t>
            </a:r>
            <a:r>
              <a:rPr lang="es-EC" sz="2000" b="1" u="sng" dirty="0" smtClean="0"/>
              <a:t> LA DELEGACIÓN DIRECTA </a:t>
            </a:r>
            <a:r>
              <a:rPr lang="es-EC" sz="2000" b="1" dirty="0" smtClean="0"/>
              <a:t>PARA LA CONTRATACIÓN DE PERSONAL</a:t>
            </a:r>
            <a:endParaRPr lang="es-ES" sz="2000" b="1" dirty="0" smtClean="0"/>
          </a:p>
          <a:p>
            <a:pPr marL="285750" indent="-285750">
              <a:lnSpc>
                <a:spcPct val="150000"/>
              </a:lnSpc>
              <a:buFont typeface="Arial" panose="020B0604020202020204" pitchFamily="34" charset="0"/>
              <a:buChar char="•"/>
            </a:pPr>
            <a:r>
              <a:rPr lang="es-EC" sz="2000" b="1" dirty="0" smtClean="0"/>
              <a:t>PAGO PERMANENTE DE HORAS SUPLEMENTARIAS  Y EXTRAORDINARIAS</a:t>
            </a:r>
            <a:r>
              <a:rPr lang="es-ES" sz="2000" b="1" dirty="0" smtClean="0"/>
              <a:t> HORAS SUPLEMENTARIAS.</a:t>
            </a:r>
          </a:p>
          <a:p>
            <a:pPr marL="285750" indent="-285750">
              <a:lnSpc>
                <a:spcPct val="150000"/>
              </a:lnSpc>
              <a:buFont typeface="Arial" panose="020B0604020202020204" pitchFamily="34" charset="0"/>
              <a:buChar char="•"/>
            </a:pPr>
            <a:r>
              <a:rPr lang="es-EC" sz="2000" b="1" dirty="0" smtClean="0"/>
              <a:t>DISTRIBUTIVO DE REMUNERACIONES DE LA </a:t>
            </a:r>
            <a:r>
              <a:rPr lang="es-EC" sz="2000" b="1" dirty="0" err="1" smtClean="0"/>
              <a:t>DIGTAH</a:t>
            </a:r>
            <a:r>
              <a:rPr lang="es-EC" sz="2000" b="1" dirty="0" smtClean="0"/>
              <a:t>, CAUSA UNA </a:t>
            </a:r>
            <a:r>
              <a:rPr lang="es-EC" sz="2000" b="1" u="sng" dirty="0" smtClean="0"/>
              <a:t>DEMORA EN LA EJECUCIÓN DE ESTOS PAGOS</a:t>
            </a:r>
            <a:endParaRPr lang="es-ES" sz="2000" b="1" u="sng" dirty="0" smtClean="0"/>
          </a:p>
          <a:p>
            <a:pPr marL="285750" indent="-285750">
              <a:lnSpc>
                <a:spcPct val="150000"/>
              </a:lnSpc>
              <a:buFont typeface="Arial" panose="020B0604020202020204" pitchFamily="34" charset="0"/>
              <a:buChar char="•"/>
            </a:pPr>
            <a:endParaRPr lang="es-ES" sz="2000" b="1" u="sng" dirty="0"/>
          </a:p>
        </p:txBody>
      </p:sp>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40</a:t>
            </a:fld>
            <a:endParaRPr lang="es-EC" sz="1400" dirty="0">
              <a:solidFill>
                <a:schemeClr val="tx1"/>
              </a:solidFill>
              <a:latin typeface="Arial" panose="020B0604020202020204" pitchFamily="34" charset="0"/>
              <a:cs typeface="Arial" panose="020B0604020202020204" pitchFamily="34" charset="0"/>
            </a:endParaRPr>
          </a:p>
        </p:txBody>
      </p:sp>
      <p:sp>
        <p:nvSpPr>
          <p:cNvPr id="16" name="15 Cubo"/>
          <p:cNvSpPr/>
          <p:nvPr/>
        </p:nvSpPr>
        <p:spPr>
          <a:xfrm>
            <a:off x="1143202" y="248727"/>
            <a:ext cx="2936574" cy="451901"/>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457200" algn="ctr">
              <a:lnSpc>
                <a:spcPct val="90000"/>
              </a:lnSpc>
              <a:spcBef>
                <a:spcPct val="0"/>
              </a:spcBef>
              <a:spcAft>
                <a:spcPct val="35000"/>
              </a:spcAft>
            </a:pPr>
            <a:r>
              <a:rPr lang="es-EC" sz="1600" b="1" dirty="0" smtClean="0">
                <a:ln/>
                <a:solidFill>
                  <a:srgbClr val="002060"/>
                </a:solidFill>
                <a:latin typeface="Arial Black" panose="020B0A04020102020204" pitchFamily="34" charset="0"/>
              </a:rPr>
              <a:t>CONTRATACIÓN DE PERSONAL</a:t>
            </a:r>
            <a:endParaRPr lang="es-EC" sz="1600" b="1" dirty="0">
              <a:ln/>
              <a:solidFill>
                <a:srgbClr val="002060"/>
              </a:solidFill>
              <a:latin typeface="Arial Black" panose="020B0A04020102020204" pitchFamily="34" charset="0"/>
            </a:endParaRPr>
          </a:p>
        </p:txBody>
      </p:sp>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5192" y="5693766"/>
            <a:ext cx="871538"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6010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41</a:t>
            </a:fld>
            <a:endParaRPr lang="es-EC" sz="1400" dirty="0">
              <a:solidFill>
                <a:schemeClr val="tx1"/>
              </a:solidFill>
              <a:latin typeface="Arial" panose="020B0604020202020204" pitchFamily="34" charset="0"/>
              <a:cs typeface="Arial" panose="020B0604020202020204" pitchFamily="34" charset="0"/>
            </a:endParaRPr>
          </a:p>
        </p:txBody>
      </p:sp>
      <p:sp>
        <p:nvSpPr>
          <p:cNvPr id="16" name="15 Cubo"/>
          <p:cNvSpPr/>
          <p:nvPr/>
        </p:nvSpPr>
        <p:spPr>
          <a:xfrm>
            <a:off x="983432" y="248727"/>
            <a:ext cx="3240360" cy="515977"/>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95250" algn="ctr">
              <a:lnSpc>
                <a:spcPct val="90000"/>
              </a:lnSpc>
              <a:spcBef>
                <a:spcPct val="0"/>
              </a:spcBef>
              <a:spcAft>
                <a:spcPct val="35000"/>
              </a:spcAft>
            </a:pPr>
            <a:r>
              <a:rPr lang="es-EC" sz="1200" b="1" dirty="0" smtClean="0">
                <a:ln/>
                <a:solidFill>
                  <a:srgbClr val="002060"/>
                </a:solidFill>
                <a:latin typeface="Arial Black" panose="020B0A04020102020204" pitchFamily="34" charset="0"/>
              </a:rPr>
              <a:t>PROCESOS Y PLANIFICACIÓN ESTRATÉGICA</a:t>
            </a:r>
            <a:endParaRPr lang="es-EC" sz="1200" b="1" dirty="0">
              <a:ln/>
              <a:solidFill>
                <a:srgbClr val="002060"/>
              </a:solidFill>
              <a:latin typeface="Arial Black" panose="020B0A04020102020204" pitchFamily="34" charset="0"/>
            </a:endParaRPr>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456" y="1124744"/>
            <a:ext cx="7624316" cy="465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9192343" y="1556792"/>
            <a:ext cx="2372543"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dirty="0" smtClean="0"/>
              <a:t>DPTO. DE COMERCIALIZACIÓN</a:t>
            </a:r>
            <a:endParaRPr lang="es-ES" dirty="0"/>
          </a:p>
        </p:txBody>
      </p:sp>
      <p:sp>
        <p:nvSpPr>
          <p:cNvPr id="5" name="4 CuadroTexto"/>
          <p:cNvSpPr txBox="1"/>
          <p:nvPr/>
        </p:nvSpPr>
        <p:spPr>
          <a:xfrm>
            <a:off x="4151784" y="5301208"/>
            <a:ext cx="1728192" cy="369332"/>
          </a:xfrm>
          <a:prstGeom prst="rect">
            <a:avLst/>
          </a:prstGeom>
          <a:noFill/>
        </p:spPr>
        <p:txBody>
          <a:bodyPr wrap="square" rtlCol="0">
            <a:spAutoFit/>
          </a:bodyPr>
          <a:lstStyle/>
          <a:p>
            <a:r>
              <a:rPr lang="es-ES" b="1" dirty="0" smtClean="0"/>
              <a:t>EX-</a:t>
            </a:r>
            <a:r>
              <a:rPr lang="es-ES" b="1" dirty="0" err="1" smtClean="0"/>
              <a:t>SENRES</a:t>
            </a:r>
            <a:r>
              <a:rPr lang="es-ES" b="1" dirty="0" smtClean="0"/>
              <a:t> 2008</a:t>
            </a:r>
            <a:endParaRPr lang="es-ES" b="1" dirty="0"/>
          </a:p>
        </p:txBody>
      </p:sp>
      <p:sp>
        <p:nvSpPr>
          <p:cNvPr id="7" name="6 Rectángulo"/>
          <p:cNvSpPr/>
          <p:nvPr/>
        </p:nvSpPr>
        <p:spPr>
          <a:xfrm>
            <a:off x="1319808" y="5670540"/>
            <a:ext cx="7503964" cy="338554"/>
          </a:xfrm>
          <a:prstGeom prst="rect">
            <a:avLst/>
          </a:prstGeom>
        </p:spPr>
        <p:txBody>
          <a:bodyPr wrap="square">
            <a:spAutoFit/>
          </a:bodyPr>
          <a:lstStyle/>
          <a:p>
            <a:r>
              <a:rPr lang="es-EC" sz="1600" dirty="0" smtClean="0"/>
              <a:t>Fuente: Manual </a:t>
            </a:r>
            <a:r>
              <a:rPr lang="es-EC" sz="1600" dirty="0"/>
              <a:t>de Descripción, Valoración y Clasificación de Puestos Institucional</a:t>
            </a:r>
            <a:endParaRPr lang="es-ES" sz="1600" dirty="0"/>
          </a:p>
        </p:txBody>
      </p:sp>
      <p:sp>
        <p:nvSpPr>
          <p:cNvPr id="10" name="9 Rectángulo"/>
          <p:cNvSpPr/>
          <p:nvPr/>
        </p:nvSpPr>
        <p:spPr>
          <a:xfrm>
            <a:off x="9192343" y="2564904"/>
            <a:ext cx="2339787" cy="120032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s-EC" dirty="0" smtClean="0"/>
              <a:t>MANUALES SE ENCUENTRAN DESACTUALIZADOS Y OBSOLETOS</a:t>
            </a:r>
            <a:endParaRPr lang="es-ES" dirty="0"/>
          </a:p>
        </p:txBody>
      </p:sp>
    </p:spTree>
    <p:extLst>
      <p:ext uri="{BB962C8B-B14F-4D97-AF65-F5344CB8AC3E}">
        <p14:creationId xmlns:p14="http://schemas.microsoft.com/office/powerpoint/2010/main" val="17149480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ANÁLISIS DE RESULTADOS</a:t>
            </a:r>
          </a:p>
        </p:txBody>
      </p:sp>
      <p:sp>
        <p:nvSpPr>
          <p:cNvPr id="3" name="2 Marcador de número de diapositiva"/>
          <p:cNvSpPr>
            <a:spLocks noGrp="1"/>
          </p:cNvSpPr>
          <p:nvPr>
            <p:ph type="sldNum" sz="quarter" idx="12"/>
          </p:nvPr>
        </p:nvSpPr>
        <p:spPr>
          <a:xfrm>
            <a:off x="934016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42</a:t>
            </a:fld>
            <a:endParaRPr lang="es-EC" sz="1400" dirty="0">
              <a:solidFill>
                <a:schemeClr val="tx1"/>
              </a:solidFill>
              <a:latin typeface="Arial" panose="020B0604020202020204" pitchFamily="34" charset="0"/>
              <a:cs typeface="Arial" panose="020B0604020202020204" pitchFamily="34" charset="0"/>
            </a:endParaRPr>
          </a:p>
        </p:txBody>
      </p:sp>
      <p:sp>
        <p:nvSpPr>
          <p:cNvPr id="16" name="15 Cubo"/>
          <p:cNvSpPr/>
          <p:nvPr/>
        </p:nvSpPr>
        <p:spPr>
          <a:xfrm>
            <a:off x="983432" y="248727"/>
            <a:ext cx="3240360" cy="515977"/>
          </a:xfrm>
          <a:prstGeom prst="cube">
            <a:avLst>
              <a:gd name="adj" fmla="val 13977"/>
            </a:avLst>
          </a:prstGeom>
          <a:solidFill>
            <a:schemeClr val="accent1">
              <a:lumMod val="60000"/>
              <a:lumOff val="4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95250" algn="ctr">
              <a:lnSpc>
                <a:spcPct val="90000"/>
              </a:lnSpc>
              <a:spcBef>
                <a:spcPct val="0"/>
              </a:spcBef>
              <a:spcAft>
                <a:spcPct val="35000"/>
              </a:spcAft>
            </a:pPr>
            <a:r>
              <a:rPr lang="es-EC" sz="1200" b="1" dirty="0" smtClean="0">
                <a:ln/>
                <a:solidFill>
                  <a:srgbClr val="002060"/>
                </a:solidFill>
                <a:latin typeface="Arial Black" panose="020B0A04020102020204" pitchFamily="34" charset="0"/>
              </a:rPr>
              <a:t>PROCESOS Y PLANIFICACIÓN ESTRATÉGICA</a:t>
            </a:r>
            <a:endParaRPr lang="es-EC" sz="1200" b="1" dirty="0">
              <a:ln/>
              <a:solidFill>
                <a:srgbClr val="002060"/>
              </a:solidFill>
              <a:latin typeface="Arial Black" panose="020B0A04020102020204" pitchFamily="34" charset="0"/>
            </a:endParaRPr>
          </a:p>
        </p:txBody>
      </p:sp>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42" y="2995458"/>
            <a:ext cx="871538" cy="618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2560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696" y="3199342"/>
            <a:ext cx="6552728" cy="34803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rot="10800000" flipV="1">
            <a:off x="1703511" y="4801013"/>
            <a:ext cx="5405757" cy="2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030413" algn="l"/>
              </a:tabLst>
              <a:defRPr>
                <a:solidFill>
                  <a:schemeClr val="tx1"/>
                </a:solidFill>
                <a:latin typeface="Arial" pitchFamily="34" charset="0"/>
                <a:cs typeface="Arial" pitchFamily="34" charset="0"/>
              </a:defRPr>
            </a:lvl1pPr>
            <a:lvl2pPr fontAlgn="base">
              <a:spcBef>
                <a:spcPct val="0"/>
              </a:spcBef>
              <a:spcAft>
                <a:spcPct val="0"/>
              </a:spcAft>
              <a:tabLst>
                <a:tab pos="2030413" algn="l"/>
              </a:tabLst>
              <a:defRPr>
                <a:solidFill>
                  <a:schemeClr val="tx1"/>
                </a:solidFill>
                <a:latin typeface="Arial" pitchFamily="34" charset="0"/>
                <a:cs typeface="Arial" pitchFamily="34" charset="0"/>
              </a:defRPr>
            </a:lvl2pPr>
            <a:lvl3pPr fontAlgn="base">
              <a:spcBef>
                <a:spcPct val="0"/>
              </a:spcBef>
              <a:spcAft>
                <a:spcPct val="0"/>
              </a:spcAft>
              <a:tabLst>
                <a:tab pos="2030413" algn="l"/>
              </a:tabLst>
              <a:defRPr>
                <a:solidFill>
                  <a:schemeClr val="tx1"/>
                </a:solidFill>
                <a:latin typeface="Arial" pitchFamily="34" charset="0"/>
                <a:cs typeface="Arial" pitchFamily="34" charset="0"/>
              </a:defRPr>
            </a:lvl3pPr>
            <a:lvl4pPr fontAlgn="base">
              <a:spcBef>
                <a:spcPct val="0"/>
              </a:spcBef>
              <a:spcAft>
                <a:spcPct val="0"/>
              </a:spcAft>
              <a:tabLst>
                <a:tab pos="2030413" algn="l"/>
              </a:tabLst>
              <a:defRPr>
                <a:solidFill>
                  <a:schemeClr val="tx1"/>
                </a:solidFill>
                <a:latin typeface="Arial" pitchFamily="34" charset="0"/>
                <a:cs typeface="Arial" pitchFamily="34" charset="0"/>
              </a:defRPr>
            </a:lvl4pPr>
            <a:lvl5pPr fontAlgn="base">
              <a:spcBef>
                <a:spcPct val="0"/>
              </a:spcBef>
              <a:spcAft>
                <a:spcPct val="0"/>
              </a:spcAft>
              <a:tabLst>
                <a:tab pos="2030413" algn="l"/>
              </a:tabLst>
              <a:defRPr>
                <a:solidFill>
                  <a:schemeClr val="tx1"/>
                </a:solidFill>
                <a:latin typeface="Arial" pitchFamily="34" charset="0"/>
                <a:cs typeface="Arial" pitchFamily="34" charset="0"/>
              </a:defRPr>
            </a:lvl5pPr>
            <a:lvl6pPr fontAlgn="base">
              <a:spcBef>
                <a:spcPct val="0"/>
              </a:spcBef>
              <a:spcAft>
                <a:spcPct val="0"/>
              </a:spcAft>
              <a:tabLst>
                <a:tab pos="2030413" algn="l"/>
              </a:tabLst>
              <a:defRPr>
                <a:solidFill>
                  <a:schemeClr val="tx1"/>
                </a:solidFill>
                <a:latin typeface="Arial" pitchFamily="34" charset="0"/>
                <a:cs typeface="Arial" pitchFamily="34" charset="0"/>
              </a:defRPr>
            </a:lvl6pPr>
            <a:lvl7pPr fontAlgn="base">
              <a:spcBef>
                <a:spcPct val="0"/>
              </a:spcBef>
              <a:spcAft>
                <a:spcPct val="0"/>
              </a:spcAft>
              <a:tabLst>
                <a:tab pos="2030413" algn="l"/>
              </a:tabLst>
              <a:defRPr>
                <a:solidFill>
                  <a:schemeClr val="tx1"/>
                </a:solidFill>
                <a:latin typeface="Arial" pitchFamily="34" charset="0"/>
                <a:cs typeface="Arial" pitchFamily="34" charset="0"/>
              </a:defRPr>
            </a:lvl7pPr>
            <a:lvl8pPr fontAlgn="base">
              <a:spcBef>
                <a:spcPct val="0"/>
              </a:spcBef>
              <a:spcAft>
                <a:spcPct val="0"/>
              </a:spcAft>
              <a:tabLst>
                <a:tab pos="2030413" algn="l"/>
              </a:tabLst>
              <a:defRPr>
                <a:solidFill>
                  <a:schemeClr val="tx1"/>
                </a:solidFill>
                <a:latin typeface="Arial" pitchFamily="34" charset="0"/>
                <a:cs typeface="Arial" pitchFamily="34" charset="0"/>
              </a:defRPr>
            </a:lvl8pPr>
            <a:lvl9pPr fontAlgn="base">
              <a:spcBef>
                <a:spcPct val="0"/>
              </a:spcBef>
              <a:spcAft>
                <a:spcPct val="0"/>
              </a:spcAft>
              <a:tabLst>
                <a:tab pos="2030413" algn="l"/>
              </a:tabLst>
              <a:defRPr>
                <a:solidFill>
                  <a:schemeClr val="tx1"/>
                </a:solidFill>
                <a:latin typeface="Arial" pitchFamily="34" charset="0"/>
                <a:cs typeface="Arial"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tab pos="2030413" algn="l"/>
              </a:tabLst>
            </a:pPr>
            <a:r>
              <a:rPr kumimoji="0" lang="es-EC" altLang="es-ES" sz="1200" b="0" i="0" u="none" strike="noStrike" cap="none" normalizeH="0" baseline="0" dirty="0" smtClean="0" bmk="_Toc499121857">
                <a:ln>
                  <a:noFill/>
                </a:ln>
                <a:solidFill>
                  <a:schemeClr val="tx1"/>
                </a:solidFill>
                <a:effectLst/>
                <a:latin typeface="Arial" pitchFamily="34" charset="0"/>
                <a:ea typeface="Calibri" pitchFamily="34" charset="0"/>
                <a:cs typeface="Arial" pitchFamily="34" charset="0"/>
              </a:rPr>
              <a:t>Fuente: DIGEIM</a:t>
            </a:r>
            <a:r>
              <a:rPr kumimoji="0" lang="es-EC" altLang="es-ES"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EC" alt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 name="Picture 14"/>
          <p:cNvPicPr>
            <a:picLocks noChangeAspect="1" noChangeArrowheads="1"/>
          </p:cNvPicPr>
          <p:nvPr/>
        </p:nvPicPr>
        <p:blipFill rotWithShape="1">
          <a:blip r:embed="rId6">
            <a:extLst>
              <a:ext uri="{28A0092B-C50C-407E-A947-70E740481C1C}">
                <a14:useLocalDpi xmlns:a14="http://schemas.microsoft.com/office/drawing/2010/main" val="0"/>
              </a:ext>
            </a:extLst>
          </a:blip>
          <a:srcRect l="8906" t="11150" r="6724" b="6666"/>
          <a:stretch/>
        </p:blipFill>
        <p:spPr bwMode="auto">
          <a:xfrm rot="5400000">
            <a:off x="-927190" y="2886531"/>
            <a:ext cx="4980667" cy="2729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690" y="5204683"/>
            <a:ext cx="2729007" cy="1577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40" y="1110027"/>
            <a:ext cx="2821905" cy="152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21 Conector recto"/>
          <p:cNvCxnSpPr/>
          <p:nvPr/>
        </p:nvCxnSpPr>
        <p:spPr>
          <a:xfrm flipH="1">
            <a:off x="1393014" y="4343400"/>
            <a:ext cx="435786" cy="932443"/>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flipH="1">
            <a:off x="1828800" y="2780928"/>
            <a:ext cx="450776" cy="1616114"/>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flipH="1">
            <a:off x="1516692" y="4343400"/>
            <a:ext cx="312108" cy="253697"/>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flipH="1">
            <a:off x="1333578" y="4597097"/>
            <a:ext cx="229565" cy="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flipH="1" flipV="1">
            <a:off x="983432" y="4189150"/>
            <a:ext cx="350146" cy="407947"/>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27" name="26 CuadroTexto"/>
          <p:cNvSpPr txBox="1"/>
          <p:nvPr/>
        </p:nvSpPr>
        <p:spPr>
          <a:xfrm>
            <a:off x="311179" y="1036387"/>
            <a:ext cx="2333776" cy="400110"/>
          </a:xfrm>
          <a:prstGeom prst="rect">
            <a:avLst/>
          </a:prstGeom>
          <a:solidFill>
            <a:srgbClr val="C00000"/>
          </a:solidFill>
          <a:effectLst>
            <a:softEdge rad="635000"/>
          </a:effectLst>
          <a:scene3d>
            <a:camera prst="orthographicFront"/>
            <a:lightRig rig="threePt" dir="t"/>
          </a:scene3d>
          <a:sp3d>
            <a:bevelT/>
          </a:sp3d>
        </p:spPr>
        <p:txBody>
          <a:bodyPr wrap="square" rtlCol="0">
            <a:spAutoFit/>
          </a:bodyPr>
          <a:lstStyle>
            <a:defPPr>
              <a:defRPr lang="es-EC"/>
            </a:defPPr>
            <a:lvl1pPr algn="ctr">
              <a:defRPr sz="2000" b="1">
                <a:solidFill>
                  <a:schemeClr val="bg1"/>
                </a:solidFill>
              </a:defRPr>
            </a:lvl1pPr>
          </a:lstStyle>
          <a:p>
            <a:r>
              <a:rPr lang="es-ES" dirty="0" smtClean="0"/>
              <a:t>DEFENSA</a:t>
            </a:r>
            <a:endParaRPr lang="es-ES" dirty="0"/>
          </a:p>
        </p:txBody>
      </p:sp>
      <p:sp>
        <p:nvSpPr>
          <p:cNvPr id="11" name="10 Rectángulo"/>
          <p:cNvSpPr/>
          <p:nvPr/>
        </p:nvSpPr>
        <p:spPr>
          <a:xfrm>
            <a:off x="3072741" y="1179223"/>
            <a:ext cx="8319208" cy="175432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EC" dirty="0"/>
              <a:t>“Planificar y Ejecutar labores de dragado, limpieza, relleno hidráulico y obras portuarias en el ámbito del territorio nacional que incluye canales, embalses, zonas fluviales, lacustre y marítimas, mediante la aplicación de técnicas actuales de Ingeniería civil, personal capacitado y equipos modernos, a fin de satisfacer requerimientos de organismos públicos y privados que requieran los servicios técnicos especializados y así contribuir al </a:t>
            </a:r>
            <a:r>
              <a:rPr lang="es-EC" u="sng" dirty="0"/>
              <a:t>desarrollo marítimo nacional</a:t>
            </a:r>
            <a:r>
              <a:rPr lang="es-EC" dirty="0"/>
              <a:t>”.</a:t>
            </a:r>
            <a:endParaRPr lang="es-ES" dirty="0"/>
          </a:p>
        </p:txBody>
      </p:sp>
      <p:pic>
        <p:nvPicPr>
          <p:cNvPr id="2560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44472" y="3219419"/>
            <a:ext cx="146367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15115" y="4664989"/>
            <a:ext cx="1322388"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55326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4681" y="951632"/>
            <a:ext cx="12216681" cy="59337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gn="ctr">
              <a:lnSpc>
                <a:spcPct val="90000"/>
              </a:lnSpc>
              <a:spcBef>
                <a:spcPct val="0"/>
              </a:spcBef>
              <a:spcAft>
                <a:spcPct val="35000"/>
              </a:spcAft>
            </a:pPr>
            <a:r>
              <a:rPr lang="es-EC" sz="3200" b="1" dirty="0" smtClean="0">
                <a:ln/>
                <a:solidFill>
                  <a:srgbClr val="FFFF00"/>
                </a:solidFill>
                <a:latin typeface="Arial Black" panose="020B0A04020102020204" pitchFamily="34" charset="0"/>
              </a:rPr>
              <a:t>PROPUESTA</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299872" y="6448251"/>
            <a:ext cx="2844800" cy="365125"/>
          </a:xfrm>
        </p:spPr>
        <p:txBody>
          <a:bodyPr/>
          <a:lstStyle/>
          <a:p>
            <a:fld id="{E4F7161A-3EF8-4948-8AA3-6BDB0107BF52}" type="slidenum">
              <a:rPr lang="es-EC" sz="1600" smtClean="0">
                <a:solidFill>
                  <a:schemeClr val="bg1"/>
                </a:solidFill>
                <a:latin typeface="Arial" panose="020B0604020202020204" pitchFamily="34" charset="0"/>
                <a:cs typeface="Arial" panose="020B0604020202020204" pitchFamily="34" charset="0"/>
              </a:rPr>
              <a:t>43</a:t>
            </a:fld>
            <a:endParaRPr lang="es-EC" sz="1600" dirty="0">
              <a:solidFill>
                <a:schemeClr val="bg1"/>
              </a:solidFill>
              <a:latin typeface="Arial" panose="020B0604020202020204" pitchFamily="34" charset="0"/>
              <a:cs typeface="Arial" panose="020B0604020202020204" pitchFamily="34" charset="0"/>
            </a:endParaRPr>
          </a:p>
        </p:txBody>
      </p:sp>
      <p:sp>
        <p:nvSpPr>
          <p:cNvPr id="10" name="9 Rectángulo"/>
          <p:cNvSpPr/>
          <p:nvPr/>
        </p:nvSpPr>
        <p:spPr>
          <a:xfrm>
            <a:off x="975050" y="2250363"/>
            <a:ext cx="1592557" cy="646331"/>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b="1" dirty="0">
                <a:solidFill>
                  <a:schemeClr val="tx1"/>
                </a:solidFill>
              </a:rPr>
              <a:t>SITUACIÓN INICIAL </a:t>
            </a:r>
          </a:p>
        </p:txBody>
      </p:sp>
      <p:sp>
        <p:nvSpPr>
          <p:cNvPr id="46" name="45 Rectángulo"/>
          <p:cNvSpPr/>
          <p:nvPr/>
        </p:nvSpPr>
        <p:spPr>
          <a:xfrm>
            <a:off x="2753907" y="2178355"/>
            <a:ext cx="1838309" cy="369332"/>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b="1" dirty="0" smtClean="0">
                <a:solidFill>
                  <a:schemeClr val="tx1"/>
                </a:solidFill>
              </a:rPr>
              <a:t>ORIENTACIÓN</a:t>
            </a:r>
            <a:endParaRPr lang="es-ES" b="1" dirty="0">
              <a:solidFill>
                <a:schemeClr val="tx1"/>
              </a:solidFill>
            </a:endParaRPr>
          </a:p>
        </p:txBody>
      </p:sp>
      <p:sp>
        <p:nvSpPr>
          <p:cNvPr id="47" name="46 Rectángulo"/>
          <p:cNvSpPr/>
          <p:nvPr/>
        </p:nvSpPr>
        <p:spPr>
          <a:xfrm>
            <a:off x="2745523" y="2601111"/>
            <a:ext cx="1838309" cy="369332"/>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b="1" dirty="0" smtClean="0">
                <a:solidFill>
                  <a:schemeClr val="tx1"/>
                </a:solidFill>
              </a:rPr>
              <a:t>OBJETIVO</a:t>
            </a:r>
            <a:endParaRPr lang="es-ES" b="1" dirty="0">
              <a:solidFill>
                <a:schemeClr val="tx1"/>
              </a:solidFill>
            </a:endParaRPr>
          </a:p>
        </p:txBody>
      </p:sp>
      <p:sp>
        <p:nvSpPr>
          <p:cNvPr id="48" name="47 Rectángulo"/>
          <p:cNvSpPr/>
          <p:nvPr/>
        </p:nvSpPr>
        <p:spPr>
          <a:xfrm>
            <a:off x="342894" y="2250363"/>
            <a:ext cx="568530" cy="646331"/>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b="1" dirty="0" smtClean="0">
                <a:solidFill>
                  <a:schemeClr val="tx1"/>
                </a:solidFill>
              </a:rPr>
              <a:t>No.</a:t>
            </a:r>
          </a:p>
          <a:p>
            <a:pPr algn="ctr"/>
            <a:endParaRPr lang="es-ES" b="1" dirty="0">
              <a:solidFill>
                <a:schemeClr val="tx1"/>
              </a:solidFill>
            </a:endParaRPr>
          </a:p>
        </p:txBody>
      </p:sp>
      <p:sp>
        <p:nvSpPr>
          <p:cNvPr id="49" name="48 Rectángulo"/>
          <p:cNvSpPr/>
          <p:nvPr/>
        </p:nvSpPr>
        <p:spPr>
          <a:xfrm>
            <a:off x="4652808" y="2340575"/>
            <a:ext cx="1584175" cy="369332"/>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b="1" dirty="0" smtClean="0">
                <a:solidFill>
                  <a:schemeClr val="tx1"/>
                </a:solidFill>
              </a:rPr>
              <a:t>HORIZONTE</a:t>
            </a:r>
            <a:endParaRPr lang="es-ES" b="1" dirty="0">
              <a:solidFill>
                <a:schemeClr val="tx1"/>
              </a:solidFill>
            </a:endParaRPr>
          </a:p>
        </p:txBody>
      </p:sp>
      <p:sp>
        <p:nvSpPr>
          <p:cNvPr id="11" name="10 Abrir llave"/>
          <p:cNvSpPr/>
          <p:nvPr/>
        </p:nvSpPr>
        <p:spPr>
          <a:xfrm>
            <a:off x="6384032" y="1890323"/>
            <a:ext cx="88185" cy="1538677"/>
          </a:xfrm>
          <a:prstGeom prst="leftBrace">
            <a:avLst/>
          </a:prstGeom>
          <a:ln>
            <a:solidFill>
              <a:srgbClr val="00B0F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S">
              <a:ln>
                <a:solidFill>
                  <a:schemeClr val="bg1"/>
                </a:solidFill>
              </a:ln>
            </a:endParaRPr>
          </a:p>
        </p:txBody>
      </p:sp>
      <p:sp>
        <p:nvSpPr>
          <p:cNvPr id="51" name="50 Rectángulo"/>
          <p:cNvSpPr/>
          <p:nvPr/>
        </p:nvSpPr>
        <p:spPr>
          <a:xfrm>
            <a:off x="6600056" y="1989593"/>
            <a:ext cx="1872208" cy="369332"/>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b="1" dirty="0" smtClean="0">
                <a:solidFill>
                  <a:schemeClr val="tx1"/>
                </a:solidFill>
              </a:rPr>
              <a:t>CORTO PLAZO</a:t>
            </a:r>
            <a:endParaRPr lang="es-ES" b="1" dirty="0">
              <a:solidFill>
                <a:schemeClr val="tx1"/>
              </a:solidFill>
            </a:endParaRPr>
          </a:p>
        </p:txBody>
      </p:sp>
      <p:sp>
        <p:nvSpPr>
          <p:cNvPr id="52" name="51 Rectángulo"/>
          <p:cNvSpPr/>
          <p:nvPr/>
        </p:nvSpPr>
        <p:spPr>
          <a:xfrm>
            <a:off x="6633955" y="2422661"/>
            <a:ext cx="1838309" cy="369332"/>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b="1" dirty="0" smtClean="0">
                <a:solidFill>
                  <a:schemeClr val="tx1"/>
                </a:solidFill>
              </a:rPr>
              <a:t>MEDIANO PLAZO</a:t>
            </a:r>
            <a:endParaRPr lang="es-ES" b="1" dirty="0">
              <a:solidFill>
                <a:schemeClr val="tx1"/>
              </a:solidFill>
            </a:endParaRPr>
          </a:p>
        </p:txBody>
      </p:sp>
      <p:sp>
        <p:nvSpPr>
          <p:cNvPr id="53" name="52 Rectángulo"/>
          <p:cNvSpPr/>
          <p:nvPr/>
        </p:nvSpPr>
        <p:spPr>
          <a:xfrm>
            <a:off x="6633955" y="2907347"/>
            <a:ext cx="1838309" cy="369332"/>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b="1" dirty="0" smtClean="0">
                <a:solidFill>
                  <a:schemeClr val="tx1"/>
                </a:solidFill>
              </a:rPr>
              <a:t>LARGO PLAZO</a:t>
            </a:r>
            <a:endParaRPr lang="es-ES" b="1" dirty="0">
              <a:solidFill>
                <a:schemeClr val="tx1"/>
              </a:solidFill>
            </a:endParaRPr>
          </a:p>
        </p:txBody>
      </p:sp>
      <p:sp>
        <p:nvSpPr>
          <p:cNvPr id="54" name="53 Rectángulo"/>
          <p:cNvSpPr/>
          <p:nvPr/>
        </p:nvSpPr>
        <p:spPr>
          <a:xfrm>
            <a:off x="8688288" y="1963907"/>
            <a:ext cx="1584175" cy="369332"/>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b="1" dirty="0" smtClean="0">
                <a:solidFill>
                  <a:schemeClr val="tx1"/>
                </a:solidFill>
              </a:rPr>
              <a:t>FECHA</a:t>
            </a:r>
            <a:endParaRPr lang="es-ES" b="1" dirty="0">
              <a:solidFill>
                <a:schemeClr val="tx1"/>
              </a:solidFill>
            </a:endParaRPr>
          </a:p>
        </p:txBody>
      </p:sp>
      <p:sp>
        <p:nvSpPr>
          <p:cNvPr id="55" name="54 Abrir llave"/>
          <p:cNvSpPr/>
          <p:nvPr/>
        </p:nvSpPr>
        <p:spPr>
          <a:xfrm>
            <a:off x="10438505" y="1556792"/>
            <a:ext cx="123957" cy="1008399"/>
          </a:xfrm>
          <a:prstGeom prst="leftBrace">
            <a:avLst/>
          </a:prstGeom>
          <a:ln>
            <a:solidFill>
              <a:srgbClr val="00B0F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S"/>
          </a:p>
        </p:txBody>
      </p:sp>
      <p:sp>
        <p:nvSpPr>
          <p:cNvPr id="56" name="55 Rectángulo"/>
          <p:cNvSpPr/>
          <p:nvPr/>
        </p:nvSpPr>
        <p:spPr>
          <a:xfrm>
            <a:off x="10758892" y="1664221"/>
            <a:ext cx="1256125" cy="369332"/>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b="1" dirty="0" smtClean="0">
                <a:solidFill>
                  <a:schemeClr val="tx1"/>
                </a:solidFill>
              </a:rPr>
              <a:t>INICIO</a:t>
            </a:r>
            <a:endParaRPr lang="es-ES" b="1" dirty="0">
              <a:solidFill>
                <a:schemeClr val="tx1"/>
              </a:solidFill>
            </a:endParaRPr>
          </a:p>
        </p:txBody>
      </p:sp>
      <p:sp>
        <p:nvSpPr>
          <p:cNvPr id="58" name="57 Rectángulo"/>
          <p:cNvSpPr/>
          <p:nvPr/>
        </p:nvSpPr>
        <p:spPr>
          <a:xfrm>
            <a:off x="10767275" y="2168277"/>
            <a:ext cx="1233381" cy="369332"/>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b="1" dirty="0" smtClean="0">
                <a:solidFill>
                  <a:schemeClr val="tx1"/>
                </a:solidFill>
              </a:rPr>
              <a:t>FIN</a:t>
            </a:r>
            <a:endParaRPr lang="es-ES" b="1" dirty="0">
              <a:solidFill>
                <a:schemeClr val="tx1"/>
              </a:solidFill>
            </a:endParaRPr>
          </a:p>
        </p:txBody>
      </p:sp>
      <p:graphicFrame>
        <p:nvGraphicFramePr>
          <p:cNvPr id="14" name="13 Tabla"/>
          <p:cNvGraphicFramePr>
            <a:graphicFrameLocks noGrp="1"/>
          </p:cNvGraphicFramePr>
          <p:nvPr>
            <p:extLst>
              <p:ext uri="{D42A27DB-BD31-4B8C-83A1-F6EECF244321}">
                <p14:modId xmlns:p14="http://schemas.microsoft.com/office/powerpoint/2010/main" val="2774962760"/>
              </p:ext>
            </p:extLst>
          </p:nvPr>
        </p:nvGraphicFramePr>
        <p:xfrm>
          <a:off x="198642" y="3927636"/>
          <a:ext cx="11802012" cy="1188720"/>
        </p:xfrm>
        <a:graphic>
          <a:graphicData uri="http://schemas.openxmlformats.org/drawingml/2006/table">
            <a:tbl>
              <a:tblPr firstRow="1" bandRow="1">
                <a:tableStyleId>{5A111915-BE36-4E01-A7E5-04B1672EAD32}</a:tableStyleId>
              </a:tblPr>
              <a:tblGrid>
                <a:gridCol w="778879">
                  <a:extLst>
                    <a:ext uri="{9D8B030D-6E8A-4147-A177-3AD203B41FA5}">
                      <a16:colId xmlns:a16="http://schemas.microsoft.com/office/drawing/2014/main" val="20000"/>
                    </a:ext>
                  </a:extLst>
                </a:gridCol>
                <a:gridCol w="2958239">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gridCol w="1368152">
                  <a:extLst>
                    <a:ext uri="{9D8B030D-6E8A-4147-A177-3AD203B41FA5}">
                      <a16:colId xmlns:a16="http://schemas.microsoft.com/office/drawing/2014/main" val="20005"/>
                    </a:ext>
                  </a:extLst>
                </a:gridCol>
                <a:gridCol w="2736302">
                  <a:extLst>
                    <a:ext uri="{9D8B030D-6E8A-4147-A177-3AD203B41FA5}">
                      <a16:colId xmlns:a16="http://schemas.microsoft.com/office/drawing/2014/main" val="20006"/>
                    </a:ext>
                  </a:extLst>
                </a:gridCol>
              </a:tblGrid>
              <a:tr h="370840">
                <a:tc>
                  <a:txBody>
                    <a:bodyPr/>
                    <a:lstStyle/>
                    <a:p>
                      <a:pPr algn="ctr"/>
                      <a:r>
                        <a:rPr lang="es-ES" sz="2000" dirty="0" smtClean="0">
                          <a:solidFill>
                            <a:schemeClr val="tx1"/>
                          </a:solidFill>
                        </a:rPr>
                        <a:t>No.</a:t>
                      </a:r>
                      <a:endParaRPr lang="es-ES" sz="2000" dirty="0">
                        <a:solidFill>
                          <a:schemeClr val="tx1"/>
                        </a:solidFill>
                      </a:endParaRPr>
                    </a:p>
                  </a:txBody>
                  <a:tcPr/>
                </a:tc>
                <a:tc>
                  <a:txBody>
                    <a:bodyPr/>
                    <a:lstStyle/>
                    <a:p>
                      <a:pPr algn="ctr"/>
                      <a:r>
                        <a:rPr lang="es-ES" sz="2000" dirty="0" smtClean="0">
                          <a:solidFill>
                            <a:schemeClr val="tx1"/>
                          </a:solidFill>
                        </a:rPr>
                        <a:t>ACCIONES/ESTRATEGIAS</a:t>
                      </a:r>
                      <a:endParaRPr lang="es-ES" sz="2000" dirty="0">
                        <a:solidFill>
                          <a:schemeClr val="tx1"/>
                        </a:solidFill>
                      </a:endParaRPr>
                    </a:p>
                  </a:txBody>
                  <a:tcPr/>
                </a:tc>
                <a:tc>
                  <a:txBody>
                    <a:bodyPr/>
                    <a:lstStyle/>
                    <a:p>
                      <a:pPr algn="ctr"/>
                      <a:r>
                        <a:rPr lang="es-ES" sz="2000" dirty="0" smtClean="0">
                          <a:solidFill>
                            <a:schemeClr val="tx1"/>
                          </a:solidFill>
                        </a:rPr>
                        <a:t>FECHA</a:t>
                      </a:r>
                      <a:endParaRPr lang="es-ES" sz="2000" dirty="0">
                        <a:solidFill>
                          <a:schemeClr val="tx1"/>
                        </a:solidFill>
                      </a:endParaRPr>
                    </a:p>
                  </a:txBody>
                  <a:tcPr/>
                </a:tc>
                <a:tc>
                  <a:txBody>
                    <a:bodyPr/>
                    <a:lstStyle/>
                    <a:p>
                      <a:pPr algn="ctr"/>
                      <a:r>
                        <a:rPr lang="es-ES" sz="2000" dirty="0" smtClean="0">
                          <a:solidFill>
                            <a:schemeClr val="tx1"/>
                          </a:solidFill>
                        </a:rPr>
                        <a:t>RESPONSABLE</a:t>
                      </a:r>
                      <a:endParaRPr lang="es-ES" sz="2000" dirty="0">
                        <a:solidFill>
                          <a:schemeClr val="tx1"/>
                        </a:solidFill>
                      </a:endParaRPr>
                    </a:p>
                  </a:txBody>
                  <a:tcPr/>
                </a:tc>
                <a:tc>
                  <a:txBody>
                    <a:bodyPr/>
                    <a:lstStyle/>
                    <a:p>
                      <a:pPr algn="ctr"/>
                      <a:r>
                        <a:rPr lang="es-ES" sz="2000" dirty="0" smtClean="0">
                          <a:solidFill>
                            <a:schemeClr val="tx1"/>
                          </a:solidFill>
                        </a:rPr>
                        <a:t>FIRMA</a:t>
                      </a:r>
                      <a:endParaRPr lang="es-ES" sz="2000" dirty="0">
                        <a:solidFill>
                          <a:schemeClr val="tx1"/>
                        </a:solidFill>
                      </a:endParaRPr>
                    </a:p>
                  </a:txBody>
                  <a:tcPr/>
                </a:tc>
                <a:tc>
                  <a:txBody>
                    <a:bodyPr/>
                    <a:lstStyle/>
                    <a:p>
                      <a:pPr algn="ctr"/>
                      <a:r>
                        <a:rPr lang="es-ES" sz="2000" dirty="0" smtClean="0">
                          <a:solidFill>
                            <a:schemeClr val="tx1"/>
                          </a:solidFill>
                        </a:rPr>
                        <a:t>RECURSOS</a:t>
                      </a:r>
                      <a:endParaRPr lang="es-ES" sz="2000" dirty="0">
                        <a:solidFill>
                          <a:schemeClr val="tx1"/>
                        </a:solidFill>
                      </a:endParaRPr>
                    </a:p>
                  </a:txBody>
                  <a:tcPr/>
                </a:tc>
                <a:tc>
                  <a:txBody>
                    <a:bodyPr/>
                    <a:lstStyle/>
                    <a:p>
                      <a:pPr algn="ctr"/>
                      <a:r>
                        <a:rPr lang="es-ES" sz="2000" dirty="0" smtClean="0">
                          <a:solidFill>
                            <a:schemeClr val="tx1"/>
                          </a:solidFill>
                        </a:rPr>
                        <a:t>ENTREGABLE</a:t>
                      </a:r>
                      <a:endParaRPr lang="es-ES" sz="2000" dirty="0">
                        <a:solidFill>
                          <a:schemeClr val="tx1"/>
                        </a:solidFill>
                      </a:endParaRPr>
                    </a:p>
                  </a:txBody>
                  <a:tcPr/>
                </a:tc>
                <a:extLst>
                  <a:ext uri="{0D108BD9-81ED-4DB2-BD59-A6C34878D82A}">
                    <a16:rowId xmlns:a16="http://schemas.microsoft.com/office/drawing/2014/main" val="10000"/>
                  </a:ext>
                </a:extLst>
              </a:tr>
              <a:tr h="370840">
                <a:tc>
                  <a:txBody>
                    <a:bodyPr/>
                    <a:lstStyle/>
                    <a:p>
                      <a:pPr algn="ctr"/>
                      <a:endParaRPr lang="es-ES" sz="2000" dirty="0">
                        <a:solidFill>
                          <a:schemeClr val="tx1"/>
                        </a:solidFill>
                      </a:endParaRPr>
                    </a:p>
                  </a:txBody>
                  <a:tcPr>
                    <a:solidFill>
                      <a:schemeClr val="bg1"/>
                    </a:solidFill>
                  </a:tcPr>
                </a:tc>
                <a:tc>
                  <a:txBody>
                    <a:bodyPr/>
                    <a:lstStyle/>
                    <a:p>
                      <a:pPr algn="ctr"/>
                      <a:endParaRPr lang="es-ES" sz="2000" dirty="0">
                        <a:solidFill>
                          <a:schemeClr val="tx1"/>
                        </a:solidFill>
                      </a:endParaRPr>
                    </a:p>
                  </a:txBody>
                  <a:tcPr>
                    <a:solidFill>
                      <a:schemeClr val="bg1"/>
                    </a:solidFill>
                  </a:tcPr>
                </a:tc>
                <a:tc>
                  <a:txBody>
                    <a:bodyPr/>
                    <a:lstStyle/>
                    <a:p>
                      <a:pPr algn="ctr"/>
                      <a:endParaRPr lang="es-ES" sz="2000">
                        <a:solidFill>
                          <a:schemeClr val="tx1"/>
                        </a:solidFill>
                      </a:endParaRPr>
                    </a:p>
                  </a:txBody>
                  <a:tcPr>
                    <a:solidFill>
                      <a:schemeClr val="bg1"/>
                    </a:solidFill>
                  </a:tcPr>
                </a:tc>
                <a:tc>
                  <a:txBody>
                    <a:bodyPr/>
                    <a:lstStyle/>
                    <a:p>
                      <a:pPr algn="ctr"/>
                      <a:endParaRPr lang="es-ES" sz="2000">
                        <a:solidFill>
                          <a:schemeClr val="tx1"/>
                        </a:solidFill>
                      </a:endParaRPr>
                    </a:p>
                  </a:txBody>
                  <a:tcPr>
                    <a:solidFill>
                      <a:schemeClr val="bg1"/>
                    </a:solidFill>
                  </a:tcPr>
                </a:tc>
                <a:tc>
                  <a:txBody>
                    <a:bodyPr/>
                    <a:lstStyle/>
                    <a:p>
                      <a:pPr algn="ctr"/>
                      <a:endParaRPr lang="es-ES" sz="2000">
                        <a:solidFill>
                          <a:schemeClr val="tx1"/>
                        </a:solidFill>
                      </a:endParaRPr>
                    </a:p>
                  </a:txBody>
                  <a:tcPr>
                    <a:solidFill>
                      <a:schemeClr val="bg1"/>
                    </a:solidFill>
                  </a:tcPr>
                </a:tc>
                <a:tc>
                  <a:txBody>
                    <a:bodyPr/>
                    <a:lstStyle/>
                    <a:p>
                      <a:pPr algn="ctr"/>
                      <a:endParaRPr lang="es-ES" sz="2000">
                        <a:solidFill>
                          <a:schemeClr val="tx1"/>
                        </a:solidFill>
                      </a:endParaRPr>
                    </a:p>
                  </a:txBody>
                  <a:tcPr>
                    <a:solidFill>
                      <a:schemeClr val="bg1"/>
                    </a:solidFill>
                  </a:tcPr>
                </a:tc>
                <a:tc>
                  <a:txBody>
                    <a:bodyPr/>
                    <a:lstStyle/>
                    <a:p>
                      <a:pPr algn="ctr"/>
                      <a:endParaRPr lang="es-ES" sz="2000" dirty="0">
                        <a:solidFill>
                          <a:schemeClr val="tx1"/>
                        </a:solidFill>
                      </a:endParaRPr>
                    </a:p>
                  </a:txBody>
                  <a:tcPr>
                    <a:solidFill>
                      <a:schemeClr val="bg1"/>
                    </a:solidFill>
                  </a:tcPr>
                </a:tc>
                <a:extLst>
                  <a:ext uri="{0D108BD9-81ED-4DB2-BD59-A6C34878D82A}">
                    <a16:rowId xmlns:a16="http://schemas.microsoft.com/office/drawing/2014/main" val="10001"/>
                  </a:ext>
                </a:extLst>
              </a:tr>
              <a:tr h="370840">
                <a:tc>
                  <a:txBody>
                    <a:bodyPr/>
                    <a:lstStyle/>
                    <a:p>
                      <a:pPr algn="ctr"/>
                      <a:endParaRPr lang="es-ES" sz="2000" dirty="0">
                        <a:solidFill>
                          <a:schemeClr val="tx1"/>
                        </a:solidFill>
                      </a:endParaRPr>
                    </a:p>
                  </a:txBody>
                  <a:tcPr>
                    <a:solidFill>
                      <a:schemeClr val="bg1"/>
                    </a:solidFill>
                  </a:tcPr>
                </a:tc>
                <a:tc>
                  <a:txBody>
                    <a:bodyPr/>
                    <a:lstStyle/>
                    <a:p>
                      <a:pPr algn="ctr"/>
                      <a:endParaRPr lang="es-ES" sz="2000" dirty="0">
                        <a:solidFill>
                          <a:schemeClr val="tx1"/>
                        </a:solidFill>
                      </a:endParaRPr>
                    </a:p>
                  </a:txBody>
                  <a:tcPr>
                    <a:solidFill>
                      <a:schemeClr val="bg1"/>
                    </a:solidFill>
                  </a:tcPr>
                </a:tc>
                <a:tc>
                  <a:txBody>
                    <a:bodyPr/>
                    <a:lstStyle/>
                    <a:p>
                      <a:pPr algn="ctr"/>
                      <a:endParaRPr lang="es-ES" sz="2000" dirty="0">
                        <a:solidFill>
                          <a:schemeClr val="tx1"/>
                        </a:solidFill>
                      </a:endParaRPr>
                    </a:p>
                  </a:txBody>
                  <a:tcPr>
                    <a:solidFill>
                      <a:schemeClr val="bg1"/>
                    </a:solidFill>
                  </a:tcPr>
                </a:tc>
                <a:tc>
                  <a:txBody>
                    <a:bodyPr/>
                    <a:lstStyle/>
                    <a:p>
                      <a:pPr algn="ctr"/>
                      <a:endParaRPr lang="es-ES" sz="2000" dirty="0">
                        <a:solidFill>
                          <a:schemeClr val="tx1"/>
                        </a:solidFill>
                      </a:endParaRPr>
                    </a:p>
                  </a:txBody>
                  <a:tcPr>
                    <a:solidFill>
                      <a:schemeClr val="bg1"/>
                    </a:solidFill>
                  </a:tcPr>
                </a:tc>
                <a:tc>
                  <a:txBody>
                    <a:bodyPr/>
                    <a:lstStyle/>
                    <a:p>
                      <a:pPr algn="ctr"/>
                      <a:endParaRPr lang="es-ES" sz="2000" dirty="0">
                        <a:solidFill>
                          <a:schemeClr val="tx1"/>
                        </a:solidFill>
                      </a:endParaRPr>
                    </a:p>
                  </a:txBody>
                  <a:tcPr>
                    <a:solidFill>
                      <a:schemeClr val="bg1"/>
                    </a:solidFill>
                  </a:tcPr>
                </a:tc>
                <a:tc>
                  <a:txBody>
                    <a:bodyPr/>
                    <a:lstStyle/>
                    <a:p>
                      <a:pPr algn="ctr"/>
                      <a:endParaRPr lang="es-ES" sz="2000" dirty="0">
                        <a:solidFill>
                          <a:schemeClr val="tx1"/>
                        </a:solidFill>
                      </a:endParaRPr>
                    </a:p>
                  </a:txBody>
                  <a:tcPr>
                    <a:solidFill>
                      <a:schemeClr val="bg1"/>
                    </a:solidFill>
                  </a:tcPr>
                </a:tc>
                <a:tc>
                  <a:txBody>
                    <a:bodyPr/>
                    <a:lstStyle/>
                    <a:p>
                      <a:pPr algn="ctr"/>
                      <a:endParaRPr lang="es-ES" sz="2000" dirty="0">
                        <a:solidFill>
                          <a:schemeClr val="tx1"/>
                        </a:solidFill>
                      </a:endParaRPr>
                    </a:p>
                  </a:txBody>
                  <a:tcPr>
                    <a:solidFill>
                      <a:schemeClr val="bg1"/>
                    </a:solidFill>
                  </a:tcPr>
                </a:tc>
                <a:extLst>
                  <a:ext uri="{0D108BD9-81ED-4DB2-BD59-A6C34878D82A}">
                    <a16:rowId xmlns:a16="http://schemas.microsoft.com/office/drawing/2014/main" val="10002"/>
                  </a:ext>
                </a:extLst>
              </a:tr>
            </a:tbl>
          </a:graphicData>
        </a:graphic>
      </p:graphicFrame>
      <p:sp>
        <p:nvSpPr>
          <p:cNvPr id="7" name="6 Rectángulo"/>
          <p:cNvSpPr/>
          <p:nvPr/>
        </p:nvSpPr>
        <p:spPr>
          <a:xfrm>
            <a:off x="-24681" y="1156682"/>
            <a:ext cx="12216682" cy="400110"/>
          </a:xfrm>
          <a:prstGeom prst="rect">
            <a:avLst/>
          </a:prstGeom>
          <a:solidFill>
            <a:srgbClr val="00B0F0"/>
          </a:solidFill>
        </p:spPr>
        <p:txBody>
          <a:bodyPr wrap="square">
            <a:spAutoFit/>
          </a:bodyPr>
          <a:lstStyle/>
          <a:p>
            <a:pPr algn="ctr"/>
            <a:r>
              <a:rPr lang="es-EC" sz="2000" dirty="0"/>
              <a:t>Anexo "C" del </a:t>
            </a:r>
            <a:r>
              <a:rPr lang="es-EC" sz="2000" dirty="0" smtClean="0"/>
              <a:t>Instructivo INSGAR-</a:t>
            </a:r>
            <a:r>
              <a:rPr lang="es-EC" sz="2000" dirty="0" err="1" smtClean="0"/>
              <a:t>DIR</a:t>
            </a:r>
            <a:r>
              <a:rPr lang="es-EC" sz="2000" dirty="0" smtClean="0"/>
              <a:t>-003-2012-O</a:t>
            </a:r>
            <a:r>
              <a:rPr lang="es-EC" sz="2000" dirty="0"/>
              <a:t>; </a:t>
            </a:r>
            <a:r>
              <a:rPr lang="es-EC" sz="2000" dirty="0" smtClean="0"/>
              <a:t>29-</a:t>
            </a:r>
            <a:r>
              <a:rPr lang="es-EC" sz="2000" dirty="0" err="1" smtClean="0"/>
              <a:t>AGO</a:t>
            </a:r>
            <a:r>
              <a:rPr lang="es-EC" sz="2000" dirty="0" smtClean="0"/>
              <a:t>-2012</a:t>
            </a:r>
            <a:endParaRPr lang="es-ES" sz="2000" dirty="0"/>
          </a:p>
        </p:txBody>
      </p:sp>
      <p:cxnSp>
        <p:nvCxnSpPr>
          <p:cNvPr id="20" name="19 Conector recto"/>
          <p:cNvCxnSpPr/>
          <p:nvPr/>
        </p:nvCxnSpPr>
        <p:spPr>
          <a:xfrm>
            <a:off x="911424" y="3918508"/>
            <a:ext cx="0" cy="118122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3935760" y="3918508"/>
            <a:ext cx="0" cy="118122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73 Conector recto"/>
          <p:cNvCxnSpPr/>
          <p:nvPr/>
        </p:nvCxnSpPr>
        <p:spPr>
          <a:xfrm>
            <a:off x="5015880" y="3933056"/>
            <a:ext cx="0" cy="118122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74 Conector recto"/>
          <p:cNvCxnSpPr/>
          <p:nvPr/>
        </p:nvCxnSpPr>
        <p:spPr>
          <a:xfrm>
            <a:off x="6816080" y="3933056"/>
            <a:ext cx="0" cy="118122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75 Conector recto"/>
          <p:cNvCxnSpPr/>
          <p:nvPr/>
        </p:nvCxnSpPr>
        <p:spPr>
          <a:xfrm>
            <a:off x="7824192" y="3933056"/>
            <a:ext cx="0" cy="118122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76 Conector recto"/>
          <p:cNvCxnSpPr/>
          <p:nvPr/>
        </p:nvCxnSpPr>
        <p:spPr>
          <a:xfrm>
            <a:off x="9552384" y="3933056"/>
            <a:ext cx="0" cy="118122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4102" name="Picture 6"/>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889" b="96889" l="0" r="100000"/>
                    </a14:imgEffect>
                  </a14:imgLayer>
                </a14:imgProps>
              </a:ext>
              <a:ext uri="{28A0092B-C50C-407E-A947-70E740481C1C}">
                <a14:useLocalDpi xmlns:a14="http://schemas.microsoft.com/office/drawing/2010/main" val="0"/>
              </a:ext>
            </a:extLst>
          </a:blip>
          <a:srcRect/>
          <a:stretch>
            <a:fillRect/>
          </a:stretch>
        </p:blipFill>
        <p:spPr bwMode="auto">
          <a:xfrm>
            <a:off x="1116914" y="4864691"/>
            <a:ext cx="1927100" cy="1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000" l="0" r="90000"/>
                    </a14:imgEffect>
                  </a14:imgLayer>
                </a14:imgProps>
              </a:ext>
              <a:ext uri="{28A0092B-C50C-407E-A947-70E740481C1C}">
                <a14:useLocalDpi xmlns:a14="http://schemas.microsoft.com/office/drawing/2010/main" val="0"/>
              </a:ext>
            </a:extLst>
          </a:blip>
          <a:srcRect/>
          <a:stretch>
            <a:fillRect/>
          </a:stretch>
        </p:blipFill>
        <p:spPr bwMode="auto">
          <a:xfrm>
            <a:off x="7345342" y="5326414"/>
            <a:ext cx="1342946" cy="1342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5523" y="5448986"/>
            <a:ext cx="4505325"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976319" y="5095829"/>
            <a:ext cx="2592288" cy="188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84 Rectángulo"/>
          <p:cNvSpPr/>
          <p:nvPr/>
        </p:nvSpPr>
        <p:spPr>
          <a:xfrm>
            <a:off x="8688288" y="3043740"/>
            <a:ext cx="1584175" cy="369332"/>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b="1" dirty="0" smtClean="0">
                <a:solidFill>
                  <a:schemeClr val="tx1"/>
                </a:solidFill>
              </a:rPr>
              <a:t>PRIORIDAD</a:t>
            </a:r>
            <a:endParaRPr lang="es-ES" b="1" dirty="0">
              <a:solidFill>
                <a:schemeClr val="tx1"/>
              </a:solidFill>
            </a:endParaRPr>
          </a:p>
        </p:txBody>
      </p:sp>
      <p:sp>
        <p:nvSpPr>
          <p:cNvPr id="86" name="85 Abrir llave"/>
          <p:cNvSpPr/>
          <p:nvPr/>
        </p:nvSpPr>
        <p:spPr>
          <a:xfrm>
            <a:off x="10438505" y="2636625"/>
            <a:ext cx="123957" cy="1008399"/>
          </a:xfrm>
          <a:prstGeom prst="leftBrace">
            <a:avLst/>
          </a:prstGeom>
          <a:ln>
            <a:solidFill>
              <a:srgbClr val="00B0F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S"/>
          </a:p>
        </p:txBody>
      </p:sp>
      <p:sp>
        <p:nvSpPr>
          <p:cNvPr id="91" name="90 Rectángulo"/>
          <p:cNvSpPr/>
          <p:nvPr/>
        </p:nvSpPr>
        <p:spPr>
          <a:xfrm>
            <a:off x="10758892" y="2744054"/>
            <a:ext cx="1256125" cy="369332"/>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b="1" dirty="0" err="1" smtClean="0">
                <a:solidFill>
                  <a:schemeClr val="tx1"/>
                </a:solidFill>
              </a:rPr>
              <a:t>N1</a:t>
            </a:r>
            <a:endParaRPr lang="es-ES" b="1" dirty="0">
              <a:solidFill>
                <a:schemeClr val="tx1"/>
              </a:solidFill>
            </a:endParaRPr>
          </a:p>
        </p:txBody>
      </p:sp>
      <p:sp>
        <p:nvSpPr>
          <p:cNvPr id="92" name="91 Rectángulo"/>
          <p:cNvSpPr/>
          <p:nvPr/>
        </p:nvSpPr>
        <p:spPr>
          <a:xfrm>
            <a:off x="10767275" y="3248110"/>
            <a:ext cx="1233381" cy="369332"/>
          </a:xfrm>
          <a:prstGeom prst="rect">
            <a:avLst/>
          </a:prstGeom>
          <a:solidFill>
            <a:schemeClr val="bg1"/>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S" b="1" dirty="0" err="1" smtClean="0">
                <a:solidFill>
                  <a:schemeClr val="tx1"/>
                </a:solidFill>
              </a:rPr>
              <a:t>N2</a:t>
            </a:r>
            <a:endParaRPr lang="es-ES" b="1" dirty="0">
              <a:solidFill>
                <a:schemeClr val="tx1"/>
              </a:solidFill>
            </a:endParaRPr>
          </a:p>
        </p:txBody>
      </p:sp>
    </p:spTree>
    <p:extLst>
      <p:ext uri="{BB962C8B-B14F-4D97-AF65-F5344CB8AC3E}">
        <p14:creationId xmlns:p14="http://schemas.microsoft.com/office/powerpoint/2010/main" val="32359754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85000" lnSpcReduction="10000"/>
            <a:sp3d extrusionH="57150" prstMaterial="softEdge">
              <a:bevelT w="25400" h="38100"/>
            </a:sp3d>
          </a:bodyPr>
          <a:lstStyle/>
          <a:p>
            <a:pPr marL="457200">
              <a:lnSpc>
                <a:spcPct val="90000"/>
              </a:lnSpc>
              <a:spcBef>
                <a:spcPct val="0"/>
              </a:spcBef>
              <a:spcAft>
                <a:spcPct val="35000"/>
              </a:spcAft>
            </a:pPr>
            <a:r>
              <a:rPr lang="es-EC" sz="3200" b="1" dirty="0" smtClean="0">
                <a:ln/>
                <a:solidFill>
                  <a:srgbClr val="FFFF00"/>
                </a:solidFill>
                <a:latin typeface="Arial Black" panose="020B0A04020102020204" pitchFamily="34" charset="0"/>
              </a:rPr>
              <a:t>PROPUESTA PLAN DE MEJORA</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44315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44</a:t>
            </a:fld>
            <a:endParaRPr lang="es-EC" sz="1400" dirty="0">
              <a:solidFill>
                <a:schemeClr val="tx1"/>
              </a:solidFill>
              <a:latin typeface="Arial" panose="020B0604020202020204" pitchFamily="34" charset="0"/>
              <a:cs typeface="Arial" panose="020B0604020202020204" pitchFamily="34" charset="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440" y="951632"/>
            <a:ext cx="9505056" cy="590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4537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85000"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PROPUESTA PLAN DE </a:t>
            </a:r>
            <a:r>
              <a:rPr lang="es-EC" sz="3200" b="1" dirty="0" smtClean="0">
                <a:ln/>
                <a:solidFill>
                  <a:srgbClr val="FFFF00"/>
                </a:solidFill>
                <a:latin typeface="Arial Black" panose="020B0A04020102020204" pitchFamily="34" charset="0"/>
              </a:rPr>
              <a:t>MEJORA</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382102"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45</a:t>
            </a:fld>
            <a:endParaRPr lang="es-EC" sz="1400" dirty="0">
              <a:solidFill>
                <a:schemeClr val="tx1"/>
              </a:solidFill>
              <a:latin typeface="Arial" panose="020B0604020202020204" pitchFamily="34" charset="0"/>
              <a:cs typeface="Arial" panose="020B0604020202020204" pitchFamily="34" charset="0"/>
            </a:endParaRPr>
          </a:p>
        </p:txBody>
      </p:sp>
      <p:graphicFrame>
        <p:nvGraphicFramePr>
          <p:cNvPr id="7" name="6 Objeto"/>
          <p:cNvGraphicFramePr>
            <a:graphicFrameLocks noChangeAspect="1"/>
          </p:cNvGraphicFramePr>
          <p:nvPr>
            <p:extLst>
              <p:ext uri="{D42A27DB-BD31-4B8C-83A1-F6EECF244321}">
                <p14:modId xmlns:p14="http://schemas.microsoft.com/office/powerpoint/2010/main" val="2372588591"/>
              </p:ext>
            </p:extLst>
          </p:nvPr>
        </p:nvGraphicFramePr>
        <p:xfrm>
          <a:off x="351679" y="1340768"/>
          <a:ext cx="8861425" cy="5472113"/>
        </p:xfrm>
        <a:graphic>
          <a:graphicData uri="http://schemas.openxmlformats.org/presentationml/2006/ole">
            <mc:AlternateContent xmlns:mc="http://schemas.openxmlformats.org/markup-compatibility/2006">
              <mc:Choice xmlns:v="urn:schemas-microsoft-com:vml" Requires="v">
                <p:oleObj spid="_x0000_s3132" name="Worksheet" r:id="rId5" imgW="7048611" imgH="4353062" progId="Excel.Sheet.12">
                  <p:embed/>
                </p:oleObj>
              </mc:Choice>
              <mc:Fallback>
                <p:oleObj name="Worksheet" r:id="rId5" imgW="7048611" imgH="4353062" progId="Excel.Sheet.12">
                  <p:embed/>
                  <p:pic>
                    <p:nvPicPr>
                      <p:cNvPr id="0" name="4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79" y="1340768"/>
                        <a:ext cx="886142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7 Rectángulo"/>
          <p:cNvSpPr/>
          <p:nvPr/>
        </p:nvSpPr>
        <p:spPr>
          <a:xfrm>
            <a:off x="47328" y="3356992"/>
            <a:ext cx="9244513" cy="504056"/>
          </a:xfrm>
          <a:prstGeom prst="rect">
            <a:avLst/>
          </a:prstGeom>
          <a:solidFill>
            <a:schemeClr val="accent1">
              <a:lumMod val="60000"/>
              <a:lumOff val="40000"/>
              <a:alpha val="31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Rectángulo"/>
          <p:cNvSpPr/>
          <p:nvPr/>
        </p:nvSpPr>
        <p:spPr>
          <a:xfrm>
            <a:off x="19839" y="5301208"/>
            <a:ext cx="9244513" cy="504056"/>
          </a:xfrm>
          <a:prstGeom prst="rect">
            <a:avLst/>
          </a:prstGeom>
          <a:solidFill>
            <a:schemeClr val="accent1">
              <a:lumMod val="60000"/>
              <a:lumOff val="40000"/>
              <a:alpha val="31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81"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l="57434" t="22807" r="12368" b="8421"/>
          <a:stretch/>
        </p:blipFill>
        <p:spPr bwMode="auto">
          <a:xfrm>
            <a:off x="9632271" y="3501008"/>
            <a:ext cx="2368385" cy="3034008"/>
          </a:xfrm>
          <a:prstGeom prst="rect">
            <a:avLst/>
          </a:prstGeom>
          <a:ln w="9525">
            <a:solidFill>
              <a:srgbClr val="FF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0042" y="1004237"/>
            <a:ext cx="2620491" cy="1647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9443156" y="2951366"/>
            <a:ext cx="2637377" cy="584775"/>
          </a:xfrm>
          <a:prstGeom prst="rect">
            <a:avLst/>
          </a:prstGeom>
        </p:spPr>
        <p:txBody>
          <a:bodyPr wrap="square">
            <a:spAutoFit/>
          </a:bodyPr>
          <a:lstStyle/>
          <a:p>
            <a:pPr algn="ctr"/>
            <a:r>
              <a:rPr lang="es-EC" sz="1600" b="1" dirty="0" smtClean="0"/>
              <a:t>Proyecto </a:t>
            </a:r>
            <a:r>
              <a:rPr lang="es-EC" sz="1600" b="1" dirty="0"/>
              <a:t>de Delegación de Atribuciones y Facultades</a:t>
            </a:r>
            <a:endParaRPr lang="es-ES" sz="1600" b="1" dirty="0"/>
          </a:p>
        </p:txBody>
      </p:sp>
      <p:sp>
        <p:nvSpPr>
          <p:cNvPr id="5" name="4 Rectángulo"/>
          <p:cNvSpPr/>
          <p:nvPr/>
        </p:nvSpPr>
        <p:spPr>
          <a:xfrm>
            <a:off x="10215408" y="2598890"/>
            <a:ext cx="950004" cy="369332"/>
          </a:xfrm>
          <a:prstGeom prst="rect">
            <a:avLst/>
          </a:prstGeom>
        </p:spPr>
        <p:txBody>
          <a:bodyPr wrap="none">
            <a:spAutoFit/>
          </a:bodyPr>
          <a:lstStyle/>
          <a:p>
            <a:r>
              <a:rPr lang="es-EC" b="1" dirty="0"/>
              <a:t>Anexo I </a:t>
            </a:r>
            <a:endParaRPr lang="es-ES" dirty="0"/>
          </a:p>
        </p:txBody>
      </p:sp>
      <p:sp>
        <p:nvSpPr>
          <p:cNvPr id="9" name="8 Rectángulo"/>
          <p:cNvSpPr/>
          <p:nvPr/>
        </p:nvSpPr>
        <p:spPr>
          <a:xfrm>
            <a:off x="2495600" y="921346"/>
            <a:ext cx="5509585" cy="369332"/>
          </a:xfrm>
          <a:prstGeom prst="rect">
            <a:avLst/>
          </a:prstGeom>
        </p:spPr>
        <p:txBody>
          <a:bodyPr wrap="none">
            <a:spAutoFit/>
          </a:bodyPr>
          <a:lstStyle/>
          <a:p>
            <a:r>
              <a:rPr lang="es-EC" b="1" dirty="0" smtClean="0"/>
              <a:t>ANEXO </a:t>
            </a:r>
            <a:r>
              <a:rPr lang="es-EC" b="1" smtClean="0"/>
              <a:t>H  MATRIZ </a:t>
            </a:r>
            <a:r>
              <a:rPr lang="es-EC" b="1" dirty="0" smtClean="0"/>
              <a:t>DEL PLAN DE MEJORAS </a:t>
            </a:r>
            <a:r>
              <a:rPr lang="es-EC" b="1" dirty="0" err="1" smtClean="0"/>
              <a:t>SERDRA</a:t>
            </a:r>
            <a:r>
              <a:rPr lang="es-EC" b="1" dirty="0" smtClean="0"/>
              <a:t> 2017</a:t>
            </a:r>
            <a:endParaRPr lang="es-ES" b="1" dirty="0"/>
          </a:p>
        </p:txBody>
      </p:sp>
    </p:spTree>
    <p:extLst>
      <p:ext uri="{BB962C8B-B14F-4D97-AF65-F5344CB8AC3E}">
        <p14:creationId xmlns:p14="http://schemas.microsoft.com/office/powerpoint/2010/main" val="14614236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85000"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PROPUESTA PLAN DE MEJORA</a:t>
            </a:r>
          </a:p>
        </p:txBody>
      </p:sp>
      <p:sp>
        <p:nvSpPr>
          <p:cNvPr id="3" name="2 Marcador de número de diapositiva"/>
          <p:cNvSpPr>
            <a:spLocks noGrp="1"/>
          </p:cNvSpPr>
          <p:nvPr>
            <p:ph type="sldNum" sz="quarter" idx="12"/>
          </p:nvPr>
        </p:nvSpPr>
        <p:spPr>
          <a:xfrm>
            <a:off x="9336360"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46</a:t>
            </a:fld>
            <a:endParaRPr lang="es-EC" sz="1400" dirty="0">
              <a:solidFill>
                <a:schemeClr val="tx1"/>
              </a:solidFill>
              <a:latin typeface="Arial" panose="020B0604020202020204" pitchFamily="34" charset="0"/>
              <a:cs typeface="Arial" panose="020B0604020202020204"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1221573037"/>
              </p:ext>
            </p:extLst>
          </p:nvPr>
        </p:nvGraphicFramePr>
        <p:xfrm>
          <a:off x="119336" y="1130636"/>
          <a:ext cx="11665295" cy="5610732"/>
        </p:xfrm>
        <a:graphic>
          <a:graphicData uri="http://schemas.openxmlformats.org/drawingml/2006/table">
            <a:tbl>
              <a:tblPr/>
              <a:tblGrid>
                <a:gridCol w="238872">
                  <a:extLst>
                    <a:ext uri="{9D8B030D-6E8A-4147-A177-3AD203B41FA5}">
                      <a16:colId xmlns:a16="http://schemas.microsoft.com/office/drawing/2014/main" val="20000"/>
                    </a:ext>
                  </a:extLst>
                </a:gridCol>
                <a:gridCol w="2167230">
                  <a:extLst>
                    <a:ext uri="{9D8B030D-6E8A-4147-A177-3AD203B41FA5}">
                      <a16:colId xmlns:a16="http://schemas.microsoft.com/office/drawing/2014/main" val="20001"/>
                    </a:ext>
                  </a:extLst>
                </a:gridCol>
                <a:gridCol w="2501420">
                  <a:extLst>
                    <a:ext uri="{9D8B030D-6E8A-4147-A177-3AD203B41FA5}">
                      <a16:colId xmlns:a16="http://schemas.microsoft.com/office/drawing/2014/main" val="20002"/>
                    </a:ext>
                  </a:extLst>
                </a:gridCol>
                <a:gridCol w="434656">
                  <a:extLst>
                    <a:ext uri="{9D8B030D-6E8A-4147-A177-3AD203B41FA5}">
                      <a16:colId xmlns:a16="http://schemas.microsoft.com/office/drawing/2014/main" val="20003"/>
                    </a:ext>
                  </a:extLst>
                </a:gridCol>
                <a:gridCol w="3381920">
                  <a:extLst>
                    <a:ext uri="{9D8B030D-6E8A-4147-A177-3AD203B41FA5}">
                      <a16:colId xmlns:a16="http://schemas.microsoft.com/office/drawing/2014/main" val="20004"/>
                    </a:ext>
                  </a:extLst>
                </a:gridCol>
                <a:gridCol w="805388">
                  <a:extLst>
                    <a:ext uri="{9D8B030D-6E8A-4147-A177-3AD203B41FA5}">
                      <a16:colId xmlns:a16="http://schemas.microsoft.com/office/drawing/2014/main" val="20005"/>
                    </a:ext>
                  </a:extLst>
                </a:gridCol>
                <a:gridCol w="2135809">
                  <a:extLst>
                    <a:ext uri="{9D8B030D-6E8A-4147-A177-3AD203B41FA5}">
                      <a16:colId xmlns:a16="http://schemas.microsoft.com/office/drawing/2014/main" val="20006"/>
                    </a:ext>
                  </a:extLst>
                </a:gridCol>
              </a:tblGrid>
              <a:tr h="174238">
                <a:tc gridSpan="3">
                  <a:txBody>
                    <a:bodyPr/>
                    <a:lstStyle/>
                    <a:p>
                      <a:pPr algn="ctr" fontAlgn="ctr"/>
                      <a:r>
                        <a:rPr lang="es-ES" sz="1000" b="1" i="0" u="none" strike="noStrike" dirty="0">
                          <a:solidFill>
                            <a:srgbClr val="000000"/>
                          </a:solidFill>
                          <a:effectLst/>
                          <a:latin typeface="Arial"/>
                        </a:rPr>
                        <a:t>DESARROLLO DE OBJETIVOS </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hMerge="1">
                  <a:txBody>
                    <a:bodyPr/>
                    <a:lstStyle/>
                    <a:p>
                      <a:endParaRPr lang="es-ES"/>
                    </a:p>
                  </a:txBody>
                  <a:tcPr/>
                </a:tc>
                <a:tc hMerge="1">
                  <a:txBody>
                    <a:bodyPr/>
                    <a:lstStyle/>
                    <a:p>
                      <a:endParaRPr lang="es-ES"/>
                    </a:p>
                  </a:txBody>
                  <a:tcPr/>
                </a:tc>
                <a:tc gridSpan="3">
                  <a:txBody>
                    <a:bodyPr/>
                    <a:lstStyle/>
                    <a:p>
                      <a:pPr algn="ctr" fontAlgn="ctr"/>
                      <a:r>
                        <a:rPr lang="es-ES" sz="1000" b="1" i="0" u="none" strike="noStrike">
                          <a:solidFill>
                            <a:srgbClr val="000000"/>
                          </a:solidFill>
                          <a:effectLst/>
                          <a:latin typeface="Arial"/>
                        </a:rPr>
                        <a:t>ESTRATEGIAS/ACCIONES PARA CONSEGUIR EL OBJETIVO</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s-ES"/>
                    </a:p>
                  </a:txBody>
                  <a:tcPr/>
                </a:tc>
                <a:tc hMerge="1">
                  <a:txBody>
                    <a:bodyPr/>
                    <a:lstStyle/>
                    <a:p>
                      <a:endParaRPr lang="es-ES"/>
                    </a:p>
                  </a:txBody>
                  <a:tcPr/>
                </a:tc>
                <a:tc>
                  <a:txBody>
                    <a:bodyPr/>
                    <a:lstStyle/>
                    <a:p>
                      <a:pPr algn="ctr" fontAlgn="ctr"/>
                      <a:r>
                        <a:rPr lang="es-ES" sz="1000" b="1" i="0" u="none" strike="noStrike">
                          <a:solidFill>
                            <a:srgbClr val="000000"/>
                          </a:solidFill>
                          <a:effectLst/>
                          <a:latin typeface="Arial"/>
                        </a:rPr>
                        <a:t>SUSTENTOS DE CUMPLIMIENTO</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58434">
                <a:tc>
                  <a:txBody>
                    <a:bodyPr/>
                    <a:lstStyle/>
                    <a:p>
                      <a:pPr algn="l" fontAlgn="ctr"/>
                      <a:r>
                        <a:rPr lang="es-ES" sz="1000" b="1" i="0" u="none" strike="noStrike">
                          <a:solidFill>
                            <a:srgbClr val="000000"/>
                          </a:solidFill>
                          <a:effectLst/>
                          <a:latin typeface="Arial"/>
                        </a:rPr>
                        <a:t>Nº</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ES" sz="1000" b="1" i="0" u="none" strike="noStrike">
                          <a:solidFill>
                            <a:srgbClr val="000000"/>
                          </a:solidFill>
                          <a:effectLst/>
                          <a:latin typeface="Arial"/>
                        </a:rPr>
                        <a:t>SITUACIÓN INICIAL</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ES" sz="1000" b="1" i="0" u="none" strike="noStrike">
                          <a:solidFill>
                            <a:srgbClr val="000000"/>
                          </a:solidFill>
                          <a:effectLst/>
                          <a:latin typeface="Arial"/>
                        </a:rPr>
                        <a:t>OBJETIVO</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ES" sz="1000" b="1" i="0" u="none" strike="noStrike">
                          <a:solidFill>
                            <a:srgbClr val="000000"/>
                          </a:solidFill>
                          <a:effectLst/>
                          <a:latin typeface="Arial"/>
                        </a:rPr>
                        <a:t>#</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1" i="0" u="none" strike="noStrike">
                          <a:solidFill>
                            <a:srgbClr val="000000"/>
                          </a:solidFill>
                          <a:effectLst/>
                          <a:latin typeface="Arial"/>
                        </a:rPr>
                        <a:t> ESTRATEGIAS/ACCIONES</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1" i="0" u="none" strike="noStrike">
                          <a:solidFill>
                            <a:srgbClr val="000000"/>
                          </a:solidFill>
                          <a:effectLst/>
                          <a:latin typeface="Arial"/>
                        </a:rPr>
                        <a:t>FECHA</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1" i="0" u="none" strike="noStrike">
                          <a:solidFill>
                            <a:srgbClr val="000000"/>
                          </a:solidFill>
                          <a:effectLst/>
                          <a:latin typeface="Arial"/>
                        </a:rPr>
                        <a:t>ENTREGABLE</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1"/>
                  </a:ext>
                </a:extLst>
              </a:tr>
              <a:tr h="426825">
                <a:tc rowSpan="3">
                  <a:txBody>
                    <a:bodyPr/>
                    <a:lstStyle/>
                    <a:p>
                      <a:pPr algn="ctr" fontAlgn="ctr"/>
                      <a:r>
                        <a:rPr lang="es-ES" sz="1000" b="0" i="0" u="none" strike="noStrike">
                          <a:solidFill>
                            <a:srgbClr val="000000"/>
                          </a:solidFill>
                          <a:effectLst/>
                          <a:latin typeface="Arial"/>
                        </a:rPr>
                        <a:t>1</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00" b="0" i="0" u="none" strike="noStrike">
                          <a:solidFill>
                            <a:srgbClr val="000000"/>
                          </a:solidFill>
                          <a:effectLst/>
                          <a:latin typeface="Arial"/>
                        </a:rPr>
                        <a:t>Serdra cuenta con personal de militares prestando servicios sin plaza orgánica, así como también personal de servidores públicos no incluidos en el orgánico de la Armada, estos últimos cuenta con nombramiento otorgado desde el año 2008.</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00" b="0" i="0" u="none" strike="noStrike" dirty="0">
                          <a:solidFill>
                            <a:srgbClr val="000000"/>
                          </a:solidFill>
                          <a:effectLst/>
                          <a:latin typeface="Arial"/>
                        </a:rPr>
                        <a:t>Contar con una estructura orgánica por procesos en la que se incluya a todo el personal necesario para el cumplimiento de las tareas asignadas a este reparto naval, debidamente registrado y avalado por la Armada del Ecuador.</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a:rPr>
                        <a:t>A</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1" i="0" u="sng" strike="noStrike" dirty="0">
                          <a:solidFill>
                            <a:schemeClr val="tx1"/>
                          </a:solidFill>
                          <a:effectLst/>
                          <a:latin typeface="Arial"/>
                        </a:rPr>
                        <a:t>Levantamiento de procesos y determinación </a:t>
                      </a:r>
                      <a:r>
                        <a:rPr lang="es-ES" sz="1000" b="0" i="0" u="none" strike="noStrike" dirty="0">
                          <a:solidFill>
                            <a:schemeClr val="tx1"/>
                          </a:solidFill>
                          <a:effectLst/>
                          <a:latin typeface="Arial"/>
                        </a:rPr>
                        <a:t>de necesidades de personal militar y civil para el SERDRA</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30-abr-08</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Estructura orgánica por procesos y determinación de necesidades.</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595216">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Arial"/>
                        </a:rPr>
                        <a:t>B</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1" i="0" u="sng" strike="noStrike" dirty="0">
                          <a:solidFill>
                            <a:schemeClr val="tx1"/>
                          </a:solidFill>
                          <a:effectLst/>
                          <a:latin typeface="Arial"/>
                        </a:rPr>
                        <a:t>Remitir a DIGTAH vía DIGEIM el listado de plazas orgánicas</a:t>
                      </a:r>
                      <a:r>
                        <a:rPr lang="es-ES" sz="1000" b="1" i="0" u="none" strike="noStrike" dirty="0">
                          <a:solidFill>
                            <a:schemeClr val="tx1"/>
                          </a:solidFill>
                          <a:effectLst/>
                          <a:latin typeface="Arial"/>
                        </a:rPr>
                        <a:t>, </a:t>
                      </a:r>
                      <a:r>
                        <a:rPr lang="es-ES" sz="1000" b="0" i="0" u="none" strike="noStrike" dirty="0">
                          <a:solidFill>
                            <a:schemeClr val="tx1"/>
                          </a:solidFill>
                          <a:effectLst/>
                          <a:latin typeface="Arial"/>
                        </a:rPr>
                        <a:t>grados y especialidades a ser incluidas en el orgánico del SERDRA, por parte del ESMAAR</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30-may-18</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Oficio con orgánico del personal militar y civil a ser incluido orgánico de la Armada a través del ESMAAR</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3"/>
                  </a:ext>
                </a:extLst>
              </a:tr>
              <a:tr h="42682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Arial"/>
                        </a:rPr>
                        <a:t>C</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1" i="0" u="sng" strike="noStrike" dirty="0">
                          <a:solidFill>
                            <a:schemeClr val="tx1"/>
                          </a:solidFill>
                          <a:effectLst/>
                          <a:latin typeface="Arial"/>
                        </a:rPr>
                        <a:t>Gestionar la asignación de plazas orgánicas para el personal militar y civil </a:t>
                      </a:r>
                      <a:r>
                        <a:rPr lang="es-ES" sz="1000" b="0" i="0" u="none" strike="noStrike" dirty="0">
                          <a:solidFill>
                            <a:schemeClr val="tx1"/>
                          </a:solidFill>
                          <a:effectLst/>
                          <a:latin typeface="Arial"/>
                        </a:rPr>
                        <a:t>y su inclusión en el orgánico de la Armada del Ecuador.</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Arial"/>
                        </a:rPr>
                        <a:t>15-jun-18</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Arial"/>
                        </a:rPr>
                        <a:t>Orgánico del SERDRA con personal militar y civil, incluido en Orgánico de la Armada del Ecuador.</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9955">
                <a:tc rowSpan="3">
                  <a:txBody>
                    <a:bodyPr/>
                    <a:lstStyle/>
                    <a:p>
                      <a:pPr algn="ctr" fontAlgn="ctr"/>
                      <a:r>
                        <a:rPr lang="es-ES" sz="1000" b="0" i="0" u="none" strike="noStrike">
                          <a:solidFill>
                            <a:srgbClr val="000000"/>
                          </a:solidFill>
                          <a:effectLst/>
                          <a:latin typeface="Arial"/>
                        </a:rPr>
                        <a:t>2</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00" b="0" i="0" u="none" strike="noStrike" dirty="0">
                          <a:solidFill>
                            <a:srgbClr val="000000"/>
                          </a:solidFill>
                          <a:effectLst/>
                          <a:latin typeface="Arial"/>
                        </a:rPr>
                        <a:t>Desconocimiento del personal del SERDRA, sobre la dependencia de este reparto con la Armada del Ecuador, así como la contribución que realiza al desarrollo marítimo nacional.</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00" b="0" i="0" u="none" strike="noStrike">
                          <a:solidFill>
                            <a:srgbClr val="000000"/>
                          </a:solidFill>
                          <a:effectLst/>
                          <a:latin typeface="Arial"/>
                        </a:rPr>
                        <a:t>Implementar un plan de comunicación institucional para forlatecer el sentido de pertenencia del personal del SERDRA con relación a la Armada, enfocando al apoyo que brinda para el desarrollo y mejoramiento de este reparto naval, asi como de la contribución del SERDRA al apoyo al desarrollo nacional.</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a:rPr>
                        <a:t>A</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1" i="0" u="sng" strike="noStrike" dirty="0">
                          <a:solidFill>
                            <a:schemeClr val="tx1"/>
                          </a:solidFill>
                          <a:effectLst/>
                          <a:latin typeface="Arial"/>
                        </a:rPr>
                        <a:t>Establecer una </a:t>
                      </a:r>
                      <a:r>
                        <a:rPr lang="es-ES" sz="1000" b="1" i="0" u="sng" strike="noStrike" dirty="0" smtClean="0">
                          <a:solidFill>
                            <a:schemeClr val="tx1"/>
                          </a:solidFill>
                          <a:effectLst/>
                          <a:latin typeface="Arial"/>
                        </a:rPr>
                        <a:t>política </a:t>
                      </a:r>
                      <a:r>
                        <a:rPr lang="es-ES" sz="1000" b="1" i="0" u="sng" strike="noStrike" dirty="0">
                          <a:solidFill>
                            <a:schemeClr val="tx1"/>
                          </a:solidFill>
                          <a:effectLst/>
                          <a:latin typeface="Arial"/>
                        </a:rPr>
                        <a:t>institucional </a:t>
                      </a:r>
                      <a:r>
                        <a:rPr lang="es-ES" sz="1000" b="0" i="0" u="none" strike="noStrike" dirty="0">
                          <a:solidFill>
                            <a:schemeClr val="tx1"/>
                          </a:solidFill>
                          <a:effectLst/>
                          <a:latin typeface="Arial"/>
                        </a:rPr>
                        <a:t>para fortalecer el sentido de pertenencia del personal del SERDRA con la Armada</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30-ene-18</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smtClean="0">
                          <a:solidFill>
                            <a:srgbClr val="000000"/>
                          </a:solidFill>
                          <a:effectLst/>
                          <a:latin typeface="Arial"/>
                        </a:rPr>
                        <a:t>Política </a:t>
                      </a:r>
                      <a:r>
                        <a:rPr lang="es-ES" sz="1000" b="0" i="0" u="none" strike="noStrike" dirty="0">
                          <a:solidFill>
                            <a:srgbClr val="000000"/>
                          </a:solidFill>
                          <a:effectLst/>
                          <a:latin typeface="Arial"/>
                        </a:rPr>
                        <a:t>institucional para fortalecer el sentido de pertenencia del personal del SERDRA con la Armada, socializada e implementada.</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5"/>
                  </a:ext>
                </a:extLst>
              </a:tr>
              <a:tr h="595216">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Arial"/>
                        </a:rPr>
                        <a:t>B</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chemeClr val="tx1"/>
                          </a:solidFill>
                          <a:effectLst/>
                          <a:latin typeface="Arial"/>
                        </a:rPr>
                        <a:t>Planificación y ejecución de </a:t>
                      </a:r>
                      <a:r>
                        <a:rPr lang="es-ES" sz="1000" b="1" i="0" u="sng" strike="noStrike" dirty="0">
                          <a:solidFill>
                            <a:schemeClr val="tx1"/>
                          </a:solidFill>
                          <a:effectLst/>
                          <a:latin typeface="Arial"/>
                        </a:rPr>
                        <a:t>charlas, conferencias </a:t>
                      </a:r>
                      <a:r>
                        <a:rPr lang="es-ES" sz="1000" b="0" i="0" u="none" strike="noStrike" dirty="0">
                          <a:solidFill>
                            <a:schemeClr val="tx1"/>
                          </a:solidFill>
                          <a:effectLst/>
                          <a:latin typeface="Arial"/>
                        </a:rPr>
                        <a:t>que orienten a los valores institucionales promovidos por la Armada del Ecuador y el desarrollo de sus actividades.</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15-ene-18</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Detalle de planificación de charlas y conferencias.</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6"/>
                  </a:ext>
                </a:extLst>
              </a:tr>
              <a:tr h="679412">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Arial"/>
                        </a:rPr>
                        <a:t>C</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1" i="0" u="sng" strike="noStrike" dirty="0">
                          <a:solidFill>
                            <a:schemeClr val="tx1"/>
                          </a:solidFill>
                          <a:effectLst/>
                          <a:latin typeface="Arial"/>
                        </a:rPr>
                        <a:t>Evaluar el sentido de pertenencia </a:t>
                      </a:r>
                      <a:r>
                        <a:rPr lang="es-ES" sz="1000" b="0" i="0" u="none" strike="noStrike" dirty="0">
                          <a:solidFill>
                            <a:schemeClr val="tx1"/>
                          </a:solidFill>
                          <a:effectLst/>
                          <a:latin typeface="Arial"/>
                        </a:rPr>
                        <a:t>y comprometimiento del personal con la institución anualmente y establecer </a:t>
                      </a:r>
                      <a:r>
                        <a:rPr lang="es-ES" sz="1000" b="0" i="0" u="none" strike="noStrike" dirty="0" smtClean="0">
                          <a:solidFill>
                            <a:schemeClr val="tx1"/>
                          </a:solidFill>
                          <a:effectLst/>
                          <a:latin typeface="Arial"/>
                        </a:rPr>
                        <a:t>estrategias </a:t>
                      </a:r>
                      <a:r>
                        <a:rPr lang="es-ES" sz="1000" b="0" i="0" u="none" strike="noStrike" dirty="0">
                          <a:solidFill>
                            <a:schemeClr val="tx1"/>
                          </a:solidFill>
                          <a:effectLst/>
                          <a:latin typeface="Arial"/>
                        </a:rPr>
                        <a:t>para su mejoramiento, a través de encuestas.</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Arial"/>
                        </a:rPr>
                        <a:t>31-dic-18</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Arial"/>
                        </a:rPr>
                        <a:t>Resultado de Evaluación anual.</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63607">
                <a:tc rowSpan="3">
                  <a:txBody>
                    <a:bodyPr/>
                    <a:lstStyle/>
                    <a:p>
                      <a:pPr algn="just" fontAlgn="ctr"/>
                      <a:r>
                        <a:rPr lang="es-ES" sz="1000" b="0" i="0" u="none" strike="noStrike">
                          <a:solidFill>
                            <a:srgbClr val="000000"/>
                          </a:solidFill>
                          <a:effectLst/>
                          <a:latin typeface="Arial"/>
                        </a:rPr>
                        <a:t>3</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00" b="0" i="0" u="none" strike="noStrike" dirty="0">
                          <a:solidFill>
                            <a:srgbClr val="000000"/>
                          </a:solidFill>
                          <a:effectLst/>
                          <a:latin typeface="Arial"/>
                        </a:rPr>
                        <a:t>SERDRA lleva el control de la administración financiera y presupuestaria a través del </a:t>
                      </a:r>
                      <a:r>
                        <a:rPr lang="es-ES" sz="1000" b="0" i="0" u="none" strike="noStrike" dirty="0" err="1">
                          <a:solidFill>
                            <a:srgbClr val="000000"/>
                          </a:solidFill>
                          <a:effectLst/>
                          <a:latin typeface="Arial"/>
                        </a:rPr>
                        <a:t>eSIGEF</a:t>
                      </a:r>
                      <a:r>
                        <a:rPr lang="es-ES" sz="1000" b="0" i="0" u="none" strike="noStrike" dirty="0">
                          <a:solidFill>
                            <a:srgbClr val="000000"/>
                          </a:solidFill>
                          <a:effectLst/>
                          <a:latin typeface="Arial"/>
                        </a:rPr>
                        <a:t> y paralelamente en los sistemas </a:t>
                      </a:r>
                      <a:r>
                        <a:rPr lang="es-ES" sz="1000" b="0" i="0" u="none" strike="noStrike" dirty="0" err="1">
                          <a:solidFill>
                            <a:srgbClr val="000000"/>
                          </a:solidFill>
                          <a:effectLst/>
                          <a:latin typeface="Arial"/>
                        </a:rPr>
                        <a:t>SIGEFI</a:t>
                      </a:r>
                      <a:r>
                        <a:rPr lang="es-ES" sz="1000" b="0" i="0" u="none" strike="noStrike" dirty="0">
                          <a:solidFill>
                            <a:srgbClr val="000000"/>
                          </a:solidFill>
                          <a:effectLst/>
                          <a:latin typeface="Arial"/>
                        </a:rPr>
                        <a:t> de la Armada, y el de contabilidad de costos propio del SERDRA</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00" b="0" i="0" u="none" strike="noStrike">
                          <a:solidFill>
                            <a:srgbClr val="000000"/>
                          </a:solidFill>
                          <a:effectLst/>
                          <a:latin typeface="Arial"/>
                        </a:rPr>
                        <a:t>Contar con información unificada verás y oportuna que contribuya a la alta direccción a tomar desiciones respecto al campo financiero, asi como optimizar los recursos en el uso, registro y aplicación de la gestión contable.</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a:rPr>
                        <a:t>A</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1" i="0" u="sng" strike="noStrike" dirty="0">
                          <a:solidFill>
                            <a:schemeClr val="tx1"/>
                          </a:solidFill>
                          <a:effectLst/>
                          <a:latin typeface="Arial"/>
                        </a:rPr>
                        <a:t>Establecer políticas de control </a:t>
                      </a:r>
                      <a:r>
                        <a:rPr lang="es-ES" sz="1000" b="0" i="0" u="none" strike="noStrike" dirty="0">
                          <a:solidFill>
                            <a:schemeClr val="tx1"/>
                          </a:solidFill>
                          <a:effectLst/>
                          <a:latin typeface="Arial"/>
                        </a:rPr>
                        <a:t>respecto a la entrega de la información contable presupuestaría, en función del </a:t>
                      </a:r>
                      <a:r>
                        <a:rPr lang="es-ES" sz="1000" b="0" i="0" u="none" strike="noStrike" dirty="0" err="1">
                          <a:solidFill>
                            <a:schemeClr val="tx1"/>
                          </a:solidFill>
                          <a:effectLst/>
                          <a:latin typeface="Arial"/>
                        </a:rPr>
                        <a:t>eSIGEF</a:t>
                      </a:r>
                      <a:r>
                        <a:rPr lang="es-ES" sz="1000" b="0" i="0" u="none" strike="noStrike" dirty="0">
                          <a:solidFill>
                            <a:schemeClr val="tx1"/>
                          </a:solidFill>
                          <a:effectLst/>
                          <a:latin typeface="Arial"/>
                        </a:rPr>
                        <a:t> y conciliada con los otros sistemas fin evitar </a:t>
                      </a:r>
                      <a:r>
                        <a:rPr lang="es-ES" sz="1000" b="0" i="0" u="none" strike="noStrike" dirty="0" smtClean="0">
                          <a:solidFill>
                            <a:schemeClr val="tx1"/>
                          </a:solidFill>
                          <a:effectLst/>
                          <a:latin typeface="Arial"/>
                        </a:rPr>
                        <a:t>distorsión </a:t>
                      </a:r>
                      <a:r>
                        <a:rPr lang="es-ES" sz="1000" b="0" i="0" u="none" strike="noStrike" dirty="0">
                          <a:solidFill>
                            <a:schemeClr val="tx1"/>
                          </a:solidFill>
                          <a:effectLst/>
                          <a:latin typeface="Arial"/>
                        </a:rPr>
                        <a:t>en la información</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05-ene-18</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Politica de manejo de la información financiera y presupuestaria. </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8"/>
                  </a:ext>
                </a:extLst>
              </a:tr>
              <a:tr h="595216">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Arial"/>
                        </a:rPr>
                        <a:t>B</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1" i="0" u="sng" strike="noStrike" dirty="0">
                          <a:solidFill>
                            <a:schemeClr val="tx1"/>
                          </a:solidFill>
                          <a:effectLst/>
                          <a:latin typeface="Arial"/>
                        </a:rPr>
                        <a:t>Gestionar ante </a:t>
                      </a:r>
                      <a:r>
                        <a:rPr lang="es-ES" sz="1000" b="1" i="0" u="sng" strike="noStrike" dirty="0" err="1">
                          <a:solidFill>
                            <a:schemeClr val="tx1"/>
                          </a:solidFill>
                          <a:effectLst/>
                          <a:latin typeface="Arial"/>
                        </a:rPr>
                        <a:t>DIGIFN</a:t>
                      </a:r>
                      <a:r>
                        <a:rPr lang="es-ES" sz="1000" b="1" i="0" u="sng" strike="noStrike" dirty="0">
                          <a:solidFill>
                            <a:schemeClr val="tx1"/>
                          </a:solidFill>
                          <a:effectLst/>
                          <a:latin typeface="Arial"/>
                        </a:rPr>
                        <a:t> la </a:t>
                      </a:r>
                      <a:r>
                        <a:rPr lang="es-ES" sz="1000" b="1" i="0" u="sng" strike="noStrike" dirty="0" smtClean="0">
                          <a:solidFill>
                            <a:schemeClr val="tx1"/>
                          </a:solidFill>
                          <a:effectLst/>
                          <a:latin typeface="Arial"/>
                        </a:rPr>
                        <a:t>inclusión </a:t>
                      </a:r>
                      <a:r>
                        <a:rPr lang="es-ES" sz="1000" b="1" i="0" u="sng" strike="noStrike" dirty="0">
                          <a:solidFill>
                            <a:schemeClr val="tx1"/>
                          </a:solidFill>
                          <a:effectLst/>
                          <a:latin typeface="Arial"/>
                        </a:rPr>
                        <a:t>de un módulo de costos </a:t>
                      </a:r>
                      <a:r>
                        <a:rPr lang="es-ES" sz="1000" b="0" i="0" u="none" strike="noStrike" dirty="0">
                          <a:solidFill>
                            <a:schemeClr val="tx1"/>
                          </a:solidFill>
                          <a:effectLst/>
                          <a:latin typeface="Arial"/>
                        </a:rPr>
                        <a:t>para llevar  el control financiero y presupuestario del SERDRA, acorde a su actividad.</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28-feb-18</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Documentación de respaldo de las gestiones efectuadas ante DIGFIN, para la inclusión de un módulo de costos en el SIGEIN</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9"/>
                  </a:ext>
                </a:extLst>
              </a:tr>
              <a:tr h="42682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Arial"/>
                        </a:rPr>
                        <a:t>C</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dirty="0">
                          <a:solidFill>
                            <a:schemeClr val="tx1"/>
                          </a:solidFill>
                          <a:effectLst/>
                          <a:latin typeface="Arial"/>
                        </a:rPr>
                        <a:t>Presentar la </a:t>
                      </a:r>
                      <a:r>
                        <a:rPr lang="es-ES" sz="1000" b="1" i="0" u="sng" strike="noStrike" dirty="0">
                          <a:solidFill>
                            <a:schemeClr val="tx1"/>
                          </a:solidFill>
                          <a:effectLst/>
                          <a:latin typeface="Arial"/>
                        </a:rPr>
                        <a:t>conciliación mensual de </a:t>
                      </a:r>
                      <a:r>
                        <a:rPr lang="es-ES" sz="1000" b="0" i="0" u="none" strike="noStrike" dirty="0">
                          <a:solidFill>
                            <a:schemeClr val="tx1"/>
                          </a:solidFill>
                          <a:effectLst/>
                          <a:latin typeface="Arial"/>
                        </a:rPr>
                        <a:t>los tres sistemas tanto en parte presupuestaria como financiera.</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Arial"/>
                        </a:rPr>
                        <a:t>31-ene-18</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Conciliación contable presupuestaria de los tres sistemas.</a:t>
                      </a:r>
                    </a:p>
                  </a:txBody>
                  <a:tcPr marL="4853" marR="4853" marT="4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5" name="4 Rectángulo redondeado"/>
          <p:cNvSpPr/>
          <p:nvPr/>
        </p:nvSpPr>
        <p:spPr>
          <a:xfrm>
            <a:off x="983432" y="1630902"/>
            <a:ext cx="3672408" cy="115212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ORGÁNICO  NO CONSTA TODO EL PERSONAL DEL  SERDRA</a:t>
            </a:r>
          </a:p>
        </p:txBody>
      </p:sp>
      <p:sp>
        <p:nvSpPr>
          <p:cNvPr id="11" name="10 Rectángulo redondeado"/>
          <p:cNvSpPr/>
          <p:nvPr/>
        </p:nvSpPr>
        <p:spPr>
          <a:xfrm>
            <a:off x="8976320" y="1700808"/>
            <a:ext cx="2736304" cy="115212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t>ORGÁNICO  POR PROCESOS CONCILIADO A NIVEL DE LA ARMADA</a:t>
            </a:r>
          </a:p>
        </p:txBody>
      </p:sp>
      <p:sp>
        <p:nvSpPr>
          <p:cNvPr id="12" name="11 Rectángulo redondeado"/>
          <p:cNvSpPr/>
          <p:nvPr/>
        </p:nvSpPr>
        <p:spPr>
          <a:xfrm>
            <a:off x="983432" y="3356992"/>
            <a:ext cx="3672408" cy="115212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DESCONOCIMIENTO DEL PERSONAL DEL SERDRA DE LA DEPENDENCIA DE ARMADA- CONTRIBUCIÓN </a:t>
            </a:r>
            <a:r>
              <a:rPr lang="es-ES" b="1" dirty="0" err="1" smtClean="0"/>
              <a:t>DMN</a:t>
            </a:r>
            <a:endParaRPr lang="es-ES" b="1" dirty="0" smtClean="0"/>
          </a:p>
        </p:txBody>
      </p:sp>
      <p:sp>
        <p:nvSpPr>
          <p:cNvPr id="13" name="12 Rectángulo redondeado"/>
          <p:cNvSpPr/>
          <p:nvPr/>
        </p:nvSpPr>
        <p:spPr>
          <a:xfrm>
            <a:off x="8976320" y="3429000"/>
            <a:ext cx="2736304" cy="115212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t>POLÍTICA FORTALECER EL SENTIDO DE PERTENENCIA Y</a:t>
            </a:r>
          </a:p>
          <a:p>
            <a:pPr algn="ctr"/>
            <a:r>
              <a:rPr lang="es-ES" sz="1600" b="1" dirty="0" smtClean="0"/>
              <a:t>EVALUACIÓN</a:t>
            </a:r>
          </a:p>
        </p:txBody>
      </p:sp>
      <p:sp>
        <p:nvSpPr>
          <p:cNvPr id="14" name="13 Rectángulo redondeado"/>
          <p:cNvSpPr/>
          <p:nvPr/>
        </p:nvSpPr>
        <p:spPr>
          <a:xfrm>
            <a:off x="8976320" y="5157192"/>
            <a:ext cx="2736304" cy="131441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t>POLÍTICA DE MANEJO DE LA INFORMACIÓN FINANCIERA PRESUPUESTARIA</a:t>
            </a:r>
          </a:p>
          <a:p>
            <a:pPr algn="ctr"/>
            <a:r>
              <a:rPr lang="es-ES" sz="1600" b="1" dirty="0" smtClean="0"/>
              <a:t>CONCILIACIÓN </a:t>
            </a:r>
            <a:endParaRPr lang="es-ES" sz="1600" b="1" dirty="0"/>
          </a:p>
          <a:p>
            <a:pPr algn="ctr"/>
            <a:r>
              <a:rPr lang="es-ES" sz="1600" b="1" dirty="0" smtClean="0"/>
              <a:t>MÓDULO </a:t>
            </a:r>
            <a:r>
              <a:rPr lang="es-ES" sz="1600" b="1" dirty="0" err="1" smtClean="0"/>
              <a:t>SIGEFI</a:t>
            </a:r>
            <a:r>
              <a:rPr lang="es-ES" sz="1600" b="1" dirty="0" smtClean="0"/>
              <a:t>-ARMADA</a:t>
            </a:r>
          </a:p>
        </p:txBody>
      </p:sp>
      <p:sp>
        <p:nvSpPr>
          <p:cNvPr id="16" name="15 Rectángulo redondeado"/>
          <p:cNvSpPr/>
          <p:nvPr/>
        </p:nvSpPr>
        <p:spPr>
          <a:xfrm>
            <a:off x="948832" y="5157192"/>
            <a:ext cx="3672408" cy="131441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SERDRA MANEJA TRES SISTEMAS DE CONTROL CONTABLE PRESUPUESTARIO</a:t>
            </a:r>
          </a:p>
          <a:p>
            <a:pPr algn="ctr"/>
            <a:r>
              <a:rPr lang="es-ES" b="1" dirty="0" err="1" smtClean="0"/>
              <a:t>ESIGEF</a:t>
            </a:r>
            <a:r>
              <a:rPr lang="es-ES" b="1" dirty="0" smtClean="0"/>
              <a:t>-</a:t>
            </a:r>
            <a:r>
              <a:rPr lang="es-ES" b="1" dirty="0" err="1" smtClean="0"/>
              <a:t>SIGEFI</a:t>
            </a:r>
            <a:r>
              <a:rPr lang="es-ES" b="1" dirty="0" smtClean="0"/>
              <a:t>-SERDRA</a:t>
            </a:r>
          </a:p>
        </p:txBody>
      </p:sp>
      <p:pic>
        <p:nvPicPr>
          <p:cNvPr id="10241"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80" b="7287"/>
          <a:stretch/>
        </p:blipFill>
        <p:spPr bwMode="auto">
          <a:xfrm>
            <a:off x="6246421" y="1630902"/>
            <a:ext cx="1798791" cy="1351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421" y="3332946"/>
            <a:ext cx="1798791" cy="1318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0056" y="3387685"/>
            <a:ext cx="854594" cy="79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6059" r="15893" b="6411"/>
          <a:stretch/>
        </p:blipFill>
        <p:spPr bwMode="auto">
          <a:xfrm>
            <a:off x="6246421" y="5157192"/>
            <a:ext cx="1798791" cy="127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11712624" y="1287186"/>
            <a:ext cx="648072" cy="369332"/>
          </a:xfrm>
          <a:prstGeom prst="rect">
            <a:avLst/>
          </a:prstGeom>
          <a:noFill/>
        </p:spPr>
        <p:txBody>
          <a:bodyPr wrap="square" rtlCol="0">
            <a:spAutoFit/>
          </a:bodyPr>
          <a:lstStyle/>
          <a:p>
            <a:r>
              <a:rPr lang="es-ES" b="1" dirty="0" smtClean="0"/>
              <a:t>1/4</a:t>
            </a:r>
            <a:endParaRPr lang="es-ES" b="1" dirty="0"/>
          </a:p>
        </p:txBody>
      </p:sp>
    </p:spTree>
    <p:extLst>
      <p:ext uri="{BB962C8B-B14F-4D97-AF65-F5344CB8AC3E}">
        <p14:creationId xmlns:p14="http://schemas.microsoft.com/office/powerpoint/2010/main" val="37207288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10241"/>
                                        </p:tgtEl>
                                        <p:attrNameLst>
                                          <p:attrName>style.visibility</p:attrName>
                                        </p:attrNameLst>
                                      </p:cBhvr>
                                      <p:to>
                                        <p:strVal val="visible"/>
                                      </p:to>
                                    </p:set>
                                    <p:anim calcmode="lin" valueType="num">
                                      <p:cBhvr>
                                        <p:cTn id="13" dur="1000" fill="hold"/>
                                        <p:tgtEl>
                                          <p:spTgt spid="10241"/>
                                        </p:tgtEl>
                                        <p:attrNameLst>
                                          <p:attrName>ppt_w</p:attrName>
                                        </p:attrNameLst>
                                      </p:cBhvr>
                                      <p:tavLst>
                                        <p:tav tm="0">
                                          <p:val>
                                            <p:fltVal val="0"/>
                                          </p:val>
                                        </p:tav>
                                        <p:tav tm="100000">
                                          <p:val>
                                            <p:strVal val="#ppt_w"/>
                                          </p:val>
                                        </p:tav>
                                      </p:tavLst>
                                    </p:anim>
                                    <p:anim calcmode="lin" valueType="num">
                                      <p:cBhvr>
                                        <p:cTn id="14" dur="1000" fill="hold"/>
                                        <p:tgtEl>
                                          <p:spTgt spid="10241"/>
                                        </p:tgtEl>
                                        <p:attrNameLst>
                                          <p:attrName>ppt_h</p:attrName>
                                        </p:attrNameLst>
                                      </p:cBhvr>
                                      <p:tavLst>
                                        <p:tav tm="0">
                                          <p:val>
                                            <p:fltVal val="0"/>
                                          </p:val>
                                        </p:tav>
                                        <p:tav tm="100000">
                                          <p:val>
                                            <p:strVal val="#ppt_h"/>
                                          </p:val>
                                        </p:tav>
                                      </p:tavLst>
                                    </p:anim>
                                    <p:anim calcmode="lin" valueType="num">
                                      <p:cBhvr>
                                        <p:cTn id="15" dur="1000" fill="hold"/>
                                        <p:tgtEl>
                                          <p:spTgt spid="10241"/>
                                        </p:tgtEl>
                                        <p:attrNameLst>
                                          <p:attrName>style.rotation</p:attrName>
                                        </p:attrNameLst>
                                      </p:cBhvr>
                                      <p:tavLst>
                                        <p:tav tm="0">
                                          <p:val>
                                            <p:fltVal val="90"/>
                                          </p:val>
                                        </p:tav>
                                        <p:tav tm="100000">
                                          <p:val>
                                            <p:fltVal val="0"/>
                                          </p:val>
                                        </p:tav>
                                      </p:tavLst>
                                    </p:anim>
                                    <p:animEffect transition="in" filter="fade">
                                      <p:cBhvr>
                                        <p:cTn id="16" dur="1000"/>
                                        <p:tgtEl>
                                          <p:spTgt spid="1024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par>
                                <p:cTn id="31" presetID="31" presetClass="entr" presetSubtype="0" fill="hold" nodeType="withEffect">
                                  <p:stCondLst>
                                    <p:cond delay="0"/>
                                  </p:stCondLst>
                                  <p:childTnLst>
                                    <p:set>
                                      <p:cBhvr>
                                        <p:cTn id="32" dur="1" fill="hold">
                                          <p:stCondLst>
                                            <p:cond delay="0"/>
                                          </p:stCondLst>
                                        </p:cTn>
                                        <p:tgtEl>
                                          <p:spTgt spid="10244"/>
                                        </p:tgtEl>
                                        <p:attrNameLst>
                                          <p:attrName>style.visibility</p:attrName>
                                        </p:attrNameLst>
                                      </p:cBhvr>
                                      <p:to>
                                        <p:strVal val="visible"/>
                                      </p:to>
                                    </p:set>
                                    <p:anim calcmode="lin" valueType="num">
                                      <p:cBhvr>
                                        <p:cTn id="33" dur="1000" fill="hold"/>
                                        <p:tgtEl>
                                          <p:spTgt spid="10244"/>
                                        </p:tgtEl>
                                        <p:attrNameLst>
                                          <p:attrName>ppt_w</p:attrName>
                                        </p:attrNameLst>
                                      </p:cBhvr>
                                      <p:tavLst>
                                        <p:tav tm="0">
                                          <p:val>
                                            <p:fltVal val="0"/>
                                          </p:val>
                                        </p:tav>
                                        <p:tav tm="100000">
                                          <p:val>
                                            <p:strVal val="#ppt_w"/>
                                          </p:val>
                                        </p:tav>
                                      </p:tavLst>
                                    </p:anim>
                                    <p:anim calcmode="lin" valueType="num">
                                      <p:cBhvr>
                                        <p:cTn id="34" dur="1000" fill="hold"/>
                                        <p:tgtEl>
                                          <p:spTgt spid="10244"/>
                                        </p:tgtEl>
                                        <p:attrNameLst>
                                          <p:attrName>ppt_h</p:attrName>
                                        </p:attrNameLst>
                                      </p:cBhvr>
                                      <p:tavLst>
                                        <p:tav tm="0">
                                          <p:val>
                                            <p:fltVal val="0"/>
                                          </p:val>
                                        </p:tav>
                                        <p:tav tm="100000">
                                          <p:val>
                                            <p:strVal val="#ppt_h"/>
                                          </p:val>
                                        </p:tav>
                                      </p:tavLst>
                                    </p:anim>
                                    <p:anim calcmode="lin" valueType="num">
                                      <p:cBhvr>
                                        <p:cTn id="35" dur="1000" fill="hold"/>
                                        <p:tgtEl>
                                          <p:spTgt spid="10244"/>
                                        </p:tgtEl>
                                        <p:attrNameLst>
                                          <p:attrName>style.rotation</p:attrName>
                                        </p:attrNameLst>
                                      </p:cBhvr>
                                      <p:tavLst>
                                        <p:tav tm="0">
                                          <p:val>
                                            <p:fltVal val="90"/>
                                          </p:val>
                                        </p:tav>
                                        <p:tav tm="100000">
                                          <p:val>
                                            <p:fltVal val="0"/>
                                          </p:val>
                                        </p:tav>
                                      </p:tavLst>
                                    </p:anim>
                                    <p:animEffect transition="in" filter="fade">
                                      <p:cBhvr>
                                        <p:cTn id="36" dur="1000"/>
                                        <p:tgtEl>
                                          <p:spTgt spid="102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par>
                                <p:cTn id="43" presetID="31" presetClass="entr" presetSubtype="0" fill="hold" nodeType="withEffect">
                                  <p:stCondLst>
                                    <p:cond delay="0"/>
                                  </p:stCondLst>
                                  <p:childTnLst>
                                    <p:set>
                                      <p:cBhvr>
                                        <p:cTn id="44" dur="1" fill="hold">
                                          <p:stCondLst>
                                            <p:cond delay="0"/>
                                          </p:stCondLst>
                                        </p:cTn>
                                        <p:tgtEl>
                                          <p:spTgt spid="10245"/>
                                        </p:tgtEl>
                                        <p:attrNameLst>
                                          <p:attrName>style.visibility</p:attrName>
                                        </p:attrNameLst>
                                      </p:cBhvr>
                                      <p:to>
                                        <p:strVal val="visible"/>
                                      </p:to>
                                    </p:set>
                                    <p:anim calcmode="lin" valueType="num">
                                      <p:cBhvr>
                                        <p:cTn id="45" dur="1000" fill="hold"/>
                                        <p:tgtEl>
                                          <p:spTgt spid="10245"/>
                                        </p:tgtEl>
                                        <p:attrNameLst>
                                          <p:attrName>ppt_w</p:attrName>
                                        </p:attrNameLst>
                                      </p:cBhvr>
                                      <p:tavLst>
                                        <p:tav tm="0">
                                          <p:val>
                                            <p:fltVal val="0"/>
                                          </p:val>
                                        </p:tav>
                                        <p:tav tm="100000">
                                          <p:val>
                                            <p:strVal val="#ppt_w"/>
                                          </p:val>
                                        </p:tav>
                                      </p:tavLst>
                                    </p:anim>
                                    <p:anim calcmode="lin" valueType="num">
                                      <p:cBhvr>
                                        <p:cTn id="46" dur="1000" fill="hold"/>
                                        <p:tgtEl>
                                          <p:spTgt spid="10245"/>
                                        </p:tgtEl>
                                        <p:attrNameLst>
                                          <p:attrName>ppt_h</p:attrName>
                                        </p:attrNameLst>
                                      </p:cBhvr>
                                      <p:tavLst>
                                        <p:tav tm="0">
                                          <p:val>
                                            <p:fltVal val="0"/>
                                          </p:val>
                                        </p:tav>
                                        <p:tav tm="100000">
                                          <p:val>
                                            <p:strVal val="#ppt_h"/>
                                          </p:val>
                                        </p:tav>
                                      </p:tavLst>
                                    </p:anim>
                                    <p:anim calcmode="lin" valueType="num">
                                      <p:cBhvr>
                                        <p:cTn id="47" dur="1000" fill="hold"/>
                                        <p:tgtEl>
                                          <p:spTgt spid="10245"/>
                                        </p:tgtEl>
                                        <p:attrNameLst>
                                          <p:attrName>style.rotation</p:attrName>
                                        </p:attrNameLst>
                                      </p:cBhvr>
                                      <p:tavLst>
                                        <p:tav tm="0">
                                          <p:val>
                                            <p:fltVal val="90"/>
                                          </p:val>
                                        </p:tav>
                                        <p:tav tm="100000">
                                          <p:val>
                                            <p:fltVal val="0"/>
                                          </p:val>
                                        </p:tav>
                                      </p:tavLst>
                                    </p:anim>
                                    <p:animEffect transition="in" filter="fade">
                                      <p:cBhvr>
                                        <p:cTn id="48" dur="1000"/>
                                        <p:tgtEl>
                                          <p:spTgt spid="1024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1000" fill="hold"/>
                                        <p:tgtEl>
                                          <p:spTgt spid="16"/>
                                        </p:tgtEl>
                                        <p:attrNameLst>
                                          <p:attrName>ppt_w</p:attrName>
                                        </p:attrNameLst>
                                      </p:cBhvr>
                                      <p:tavLst>
                                        <p:tav tm="0">
                                          <p:val>
                                            <p:fltVal val="0"/>
                                          </p:val>
                                        </p:tav>
                                        <p:tav tm="100000">
                                          <p:val>
                                            <p:strVal val="#ppt_w"/>
                                          </p:val>
                                        </p:tav>
                                      </p:tavLst>
                                    </p:anim>
                                    <p:anim calcmode="lin" valueType="num">
                                      <p:cBhvr>
                                        <p:cTn id="54" dur="1000" fill="hold"/>
                                        <p:tgtEl>
                                          <p:spTgt spid="16"/>
                                        </p:tgtEl>
                                        <p:attrNameLst>
                                          <p:attrName>ppt_h</p:attrName>
                                        </p:attrNameLst>
                                      </p:cBhvr>
                                      <p:tavLst>
                                        <p:tav tm="0">
                                          <p:val>
                                            <p:fltVal val="0"/>
                                          </p:val>
                                        </p:tav>
                                        <p:tav tm="100000">
                                          <p:val>
                                            <p:strVal val="#ppt_h"/>
                                          </p:val>
                                        </p:tav>
                                      </p:tavLst>
                                    </p:anim>
                                    <p:anim calcmode="lin" valueType="num">
                                      <p:cBhvr>
                                        <p:cTn id="55" dur="1000" fill="hold"/>
                                        <p:tgtEl>
                                          <p:spTgt spid="16"/>
                                        </p:tgtEl>
                                        <p:attrNameLst>
                                          <p:attrName>style.rotation</p:attrName>
                                        </p:attrNameLst>
                                      </p:cBhvr>
                                      <p:tavLst>
                                        <p:tav tm="0">
                                          <p:val>
                                            <p:fltVal val="90"/>
                                          </p:val>
                                        </p:tav>
                                        <p:tav tm="100000">
                                          <p:val>
                                            <p:fltVal val="0"/>
                                          </p:val>
                                        </p:tav>
                                      </p:tavLst>
                                    </p:anim>
                                    <p:animEffect transition="in" filter="fade">
                                      <p:cBhvr>
                                        <p:cTn id="56" dur="1000"/>
                                        <p:tgtEl>
                                          <p:spTgt spid="16"/>
                                        </p:tgtEl>
                                      </p:cBhvr>
                                    </p:animEffect>
                                  </p:childTnLst>
                                </p:cTn>
                              </p:par>
                              <p:par>
                                <p:cTn id="57" presetID="31" presetClass="entr" presetSubtype="0" fill="hold" nodeType="withEffect">
                                  <p:stCondLst>
                                    <p:cond delay="0"/>
                                  </p:stCondLst>
                                  <p:childTnLst>
                                    <p:set>
                                      <p:cBhvr>
                                        <p:cTn id="58" dur="1" fill="hold">
                                          <p:stCondLst>
                                            <p:cond delay="0"/>
                                          </p:stCondLst>
                                        </p:cTn>
                                        <p:tgtEl>
                                          <p:spTgt spid="10246"/>
                                        </p:tgtEl>
                                        <p:attrNameLst>
                                          <p:attrName>style.visibility</p:attrName>
                                        </p:attrNameLst>
                                      </p:cBhvr>
                                      <p:to>
                                        <p:strVal val="visible"/>
                                      </p:to>
                                    </p:set>
                                    <p:anim calcmode="lin" valueType="num">
                                      <p:cBhvr>
                                        <p:cTn id="59" dur="1000" fill="hold"/>
                                        <p:tgtEl>
                                          <p:spTgt spid="10246"/>
                                        </p:tgtEl>
                                        <p:attrNameLst>
                                          <p:attrName>ppt_w</p:attrName>
                                        </p:attrNameLst>
                                      </p:cBhvr>
                                      <p:tavLst>
                                        <p:tav tm="0">
                                          <p:val>
                                            <p:fltVal val="0"/>
                                          </p:val>
                                        </p:tav>
                                        <p:tav tm="100000">
                                          <p:val>
                                            <p:strVal val="#ppt_w"/>
                                          </p:val>
                                        </p:tav>
                                      </p:tavLst>
                                    </p:anim>
                                    <p:anim calcmode="lin" valueType="num">
                                      <p:cBhvr>
                                        <p:cTn id="60" dur="1000" fill="hold"/>
                                        <p:tgtEl>
                                          <p:spTgt spid="10246"/>
                                        </p:tgtEl>
                                        <p:attrNameLst>
                                          <p:attrName>ppt_h</p:attrName>
                                        </p:attrNameLst>
                                      </p:cBhvr>
                                      <p:tavLst>
                                        <p:tav tm="0">
                                          <p:val>
                                            <p:fltVal val="0"/>
                                          </p:val>
                                        </p:tav>
                                        <p:tav tm="100000">
                                          <p:val>
                                            <p:strVal val="#ppt_h"/>
                                          </p:val>
                                        </p:tav>
                                      </p:tavLst>
                                    </p:anim>
                                    <p:anim calcmode="lin" valueType="num">
                                      <p:cBhvr>
                                        <p:cTn id="61" dur="1000" fill="hold"/>
                                        <p:tgtEl>
                                          <p:spTgt spid="10246"/>
                                        </p:tgtEl>
                                        <p:attrNameLst>
                                          <p:attrName>style.rotation</p:attrName>
                                        </p:attrNameLst>
                                      </p:cBhvr>
                                      <p:tavLst>
                                        <p:tav tm="0">
                                          <p:val>
                                            <p:fltVal val="90"/>
                                          </p:val>
                                        </p:tav>
                                        <p:tav tm="100000">
                                          <p:val>
                                            <p:fltVal val="0"/>
                                          </p:val>
                                        </p:tav>
                                      </p:tavLst>
                                    </p:anim>
                                    <p:animEffect transition="in" filter="fade">
                                      <p:cBhvr>
                                        <p:cTn id="62" dur="1000"/>
                                        <p:tgtEl>
                                          <p:spTgt spid="10246"/>
                                        </p:tgtEl>
                                      </p:cBhvr>
                                    </p:animEffect>
                                  </p:childTnLst>
                                </p:cTn>
                              </p:par>
                              <p:par>
                                <p:cTn id="63" presetID="31"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1000" fill="hold"/>
                                        <p:tgtEl>
                                          <p:spTgt spid="14"/>
                                        </p:tgtEl>
                                        <p:attrNameLst>
                                          <p:attrName>ppt_w</p:attrName>
                                        </p:attrNameLst>
                                      </p:cBhvr>
                                      <p:tavLst>
                                        <p:tav tm="0">
                                          <p:val>
                                            <p:fltVal val="0"/>
                                          </p:val>
                                        </p:tav>
                                        <p:tav tm="100000">
                                          <p:val>
                                            <p:strVal val="#ppt_w"/>
                                          </p:val>
                                        </p:tav>
                                      </p:tavLst>
                                    </p:anim>
                                    <p:anim calcmode="lin" valueType="num">
                                      <p:cBhvr>
                                        <p:cTn id="66" dur="1000" fill="hold"/>
                                        <p:tgtEl>
                                          <p:spTgt spid="14"/>
                                        </p:tgtEl>
                                        <p:attrNameLst>
                                          <p:attrName>ppt_h</p:attrName>
                                        </p:attrNameLst>
                                      </p:cBhvr>
                                      <p:tavLst>
                                        <p:tav tm="0">
                                          <p:val>
                                            <p:fltVal val="0"/>
                                          </p:val>
                                        </p:tav>
                                        <p:tav tm="100000">
                                          <p:val>
                                            <p:strVal val="#ppt_h"/>
                                          </p:val>
                                        </p:tav>
                                      </p:tavLst>
                                    </p:anim>
                                    <p:anim calcmode="lin" valueType="num">
                                      <p:cBhvr>
                                        <p:cTn id="67" dur="1000" fill="hold"/>
                                        <p:tgtEl>
                                          <p:spTgt spid="14"/>
                                        </p:tgtEl>
                                        <p:attrNameLst>
                                          <p:attrName>style.rotation</p:attrName>
                                        </p:attrNameLst>
                                      </p:cBhvr>
                                      <p:tavLst>
                                        <p:tav tm="0">
                                          <p:val>
                                            <p:fltVal val="90"/>
                                          </p:val>
                                        </p:tav>
                                        <p:tav tm="100000">
                                          <p:val>
                                            <p:fltVal val="0"/>
                                          </p:val>
                                        </p:tav>
                                      </p:tavLst>
                                    </p:anim>
                                    <p:animEffect transition="in" filter="fade">
                                      <p:cBhvr>
                                        <p:cTn id="6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21 Tabla"/>
          <p:cNvGraphicFramePr>
            <a:graphicFrameLocks noGrp="1"/>
          </p:cNvGraphicFramePr>
          <p:nvPr>
            <p:extLst>
              <p:ext uri="{D42A27DB-BD31-4B8C-83A1-F6EECF244321}">
                <p14:modId xmlns:p14="http://schemas.microsoft.com/office/powerpoint/2010/main" val="2560758543"/>
              </p:ext>
            </p:extLst>
          </p:nvPr>
        </p:nvGraphicFramePr>
        <p:xfrm>
          <a:off x="119336" y="1050858"/>
          <a:ext cx="11513982" cy="5762518"/>
        </p:xfrm>
        <a:graphic>
          <a:graphicData uri="http://schemas.openxmlformats.org/drawingml/2006/table">
            <a:tbl>
              <a:tblPr/>
              <a:tblGrid>
                <a:gridCol w="280734">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2736304">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2448272">
                  <a:extLst>
                    <a:ext uri="{9D8B030D-6E8A-4147-A177-3AD203B41FA5}">
                      <a16:colId xmlns:a16="http://schemas.microsoft.com/office/drawing/2014/main" val="20006"/>
                    </a:ext>
                  </a:extLst>
                </a:gridCol>
              </a:tblGrid>
              <a:tr h="149065">
                <a:tc gridSpan="3">
                  <a:txBody>
                    <a:bodyPr/>
                    <a:lstStyle/>
                    <a:p>
                      <a:pPr algn="ctr" fontAlgn="ctr"/>
                      <a:r>
                        <a:rPr lang="es-ES" sz="1000" b="1" i="0" u="none" strike="noStrike" dirty="0">
                          <a:solidFill>
                            <a:srgbClr val="000000"/>
                          </a:solidFill>
                          <a:effectLst/>
                          <a:latin typeface="Arial"/>
                        </a:rPr>
                        <a:t>DESARROLLO DE OBJETIVOS </a:t>
                      </a:r>
                    </a:p>
                  </a:txBody>
                  <a:tcPr marL="5002" marR="5002" marT="500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hMerge="1">
                  <a:txBody>
                    <a:bodyPr/>
                    <a:lstStyle/>
                    <a:p>
                      <a:endParaRPr lang="es-ES"/>
                    </a:p>
                  </a:txBody>
                  <a:tcPr/>
                </a:tc>
                <a:tc hMerge="1">
                  <a:txBody>
                    <a:bodyPr/>
                    <a:lstStyle/>
                    <a:p>
                      <a:endParaRPr lang="es-ES"/>
                    </a:p>
                  </a:txBody>
                  <a:tcPr/>
                </a:tc>
                <a:tc gridSpan="3">
                  <a:txBody>
                    <a:bodyPr/>
                    <a:lstStyle/>
                    <a:p>
                      <a:pPr algn="ctr" fontAlgn="ctr"/>
                      <a:r>
                        <a:rPr lang="es-ES" sz="1000" b="1" i="0" u="none" strike="noStrike">
                          <a:solidFill>
                            <a:srgbClr val="000000"/>
                          </a:solidFill>
                          <a:effectLst/>
                          <a:latin typeface="Arial"/>
                        </a:rPr>
                        <a:t>ESTRATEGIAS/ACCIONES PARA CONSEGUIR EL OBJETIVO</a:t>
                      </a:r>
                    </a:p>
                  </a:txBody>
                  <a:tcPr marL="5002" marR="5002" marT="500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s-ES"/>
                    </a:p>
                  </a:txBody>
                  <a:tcPr/>
                </a:tc>
                <a:tc hMerge="1">
                  <a:txBody>
                    <a:bodyPr/>
                    <a:lstStyle/>
                    <a:p>
                      <a:endParaRPr lang="es-ES"/>
                    </a:p>
                  </a:txBody>
                  <a:tcPr/>
                </a:tc>
                <a:tc>
                  <a:txBody>
                    <a:bodyPr/>
                    <a:lstStyle/>
                    <a:p>
                      <a:pPr algn="ctr" fontAlgn="ctr"/>
                      <a:r>
                        <a:rPr lang="es-ES" sz="1000" b="1" i="0" u="none" strike="noStrike">
                          <a:solidFill>
                            <a:srgbClr val="000000"/>
                          </a:solidFill>
                          <a:effectLst/>
                          <a:latin typeface="Arial"/>
                        </a:rPr>
                        <a:t>SUSTENTOS DE CUMPLIMIENTO</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21096">
                <a:tc>
                  <a:txBody>
                    <a:bodyPr/>
                    <a:lstStyle/>
                    <a:p>
                      <a:pPr algn="l" fontAlgn="ctr"/>
                      <a:r>
                        <a:rPr lang="es-ES" sz="1000" b="1" i="0" u="none" strike="noStrike">
                          <a:solidFill>
                            <a:srgbClr val="000000"/>
                          </a:solidFill>
                          <a:effectLst/>
                          <a:latin typeface="Arial"/>
                        </a:rPr>
                        <a:t>Nº</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ES" sz="1000" b="1" i="0" u="none" strike="noStrike">
                          <a:solidFill>
                            <a:srgbClr val="000000"/>
                          </a:solidFill>
                          <a:effectLst/>
                          <a:latin typeface="Arial"/>
                        </a:rPr>
                        <a:t>SITUACIÓN INICIAL</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ES" sz="1000" b="1" i="0" u="none" strike="noStrike">
                          <a:solidFill>
                            <a:srgbClr val="000000"/>
                          </a:solidFill>
                          <a:effectLst/>
                          <a:latin typeface="Arial"/>
                        </a:rPr>
                        <a:t>OBJETIVO</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ES" sz="1000" b="1" i="0" u="none" strike="noStrike">
                          <a:solidFill>
                            <a:srgbClr val="000000"/>
                          </a:solidFill>
                          <a:effectLst/>
                          <a:latin typeface="Arial"/>
                        </a:rPr>
                        <a:t>#</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1" i="0" u="none" strike="noStrike">
                          <a:solidFill>
                            <a:srgbClr val="000000"/>
                          </a:solidFill>
                          <a:effectLst/>
                          <a:latin typeface="Arial"/>
                        </a:rPr>
                        <a:t> ESTRATEGIAS/ACCIONES</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1" i="0" u="none" strike="noStrike">
                          <a:solidFill>
                            <a:srgbClr val="000000"/>
                          </a:solidFill>
                          <a:effectLst/>
                          <a:latin typeface="Arial"/>
                        </a:rPr>
                        <a:t>FECHA</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1" i="0" u="none" strike="noStrike">
                          <a:solidFill>
                            <a:srgbClr val="000000"/>
                          </a:solidFill>
                          <a:effectLst/>
                          <a:latin typeface="Arial"/>
                        </a:rPr>
                        <a:t>ENTREGABLE</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1"/>
                  </a:ext>
                </a:extLst>
              </a:tr>
              <a:tr h="365158">
                <a:tc rowSpan="2">
                  <a:txBody>
                    <a:bodyPr/>
                    <a:lstStyle/>
                    <a:p>
                      <a:pPr algn="ctr" fontAlgn="ctr"/>
                      <a:r>
                        <a:rPr lang="es-ES" sz="1000" b="0" i="0" u="none" strike="noStrike" dirty="0">
                          <a:solidFill>
                            <a:srgbClr val="000000"/>
                          </a:solidFill>
                          <a:effectLst/>
                          <a:latin typeface="Tahoma"/>
                        </a:rPr>
                        <a:t>4</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fontAlgn="ctr"/>
                      <a:r>
                        <a:rPr lang="es-ES" sz="1050" b="0" i="0" u="none" strike="noStrike" dirty="0">
                          <a:solidFill>
                            <a:srgbClr val="000000"/>
                          </a:solidFill>
                          <a:effectLst/>
                          <a:latin typeface="Arial"/>
                        </a:rPr>
                        <a:t>Los principales clientes del SERDRA son las entidades públicas, lo cual genera una cartera de crédito con una rotación muy baja demorando </a:t>
                      </a:r>
                      <a:r>
                        <a:rPr lang="es-ES" sz="1050" b="0" i="0" u="none" strike="noStrike" dirty="0" smtClean="0">
                          <a:solidFill>
                            <a:srgbClr val="000000"/>
                          </a:solidFill>
                          <a:effectLst/>
                          <a:latin typeface="Arial"/>
                        </a:rPr>
                        <a:t>así </a:t>
                      </a:r>
                      <a:r>
                        <a:rPr lang="es-ES" sz="1050" b="0" i="0" u="none" strike="noStrike" dirty="0">
                          <a:solidFill>
                            <a:srgbClr val="000000"/>
                          </a:solidFill>
                          <a:effectLst/>
                          <a:latin typeface="Arial"/>
                        </a:rPr>
                        <a:t>su recuperación</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fontAlgn="ctr"/>
                      <a:r>
                        <a:rPr lang="es-ES" sz="1050" b="0" i="0" u="none" strike="noStrike">
                          <a:solidFill>
                            <a:srgbClr val="000000"/>
                          </a:solidFill>
                          <a:effectLst/>
                          <a:latin typeface="Tahoma"/>
                        </a:rPr>
                        <a:t>Gestionar la cartera de crédito de una manera eficiente que permita la recuperación de los valores por crédito otorgado</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Tahoma"/>
                        </a:rPr>
                        <a:t>A</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Establecer una politica de crédito a ser implementada para la suscripción de contratos del SERDRA.</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10-ene-18</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Politica institucional de crédito.</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509221">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Tahoma"/>
                        </a:rPr>
                        <a:t>B</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Tahoma"/>
                        </a:rPr>
                        <a:t>Gestionar la cartera de crédito, designando un responsable para el efecto quien deberá presentar informes periódicos mensuales de su avance.</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10-ene-18</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Tahoma"/>
                        </a:rPr>
                        <a:t>Informes mensuales de recuperación de cartera vencida, con indicadores financieros que permita la toma de desiciones oportuna.</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81252">
                <a:tc rowSpan="3">
                  <a:txBody>
                    <a:bodyPr/>
                    <a:lstStyle/>
                    <a:p>
                      <a:pPr algn="ctr" fontAlgn="ctr"/>
                      <a:r>
                        <a:rPr lang="es-ES" sz="1000" b="0" i="0" u="none" strike="noStrike" dirty="0">
                          <a:solidFill>
                            <a:srgbClr val="000000"/>
                          </a:solidFill>
                          <a:effectLst/>
                          <a:latin typeface="Tahoma"/>
                        </a:rPr>
                        <a:t>5</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50" b="0" i="0" u="none" strike="noStrike" dirty="0">
                          <a:solidFill>
                            <a:srgbClr val="000000"/>
                          </a:solidFill>
                          <a:effectLst/>
                          <a:latin typeface="Arial"/>
                        </a:rPr>
                        <a:t>SERDRA demanda contar con una capacidad instalada en cuanto a equipos de dragado se refiere, sin embargo existe equipos que cumplieron su vida útil</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50" b="0" i="0" u="none" strike="noStrike">
                          <a:solidFill>
                            <a:srgbClr val="000000"/>
                          </a:solidFill>
                          <a:effectLst/>
                          <a:latin typeface="Tahoma"/>
                        </a:rPr>
                        <a:t>Presentar  un proyecto de inversión para la adquisición de equipos de dragado, en función de la real necesidas.</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Tahoma"/>
                        </a:rPr>
                        <a:t>A</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Levantamiento de la real capacidad de los equipos actuales que cuenta el SERDRA y establecer parametros de medición de su rendimiento, a fin de evaluar el desempeño de los mismos</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30-ene-18</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Informe de capacidades de equipos y rendimientos.</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4"/>
                  </a:ext>
                </a:extLst>
              </a:tr>
              <a:tr h="509221">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Tahoma"/>
                        </a:rPr>
                        <a:t>B</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Evaluar los equipos que han cumplido su vida útil y que no prestan servicio con seguridad, a fin de gestionar su reemplazo</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30-ene-18</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Informe de evaluación de los equipos de dragado que han cumplido su vida útil y determinar cuales no deben seguir operando preservando la segurida del personal y material.</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5"/>
                  </a:ext>
                </a:extLst>
              </a:tr>
              <a:tr h="581252">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Tahoma"/>
                        </a:rPr>
                        <a:t>C</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Tahoma"/>
                        </a:rPr>
                        <a:t>Presentar al COGMAR proyecto de inversión para la adquisición de equipos de dragado, en función de las capacidades requeridas y gestionar su consecusión a ser incluido en el PAI.</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30-mar-18</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Tahoma"/>
                        </a:rPr>
                        <a:t>Proyecto de Inversión de compra de equipos.</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5158">
                <a:tc rowSpan="5">
                  <a:txBody>
                    <a:bodyPr/>
                    <a:lstStyle/>
                    <a:p>
                      <a:pPr algn="ctr" fontAlgn="ctr"/>
                      <a:r>
                        <a:rPr lang="es-ES" sz="1000" b="0" i="0" u="none" strike="noStrike" dirty="0">
                          <a:solidFill>
                            <a:srgbClr val="000000"/>
                          </a:solidFill>
                          <a:effectLst/>
                          <a:latin typeface="Tahoma"/>
                        </a:rPr>
                        <a:t>6</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just" fontAlgn="ctr"/>
                      <a:r>
                        <a:rPr lang="es-ES" sz="1050" b="0" i="0" u="none" strike="noStrike" dirty="0" smtClean="0">
                          <a:solidFill>
                            <a:srgbClr val="000000"/>
                          </a:solidFill>
                          <a:effectLst/>
                          <a:latin typeface="Arial"/>
                        </a:rPr>
                        <a:t>SERDRA cuenta </a:t>
                      </a:r>
                      <a:r>
                        <a:rPr lang="es-ES" sz="1050" b="0" i="0" u="none" strike="noStrike" dirty="0">
                          <a:solidFill>
                            <a:srgbClr val="000000"/>
                          </a:solidFill>
                          <a:effectLst/>
                          <a:latin typeface="Arial"/>
                        </a:rPr>
                        <a:t>con una limitada </a:t>
                      </a:r>
                      <a:r>
                        <a:rPr lang="es-ES" sz="1050" b="0" i="0" u="none" strike="noStrike" dirty="0" smtClean="0">
                          <a:solidFill>
                            <a:srgbClr val="000000"/>
                          </a:solidFill>
                          <a:effectLst/>
                          <a:latin typeface="Arial"/>
                        </a:rPr>
                        <a:t>autonomía </a:t>
                      </a:r>
                      <a:r>
                        <a:rPr lang="es-ES" sz="1050" b="0" i="0" u="none" strike="noStrike" dirty="0">
                          <a:solidFill>
                            <a:srgbClr val="000000"/>
                          </a:solidFill>
                          <a:effectLst/>
                          <a:latin typeface="Arial"/>
                        </a:rPr>
                        <a:t>para </a:t>
                      </a:r>
                      <a:r>
                        <a:rPr lang="es-ES" sz="1050" b="0" i="0" u="none" strike="noStrike" dirty="0" smtClean="0">
                          <a:solidFill>
                            <a:srgbClr val="000000"/>
                          </a:solidFill>
                          <a:effectLst/>
                          <a:latin typeface="Arial"/>
                        </a:rPr>
                        <a:t>suscripción </a:t>
                      </a:r>
                      <a:r>
                        <a:rPr lang="es-ES" sz="1050" b="0" i="0" u="none" strike="noStrike" dirty="0">
                          <a:solidFill>
                            <a:srgbClr val="000000"/>
                          </a:solidFill>
                          <a:effectLst/>
                          <a:latin typeface="Arial"/>
                        </a:rPr>
                        <a:t>de contratos de personal lo que retrasa su accionar en cumplimiento de su función básica</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just" fontAlgn="ctr"/>
                      <a:r>
                        <a:rPr lang="es-ES" sz="1050" b="0" i="0" u="none" strike="noStrike" dirty="0">
                          <a:solidFill>
                            <a:srgbClr val="000000"/>
                          </a:solidFill>
                          <a:effectLst/>
                          <a:latin typeface="Arial"/>
                        </a:rPr>
                        <a:t>Contar con los argumentos legales pertinentes que le permita suscribir contratos de personal para satisfacer las necesidades de las contrataciones de servicio de dragados y relleno </a:t>
                      </a:r>
                      <a:r>
                        <a:rPr lang="es-ES" sz="1050" b="0" i="0" u="none" strike="noStrike" dirty="0" smtClean="0">
                          <a:solidFill>
                            <a:srgbClr val="000000"/>
                          </a:solidFill>
                          <a:effectLst/>
                          <a:latin typeface="Arial"/>
                        </a:rPr>
                        <a:t>hidráulico </a:t>
                      </a:r>
                      <a:r>
                        <a:rPr lang="es-ES" sz="1050" b="0" i="0" u="none" strike="noStrike" dirty="0">
                          <a:solidFill>
                            <a:srgbClr val="000000"/>
                          </a:solidFill>
                          <a:effectLst/>
                          <a:latin typeface="Arial"/>
                        </a:rPr>
                        <a:t>con entidades públicas y privadas.</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A</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Gestionar ante la DIGEIM, el proyecto de Acuerdo Ministerial de Delegación de atribuciones.</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10-ene-18</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Oficio autorizado y sumillado por DIGEIM para ser remitido a COGMAR.</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93127">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Arial"/>
                        </a:rPr>
                        <a:t>B</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Gestionar ante </a:t>
                      </a:r>
                      <a:r>
                        <a:rPr lang="es-ES" sz="1000" b="0" i="0" u="none" strike="noStrike" dirty="0" err="1">
                          <a:solidFill>
                            <a:srgbClr val="000000"/>
                          </a:solidFill>
                          <a:effectLst/>
                          <a:latin typeface="Arial"/>
                        </a:rPr>
                        <a:t>COGMAR</a:t>
                      </a:r>
                      <a:r>
                        <a:rPr lang="es-ES" sz="1000" b="0" i="0" u="none" strike="noStrike" dirty="0">
                          <a:solidFill>
                            <a:srgbClr val="000000"/>
                          </a:solidFill>
                          <a:effectLst/>
                          <a:latin typeface="Arial"/>
                        </a:rPr>
                        <a:t> el proyecto de Acuerdo Ministerial  de Delegación de atribuciones.</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25-ene-18</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Oficio autorizado y firmado por </a:t>
                      </a:r>
                      <a:r>
                        <a:rPr lang="es-ES" sz="1000" b="0" i="0" u="none" strike="noStrike" dirty="0" err="1">
                          <a:solidFill>
                            <a:srgbClr val="000000"/>
                          </a:solidFill>
                          <a:effectLst/>
                          <a:latin typeface="Arial"/>
                        </a:rPr>
                        <a:t>COGMAR</a:t>
                      </a:r>
                      <a:r>
                        <a:rPr lang="es-ES" sz="1000" b="0" i="0" u="none" strike="noStrike" dirty="0">
                          <a:solidFill>
                            <a:srgbClr val="000000"/>
                          </a:solidFill>
                          <a:effectLst/>
                          <a:latin typeface="Arial"/>
                        </a:rPr>
                        <a:t> para ser remitido a MIDENA.</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8"/>
                  </a:ext>
                </a:extLst>
              </a:tr>
              <a:tr h="293127">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Arial"/>
                        </a:rPr>
                        <a:t>C</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Gestionar ante MIDENA el proyecto de Acuerdo Ministerial de Delegación de atribuciones.</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15-feb-18</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Acuerdo Ministerial de Delegación</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9"/>
                  </a:ext>
                </a:extLst>
              </a:tr>
              <a:tr h="293127">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Arial"/>
                        </a:rPr>
                        <a:t>D</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Gestión ante DIGTAH, para descentralización de  pago de nómina</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Arial"/>
                        </a:rPr>
                        <a:t>15-mar-18</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Oficio de DIGTAH, autorizando el traspaso de la gestion a nómina a SERDRA.</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10"/>
                  </a:ext>
                </a:extLst>
              </a:tr>
              <a:tr h="365158">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Arial"/>
                        </a:rPr>
                        <a:t>E </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Gestión de ante </a:t>
                      </a:r>
                      <a:r>
                        <a:rPr lang="es-ES" sz="1000" b="0" i="0" u="none" strike="noStrike" dirty="0" err="1">
                          <a:solidFill>
                            <a:srgbClr val="000000"/>
                          </a:solidFill>
                          <a:effectLst/>
                          <a:latin typeface="Arial"/>
                        </a:rPr>
                        <a:t>DIGFIN</a:t>
                      </a:r>
                      <a:r>
                        <a:rPr lang="es-ES" sz="1000" b="0" i="0" u="none" strike="noStrike" dirty="0">
                          <a:solidFill>
                            <a:srgbClr val="000000"/>
                          </a:solidFill>
                          <a:effectLst/>
                          <a:latin typeface="Arial"/>
                        </a:rPr>
                        <a:t>, MIDENA Ministerio de Finanzas e inclusión de </a:t>
                      </a:r>
                      <a:r>
                        <a:rPr lang="es-ES" sz="1000" b="0" i="0" u="none" strike="noStrike" dirty="0" err="1">
                          <a:solidFill>
                            <a:srgbClr val="000000"/>
                          </a:solidFill>
                          <a:effectLst/>
                          <a:latin typeface="Arial"/>
                        </a:rPr>
                        <a:t>esiprem</a:t>
                      </a:r>
                      <a:r>
                        <a:rPr lang="es-ES" sz="1000" b="0" i="0" u="none" strike="noStrike" dirty="0">
                          <a:solidFill>
                            <a:srgbClr val="000000"/>
                          </a:solidFill>
                          <a:effectLst/>
                          <a:latin typeface="Arial"/>
                        </a:rPr>
                        <a:t> para pago de nómina</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30-abr-18</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Apertura para uso de aplicación del sistema </a:t>
                      </a:r>
                      <a:r>
                        <a:rPr lang="es-ES" sz="1000" b="0" i="0" u="none" strike="noStrike" dirty="0" err="1">
                          <a:solidFill>
                            <a:srgbClr val="000000"/>
                          </a:solidFill>
                          <a:effectLst/>
                          <a:latin typeface="Arial"/>
                        </a:rPr>
                        <a:t>esiprem</a:t>
                      </a:r>
                      <a:r>
                        <a:rPr lang="es-ES" sz="1000" b="0" i="0" u="none" strike="noStrike" dirty="0">
                          <a:solidFill>
                            <a:srgbClr val="000000"/>
                          </a:solidFill>
                          <a:effectLst/>
                          <a:latin typeface="Arial"/>
                        </a:rPr>
                        <a:t> para pago de nomina a </a:t>
                      </a:r>
                      <a:r>
                        <a:rPr lang="es-ES" sz="1000" b="0" i="0" u="none" strike="noStrike" dirty="0" err="1">
                          <a:solidFill>
                            <a:srgbClr val="000000"/>
                          </a:solidFill>
                          <a:effectLst/>
                          <a:latin typeface="Arial"/>
                        </a:rPr>
                        <a:t>traves</a:t>
                      </a:r>
                      <a:r>
                        <a:rPr lang="es-ES" sz="1000" b="0" i="0" u="none" strike="noStrike" dirty="0">
                          <a:solidFill>
                            <a:srgbClr val="000000"/>
                          </a:solidFill>
                          <a:effectLst/>
                          <a:latin typeface="Arial"/>
                        </a:rPr>
                        <a:t> de SERDRA.</a:t>
                      </a:r>
                    </a:p>
                  </a:txBody>
                  <a:tcPr marL="5002" marR="5002" marT="5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marL="457200">
              <a:lnSpc>
                <a:spcPct val="90000"/>
              </a:lnSpc>
              <a:spcBef>
                <a:spcPct val="0"/>
              </a:spcBef>
              <a:spcAft>
                <a:spcPct val="35000"/>
              </a:spcAft>
            </a:pPr>
            <a:r>
              <a:rPr lang="es-EC" sz="3200" b="1" dirty="0" smtClean="0">
                <a:ln/>
                <a:solidFill>
                  <a:srgbClr val="FFFF00"/>
                </a:solidFill>
                <a:latin typeface="Arial Black" panose="020B0A04020102020204" pitchFamily="34" charset="0"/>
              </a:rPr>
              <a:t>ANÁLISIS DE RESULTADOS</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241024" y="6509187"/>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47</a:t>
            </a:fld>
            <a:endParaRPr lang="es-EC" sz="1400" dirty="0">
              <a:solidFill>
                <a:schemeClr val="tx1"/>
              </a:solidFill>
              <a:latin typeface="Arial" panose="020B0604020202020204" pitchFamily="34" charset="0"/>
              <a:cs typeface="Arial" panose="020B0604020202020204" pitchFamily="34" charset="0"/>
            </a:endParaRPr>
          </a:p>
        </p:txBody>
      </p:sp>
      <p:sp>
        <p:nvSpPr>
          <p:cNvPr id="11" name="10 Rectángulo redondeado"/>
          <p:cNvSpPr/>
          <p:nvPr/>
        </p:nvSpPr>
        <p:spPr>
          <a:xfrm>
            <a:off x="1020416" y="1556792"/>
            <a:ext cx="3672408" cy="86409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CARTERA DE CRÉDITO CON BAJA ROTACIÓN</a:t>
            </a:r>
          </a:p>
        </p:txBody>
      </p:sp>
      <p:sp>
        <p:nvSpPr>
          <p:cNvPr id="12" name="11 Rectángulo redondeado"/>
          <p:cNvSpPr/>
          <p:nvPr/>
        </p:nvSpPr>
        <p:spPr>
          <a:xfrm>
            <a:off x="8688288" y="1556792"/>
            <a:ext cx="2845532" cy="86409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dirty="0" smtClean="0"/>
          </a:p>
          <a:p>
            <a:pPr algn="ctr"/>
            <a:r>
              <a:rPr lang="es-ES" sz="1600" b="1" dirty="0" smtClean="0"/>
              <a:t>POLÍTICA CREDITICIA</a:t>
            </a:r>
          </a:p>
          <a:p>
            <a:pPr algn="ctr"/>
            <a:r>
              <a:rPr lang="es-ES" sz="1600" b="1" dirty="0" smtClean="0"/>
              <a:t>CONTROL  PERMANENTE</a:t>
            </a:r>
          </a:p>
          <a:p>
            <a:pPr algn="ctr"/>
            <a:endParaRPr lang="es-ES" sz="1600" b="1" dirty="0" smtClean="0"/>
          </a:p>
        </p:txBody>
      </p:sp>
      <p:pic>
        <p:nvPicPr>
          <p:cNvPr id="1228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7318" y="1556792"/>
            <a:ext cx="250877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redondeado"/>
          <p:cNvSpPr/>
          <p:nvPr/>
        </p:nvSpPr>
        <p:spPr>
          <a:xfrm>
            <a:off x="1020416" y="2993084"/>
            <a:ext cx="3672408" cy="12592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EQUIPOS DE DRAGADO CUMPLIERON SU VIDA ÚTIL</a:t>
            </a:r>
          </a:p>
          <a:p>
            <a:pPr algn="ctr"/>
            <a:r>
              <a:rPr lang="es-ES" b="1" dirty="0" smtClean="0"/>
              <a:t>COMPETENCIA EN EL MERCADO</a:t>
            </a:r>
          </a:p>
        </p:txBody>
      </p:sp>
      <p:sp>
        <p:nvSpPr>
          <p:cNvPr id="16" name="15 Rectángulo redondeado"/>
          <p:cNvSpPr/>
          <p:nvPr/>
        </p:nvSpPr>
        <p:spPr>
          <a:xfrm>
            <a:off x="8688288" y="2993083"/>
            <a:ext cx="2835483" cy="12592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0" indent="-95250" algn="ctr">
              <a:buFont typeface="Arial" panose="020B0604020202020204" pitchFamily="34" charset="0"/>
              <a:buChar char="•"/>
            </a:pPr>
            <a:r>
              <a:rPr lang="es-ES" sz="1600" dirty="0" smtClean="0"/>
              <a:t>INFORME RENDIMIENTO  DE EQUIPOS Y APLICACIÓN</a:t>
            </a:r>
          </a:p>
          <a:p>
            <a:pPr marL="95250" indent="-95250" algn="ctr">
              <a:buFont typeface="Arial" panose="020B0604020202020204" pitchFamily="34" charset="0"/>
              <a:buChar char="•"/>
            </a:pPr>
            <a:r>
              <a:rPr lang="es-ES" sz="1600" dirty="0" smtClean="0"/>
              <a:t>LEVANTAMIENTO DE REAL NECESIDAD</a:t>
            </a:r>
          </a:p>
          <a:p>
            <a:pPr marL="95250" indent="-95250" algn="ctr">
              <a:buFont typeface="Arial" panose="020B0604020202020204" pitchFamily="34" charset="0"/>
              <a:buChar char="•"/>
            </a:pPr>
            <a:r>
              <a:rPr lang="es-ES" sz="1600" dirty="0" smtClean="0"/>
              <a:t>PROYECTO DE INVERSIÓN</a:t>
            </a:r>
            <a:endParaRPr lang="es-ES" dirty="0" smtClean="0"/>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0517" y="2948604"/>
            <a:ext cx="2375575" cy="1303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17 Rectángulo redondeado"/>
          <p:cNvSpPr/>
          <p:nvPr/>
        </p:nvSpPr>
        <p:spPr>
          <a:xfrm>
            <a:off x="1055440" y="5107817"/>
            <a:ext cx="3672408" cy="12592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LIMITADA AUTONOMÍA PARA SUSCRIPCIÓN DE CONTRATOS DE PERSONAL</a:t>
            </a:r>
          </a:p>
        </p:txBody>
      </p:sp>
      <p:sp>
        <p:nvSpPr>
          <p:cNvPr id="19" name="18 Rectángulo redondeado"/>
          <p:cNvSpPr/>
          <p:nvPr/>
        </p:nvSpPr>
        <p:spPr>
          <a:xfrm>
            <a:off x="8688288" y="5111998"/>
            <a:ext cx="2835483" cy="12592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0" indent="-95250" algn="ctr">
              <a:buFont typeface="Arial" panose="020B0604020202020204" pitchFamily="34" charset="0"/>
              <a:buChar char="•"/>
            </a:pPr>
            <a:r>
              <a:rPr lang="es-ES" sz="1600" dirty="0" smtClean="0"/>
              <a:t>GESTIÓN ANTE DIGEIM-DIGTAH-</a:t>
            </a:r>
            <a:r>
              <a:rPr lang="es-ES" sz="1600" dirty="0" err="1" smtClean="0"/>
              <a:t>COGMAR</a:t>
            </a:r>
            <a:r>
              <a:rPr lang="es-ES" sz="1600" dirty="0" smtClean="0"/>
              <a:t>-</a:t>
            </a:r>
            <a:r>
              <a:rPr lang="es-ES" sz="1600" dirty="0" err="1" smtClean="0"/>
              <a:t>MIDENA</a:t>
            </a:r>
            <a:endParaRPr lang="es-ES" sz="1600" dirty="0" smtClean="0"/>
          </a:p>
          <a:p>
            <a:pPr marL="95250" indent="-95250" algn="ctr">
              <a:buFont typeface="Arial" panose="020B0604020202020204" pitchFamily="34" charset="0"/>
              <a:buChar char="•"/>
            </a:pPr>
            <a:r>
              <a:rPr lang="es-ES" sz="1600" dirty="0" smtClean="0"/>
              <a:t>ACUERDO MINISTERIAL</a:t>
            </a:r>
          </a:p>
          <a:p>
            <a:pPr marL="95250" indent="-95250" algn="ctr">
              <a:buFont typeface="Arial" panose="020B0604020202020204" pitchFamily="34" charset="0"/>
              <a:buChar char="•"/>
            </a:pPr>
            <a:r>
              <a:rPr lang="es-ES" sz="1600" dirty="0" smtClean="0"/>
              <a:t>MANEJO DE NÓMINA </a:t>
            </a:r>
            <a:r>
              <a:rPr lang="es-ES" sz="1600" dirty="0" err="1" smtClean="0"/>
              <a:t>DIGFIN</a:t>
            </a:r>
            <a:endParaRPr lang="es-ES" sz="1600" dirty="0" smtClean="0"/>
          </a:p>
        </p:txBody>
      </p:sp>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517" y="4869160"/>
            <a:ext cx="2375575" cy="137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20 CuadroTexto"/>
          <p:cNvSpPr txBox="1"/>
          <p:nvPr/>
        </p:nvSpPr>
        <p:spPr>
          <a:xfrm>
            <a:off x="11712624" y="1287186"/>
            <a:ext cx="648072" cy="369332"/>
          </a:xfrm>
          <a:prstGeom prst="rect">
            <a:avLst/>
          </a:prstGeom>
          <a:noFill/>
        </p:spPr>
        <p:txBody>
          <a:bodyPr wrap="square" rtlCol="0">
            <a:spAutoFit/>
          </a:bodyPr>
          <a:lstStyle/>
          <a:p>
            <a:r>
              <a:rPr lang="es-ES" b="1" dirty="0"/>
              <a:t>2</a:t>
            </a:r>
            <a:r>
              <a:rPr lang="es-ES" b="1" dirty="0" smtClean="0"/>
              <a:t>/4</a:t>
            </a:r>
            <a:endParaRPr lang="es-ES" b="1" dirty="0"/>
          </a:p>
        </p:txBody>
      </p:sp>
    </p:spTree>
    <p:extLst>
      <p:ext uri="{BB962C8B-B14F-4D97-AF65-F5344CB8AC3E}">
        <p14:creationId xmlns:p14="http://schemas.microsoft.com/office/powerpoint/2010/main" val="289212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2289"/>
                                        </p:tgtEl>
                                        <p:attrNameLst>
                                          <p:attrName>style.visibility</p:attrName>
                                        </p:attrNameLst>
                                      </p:cBhvr>
                                      <p:to>
                                        <p:strVal val="visible"/>
                                      </p:to>
                                    </p:set>
                                    <p:anim calcmode="lin" valueType="num">
                                      <p:cBhvr>
                                        <p:cTn id="19" dur="1000" fill="hold"/>
                                        <p:tgtEl>
                                          <p:spTgt spid="12289"/>
                                        </p:tgtEl>
                                        <p:attrNameLst>
                                          <p:attrName>ppt_w</p:attrName>
                                        </p:attrNameLst>
                                      </p:cBhvr>
                                      <p:tavLst>
                                        <p:tav tm="0">
                                          <p:val>
                                            <p:fltVal val="0"/>
                                          </p:val>
                                        </p:tav>
                                        <p:tav tm="100000">
                                          <p:val>
                                            <p:strVal val="#ppt_w"/>
                                          </p:val>
                                        </p:tav>
                                      </p:tavLst>
                                    </p:anim>
                                    <p:anim calcmode="lin" valueType="num">
                                      <p:cBhvr>
                                        <p:cTn id="20" dur="1000" fill="hold"/>
                                        <p:tgtEl>
                                          <p:spTgt spid="12289"/>
                                        </p:tgtEl>
                                        <p:attrNameLst>
                                          <p:attrName>ppt_h</p:attrName>
                                        </p:attrNameLst>
                                      </p:cBhvr>
                                      <p:tavLst>
                                        <p:tav tm="0">
                                          <p:val>
                                            <p:fltVal val="0"/>
                                          </p:val>
                                        </p:tav>
                                        <p:tav tm="100000">
                                          <p:val>
                                            <p:strVal val="#ppt_h"/>
                                          </p:val>
                                        </p:tav>
                                      </p:tavLst>
                                    </p:anim>
                                    <p:anim calcmode="lin" valueType="num">
                                      <p:cBhvr>
                                        <p:cTn id="21" dur="1000" fill="hold"/>
                                        <p:tgtEl>
                                          <p:spTgt spid="12289"/>
                                        </p:tgtEl>
                                        <p:attrNameLst>
                                          <p:attrName>style.rotation</p:attrName>
                                        </p:attrNameLst>
                                      </p:cBhvr>
                                      <p:tavLst>
                                        <p:tav tm="0">
                                          <p:val>
                                            <p:fltVal val="90"/>
                                          </p:val>
                                        </p:tav>
                                        <p:tav tm="100000">
                                          <p:val>
                                            <p:fltVal val="0"/>
                                          </p:val>
                                        </p:tav>
                                      </p:tavLst>
                                    </p:anim>
                                    <p:animEffect transition="in" filter="fade">
                                      <p:cBhvr>
                                        <p:cTn id="22" dur="1000"/>
                                        <p:tgtEl>
                                          <p:spTgt spid="1228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fltVal val="0"/>
                                          </p:val>
                                        </p:tav>
                                        <p:tav tm="100000">
                                          <p:val>
                                            <p:strVal val="#ppt_w"/>
                                          </p:val>
                                        </p:tav>
                                      </p:tavLst>
                                    </p:anim>
                                    <p:anim calcmode="lin" valueType="num">
                                      <p:cBhvr>
                                        <p:cTn id="34" dur="1000" fill="hold"/>
                                        <p:tgtEl>
                                          <p:spTgt spid="16"/>
                                        </p:tgtEl>
                                        <p:attrNameLst>
                                          <p:attrName>ppt_h</p:attrName>
                                        </p:attrNameLst>
                                      </p:cBhvr>
                                      <p:tavLst>
                                        <p:tav tm="0">
                                          <p:val>
                                            <p:fltVal val="0"/>
                                          </p:val>
                                        </p:tav>
                                        <p:tav tm="100000">
                                          <p:val>
                                            <p:strVal val="#ppt_h"/>
                                          </p:val>
                                        </p:tav>
                                      </p:tavLst>
                                    </p:anim>
                                    <p:anim calcmode="lin" valueType="num">
                                      <p:cBhvr>
                                        <p:cTn id="35" dur="1000" fill="hold"/>
                                        <p:tgtEl>
                                          <p:spTgt spid="16"/>
                                        </p:tgtEl>
                                        <p:attrNameLst>
                                          <p:attrName>style.rotation</p:attrName>
                                        </p:attrNameLst>
                                      </p:cBhvr>
                                      <p:tavLst>
                                        <p:tav tm="0">
                                          <p:val>
                                            <p:fltVal val="90"/>
                                          </p:val>
                                        </p:tav>
                                        <p:tav tm="100000">
                                          <p:val>
                                            <p:fltVal val="0"/>
                                          </p:val>
                                        </p:tav>
                                      </p:tavLst>
                                    </p:anim>
                                    <p:animEffect transition="in" filter="fade">
                                      <p:cBhvr>
                                        <p:cTn id="36" dur="1000"/>
                                        <p:tgtEl>
                                          <p:spTgt spid="16"/>
                                        </p:tgtEl>
                                      </p:cBhvr>
                                    </p:animEffect>
                                  </p:childTnLst>
                                </p:cTn>
                              </p:par>
                              <p:par>
                                <p:cTn id="37" presetID="31" presetClass="entr" presetSubtype="0" fill="hold" nodeType="withEffect">
                                  <p:stCondLst>
                                    <p:cond delay="0"/>
                                  </p:stCondLst>
                                  <p:childTnLst>
                                    <p:set>
                                      <p:cBhvr>
                                        <p:cTn id="38" dur="1" fill="hold">
                                          <p:stCondLst>
                                            <p:cond delay="0"/>
                                          </p:stCondLst>
                                        </p:cTn>
                                        <p:tgtEl>
                                          <p:spTgt spid="12290"/>
                                        </p:tgtEl>
                                        <p:attrNameLst>
                                          <p:attrName>style.visibility</p:attrName>
                                        </p:attrNameLst>
                                      </p:cBhvr>
                                      <p:to>
                                        <p:strVal val="visible"/>
                                      </p:to>
                                    </p:set>
                                    <p:anim calcmode="lin" valueType="num">
                                      <p:cBhvr>
                                        <p:cTn id="39" dur="1000" fill="hold"/>
                                        <p:tgtEl>
                                          <p:spTgt spid="12290"/>
                                        </p:tgtEl>
                                        <p:attrNameLst>
                                          <p:attrName>ppt_w</p:attrName>
                                        </p:attrNameLst>
                                      </p:cBhvr>
                                      <p:tavLst>
                                        <p:tav tm="0">
                                          <p:val>
                                            <p:fltVal val="0"/>
                                          </p:val>
                                        </p:tav>
                                        <p:tav tm="100000">
                                          <p:val>
                                            <p:strVal val="#ppt_w"/>
                                          </p:val>
                                        </p:tav>
                                      </p:tavLst>
                                    </p:anim>
                                    <p:anim calcmode="lin" valueType="num">
                                      <p:cBhvr>
                                        <p:cTn id="40" dur="1000" fill="hold"/>
                                        <p:tgtEl>
                                          <p:spTgt spid="12290"/>
                                        </p:tgtEl>
                                        <p:attrNameLst>
                                          <p:attrName>ppt_h</p:attrName>
                                        </p:attrNameLst>
                                      </p:cBhvr>
                                      <p:tavLst>
                                        <p:tav tm="0">
                                          <p:val>
                                            <p:fltVal val="0"/>
                                          </p:val>
                                        </p:tav>
                                        <p:tav tm="100000">
                                          <p:val>
                                            <p:strVal val="#ppt_h"/>
                                          </p:val>
                                        </p:tav>
                                      </p:tavLst>
                                    </p:anim>
                                    <p:anim calcmode="lin" valueType="num">
                                      <p:cBhvr>
                                        <p:cTn id="41" dur="1000" fill="hold"/>
                                        <p:tgtEl>
                                          <p:spTgt spid="12290"/>
                                        </p:tgtEl>
                                        <p:attrNameLst>
                                          <p:attrName>style.rotation</p:attrName>
                                        </p:attrNameLst>
                                      </p:cBhvr>
                                      <p:tavLst>
                                        <p:tav tm="0">
                                          <p:val>
                                            <p:fltVal val="90"/>
                                          </p:val>
                                        </p:tav>
                                        <p:tav tm="100000">
                                          <p:val>
                                            <p:fltVal val="0"/>
                                          </p:val>
                                        </p:tav>
                                      </p:tavLst>
                                    </p:anim>
                                    <p:animEffect transition="in" filter="fade">
                                      <p:cBhvr>
                                        <p:cTn id="42" dur="1000"/>
                                        <p:tgtEl>
                                          <p:spTgt spid="1229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fltVal val="0"/>
                                          </p:val>
                                        </p:tav>
                                        <p:tav tm="100000">
                                          <p:val>
                                            <p:strVal val="#ppt_w"/>
                                          </p:val>
                                        </p:tav>
                                      </p:tavLst>
                                    </p:anim>
                                    <p:anim calcmode="lin" valueType="num">
                                      <p:cBhvr>
                                        <p:cTn id="48" dur="1000" fill="hold"/>
                                        <p:tgtEl>
                                          <p:spTgt spid="18"/>
                                        </p:tgtEl>
                                        <p:attrNameLst>
                                          <p:attrName>ppt_h</p:attrName>
                                        </p:attrNameLst>
                                      </p:cBhvr>
                                      <p:tavLst>
                                        <p:tav tm="0">
                                          <p:val>
                                            <p:fltVal val="0"/>
                                          </p:val>
                                        </p:tav>
                                        <p:tav tm="100000">
                                          <p:val>
                                            <p:strVal val="#ppt_h"/>
                                          </p:val>
                                        </p:tav>
                                      </p:tavLst>
                                    </p:anim>
                                    <p:anim calcmode="lin" valueType="num">
                                      <p:cBhvr>
                                        <p:cTn id="49" dur="1000" fill="hold"/>
                                        <p:tgtEl>
                                          <p:spTgt spid="18"/>
                                        </p:tgtEl>
                                        <p:attrNameLst>
                                          <p:attrName>style.rotation</p:attrName>
                                        </p:attrNameLst>
                                      </p:cBhvr>
                                      <p:tavLst>
                                        <p:tav tm="0">
                                          <p:val>
                                            <p:fltVal val="90"/>
                                          </p:val>
                                        </p:tav>
                                        <p:tav tm="100000">
                                          <p:val>
                                            <p:fltVal val="0"/>
                                          </p:val>
                                        </p:tav>
                                      </p:tavLst>
                                    </p:anim>
                                    <p:animEffect transition="in" filter="fade">
                                      <p:cBhvr>
                                        <p:cTn id="50" dur="1000"/>
                                        <p:tgtEl>
                                          <p:spTgt spid="18"/>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1000" fill="hold"/>
                                        <p:tgtEl>
                                          <p:spTgt spid="19"/>
                                        </p:tgtEl>
                                        <p:attrNameLst>
                                          <p:attrName>ppt_w</p:attrName>
                                        </p:attrNameLst>
                                      </p:cBhvr>
                                      <p:tavLst>
                                        <p:tav tm="0">
                                          <p:val>
                                            <p:fltVal val="0"/>
                                          </p:val>
                                        </p:tav>
                                        <p:tav tm="100000">
                                          <p:val>
                                            <p:strVal val="#ppt_w"/>
                                          </p:val>
                                        </p:tav>
                                      </p:tavLst>
                                    </p:anim>
                                    <p:anim calcmode="lin" valueType="num">
                                      <p:cBhvr>
                                        <p:cTn id="54" dur="1000" fill="hold"/>
                                        <p:tgtEl>
                                          <p:spTgt spid="19"/>
                                        </p:tgtEl>
                                        <p:attrNameLst>
                                          <p:attrName>ppt_h</p:attrName>
                                        </p:attrNameLst>
                                      </p:cBhvr>
                                      <p:tavLst>
                                        <p:tav tm="0">
                                          <p:val>
                                            <p:fltVal val="0"/>
                                          </p:val>
                                        </p:tav>
                                        <p:tav tm="100000">
                                          <p:val>
                                            <p:strVal val="#ppt_h"/>
                                          </p:val>
                                        </p:tav>
                                      </p:tavLst>
                                    </p:anim>
                                    <p:anim calcmode="lin" valueType="num">
                                      <p:cBhvr>
                                        <p:cTn id="55" dur="1000" fill="hold"/>
                                        <p:tgtEl>
                                          <p:spTgt spid="19"/>
                                        </p:tgtEl>
                                        <p:attrNameLst>
                                          <p:attrName>style.rotation</p:attrName>
                                        </p:attrNameLst>
                                      </p:cBhvr>
                                      <p:tavLst>
                                        <p:tav tm="0">
                                          <p:val>
                                            <p:fltVal val="90"/>
                                          </p:val>
                                        </p:tav>
                                        <p:tav tm="100000">
                                          <p:val>
                                            <p:fltVal val="0"/>
                                          </p:val>
                                        </p:tav>
                                      </p:tavLst>
                                    </p:anim>
                                    <p:animEffect transition="in" filter="fade">
                                      <p:cBhvr>
                                        <p:cTn id="56" dur="1000"/>
                                        <p:tgtEl>
                                          <p:spTgt spid="19"/>
                                        </p:tgtEl>
                                      </p:cBhvr>
                                    </p:animEffect>
                                  </p:childTnLst>
                                </p:cTn>
                              </p:par>
                              <p:par>
                                <p:cTn id="57" presetID="31" presetClass="entr" presetSubtype="0" fill="hold" nodeType="withEffect">
                                  <p:stCondLst>
                                    <p:cond delay="0"/>
                                  </p:stCondLst>
                                  <p:childTnLst>
                                    <p:set>
                                      <p:cBhvr>
                                        <p:cTn id="58" dur="1" fill="hold">
                                          <p:stCondLst>
                                            <p:cond delay="0"/>
                                          </p:stCondLst>
                                        </p:cTn>
                                        <p:tgtEl>
                                          <p:spTgt spid="12291"/>
                                        </p:tgtEl>
                                        <p:attrNameLst>
                                          <p:attrName>style.visibility</p:attrName>
                                        </p:attrNameLst>
                                      </p:cBhvr>
                                      <p:to>
                                        <p:strVal val="visible"/>
                                      </p:to>
                                    </p:set>
                                    <p:anim calcmode="lin" valueType="num">
                                      <p:cBhvr>
                                        <p:cTn id="59" dur="1000" fill="hold"/>
                                        <p:tgtEl>
                                          <p:spTgt spid="12291"/>
                                        </p:tgtEl>
                                        <p:attrNameLst>
                                          <p:attrName>ppt_w</p:attrName>
                                        </p:attrNameLst>
                                      </p:cBhvr>
                                      <p:tavLst>
                                        <p:tav tm="0">
                                          <p:val>
                                            <p:fltVal val="0"/>
                                          </p:val>
                                        </p:tav>
                                        <p:tav tm="100000">
                                          <p:val>
                                            <p:strVal val="#ppt_w"/>
                                          </p:val>
                                        </p:tav>
                                      </p:tavLst>
                                    </p:anim>
                                    <p:anim calcmode="lin" valueType="num">
                                      <p:cBhvr>
                                        <p:cTn id="60" dur="1000" fill="hold"/>
                                        <p:tgtEl>
                                          <p:spTgt spid="12291"/>
                                        </p:tgtEl>
                                        <p:attrNameLst>
                                          <p:attrName>ppt_h</p:attrName>
                                        </p:attrNameLst>
                                      </p:cBhvr>
                                      <p:tavLst>
                                        <p:tav tm="0">
                                          <p:val>
                                            <p:fltVal val="0"/>
                                          </p:val>
                                        </p:tav>
                                        <p:tav tm="100000">
                                          <p:val>
                                            <p:strVal val="#ppt_h"/>
                                          </p:val>
                                        </p:tav>
                                      </p:tavLst>
                                    </p:anim>
                                    <p:anim calcmode="lin" valueType="num">
                                      <p:cBhvr>
                                        <p:cTn id="61" dur="1000" fill="hold"/>
                                        <p:tgtEl>
                                          <p:spTgt spid="12291"/>
                                        </p:tgtEl>
                                        <p:attrNameLst>
                                          <p:attrName>style.rotation</p:attrName>
                                        </p:attrNameLst>
                                      </p:cBhvr>
                                      <p:tavLst>
                                        <p:tav tm="0">
                                          <p:val>
                                            <p:fltVal val="90"/>
                                          </p:val>
                                        </p:tav>
                                        <p:tav tm="100000">
                                          <p:val>
                                            <p:fltVal val="0"/>
                                          </p:val>
                                        </p:tav>
                                      </p:tavLst>
                                    </p:anim>
                                    <p:animEffect transition="in" filter="fade">
                                      <p:cBhvr>
                                        <p:cTn id="62" dur="1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8"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19 Tabla"/>
          <p:cNvGraphicFramePr>
            <a:graphicFrameLocks noGrp="1"/>
          </p:cNvGraphicFramePr>
          <p:nvPr>
            <p:extLst>
              <p:ext uri="{D42A27DB-BD31-4B8C-83A1-F6EECF244321}">
                <p14:modId xmlns:p14="http://schemas.microsoft.com/office/powerpoint/2010/main" val="1343401122"/>
              </p:ext>
            </p:extLst>
          </p:nvPr>
        </p:nvGraphicFramePr>
        <p:xfrm>
          <a:off x="126634" y="1052736"/>
          <a:ext cx="11559796" cy="5412286"/>
        </p:xfrm>
        <a:graphic>
          <a:graphicData uri="http://schemas.openxmlformats.org/drawingml/2006/table">
            <a:tbl>
              <a:tblPr/>
              <a:tblGrid>
                <a:gridCol w="397197">
                  <a:extLst>
                    <a:ext uri="{9D8B030D-6E8A-4147-A177-3AD203B41FA5}">
                      <a16:colId xmlns:a16="http://schemas.microsoft.com/office/drawing/2014/main" val="20000"/>
                    </a:ext>
                  </a:extLst>
                </a:gridCol>
                <a:gridCol w="1979159">
                  <a:extLst>
                    <a:ext uri="{9D8B030D-6E8A-4147-A177-3AD203B41FA5}">
                      <a16:colId xmlns:a16="http://schemas.microsoft.com/office/drawing/2014/main" val="20001"/>
                    </a:ext>
                  </a:extLst>
                </a:gridCol>
                <a:gridCol w="2160415">
                  <a:extLst>
                    <a:ext uri="{9D8B030D-6E8A-4147-A177-3AD203B41FA5}">
                      <a16:colId xmlns:a16="http://schemas.microsoft.com/office/drawing/2014/main" val="20002"/>
                    </a:ext>
                  </a:extLst>
                </a:gridCol>
                <a:gridCol w="297988">
                  <a:extLst>
                    <a:ext uri="{9D8B030D-6E8A-4147-A177-3AD203B41FA5}">
                      <a16:colId xmlns:a16="http://schemas.microsoft.com/office/drawing/2014/main" val="20003"/>
                    </a:ext>
                  </a:extLst>
                </a:gridCol>
                <a:gridCol w="3366855">
                  <a:extLst>
                    <a:ext uri="{9D8B030D-6E8A-4147-A177-3AD203B41FA5}">
                      <a16:colId xmlns:a16="http://schemas.microsoft.com/office/drawing/2014/main" val="20004"/>
                    </a:ext>
                  </a:extLst>
                </a:gridCol>
                <a:gridCol w="792088">
                  <a:extLst>
                    <a:ext uri="{9D8B030D-6E8A-4147-A177-3AD203B41FA5}">
                      <a16:colId xmlns:a16="http://schemas.microsoft.com/office/drawing/2014/main" val="20005"/>
                    </a:ext>
                  </a:extLst>
                </a:gridCol>
                <a:gridCol w="2566094">
                  <a:extLst>
                    <a:ext uri="{9D8B030D-6E8A-4147-A177-3AD203B41FA5}">
                      <a16:colId xmlns:a16="http://schemas.microsoft.com/office/drawing/2014/main" val="20006"/>
                    </a:ext>
                  </a:extLst>
                </a:gridCol>
              </a:tblGrid>
              <a:tr h="190062">
                <a:tc gridSpan="3">
                  <a:txBody>
                    <a:bodyPr/>
                    <a:lstStyle/>
                    <a:p>
                      <a:pPr algn="ctr" fontAlgn="ctr"/>
                      <a:r>
                        <a:rPr lang="es-ES" sz="1000" b="1" i="0" u="none" strike="noStrike" dirty="0">
                          <a:solidFill>
                            <a:srgbClr val="000000"/>
                          </a:solidFill>
                          <a:effectLst/>
                          <a:latin typeface="Arial"/>
                        </a:rPr>
                        <a:t>DESARROLLO DE OBJETIVOS </a:t>
                      </a:r>
                    </a:p>
                  </a:txBody>
                  <a:tcPr marL="5333" marR="5333" marT="5333"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hMerge="1">
                  <a:txBody>
                    <a:bodyPr/>
                    <a:lstStyle/>
                    <a:p>
                      <a:endParaRPr lang="es-ES"/>
                    </a:p>
                  </a:txBody>
                  <a:tcPr/>
                </a:tc>
                <a:tc hMerge="1">
                  <a:txBody>
                    <a:bodyPr/>
                    <a:lstStyle/>
                    <a:p>
                      <a:endParaRPr lang="es-ES"/>
                    </a:p>
                  </a:txBody>
                  <a:tcPr/>
                </a:tc>
                <a:tc gridSpan="3">
                  <a:txBody>
                    <a:bodyPr/>
                    <a:lstStyle/>
                    <a:p>
                      <a:pPr algn="ctr" fontAlgn="ctr"/>
                      <a:r>
                        <a:rPr lang="es-ES" sz="1000" b="1" i="0" u="none" strike="noStrike">
                          <a:solidFill>
                            <a:srgbClr val="000000"/>
                          </a:solidFill>
                          <a:effectLst/>
                          <a:latin typeface="Arial"/>
                        </a:rPr>
                        <a:t>ESTRATEGIAS/ACCIONES PARA CONSEGUIR EL OBJETIVO</a:t>
                      </a:r>
                    </a:p>
                  </a:txBody>
                  <a:tcPr marL="5333" marR="5333" marT="5333"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s-ES"/>
                    </a:p>
                  </a:txBody>
                  <a:tcPr/>
                </a:tc>
                <a:tc hMerge="1">
                  <a:txBody>
                    <a:bodyPr/>
                    <a:lstStyle/>
                    <a:p>
                      <a:endParaRPr lang="es-ES"/>
                    </a:p>
                  </a:txBody>
                  <a:tcPr/>
                </a:tc>
                <a:tc>
                  <a:txBody>
                    <a:bodyPr/>
                    <a:lstStyle/>
                    <a:p>
                      <a:pPr algn="ctr" fontAlgn="ctr"/>
                      <a:r>
                        <a:rPr lang="es-ES" sz="1000" b="1" i="0" u="none" strike="noStrike">
                          <a:solidFill>
                            <a:srgbClr val="000000"/>
                          </a:solidFill>
                          <a:effectLst/>
                          <a:latin typeface="Arial"/>
                        </a:rPr>
                        <a:t>SUSTENTOS DE CUMPLIMIENTO</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81902">
                <a:tc>
                  <a:txBody>
                    <a:bodyPr/>
                    <a:lstStyle/>
                    <a:p>
                      <a:pPr algn="l" fontAlgn="ctr"/>
                      <a:r>
                        <a:rPr lang="es-ES" sz="1000" b="1" i="0" u="none" strike="noStrike">
                          <a:solidFill>
                            <a:srgbClr val="000000"/>
                          </a:solidFill>
                          <a:effectLst/>
                          <a:latin typeface="Arial"/>
                        </a:rPr>
                        <a:t>Nº</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ES" sz="1000" b="1" i="0" u="none" strike="noStrike">
                          <a:solidFill>
                            <a:srgbClr val="000000"/>
                          </a:solidFill>
                          <a:effectLst/>
                          <a:latin typeface="Arial"/>
                        </a:rPr>
                        <a:t>SITUACIÓN INICIAL</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ES" sz="1000" b="1" i="0" u="none" strike="noStrike">
                          <a:solidFill>
                            <a:srgbClr val="000000"/>
                          </a:solidFill>
                          <a:effectLst/>
                          <a:latin typeface="Arial"/>
                        </a:rPr>
                        <a:t>OBJETIVO</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ES" sz="1000" b="1" i="0" u="none" strike="noStrike">
                          <a:solidFill>
                            <a:srgbClr val="000000"/>
                          </a:solidFill>
                          <a:effectLst/>
                          <a:latin typeface="Arial"/>
                        </a:rPr>
                        <a:t>#</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1" i="0" u="none" strike="noStrike">
                          <a:solidFill>
                            <a:srgbClr val="000000"/>
                          </a:solidFill>
                          <a:effectLst/>
                          <a:latin typeface="Arial"/>
                        </a:rPr>
                        <a:t> ESTRATEGIAS/ACCIONES</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1" i="0" u="none" strike="noStrike">
                          <a:solidFill>
                            <a:srgbClr val="000000"/>
                          </a:solidFill>
                          <a:effectLst/>
                          <a:latin typeface="Arial"/>
                        </a:rPr>
                        <a:t>FECHA</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1" i="0" u="none" strike="noStrike">
                          <a:solidFill>
                            <a:srgbClr val="000000"/>
                          </a:solidFill>
                          <a:effectLst/>
                          <a:latin typeface="Arial"/>
                        </a:rPr>
                        <a:t>ENTREGABLE</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1"/>
                  </a:ext>
                </a:extLst>
              </a:tr>
              <a:tr h="557427">
                <a:tc rowSpan="4">
                  <a:txBody>
                    <a:bodyPr/>
                    <a:lstStyle/>
                    <a:p>
                      <a:pPr algn="ctr" fontAlgn="ctr"/>
                      <a:r>
                        <a:rPr lang="es-ES" sz="1000" b="0" i="0" u="none" strike="noStrike">
                          <a:solidFill>
                            <a:srgbClr val="000000"/>
                          </a:solidFill>
                          <a:effectLst/>
                          <a:latin typeface="Tahoma"/>
                        </a:rPr>
                        <a:t>7</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just" fontAlgn="ctr"/>
                      <a:r>
                        <a:rPr lang="es-ES" sz="1000" b="0" i="0" u="none" strike="noStrike">
                          <a:solidFill>
                            <a:srgbClr val="000000"/>
                          </a:solidFill>
                          <a:effectLst/>
                          <a:latin typeface="Arial"/>
                        </a:rPr>
                        <a:t>La limitada consecución de contratos promueve el decrecimiento en las ventas, asi como sus ingresos, lo que puede afectar a sus operaciones a futuro para cumplir con sus obligaciones contraidas</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just" fontAlgn="ctr"/>
                      <a:r>
                        <a:rPr lang="es-ES" sz="1000" b="0" i="0" u="none" strike="noStrike">
                          <a:solidFill>
                            <a:srgbClr val="000000"/>
                          </a:solidFill>
                          <a:effectLst/>
                          <a:latin typeface="Tahoma"/>
                        </a:rPr>
                        <a:t>Incrementar las ventas a fin de ampliar la cartera de clientes que permita cumplir con la proyección de ingresos, asi como las obligaciones con acreedores.</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Tahoma"/>
                        </a:rPr>
                        <a:t>A</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Considerar la creación de un departamento de comercialización y marketing que promueva la consecusión de clientes.</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10-feb-18</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Propuesta de inclusión en el estatuto orgánico del SERDRA de un Dpto. de comercialización.</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465587">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Tahoma"/>
                        </a:rPr>
                        <a:t>B</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Buscar la viabilidad para realizar alianzas estratégicas con empresas privadas para dragados mayores</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25-feb-18</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Informe de viabilidad para efectuar alianzas estrategicas con otras entidades para dragado y relleno hidrahúlico </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3"/>
                  </a:ext>
                </a:extLst>
              </a:tr>
              <a:tr h="465587">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Tahoma"/>
                        </a:rPr>
                        <a:t>C</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Gestionar ante los Gobiernos autónomos la consecución y recuperación de trabajos de relleno hidrahúlico</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25-feb-18</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Informe de planificación y gestiones con los GAD.</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4"/>
                  </a:ext>
                </a:extLst>
              </a:tr>
              <a:tr h="649270">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Tahoma"/>
                        </a:rPr>
                        <a:t>D</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Tahoma"/>
                        </a:rPr>
                        <a:t>Promover un plan de visitas a las autoridades portuarias de los puertos principales y alternos del país  a fin de buscar un segmento de mercado alterno al actual.</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20-ene-18</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Tahoma"/>
                        </a:rPr>
                        <a:t>Plan de visitas a entidades que demandan tareas de dragado y relleno hidrahúlico.</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5587">
                <a:tc rowSpan="3">
                  <a:txBody>
                    <a:bodyPr/>
                    <a:lstStyle/>
                    <a:p>
                      <a:pPr algn="ctr" fontAlgn="ctr"/>
                      <a:r>
                        <a:rPr lang="es-ES" sz="1000" b="0" i="0" u="none" strike="noStrike">
                          <a:solidFill>
                            <a:srgbClr val="000000"/>
                          </a:solidFill>
                          <a:effectLst/>
                          <a:latin typeface="Tahoma"/>
                        </a:rPr>
                        <a:t>8</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00" b="0" i="0" u="none" strike="noStrike">
                          <a:solidFill>
                            <a:srgbClr val="000000"/>
                          </a:solidFill>
                          <a:effectLst/>
                          <a:latin typeface="Arial"/>
                        </a:rPr>
                        <a:t>SERDRA mantiene un promedio de $ 1.250.000 de saldo en la cuenta de inventarios, su rotación indica que es demasiado baja en los últimos 5 años.</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00" b="0" i="0" u="none" strike="noStrike">
                          <a:solidFill>
                            <a:srgbClr val="000000"/>
                          </a:solidFill>
                          <a:effectLst/>
                          <a:latin typeface="Tahoma"/>
                        </a:rPr>
                        <a:t>Implementar una adecuda gestión de inventarios, determinando principalmente los niveles de stock requeridos a fin de evitar pérdidas y gastos en su almacenaje.</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Tahoma"/>
                        </a:rPr>
                        <a:t>A</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rgbClr val="000000"/>
                          </a:solidFill>
                          <a:effectLst/>
                          <a:latin typeface="Tahoma"/>
                        </a:rPr>
                        <a:t>Efectuar inventario físico acorde a las disposiciones y formatos establecidos por la </a:t>
                      </a:r>
                      <a:r>
                        <a:rPr lang="es-ES" sz="1000" b="0" i="0" u="none" strike="noStrike" dirty="0" err="1">
                          <a:solidFill>
                            <a:srgbClr val="000000"/>
                          </a:solidFill>
                          <a:effectLst/>
                          <a:latin typeface="Tahoma"/>
                        </a:rPr>
                        <a:t>INSGAR</a:t>
                      </a:r>
                      <a:r>
                        <a:rPr lang="es-ES" sz="1000" b="0" i="0" u="none" strike="noStrike" dirty="0">
                          <a:solidFill>
                            <a:srgbClr val="000000"/>
                          </a:solidFill>
                          <a:effectLst/>
                          <a:latin typeface="Tahoma"/>
                        </a:rPr>
                        <a:t> y depurar según resultados</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30-mar-18</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Informe de Inventario del 2017, y de la depuración del mismo.</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6"/>
                  </a:ext>
                </a:extLst>
              </a:tr>
              <a:tr h="465587">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Tahoma"/>
                        </a:rPr>
                        <a:t>B</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Determinar los niveles de stock requeridos en base a las necesidades a fin de mantener inventarios sin rotación</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30-ene-18</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Informe  de determinación de niveles de stock para ser aplicados.</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7"/>
                  </a:ext>
                </a:extLst>
              </a:tr>
              <a:tr h="389051">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Tahoma"/>
                        </a:rPr>
                        <a:t>C</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Tahoma"/>
                        </a:rPr>
                        <a:t>Poner a disposición de los repartos de la Armada los materiales sin rotación, de manera constante.</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kern="1200" dirty="0" smtClean="0">
                          <a:solidFill>
                            <a:srgbClr val="000000"/>
                          </a:solidFill>
                          <a:effectLst/>
                          <a:latin typeface="Arial"/>
                          <a:ea typeface="+mn-ea"/>
                          <a:cs typeface="+mn-cs"/>
                        </a:rPr>
                        <a:t>30-</a:t>
                      </a:r>
                      <a:r>
                        <a:rPr lang="es-ES" sz="1000" b="0" i="0" u="none" strike="noStrike" kern="1200" dirty="0" err="1" smtClean="0">
                          <a:solidFill>
                            <a:srgbClr val="000000"/>
                          </a:solidFill>
                          <a:effectLst/>
                          <a:latin typeface="Arial"/>
                          <a:ea typeface="+mn-ea"/>
                          <a:cs typeface="+mn-cs"/>
                        </a:rPr>
                        <a:t>may</a:t>
                      </a:r>
                      <a:r>
                        <a:rPr lang="es-ES" sz="1000" b="0" i="0" u="none" strike="noStrike" kern="1200" dirty="0" smtClean="0">
                          <a:solidFill>
                            <a:srgbClr val="000000"/>
                          </a:solidFill>
                          <a:effectLst/>
                          <a:latin typeface="Arial"/>
                          <a:ea typeface="+mn-ea"/>
                          <a:cs typeface="+mn-cs"/>
                        </a:rPr>
                        <a:t>-18</a:t>
                      </a:r>
                      <a:endParaRPr lang="es-ES" sz="1000" b="0" i="0" u="none" strike="noStrike" kern="1200" dirty="0">
                        <a:solidFill>
                          <a:srgbClr val="000000"/>
                        </a:solidFill>
                        <a:effectLst/>
                        <a:latin typeface="Arial"/>
                        <a:ea typeface="+mn-ea"/>
                        <a:cs typeface="+mn-cs"/>
                      </a:endParaRP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dirty="0" smtClean="0">
                          <a:solidFill>
                            <a:srgbClr val="000000"/>
                          </a:solidFill>
                          <a:effectLst/>
                          <a:latin typeface="Tahoma"/>
                        </a:rPr>
                        <a:t>Distribución</a:t>
                      </a:r>
                      <a:r>
                        <a:rPr lang="es-ES" sz="1000" b="0" i="0" u="none" strike="noStrike" baseline="0" dirty="0" smtClean="0">
                          <a:solidFill>
                            <a:srgbClr val="000000"/>
                          </a:solidFill>
                          <a:effectLst/>
                          <a:latin typeface="Tahoma"/>
                        </a:rPr>
                        <a:t> de Ítems sin rotación</a:t>
                      </a:r>
                      <a:r>
                        <a:rPr lang="es-ES" sz="1000" b="0" i="0" u="none" strike="noStrike" dirty="0" smtClean="0">
                          <a:solidFill>
                            <a:srgbClr val="000000"/>
                          </a:solidFill>
                          <a:effectLst/>
                          <a:latin typeface="Tahoma"/>
                        </a:rPr>
                        <a:t>.</a:t>
                      </a:r>
                      <a:endParaRPr lang="es-ES" sz="1000" b="0" i="0" u="none" strike="noStrike" dirty="0">
                        <a:solidFill>
                          <a:srgbClr val="000000"/>
                        </a:solidFill>
                        <a:effectLst/>
                        <a:latin typeface="Tahoma"/>
                      </a:endParaRP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741113">
                <a:tc rowSpan="2">
                  <a:txBody>
                    <a:bodyPr/>
                    <a:lstStyle/>
                    <a:p>
                      <a:pPr algn="ctr" fontAlgn="ctr"/>
                      <a:r>
                        <a:rPr lang="es-ES" sz="1000" b="0" i="0" u="none" strike="noStrike">
                          <a:solidFill>
                            <a:srgbClr val="000000"/>
                          </a:solidFill>
                          <a:effectLst/>
                          <a:latin typeface="Tahoma"/>
                        </a:rPr>
                        <a:t>9</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fontAlgn="ctr"/>
                      <a:r>
                        <a:rPr lang="es-ES" sz="1000" b="0" i="0" u="none" strike="noStrike">
                          <a:solidFill>
                            <a:srgbClr val="000000"/>
                          </a:solidFill>
                          <a:effectLst/>
                          <a:latin typeface="Arial"/>
                        </a:rPr>
                        <a:t>El decrecimiento en las ventas, afecta a la operaciones del SERDRA, ya que se deben cubrir los gastos fijos por mantener equipos paralizados o con bajo rendimiento.</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fontAlgn="ctr"/>
                      <a:r>
                        <a:rPr lang="es-ES" sz="1000" b="0" i="0" u="none" strike="noStrike">
                          <a:solidFill>
                            <a:srgbClr val="000000"/>
                          </a:solidFill>
                          <a:effectLst/>
                          <a:latin typeface="Arial"/>
                        </a:rPr>
                        <a:t>Contar con el apoyo del mando para cumplir los objetivos y tareas planteadas por el SERDRA, principalmente enfocado a contrarestar su limitaciones en beneficio de su gestión</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a:rPr>
                        <a:t>A</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Presentar un informe de la situacion actual al mando naval, los riesgos de la no consecución de contratos, renovación de equipos y detalle de necesidades para fortalecer su gestión.</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10-ene-18</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Oficio con informe de la situación del SERDRA y </a:t>
                      </a:r>
                      <a:r>
                        <a:rPr lang="es-ES" sz="1000" b="0" i="0" u="none" strike="noStrike" dirty="0" smtClean="0">
                          <a:solidFill>
                            <a:srgbClr val="000000"/>
                          </a:solidFill>
                          <a:effectLst/>
                          <a:latin typeface="Arial"/>
                        </a:rPr>
                        <a:t>solicitud </a:t>
                      </a:r>
                      <a:r>
                        <a:rPr lang="es-ES" sz="1000" b="0" i="0" u="none" strike="noStrike" dirty="0">
                          <a:solidFill>
                            <a:srgbClr val="000000"/>
                          </a:solidFill>
                          <a:effectLst/>
                          <a:latin typeface="Arial"/>
                        </a:rPr>
                        <a:t>de exposición al Consejo de Almirantes.</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741113">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Arial"/>
                        </a:rPr>
                        <a:t>B</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Arial"/>
                        </a:rPr>
                        <a:t>Monitorear y alertaral mando naval el no cumplimiento de las metas propuestas,considerando su tendencia de rentabilidad decreciente en los últimos años.</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10-feb-18</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Oficio con informe del seguimiento y control de metas propuestas, con el análisis de rentabilidad.</a:t>
                      </a:r>
                    </a:p>
                  </a:txBody>
                  <a:tcPr marL="5333" marR="5333" marT="5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151784" y="174139"/>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85000"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PROPUESTA PLAN DE MEJORA</a:t>
            </a:r>
          </a:p>
        </p:txBody>
      </p:sp>
      <p:sp>
        <p:nvSpPr>
          <p:cNvPr id="3" name="2 Marcador de número de diapositiva"/>
          <p:cNvSpPr>
            <a:spLocks noGrp="1"/>
          </p:cNvSpPr>
          <p:nvPr>
            <p:ph type="sldNum" sz="quarter" idx="12"/>
          </p:nvPr>
        </p:nvSpPr>
        <p:spPr>
          <a:xfrm>
            <a:off x="9241024" y="6509187"/>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48</a:t>
            </a:fld>
            <a:endParaRPr lang="es-EC" sz="1400" dirty="0">
              <a:solidFill>
                <a:schemeClr val="tx1"/>
              </a:solidFill>
              <a:latin typeface="Arial" panose="020B0604020202020204" pitchFamily="34" charset="0"/>
              <a:cs typeface="Arial" panose="020B0604020202020204" pitchFamily="34" charset="0"/>
            </a:endParaRPr>
          </a:p>
        </p:txBody>
      </p:sp>
      <p:sp>
        <p:nvSpPr>
          <p:cNvPr id="11" name="10 Rectángulo redondeado"/>
          <p:cNvSpPr/>
          <p:nvPr/>
        </p:nvSpPr>
        <p:spPr>
          <a:xfrm>
            <a:off x="767408" y="1828799"/>
            <a:ext cx="3672408" cy="153144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LIMITADA CONSECUCIÓN DE CONTRATOS</a:t>
            </a:r>
          </a:p>
        </p:txBody>
      </p:sp>
      <p:sp>
        <p:nvSpPr>
          <p:cNvPr id="12" name="11 Rectángulo redondeado"/>
          <p:cNvSpPr/>
          <p:nvPr/>
        </p:nvSpPr>
        <p:spPr>
          <a:xfrm>
            <a:off x="8472265" y="1775839"/>
            <a:ext cx="3158302" cy="15844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600" b="1" dirty="0" smtClean="0"/>
          </a:p>
          <a:p>
            <a:pPr>
              <a:buFont typeface="Arial" panose="020B0604020202020204" pitchFamily="34" charset="0"/>
              <a:buChar char="•"/>
            </a:pPr>
            <a:r>
              <a:rPr lang="es-ES" sz="1600" b="1" dirty="0" smtClean="0"/>
              <a:t>INCLUIR DPTO. COMERCIALIZACIÓN</a:t>
            </a:r>
          </a:p>
          <a:p>
            <a:pPr>
              <a:buFont typeface="Arial" panose="020B0604020202020204" pitchFamily="34" charset="0"/>
              <a:buChar char="•"/>
            </a:pPr>
            <a:r>
              <a:rPr lang="es-ES" sz="1600" b="1" dirty="0"/>
              <a:t> </a:t>
            </a:r>
            <a:r>
              <a:rPr lang="es-ES" sz="1600" b="1" dirty="0" smtClean="0"/>
              <a:t>ALIANZAS ESTRATÉGICAS</a:t>
            </a:r>
          </a:p>
          <a:p>
            <a:pPr>
              <a:buFont typeface="Arial" panose="020B0604020202020204" pitchFamily="34" charset="0"/>
              <a:buChar char="•"/>
            </a:pPr>
            <a:r>
              <a:rPr lang="es-ES" sz="1600" b="1" dirty="0"/>
              <a:t> </a:t>
            </a:r>
            <a:r>
              <a:rPr lang="es-ES" sz="1600" b="1" dirty="0" smtClean="0"/>
              <a:t>GESTIONAR CON LOS </a:t>
            </a:r>
            <a:r>
              <a:rPr lang="es-ES" sz="1600" b="1" dirty="0" err="1" smtClean="0"/>
              <a:t>GAD</a:t>
            </a:r>
            <a:endParaRPr lang="es-ES" sz="1600" b="1" dirty="0" smtClean="0"/>
          </a:p>
          <a:p>
            <a:pPr>
              <a:buFont typeface="Arial" panose="020B0604020202020204" pitchFamily="34" charset="0"/>
              <a:buChar char="•"/>
            </a:pPr>
            <a:r>
              <a:rPr lang="es-ES" sz="1600" b="1" dirty="0"/>
              <a:t> </a:t>
            </a:r>
            <a:r>
              <a:rPr lang="es-ES" sz="1600" b="1" dirty="0" smtClean="0"/>
              <a:t>PLAN VISITAS </a:t>
            </a:r>
            <a:r>
              <a:rPr lang="es-ES" sz="1600" b="1" dirty="0"/>
              <a:t>A</a:t>
            </a:r>
            <a:r>
              <a:rPr lang="es-ES" sz="1600" b="1" dirty="0" smtClean="0"/>
              <a:t>UTORIDADES PORTUARIAS</a:t>
            </a:r>
          </a:p>
          <a:p>
            <a:endParaRPr lang="es-ES" sz="1600" b="1" dirty="0" smtClean="0"/>
          </a:p>
        </p:txBody>
      </p:sp>
      <p:sp>
        <p:nvSpPr>
          <p:cNvPr id="14" name="13 Rectángulo redondeado"/>
          <p:cNvSpPr/>
          <p:nvPr/>
        </p:nvSpPr>
        <p:spPr>
          <a:xfrm>
            <a:off x="767406" y="3715438"/>
            <a:ext cx="3672409" cy="115372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BAJA ROTACIÓN DE INVENTARIOS VALORES CONTABLES ALTOS</a:t>
            </a:r>
          </a:p>
        </p:txBody>
      </p:sp>
      <p:sp>
        <p:nvSpPr>
          <p:cNvPr id="16" name="15 Rectángulo redondeado"/>
          <p:cNvSpPr/>
          <p:nvPr/>
        </p:nvSpPr>
        <p:spPr>
          <a:xfrm>
            <a:off x="8477130" y="3727343"/>
            <a:ext cx="3136443" cy="114181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0" indent="-95250">
              <a:buFont typeface="Arial" panose="020B0604020202020204" pitchFamily="34" charset="0"/>
              <a:buChar char="•"/>
            </a:pPr>
            <a:r>
              <a:rPr lang="es-ES" sz="1600" b="1" dirty="0" smtClean="0"/>
              <a:t> INVENTARIO Y DEPURACIÓN </a:t>
            </a:r>
          </a:p>
          <a:p>
            <a:pPr marL="95250" indent="-95250">
              <a:buFont typeface="Arial" panose="020B0604020202020204" pitchFamily="34" charset="0"/>
              <a:buChar char="•"/>
            </a:pPr>
            <a:r>
              <a:rPr lang="es-ES" sz="1600" b="1" dirty="0" smtClean="0"/>
              <a:t>ESTABLECER NIVELES DE STOCK</a:t>
            </a:r>
          </a:p>
          <a:p>
            <a:pPr marL="95250" indent="-95250">
              <a:buFont typeface="Arial" panose="020B0604020202020204" pitchFamily="34" charset="0"/>
              <a:buChar char="•"/>
            </a:pPr>
            <a:r>
              <a:rPr lang="es-ES" sz="1600" b="1" dirty="0" smtClean="0"/>
              <a:t>BAJA ROTACIÓN A DISPOSICIÓN DE LA ARMADA</a:t>
            </a:r>
            <a:endParaRPr lang="es-ES" b="1" dirty="0" smtClean="0"/>
          </a:p>
        </p:txBody>
      </p:sp>
      <p:sp>
        <p:nvSpPr>
          <p:cNvPr id="18" name="17 Rectángulo redondeado"/>
          <p:cNvSpPr/>
          <p:nvPr/>
        </p:nvSpPr>
        <p:spPr>
          <a:xfrm>
            <a:off x="767408" y="5122080"/>
            <a:ext cx="3672408" cy="12592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DECRECIMIENTO EN LAS VENTAS AFECTA </a:t>
            </a:r>
            <a:r>
              <a:rPr lang="es-ES" b="1" dirty="0"/>
              <a:t>A LAS OPERACIONES, PROYECCIÓN DE INGRESOS</a:t>
            </a:r>
          </a:p>
          <a:p>
            <a:pPr algn="ctr"/>
            <a:r>
              <a:rPr lang="es-ES" b="1" dirty="0" smtClean="0"/>
              <a:t>CUBRIR GASTOS FIJOS</a:t>
            </a:r>
            <a:endParaRPr lang="es-ES" b="1" dirty="0"/>
          </a:p>
        </p:txBody>
      </p:sp>
      <p:sp>
        <p:nvSpPr>
          <p:cNvPr id="19" name="18 Rectángulo redondeado"/>
          <p:cNvSpPr/>
          <p:nvPr/>
        </p:nvSpPr>
        <p:spPr>
          <a:xfrm>
            <a:off x="8468122" y="5122080"/>
            <a:ext cx="3136442" cy="12592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0" indent="-95250" algn="ctr">
              <a:buFont typeface="Arial" panose="020B0604020202020204" pitchFamily="34" charset="0"/>
              <a:buChar char="•"/>
            </a:pPr>
            <a:r>
              <a:rPr lang="es-ES" sz="1600" b="1" dirty="0" smtClean="0"/>
              <a:t>INFORME AL MANDO NAVAL Y MONITOREAR SU RENTABILIDAD</a:t>
            </a:r>
          </a:p>
        </p:txBody>
      </p:sp>
      <p:sp>
        <p:nvSpPr>
          <p:cNvPr id="21" name="20 CuadroTexto"/>
          <p:cNvSpPr txBox="1"/>
          <p:nvPr/>
        </p:nvSpPr>
        <p:spPr>
          <a:xfrm>
            <a:off x="11712624" y="1287186"/>
            <a:ext cx="648072" cy="369332"/>
          </a:xfrm>
          <a:prstGeom prst="rect">
            <a:avLst/>
          </a:prstGeom>
          <a:noFill/>
        </p:spPr>
        <p:txBody>
          <a:bodyPr wrap="square" rtlCol="0">
            <a:spAutoFit/>
          </a:bodyPr>
          <a:lstStyle/>
          <a:p>
            <a:r>
              <a:rPr lang="es-ES" b="1" dirty="0" smtClean="0"/>
              <a:t>3/4</a:t>
            </a:r>
            <a:endParaRPr lang="es-ES" b="1" dirty="0"/>
          </a:p>
        </p:txBody>
      </p:sp>
      <p:pic>
        <p:nvPicPr>
          <p:cNvPr id="1433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904" y="1787398"/>
            <a:ext cx="2332284" cy="1557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5904" y="3777414"/>
            <a:ext cx="2332284" cy="1127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73032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4337"/>
                                        </p:tgtEl>
                                        <p:attrNameLst>
                                          <p:attrName>style.visibility</p:attrName>
                                        </p:attrNameLst>
                                      </p:cBhvr>
                                      <p:to>
                                        <p:strVal val="visible"/>
                                      </p:to>
                                    </p:set>
                                    <p:anim calcmode="lin" valueType="num">
                                      <p:cBhvr>
                                        <p:cTn id="13" dur="1000" fill="hold"/>
                                        <p:tgtEl>
                                          <p:spTgt spid="14337"/>
                                        </p:tgtEl>
                                        <p:attrNameLst>
                                          <p:attrName>ppt_w</p:attrName>
                                        </p:attrNameLst>
                                      </p:cBhvr>
                                      <p:tavLst>
                                        <p:tav tm="0">
                                          <p:val>
                                            <p:fltVal val="0"/>
                                          </p:val>
                                        </p:tav>
                                        <p:tav tm="100000">
                                          <p:val>
                                            <p:strVal val="#ppt_w"/>
                                          </p:val>
                                        </p:tav>
                                      </p:tavLst>
                                    </p:anim>
                                    <p:anim calcmode="lin" valueType="num">
                                      <p:cBhvr>
                                        <p:cTn id="14" dur="1000" fill="hold"/>
                                        <p:tgtEl>
                                          <p:spTgt spid="14337"/>
                                        </p:tgtEl>
                                        <p:attrNameLst>
                                          <p:attrName>ppt_h</p:attrName>
                                        </p:attrNameLst>
                                      </p:cBhvr>
                                      <p:tavLst>
                                        <p:tav tm="0">
                                          <p:val>
                                            <p:fltVal val="0"/>
                                          </p:val>
                                        </p:tav>
                                        <p:tav tm="100000">
                                          <p:val>
                                            <p:strVal val="#ppt_h"/>
                                          </p:val>
                                        </p:tav>
                                      </p:tavLst>
                                    </p:anim>
                                    <p:anim calcmode="lin" valueType="num">
                                      <p:cBhvr>
                                        <p:cTn id="15" dur="1000" fill="hold"/>
                                        <p:tgtEl>
                                          <p:spTgt spid="14337"/>
                                        </p:tgtEl>
                                        <p:attrNameLst>
                                          <p:attrName>style.rotation</p:attrName>
                                        </p:attrNameLst>
                                      </p:cBhvr>
                                      <p:tavLst>
                                        <p:tav tm="0">
                                          <p:val>
                                            <p:fltVal val="90"/>
                                          </p:val>
                                        </p:tav>
                                        <p:tav tm="100000">
                                          <p:val>
                                            <p:fltVal val="0"/>
                                          </p:val>
                                        </p:tav>
                                      </p:tavLst>
                                    </p:anim>
                                    <p:animEffect transition="in" filter="fade">
                                      <p:cBhvr>
                                        <p:cTn id="16" dur="1000"/>
                                        <p:tgtEl>
                                          <p:spTgt spid="1433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nodeType="withEffect">
                                  <p:stCondLst>
                                    <p:cond delay="0"/>
                                  </p:stCondLst>
                                  <p:childTnLst>
                                    <p:set>
                                      <p:cBhvr>
                                        <p:cTn id="32" dur="1" fill="hold">
                                          <p:stCondLst>
                                            <p:cond delay="0"/>
                                          </p:stCondLst>
                                        </p:cTn>
                                        <p:tgtEl>
                                          <p:spTgt spid="14338"/>
                                        </p:tgtEl>
                                        <p:attrNameLst>
                                          <p:attrName>style.visibility</p:attrName>
                                        </p:attrNameLst>
                                      </p:cBhvr>
                                      <p:to>
                                        <p:strVal val="visible"/>
                                      </p:to>
                                    </p:set>
                                    <p:anim calcmode="lin" valueType="num">
                                      <p:cBhvr>
                                        <p:cTn id="33" dur="1000" fill="hold"/>
                                        <p:tgtEl>
                                          <p:spTgt spid="14338"/>
                                        </p:tgtEl>
                                        <p:attrNameLst>
                                          <p:attrName>ppt_w</p:attrName>
                                        </p:attrNameLst>
                                      </p:cBhvr>
                                      <p:tavLst>
                                        <p:tav tm="0">
                                          <p:val>
                                            <p:fltVal val="0"/>
                                          </p:val>
                                        </p:tav>
                                        <p:tav tm="100000">
                                          <p:val>
                                            <p:strVal val="#ppt_w"/>
                                          </p:val>
                                        </p:tav>
                                      </p:tavLst>
                                    </p:anim>
                                    <p:anim calcmode="lin" valueType="num">
                                      <p:cBhvr>
                                        <p:cTn id="34" dur="1000" fill="hold"/>
                                        <p:tgtEl>
                                          <p:spTgt spid="14338"/>
                                        </p:tgtEl>
                                        <p:attrNameLst>
                                          <p:attrName>ppt_h</p:attrName>
                                        </p:attrNameLst>
                                      </p:cBhvr>
                                      <p:tavLst>
                                        <p:tav tm="0">
                                          <p:val>
                                            <p:fltVal val="0"/>
                                          </p:val>
                                        </p:tav>
                                        <p:tav tm="100000">
                                          <p:val>
                                            <p:strVal val="#ppt_h"/>
                                          </p:val>
                                        </p:tav>
                                      </p:tavLst>
                                    </p:anim>
                                    <p:anim calcmode="lin" valueType="num">
                                      <p:cBhvr>
                                        <p:cTn id="35" dur="1000" fill="hold"/>
                                        <p:tgtEl>
                                          <p:spTgt spid="14338"/>
                                        </p:tgtEl>
                                        <p:attrNameLst>
                                          <p:attrName>style.rotation</p:attrName>
                                        </p:attrNameLst>
                                      </p:cBhvr>
                                      <p:tavLst>
                                        <p:tav tm="0">
                                          <p:val>
                                            <p:fltVal val="90"/>
                                          </p:val>
                                        </p:tav>
                                        <p:tav tm="100000">
                                          <p:val>
                                            <p:fltVal val="0"/>
                                          </p:val>
                                        </p:tav>
                                      </p:tavLst>
                                    </p:anim>
                                    <p:animEffect transition="in" filter="fade">
                                      <p:cBhvr>
                                        <p:cTn id="36" dur="1000"/>
                                        <p:tgtEl>
                                          <p:spTgt spid="14338"/>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fltVal val="0"/>
                                          </p:val>
                                        </p:tav>
                                        <p:tav tm="100000">
                                          <p:val>
                                            <p:strVal val="#ppt_w"/>
                                          </p:val>
                                        </p:tav>
                                      </p:tavLst>
                                    </p:anim>
                                    <p:anim calcmode="lin" valueType="num">
                                      <p:cBhvr>
                                        <p:cTn id="48" dur="1000" fill="hold"/>
                                        <p:tgtEl>
                                          <p:spTgt spid="18"/>
                                        </p:tgtEl>
                                        <p:attrNameLst>
                                          <p:attrName>ppt_h</p:attrName>
                                        </p:attrNameLst>
                                      </p:cBhvr>
                                      <p:tavLst>
                                        <p:tav tm="0">
                                          <p:val>
                                            <p:fltVal val="0"/>
                                          </p:val>
                                        </p:tav>
                                        <p:tav tm="100000">
                                          <p:val>
                                            <p:strVal val="#ppt_h"/>
                                          </p:val>
                                        </p:tav>
                                      </p:tavLst>
                                    </p:anim>
                                    <p:anim calcmode="lin" valueType="num">
                                      <p:cBhvr>
                                        <p:cTn id="49" dur="1000" fill="hold"/>
                                        <p:tgtEl>
                                          <p:spTgt spid="18"/>
                                        </p:tgtEl>
                                        <p:attrNameLst>
                                          <p:attrName>style.rotation</p:attrName>
                                        </p:attrNameLst>
                                      </p:cBhvr>
                                      <p:tavLst>
                                        <p:tav tm="0">
                                          <p:val>
                                            <p:fltVal val="90"/>
                                          </p:val>
                                        </p:tav>
                                        <p:tav tm="100000">
                                          <p:val>
                                            <p:fltVal val="0"/>
                                          </p:val>
                                        </p:tav>
                                      </p:tavLst>
                                    </p:anim>
                                    <p:animEffect transition="in" filter="fade">
                                      <p:cBhvr>
                                        <p:cTn id="50" dur="1000"/>
                                        <p:tgtEl>
                                          <p:spTgt spid="18"/>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1000" fill="hold"/>
                                        <p:tgtEl>
                                          <p:spTgt spid="19"/>
                                        </p:tgtEl>
                                        <p:attrNameLst>
                                          <p:attrName>ppt_w</p:attrName>
                                        </p:attrNameLst>
                                      </p:cBhvr>
                                      <p:tavLst>
                                        <p:tav tm="0">
                                          <p:val>
                                            <p:fltVal val="0"/>
                                          </p:val>
                                        </p:tav>
                                        <p:tav tm="100000">
                                          <p:val>
                                            <p:strVal val="#ppt_w"/>
                                          </p:val>
                                        </p:tav>
                                      </p:tavLst>
                                    </p:anim>
                                    <p:anim calcmode="lin" valueType="num">
                                      <p:cBhvr>
                                        <p:cTn id="54" dur="1000" fill="hold"/>
                                        <p:tgtEl>
                                          <p:spTgt spid="19"/>
                                        </p:tgtEl>
                                        <p:attrNameLst>
                                          <p:attrName>ppt_h</p:attrName>
                                        </p:attrNameLst>
                                      </p:cBhvr>
                                      <p:tavLst>
                                        <p:tav tm="0">
                                          <p:val>
                                            <p:fltVal val="0"/>
                                          </p:val>
                                        </p:tav>
                                        <p:tav tm="100000">
                                          <p:val>
                                            <p:strVal val="#ppt_h"/>
                                          </p:val>
                                        </p:tav>
                                      </p:tavLst>
                                    </p:anim>
                                    <p:anim calcmode="lin" valueType="num">
                                      <p:cBhvr>
                                        <p:cTn id="55" dur="1000" fill="hold"/>
                                        <p:tgtEl>
                                          <p:spTgt spid="19"/>
                                        </p:tgtEl>
                                        <p:attrNameLst>
                                          <p:attrName>style.rotation</p:attrName>
                                        </p:attrNameLst>
                                      </p:cBhvr>
                                      <p:tavLst>
                                        <p:tav tm="0">
                                          <p:val>
                                            <p:fltVal val="90"/>
                                          </p:val>
                                        </p:tav>
                                        <p:tav tm="100000">
                                          <p:val>
                                            <p:fltVal val="0"/>
                                          </p:val>
                                        </p:tav>
                                      </p:tavLst>
                                    </p:anim>
                                    <p:animEffect transition="in" filter="fade">
                                      <p:cBhvr>
                                        <p:cTn id="5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8"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85000" lnSpcReduction="10000"/>
            <a:sp3d extrusionH="57150" prstMaterial="softEdge">
              <a:bevelT w="25400" h="38100"/>
            </a:sp3d>
          </a:bodyPr>
          <a:lstStyle/>
          <a:p>
            <a:pPr marL="457200">
              <a:lnSpc>
                <a:spcPct val="90000"/>
              </a:lnSpc>
              <a:spcBef>
                <a:spcPct val="0"/>
              </a:spcBef>
              <a:spcAft>
                <a:spcPct val="35000"/>
              </a:spcAft>
            </a:pPr>
            <a:r>
              <a:rPr lang="es-EC" sz="3200" b="1" dirty="0">
                <a:ln/>
                <a:solidFill>
                  <a:srgbClr val="FFFF00"/>
                </a:solidFill>
                <a:latin typeface="Arial Black" panose="020B0A04020102020204" pitchFamily="34" charset="0"/>
              </a:rPr>
              <a:t>PROPUESTA PLAN DE MEJORA</a:t>
            </a:r>
          </a:p>
        </p:txBody>
      </p:sp>
      <p:sp>
        <p:nvSpPr>
          <p:cNvPr id="3" name="2 Marcador de número de diapositiva"/>
          <p:cNvSpPr>
            <a:spLocks noGrp="1"/>
          </p:cNvSpPr>
          <p:nvPr>
            <p:ph type="sldNum" sz="quarter" idx="12"/>
          </p:nvPr>
        </p:nvSpPr>
        <p:spPr>
          <a:xfrm>
            <a:off x="944315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49</a:t>
            </a:fld>
            <a:endParaRPr lang="es-EC" sz="1400" dirty="0">
              <a:solidFill>
                <a:schemeClr val="tx1"/>
              </a:solidFill>
              <a:latin typeface="Arial" panose="020B0604020202020204" pitchFamily="34" charset="0"/>
              <a:cs typeface="Arial" panose="020B0604020202020204" pitchFamily="34" charset="0"/>
            </a:endParaRPr>
          </a:p>
        </p:txBody>
      </p:sp>
      <p:sp>
        <p:nvSpPr>
          <p:cNvPr id="14" name="13 CuadroTexto"/>
          <p:cNvSpPr txBox="1"/>
          <p:nvPr/>
        </p:nvSpPr>
        <p:spPr>
          <a:xfrm>
            <a:off x="11676620" y="917854"/>
            <a:ext cx="648072" cy="369332"/>
          </a:xfrm>
          <a:prstGeom prst="rect">
            <a:avLst/>
          </a:prstGeom>
          <a:noFill/>
        </p:spPr>
        <p:txBody>
          <a:bodyPr wrap="square" rtlCol="0">
            <a:spAutoFit/>
          </a:bodyPr>
          <a:lstStyle/>
          <a:p>
            <a:r>
              <a:rPr lang="es-ES" b="1" dirty="0" smtClean="0"/>
              <a:t>4/4</a:t>
            </a:r>
            <a:endParaRPr lang="es-ES" b="1" dirty="0"/>
          </a:p>
        </p:txBody>
      </p:sp>
      <p:graphicFrame>
        <p:nvGraphicFramePr>
          <p:cNvPr id="10" name="9 Tabla"/>
          <p:cNvGraphicFramePr>
            <a:graphicFrameLocks noGrp="1"/>
          </p:cNvGraphicFramePr>
          <p:nvPr>
            <p:extLst>
              <p:ext uri="{D42A27DB-BD31-4B8C-83A1-F6EECF244321}">
                <p14:modId xmlns:p14="http://schemas.microsoft.com/office/powerpoint/2010/main" val="116261847"/>
              </p:ext>
            </p:extLst>
          </p:nvPr>
        </p:nvGraphicFramePr>
        <p:xfrm>
          <a:off x="118007" y="1052736"/>
          <a:ext cx="11666625" cy="5716439"/>
        </p:xfrm>
        <a:graphic>
          <a:graphicData uri="http://schemas.openxmlformats.org/drawingml/2006/table">
            <a:tbl>
              <a:tblPr/>
              <a:tblGrid>
                <a:gridCol w="239242">
                  <a:extLst>
                    <a:ext uri="{9D8B030D-6E8A-4147-A177-3AD203B41FA5}">
                      <a16:colId xmlns:a16="http://schemas.microsoft.com/office/drawing/2014/main" val="20000"/>
                    </a:ext>
                  </a:extLst>
                </a:gridCol>
                <a:gridCol w="2174356">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gridCol w="360040">
                  <a:extLst>
                    <a:ext uri="{9D8B030D-6E8A-4147-A177-3AD203B41FA5}">
                      <a16:colId xmlns:a16="http://schemas.microsoft.com/office/drawing/2014/main" val="20003"/>
                    </a:ext>
                  </a:extLst>
                </a:gridCol>
                <a:gridCol w="3456384">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2268251">
                  <a:extLst>
                    <a:ext uri="{9D8B030D-6E8A-4147-A177-3AD203B41FA5}">
                      <a16:colId xmlns:a16="http://schemas.microsoft.com/office/drawing/2014/main" val="20006"/>
                    </a:ext>
                  </a:extLst>
                </a:gridCol>
              </a:tblGrid>
              <a:tr h="147097">
                <a:tc gridSpan="3">
                  <a:txBody>
                    <a:bodyPr/>
                    <a:lstStyle/>
                    <a:p>
                      <a:pPr algn="ctr" fontAlgn="ctr"/>
                      <a:r>
                        <a:rPr lang="es-ES" sz="1000" b="1" i="0" u="none" strike="noStrike" dirty="0">
                          <a:solidFill>
                            <a:srgbClr val="000000"/>
                          </a:solidFill>
                          <a:effectLst/>
                          <a:latin typeface="Arial"/>
                        </a:rPr>
                        <a:t>DESARROLLO DE OBJETIVOS </a:t>
                      </a:r>
                    </a:p>
                  </a:txBody>
                  <a:tcPr marL="4120" marR="4120" marT="41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hMerge="1">
                  <a:txBody>
                    <a:bodyPr/>
                    <a:lstStyle/>
                    <a:p>
                      <a:endParaRPr lang="es-ES"/>
                    </a:p>
                  </a:txBody>
                  <a:tcPr/>
                </a:tc>
                <a:tc hMerge="1">
                  <a:txBody>
                    <a:bodyPr/>
                    <a:lstStyle/>
                    <a:p>
                      <a:endParaRPr lang="es-ES"/>
                    </a:p>
                  </a:txBody>
                  <a:tcPr/>
                </a:tc>
                <a:tc gridSpan="3">
                  <a:txBody>
                    <a:bodyPr/>
                    <a:lstStyle/>
                    <a:p>
                      <a:pPr algn="ctr" fontAlgn="ctr"/>
                      <a:r>
                        <a:rPr lang="es-ES" sz="1000" b="1" i="0" u="none" strike="noStrike">
                          <a:solidFill>
                            <a:srgbClr val="000000"/>
                          </a:solidFill>
                          <a:effectLst/>
                          <a:latin typeface="Arial"/>
                        </a:rPr>
                        <a:t>ESTRATEGIAS/ACCIONES PARA CONSEGUIR EL OBJETIVO</a:t>
                      </a:r>
                    </a:p>
                  </a:txBody>
                  <a:tcPr marL="4120" marR="4120" marT="41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s-ES"/>
                    </a:p>
                  </a:txBody>
                  <a:tcPr/>
                </a:tc>
                <a:tc hMerge="1">
                  <a:txBody>
                    <a:bodyPr/>
                    <a:lstStyle/>
                    <a:p>
                      <a:endParaRPr lang="es-ES"/>
                    </a:p>
                  </a:txBody>
                  <a:tcPr/>
                </a:tc>
                <a:tc>
                  <a:txBody>
                    <a:bodyPr/>
                    <a:lstStyle/>
                    <a:p>
                      <a:pPr algn="ctr" fontAlgn="ctr"/>
                      <a:r>
                        <a:rPr lang="es-ES" sz="1000" b="1" i="0" u="none" strike="noStrike">
                          <a:solidFill>
                            <a:srgbClr val="000000"/>
                          </a:solidFill>
                          <a:effectLst/>
                          <a:latin typeface="Arial"/>
                        </a:rPr>
                        <a:t>SUSTENTOS DE CUMPLIMIENTO</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18176">
                <a:tc>
                  <a:txBody>
                    <a:bodyPr/>
                    <a:lstStyle/>
                    <a:p>
                      <a:pPr algn="l" fontAlgn="ctr"/>
                      <a:r>
                        <a:rPr lang="es-ES" sz="1000" b="1" i="0" u="none" strike="noStrike">
                          <a:solidFill>
                            <a:srgbClr val="000000"/>
                          </a:solidFill>
                          <a:effectLst/>
                          <a:latin typeface="Arial"/>
                        </a:rPr>
                        <a:t>Nº</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ES" sz="1000" b="1" i="0" u="none" strike="noStrike">
                          <a:solidFill>
                            <a:srgbClr val="000000"/>
                          </a:solidFill>
                          <a:effectLst/>
                          <a:latin typeface="Arial"/>
                        </a:rPr>
                        <a:t>SITUACIÓN INICIAL</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ES" sz="1000" b="1" i="0" u="none" strike="noStrike">
                          <a:solidFill>
                            <a:srgbClr val="000000"/>
                          </a:solidFill>
                          <a:effectLst/>
                          <a:latin typeface="Arial"/>
                        </a:rPr>
                        <a:t>OBJETIVO</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ES" sz="1000" b="1" i="0" u="none" strike="noStrike">
                          <a:solidFill>
                            <a:srgbClr val="000000"/>
                          </a:solidFill>
                          <a:effectLst/>
                          <a:latin typeface="Arial"/>
                        </a:rPr>
                        <a:t>#</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1" i="0" u="none" strike="noStrike">
                          <a:solidFill>
                            <a:srgbClr val="000000"/>
                          </a:solidFill>
                          <a:effectLst/>
                          <a:latin typeface="Arial"/>
                        </a:rPr>
                        <a:t> ESTRATEGIAS/ACCIONES</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1" i="0" u="none" strike="noStrike" dirty="0">
                          <a:solidFill>
                            <a:srgbClr val="000000"/>
                          </a:solidFill>
                          <a:effectLst/>
                          <a:latin typeface="Arial"/>
                        </a:rPr>
                        <a:t>FECHA</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s-ES" sz="1000" b="1" i="0" u="none" strike="noStrike">
                          <a:solidFill>
                            <a:srgbClr val="000000"/>
                          </a:solidFill>
                          <a:effectLst/>
                          <a:latin typeface="Arial"/>
                        </a:rPr>
                        <a:t>ENTREGABLE</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1"/>
                  </a:ext>
                </a:extLst>
              </a:tr>
              <a:tr h="573578">
                <a:tc rowSpan="2">
                  <a:txBody>
                    <a:bodyPr/>
                    <a:lstStyle/>
                    <a:p>
                      <a:pPr algn="ctr" fontAlgn="ctr"/>
                      <a:r>
                        <a:rPr lang="es-ES" sz="1000" b="0" i="0" u="none" strike="noStrike">
                          <a:solidFill>
                            <a:srgbClr val="000000"/>
                          </a:solidFill>
                          <a:effectLst/>
                          <a:latin typeface="Tahoma"/>
                        </a:rPr>
                        <a:t>10</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fontAlgn="ctr"/>
                      <a:r>
                        <a:rPr lang="es-ES" sz="1000" b="0" i="0" u="none" strike="noStrike" dirty="0">
                          <a:solidFill>
                            <a:srgbClr val="000000"/>
                          </a:solidFill>
                          <a:effectLst/>
                          <a:latin typeface="Arial"/>
                        </a:rPr>
                        <a:t>La asignación </a:t>
                      </a:r>
                      <a:r>
                        <a:rPr lang="es-ES" sz="1000" b="0" i="0" u="none" strike="noStrike" dirty="0" smtClean="0">
                          <a:solidFill>
                            <a:srgbClr val="000000"/>
                          </a:solidFill>
                          <a:effectLst/>
                          <a:latin typeface="Arial"/>
                        </a:rPr>
                        <a:t>presupuestaria </a:t>
                      </a:r>
                      <a:r>
                        <a:rPr lang="es-ES" sz="1000" b="0" i="0" u="none" strike="noStrike" dirty="0">
                          <a:solidFill>
                            <a:srgbClr val="000000"/>
                          </a:solidFill>
                          <a:effectLst/>
                          <a:latin typeface="Arial"/>
                        </a:rPr>
                        <a:t>para gastos es menor a la ejecución de ingresos en los últimos años, lo cual limita el  cumplimiento de actividades, principalmente  de equipamiento por las restricciones.</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fontAlgn="ctr"/>
                      <a:r>
                        <a:rPr lang="es-ES" sz="1000" b="0" i="0" u="none" strike="noStrike">
                          <a:solidFill>
                            <a:srgbClr val="000000"/>
                          </a:solidFill>
                          <a:effectLst/>
                          <a:latin typeface="Tahoma"/>
                        </a:rPr>
                        <a:t>Propender a que el mando naval y las entidades de control del gasto presupuestario comprendan la situación especial del SERDRA, a fin decontar con el apoyo necesario y determinada autonomía para su ágil y oportuna acción, en cumplimiento de sus tareas</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Tahoma"/>
                        </a:rPr>
                        <a:t>A</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Informar al mando de las asignaciones presupuestarias de gastos recibidas versus los ingresos generados, fin contemplen la asignación total del presupuesto percibido.</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20-feb-18</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rgbClr val="000000"/>
                          </a:solidFill>
                          <a:effectLst/>
                          <a:latin typeface="Tahoma"/>
                        </a:rPr>
                        <a:t>Oficio de informe sobre situación presupuestaria, solicitando la real asignación presupuestaria en cumplimiento a lo establecido en el artículo 100 del </a:t>
                      </a:r>
                      <a:r>
                        <a:rPr lang="es-ES" sz="1000" b="0" i="0" u="none" strike="noStrike" dirty="0" err="1" smtClean="0">
                          <a:solidFill>
                            <a:srgbClr val="000000"/>
                          </a:solidFill>
                          <a:effectLst/>
                          <a:latin typeface="Tahoma"/>
                        </a:rPr>
                        <a:t>COPLAFIP</a:t>
                      </a:r>
                      <a:endParaRPr lang="es-ES" sz="1000" b="0" i="0" u="none" strike="noStrike" dirty="0">
                        <a:solidFill>
                          <a:srgbClr val="000000"/>
                        </a:solidFill>
                        <a:effectLst/>
                        <a:latin typeface="Tahoma"/>
                      </a:endParaRP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573578">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Tahoma"/>
                        </a:rPr>
                        <a:t>B</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dirty="0">
                          <a:solidFill>
                            <a:srgbClr val="000000"/>
                          </a:solidFill>
                          <a:effectLst/>
                          <a:latin typeface="Tahoma"/>
                        </a:rPr>
                        <a:t>Gestionar ante el Ministerio de Economía y Finanzas la apertura del grupo de gasto 84 en función de las necesidades de </a:t>
                      </a:r>
                      <a:r>
                        <a:rPr lang="es-ES" sz="1000" b="0" i="0" u="none" strike="noStrike" dirty="0" err="1">
                          <a:solidFill>
                            <a:srgbClr val="000000"/>
                          </a:solidFill>
                          <a:effectLst/>
                          <a:latin typeface="Tahoma"/>
                        </a:rPr>
                        <a:t>indole</a:t>
                      </a:r>
                      <a:r>
                        <a:rPr lang="es-ES" sz="1000" b="0" i="0" u="none" strike="noStrike" dirty="0">
                          <a:solidFill>
                            <a:srgbClr val="000000"/>
                          </a:solidFill>
                          <a:effectLst/>
                          <a:latin typeface="Tahoma"/>
                        </a:rPr>
                        <a:t> comercial que tiene el </a:t>
                      </a:r>
                      <a:r>
                        <a:rPr lang="es-ES" sz="1000" b="0" i="0" u="none" strike="noStrike" dirty="0" err="1">
                          <a:solidFill>
                            <a:srgbClr val="000000"/>
                          </a:solidFill>
                          <a:effectLst/>
                          <a:latin typeface="Tahoma"/>
                        </a:rPr>
                        <a:t>SERDRA</a:t>
                      </a:r>
                      <a:r>
                        <a:rPr lang="es-ES" sz="1000" b="0" i="0" u="none" strike="noStrike" dirty="0">
                          <a:solidFill>
                            <a:srgbClr val="000000"/>
                          </a:solidFill>
                          <a:effectLst/>
                          <a:latin typeface="Tahoma"/>
                        </a:rPr>
                        <a:t>.</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25-feb-18</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Tahoma"/>
                        </a:rPr>
                        <a:t>Oficio de gestiones ante el MEF para apertura del grupo de gasto 84 en función de las necesidades del SERDRA.</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0337">
                <a:tc rowSpan="3">
                  <a:txBody>
                    <a:bodyPr/>
                    <a:lstStyle/>
                    <a:p>
                      <a:pPr algn="ctr" fontAlgn="ctr"/>
                      <a:r>
                        <a:rPr lang="es-ES" sz="1000" b="0" i="0" u="none" strike="noStrike">
                          <a:solidFill>
                            <a:srgbClr val="000000"/>
                          </a:solidFill>
                          <a:effectLst/>
                          <a:latin typeface="Tahoma"/>
                        </a:rPr>
                        <a:t>11</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00" b="0" i="0" u="none" strike="noStrike" dirty="0">
                          <a:solidFill>
                            <a:srgbClr val="000000"/>
                          </a:solidFill>
                          <a:effectLst/>
                          <a:latin typeface="Arial"/>
                        </a:rPr>
                        <a:t>SERDRA cuenta con una delegación emitida por DIGEIM, para llevar a cabo procesos de contratación pública por un </a:t>
                      </a:r>
                      <a:r>
                        <a:rPr lang="es-ES" sz="1000" b="0" i="0" u="none" strike="noStrike" dirty="0" smtClean="0">
                          <a:solidFill>
                            <a:srgbClr val="000000"/>
                          </a:solidFill>
                          <a:effectLst/>
                          <a:latin typeface="Arial"/>
                        </a:rPr>
                        <a:t>monto </a:t>
                      </a:r>
                      <a:r>
                        <a:rPr lang="es-ES" sz="1000" b="0" i="0" u="none" strike="noStrike" dirty="0">
                          <a:solidFill>
                            <a:srgbClr val="000000"/>
                          </a:solidFill>
                          <a:effectLst/>
                          <a:latin typeface="Arial"/>
                        </a:rPr>
                        <a:t>máximo de $ 59.670,20, lo cual limita su campo de acción y orienta al incumplimiento de las normas técnicas de control interno.</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00" b="0" i="0" u="none" strike="noStrike" dirty="0">
                          <a:solidFill>
                            <a:srgbClr val="000000"/>
                          </a:solidFill>
                          <a:effectLst/>
                          <a:latin typeface="Arial"/>
                        </a:rPr>
                        <a:t>Contar con los argumentos legales pertinentes que le permita llevar a cabo procesos de contratación por monto hasta un techo máximo de $ 895.052,95 que representa el 0,00003 del presupuesto inicial de Estado año 2017 el cual se actualiza anualmente</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a:rPr>
                        <a:t>A</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Gestionar ante la DIGEIM, el proyecto de Acuerdo Ministerial de Delegación de atribuciones.</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20-ene-18</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Oficio autorizado y sumillado por DIGEIM para ser remitido a COGMAR.</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0337">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dirty="0">
                          <a:solidFill>
                            <a:srgbClr val="000000"/>
                          </a:solidFill>
                          <a:effectLst/>
                          <a:latin typeface="Arial"/>
                        </a:rPr>
                        <a:t>B</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Gestionar ante </a:t>
                      </a:r>
                      <a:r>
                        <a:rPr lang="es-ES" sz="1000" b="0" i="0" u="none" strike="noStrike" dirty="0" err="1">
                          <a:solidFill>
                            <a:srgbClr val="000000"/>
                          </a:solidFill>
                          <a:effectLst/>
                          <a:latin typeface="Arial"/>
                        </a:rPr>
                        <a:t>COGMAR</a:t>
                      </a:r>
                      <a:r>
                        <a:rPr lang="es-ES" sz="1000" b="0" i="0" u="none" strike="noStrike" dirty="0">
                          <a:solidFill>
                            <a:srgbClr val="000000"/>
                          </a:solidFill>
                          <a:effectLst/>
                          <a:latin typeface="Arial"/>
                        </a:rPr>
                        <a:t> el proyecto de Acuerdo Ministerial  de Delegación de atribuciones.</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25-feb-18</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Oficio autorizado y firmado por </a:t>
                      </a:r>
                      <a:r>
                        <a:rPr lang="es-ES" sz="1000" b="0" i="0" u="none" strike="noStrike" dirty="0" err="1">
                          <a:solidFill>
                            <a:srgbClr val="000000"/>
                          </a:solidFill>
                          <a:effectLst/>
                          <a:latin typeface="Arial"/>
                        </a:rPr>
                        <a:t>COGMAR</a:t>
                      </a:r>
                      <a:r>
                        <a:rPr lang="es-ES" sz="1000" b="0" i="0" u="none" strike="noStrike" dirty="0">
                          <a:solidFill>
                            <a:srgbClr val="000000"/>
                          </a:solidFill>
                          <a:effectLst/>
                          <a:latin typeface="Arial"/>
                        </a:rPr>
                        <a:t> para ser remitido a MIDENA.</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5"/>
                  </a:ext>
                </a:extLst>
              </a:tr>
              <a:tr h="56370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Arial"/>
                        </a:rPr>
                        <a:t>C</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Gestionar ante MIDENA el proyecto de Acuerdo Ministerial de Delegación de atribuciones.</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15-mar-18</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Arial"/>
                        </a:rPr>
                        <a:t>Acuerdo Ministerial de Delegación</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9257">
                <a:tc rowSpan="3">
                  <a:txBody>
                    <a:bodyPr/>
                    <a:lstStyle/>
                    <a:p>
                      <a:pPr algn="ctr" fontAlgn="ctr"/>
                      <a:r>
                        <a:rPr lang="es-ES" sz="1000" b="0" i="0" u="none" strike="noStrike">
                          <a:solidFill>
                            <a:srgbClr val="000000"/>
                          </a:solidFill>
                          <a:effectLst/>
                          <a:latin typeface="Tahoma"/>
                        </a:rPr>
                        <a:t>12</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00" b="0" i="0" u="none" strike="noStrike">
                          <a:solidFill>
                            <a:srgbClr val="000000"/>
                          </a:solidFill>
                          <a:effectLst/>
                          <a:latin typeface="Arial"/>
                        </a:rPr>
                        <a:t>SERDRA mantiene una estructura procesos que datan del año 2008 , al momento se encuetra en reestructuración de los mismos.</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00" b="0" i="0" u="none" strike="noStrike" dirty="0">
                          <a:solidFill>
                            <a:srgbClr val="000000"/>
                          </a:solidFill>
                          <a:effectLst/>
                          <a:latin typeface="Tahoma"/>
                        </a:rPr>
                        <a:t>Elaborar la estructura por procesos del SERDRA, manuales de procedimientos y procesos, en base a su modelo de gestión.</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Tahoma"/>
                        </a:rPr>
                        <a:t>A</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rgbClr val="000000"/>
                          </a:solidFill>
                          <a:effectLst/>
                          <a:latin typeface="Tahoma"/>
                        </a:rPr>
                        <a:t>Elaborar la planificación para la estructura de procesos del SERDRA, entrega de manuales</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20-dic-17</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Planificación de trabajo</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7"/>
                  </a:ext>
                </a:extLst>
              </a:tr>
              <a:tr h="236934">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Tahoma"/>
                        </a:rPr>
                        <a:t>B</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Levantamiento de procesos del SERDRA </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Arial"/>
                        </a:rPr>
                        <a:t>30-mar-18</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Tahoma"/>
                        </a:rPr>
                        <a:t>Informe  de procesos levantados</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8"/>
                  </a:ext>
                </a:extLst>
              </a:tr>
              <a:tr h="236934">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Tahoma"/>
                        </a:rPr>
                        <a:t>C</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Tahoma"/>
                        </a:rPr>
                        <a:t>Elaboración de manuales de procesos y procedimientos</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a:rPr>
                        <a:t>30-sep-18</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Tahoma"/>
                        </a:rPr>
                        <a:t>Manuales de procesos y procedimientos del SERDRA</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73578">
                <a:tc rowSpan="3">
                  <a:txBody>
                    <a:bodyPr/>
                    <a:lstStyle/>
                    <a:p>
                      <a:pPr algn="ctr" fontAlgn="ctr"/>
                      <a:r>
                        <a:rPr lang="es-ES" sz="1000" b="0" i="0" u="none" strike="noStrike">
                          <a:solidFill>
                            <a:srgbClr val="000000"/>
                          </a:solidFill>
                          <a:effectLst/>
                          <a:latin typeface="Tahoma"/>
                        </a:rPr>
                        <a:t>13</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00" b="0" i="0" u="none" strike="noStrike" dirty="0">
                          <a:solidFill>
                            <a:srgbClr val="000000"/>
                          </a:solidFill>
                          <a:effectLst/>
                          <a:latin typeface="Arial"/>
                        </a:rPr>
                        <a:t>El SERDRA esta </a:t>
                      </a:r>
                      <a:r>
                        <a:rPr lang="es-ES" sz="1000" b="0" i="0" u="none" strike="noStrike" dirty="0" smtClean="0">
                          <a:solidFill>
                            <a:srgbClr val="000000"/>
                          </a:solidFill>
                          <a:effectLst/>
                          <a:latin typeface="Arial"/>
                        </a:rPr>
                        <a:t>iniciando </a:t>
                      </a:r>
                      <a:r>
                        <a:rPr lang="es-ES" sz="1000" b="0" i="0" u="none" strike="noStrike" dirty="0">
                          <a:solidFill>
                            <a:srgbClr val="000000"/>
                          </a:solidFill>
                          <a:effectLst/>
                          <a:latin typeface="Arial"/>
                        </a:rPr>
                        <a:t>el proceso de </a:t>
                      </a:r>
                      <a:r>
                        <a:rPr lang="es-ES" sz="1000" b="0" i="0" u="none" strike="noStrike" dirty="0" smtClean="0">
                          <a:solidFill>
                            <a:srgbClr val="000000"/>
                          </a:solidFill>
                          <a:effectLst/>
                          <a:latin typeface="Arial"/>
                        </a:rPr>
                        <a:t>revisión </a:t>
                      </a:r>
                      <a:r>
                        <a:rPr lang="es-ES" sz="1000" b="0" i="0" u="none" strike="noStrike" dirty="0">
                          <a:solidFill>
                            <a:srgbClr val="000000"/>
                          </a:solidFill>
                          <a:effectLst/>
                          <a:latin typeface="Arial"/>
                        </a:rPr>
                        <a:t>de la Planificación estratégica, en coordinación con la Armada, para lo cual </a:t>
                      </a:r>
                      <a:r>
                        <a:rPr lang="es-ES" sz="1000" b="0" i="0" u="none" strike="noStrike" dirty="0" smtClean="0">
                          <a:solidFill>
                            <a:srgbClr val="000000"/>
                          </a:solidFill>
                          <a:effectLst/>
                          <a:latin typeface="Arial"/>
                        </a:rPr>
                        <a:t>deberán </a:t>
                      </a:r>
                      <a:r>
                        <a:rPr lang="es-ES" sz="1000" b="0" i="0" u="none" strike="noStrike" dirty="0">
                          <a:solidFill>
                            <a:srgbClr val="000000"/>
                          </a:solidFill>
                          <a:effectLst/>
                          <a:latin typeface="Arial"/>
                        </a:rPr>
                        <a:t>considerar su modelo de gestión y </a:t>
                      </a:r>
                      <a:r>
                        <a:rPr lang="es-ES" sz="1000" b="0" i="0" u="none" strike="noStrike" dirty="0" smtClean="0">
                          <a:solidFill>
                            <a:srgbClr val="000000"/>
                          </a:solidFill>
                          <a:effectLst/>
                          <a:latin typeface="Arial"/>
                        </a:rPr>
                        <a:t>visión </a:t>
                      </a:r>
                      <a:r>
                        <a:rPr lang="es-ES" sz="1000" b="0" i="0" u="none" strike="noStrike" dirty="0">
                          <a:solidFill>
                            <a:srgbClr val="000000"/>
                          </a:solidFill>
                          <a:effectLst/>
                          <a:latin typeface="Arial"/>
                        </a:rPr>
                        <a:t>de futuro como reparto naval</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fontAlgn="ctr"/>
                      <a:r>
                        <a:rPr lang="es-ES" sz="1000" b="0" i="0" u="none" strike="noStrike">
                          <a:solidFill>
                            <a:srgbClr val="000000"/>
                          </a:solidFill>
                          <a:effectLst/>
                          <a:latin typeface="Arial"/>
                        </a:rPr>
                        <a:t>Contar con una planificación estratégica que guíe al Servicio Dragas para los próximos 4 años, considerando su particularidad y modelo de gestión.</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a:rPr>
                        <a:t>A</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Planificar reuniones de trabajo mensuales para analizar el contenido y análisis de la planificación estratégica del SERDRA en coordinación con el ESMAAR.</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20-dic-17</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Informe de planificación y cumplimiento de avance del desarrollo de la planificación</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10"/>
                  </a:ext>
                </a:extLst>
              </a:tr>
              <a:tr h="644657">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Arial"/>
                        </a:rPr>
                        <a:t>B</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Elaborar la planificación estratégica contemplando el vinculo SERDRA-Defensa en contribución al desarrollo marítimo del </a:t>
                      </a:r>
                      <a:r>
                        <a:rPr lang="es-ES" sz="1000" b="0" i="0" u="none" strike="noStrike" dirty="0" err="1">
                          <a:solidFill>
                            <a:srgbClr val="000000"/>
                          </a:solidFill>
                          <a:effectLst/>
                          <a:latin typeface="Arial"/>
                        </a:rPr>
                        <a:t>pais</a:t>
                      </a:r>
                      <a:r>
                        <a:rPr lang="es-ES" sz="1000" b="0" i="0" u="none" strike="noStrike" dirty="0">
                          <a:solidFill>
                            <a:srgbClr val="000000"/>
                          </a:solidFill>
                          <a:effectLst/>
                          <a:latin typeface="Arial"/>
                        </a:rPr>
                        <a:t> y apoyo al desarrollo nacional en calidad de reparto naval.</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Arial"/>
                        </a:rPr>
                        <a:t>05-ene-18</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000" b="0" i="0" u="none" strike="noStrike">
                          <a:solidFill>
                            <a:srgbClr val="000000"/>
                          </a:solidFill>
                          <a:effectLst/>
                          <a:latin typeface="Arial"/>
                        </a:rPr>
                        <a:t>Entrega de la Mision y Visión que proyecte el trabajo a seguir.</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11"/>
                  </a:ext>
                </a:extLst>
              </a:tr>
              <a:tr h="644657">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000" b="0" i="0" u="none" strike="noStrike">
                          <a:solidFill>
                            <a:srgbClr val="000000"/>
                          </a:solidFill>
                          <a:effectLst/>
                          <a:latin typeface="Arial"/>
                        </a:rPr>
                        <a:t>C</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a:solidFill>
                            <a:srgbClr val="000000"/>
                          </a:solidFill>
                          <a:effectLst/>
                          <a:latin typeface="Arial"/>
                        </a:rPr>
                        <a:t>Contemplar en la planificación la ejecución de obras de dragado en el estero Caracol en contribución a la fuerzas operativa de manera bianual,  fin mantener en todo momento el vinculo con la Defensa.</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000" b="0" i="0" u="none" strike="noStrike" dirty="0">
                          <a:solidFill>
                            <a:srgbClr val="000000"/>
                          </a:solidFill>
                          <a:effectLst/>
                          <a:latin typeface="Arial"/>
                        </a:rPr>
                        <a:t>05-ene-18</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000" b="0" i="0" u="none" strike="noStrike" dirty="0">
                          <a:solidFill>
                            <a:srgbClr val="000000"/>
                          </a:solidFill>
                          <a:effectLst/>
                          <a:latin typeface="Arial"/>
                        </a:rPr>
                        <a:t>Planificación de trabajo de dragado del estero Caracol zona de la fuerza operativa.</a:t>
                      </a:r>
                    </a:p>
                  </a:txBody>
                  <a:tcPr marL="4120" marR="4120" marT="41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graphicFrame>
        <p:nvGraphicFramePr>
          <p:cNvPr id="11" name="10 Diagrama"/>
          <p:cNvGraphicFramePr/>
          <p:nvPr>
            <p:extLst>
              <p:ext uri="{D42A27DB-BD31-4B8C-83A1-F6EECF244321}">
                <p14:modId xmlns:p14="http://schemas.microsoft.com/office/powerpoint/2010/main" val="2321229975"/>
              </p:ext>
            </p:extLst>
          </p:nvPr>
        </p:nvGraphicFramePr>
        <p:xfrm>
          <a:off x="5879976" y="1537838"/>
          <a:ext cx="2448272" cy="10990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20 Rectángulo redondeado"/>
          <p:cNvSpPr/>
          <p:nvPr/>
        </p:nvSpPr>
        <p:spPr>
          <a:xfrm>
            <a:off x="767408" y="1556792"/>
            <a:ext cx="3672408" cy="109614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SERDRA RECIBE PRESUPUESTO PARA GASTOS MENOR  A LOS VALORES QUE INGRESA</a:t>
            </a:r>
          </a:p>
          <a:p>
            <a:pPr algn="ctr"/>
            <a:r>
              <a:rPr lang="es-ES" b="1" dirty="0" smtClean="0"/>
              <a:t>RESTRICCIÓN  DE EQUIPAMIENTO</a:t>
            </a:r>
          </a:p>
        </p:txBody>
      </p:sp>
      <p:sp>
        <p:nvSpPr>
          <p:cNvPr id="22" name="21 Rectángulo redondeado"/>
          <p:cNvSpPr/>
          <p:nvPr/>
        </p:nvSpPr>
        <p:spPr>
          <a:xfrm>
            <a:off x="8984032" y="1537838"/>
            <a:ext cx="2723845" cy="113405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600" b="1" dirty="0" smtClean="0"/>
          </a:p>
          <a:p>
            <a:pPr>
              <a:buFont typeface="Arial" panose="020B0604020202020204" pitchFamily="34" charset="0"/>
              <a:buChar char="•"/>
            </a:pPr>
            <a:r>
              <a:rPr lang="es-ES" sz="1600" b="1" dirty="0" smtClean="0"/>
              <a:t> SOLICITUD SEGÚN ART 100 </a:t>
            </a:r>
            <a:r>
              <a:rPr lang="es-ES" sz="1600" b="1" dirty="0" err="1" smtClean="0"/>
              <a:t>COPLAFIP</a:t>
            </a:r>
            <a:r>
              <a:rPr lang="es-ES" sz="1600" b="1" dirty="0" smtClean="0"/>
              <a:t> DE LA NECESIDAD REAL PARA CUBRIR GASTOS</a:t>
            </a:r>
          </a:p>
          <a:p>
            <a:pPr>
              <a:buFont typeface="Arial" panose="020B0604020202020204" pitchFamily="34" charset="0"/>
              <a:buChar char="•"/>
            </a:pPr>
            <a:r>
              <a:rPr lang="es-ES" sz="1600" b="1" dirty="0"/>
              <a:t> </a:t>
            </a:r>
            <a:r>
              <a:rPr lang="es-ES" sz="1600" b="1" dirty="0" smtClean="0"/>
              <a:t>APERTURA GRUPO 84 MEF</a:t>
            </a:r>
          </a:p>
          <a:p>
            <a:endParaRPr lang="es-ES" sz="1600" b="1" dirty="0" smtClean="0"/>
          </a:p>
        </p:txBody>
      </p:sp>
      <p:sp>
        <p:nvSpPr>
          <p:cNvPr id="23" name="22 Rectángulo redondeado"/>
          <p:cNvSpPr/>
          <p:nvPr/>
        </p:nvSpPr>
        <p:spPr>
          <a:xfrm>
            <a:off x="763914" y="2852936"/>
            <a:ext cx="3675901" cy="109614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LIMITADA AUTONOMÍA PARA CONTRATACIÓN PÚBLICA</a:t>
            </a:r>
          </a:p>
          <a:p>
            <a:pPr algn="ctr"/>
            <a:r>
              <a:rPr lang="es-ES" b="1" dirty="0" smtClean="0"/>
              <a:t>&lt; $ 59,670,20</a:t>
            </a:r>
          </a:p>
        </p:txBody>
      </p:sp>
      <p:pic>
        <p:nvPicPr>
          <p:cNvPr id="1127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3441" y="2828058"/>
            <a:ext cx="1934669" cy="112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4 Rectángulo redondeado">
            <a:hlinkClick r:id="rId10" action="ppaction://hlinksldjump"/>
          </p:cNvPr>
          <p:cNvSpPr/>
          <p:nvPr/>
        </p:nvSpPr>
        <p:spPr>
          <a:xfrm>
            <a:off x="8976110" y="2852936"/>
            <a:ext cx="2731768" cy="109614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0" indent="-95250" algn="ctr">
              <a:buFont typeface="Arial" panose="020B0604020202020204" pitchFamily="34" charset="0"/>
              <a:buChar char="•"/>
            </a:pPr>
            <a:r>
              <a:rPr lang="es-ES" sz="1600" b="1" dirty="0" smtClean="0"/>
              <a:t>GESTIÓN ANTE DIGEIM-</a:t>
            </a:r>
            <a:r>
              <a:rPr lang="es-ES" sz="1600" b="1" dirty="0" err="1" smtClean="0"/>
              <a:t>COGMAR</a:t>
            </a:r>
            <a:r>
              <a:rPr lang="es-ES" sz="1600" b="1" dirty="0" smtClean="0"/>
              <a:t> -MIDENA</a:t>
            </a:r>
          </a:p>
          <a:p>
            <a:pPr marL="95250" indent="-95250" algn="ctr">
              <a:buFont typeface="Arial" panose="020B0604020202020204" pitchFamily="34" charset="0"/>
              <a:buChar char="•"/>
            </a:pPr>
            <a:r>
              <a:rPr lang="es-ES" sz="1600" b="1" dirty="0" smtClean="0"/>
              <a:t>ACUERDO MINISTERIAL</a:t>
            </a:r>
          </a:p>
        </p:txBody>
      </p:sp>
      <p:sp>
        <p:nvSpPr>
          <p:cNvPr id="26" name="25 Rectángulo redondeado"/>
          <p:cNvSpPr/>
          <p:nvPr/>
        </p:nvSpPr>
        <p:spPr>
          <a:xfrm>
            <a:off x="767408" y="4149080"/>
            <a:ext cx="3675901" cy="64807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ESTRUCTURA  POR PROCESOS DESACTUALIZADA (2008)</a:t>
            </a:r>
          </a:p>
        </p:txBody>
      </p:sp>
      <p:sp>
        <p:nvSpPr>
          <p:cNvPr id="27" name="26 Rectángulo redondeado"/>
          <p:cNvSpPr/>
          <p:nvPr/>
        </p:nvSpPr>
        <p:spPr>
          <a:xfrm>
            <a:off x="9010123" y="4149080"/>
            <a:ext cx="2666497" cy="64807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t>MANUAL DE PROCESOS Y PROCEDIMIENTOS</a:t>
            </a:r>
          </a:p>
        </p:txBody>
      </p:sp>
      <p:pic>
        <p:nvPicPr>
          <p:cNvPr id="1127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1591" y="4077072"/>
            <a:ext cx="1926519" cy="81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28 Rectángulo redondeado"/>
          <p:cNvSpPr/>
          <p:nvPr/>
        </p:nvSpPr>
        <p:spPr>
          <a:xfrm>
            <a:off x="836000" y="5345224"/>
            <a:ext cx="3675901" cy="109614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REVISIÓN DE LA PLANIFICACIÓN ESTRATÉGICA</a:t>
            </a:r>
          </a:p>
          <a:p>
            <a:pPr algn="ctr"/>
            <a:r>
              <a:rPr lang="es-ES" b="1" dirty="0" smtClean="0"/>
              <a:t>VINCULO CON LA ARMADA</a:t>
            </a:r>
          </a:p>
        </p:txBody>
      </p:sp>
      <p:sp>
        <p:nvSpPr>
          <p:cNvPr id="30" name="29 Rectángulo redondeado">
            <a:hlinkClick r:id="rId10" action="ppaction://hlinksldjump"/>
          </p:cNvPr>
          <p:cNvSpPr/>
          <p:nvPr/>
        </p:nvSpPr>
        <p:spPr>
          <a:xfrm>
            <a:off x="8904313" y="5345224"/>
            <a:ext cx="2731768" cy="109614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250" indent="-95250" algn="ctr">
              <a:buFont typeface="Arial" panose="020B0604020202020204" pitchFamily="34" charset="0"/>
              <a:buChar char="•"/>
            </a:pPr>
            <a:r>
              <a:rPr lang="es-ES" sz="1600" b="1" dirty="0" smtClean="0"/>
              <a:t>PLANIFICACIÓN DRAGADO BIANUAL MUELLES DE LA ESCUADRA NAVAL – </a:t>
            </a:r>
            <a:r>
              <a:rPr lang="es-ES" sz="1600" b="1" dirty="0" err="1" smtClean="0"/>
              <a:t>COGUAR</a:t>
            </a:r>
            <a:endParaRPr lang="es-ES" sz="1600" b="1" dirty="0" smtClean="0"/>
          </a:p>
        </p:txBody>
      </p:sp>
      <p:pic>
        <p:nvPicPr>
          <p:cNvPr id="11272"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29489" y="5184420"/>
            <a:ext cx="2790722" cy="141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9246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000" fill="hold"/>
                                        <p:tgtEl>
                                          <p:spTgt spid="23"/>
                                        </p:tgtEl>
                                        <p:attrNameLst>
                                          <p:attrName>ppt_w</p:attrName>
                                        </p:attrNameLst>
                                      </p:cBhvr>
                                      <p:tavLst>
                                        <p:tav tm="0">
                                          <p:val>
                                            <p:fltVal val="0"/>
                                          </p:val>
                                        </p:tav>
                                        <p:tav tm="100000">
                                          <p:val>
                                            <p:strVal val="#ppt_w"/>
                                          </p:val>
                                        </p:tav>
                                      </p:tavLst>
                                    </p:anim>
                                    <p:anim calcmode="lin" valueType="num">
                                      <p:cBhvr>
                                        <p:cTn id="28" dur="1000" fill="hold"/>
                                        <p:tgtEl>
                                          <p:spTgt spid="23"/>
                                        </p:tgtEl>
                                        <p:attrNameLst>
                                          <p:attrName>ppt_h</p:attrName>
                                        </p:attrNameLst>
                                      </p:cBhvr>
                                      <p:tavLst>
                                        <p:tav tm="0">
                                          <p:val>
                                            <p:fltVal val="0"/>
                                          </p:val>
                                        </p:tav>
                                        <p:tav tm="100000">
                                          <p:val>
                                            <p:strVal val="#ppt_h"/>
                                          </p:val>
                                        </p:tav>
                                      </p:tavLst>
                                    </p:anim>
                                    <p:anim calcmode="lin" valueType="num">
                                      <p:cBhvr>
                                        <p:cTn id="29" dur="1000" fill="hold"/>
                                        <p:tgtEl>
                                          <p:spTgt spid="23"/>
                                        </p:tgtEl>
                                        <p:attrNameLst>
                                          <p:attrName>style.rotation</p:attrName>
                                        </p:attrNameLst>
                                      </p:cBhvr>
                                      <p:tavLst>
                                        <p:tav tm="0">
                                          <p:val>
                                            <p:fltVal val="90"/>
                                          </p:val>
                                        </p:tav>
                                        <p:tav tm="100000">
                                          <p:val>
                                            <p:fltVal val="0"/>
                                          </p:val>
                                        </p:tav>
                                      </p:tavLst>
                                    </p:anim>
                                    <p:animEffect transition="in" filter="fade">
                                      <p:cBhvr>
                                        <p:cTn id="30" dur="1000"/>
                                        <p:tgtEl>
                                          <p:spTgt spid="23"/>
                                        </p:tgtEl>
                                      </p:cBhvr>
                                    </p:animEffect>
                                  </p:childTnLst>
                                </p:cTn>
                              </p:par>
                              <p:par>
                                <p:cTn id="31" presetID="31" presetClass="entr" presetSubtype="0" fill="hold" nodeType="withEffect">
                                  <p:stCondLst>
                                    <p:cond delay="0"/>
                                  </p:stCondLst>
                                  <p:childTnLst>
                                    <p:set>
                                      <p:cBhvr>
                                        <p:cTn id="32" dur="1" fill="hold">
                                          <p:stCondLst>
                                            <p:cond delay="0"/>
                                          </p:stCondLst>
                                        </p:cTn>
                                        <p:tgtEl>
                                          <p:spTgt spid="11270"/>
                                        </p:tgtEl>
                                        <p:attrNameLst>
                                          <p:attrName>style.visibility</p:attrName>
                                        </p:attrNameLst>
                                      </p:cBhvr>
                                      <p:to>
                                        <p:strVal val="visible"/>
                                      </p:to>
                                    </p:set>
                                    <p:anim calcmode="lin" valueType="num">
                                      <p:cBhvr>
                                        <p:cTn id="33" dur="1000" fill="hold"/>
                                        <p:tgtEl>
                                          <p:spTgt spid="11270"/>
                                        </p:tgtEl>
                                        <p:attrNameLst>
                                          <p:attrName>ppt_w</p:attrName>
                                        </p:attrNameLst>
                                      </p:cBhvr>
                                      <p:tavLst>
                                        <p:tav tm="0">
                                          <p:val>
                                            <p:fltVal val="0"/>
                                          </p:val>
                                        </p:tav>
                                        <p:tav tm="100000">
                                          <p:val>
                                            <p:strVal val="#ppt_w"/>
                                          </p:val>
                                        </p:tav>
                                      </p:tavLst>
                                    </p:anim>
                                    <p:anim calcmode="lin" valueType="num">
                                      <p:cBhvr>
                                        <p:cTn id="34" dur="1000" fill="hold"/>
                                        <p:tgtEl>
                                          <p:spTgt spid="11270"/>
                                        </p:tgtEl>
                                        <p:attrNameLst>
                                          <p:attrName>ppt_h</p:attrName>
                                        </p:attrNameLst>
                                      </p:cBhvr>
                                      <p:tavLst>
                                        <p:tav tm="0">
                                          <p:val>
                                            <p:fltVal val="0"/>
                                          </p:val>
                                        </p:tav>
                                        <p:tav tm="100000">
                                          <p:val>
                                            <p:strVal val="#ppt_h"/>
                                          </p:val>
                                        </p:tav>
                                      </p:tavLst>
                                    </p:anim>
                                    <p:anim calcmode="lin" valueType="num">
                                      <p:cBhvr>
                                        <p:cTn id="35" dur="1000" fill="hold"/>
                                        <p:tgtEl>
                                          <p:spTgt spid="11270"/>
                                        </p:tgtEl>
                                        <p:attrNameLst>
                                          <p:attrName>style.rotation</p:attrName>
                                        </p:attrNameLst>
                                      </p:cBhvr>
                                      <p:tavLst>
                                        <p:tav tm="0">
                                          <p:val>
                                            <p:fltVal val="90"/>
                                          </p:val>
                                        </p:tav>
                                        <p:tav tm="100000">
                                          <p:val>
                                            <p:fltVal val="0"/>
                                          </p:val>
                                        </p:tav>
                                      </p:tavLst>
                                    </p:anim>
                                    <p:animEffect transition="in" filter="fade">
                                      <p:cBhvr>
                                        <p:cTn id="36" dur="1000"/>
                                        <p:tgtEl>
                                          <p:spTgt spid="11270"/>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1000" fill="hold"/>
                                        <p:tgtEl>
                                          <p:spTgt spid="25"/>
                                        </p:tgtEl>
                                        <p:attrNameLst>
                                          <p:attrName>ppt_w</p:attrName>
                                        </p:attrNameLst>
                                      </p:cBhvr>
                                      <p:tavLst>
                                        <p:tav tm="0">
                                          <p:val>
                                            <p:fltVal val="0"/>
                                          </p:val>
                                        </p:tav>
                                        <p:tav tm="100000">
                                          <p:val>
                                            <p:strVal val="#ppt_w"/>
                                          </p:val>
                                        </p:tav>
                                      </p:tavLst>
                                    </p:anim>
                                    <p:anim calcmode="lin" valueType="num">
                                      <p:cBhvr>
                                        <p:cTn id="40" dur="1000" fill="hold"/>
                                        <p:tgtEl>
                                          <p:spTgt spid="25"/>
                                        </p:tgtEl>
                                        <p:attrNameLst>
                                          <p:attrName>ppt_h</p:attrName>
                                        </p:attrNameLst>
                                      </p:cBhvr>
                                      <p:tavLst>
                                        <p:tav tm="0">
                                          <p:val>
                                            <p:fltVal val="0"/>
                                          </p:val>
                                        </p:tav>
                                        <p:tav tm="100000">
                                          <p:val>
                                            <p:strVal val="#ppt_h"/>
                                          </p:val>
                                        </p:tav>
                                      </p:tavLst>
                                    </p:anim>
                                    <p:anim calcmode="lin" valueType="num">
                                      <p:cBhvr>
                                        <p:cTn id="41" dur="1000" fill="hold"/>
                                        <p:tgtEl>
                                          <p:spTgt spid="25"/>
                                        </p:tgtEl>
                                        <p:attrNameLst>
                                          <p:attrName>style.rotation</p:attrName>
                                        </p:attrNameLst>
                                      </p:cBhvr>
                                      <p:tavLst>
                                        <p:tav tm="0">
                                          <p:val>
                                            <p:fltVal val="90"/>
                                          </p:val>
                                        </p:tav>
                                        <p:tav tm="100000">
                                          <p:val>
                                            <p:fltVal val="0"/>
                                          </p:val>
                                        </p:tav>
                                      </p:tavLst>
                                    </p:anim>
                                    <p:animEffect transition="in" filter="fade">
                                      <p:cBhvr>
                                        <p:cTn id="42" dur="1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1000" fill="hold"/>
                                        <p:tgtEl>
                                          <p:spTgt spid="26"/>
                                        </p:tgtEl>
                                        <p:attrNameLst>
                                          <p:attrName>ppt_w</p:attrName>
                                        </p:attrNameLst>
                                      </p:cBhvr>
                                      <p:tavLst>
                                        <p:tav tm="0">
                                          <p:val>
                                            <p:fltVal val="0"/>
                                          </p:val>
                                        </p:tav>
                                        <p:tav tm="100000">
                                          <p:val>
                                            <p:strVal val="#ppt_w"/>
                                          </p:val>
                                        </p:tav>
                                      </p:tavLst>
                                    </p:anim>
                                    <p:anim calcmode="lin" valueType="num">
                                      <p:cBhvr>
                                        <p:cTn id="48" dur="1000" fill="hold"/>
                                        <p:tgtEl>
                                          <p:spTgt spid="26"/>
                                        </p:tgtEl>
                                        <p:attrNameLst>
                                          <p:attrName>ppt_h</p:attrName>
                                        </p:attrNameLst>
                                      </p:cBhvr>
                                      <p:tavLst>
                                        <p:tav tm="0">
                                          <p:val>
                                            <p:fltVal val="0"/>
                                          </p:val>
                                        </p:tav>
                                        <p:tav tm="100000">
                                          <p:val>
                                            <p:strVal val="#ppt_h"/>
                                          </p:val>
                                        </p:tav>
                                      </p:tavLst>
                                    </p:anim>
                                    <p:anim calcmode="lin" valueType="num">
                                      <p:cBhvr>
                                        <p:cTn id="49" dur="1000" fill="hold"/>
                                        <p:tgtEl>
                                          <p:spTgt spid="26"/>
                                        </p:tgtEl>
                                        <p:attrNameLst>
                                          <p:attrName>style.rotation</p:attrName>
                                        </p:attrNameLst>
                                      </p:cBhvr>
                                      <p:tavLst>
                                        <p:tav tm="0">
                                          <p:val>
                                            <p:fltVal val="90"/>
                                          </p:val>
                                        </p:tav>
                                        <p:tav tm="100000">
                                          <p:val>
                                            <p:fltVal val="0"/>
                                          </p:val>
                                        </p:tav>
                                      </p:tavLst>
                                    </p:anim>
                                    <p:animEffect transition="in" filter="fade">
                                      <p:cBhvr>
                                        <p:cTn id="50" dur="1000"/>
                                        <p:tgtEl>
                                          <p:spTgt spid="26"/>
                                        </p:tgtEl>
                                      </p:cBhvr>
                                    </p:animEffect>
                                  </p:childTnLst>
                                </p:cTn>
                              </p:par>
                              <p:par>
                                <p:cTn id="51" presetID="31" presetClass="entr" presetSubtype="0" fill="hold" nodeType="withEffect">
                                  <p:stCondLst>
                                    <p:cond delay="0"/>
                                  </p:stCondLst>
                                  <p:childTnLst>
                                    <p:set>
                                      <p:cBhvr>
                                        <p:cTn id="52" dur="1" fill="hold">
                                          <p:stCondLst>
                                            <p:cond delay="0"/>
                                          </p:stCondLst>
                                        </p:cTn>
                                        <p:tgtEl>
                                          <p:spTgt spid="11271"/>
                                        </p:tgtEl>
                                        <p:attrNameLst>
                                          <p:attrName>style.visibility</p:attrName>
                                        </p:attrNameLst>
                                      </p:cBhvr>
                                      <p:to>
                                        <p:strVal val="visible"/>
                                      </p:to>
                                    </p:set>
                                    <p:anim calcmode="lin" valueType="num">
                                      <p:cBhvr>
                                        <p:cTn id="53" dur="1000" fill="hold"/>
                                        <p:tgtEl>
                                          <p:spTgt spid="11271"/>
                                        </p:tgtEl>
                                        <p:attrNameLst>
                                          <p:attrName>ppt_w</p:attrName>
                                        </p:attrNameLst>
                                      </p:cBhvr>
                                      <p:tavLst>
                                        <p:tav tm="0">
                                          <p:val>
                                            <p:fltVal val="0"/>
                                          </p:val>
                                        </p:tav>
                                        <p:tav tm="100000">
                                          <p:val>
                                            <p:strVal val="#ppt_w"/>
                                          </p:val>
                                        </p:tav>
                                      </p:tavLst>
                                    </p:anim>
                                    <p:anim calcmode="lin" valueType="num">
                                      <p:cBhvr>
                                        <p:cTn id="54" dur="1000" fill="hold"/>
                                        <p:tgtEl>
                                          <p:spTgt spid="11271"/>
                                        </p:tgtEl>
                                        <p:attrNameLst>
                                          <p:attrName>ppt_h</p:attrName>
                                        </p:attrNameLst>
                                      </p:cBhvr>
                                      <p:tavLst>
                                        <p:tav tm="0">
                                          <p:val>
                                            <p:fltVal val="0"/>
                                          </p:val>
                                        </p:tav>
                                        <p:tav tm="100000">
                                          <p:val>
                                            <p:strVal val="#ppt_h"/>
                                          </p:val>
                                        </p:tav>
                                      </p:tavLst>
                                    </p:anim>
                                    <p:anim calcmode="lin" valueType="num">
                                      <p:cBhvr>
                                        <p:cTn id="55" dur="1000" fill="hold"/>
                                        <p:tgtEl>
                                          <p:spTgt spid="11271"/>
                                        </p:tgtEl>
                                        <p:attrNameLst>
                                          <p:attrName>style.rotation</p:attrName>
                                        </p:attrNameLst>
                                      </p:cBhvr>
                                      <p:tavLst>
                                        <p:tav tm="0">
                                          <p:val>
                                            <p:fltVal val="90"/>
                                          </p:val>
                                        </p:tav>
                                        <p:tav tm="100000">
                                          <p:val>
                                            <p:fltVal val="0"/>
                                          </p:val>
                                        </p:tav>
                                      </p:tavLst>
                                    </p:anim>
                                    <p:animEffect transition="in" filter="fade">
                                      <p:cBhvr>
                                        <p:cTn id="56" dur="1000"/>
                                        <p:tgtEl>
                                          <p:spTgt spid="11271"/>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1000" fill="hold"/>
                                        <p:tgtEl>
                                          <p:spTgt spid="27"/>
                                        </p:tgtEl>
                                        <p:attrNameLst>
                                          <p:attrName>ppt_w</p:attrName>
                                        </p:attrNameLst>
                                      </p:cBhvr>
                                      <p:tavLst>
                                        <p:tav tm="0">
                                          <p:val>
                                            <p:fltVal val="0"/>
                                          </p:val>
                                        </p:tav>
                                        <p:tav tm="100000">
                                          <p:val>
                                            <p:strVal val="#ppt_w"/>
                                          </p:val>
                                        </p:tav>
                                      </p:tavLst>
                                    </p:anim>
                                    <p:anim calcmode="lin" valueType="num">
                                      <p:cBhvr>
                                        <p:cTn id="60" dur="1000" fill="hold"/>
                                        <p:tgtEl>
                                          <p:spTgt spid="27"/>
                                        </p:tgtEl>
                                        <p:attrNameLst>
                                          <p:attrName>ppt_h</p:attrName>
                                        </p:attrNameLst>
                                      </p:cBhvr>
                                      <p:tavLst>
                                        <p:tav tm="0">
                                          <p:val>
                                            <p:fltVal val="0"/>
                                          </p:val>
                                        </p:tav>
                                        <p:tav tm="100000">
                                          <p:val>
                                            <p:strVal val="#ppt_h"/>
                                          </p:val>
                                        </p:tav>
                                      </p:tavLst>
                                    </p:anim>
                                    <p:anim calcmode="lin" valueType="num">
                                      <p:cBhvr>
                                        <p:cTn id="61" dur="1000" fill="hold"/>
                                        <p:tgtEl>
                                          <p:spTgt spid="27"/>
                                        </p:tgtEl>
                                        <p:attrNameLst>
                                          <p:attrName>style.rotation</p:attrName>
                                        </p:attrNameLst>
                                      </p:cBhvr>
                                      <p:tavLst>
                                        <p:tav tm="0">
                                          <p:val>
                                            <p:fltVal val="90"/>
                                          </p:val>
                                        </p:tav>
                                        <p:tav tm="100000">
                                          <p:val>
                                            <p:fltVal val="0"/>
                                          </p:val>
                                        </p:tav>
                                      </p:tavLst>
                                    </p:anim>
                                    <p:animEffect transition="in" filter="fade">
                                      <p:cBhvr>
                                        <p:cTn id="62" dur="10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1000" fill="hold"/>
                                        <p:tgtEl>
                                          <p:spTgt spid="29"/>
                                        </p:tgtEl>
                                        <p:attrNameLst>
                                          <p:attrName>ppt_w</p:attrName>
                                        </p:attrNameLst>
                                      </p:cBhvr>
                                      <p:tavLst>
                                        <p:tav tm="0">
                                          <p:val>
                                            <p:fltVal val="0"/>
                                          </p:val>
                                        </p:tav>
                                        <p:tav tm="100000">
                                          <p:val>
                                            <p:strVal val="#ppt_w"/>
                                          </p:val>
                                        </p:tav>
                                      </p:tavLst>
                                    </p:anim>
                                    <p:anim calcmode="lin" valueType="num">
                                      <p:cBhvr>
                                        <p:cTn id="68" dur="1000" fill="hold"/>
                                        <p:tgtEl>
                                          <p:spTgt spid="29"/>
                                        </p:tgtEl>
                                        <p:attrNameLst>
                                          <p:attrName>ppt_h</p:attrName>
                                        </p:attrNameLst>
                                      </p:cBhvr>
                                      <p:tavLst>
                                        <p:tav tm="0">
                                          <p:val>
                                            <p:fltVal val="0"/>
                                          </p:val>
                                        </p:tav>
                                        <p:tav tm="100000">
                                          <p:val>
                                            <p:strVal val="#ppt_h"/>
                                          </p:val>
                                        </p:tav>
                                      </p:tavLst>
                                    </p:anim>
                                    <p:anim calcmode="lin" valueType="num">
                                      <p:cBhvr>
                                        <p:cTn id="69" dur="1000" fill="hold"/>
                                        <p:tgtEl>
                                          <p:spTgt spid="29"/>
                                        </p:tgtEl>
                                        <p:attrNameLst>
                                          <p:attrName>style.rotation</p:attrName>
                                        </p:attrNameLst>
                                      </p:cBhvr>
                                      <p:tavLst>
                                        <p:tav tm="0">
                                          <p:val>
                                            <p:fltVal val="90"/>
                                          </p:val>
                                        </p:tav>
                                        <p:tav tm="100000">
                                          <p:val>
                                            <p:fltVal val="0"/>
                                          </p:val>
                                        </p:tav>
                                      </p:tavLst>
                                    </p:anim>
                                    <p:animEffect transition="in" filter="fade">
                                      <p:cBhvr>
                                        <p:cTn id="70" dur="1000"/>
                                        <p:tgtEl>
                                          <p:spTgt spid="29"/>
                                        </p:tgtEl>
                                      </p:cBhvr>
                                    </p:animEffect>
                                  </p:childTnLst>
                                </p:cTn>
                              </p:par>
                              <p:par>
                                <p:cTn id="71" presetID="31" presetClass="entr" presetSubtype="0" fill="hold" nodeType="withEffect">
                                  <p:stCondLst>
                                    <p:cond delay="0"/>
                                  </p:stCondLst>
                                  <p:childTnLst>
                                    <p:set>
                                      <p:cBhvr>
                                        <p:cTn id="72" dur="1" fill="hold">
                                          <p:stCondLst>
                                            <p:cond delay="0"/>
                                          </p:stCondLst>
                                        </p:cTn>
                                        <p:tgtEl>
                                          <p:spTgt spid="11272"/>
                                        </p:tgtEl>
                                        <p:attrNameLst>
                                          <p:attrName>style.visibility</p:attrName>
                                        </p:attrNameLst>
                                      </p:cBhvr>
                                      <p:to>
                                        <p:strVal val="visible"/>
                                      </p:to>
                                    </p:set>
                                    <p:anim calcmode="lin" valueType="num">
                                      <p:cBhvr>
                                        <p:cTn id="73" dur="1000" fill="hold"/>
                                        <p:tgtEl>
                                          <p:spTgt spid="11272"/>
                                        </p:tgtEl>
                                        <p:attrNameLst>
                                          <p:attrName>ppt_w</p:attrName>
                                        </p:attrNameLst>
                                      </p:cBhvr>
                                      <p:tavLst>
                                        <p:tav tm="0">
                                          <p:val>
                                            <p:fltVal val="0"/>
                                          </p:val>
                                        </p:tav>
                                        <p:tav tm="100000">
                                          <p:val>
                                            <p:strVal val="#ppt_w"/>
                                          </p:val>
                                        </p:tav>
                                      </p:tavLst>
                                    </p:anim>
                                    <p:anim calcmode="lin" valueType="num">
                                      <p:cBhvr>
                                        <p:cTn id="74" dur="1000" fill="hold"/>
                                        <p:tgtEl>
                                          <p:spTgt spid="11272"/>
                                        </p:tgtEl>
                                        <p:attrNameLst>
                                          <p:attrName>ppt_h</p:attrName>
                                        </p:attrNameLst>
                                      </p:cBhvr>
                                      <p:tavLst>
                                        <p:tav tm="0">
                                          <p:val>
                                            <p:fltVal val="0"/>
                                          </p:val>
                                        </p:tav>
                                        <p:tav tm="100000">
                                          <p:val>
                                            <p:strVal val="#ppt_h"/>
                                          </p:val>
                                        </p:tav>
                                      </p:tavLst>
                                    </p:anim>
                                    <p:anim calcmode="lin" valueType="num">
                                      <p:cBhvr>
                                        <p:cTn id="75" dur="1000" fill="hold"/>
                                        <p:tgtEl>
                                          <p:spTgt spid="11272"/>
                                        </p:tgtEl>
                                        <p:attrNameLst>
                                          <p:attrName>style.rotation</p:attrName>
                                        </p:attrNameLst>
                                      </p:cBhvr>
                                      <p:tavLst>
                                        <p:tav tm="0">
                                          <p:val>
                                            <p:fltVal val="90"/>
                                          </p:val>
                                        </p:tav>
                                        <p:tav tm="100000">
                                          <p:val>
                                            <p:fltVal val="0"/>
                                          </p:val>
                                        </p:tav>
                                      </p:tavLst>
                                    </p:anim>
                                    <p:animEffect transition="in" filter="fade">
                                      <p:cBhvr>
                                        <p:cTn id="76" dur="1000"/>
                                        <p:tgtEl>
                                          <p:spTgt spid="11272"/>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1000" fill="hold"/>
                                        <p:tgtEl>
                                          <p:spTgt spid="30"/>
                                        </p:tgtEl>
                                        <p:attrNameLst>
                                          <p:attrName>ppt_w</p:attrName>
                                        </p:attrNameLst>
                                      </p:cBhvr>
                                      <p:tavLst>
                                        <p:tav tm="0">
                                          <p:val>
                                            <p:fltVal val="0"/>
                                          </p:val>
                                        </p:tav>
                                        <p:tav tm="100000">
                                          <p:val>
                                            <p:strVal val="#ppt_w"/>
                                          </p:val>
                                        </p:tav>
                                      </p:tavLst>
                                    </p:anim>
                                    <p:anim calcmode="lin" valueType="num">
                                      <p:cBhvr>
                                        <p:cTn id="80" dur="1000" fill="hold"/>
                                        <p:tgtEl>
                                          <p:spTgt spid="30"/>
                                        </p:tgtEl>
                                        <p:attrNameLst>
                                          <p:attrName>ppt_h</p:attrName>
                                        </p:attrNameLst>
                                      </p:cBhvr>
                                      <p:tavLst>
                                        <p:tav tm="0">
                                          <p:val>
                                            <p:fltVal val="0"/>
                                          </p:val>
                                        </p:tav>
                                        <p:tav tm="100000">
                                          <p:val>
                                            <p:strVal val="#ppt_h"/>
                                          </p:val>
                                        </p:tav>
                                      </p:tavLst>
                                    </p:anim>
                                    <p:anim calcmode="lin" valueType="num">
                                      <p:cBhvr>
                                        <p:cTn id="81" dur="1000" fill="hold"/>
                                        <p:tgtEl>
                                          <p:spTgt spid="30"/>
                                        </p:tgtEl>
                                        <p:attrNameLst>
                                          <p:attrName>style.rotation</p:attrName>
                                        </p:attrNameLst>
                                      </p:cBhvr>
                                      <p:tavLst>
                                        <p:tav tm="0">
                                          <p:val>
                                            <p:fltVal val="90"/>
                                          </p:val>
                                        </p:tav>
                                        <p:tav tm="100000">
                                          <p:val>
                                            <p:fltVal val="0"/>
                                          </p:val>
                                        </p:tav>
                                      </p:tavLst>
                                    </p:anim>
                                    <p:animEffect transition="in" filter="fade">
                                      <p:cBhvr>
                                        <p:cTn id="8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21" grpId="0" animBg="1"/>
      <p:bldP spid="22" grpId="0" animBg="1"/>
      <p:bldP spid="23" grpId="0" animBg="1"/>
      <p:bldP spid="25" grpId="0" animBg="1"/>
      <p:bldP spid="26" grpId="0" animBg="1"/>
      <p:bldP spid="27" grpId="0"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793" y="980728"/>
            <a:ext cx="12180887"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46" name="45 Cubo"/>
          <p:cNvSpPr/>
          <p:nvPr/>
        </p:nvSpPr>
        <p:spPr>
          <a:xfrm>
            <a:off x="6961262" y="166841"/>
            <a:ext cx="4247306" cy="597863"/>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algn="ctr">
              <a:lnSpc>
                <a:spcPct val="90000"/>
              </a:lnSpc>
              <a:spcBef>
                <a:spcPct val="0"/>
              </a:spcBef>
              <a:spcAft>
                <a:spcPct val="35000"/>
              </a:spcAft>
            </a:pPr>
            <a:r>
              <a:rPr lang="es-EC" sz="3200" b="1" dirty="0" smtClean="0">
                <a:ln/>
                <a:solidFill>
                  <a:srgbClr val="FFFF00"/>
                </a:solidFill>
                <a:latin typeface="Arial Black" panose="020B0A04020102020204" pitchFamily="34" charset="0"/>
              </a:rPr>
              <a:t>INTRODUCCIÓN</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277324" y="642044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5</a:t>
            </a:fld>
            <a:endParaRPr lang="es-EC" sz="1400" dirty="0">
              <a:solidFill>
                <a:schemeClr val="tx1"/>
              </a:solidFill>
              <a:latin typeface="Arial" panose="020B0604020202020204" pitchFamily="34" charset="0"/>
              <a:cs typeface="Arial" panose="020B0604020202020204" pitchFamily="34" charset="0"/>
            </a:endParaRPr>
          </a:p>
        </p:txBody>
      </p:sp>
      <p:sp>
        <p:nvSpPr>
          <p:cNvPr id="66" name="Text Box 2"/>
          <p:cNvSpPr txBox="1">
            <a:spLocks noChangeArrowheads="1"/>
          </p:cNvSpPr>
          <p:nvPr/>
        </p:nvSpPr>
        <p:spPr bwMode="auto">
          <a:xfrm>
            <a:off x="230845" y="1249327"/>
            <a:ext cx="1848494" cy="707886"/>
          </a:xfrm>
          <a:prstGeom prst="rect">
            <a:avLst/>
          </a:prstGeom>
          <a:solidFill>
            <a:srgbClr val="003399"/>
          </a:solidFill>
          <a:effectLst>
            <a:softEdge rad="635000"/>
          </a:effectLst>
          <a:scene3d>
            <a:camera prst="orthographicFront"/>
            <a:lightRig rig="threePt" dir="t"/>
          </a:scene3d>
          <a:sp3d>
            <a:bevelT/>
          </a:sp3d>
        </p:spPr>
        <p:txBody>
          <a:bodyPr wrap="square" rtlCol="0">
            <a:spAutoFit/>
          </a:bodyPr>
          <a:lstStyle>
            <a:defPPr>
              <a:defRPr lang="es-EC"/>
            </a:defPPr>
            <a:lvl1pPr algn="ctr">
              <a:defRPr sz="1200" b="1">
                <a:solidFill>
                  <a:prstClr val="black"/>
                </a:solidFill>
              </a:defRPr>
            </a:lvl1pPr>
          </a:lstStyle>
          <a:p>
            <a:r>
              <a:rPr lang="es-MX" sz="2000" dirty="0">
                <a:solidFill>
                  <a:schemeClr val="bg1"/>
                </a:solidFill>
              </a:rPr>
              <a:t>PODER MARÍTIMO</a:t>
            </a:r>
            <a:endParaRPr lang="es-ES" sz="2000" dirty="0">
              <a:solidFill>
                <a:schemeClr val="bg1"/>
              </a:solidFill>
            </a:endParaRPr>
          </a:p>
        </p:txBody>
      </p:sp>
      <p:sp>
        <p:nvSpPr>
          <p:cNvPr id="72" name="Text Box 9"/>
          <p:cNvSpPr txBox="1">
            <a:spLocks noChangeArrowheads="1"/>
          </p:cNvSpPr>
          <p:nvPr/>
        </p:nvSpPr>
        <p:spPr bwMode="auto">
          <a:xfrm>
            <a:off x="3111394" y="1391021"/>
            <a:ext cx="1696747" cy="400110"/>
          </a:xfrm>
          <a:prstGeom prst="rect">
            <a:avLst/>
          </a:prstGeom>
          <a:noFill/>
          <a:ln w="9525">
            <a:noFill/>
            <a:miter lim="800000"/>
            <a:headEnd/>
            <a:tailEnd/>
          </a:ln>
        </p:spPr>
        <p:txBody>
          <a:bodyPr wrap="none">
            <a:spAutoFit/>
          </a:bodyPr>
          <a:lstStyle/>
          <a:p>
            <a:pPr algn="ctr"/>
            <a:r>
              <a:rPr lang="es-MX" sz="2000" b="1" dirty="0"/>
              <a:t>PODER NAVAL</a:t>
            </a:r>
            <a:endParaRPr lang="es-ES" sz="2000" b="1" dirty="0"/>
          </a:p>
        </p:txBody>
      </p:sp>
      <p:sp>
        <p:nvSpPr>
          <p:cNvPr id="71" name="Text Box 8"/>
          <p:cNvSpPr txBox="1">
            <a:spLocks noChangeArrowheads="1"/>
          </p:cNvSpPr>
          <p:nvPr/>
        </p:nvSpPr>
        <p:spPr bwMode="auto">
          <a:xfrm>
            <a:off x="2450790" y="1309811"/>
            <a:ext cx="364202" cy="523220"/>
          </a:xfrm>
          <a:prstGeom prst="rect">
            <a:avLst/>
          </a:prstGeom>
          <a:noFill/>
          <a:ln w="9525">
            <a:noFill/>
            <a:miter lim="800000"/>
            <a:headEnd/>
            <a:tailEnd/>
          </a:ln>
        </p:spPr>
        <p:txBody>
          <a:bodyPr wrap="none">
            <a:spAutoFit/>
          </a:bodyPr>
          <a:lstStyle/>
          <a:p>
            <a:r>
              <a:rPr lang="es-MX" sz="2800" b="1"/>
              <a:t>=</a:t>
            </a:r>
            <a:endParaRPr lang="es-ES" sz="2800" b="1"/>
          </a:p>
        </p:txBody>
      </p:sp>
      <p:sp>
        <p:nvSpPr>
          <p:cNvPr id="73" name="Text Box 10"/>
          <p:cNvSpPr txBox="1">
            <a:spLocks noChangeArrowheads="1"/>
          </p:cNvSpPr>
          <p:nvPr/>
        </p:nvSpPr>
        <p:spPr bwMode="auto">
          <a:xfrm>
            <a:off x="5375268" y="1309810"/>
            <a:ext cx="364202" cy="523220"/>
          </a:xfrm>
          <a:prstGeom prst="rect">
            <a:avLst/>
          </a:prstGeom>
          <a:noFill/>
          <a:ln w="9525">
            <a:noFill/>
            <a:miter lim="800000"/>
            <a:headEnd/>
            <a:tailEnd/>
          </a:ln>
        </p:spPr>
        <p:txBody>
          <a:bodyPr wrap="none">
            <a:spAutoFit/>
          </a:bodyPr>
          <a:lstStyle/>
          <a:p>
            <a:r>
              <a:rPr lang="es-MX" sz="2800" b="1" dirty="0"/>
              <a:t>+</a:t>
            </a:r>
            <a:endParaRPr lang="es-ES" sz="2800" b="1"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11183" y="3921034"/>
            <a:ext cx="2714364" cy="1793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701" y="2117629"/>
            <a:ext cx="1511939" cy="1484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Text Box 6"/>
          <p:cNvSpPr txBox="1">
            <a:spLocks noChangeArrowheads="1"/>
          </p:cNvSpPr>
          <p:nvPr/>
        </p:nvSpPr>
        <p:spPr bwMode="auto">
          <a:xfrm>
            <a:off x="6618342" y="1240304"/>
            <a:ext cx="1492716" cy="707886"/>
          </a:xfrm>
          <a:prstGeom prst="rect">
            <a:avLst/>
          </a:prstGeom>
          <a:noFill/>
          <a:ln w="9525">
            <a:noFill/>
            <a:miter lim="800000"/>
            <a:headEnd/>
            <a:tailEnd/>
          </a:ln>
        </p:spPr>
        <p:txBody>
          <a:bodyPr wrap="none">
            <a:spAutoFit/>
          </a:bodyPr>
          <a:lstStyle/>
          <a:p>
            <a:pPr algn="ctr"/>
            <a:r>
              <a:rPr lang="es-ES" sz="2000" b="1" dirty="0" smtClean="0"/>
              <a:t>INTERESES </a:t>
            </a:r>
          </a:p>
          <a:p>
            <a:pPr algn="ctr"/>
            <a:r>
              <a:rPr lang="es-ES" sz="2000" b="1" dirty="0" smtClean="0"/>
              <a:t>MARÍTIMOS</a:t>
            </a:r>
            <a:endParaRPr lang="es-ES" sz="2000" b="1" dirty="0"/>
          </a:p>
        </p:txBody>
      </p:sp>
      <p:sp>
        <p:nvSpPr>
          <p:cNvPr id="88" name="Text Box 9"/>
          <p:cNvSpPr txBox="1">
            <a:spLocks noChangeArrowheads="1"/>
          </p:cNvSpPr>
          <p:nvPr/>
        </p:nvSpPr>
        <p:spPr bwMode="auto">
          <a:xfrm>
            <a:off x="6216949" y="1217477"/>
            <a:ext cx="1953996" cy="707886"/>
          </a:xfrm>
          <a:prstGeom prst="rect">
            <a:avLst/>
          </a:prstGeom>
          <a:solidFill>
            <a:srgbClr val="00B0F0"/>
          </a:solidFill>
          <a:effectLst>
            <a:softEdge rad="635000"/>
          </a:effectLst>
          <a:scene3d>
            <a:camera prst="orthographicFront"/>
            <a:lightRig rig="threePt" dir="t"/>
          </a:scene3d>
          <a:sp3d>
            <a:bevelT/>
          </a:sp3d>
        </p:spPr>
        <p:txBody>
          <a:bodyPr wrap="square" rtlCol="0">
            <a:spAutoFit/>
          </a:bodyPr>
          <a:lstStyle>
            <a:defPPr>
              <a:defRPr lang="es-EC"/>
            </a:defPPr>
            <a:lvl1pPr algn="ctr">
              <a:defRPr b="1">
                <a:solidFill>
                  <a:prstClr val="black"/>
                </a:solidFill>
              </a:defRPr>
            </a:lvl1pPr>
          </a:lstStyle>
          <a:p>
            <a:r>
              <a:rPr lang="es-MX" sz="2000" dirty="0" smtClean="0"/>
              <a:t>INTERESES </a:t>
            </a:r>
          </a:p>
          <a:p>
            <a:r>
              <a:rPr lang="es-MX" sz="2000" dirty="0" smtClean="0"/>
              <a:t>MARÍTIMOS</a:t>
            </a:r>
            <a:endParaRPr lang="es-ES" sz="2000" dirty="0"/>
          </a:p>
        </p:txBody>
      </p:sp>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1596" y="2915538"/>
            <a:ext cx="2448272" cy="171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34650" y="4732317"/>
            <a:ext cx="2455218" cy="171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01882" y="1052505"/>
            <a:ext cx="2273170" cy="158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Text Box 6"/>
          <p:cNvSpPr txBox="1">
            <a:spLocks noChangeArrowheads="1"/>
          </p:cNvSpPr>
          <p:nvPr/>
        </p:nvSpPr>
        <p:spPr bwMode="auto">
          <a:xfrm>
            <a:off x="3111394" y="1217477"/>
            <a:ext cx="1655955" cy="707886"/>
          </a:xfrm>
          <a:prstGeom prst="rect">
            <a:avLst/>
          </a:prstGeom>
          <a:solidFill>
            <a:srgbClr val="00B0F0"/>
          </a:solidFill>
          <a:effectLst>
            <a:softEdge rad="635000"/>
          </a:effectLst>
          <a:scene3d>
            <a:camera prst="orthographicFront"/>
            <a:lightRig rig="threePt" dir="t"/>
          </a:scene3d>
          <a:sp3d>
            <a:bevelT/>
          </a:sp3d>
        </p:spPr>
        <p:txBody>
          <a:bodyPr wrap="square" rtlCol="0">
            <a:spAutoFit/>
          </a:bodyPr>
          <a:lstStyle>
            <a:defPPr>
              <a:defRPr lang="es-EC"/>
            </a:defPPr>
            <a:lvl1pPr algn="ctr">
              <a:defRPr b="1">
                <a:solidFill>
                  <a:prstClr val="black"/>
                </a:solidFill>
              </a:defRPr>
            </a:lvl1pPr>
          </a:lstStyle>
          <a:p>
            <a:r>
              <a:rPr lang="es-MX" sz="2000" dirty="0" smtClean="0"/>
              <a:t>PODER </a:t>
            </a:r>
          </a:p>
          <a:p>
            <a:r>
              <a:rPr lang="es-MX" sz="2000" dirty="0" smtClean="0"/>
              <a:t>NAVAL</a:t>
            </a:r>
            <a:endParaRPr lang="es-ES" sz="2000" dirty="0"/>
          </a:p>
        </p:txBody>
      </p:sp>
      <p:pic>
        <p:nvPicPr>
          <p:cNvPr id="2057"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59896" y="3429001"/>
            <a:ext cx="4441986" cy="3391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613" y="1960843"/>
            <a:ext cx="1612445" cy="164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0356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3431704" y="166841"/>
            <a:ext cx="7776864" cy="597863"/>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457200">
              <a:lnSpc>
                <a:spcPct val="90000"/>
              </a:lnSpc>
              <a:spcBef>
                <a:spcPct val="0"/>
              </a:spcBef>
              <a:spcAft>
                <a:spcPct val="35000"/>
              </a:spcAft>
            </a:pPr>
            <a:r>
              <a:rPr lang="es-EC" sz="2000" b="1" dirty="0" smtClean="0">
                <a:ln/>
                <a:solidFill>
                  <a:srgbClr val="FFFF00"/>
                </a:solidFill>
                <a:latin typeface="Arial Black" panose="020B0A04020102020204" pitchFamily="34" charset="0"/>
              </a:rPr>
              <a:t>DELEGACIÓN PROCESOS DE COMPRAS PÚBLICAS</a:t>
            </a:r>
            <a:endParaRPr lang="es-EC" sz="20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443156" y="649287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50</a:t>
            </a:fld>
            <a:endParaRPr lang="es-EC" sz="1400" dirty="0">
              <a:solidFill>
                <a:schemeClr val="tx1"/>
              </a:solidFill>
              <a:latin typeface="Arial" panose="020B0604020202020204" pitchFamily="34" charset="0"/>
              <a:cs typeface="Arial" panose="020B0604020202020204" pitchFamily="34" charset="0"/>
            </a:endParaRPr>
          </a:p>
        </p:txBody>
      </p:sp>
      <p:graphicFrame>
        <p:nvGraphicFramePr>
          <p:cNvPr id="9" name="8 Tabla"/>
          <p:cNvGraphicFramePr>
            <a:graphicFrameLocks noGrp="1"/>
          </p:cNvGraphicFramePr>
          <p:nvPr>
            <p:extLst>
              <p:ext uri="{D42A27DB-BD31-4B8C-83A1-F6EECF244321}">
                <p14:modId xmlns:p14="http://schemas.microsoft.com/office/powerpoint/2010/main" val="4065667157"/>
              </p:ext>
            </p:extLst>
          </p:nvPr>
        </p:nvGraphicFramePr>
        <p:xfrm>
          <a:off x="1996540" y="1124744"/>
          <a:ext cx="8208913" cy="5427096"/>
        </p:xfrm>
        <a:graphic>
          <a:graphicData uri="http://schemas.openxmlformats.org/drawingml/2006/table">
            <a:tbl>
              <a:tblPr/>
              <a:tblGrid>
                <a:gridCol w="513056">
                  <a:extLst>
                    <a:ext uri="{9D8B030D-6E8A-4147-A177-3AD203B41FA5}">
                      <a16:colId xmlns:a16="http://schemas.microsoft.com/office/drawing/2014/main" val="20000"/>
                    </a:ext>
                  </a:extLst>
                </a:gridCol>
                <a:gridCol w="769586">
                  <a:extLst>
                    <a:ext uri="{9D8B030D-6E8A-4147-A177-3AD203B41FA5}">
                      <a16:colId xmlns:a16="http://schemas.microsoft.com/office/drawing/2014/main" val="20001"/>
                    </a:ext>
                  </a:extLst>
                </a:gridCol>
                <a:gridCol w="1966719">
                  <a:extLst>
                    <a:ext uri="{9D8B030D-6E8A-4147-A177-3AD203B41FA5}">
                      <a16:colId xmlns:a16="http://schemas.microsoft.com/office/drawing/2014/main" val="20002"/>
                    </a:ext>
                  </a:extLst>
                </a:gridCol>
                <a:gridCol w="2926151">
                  <a:extLst>
                    <a:ext uri="{9D8B030D-6E8A-4147-A177-3AD203B41FA5}">
                      <a16:colId xmlns:a16="http://schemas.microsoft.com/office/drawing/2014/main" val="20003"/>
                    </a:ext>
                  </a:extLst>
                </a:gridCol>
                <a:gridCol w="2033401">
                  <a:extLst>
                    <a:ext uri="{9D8B030D-6E8A-4147-A177-3AD203B41FA5}">
                      <a16:colId xmlns:a16="http://schemas.microsoft.com/office/drawing/2014/main" val="20004"/>
                    </a:ext>
                  </a:extLst>
                </a:gridCol>
              </a:tblGrid>
              <a:tr h="405716">
                <a:tc gridSpan="4">
                  <a:txBody>
                    <a:bodyPr/>
                    <a:lstStyle/>
                    <a:p>
                      <a:pPr algn="ctr" fontAlgn="ctr"/>
                      <a:r>
                        <a:rPr lang="es-ES" sz="1400" b="1" i="0" u="none" strike="noStrike" dirty="0">
                          <a:solidFill>
                            <a:srgbClr val="FFFFFF"/>
                          </a:solidFill>
                          <a:effectLst/>
                          <a:latin typeface="Arial"/>
                        </a:rPr>
                        <a:t>Presupuesto Inicial del Estado (PIE) </a:t>
                      </a:r>
                    </a:p>
                  </a:txBody>
                  <a:tcPr marL="8071" marR="8071" marT="80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127C"/>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es-ES" sz="1400" b="1" i="0" u="none" strike="noStrike" dirty="0">
                          <a:solidFill>
                            <a:srgbClr val="FFFFFF"/>
                          </a:solidFill>
                          <a:effectLst/>
                          <a:latin typeface="Arial"/>
                        </a:rPr>
                        <a:t> </a:t>
                      </a:r>
                      <a:r>
                        <a:rPr lang="es-ES" sz="1600" b="1" i="0" u="none" strike="noStrike" dirty="0">
                          <a:solidFill>
                            <a:srgbClr val="FFFFFF"/>
                          </a:solidFill>
                          <a:effectLst/>
                          <a:latin typeface="Arial"/>
                        </a:rPr>
                        <a:t>$  29.835.098.320,79 </a:t>
                      </a:r>
                      <a:endParaRPr lang="es-ES" sz="1400" b="1" i="0" u="none" strike="noStrike" dirty="0">
                        <a:solidFill>
                          <a:srgbClr val="FFFFFF"/>
                        </a:solidFill>
                        <a:effectLst/>
                        <a:latin typeface="Arial"/>
                      </a:endParaRPr>
                    </a:p>
                  </a:txBody>
                  <a:tcPr marL="8071" marR="8071" marT="80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127C"/>
                    </a:solidFill>
                  </a:tcPr>
                </a:tc>
                <a:extLst>
                  <a:ext uri="{0D108BD9-81ED-4DB2-BD59-A6C34878D82A}">
                    <a16:rowId xmlns:a16="http://schemas.microsoft.com/office/drawing/2014/main" val="10000"/>
                  </a:ext>
                </a:extLst>
              </a:tr>
              <a:tr h="270477">
                <a:tc gridSpan="2">
                  <a:txBody>
                    <a:bodyPr/>
                    <a:lstStyle/>
                    <a:p>
                      <a:pPr algn="ctr" fontAlgn="ctr"/>
                      <a:r>
                        <a:rPr lang="es-ES" sz="1200" b="1" i="0" u="none" strike="noStrike" dirty="0">
                          <a:solidFill>
                            <a:srgbClr val="FFFFFF"/>
                          </a:solidFill>
                          <a:effectLst/>
                          <a:latin typeface="Arial"/>
                        </a:rPr>
                        <a:t>Contratación</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127C"/>
                    </a:solidFill>
                  </a:tcPr>
                </a:tc>
                <a:tc hMerge="1">
                  <a:txBody>
                    <a:bodyPr/>
                    <a:lstStyle/>
                    <a:p>
                      <a:endParaRPr lang="es-ES"/>
                    </a:p>
                  </a:txBody>
                  <a:tcPr/>
                </a:tc>
                <a:tc>
                  <a:txBody>
                    <a:bodyPr/>
                    <a:lstStyle/>
                    <a:p>
                      <a:pPr algn="ctr" fontAlgn="ctr"/>
                      <a:r>
                        <a:rPr lang="es-ES" sz="1200" b="1" i="0" u="none" strike="noStrike" kern="1200" dirty="0">
                          <a:solidFill>
                            <a:srgbClr val="FFFFFF"/>
                          </a:solidFill>
                          <a:effectLst/>
                          <a:latin typeface="Arial"/>
                          <a:ea typeface="+mn-ea"/>
                          <a:cs typeface="+mn-cs"/>
                        </a:rPr>
                        <a:t>Procedimientos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127C"/>
                    </a:solidFill>
                  </a:tcPr>
                </a:tc>
                <a:tc>
                  <a:txBody>
                    <a:bodyPr/>
                    <a:lstStyle/>
                    <a:p>
                      <a:pPr marL="0" algn="ctr" defTabSz="914400" rtl="0" eaLnBrk="1" fontAlgn="ctr" latinLnBrk="0" hangingPunct="1"/>
                      <a:r>
                        <a:rPr lang="es-ES" sz="1200" b="1" i="0" u="none" strike="noStrike" kern="1200" dirty="0">
                          <a:solidFill>
                            <a:srgbClr val="FFFFFF"/>
                          </a:solidFill>
                          <a:effectLst/>
                          <a:latin typeface="Arial"/>
                          <a:ea typeface="+mn-ea"/>
                          <a:cs typeface="+mn-cs"/>
                        </a:rPr>
                        <a:t>Montos</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127C"/>
                    </a:solidFill>
                  </a:tcPr>
                </a:tc>
                <a:tc>
                  <a:txBody>
                    <a:bodyPr/>
                    <a:lstStyle/>
                    <a:p>
                      <a:pPr marL="0" algn="ctr" defTabSz="914400" rtl="0" eaLnBrk="1" fontAlgn="ctr" latinLnBrk="0" hangingPunct="1"/>
                      <a:r>
                        <a:rPr lang="es-ES" sz="1200" b="1" i="0" u="none" strike="noStrike" kern="1200" dirty="0">
                          <a:solidFill>
                            <a:srgbClr val="FFFFFF"/>
                          </a:solidFill>
                          <a:effectLst/>
                          <a:latin typeface="Arial"/>
                          <a:ea typeface="+mn-ea"/>
                          <a:cs typeface="+mn-cs"/>
                        </a:rPr>
                        <a:t>Coeficientes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127C"/>
                    </a:solidFill>
                  </a:tcPr>
                </a:tc>
                <a:extLst>
                  <a:ext uri="{0D108BD9-81ED-4DB2-BD59-A6C34878D82A}">
                    <a16:rowId xmlns:a16="http://schemas.microsoft.com/office/drawing/2014/main" val="10001"/>
                  </a:ext>
                </a:extLst>
              </a:tr>
              <a:tr h="315836">
                <a:tc rowSpan="6">
                  <a:txBody>
                    <a:bodyPr/>
                    <a:lstStyle/>
                    <a:p>
                      <a:pPr algn="ctr" fontAlgn="ctr"/>
                      <a:r>
                        <a:rPr lang="es-ES" sz="1200" b="1" i="0" u="none" strike="noStrike" dirty="0">
                          <a:solidFill>
                            <a:srgbClr val="000000"/>
                          </a:solidFill>
                          <a:effectLst/>
                          <a:latin typeface="Arial" panose="020B0604020202020204" pitchFamily="34" charset="0"/>
                          <a:cs typeface="Arial" panose="020B0604020202020204" pitchFamily="34" charset="0"/>
                        </a:rPr>
                        <a:t>Bienes y Servicios</a:t>
                      </a:r>
                    </a:p>
                  </a:txBody>
                  <a:tcPr marL="8071" marR="8071" marT="8071"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3">
                  <a:txBody>
                    <a:bodyPr/>
                    <a:lstStyle/>
                    <a:p>
                      <a:pPr algn="ctr" fontAlgn="ctr"/>
                      <a:r>
                        <a:rPr lang="es-ES" sz="1200" b="1" i="0" u="none" strike="noStrike" dirty="0">
                          <a:solidFill>
                            <a:srgbClr val="000000"/>
                          </a:solidFill>
                          <a:effectLst/>
                          <a:latin typeface="Arial" panose="020B0604020202020204" pitchFamily="34" charset="0"/>
                          <a:cs typeface="Arial" panose="020B0604020202020204" pitchFamily="34" charset="0"/>
                        </a:rPr>
                        <a:t>Normalizados</a:t>
                      </a:r>
                    </a:p>
                  </a:txBody>
                  <a:tcPr marL="8071" marR="8071" marT="8071"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s-ES" sz="1400" b="1" i="0" u="none" strike="noStrike" dirty="0" smtClean="0">
                          <a:solidFill>
                            <a:srgbClr val="000000"/>
                          </a:solidFill>
                          <a:effectLst/>
                          <a:latin typeface="Arial"/>
                        </a:rPr>
                        <a:t>Catálogo Electrónico</a:t>
                      </a:r>
                      <a:endParaRPr lang="es-ES" sz="1400" b="1" i="0" u="none" strike="noStrike" dirty="0">
                        <a:solidFill>
                          <a:srgbClr val="000000"/>
                        </a:solidFill>
                        <a:effectLst/>
                        <a:latin typeface="Arial"/>
                      </a:endParaRP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ES" sz="1400" b="1" i="0" u="none" strike="noStrike" spc="0" dirty="0">
                          <a:solidFill>
                            <a:srgbClr val="000000"/>
                          </a:solidFill>
                          <a:effectLst/>
                          <a:latin typeface="Arial"/>
                        </a:rPr>
                        <a:t>Sin límite de monto</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ES" sz="1200" b="0" i="0" u="none" strike="noStrike" dirty="0">
                          <a:solidFill>
                            <a:srgbClr val="000000"/>
                          </a:solidFill>
                          <a:effectLst/>
                          <a:latin typeface="Arial"/>
                        </a:rPr>
                        <a:t>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r h="330920">
                <a:tc vMerge="1">
                  <a:txBody>
                    <a:bodyPr/>
                    <a:lstStyle/>
                    <a:p>
                      <a:endParaRPr lang="es-ES"/>
                    </a:p>
                  </a:txBody>
                  <a:tcPr/>
                </a:tc>
                <a:tc vMerge="1">
                  <a:txBody>
                    <a:bodyPr/>
                    <a:lstStyle/>
                    <a:p>
                      <a:endParaRPr lang="es-ES"/>
                    </a:p>
                  </a:txBody>
                  <a:tcPr/>
                </a:tc>
                <a:tc>
                  <a:txBody>
                    <a:bodyPr/>
                    <a:lstStyle/>
                    <a:p>
                      <a:pPr algn="l" fontAlgn="ctr"/>
                      <a:r>
                        <a:rPr lang="es-ES" sz="1400" b="1" i="0" u="none" strike="noStrike" dirty="0">
                          <a:solidFill>
                            <a:srgbClr val="000000"/>
                          </a:solidFill>
                          <a:effectLst/>
                          <a:latin typeface="Arial"/>
                        </a:rPr>
                        <a:t>Subasta Inversa</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ES" sz="1400" b="1" i="0" u="none" strike="noStrike" spc="0" dirty="0">
                          <a:solidFill>
                            <a:srgbClr val="000000"/>
                          </a:solidFill>
                          <a:effectLst/>
                          <a:latin typeface="Arial"/>
                        </a:rPr>
                        <a:t>Mayor a $ 5967,02</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ES" sz="1600" b="0" i="0" u="none" strike="noStrike" dirty="0" smtClean="0">
                          <a:solidFill>
                            <a:srgbClr val="000000"/>
                          </a:solidFill>
                          <a:effectLst/>
                          <a:latin typeface="Arial"/>
                        </a:rPr>
                        <a:t>                  0,0000002   </a:t>
                      </a:r>
                      <a:endParaRPr lang="es-ES" sz="1600" b="0" i="0" u="none" strike="noStrike" dirty="0">
                        <a:solidFill>
                          <a:srgbClr val="000000"/>
                        </a:solidFill>
                        <a:effectLst/>
                        <a:latin typeface="Arial"/>
                      </a:endParaRP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440736">
                <a:tc vMerge="1">
                  <a:txBody>
                    <a:bodyPr/>
                    <a:lstStyle/>
                    <a:p>
                      <a:endParaRPr lang="es-ES"/>
                    </a:p>
                  </a:txBody>
                  <a:tcPr/>
                </a:tc>
                <a:tc vMerge="1">
                  <a:txBody>
                    <a:bodyPr/>
                    <a:lstStyle/>
                    <a:p>
                      <a:endParaRPr lang="es-ES"/>
                    </a:p>
                  </a:txBody>
                  <a:tcPr/>
                </a:tc>
                <a:tc>
                  <a:txBody>
                    <a:bodyPr/>
                    <a:lstStyle/>
                    <a:p>
                      <a:pPr algn="l" fontAlgn="ctr"/>
                      <a:r>
                        <a:rPr lang="es-ES" sz="1400" b="1" i="0" u="none" strike="noStrike" dirty="0" smtClean="0">
                          <a:solidFill>
                            <a:srgbClr val="000000"/>
                          </a:solidFill>
                          <a:effectLst/>
                          <a:latin typeface="Arial"/>
                        </a:rPr>
                        <a:t>Ínfima </a:t>
                      </a:r>
                      <a:r>
                        <a:rPr lang="es-ES" sz="1400" b="1" i="0" u="none" strike="noStrike" dirty="0">
                          <a:solidFill>
                            <a:srgbClr val="000000"/>
                          </a:solidFill>
                          <a:effectLst/>
                          <a:latin typeface="Arial"/>
                        </a:rPr>
                        <a:t>Cuantía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t-BR" sz="1400" b="1" i="0" u="none" strike="noStrike" spc="0" dirty="0">
                          <a:solidFill>
                            <a:srgbClr val="000000"/>
                          </a:solidFill>
                          <a:effectLst/>
                          <a:latin typeface="Arial"/>
                        </a:rPr>
                        <a:t>Igual o Menor a $ 5,967,02</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ES" sz="1600" b="0" i="0" u="none" strike="noStrike" dirty="0">
                          <a:solidFill>
                            <a:srgbClr val="000000"/>
                          </a:solidFill>
                          <a:effectLst/>
                          <a:latin typeface="Arial"/>
                        </a:rPr>
                        <a:t>                  0,0000002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4"/>
                  </a:ext>
                </a:extLst>
              </a:tr>
              <a:tr h="330920">
                <a:tc vMerge="1">
                  <a:txBody>
                    <a:bodyPr/>
                    <a:lstStyle/>
                    <a:p>
                      <a:endParaRPr lang="es-ES"/>
                    </a:p>
                  </a:txBody>
                  <a:tcPr/>
                </a:tc>
                <a:tc rowSpan="3">
                  <a:txBody>
                    <a:bodyPr/>
                    <a:lstStyle/>
                    <a:p>
                      <a:pPr algn="ctr" fontAlgn="ctr"/>
                      <a:r>
                        <a:rPr lang="es-ES" sz="1200" b="1" i="0" u="none" strike="noStrike" dirty="0">
                          <a:solidFill>
                            <a:srgbClr val="000000"/>
                          </a:solidFill>
                          <a:effectLst/>
                          <a:latin typeface="Arial" panose="020B0604020202020204" pitchFamily="34" charset="0"/>
                          <a:cs typeface="Arial" panose="020B0604020202020204" pitchFamily="34" charset="0"/>
                        </a:rPr>
                        <a:t>No Normalizados</a:t>
                      </a:r>
                    </a:p>
                  </a:txBody>
                  <a:tcPr marL="8071" marR="8071" marT="8071"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es-ES" sz="1400" b="1" i="0" u="none" strike="noStrike" dirty="0">
                          <a:solidFill>
                            <a:srgbClr val="000000"/>
                          </a:solidFill>
                          <a:effectLst/>
                          <a:latin typeface="Arial"/>
                        </a:rPr>
                        <a:t>Menor Cuantía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ES" sz="1400" b="1" i="0" u="none" strike="noStrike" spc="0" dirty="0">
                          <a:solidFill>
                            <a:srgbClr val="000000"/>
                          </a:solidFill>
                          <a:effectLst/>
                          <a:latin typeface="Arial"/>
                        </a:rPr>
                        <a:t>Menor a $ 59.670,20</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ES" sz="1600" b="0" i="0" u="none" strike="noStrike" dirty="0">
                          <a:solidFill>
                            <a:srgbClr val="000000"/>
                          </a:solidFill>
                          <a:effectLst/>
                          <a:latin typeface="Arial"/>
                        </a:rPr>
                        <a:t>                   0,000002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5"/>
                  </a:ext>
                </a:extLst>
              </a:tr>
              <a:tr h="330920">
                <a:tc vMerge="1">
                  <a:txBody>
                    <a:bodyPr/>
                    <a:lstStyle/>
                    <a:p>
                      <a:endParaRPr lang="es-ES"/>
                    </a:p>
                  </a:txBody>
                  <a:tcPr/>
                </a:tc>
                <a:tc vMerge="1">
                  <a:txBody>
                    <a:bodyPr/>
                    <a:lstStyle/>
                    <a:p>
                      <a:endParaRPr lang="es-ES"/>
                    </a:p>
                  </a:txBody>
                  <a:tcPr/>
                </a:tc>
                <a:tc>
                  <a:txBody>
                    <a:bodyPr/>
                    <a:lstStyle/>
                    <a:p>
                      <a:pPr algn="l" fontAlgn="ctr"/>
                      <a:r>
                        <a:rPr lang="es-ES" sz="1400" b="1" i="0" u="none" strike="noStrike" dirty="0">
                          <a:solidFill>
                            <a:srgbClr val="000000"/>
                          </a:solidFill>
                          <a:effectLst/>
                          <a:latin typeface="Arial"/>
                        </a:rPr>
                        <a:t>Cotización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ES" sz="1400" b="1" i="0" u="none" strike="noStrike" spc="0" dirty="0">
                          <a:solidFill>
                            <a:srgbClr val="000000"/>
                          </a:solidFill>
                          <a:effectLst/>
                          <a:latin typeface="Arial"/>
                        </a:rPr>
                        <a:t>Entre $ 59.670,20 y $ 447.526,47</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ES" sz="1600" b="0" i="0" u="none" strike="noStrike" dirty="0">
                          <a:solidFill>
                            <a:srgbClr val="000000"/>
                          </a:solidFill>
                          <a:effectLst/>
                          <a:latin typeface="Arial"/>
                        </a:rPr>
                        <a:t>                   0,000015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6"/>
                  </a:ext>
                </a:extLst>
              </a:tr>
              <a:tr h="420068">
                <a:tc vMerge="1">
                  <a:txBody>
                    <a:bodyPr/>
                    <a:lstStyle/>
                    <a:p>
                      <a:endParaRPr lang="es-ES"/>
                    </a:p>
                  </a:txBody>
                  <a:tcPr/>
                </a:tc>
                <a:tc vMerge="1">
                  <a:txBody>
                    <a:bodyPr/>
                    <a:lstStyle/>
                    <a:p>
                      <a:endParaRPr lang="es-ES"/>
                    </a:p>
                  </a:txBody>
                  <a:tcPr/>
                </a:tc>
                <a:tc>
                  <a:txBody>
                    <a:bodyPr/>
                    <a:lstStyle/>
                    <a:p>
                      <a:pPr algn="l" fontAlgn="ctr"/>
                      <a:r>
                        <a:rPr lang="es-ES" sz="1400" b="1" i="0" u="none" strike="noStrike" dirty="0">
                          <a:solidFill>
                            <a:srgbClr val="000000"/>
                          </a:solidFill>
                          <a:effectLst/>
                          <a:latin typeface="Arial"/>
                        </a:rPr>
                        <a:t>Licitación</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400" b="1" i="0" u="none" strike="noStrike" spc="0" dirty="0">
                          <a:solidFill>
                            <a:srgbClr val="000000"/>
                          </a:solidFill>
                          <a:effectLst/>
                          <a:latin typeface="Arial"/>
                        </a:rPr>
                        <a:t>Mayor a $ 447.526,47</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s-ES" sz="1600" b="0" i="0" u="none" strike="noStrike" dirty="0">
                          <a:solidFill>
                            <a:srgbClr val="000000"/>
                          </a:solidFill>
                          <a:effectLst/>
                          <a:latin typeface="Arial"/>
                        </a:rPr>
                        <a:t>                   0,000015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30920">
                <a:tc rowSpan="4" gridSpan="2">
                  <a:txBody>
                    <a:bodyPr/>
                    <a:lstStyle/>
                    <a:p>
                      <a:pPr algn="ctr" fontAlgn="ctr"/>
                      <a:r>
                        <a:rPr lang="es-ES" sz="1200" b="1" i="0" u="none" strike="noStrike" dirty="0">
                          <a:solidFill>
                            <a:srgbClr val="000000"/>
                          </a:solidFill>
                          <a:effectLst/>
                          <a:latin typeface="Arial"/>
                        </a:rPr>
                        <a:t>Obras</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4" hMerge="1">
                  <a:txBody>
                    <a:bodyPr/>
                    <a:lstStyle/>
                    <a:p>
                      <a:endParaRPr lang="es-ES"/>
                    </a:p>
                  </a:txBody>
                  <a:tcPr/>
                </a:tc>
                <a:tc>
                  <a:txBody>
                    <a:bodyPr/>
                    <a:lstStyle/>
                    <a:p>
                      <a:pPr algn="l" fontAlgn="ctr"/>
                      <a:r>
                        <a:rPr lang="es-ES" sz="1400" b="1" i="0" u="none" strike="noStrike" dirty="0">
                          <a:solidFill>
                            <a:srgbClr val="000000"/>
                          </a:solidFill>
                          <a:effectLst/>
                          <a:latin typeface="Arial"/>
                        </a:rPr>
                        <a:t>Menor </a:t>
                      </a:r>
                      <a:r>
                        <a:rPr lang="es-ES" sz="1400" b="1" i="0" u="none" strike="noStrike" dirty="0" smtClean="0">
                          <a:solidFill>
                            <a:srgbClr val="000000"/>
                          </a:solidFill>
                          <a:effectLst/>
                          <a:latin typeface="Arial"/>
                        </a:rPr>
                        <a:t>Cuantía</a:t>
                      </a:r>
                      <a:r>
                        <a:rPr lang="es-ES" sz="1400" b="1" i="0" u="none" strike="noStrike" dirty="0">
                          <a:solidFill>
                            <a:srgbClr val="000000"/>
                          </a:solidFill>
                          <a:effectLst/>
                          <a:latin typeface="Arial"/>
                        </a:rPr>
                        <a:t>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ES" sz="1400" b="1" i="0" u="none" strike="noStrike" spc="0" dirty="0">
                          <a:solidFill>
                            <a:srgbClr val="000000"/>
                          </a:solidFill>
                          <a:effectLst/>
                          <a:latin typeface="Arial"/>
                        </a:rPr>
                        <a:t>Menor a $ 208.845,69</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ES" sz="1600" b="0" i="0" u="none" strike="noStrike" dirty="0">
                          <a:solidFill>
                            <a:srgbClr val="000000"/>
                          </a:solidFill>
                          <a:effectLst/>
                          <a:latin typeface="Arial"/>
                        </a:rPr>
                        <a:t>                   0,000007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8"/>
                  </a:ext>
                </a:extLst>
              </a:tr>
              <a:tr h="330920">
                <a:tc gridSpan="2" vMerge="1">
                  <a:txBody>
                    <a:bodyPr/>
                    <a:lstStyle/>
                    <a:p>
                      <a:endParaRPr lang="es-ES"/>
                    </a:p>
                  </a:txBody>
                  <a:tcPr/>
                </a:tc>
                <a:tc hMerge="1" vMerge="1">
                  <a:txBody>
                    <a:bodyPr/>
                    <a:lstStyle/>
                    <a:p>
                      <a:endParaRPr lang="es-ES"/>
                    </a:p>
                  </a:txBody>
                  <a:tcPr/>
                </a:tc>
                <a:tc>
                  <a:txBody>
                    <a:bodyPr/>
                    <a:lstStyle/>
                    <a:p>
                      <a:pPr algn="l" fontAlgn="ctr"/>
                      <a:r>
                        <a:rPr lang="es-ES" sz="1400" b="1" i="0" u="none" strike="noStrike" dirty="0">
                          <a:solidFill>
                            <a:srgbClr val="000000"/>
                          </a:solidFill>
                          <a:effectLst/>
                          <a:latin typeface="Arial"/>
                        </a:rPr>
                        <a:t>Cotización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1" i="0" u="none" strike="noStrike" spc="0" dirty="0">
                          <a:solidFill>
                            <a:srgbClr val="000000"/>
                          </a:solidFill>
                          <a:effectLst/>
                          <a:latin typeface="Arial"/>
                        </a:rPr>
                        <a:t>Entre $ 208.845,69 y $ 895.052,95</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Arial"/>
                        </a:rPr>
                        <a:t>                     0,00003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30920">
                <a:tc gridSpan="2" vMerge="1">
                  <a:txBody>
                    <a:bodyPr/>
                    <a:lstStyle/>
                    <a:p>
                      <a:endParaRPr lang="es-ES"/>
                    </a:p>
                  </a:txBody>
                  <a:tcPr/>
                </a:tc>
                <a:tc hMerge="1" vMerge="1">
                  <a:txBody>
                    <a:bodyPr/>
                    <a:lstStyle/>
                    <a:p>
                      <a:endParaRPr lang="es-ES"/>
                    </a:p>
                  </a:txBody>
                  <a:tcPr/>
                </a:tc>
                <a:tc>
                  <a:txBody>
                    <a:bodyPr/>
                    <a:lstStyle/>
                    <a:p>
                      <a:pPr algn="l" fontAlgn="ctr"/>
                      <a:r>
                        <a:rPr lang="es-ES" sz="1400" b="1" i="0" u="none" strike="noStrike" dirty="0" smtClean="0">
                          <a:solidFill>
                            <a:srgbClr val="000000"/>
                          </a:solidFill>
                          <a:effectLst/>
                          <a:latin typeface="Arial"/>
                        </a:rPr>
                        <a:t>Licitación</a:t>
                      </a:r>
                      <a:endParaRPr lang="es-ES" sz="1400" b="1" i="0" u="none" strike="noStrike" dirty="0">
                        <a:solidFill>
                          <a:srgbClr val="000000"/>
                        </a:solidFill>
                        <a:effectLst/>
                        <a:latin typeface="Arial"/>
                      </a:endParaRP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1" i="0" u="none" strike="noStrike" spc="0" dirty="0">
                          <a:solidFill>
                            <a:srgbClr val="000000"/>
                          </a:solidFill>
                          <a:effectLst/>
                          <a:latin typeface="Arial"/>
                        </a:rPr>
                        <a:t>Mayor a $ 895.052,95</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Arial"/>
                        </a:rPr>
                        <a:t>                     0,00003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08292">
                <a:tc gridSpan="2" vMerge="1">
                  <a:txBody>
                    <a:bodyPr/>
                    <a:lstStyle/>
                    <a:p>
                      <a:endParaRPr lang="es-ES"/>
                    </a:p>
                  </a:txBody>
                  <a:tcPr/>
                </a:tc>
                <a:tc hMerge="1" vMerge="1">
                  <a:txBody>
                    <a:bodyPr/>
                    <a:lstStyle/>
                    <a:p>
                      <a:endParaRPr lang="es-ES"/>
                    </a:p>
                  </a:txBody>
                  <a:tcPr/>
                </a:tc>
                <a:tc>
                  <a:txBody>
                    <a:bodyPr/>
                    <a:lstStyle/>
                    <a:p>
                      <a:pPr algn="l" fontAlgn="ctr"/>
                      <a:r>
                        <a:rPr lang="es-ES" sz="1400" b="1" i="0" u="none" strike="noStrike" dirty="0">
                          <a:solidFill>
                            <a:srgbClr val="000000"/>
                          </a:solidFill>
                          <a:effectLst/>
                          <a:latin typeface="Arial"/>
                        </a:rPr>
                        <a:t>Contratación Integral por Precio fijo</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spc="0" dirty="0">
                          <a:solidFill>
                            <a:srgbClr val="000000"/>
                          </a:solidFill>
                          <a:effectLst/>
                          <a:latin typeface="Arial"/>
                        </a:rPr>
                        <a:t>Mayor a $ 29`835.098,32</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Arial"/>
                        </a:rPr>
                        <a:t>                         0,001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30920">
                <a:tc rowSpan="3" gridSpan="2">
                  <a:txBody>
                    <a:bodyPr/>
                    <a:lstStyle/>
                    <a:p>
                      <a:pPr algn="ctr" fontAlgn="ctr"/>
                      <a:r>
                        <a:rPr lang="es-ES" sz="1200" b="1" i="0" u="none" strike="noStrike" dirty="0" smtClean="0">
                          <a:solidFill>
                            <a:srgbClr val="000000"/>
                          </a:solidFill>
                          <a:effectLst/>
                          <a:latin typeface="Arial"/>
                        </a:rPr>
                        <a:t>Consultoría</a:t>
                      </a:r>
                      <a:endParaRPr lang="es-ES" sz="1200" b="1" i="0" u="none" strike="noStrike" dirty="0">
                        <a:solidFill>
                          <a:srgbClr val="000000"/>
                        </a:solidFill>
                        <a:effectLst/>
                        <a:latin typeface="Arial"/>
                      </a:endParaRP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3" hMerge="1">
                  <a:txBody>
                    <a:bodyPr/>
                    <a:lstStyle/>
                    <a:p>
                      <a:endParaRPr lang="es-ES"/>
                    </a:p>
                  </a:txBody>
                  <a:tcPr/>
                </a:tc>
                <a:tc>
                  <a:txBody>
                    <a:bodyPr/>
                    <a:lstStyle/>
                    <a:p>
                      <a:pPr algn="l" fontAlgn="ctr"/>
                      <a:r>
                        <a:rPr lang="es-ES" sz="1400" b="1" i="0" u="none" strike="noStrike" dirty="0">
                          <a:solidFill>
                            <a:srgbClr val="000000"/>
                          </a:solidFill>
                          <a:effectLst/>
                          <a:latin typeface="Arial"/>
                        </a:rPr>
                        <a:t>Contratación Directa</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t-BR" sz="1400" b="1" i="0" u="none" strike="noStrike" spc="0" dirty="0">
                          <a:solidFill>
                            <a:srgbClr val="000000"/>
                          </a:solidFill>
                          <a:effectLst/>
                          <a:latin typeface="Arial"/>
                        </a:rPr>
                        <a:t>Menor o igual a $ 59.670,20</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ES" sz="1600" b="0" i="0" u="none" strike="noStrike" dirty="0">
                          <a:solidFill>
                            <a:srgbClr val="000000"/>
                          </a:solidFill>
                          <a:effectLst/>
                          <a:latin typeface="Arial"/>
                        </a:rPr>
                        <a:t>                   0,000002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12"/>
                  </a:ext>
                </a:extLst>
              </a:tr>
              <a:tr h="492112">
                <a:tc gridSpan="2" vMerge="1">
                  <a:txBody>
                    <a:bodyPr/>
                    <a:lstStyle/>
                    <a:p>
                      <a:endParaRPr lang="es-ES"/>
                    </a:p>
                  </a:txBody>
                  <a:tcPr/>
                </a:tc>
                <a:tc hMerge="1" vMerge="1">
                  <a:txBody>
                    <a:bodyPr/>
                    <a:lstStyle/>
                    <a:p>
                      <a:endParaRPr lang="es-ES"/>
                    </a:p>
                  </a:txBody>
                  <a:tcPr/>
                </a:tc>
                <a:tc>
                  <a:txBody>
                    <a:bodyPr/>
                    <a:lstStyle/>
                    <a:p>
                      <a:pPr algn="l" fontAlgn="ctr"/>
                      <a:r>
                        <a:rPr lang="es-ES" sz="1400" b="1" i="0" u="none" strike="noStrike" dirty="0">
                          <a:solidFill>
                            <a:srgbClr val="000000"/>
                          </a:solidFill>
                          <a:effectLst/>
                          <a:latin typeface="Arial"/>
                        </a:rPr>
                        <a:t>Lista Corta</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ES" sz="1400" b="1" i="0" u="none" strike="noStrike" spc="0" dirty="0">
                          <a:solidFill>
                            <a:srgbClr val="000000"/>
                          </a:solidFill>
                          <a:effectLst/>
                          <a:latin typeface="Arial"/>
                        </a:rPr>
                        <a:t>Mayor a $ 59.670,20 y Menor a $ 447.526,47</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ES" sz="1600" b="0" i="0" u="none" strike="noStrike" dirty="0">
                          <a:solidFill>
                            <a:srgbClr val="000000"/>
                          </a:solidFill>
                          <a:effectLst/>
                          <a:latin typeface="Arial"/>
                        </a:rPr>
                        <a:t>                   </a:t>
                      </a:r>
                      <a:r>
                        <a:rPr lang="es-ES" sz="1600" b="0" i="0" u="none" strike="noStrike" dirty="0" smtClean="0">
                          <a:solidFill>
                            <a:srgbClr val="000000"/>
                          </a:solidFill>
                          <a:effectLst/>
                          <a:latin typeface="Arial"/>
                        </a:rPr>
                        <a:t>0,000015   </a:t>
                      </a:r>
                      <a:endParaRPr lang="es-ES" sz="1600" b="0" i="0" u="none" strike="noStrike" dirty="0">
                        <a:solidFill>
                          <a:srgbClr val="000000"/>
                        </a:solidFill>
                        <a:effectLst/>
                        <a:latin typeface="Arial"/>
                      </a:endParaRP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13"/>
                  </a:ext>
                </a:extLst>
              </a:tr>
              <a:tr h="330920">
                <a:tc gridSpan="2" vMerge="1">
                  <a:txBody>
                    <a:bodyPr/>
                    <a:lstStyle/>
                    <a:p>
                      <a:endParaRPr lang="es-ES"/>
                    </a:p>
                  </a:txBody>
                  <a:tcPr/>
                </a:tc>
                <a:tc hMerge="1" vMerge="1">
                  <a:txBody>
                    <a:bodyPr/>
                    <a:lstStyle/>
                    <a:p>
                      <a:endParaRPr lang="es-ES"/>
                    </a:p>
                  </a:txBody>
                  <a:tcPr/>
                </a:tc>
                <a:tc>
                  <a:txBody>
                    <a:bodyPr/>
                    <a:lstStyle/>
                    <a:p>
                      <a:pPr algn="l" fontAlgn="ctr"/>
                      <a:r>
                        <a:rPr lang="es-ES" sz="1400" b="1" i="0" u="none" strike="noStrike" dirty="0">
                          <a:solidFill>
                            <a:srgbClr val="000000"/>
                          </a:solidFill>
                          <a:effectLst/>
                          <a:latin typeface="Arial"/>
                        </a:rPr>
                        <a:t>Concurso Público</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spc="0" dirty="0">
                          <a:solidFill>
                            <a:srgbClr val="000000"/>
                          </a:solidFill>
                          <a:effectLst/>
                          <a:latin typeface="Arial"/>
                        </a:rPr>
                        <a:t>Mayor o igual a $ 447.526,47</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Arial"/>
                        </a:rPr>
                        <a:t>                   0,000015   </a:t>
                      </a:r>
                    </a:p>
                  </a:txBody>
                  <a:tcPr marL="8071" marR="8071" marT="80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2" name="1 Flecha derecha">
            <a:hlinkClick r:id="rId4" action="ppaction://hlinksldjump"/>
          </p:cNvPr>
          <p:cNvSpPr/>
          <p:nvPr/>
        </p:nvSpPr>
        <p:spPr>
          <a:xfrm>
            <a:off x="10704512" y="5445224"/>
            <a:ext cx="667693"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325221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951632"/>
            <a:ext cx="12192000" cy="590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46" name="45 Cubo"/>
          <p:cNvSpPr/>
          <p:nvPr/>
        </p:nvSpPr>
        <p:spPr>
          <a:xfrm>
            <a:off x="6961262" y="166841"/>
            <a:ext cx="4247306" cy="597863"/>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algn="ctr">
              <a:lnSpc>
                <a:spcPct val="90000"/>
              </a:lnSpc>
              <a:spcBef>
                <a:spcPct val="0"/>
              </a:spcBef>
              <a:spcAft>
                <a:spcPct val="35000"/>
              </a:spcAft>
            </a:pPr>
            <a:r>
              <a:rPr lang="es-EC" sz="3200" b="1" dirty="0" smtClean="0">
                <a:ln/>
                <a:solidFill>
                  <a:srgbClr val="FFFF00"/>
                </a:solidFill>
                <a:latin typeface="Arial Black" panose="020B0A04020102020204" pitchFamily="34" charset="0"/>
              </a:rPr>
              <a:t>CONCLUSIONES</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277324" y="642044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51</a:t>
            </a:fld>
            <a:endParaRPr lang="es-EC" sz="1400" dirty="0">
              <a:solidFill>
                <a:schemeClr val="tx1"/>
              </a:solidFill>
              <a:latin typeface="Arial" panose="020B0604020202020204" pitchFamily="34" charset="0"/>
              <a:cs typeface="Arial" panose="020B0604020202020204" pitchFamily="34" charset="0"/>
            </a:endParaRPr>
          </a:p>
        </p:txBody>
      </p:sp>
      <p:sp>
        <p:nvSpPr>
          <p:cNvPr id="68" name="67 Cubo"/>
          <p:cNvSpPr/>
          <p:nvPr/>
        </p:nvSpPr>
        <p:spPr>
          <a:xfrm>
            <a:off x="1246180" y="1124744"/>
            <a:ext cx="10440250" cy="2736304"/>
          </a:xfrm>
          <a:prstGeom prst="cube">
            <a:avLst>
              <a:gd name="adj" fmla="val 840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168275" algn="just"/>
            <a:r>
              <a:rPr lang="es-EC" sz="2000" b="1" dirty="0">
                <a:latin typeface="Arial" panose="020B0604020202020204" pitchFamily="34" charset="0"/>
                <a:cs typeface="Arial" panose="020B0604020202020204" pitchFamily="34" charset="0"/>
              </a:rPr>
              <a:t>La base legal y organizacional que ha sido creada y modificada desde de la década del 70 hasta la actualidad, permiten el cumplimiento de las tareas de dragado, limpieza, tanto marítima como fluvial, en todo el territorio nacional, así como rellenos hidráulicos y más trabajos afines al desarrollo de obras portuarias, al Servicio de Dragas como un órgano dependiente de la Armada del Ecuador, así como legalmente constituido para percibir recursos de las entidades públicas y empresas privadas por dicha actividad</a:t>
            </a:r>
            <a:r>
              <a:rPr lang="es-ES" sz="2000" b="1" dirty="0">
                <a:latin typeface="Arial" panose="020B0604020202020204" pitchFamily="34" charset="0"/>
                <a:cs typeface="Arial" panose="020B0604020202020204" pitchFamily="34" charset="0"/>
              </a:rPr>
              <a:t>.</a:t>
            </a:r>
          </a:p>
        </p:txBody>
      </p:sp>
      <p:sp>
        <p:nvSpPr>
          <p:cNvPr id="69" name="68 Cubo"/>
          <p:cNvSpPr/>
          <p:nvPr/>
        </p:nvSpPr>
        <p:spPr>
          <a:xfrm>
            <a:off x="1199456" y="4005064"/>
            <a:ext cx="10440250" cy="2664296"/>
          </a:xfrm>
          <a:prstGeom prst="cube">
            <a:avLst>
              <a:gd name="adj" fmla="val 13977"/>
            </a:avLst>
          </a:prstGeom>
          <a:solidFill>
            <a:schemeClr val="bg1"/>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265113" lvl="0" algn="just"/>
            <a:r>
              <a:rPr lang="es-EC" sz="2000" b="1" dirty="0">
                <a:solidFill>
                  <a:srgbClr val="003399"/>
                </a:solidFill>
                <a:latin typeface="Arial" panose="020B0604020202020204" pitchFamily="34" charset="0"/>
                <a:cs typeface="Arial" panose="020B0604020202020204" pitchFamily="34" charset="0"/>
              </a:rPr>
              <a:t>Las actividades de dragado y relleno hidráulico cumplidas por el Servicio de Dragas, por más de 46 años que ha estado como órgano dependiente de la Armada del Ecuador, permitieron a este reparto naval constituirse como un referente de prestigio en temas de dragado a nivel nacional y sustentarse en el tiempo con una solvencia económica aceptable, producto del cabal cumplimiento de sus operaciones, a fin de proyectarse como una entidad de servicio público que brinda el apoyo al desarrollo nacional.</a:t>
            </a:r>
            <a:endParaRPr lang="es-ES" sz="2000" b="1" dirty="0">
              <a:solidFill>
                <a:srgbClr val="003399"/>
              </a:solidFill>
              <a:latin typeface="Arial" panose="020B0604020202020204" pitchFamily="34" charset="0"/>
              <a:cs typeface="Arial" panose="020B0604020202020204" pitchFamily="34" charset="0"/>
            </a:endParaRPr>
          </a:p>
        </p:txBody>
      </p:sp>
      <p:sp>
        <p:nvSpPr>
          <p:cNvPr id="70" name="69 Cubo"/>
          <p:cNvSpPr/>
          <p:nvPr/>
        </p:nvSpPr>
        <p:spPr>
          <a:xfrm>
            <a:off x="158443" y="1140405"/>
            <a:ext cx="936104" cy="720080"/>
          </a:xfrm>
          <a:prstGeom prst="cube">
            <a:avLst/>
          </a:prstGeom>
          <a:solidFill>
            <a:schemeClr val="bg1"/>
          </a:solidFill>
          <a:ln>
            <a:noFill/>
          </a:ln>
          <a:scene3d>
            <a:camera prst="orthographicFront">
              <a:rot lat="0" lon="1200000" rev="0"/>
            </a:camera>
            <a:lightRig rig="soft" dir="t"/>
          </a:scene3d>
          <a:sp3d prstMaterial="metal">
            <a:bevelT w="63500" h="25400"/>
          </a:sp3d>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sp3d extrusionH="57150" prstMaterial="softEdge">
              <a:bevelT w="25400" h="38100"/>
            </a:sp3d>
          </a:bodyPr>
          <a:lstStyle/>
          <a:p>
            <a:pPr marL="95250" algn="ctr">
              <a:lnSpc>
                <a:spcPct val="90000"/>
              </a:lnSpc>
              <a:spcBef>
                <a:spcPct val="0"/>
              </a:spcBef>
              <a:spcAft>
                <a:spcPct val="35000"/>
              </a:spcAft>
            </a:pPr>
            <a:r>
              <a:rPr lang="es-ES" sz="3200" dirty="0" smtClean="0">
                <a:ln/>
                <a:solidFill>
                  <a:srgbClr val="002060"/>
                </a:solidFill>
                <a:latin typeface="Arial Black" panose="020B0A04020102020204" pitchFamily="34" charset="0"/>
              </a:rPr>
              <a:t>a)</a:t>
            </a:r>
            <a:endParaRPr lang="es-ES" sz="3200" dirty="0">
              <a:ln/>
              <a:solidFill>
                <a:srgbClr val="002060"/>
              </a:solidFill>
              <a:latin typeface="Arial Black" panose="020B0A04020102020204" pitchFamily="34" charset="0"/>
            </a:endParaRPr>
          </a:p>
        </p:txBody>
      </p:sp>
      <p:sp>
        <p:nvSpPr>
          <p:cNvPr id="71" name="70 Cubo"/>
          <p:cNvSpPr/>
          <p:nvPr/>
        </p:nvSpPr>
        <p:spPr>
          <a:xfrm>
            <a:off x="109277" y="4431241"/>
            <a:ext cx="936104" cy="783616"/>
          </a:xfrm>
          <a:prstGeom prst="cube">
            <a:avLst/>
          </a:prstGeom>
          <a:solidFill>
            <a:schemeClr val="bg1"/>
          </a:solidFill>
          <a:ln>
            <a:noFill/>
          </a:ln>
          <a:scene3d>
            <a:camera prst="orthographicFront">
              <a:rot lat="0" lon="1200000" rev="0"/>
            </a:camera>
            <a:lightRig rig="soft" dir="t"/>
          </a:scene3d>
          <a:sp3d prstMaterial="metal">
            <a:bevelT w="63500" h="25400"/>
          </a:sp3d>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sp3d extrusionH="57150" prstMaterial="softEdge">
              <a:bevelT w="25400" h="38100"/>
            </a:sp3d>
          </a:bodyPr>
          <a:lstStyle/>
          <a:p>
            <a:pPr marL="95250" algn="ctr">
              <a:lnSpc>
                <a:spcPct val="90000"/>
              </a:lnSpc>
              <a:spcBef>
                <a:spcPct val="0"/>
              </a:spcBef>
              <a:spcAft>
                <a:spcPct val="35000"/>
              </a:spcAft>
            </a:pPr>
            <a:r>
              <a:rPr lang="es-ES" sz="3200" dirty="0" smtClean="0">
                <a:ln/>
                <a:solidFill>
                  <a:srgbClr val="002060"/>
                </a:solidFill>
                <a:latin typeface="Arial Black" panose="020B0A04020102020204" pitchFamily="34" charset="0"/>
              </a:rPr>
              <a:t>b)</a:t>
            </a:r>
            <a:endParaRPr lang="es-ES" sz="3200" dirty="0">
              <a:ln/>
              <a:solidFill>
                <a:srgbClr val="002060"/>
              </a:solidFill>
              <a:latin typeface="Arial Black" panose="020B0A04020102020204" pitchFamily="34" charset="0"/>
            </a:endParaRPr>
          </a:p>
        </p:txBody>
      </p:sp>
    </p:spTree>
    <p:extLst>
      <p:ext uri="{BB962C8B-B14F-4D97-AF65-F5344CB8AC3E}">
        <p14:creationId xmlns:p14="http://schemas.microsoft.com/office/powerpoint/2010/main" val="15850437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951632"/>
            <a:ext cx="12192000" cy="590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46" name="45 Cubo"/>
          <p:cNvSpPr/>
          <p:nvPr/>
        </p:nvSpPr>
        <p:spPr>
          <a:xfrm>
            <a:off x="6961262" y="166841"/>
            <a:ext cx="4247306" cy="597863"/>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algn="ctr">
              <a:lnSpc>
                <a:spcPct val="90000"/>
              </a:lnSpc>
              <a:spcBef>
                <a:spcPct val="0"/>
              </a:spcBef>
              <a:spcAft>
                <a:spcPct val="35000"/>
              </a:spcAft>
            </a:pPr>
            <a:r>
              <a:rPr lang="es-EC" sz="3200" b="1" dirty="0" smtClean="0">
                <a:ln/>
                <a:solidFill>
                  <a:srgbClr val="FFFF00"/>
                </a:solidFill>
                <a:latin typeface="Arial Black" panose="020B0A04020102020204" pitchFamily="34" charset="0"/>
              </a:rPr>
              <a:t>CONCLUSIONES</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277324" y="642044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52</a:t>
            </a:fld>
            <a:endParaRPr lang="es-EC" sz="1400" dirty="0">
              <a:solidFill>
                <a:schemeClr val="tx1"/>
              </a:solidFill>
              <a:latin typeface="Arial" panose="020B0604020202020204" pitchFamily="34" charset="0"/>
              <a:cs typeface="Arial" panose="020B0604020202020204" pitchFamily="34" charset="0"/>
            </a:endParaRPr>
          </a:p>
        </p:txBody>
      </p:sp>
      <p:sp>
        <p:nvSpPr>
          <p:cNvPr id="68" name="67 Cubo"/>
          <p:cNvSpPr/>
          <p:nvPr/>
        </p:nvSpPr>
        <p:spPr>
          <a:xfrm>
            <a:off x="1246180" y="1124744"/>
            <a:ext cx="10440250" cy="2736304"/>
          </a:xfrm>
          <a:prstGeom prst="cube">
            <a:avLst>
              <a:gd name="adj" fmla="val 840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168275" algn="just"/>
            <a:r>
              <a:rPr lang="es-EC" sz="2000" b="1" dirty="0">
                <a:latin typeface="Arial" panose="020B0604020202020204" pitchFamily="34" charset="0"/>
                <a:cs typeface="Arial" panose="020B0604020202020204" pitchFamily="34" charset="0"/>
              </a:rPr>
              <a:t>El análisis legal, financiero y administrativo realizado al SERDRA del periodo 2013-2017, evidencia la etapa de transición de un modelo de gestión independiente a un modelo de gestión centralizado, lo cual contribuyó a determinar las limitaciones que tiene este reparto naval,  a fin de establecer un plan de mejoras para fortalecer su gestión.</a:t>
            </a:r>
            <a:endParaRPr lang="es-ES" sz="2000" b="1" dirty="0">
              <a:latin typeface="Arial" panose="020B0604020202020204" pitchFamily="34" charset="0"/>
              <a:cs typeface="Arial" panose="020B0604020202020204" pitchFamily="34" charset="0"/>
            </a:endParaRPr>
          </a:p>
        </p:txBody>
      </p:sp>
      <p:sp>
        <p:nvSpPr>
          <p:cNvPr id="69" name="68 Cubo"/>
          <p:cNvSpPr/>
          <p:nvPr/>
        </p:nvSpPr>
        <p:spPr>
          <a:xfrm>
            <a:off x="1199456" y="4005064"/>
            <a:ext cx="10440250" cy="2664296"/>
          </a:xfrm>
          <a:prstGeom prst="cube">
            <a:avLst>
              <a:gd name="adj" fmla="val 13977"/>
            </a:avLst>
          </a:prstGeom>
          <a:solidFill>
            <a:schemeClr val="bg1"/>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168275" lvl="0" algn="just"/>
            <a:r>
              <a:rPr lang="es-EC" sz="2000" b="1" dirty="0">
                <a:solidFill>
                  <a:srgbClr val="003399"/>
                </a:solidFill>
                <a:latin typeface="Arial" panose="020B0604020202020204" pitchFamily="34" charset="0"/>
                <a:cs typeface="Arial" panose="020B0604020202020204" pitchFamily="34" charset="0"/>
              </a:rPr>
              <a:t>El planteamiento de la investigación realizada en el presente trabajo, enfocado en un análisis de la situación actual del Servicio de Dragas, permitió establecer que este reparto naval al permanecer bajo la estructura organizacional de la Armada del Ecuador, tuvo más incidencias positivas que negativos en beneficio de su desempeño financiero y administrativo.</a:t>
            </a:r>
            <a:endParaRPr lang="es-ES" sz="2000" b="1" dirty="0">
              <a:solidFill>
                <a:srgbClr val="003399"/>
              </a:solidFill>
              <a:latin typeface="Arial" panose="020B0604020202020204" pitchFamily="34" charset="0"/>
              <a:cs typeface="Arial" panose="020B0604020202020204" pitchFamily="34" charset="0"/>
            </a:endParaRPr>
          </a:p>
        </p:txBody>
      </p:sp>
      <p:sp>
        <p:nvSpPr>
          <p:cNvPr id="70" name="69 Cubo"/>
          <p:cNvSpPr/>
          <p:nvPr/>
        </p:nvSpPr>
        <p:spPr>
          <a:xfrm>
            <a:off x="158443" y="1140405"/>
            <a:ext cx="936104" cy="720080"/>
          </a:xfrm>
          <a:prstGeom prst="cube">
            <a:avLst/>
          </a:prstGeom>
          <a:solidFill>
            <a:schemeClr val="bg1"/>
          </a:solidFill>
          <a:ln>
            <a:noFill/>
          </a:ln>
          <a:scene3d>
            <a:camera prst="orthographicFront">
              <a:rot lat="0" lon="1200000" rev="0"/>
            </a:camera>
            <a:lightRig rig="soft" dir="t"/>
          </a:scene3d>
          <a:sp3d prstMaterial="metal">
            <a:bevelT w="63500" h="25400"/>
          </a:sp3d>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sp3d extrusionH="57150" prstMaterial="softEdge">
              <a:bevelT w="25400" h="38100"/>
            </a:sp3d>
          </a:bodyPr>
          <a:lstStyle/>
          <a:p>
            <a:pPr marL="95250" algn="ctr">
              <a:lnSpc>
                <a:spcPct val="90000"/>
              </a:lnSpc>
              <a:spcBef>
                <a:spcPct val="0"/>
              </a:spcBef>
              <a:spcAft>
                <a:spcPct val="35000"/>
              </a:spcAft>
            </a:pPr>
            <a:r>
              <a:rPr lang="es-ES" sz="3200" b="1" dirty="0">
                <a:ln/>
                <a:solidFill>
                  <a:srgbClr val="002060"/>
                </a:solidFill>
                <a:latin typeface="Arial Black" panose="020B0A04020102020204" pitchFamily="34" charset="0"/>
              </a:rPr>
              <a:t>c</a:t>
            </a:r>
            <a:r>
              <a:rPr lang="es-ES" sz="3200" b="1" dirty="0" smtClean="0">
                <a:ln/>
                <a:solidFill>
                  <a:srgbClr val="002060"/>
                </a:solidFill>
                <a:latin typeface="Arial Black" panose="020B0A04020102020204" pitchFamily="34" charset="0"/>
              </a:rPr>
              <a:t>)</a:t>
            </a:r>
            <a:endParaRPr lang="es-ES" sz="3200" b="1" dirty="0">
              <a:ln/>
              <a:solidFill>
                <a:srgbClr val="002060"/>
              </a:solidFill>
              <a:latin typeface="Arial Black" panose="020B0A04020102020204" pitchFamily="34" charset="0"/>
            </a:endParaRPr>
          </a:p>
        </p:txBody>
      </p:sp>
      <p:sp>
        <p:nvSpPr>
          <p:cNvPr id="71" name="70 Cubo"/>
          <p:cNvSpPr/>
          <p:nvPr/>
        </p:nvSpPr>
        <p:spPr>
          <a:xfrm>
            <a:off x="109277" y="4431241"/>
            <a:ext cx="936104" cy="783616"/>
          </a:xfrm>
          <a:prstGeom prst="cube">
            <a:avLst/>
          </a:prstGeom>
          <a:solidFill>
            <a:schemeClr val="bg1"/>
          </a:solidFill>
          <a:ln>
            <a:noFill/>
          </a:ln>
          <a:scene3d>
            <a:camera prst="orthographicFront">
              <a:rot lat="0" lon="1200000" rev="0"/>
            </a:camera>
            <a:lightRig rig="soft" dir="t"/>
          </a:scene3d>
          <a:sp3d prstMaterial="metal">
            <a:bevelT w="63500" h="25400"/>
          </a:sp3d>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sp3d extrusionH="57150" prstMaterial="softEdge">
              <a:bevelT w="25400" h="38100"/>
            </a:sp3d>
          </a:bodyPr>
          <a:lstStyle/>
          <a:p>
            <a:pPr marL="95250" algn="ctr">
              <a:lnSpc>
                <a:spcPct val="90000"/>
              </a:lnSpc>
              <a:spcBef>
                <a:spcPct val="0"/>
              </a:spcBef>
              <a:spcAft>
                <a:spcPct val="35000"/>
              </a:spcAft>
            </a:pPr>
            <a:r>
              <a:rPr lang="es-ES" sz="3200" b="1" dirty="0">
                <a:ln/>
                <a:solidFill>
                  <a:srgbClr val="002060"/>
                </a:solidFill>
                <a:latin typeface="Arial Black" panose="020B0A04020102020204" pitchFamily="34" charset="0"/>
              </a:rPr>
              <a:t>d</a:t>
            </a:r>
            <a:r>
              <a:rPr lang="es-ES" sz="3200" b="1" dirty="0" smtClean="0">
                <a:ln/>
                <a:solidFill>
                  <a:srgbClr val="002060"/>
                </a:solidFill>
                <a:latin typeface="Arial Black" panose="020B0A04020102020204" pitchFamily="34" charset="0"/>
              </a:rPr>
              <a:t>)</a:t>
            </a:r>
            <a:endParaRPr lang="es-ES" sz="3200" b="1" dirty="0">
              <a:ln/>
              <a:solidFill>
                <a:srgbClr val="002060"/>
              </a:solidFill>
              <a:latin typeface="Arial Black" panose="020B0A04020102020204" pitchFamily="34" charset="0"/>
            </a:endParaRPr>
          </a:p>
        </p:txBody>
      </p:sp>
    </p:spTree>
    <p:extLst>
      <p:ext uri="{BB962C8B-B14F-4D97-AF65-F5344CB8AC3E}">
        <p14:creationId xmlns:p14="http://schemas.microsoft.com/office/powerpoint/2010/main" val="2661798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908720"/>
            <a:ext cx="12192000" cy="590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46" name="45 Cubo"/>
          <p:cNvSpPr/>
          <p:nvPr/>
        </p:nvSpPr>
        <p:spPr>
          <a:xfrm>
            <a:off x="6961262" y="166841"/>
            <a:ext cx="4247306" cy="597863"/>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85000" lnSpcReduction="10000"/>
            <a:sp3d extrusionH="57150" prstMaterial="softEdge">
              <a:bevelT w="25400" h="38100"/>
            </a:sp3d>
          </a:bodyPr>
          <a:lstStyle/>
          <a:p>
            <a:pPr algn="ctr">
              <a:lnSpc>
                <a:spcPct val="90000"/>
              </a:lnSpc>
              <a:spcBef>
                <a:spcPct val="0"/>
              </a:spcBef>
              <a:spcAft>
                <a:spcPct val="35000"/>
              </a:spcAft>
            </a:pPr>
            <a:r>
              <a:rPr lang="es-EC" sz="3200" b="1" dirty="0" smtClean="0">
                <a:ln/>
                <a:solidFill>
                  <a:srgbClr val="FFFF00"/>
                </a:solidFill>
                <a:latin typeface="Arial Black" panose="020B0A04020102020204" pitchFamily="34" charset="0"/>
              </a:rPr>
              <a:t>RECOMENDACIONES</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277324" y="6420445"/>
            <a:ext cx="2844800" cy="365125"/>
          </a:xfrm>
        </p:spPr>
        <p:txBody>
          <a:bodyPr/>
          <a:lstStyle/>
          <a:p>
            <a:fld id="{E4F7161A-3EF8-4948-8AA3-6BDB0107BF52}" type="slidenum">
              <a:rPr lang="es-EC" sz="1400" smtClean="0">
                <a:solidFill>
                  <a:schemeClr val="tx1"/>
                </a:solidFill>
                <a:latin typeface="Arial" panose="020B0604020202020204" pitchFamily="34" charset="0"/>
                <a:cs typeface="Arial" panose="020B0604020202020204" pitchFamily="34" charset="0"/>
              </a:rPr>
              <a:t>53</a:t>
            </a:fld>
            <a:endParaRPr lang="es-EC" sz="1400" dirty="0">
              <a:solidFill>
                <a:schemeClr val="tx1"/>
              </a:solidFill>
              <a:latin typeface="Arial" panose="020B0604020202020204" pitchFamily="34" charset="0"/>
              <a:cs typeface="Arial" panose="020B0604020202020204" pitchFamily="34" charset="0"/>
            </a:endParaRPr>
          </a:p>
        </p:txBody>
      </p:sp>
      <p:sp>
        <p:nvSpPr>
          <p:cNvPr id="68" name="67 Cubo"/>
          <p:cNvSpPr/>
          <p:nvPr/>
        </p:nvSpPr>
        <p:spPr>
          <a:xfrm>
            <a:off x="1246180" y="1124744"/>
            <a:ext cx="10440250" cy="2736304"/>
          </a:xfrm>
          <a:prstGeom prst="cube">
            <a:avLst>
              <a:gd name="adj" fmla="val 840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168275" lvl="0" algn="just"/>
            <a:r>
              <a:rPr lang="es-EC" sz="2000" b="1" dirty="0">
                <a:latin typeface="Arial" panose="020B0604020202020204" pitchFamily="34" charset="0"/>
                <a:cs typeface="Arial" panose="020B0604020202020204" pitchFamily="34" charset="0"/>
              </a:rPr>
              <a:t>Presentar al Mando Naval </a:t>
            </a:r>
            <a:r>
              <a:rPr lang="es-EC" sz="2000" b="1" dirty="0" smtClean="0">
                <a:latin typeface="Arial" panose="020B0604020202020204" pitchFamily="34" charset="0"/>
                <a:cs typeface="Arial" panose="020B0604020202020204" pitchFamily="34" charset="0"/>
              </a:rPr>
              <a:t>el </a:t>
            </a:r>
            <a:r>
              <a:rPr lang="es-EC" sz="2000" b="1" dirty="0">
                <a:latin typeface="Arial" panose="020B0604020202020204" pitchFamily="34" charset="0"/>
                <a:cs typeface="Arial" panose="020B0604020202020204" pitchFamily="34" charset="0"/>
              </a:rPr>
              <a:t>informe pormenorizado de la situación del Servicio de Dragas y la evolución de su rendimiento en estos últimos cinco años, considerando el decrecimiento en la consecución de contratos de dragado, a fin de proyectar las estrategias que fortalezcan a este reparto naval para el cumplimiento de sus tareas asignadas como parte de la Armada y en contribución al desarrollo marítimo del país.</a:t>
            </a:r>
            <a:endParaRPr lang="es-ES" sz="2000" b="1" dirty="0">
              <a:latin typeface="Arial" panose="020B0604020202020204" pitchFamily="34" charset="0"/>
              <a:cs typeface="Arial" panose="020B0604020202020204" pitchFamily="34" charset="0"/>
            </a:endParaRPr>
          </a:p>
        </p:txBody>
      </p:sp>
      <p:sp>
        <p:nvSpPr>
          <p:cNvPr id="69" name="68 Cubo"/>
          <p:cNvSpPr/>
          <p:nvPr/>
        </p:nvSpPr>
        <p:spPr>
          <a:xfrm>
            <a:off x="1199456" y="4005064"/>
            <a:ext cx="10440250" cy="2664296"/>
          </a:xfrm>
          <a:prstGeom prst="cube">
            <a:avLst>
              <a:gd name="adj" fmla="val 13977"/>
            </a:avLst>
          </a:prstGeom>
          <a:solidFill>
            <a:schemeClr val="bg1"/>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sp3d extrusionH="57150" prstMaterial="softEdge">
              <a:bevelT w="25400" h="38100"/>
            </a:sp3d>
          </a:bodyPr>
          <a:lstStyle/>
          <a:p>
            <a:pPr marL="265113" lvl="0" algn="just"/>
            <a:r>
              <a:rPr lang="es-EC" sz="2000" b="1" dirty="0">
                <a:solidFill>
                  <a:srgbClr val="003399"/>
                </a:solidFill>
                <a:latin typeface="Arial" panose="020B0604020202020204" pitchFamily="34" charset="0"/>
                <a:cs typeface="Arial" panose="020B0604020202020204" pitchFamily="34" charset="0"/>
              </a:rPr>
              <a:t>Aplicar y monitorear el plan de mejoras establecido en la presente </a:t>
            </a:r>
            <a:r>
              <a:rPr lang="es-EC" sz="2000" b="1" dirty="0" smtClean="0">
                <a:solidFill>
                  <a:srgbClr val="003399"/>
                </a:solidFill>
                <a:latin typeface="Arial" panose="020B0604020202020204" pitchFamily="34" charset="0"/>
                <a:cs typeface="Arial" panose="020B0604020202020204" pitchFamily="34" charset="0"/>
              </a:rPr>
              <a:t>investigación, </a:t>
            </a:r>
            <a:r>
              <a:rPr lang="es-EC" sz="2000" b="1" dirty="0">
                <a:solidFill>
                  <a:srgbClr val="003399"/>
                </a:solidFill>
                <a:latin typeface="Arial" panose="020B0604020202020204" pitchFamily="34" charset="0"/>
                <a:cs typeface="Arial" panose="020B0604020202020204" pitchFamily="34" charset="0"/>
              </a:rPr>
              <a:t>a fin de fortalecer la gestión del Servicio de Dragas, considerando principalmente la gestión para la aprobación del Proyecto de Delegación de atribuciones y facultades por parte del Ministro de </a:t>
            </a:r>
            <a:r>
              <a:rPr lang="es-EC" sz="2000" b="1" dirty="0" smtClean="0">
                <a:solidFill>
                  <a:srgbClr val="003399"/>
                </a:solidFill>
                <a:latin typeface="Arial" panose="020B0604020202020204" pitchFamily="34" charset="0"/>
                <a:cs typeface="Arial" panose="020B0604020202020204" pitchFamily="34" charset="0"/>
              </a:rPr>
              <a:t>Defensa Nacional, </a:t>
            </a:r>
            <a:r>
              <a:rPr lang="es-EC" sz="2000" b="1" dirty="0">
                <a:solidFill>
                  <a:srgbClr val="003399"/>
                </a:solidFill>
                <a:latin typeface="Arial" panose="020B0604020202020204" pitchFamily="34" charset="0"/>
                <a:cs typeface="Arial" panose="020B0604020202020204" pitchFamily="34" charset="0"/>
              </a:rPr>
              <a:t>para la suscripción de contratos de personal, bienes y servicios establecidos en el estudio.</a:t>
            </a:r>
            <a:endParaRPr lang="es-ES" sz="2000" b="1" dirty="0">
              <a:solidFill>
                <a:srgbClr val="003399"/>
              </a:solidFill>
              <a:latin typeface="Arial" panose="020B0604020202020204" pitchFamily="34" charset="0"/>
              <a:cs typeface="Arial" panose="020B0604020202020204" pitchFamily="34" charset="0"/>
            </a:endParaRPr>
          </a:p>
        </p:txBody>
      </p:sp>
      <p:sp>
        <p:nvSpPr>
          <p:cNvPr id="70" name="69 Cubo"/>
          <p:cNvSpPr/>
          <p:nvPr/>
        </p:nvSpPr>
        <p:spPr>
          <a:xfrm>
            <a:off x="158443" y="1140405"/>
            <a:ext cx="936104" cy="720080"/>
          </a:xfrm>
          <a:prstGeom prst="cube">
            <a:avLst/>
          </a:prstGeom>
          <a:solidFill>
            <a:schemeClr val="bg1"/>
          </a:solidFill>
          <a:ln>
            <a:noFill/>
          </a:ln>
          <a:scene3d>
            <a:camera prst="orthographicFront">
              <a:rot lat="0" lon="1200000" rev="0"/>
            </a:camera>
            <a:lightRig rig="soft" dir="t"/>
          </a:scene3d>
          <a:sp3d prstMaterial="metal">
            <a:bevelT w="63500" h="25400"/>
          </a:sp3d>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sp3d extrusionH="57150" prstMaterial="softEdge">
              <a:bevelT w="25400" h="38100"/>
            </a:sp3d>
          </a:bodyPr>
          <a:lstStyle/>
          <a:p>
            <a:pPr marL="95250" algn="ctr">
              <a:lnSpc>
                <a:spcPct val="90000"/>
              </a:lnSpc>
              <a:spcBef>
                <a:spcPct val="0"/>
              </a:spcBef>
              <a:spcAft>
                <a:spcPct val="35000"/>
              </a:spcAft>
            </a:pPr>
            <a:r>
              <a:rPr lang="es-ES" sz="3200" b="1" dirty="0">
                <a:ln/>
                <a:solidFill>
                  <a:srgbClr val="002060"/>
                </a:solidFill>
                <a:latin typeface="Arial Black" panose="020B0A04020102020204" pitchFamily="34" charset="0"/>
              </a:rPr>
              <a:t>1</a:t>
            </a:r>
            <a:r>
              <a:rPr lang="es-ES" sz="3200" b="1" dirty="0" smtClean="0">
                <a:ln/>
                <a:solidFill>
                  <a:srgbClr val="002060"/>
                </a:solidFill>
                <a:latin typeface="Arial Black" panose="020B0A04020102020204" pitchFamily="34" charset="0"/>
              </a:rPr>
              <a:t>)</a:t>
            </a:r>
            <a:endParaRPr lang="es-ES" sz="3200" b="1" dirty="0">
              <a:ln/>
              <a:solidFill>
                <a:srgbClr val="002060"/>
              </a:solidFill>
              <a:latin typeface="Arial Black" panose="020B0A04020102020204" pitchFamily="34" charset="0"/>
            </a:endParaRPr>
          </a:p>
        </p:txBody>
      </p:sp>
      <p:sp>
        <p:nvSpPr>
          <p:cNvPr id="71" name="70 Cubo"/>
          <p:cNvSpPr/>
          <p:nvPr/>
        </p:nvSpPr>
        <p:spPr>
          <a:xfrm>
            <a:off x="109277" y="4431241"/>
            <a:ext cx="936104" cy="783616"/>
          </a:xfrm>
          <a:prstGeom prst="cube">
            <a:avLst/>
          </a:prstGeom>
          <a:solidFill>
            <a:schemeClr val="bg1"/>
          </a:solidFill>
          <a:ln>
            <a:noFill/>
          </a:ln>
          <a:scene3d>
            <a:camera prst="orthographicFront">
              <a:rot lat="0" lon="1200000" rev="0"/>
            </a:camera>
            <a:lightRig rig="soft" dir="t"/>
          </a:scene3d>
          <a:sp3d prstMaterial="metal">
            <a:bevelT w="63500" h="25400"/>
          </a:sp3d>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sp3d extrusionH="57150" prstMaterial="softEdge">
              <a:bevelT w="25400" h="38100"/>
            </a:sp3d>
          </a:bodyPr>
          <a:lstStyle/>
          <a:p>
            <a:pPr marL="95250" algn="ctr">
              <a:lnSpc>
                <a:spcPct val="90000"/>
              </a:lnSpc>
              <a:spcBef>
                <a:spcPct val="0"/>
              </a:spcBef>
              <a:spcAft>
                <a:spcPct val="35000"/>
              </a:spcAft>
            </a:pPr>
            <a:r>
              <a:rPr lang="es-ES" sz="3200" b="1" dirty="0" smtClean="0">
                <a:ln/>
                <a:solidFill>
                  <a:srgbClr val="002060"/>
                </a:solidFill>
                <a:latin typeface="Arial Black" panose="020B0A04020102020204" pitchFamily="34" charset="0"/>
              </a:rPr>
              <a:t>2)</a:t>
            </a:r>
            <a:endParaRPr lang="es-ES" sz="3200" b="1" dirty="0">
              <a:ln/>
              <a:solidFill>
                <a:srgbClr val="002060"/>
              </a:solidFill>
              <a:latin typeface="Arial Black" panose="020B0A04020102020204" pitchFamily="34" charset="0"/>
            </a:endParaRPr>
          </a:p>
        </p:txBody>
      </p:sp>
    </p:spTree>
    <p:extLst>
      <p:ext uri="{BB962C8B-B14F-4D97-AF65-F5344CB8AC3E}">
        <p14:creationId xmlns:p14="http://schemas.microsoft.com/office/powerpoint/2010/main" val="27817191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6680" cy="6858000"/>
          </a:xfrm>
          <a:prstGeom prst="rect">
            <a:avLst/>
          </a:prstGeom>
        </p:spPr>
      </p:pic>
      <p:sp>
        <p:nvSpPr>
          <p:cNvPr id="3" name="2 Rectángulo"/>
          <p:cNvSpPr/>
          <p:nvPr/>
        </p:nvSpPr>
        <p:spPr>
          <a:xfrm>
            <a:off x="839416" y="1844824"/>
            <a:ext cx="10513168" cy="2326791"/>
          </a:xfrm>
          <a:prstGeom prst="rect">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fontAlgn="base" hangingPunct="0">
              <a:spcBef>
                <a:spcPct val="20000"/>
              </a:spcBef>
              <a:spcAft>
                <a:spcPct val="0"/>
              </a:spcAft>
              <a:defRPr/>
            </a:pPr>
            <a:r>
              <a:rPr lang="es-EC" sz="6600" b="1" i="1" spc="38" dirty="0">
                <a:ln w="11430"/>
                <a:solidFill>
                  <a:srgbClr val="FFC000"/>
                </a:solidFill>
                <a:latin typeface="Arial" pitchFamily="34" charset="0"/>
                <a:cs typeface="Arial" pitchFamily="34" charset="0"/>
              </a:rPr>
              <a:t>Fin de la </a:t>
            </a:r>
            <a:r>
              <a:rPr lang="es-EC" sz="6600" b="1" i="1" spc="38" dirty="0" smtClean="0">
                <a:ln w="11430"/>
                <a:solidFill>
                  <a:srgbClr val="FFC000"/>
                </a:solidFill>
                <a:latin typeface="Arial" pitchFamily="34" charset="0"/>
                <a:cs typeface="Arial" pitchFamily="34" charset="0"/>
              </a:rPr>
              <a:t>Presentación</a:t>
            </a:r>
          </a:p>
          <a:p>
            <a:pPr algn="ctr" eaLnBrk="0" fontAlgn="base" hangingPunct="0">
              <a:spcBef>
                <a:spcPct val="20000"/>
              </a:spcBef>
              <a:spcAft>
                <a:spcPct val="0"/>
              </a:spcAft>
              <a:defRPr/>
            </a:pPr>
            <a:r>
              <a:rPr lang="es-EC" sz="6600" b="1" i="1" spc="38" dirty="0" smtClean="0">
                <a:ln w="11430"/>
                <a:solidFill>
                  <a:srgbClr val="FFC000"/>
                </a:solidFill>
                <a:latin typeface="Blackadder ITC" panose="04020505051007020D02" pitchFamily="82" charset="0"/>
                <a:cs typeface="Arial" pitchFamily="34" charset="0"/>
              </a:rPr>
              <a:t>Gracias por su atención</a:t>
            </a:r>
            <a:endParaRPr lang="es-EC" sz="6600" b="1" i="1" spc="38" dirty="0">
              <a:ln w="11430"/>
              <a:solidFill>
                <a:srgbClr val="FFC000"/>
              </a:solidFill>
              <a:latin typeface="Blackadder ITC" panose="04020505051007020D02" pitchFamily="82" charset="0"/>
              <a:cs typeface="Arial" pitchFamily="34" charset="0"/>
            </a:endParaRPr>
          </a:p>
        </p:txBody>
      </p:sp>
      <p:sp>
        <p:nvSpPr>
          <p:cNvPr id="111620" name="1 Marcador de número de diapositiva"/>
          <p:cNvSpPr>
            <a:spLocks noGrp="1"/>
          </p:cNvSpPr>
          <p:nvPr>
            <p:ph type="sldNum" sz="quarter" idx="12"/>
          </p:nvPr>
        </p:nvSpPr>
        <p:spPr bwMode="auto">
          <a:xfrm>
            <a:off x="8534400" y="6492878"/>
            <a:ext cx="2133600" cy="365125"/>
          </a:xfrm>
          <a:noFill/>
          <a:ln>
            <a:miter lim="800000"/>
            <a:headEnd/>
            <a:tailEnd/>
          </a:ln>
        </p:spPr>
        <p:txBody>
          <a:bodyPr wrap="square" numCol="1" anchorCtr="0" compatLnSpc="1">
            <a:prstTxWarp prst="textNoShape">
              <a:avLst/>
            </a:prstTxWarp>
          </a:bodyPr>
          <a:lstStyle/>
          <a:p>
            <a:fld id="{3A7E4EF9-D39A-4531-8135-9404D14880E9}" type="slidenum">
              <a:rPr lang="es-ES" smtClean="0">
                <a:solidFill>
                  <a:prstClr val="white"/>
                </a:solidFill>
                <a:latin typeface="Arial" charset="0"/>
                <a:cs typeface="Arial" charset="0"/>
              </a:rPr>
              <a:pPr/>
              <a:t>54</a:t>
            </a:fld>
            <a:endParaRPr lang="es-ES" dirty="0">
              <a:solidFill>
                <a:prstClr val="white"/>
              </a:solidFill>
              <a:latin typeface="Arial" charset="0"/>
              <a:cs typeface="Arial" charset="0"/>
            </a:endParaRPr>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383" b="95865" l="4688" r="90000"/>
                    </a14:imgEffect>
                  </a14:imgLayer>
                </a14:imgProps>
              </a:ext>
              <a:ext uri="{28A0092B-C50C-407E-A947-70E740481C1C}">
                <a14:useLocalDpi xmlns:a14="http://schemas.microsoft.com/office/drawing/2010/main" val="0"/>
              </a:ext>
            </a:extLst>
          </a:blip>
          <a:srcRect/>
          <a:stretch>
            <a:fillRect/>
          </a:stretch>
        </p:blipFill>
        <p:spPr bwMode="auto">
          <a:xfrm>
            <a:off x="4943872" y="274662"/>
            <a:ext cx="1802291" cy="1498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9664" y="729928"/>
            <a:ext cx="601702" cy="587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418728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93" y="985168"/>
            <a:ext cx="12182007" cy="5872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46" name="45 Cubo"/>
          <p:cNvSpPr/>
          <p:nvPr/>
        </p:nvSpPr>
        <p:spPr>
          <a:xfrm>
            <a:off x="4129513" y="166841"/>
            <a:ext cx="7079055"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85000" lnSpcReduction="10000"/>
            <a:sp3d extrusionH="57150" prstMaterial="softEdge">
              <a:bevelT w="25400" h="38100"/>
            </a:sp3d>
          </a:bodyPr>
          <a:lstStyle/>
          <a:p>
            <a:pPr algn="ctr">
              <a:lnSpc>
                <a:spcPct val="90000"/>
              </a:lnSpc>
              <a:spcBef>
                <a:spcPct val="0"/>
              </a:spcBef>
              <a:spcAft>
                <a:spcPct val="35000"/>
              </a:spcAft>
            </a:pPr>
            <a:r>
              <a:rPr lang="es-EC" sz="3200" b="1" dirty="0" smtClean="0">
                <a:ln/>
                <a:solidFill>
                  <a:srgbClr val="FFFF00"/>
                </a:solidFill>
                <a:latin typeface="Arial Black" panose="020B0A04020102020204" pitchFamily="34" charset="0"/>
              </a:rPr>
              <a:t>PROBLEMA DE LA INVESTIGACIÓN</a:t>
            </a:r>
            <a:endParaRPr lang="es-EC" sz="3200" b="1" dirty="0">
              <a:ln/>
              <a:solidFill>
                <a:srgbClr val="FFFF00"/>
              </a:solidFill>
              <a:latin typeface="Arial Black" panose="020B0A04020102020204" pitchFamily="34" charset="0"/>
            </a:endParaRPr>
          </a:p>
        </p:txBody>
      </p:sp>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9293" y="1613505"/>
            <a:ext cx="2574429" cy="19995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6040" y="1613506"/>
            <a:ext cx="2890762" cy="199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277168" y="3645024"/>
            <a:ext cx="2530799" cy="163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7169" y="2403911"/>
            <a:ext cx="2530799" cy="1517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65094" y="4870930"/>
            <a:ext cx="2535562" cy="1668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93003" y="2780928"/>
            <a:ext cx="1126279" cy="748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8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8294" y="4883833"/>
            <a:ext cx="2868508" cy="1655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82"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91986" y="5362252"/>
            <a:ext cx="1219625" cy="873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4 CuadroTexto"/>
          <p:cNvSpPr txBox="1"/>
          <p:nvPr/>
        </p:nvSpPr>
        <p:spPr>
          <a:xfrm>
            <a:off x="6478294" y="1124744"/>
            <a:ext cx="5306338" cy="400110"/>
          </a:xfrm>
          <a:prstGeom prst="rect">
            <a:avLst/>
          </a:prstGeom>
          <a:solidFill>
            <a:srgbClr val="003399"/>
          </a:solidFill>
          <a:effectLst>
            <a:softEdge rad="635000"/>
          </a:effectLst>
          <a:scene3d>
            <a:camera prst="orthographicFront"/>
            <a:lightRig rig="threePt" dir="t"/>
          </a:scene3d>
          <a:sp3d>
            <a:bevelT/>
          </a:sp3d>
        </p:spPr>
        <p:txBody>
          <a:bodyPr wrap="square" rtlCol="0">
            <a:spAutoFit/>
          </a:bodyPr>
          <a:lstStyle>
            <a:defPPr>
              <a:defRPr lang="es-EC"/>
            </a:defPPr>
            <a:lvl1pPr algn="ctr">
              <a:defRPr sz="2000" b="1">
                <a:solidFill>
                  <a:schemeClr val="bg1"/>
                </a:solidFill>
              </a:defRPr>
            </a:lvl1pPr>
          </a:lstStyle>
          <a:p>
            <a:r>
              <a:rPr lang="es-ES" dirty="0"/>
              <a:t>DESARROLLO DE LOS INTERESES MARÍTIMOS</a:t>
            </a:r>
          </a:p>
        </p:txBody>
      </p:sp>
      <p:sp>
        <p:nvSpPr>
          <p:cNvPr id="67" name="66 CuadroTexto"/>
          <p:cNvSpPr txBox="1"/>
          <p:nvPr/>
        </p:nvSpPr>
        <p:spPr>
          <a:xfrm>
            <a:off x="6502974" y="4397042"/>
            <a:ext cx="5306338" cy="400110"/>
          </a:xfrm>
          <a:prstGeom prst="rect">
            <a:avLst/>
          </a:prstGeom>
          <a:solidFill>
            <a:srgbClr val="003399"/>
          </a:solidFill>
          <a:effectLst>
            <a:softEdge rad="635000"/>
          </a:effectLst>
          <a:scene3d>
            <a:camera prst="orthographicFront"/>
            <a:lightRig rig="threePt" dir="t"/>
          </a:scene3d>
          <a:sp3d>
            <a:bevelT/>
          </a:sp3d>
        </p:spPr>
        <p:txBody>
          <a:bodyPr wrap="square" rtlCol="0">
            <a:spAutoFit/>
          </a:bodyPr>
          <a:lstStyle>
            <a:defPPr>
              <a:defRPr lang="es-EC"/>
            </a:defPPr>
            <a:lvl1pPr algn="ctr">
              <a:defRPr sz="2000" b="1">
                <a:solidFill>
                  <a:schemeClr val="bg1"/>
                </a:solidFill>
              </a:defRPr>
            </a:lvl1pPr>
          </a:lstStyle>
          <a:p>
            <a:r>
              <a:rPr lang="es-ES" dirty="0"/>
              <a:t>DESARROLLO </a:t>
            </a:r>
            <a:r>
              <a:rPr lang="es-ES" dirty="0" smtClean="0"/>
              <a:t>SOCIAL</a:t>
            </a:r>
            <a:endParaRPr lang="es-ES" dirty="0"/>
          </a:p>
        </p:txBody>
      </p:sp>
      <p:sp>
        <p:nvSpPr>
          <p:cNvPr id="6" name="5 Rectángulo"/>
          <p:cNvSpPr/>
          <p:nvPr/>
        </p:nvSpPr>
        <p:spPr>
          <a:xfrm>
            <a:off x="6240016" y="1023640"/>
            <a:ext cx="5904655" cy="5789736"/>
          </a:xfrm>
          <a:prstGeom prst="rect">
            <a:avLst/>
          </a:prstGeom>
          <a:solidFill>
            <a:schemeClr val="accent1">
              <a:lumMod val="60000"/>
              <a:lumOff val="4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7248128" y="3789040"/>
            <a:ext cx="4032448" cy="400110"/>
          </a:xfrm>
          <a:prstGeom prst="rect">
            <a:avLst/>
          </a:prstGeom>
          <a:solidFill>
            <a:srgbClr val="C00000"/>
          </a:solidFill>
          <a:effectLst>
            <a:softEdge rad="635000"/>
          </a:effectLst>
          <a:scene3d>
            <a:camera prst="orthographicFront"/>
            <a:lightRig rig="threePt" dir="t"/>
          </a:scene3d>
          <a:sp3d>
            <a:bevelT/>
          </a:sp3d>
        </p:spPr>
        <p:txBody>
          <a:bodyPr wrap="square" rtlCol="0">
            <a:spAutoFit/>
          </a:bodyPr>
          <a:lstStyle>
            <a:defPPr>
              <a:defRPr lang="es-EC"/>
            </a:defPPr>
            <a:lvl1pPr algn="ctr">
              <a:defRPr sz="2000" b="1">
                <a:solidFill>
                  <a:schemeClr val="bg1"/>
                </a:solidFill>
              </a:defRPr>
            </a:lvl1pPr>
          </a:lstStyle>
          <a:p>
            <a:r>
              <a:rPr lang="es-ES" dirty="0"/>
              <a:t>APOYO AL DESARROLLO NACIONAL </a:t>
            </a:r>
          </a:p>
        </p:txBody>
      </p:sp>
      <p:sp>
        <p:nvSpPr>
          <p:cNvPr id="68" name="67 CuadroTexto"/>
          <p:cNvSpPr txBox="1"/>
          <p:nvPr/>
        </p:nvSpPr>
        <p:spPr>
          <a:xfrm>
            <a:off x="3277168" y="4985149"/>
            <a:ext cx="2530800" cy="369332"/>
          </a:xfrm>
          <a:prstGeom prst="rect">
            <a:avLst/>
          </a:prstGeom>
          <a:solidFill>
            <a:srgbClr val="08126E"/>
          </a:solidFill>
          <a:effectLst>
            <a:softEdge rad="635000"/>
          </a:effectLst>
          <a:scene3d>
            <a:camera prst="orthographicFront"/>
            <a:lightRig rig="threePt" dir="t"/>
          </a:scene3d>
          <a:sp3d>
            <a:bevelT/>
          </a:sp3d>
        </p:spPr>
        <p:txBody>
          <a:bodyPr wrap="square" rtlCol="0">
            <a:spAutoFit/>
          </a:bodyPr>
          <a:lstStyle>
            <a:defPPr>
              <a:defRPr lang="es-EC"/>
            </a:defPPr>
            <a:lvl1pPr algn="ctr">
              <a:defRPr sz="2000" b="1">
                <a:solidFill>
                  <a:schemeClr val="bg1"/>
                </a:solidFill>
              </a:defRPr>
            </a:lvl1pPr>
          </a:lstStyle>
          <a:p>
            <a:r>
              <a:rPr lang="es-ES" sz="1800" dirty="0" smtClean="0"/>
              <a:t>RELLENO HIDRÁULICO</a:t>
            </a:r>
            <a:endParaRPr lang="es-ES" sz="1800" dirty="0"/>
          </a:p>
        </p:txBody>
      </p:sp>
      <p:sp>
        <p:nvSpPr>
          <p:cNvPr id="69" name="68 CuadroTexto"/>
          <p:cNvSpPr txBox="1"/>
          <p:nvPr/>
        </p:nvSpPr>
        <p:spPr>
          <a:xfrm>
            <a:off x="3248619" y="2283494"/>
            <a:ext cx="2530800" cy="369332"/>
          </a:xfrm>
          <a:prstGeom prst="rect">
            <a:avLst/>
          </a:prstGeom>
          <a:solidFill>
            <a:srgbClr val="08126E"/>
          </a:solidFill>
          <a:effectLst>
            <a:softEdge rad="635000"/>
          </a:effectLst>
          <a:scene3d>
            <a:camera prst="orthographicFront"/>
            <a:lightRig rig="threePt" dir="t"/>
          </a:scene3d>
          <a:sp3d>
            <a:bevelT/>
          </a:sp3d>
        </p:spPr>
        <p:txBody>
          <a:bodyPr wrap="square" rtlCol="0">
            <a:spAutoFit/>
          </a:bodyPr>
          <a:lstStyle>
            <a:defPPr>
              <a:defRPr lang="es-EC"/>
            </a:defPPr>
            <a:lvl1pPr algn="ctr">
              <a:defRPr sz="2000" b="1">
                <a:solidFill>
                  <a:schemeClr val="bg1"/>
                </a:solidFill>
              </a:defRPr>
            </a:lvl1pPr>
          </a:lstStyle>
          <a:p>
            <a:r>
              <a:rPr lang="es-ES" sz="1800" dirty="0" smtClean="0"/>
              <a:t>DRAGADO</a:t>
            </a:r>
            <a:endParaRPr lang="es-ES" sz="1800" dirty="0"/>
          </a:p>
        </p:txBody>
      </p:sp>
      <p:pic>
        <p:nvPicPr>
          <p:cNvPr id="3086" name="Picture 14"/>
          <p:cNvPicPr>
            <a:picLocks noChangeAspect="1" noChangeArrowheads="1"/>
          </p:cNvPicPr>
          <p:nvPr/>
        </p:nvPicPr>
        <p:blipFill rotWithShape="1">
          <a:blip r:embed="rId14">
            <a:extLst>
              <a:ext uri="{28A0092B-C50C-407E-A947-70E740481C1C}">
                <a14:useLocalDpi xmlns:a14="http://schemas.microsoft.com/office/drawing/2010/main" val="0"/>
              </a:ext>
            </a:extLst>
          </a:blip>
          <a:srcRect l="8906" t="11150" r="6724" b="6666"/>
          <a:stretch/>
        </p:blipFill>
        <p:spPr bwMode="auto">
          <a:xfrm rot="5400000">
            <a:off x="-927190" y="2886531"/>
            <a:ext cx="4980667" cy="2729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7"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6690" y="5204683"/>
            <a:ext cx="2729007" cy="1577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8"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740" y="1110027"/>
            <a:ext cx="2821905" cy="152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69 Rectángulo"/>
          <p:cNvSpPr/>
          <p:nvPr/>
        </p:nvSpPr>
        <p:spPr>
          <a:xfrm>
            <a:off x="105739" y="1023640"/>
            <a:ext cx="3002043" cy="5788050"/>
          </a:xfrm>
          <a:prstGeom prst="rect">
            <a:avLst/>
          </a:prstGeom>
          <a:solidFill>
            <a:schemeClr val="accent1">
              <a:lumMod val="60000"/>
              <a:lumOff val="4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90" name="Picture 1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552384" y="1927036"/>
            <a:ext cx="976460" cy="709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12" name="11 Conector recto"/>
          <p:cNvCxnSpPr/>
          <p:nvPr/>
        </p:nvCxnSpPr>
        <p:spPr>
          <a:xfrm flipH="1">
            <a:off x="1393014" y="4343400"/>
            <a:ext cx="435786" cy="932443"/>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flipH="1">
            <a:off x="1828800" y="2780928"/>
            <a:ext cx="450776" cy="1616114"/>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flipH="1">
            <a:off x="1516692" y="4343400"/>
            <a:ext cx="312108" cy="253697"/>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flipH="1">
            <a:off x="1333578" y="4597097"/>
            <a:ext cx="229565" cy="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H="1" flipV="1">
            <a:off x="983432" y="4189150"/>
            <a:ext cx="350146" cy="407947"/>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71" name="70 CuadroTexto"/>
          <p:cNvSpPr txBox="1"/>
          <p:nvPr/>
        </p:nvSpPr>
        <p:spPr>
          <a:xfrm>
            <a:off x="226126" y="4393123"/>
            <a:ext cx="2333776" cy="400110"/>
          </a:xfrm>
          <a:prstGeom prst="rect">
            <a:avLst/>
          </a:prstGeom>
          <a:solidFill>
            <a:srgbClr val="C00000"/>
          </a:solidFill>
          <a:effectLst>
            <a:softEdge rad="635000"/>
          </a:effectLst>
          <a:scene3d>
            <a:camera prst="orthographicFront"/>
            <a:lightRig rig="threePt" dir="t"/>
          </a:scene3d>
          <a:sp3d>
            <a:bevelT/>
          </a:sp3d>
        </p:spPr>
        <p:txBody>
          <a:bodyPr wrap="square" rtlCol="0">
            <a:spAutoFit/>
          </a:bodyPr>
          <a:lstStyle>
            <a:defPPr>
              <a:defRPr lang="es-EC"/>
            </a:defPPr>
            <a:lvl1pPr algn="ctr">
              <a:defRPr sz="2000" b="1">
                <a:solidFill>
                  <a:schemeClr val="bg1"/>
                </a:solidFill>
              </a:defRPr>
            </a:lvl1pPr>
          </a:lstStyle>
          <a:p>
            <a:r>
              <a:rPr lang="es-ES" dirty="0" smtClean="0"/>
              <a:t>DEFENSA</a:t>
            </a:r>
            <a:endParaRPr lang="es-ES" dirty="0"/>
          </a:p>
        </p:txBody>
      </p:sp>
      <p:pic>
        <p:nvPicPr>
          <p:cNvPr id="47" name="Picture 5"/>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728189" y="980728"/>
            <a:ext cx="1079779" cy="115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48619" y="1100136"/>
            <a:ext cx="987815" cy="101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75998" y="5526267"/>
            <a:ext cx="853515" cy="1138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6"/>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70761" y="5526266"/>
            <a:ext cx="817127" cy="11657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7"/>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231904" y="5526265"/>
            <a:ext cx="809372" cy="1165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00996" y="1038181"/>
            <a:ext cx="6043675" cy="5819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número de diapositiva"/>
          <p:cNvSpPr>
            <a:spLocks noGrp="1"/>
          </p:cNvSpPr>
          <p:nvPr>
            <p:ph type="sldNum" sz="quarter" idx="12"/>
          </p:nvPr>
        </p:nvSpPr>
        <p:spPr>
          <a:xfrm>
            <a:off x="9278469" y="6357181"/>
            <a:ext cx="2844800" cy="365125"/>
          </a:xfrm>
        </p:spPr>
        <p:txBody>
          <a:bodyPr/>
          <a:lstStyle/>
          <a:p>
            <a:fld id="{E4F7161A-3EF8-4948-8AA3-6BDB0107BF52}" type="slidenum">
              <a:rPr lang="es-EC" sz="1600" smtClean="0">
                <a:solidFill>
                  <a:schemeClr val="tx1"/>
                </a:solidFill>
                <a:latin typeface="Arial" panose="020B0604020202020204" pitchFamily="34" charset="0"/>
                <a:cs typeface="Arial" panose="020B0604020202020204" pitchFamily="34" charset="0"/>
              </a:rPr>
              <a:t>6</a:t>
            </a:fld>
            <a:endParaRPr lang="es-EC" sz="1600" dirty="0">
              <a:solidFill>
                <a:schemeClr val="tx1"/>
              </a:solidFill>
              <a:latin typeface="Arial" panose="020B0604020202020204" pitchFamily="34" charset="0"/>
              <a:cs typeface="Arial" panose="020B0604020202020204" pitchFamily="34" charset="0"/>
            </a:endParaRPr>
          </a:p>
        </p:txBody>
      </p:sp>
      <p:grpSp>
        <p:nvGrpSpPr>
          <p:cNvPr id="19" name="18 Grupo"/>
          <p:cNvGrpSpPr/>
          <p:nvPr/>
        </p:nvGrpSpPr>
        <p:grpSpPr>
          <a:xfrm>
            <a:off x="7269957" y="2116146"/>
            <a:ext cx="3375321" cy="2564829"/>
            <a:chOff x="7269957" y="2116146"/>
            <a:chExt cx="3375321" cy="2564829"/>
          </a:xfrm>
        </p:grpSpPr>
        <p:grpSp>
          <p:nvGrpSpPr>
            <p:cNvPr id="15" name="14 Grupo"/>
            <p:cNvGrpSpPr/>
            <p:nvPr/>
          </p:nvGrpSpPr>
          <p:grpSpPr>
            <a:xfrm>
              <a:off x="7269957" y="2116146"/>
              <a:ext cx="3375321" cy="2564829"/>
              <a:chOff x="4548188" y="1990219"/>
              <a:chExt cx="5023595" cy="4003419"/>
            </a:xfrm>
          </p:grpSpPr>
          <p:pic>
            <p:nvPicPr>
              <p:cNvPr id="1026" name="Picture 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548188" y="1990219"/>
                <a:ext cx="5023595" cy="4003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2" name="Picture 5"/>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67023" y="4640267"/>
                <a:ext cx="1079779" cy="1158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8" name="Picture 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306518" y="3013192"/>
              <a:ext cx="849624" cy="83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20 Rectángulo"/>
          <p:cNvSpPr/>
          <p:nvPr/>
        </p:nvSpPr>
        <p:spPr>
          <a:xfrm rot="20688065">
            <a:off x="519028" y="2406616"/>
            <a:ext cx="10689539" cy="1938992"/>
          </a:xfrm>
          <a:prstGeom prst="rect">
            <a:avLst/>
          </a:prstGeom>
          <a:solidFill>
            <a:srgbClr val="C00000"/>
          </a:solidFill>
          <a:effectLst>
            <a:softEdge rad="635000"/>
          </a:effectLst>
          <a:scene3d>
            <a:camera prst="orthographicFront"/>
            <a:lightRig rig="threePt" dir="t"/>
          </a:scene3d>
          <a:sp3d>
            <a:bevelT/>
          </a:sp3d>
        </p:spPr>
        <p:txBody>
          <a:bodyPr wrap="square" rtlCol="0">
            <a:spAutoFit/>
          </a:bodyPr>
          <a:lstStyle/>
          <a:p>
            <a:pPr algn="ctr"/>
            <a:r>
              <a:rPr lang="es-EC" sz="4000" b="1" dirty="0">
                <a:solidFill>
                  <a:schemeClr val="bg1"/>
                </a:solidFill>
              </a:rPr>
              <a:t>¿Cuál es la incidencia en el desempeño del SERDRA, al permanecer bajo la estructura organizacional de la Armada del Ecuador?</a:t>
            </a:r>
            <a:endParaRPr lang="es-ES" sz="4000" b="1" dirty="0">
              <a:solidFill>
                <a:schemeClr val="bg1"/>
              </a:solidFill>
            </a:endParaRPr>
          </a:p>
        </p:txBody>
      </p:sp>
    </p:spTree>
    <p:extLst>
      <p:ext uri="{BB962C8B-B14F-4D97-AF65-F5344CB8AC3E}">
        <p14:creationId xmlns:p14="http://schemas.microsoft.com/office/powerpoint/2010/main" val="17628327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anim calcmode="lin" valueType="num">
                                      <p:cBhvr>
                                        <p:cTn id="21" dur="1000" fill="hold"/>
                                        <p:tgtEl>
                                          <p:spTgt spid="70"/>
                                        </p:tgtEl>
                                        <p:attrNameLst>
                                          <p:attrName>ppt_w</p:attrName>
                                        </p:attrNameLst>
                                      </p:cBhvr>
                                      <p:tavLst>
                                        <p:tav tm="0">
                                          <p:val>
                                            <p:fltVal val="0"/>
                                          </p:val>
                                        </p:tav>
                                        <p:tav tm="100000">
                                          <p:val>
                                            <p:strVal val="#ppt_w"/>
                                          </p:val>
                                        </p:tav>
                                      </p:tavLst>
                                    </p:anim>
                                    <p:anim calcmode="lin" valueType="num">
                                      <p:cBhvr>
                                        <p:cTn id="22" dur="1000" fill="hold"/>
                                        <p:tgtEl>
                                          <p:spTgt spid="70"/>
                                        </p:tgtEl>
                                        <p:attrNameLst>
                                          <p:attrName>ppt_h</p:attrName>
                                        </p:attrNameLst>
                                      </p:cBhvr>
                                      <p:tavLst>
                                        <p:tav tm="0">
                                          <p:val>
                                            <p:fltVal val="0"/>
                                          </p:val>
                                        </p:tav>
                                        <p:tav tm="100000">
                                          <p:val>
                                            <p:strVal val="#ppt_h"/>
                                          </p:val>
                                        </p:tav>
                                      </p:tavLst>
                                    </p:anim>
                                    <p:anim calcmode="lin" valueType="num">
                                      <p:cBhvr>
                                        <p:cTn id="23" dur="1000" fill="hold"/>
                                        <p:tgtEl>
                                          <p:spTgt spid="70"/>
                                        </p:tgtEl>
                                        <p:attrNameLst>
                                          <p:attrName>style.rotation</p:attrName>
                                        </p:attrNameLst>
                                      </p:cBhvr>
                                      <p:tavLst>
                                        <p:tav tm="0">
                                          <p:val>
                                            <p:fltVal val="90"/>
                                          </p:val>
                                        </p:tav>
                                        <p:tav tm="100000">
                                          <p:val>
                                            <p:fltVal val="0"/>
                                          </p:val>
                                        </p:tav>
                                      </p:tavLst>
                                    </p:anim>
                                    <p:animEffect transition="in" filter="fade">
                                      <p:cBhvr>
                                        <p:cTn id="24" dur="1000"/>
                                        <p:tgtEl>
                                          <p:spTgt spid="70"/>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p:cTn id="27" dur="1000" fill="hold"/>
                                        <p:tgtEl>
                                          <p:spTgt spid="71"/>
                                        </p:tgtEl>
                                        <p:attrNameLst>
                                          <p:attrName>ppt_w</p:attrName>
                                        </p:attrNameLst>
                                      </p:cBhvr>
                                      <p:tavLst>
                                        <p:tav tm="0">
                                          <p:val>
                                            <p:fltVal val="0"/>
                                          </p:val>
                                        </p:tav>
                                        <p:tav tm="100000">
                                          <p:val>
                                            <p:strVal val="#ppt_w"/>
                                          </p:val>
                                        </p:tav>
                                      </p:tavLst>
                                    </p:anim>
                                    <p:anim calcmode="lin" valueType="num">
                                      <p:cBhvr>
                                        <p:cTn id="28" dur="1000" fill="hold"/>
                                        <p:tgtEl>
                                          <p:spTgt spid="71"/>
                                        </p:tgtEl>
                                        <p:attrNameLst>
                                          <p:attrName>ppt_h</p:attrName>
                                        </p:attrNameLst>
                                      </p:cBhvr>
                                      <p:tavLst>
                                        <p:tav tm="0">
                                          <p:val>
                                            <p:fltVal val="0"/>
                                          </p:val>
                                        </p:tav>
                                        <p:tav tm="100000">
                                          <p:val>
                                            <p:strVal val="#ppt_h"/>
                                          </p:val>
                                        </p:tav>
                                      </p:tavLst>
                                    </p:anim>
                                    <p:anim calcmode="lin" valueType="num">
                                      <p:cBhvr>
                                        <p:cTn id="29" dur="1000" fill="hold"/>
                                        <p:tgtEl>
                                          <p:spTgt spid="71"/>
                                        </p:tgtEl>
                                        <p:attrNameLst>
                                          <p:attrName>style.rotation</p:attrName>
                                        </p:attrNameLst>
                                      </p:cBhvr>
                                      <p:tavLst>
                                        <p:tav tm="0">
                                          <p:val>
                                            <p:fltVal val="90"/>
                                          </p:val>
                                        </p:tav>
                                        <p:tav tm="100000">
                                          <p:val>
                                            <p:fltVal val="0"/>
                                          </p:val>
                                        </p:tav>
                                      </p:tavLst>
                                    </p:anim>
                                    <p:animEffect transition="in" filter="fade">
                                      <p:cBhvr>
                                        <p:cTn id="30" dur="1000"/>
                                        <p:tgtEl>
                                          <p:spTgt spid="7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27"/>
                                        </p:tgtEl>
                                        <p:attrNameLst>
                                          <p:attrName>style.visibility</p:attrName>
                                        </p:attrNameLst>
                                      </p:cBhvr>
                                      <p:to>
                                        <p:strVal val="visible"/>
                                      </p:to>
                                    </p:set>
                                    <p:anim calcmode="lin" valueType="num">
                                      <p:cBhvr>
                                        <p:cTn id="35" dur="500" fill="hold"/>
                                        <p:tgtEl>
                                          <p:spTgt spid="1027"/>
                                        </p:tgtEl>
                                        <p:attrNameLst>
                                          <p:attrName>ppt_w</p:attrName>
                                        </p:attrNameLst>
                                      </p:cBhvr>
                                      <p:tavLst>
                                        <p:tav tm="0">
                                          <p:val>
                                            <p:fltVal val="0"/>
                                          </p:val>
                                        </p:tav>
                                        <p:tav tm="100000">
                                          <p:val>
                                            <p:strVal val="#ppt_w"/>
                                          </p:val>
                                        </p:tav>
                                      </p:tavLst>
                                    </p:anim>
                                    <p:anim calcmode="lin" valueType="num">
                                      <p:cBhvr>
                                        <p:cTn id="36" dur="500" fill="hold"/>
                                        <p:tgtEl>
                                          <p:spTgt spid="1027"/>
                                        </p:tgtEl>
                                        <p:attrNameLst>
                                          <p:attrName>ppt_h</p:attrName>
                                        </p:attrNameLst>
                                      </p:cBhvr>
                                      <p:tavLst>
                                        <p:tav tm="0">
                                          <p:val>
                                            <p:fltVal val="0"/>
                                          </p:val>
                                        </p:tav>
                                        <p:tav tm="100000">
                                          <p:val>
                                            <p:strVal val="#ppt_h"/>
                                          </p:val>
                                        </p:tav>
                                      </p:tavLst>
                                    </p:anim>
                                    <p:animEffect transition="in" filter="fade">
                                      <p:cBhvr>
                                        <p:cTn id="37" dur="500"/>
                                        <p:tgtEl>
                                          <p:spTgt spid="1027"/>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fltVal val="0"/>
                                          </p:val>
                                        </p:tav>
                                        <p:tav tm="100000">
                                          <p:val>
                                            <p:strVal val="#ppt_w"/>
                                          </p:val>
                                        </p:tav>
                                      </p:tavLst>
                                    </p:anim>
                                    <p:anim calcmode="lin" valueType="num">
                                      <p:cBhvr>
                                        <p:cTn id="43" dur="1000" fill="hold"/>
                                        <p:tgtEl>
                                          <p:spTgt spid="19"/>
                                        </p:tgtEl>
                                        <p:attrNameLst>
                                          <p:attrName>ppt_h</p:attrName>
                                        </p:attrNameLst>
                                      </p:cBhvr>
                                      <p:tavLst>
                                        <p:tav tm="0">
                                          <p:val>
                                            <p:fltVal val="0"/>
                                          </p:val>
                                        </p:tav>
                                        <p:tav tm="100000">
                                          <p:val>
                                            <p:strVal val="#ppt_h"/>
                                          </p:val>
                                        </p:tav>
                                      </p:tavLst>
                                    </p:anim>
                                    <p:anim calcmode="lin" valueType="num">
                                      <p:cBhvr>
                                        <p:cTn id="44" dur="1000" fill="hold"/>
                                        <p:tgtEl>
                                          <p:spTgt spid="19"/>
                                        </p:tgtEl>
                                        <p:attrNameLst>
                                          <p:attrName>style.rotation</p:attrName>
                                        </p:attrNameLst>
                                      </p:cBhvr>
                                      <p:tavLst>
                                        <p:tav tm="0">
                                          <p:val>
                                            <p:fltVal val="90"/>
                                          </p:val>
                                        </p:tav>
                                        <p:tav tm="100000">
                                          <p:val>
                                            <p:fltVal val="0"/>
                                          </p:val>
                                        </p:tav>
                                      </p:tavLst>
                                    </p:anim>
                                    <p:animEffect transition="in" filter="fade">
                                      <p:cBhvr>
                                        <p:cTn id="45" dur="1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1000" fill="hold"/>
                                        <p:tgtEl>
                                          <p:spTgt spid="21"/>
                                        </p:tgtEl>
                                        <p:attrNameLst>
                                          <p:attrName>ppt_w</p:attrName>
                                        </p:attrNameLst>
                                      </p:cBhvr>
                                      <p:tavLst>
                                        <p:tav tm="0">
                                          <p:val>
                                            <p:fltVal val="0"/>
                                          </p:val>
                                        </p:tav>
                                        <p:tav tm="100000">
                                          <p:val>
                                            <p:strVal val="#ppt_w"/>
                                          </p:val>
                                        </p:tav>
                                      </p:tavLst>
                                    </p:anim>
                                    <p:anim calcmode="lin" valueType="num">
                                      <p:cBhvr>
                                        <p:cTn id="51" dur="1000" fill="hold"/>
                                        <p:tgtEl>
                                          <p:spTgt spid="21"/>
                                        </p:tgtEl>
                                        <p:attrNameLst>
                                          <p:attrName>ppt_h</p:attrName>
                                        </p:attrNameLst>
                                      </p:cBhvr>
                                      <p:tavLst>
                                        <p:tav tm="0">
                                          <p:val>
                                            <p:fltVal val="0"/>
                                          </p:val>
                                        </p:tav>
                                        <p:tav tm="100000">
                                          <p:val>
                                            <p:strVal val="#ppt_h"/>
                                          </p:val>
                                        </p:tav>
                                      </p:tavLst>
                                    </p:anim>
                                    <p:anim calcmode="lin" valueType="num">
                                      <p:cBhvr>
                                        <p:cTn id="52" dur="1000" fill="hold"/>
                                        <p:tgtEl>
                                          <p:spTgt spid="21"/>
                                        </p:tgtEl>
                                        <p:attrNameLst>
                                          <p:attrName>style.rotation</p:attrName>
                                        </p:attrNameLst>
                                      </p:cBhvr>
                                      <p:tavLst>
                                        <p:tav tm="0">
                                          <p:val>
                                            <p:fltVal val="90"/>
                                          </p:val>
                                        </p:tav>
                                        <p:tav tm="100000">
                                          <p:val>
                                            <p:fltVal val="0"/>
                                          </p:val>
                                        </p:tav>
                                      </p:tavLst>
                                    </p:anim>
                                    <p:animEffect transition="in" filter="fade">
                                      <p:cBhvr>
                                        <p:cTn id="5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0" grpId="0" animBg="1"/>
      <p:bldP spid="71"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13" y="1075234"/>
            <a:ext cx="12180888" cy="582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46" name="45 Cubo"/>
          <p:cNvSpPr/>
          <p:nvPr/>
        </p:nvSpPr>
        <p:spPr>
          <a:xfrm>
            <a:off x="6961262" y="166841"/>
            <a:ext cx="4247306" cy="597863"/>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algn="ctr">
              <a:lnSpc>
                <a:spcPct val="90000"/>
              </a:lnSpc>
              <a:spcBef>
                <a:spcPct val="0"/>
              </a:spcBef>
              <a:spcAft>
                <a:spcPct val="35000"/>
              </a:spcAft>
            </a:pPr>
            <a:r>
              <a:rPr lang="es-EC" sz="3200" b="1" dirty="0" smtClean="0">
                <a:ln/>
                <a:solidFill>
                  <a:srgbClr val="FFFF00"/>
                </a:solidFill>
                <a:latin typeface="Arial Black" panose="020B0A04020102020204" pitchFamily="34" charset="0"/>
              </a:rPr>
              <a:t>OBJETIVOS</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155856" y="6539883"/>
            <a:ext cx="2844800" cy="365125"/>
          </a:xfrm>
        </p:spPr>
        <p:txBody>
          <a:bodyPr/>
          <a:lstStyle/>
          <a:p>
            <a:fld id="{E4F7161A-3EF8-4948-8AA3-6BDB0107BF52}" type="slidenum">
              <a:rPr lang="es-EC" sz="1600" smtClean="0">
                <a:solidFill>
                  <a:schemeClr val="tx1"/>
                </a:solidFill>
                <a:latin typeface="Arial" panose="020B0604020202020204" pitchFamily="34" charset="0"/>
                <a:cs typeface="Arial" panose="020B0604020202020204" pitchFamily="34" charset="0"/>
              </a:rPr>
              <a:t>7</a:t>
            </a:fld>
            <a:endParaRPr lang="es-EC" sz="1600" dirty="0">
              <a:solidFill>
                <a:schemeClr val="tx1"/>
              </a:solidFill>
              <a:latin typeface="Arial" panose="020B0604020202020204" pitchFamily="34" charset="0"/>
              <a:cs typeface="Arial" panose="020B0604020202020204" pitchFamily="34" charset="0"/>
            </a:endParaRPr>
          </a:p>
        </p:txBody>
      </p:sp>
      <p:sp>
        <p:nvSpPr>
          <p:cNvPr id="19" name="18 Rectángulo"/>
          <p:cNvSpPr/>
          <p:nvPr/>
        </p:nvSpPr>
        <p:spPr>
          <a:xfrm>
            <a:off x="5591175" y="2073744"/>
            <a:ext cx="6409481" cy="1708160"/>
          </a:xfrm>
          <a:prstGeom prst="rect">
            <a:avLst/>
          </a:prstGeom>
          <a:solidFill>
            <a:schemeClr val="accent1">
              <a:lumMod val="40000"/>
              <a:lumOff val="60000"/>
            </a:schemeClr>
          </a:solidFill>
          <a:effectLst>
            <a:softEdge rad="635000"/>
          </a:effectLst>
          <a:scene3d>
            <a:camera prst="orthographicFront"/>
            <a:lightRig rig="threePt" dir="t"/>
          </a:scene3d>
          <a:sp3d>
            <a:bevelT/>
          </a:sp3d>
        </p:spPr>
        <p:txBody>
          <a:bodyPr wrap="square" rtlCol="0">
            <a:spAutoFit/>
          </a:bodyPr>
          <a:lstStyle/>
          <a:p>
            <a:pPr algn="just"/>
            <a:r>
              <a:rPr lang="es-EC" sz="2100" b="1" dirty="0"/>
              <a:t>Realizar un </a:t>
            </a:r>
            <a:r>
              <a:rPr lang="es-EC" sz="2100" b="1" u="sng" dirty="0"/>
              <a:t>análisis de la base legal y organizacional </a:t>
            </a:r>
            <a:r>
              <a:rPr lang="es-EC" sz="2100" b="1" dirty="0"/>
              <a:t>que sustenta la creación y permanencia del Servicio de Dragas, bajo la estructura organizacional de la Armada, realizando un levantamiento de la información de campo</a:t>
            </a:r>
            <a:endParaRPr lang="es-ES" sz="2100" b="1" dirty="0"/>
          </a:p>
        </p:txBody>
      </p:sp>
      <p:sp>
        <p:nvSpPr>
          <p:cNvPr id="21" name="20 Rectángulo"/>
          <p:cNvSpPr/>
          <p:nvPr/>
        </p:nvSpPr>
        <p:spPr>
          <a:xfrm>
            <a:off x="5591175" y="3951347"/>
            <a:ext cx="6409481" cy="1061829"/>
          </a:xfrm>
          <a:prstGeom prst="rect">
            <a:avLst/>
          </a:prstGeom>
          <a:solidFill>
            <a:schemeClr val="accent6">
              <a:lumMod val="60000"/>
              <a:lumOff val="40000"/>
            </a:schemeClr>
          </a:solidFill>
          <a:effectLst>
            <a:softEdge rad="635000"/>
          </a:effectLst>
          <a:scene3d>
            <a:camera prst="orthographicFront"/>
            <a:lightRig rig="threePt" dir="t"/>
          </a:scene3d>
          <a:sp3d>
            <a:bevelT/>
          </a:sp3d>
        </p:spPr>
        <p:txBody>
          <a:bodyPr wrap="square" rtlCol="0">
            <a:spAutoFit/>
          </a:bodyPr>
          <a:lstStyle/>
          <a:p>
            <a:pPr algn="just"/>
            <a:r>
              <a:rPr lang="es-EC" sz="2100" b="1" dirty="0"/>
              <a:t>Realizar un </a:t>
            </a:r>
            <a:r>
              <a:rPr lang="es-EC" sz="2100" b="1" u="sng" dirty="0"/>
              <a:t>análisis financiero y administrativo</a:t>
            </a:r>
            <a:r>
              <a:rPr lang="es-EC" sz="2100" b="1" dirty="0"/>
              <a:t> del Servicio de Dragas, a fin de determinar </a:t>
            </a:r>
            <a:r>
              <a:rPr lang="es-EC" sz="2100" b="1" u="sng" dirty="0"/>
              <a:t>la solvencia de sus operaciones</a:t>
            </a:r>
            <a:r>
              <a:rPr lang="es-EC" sz="2100" b="1" dirty="0"/>
              <a:t> como una entidad de servicio público.</a:t>
            </a:r>
            <a:endParaRPr lang="es-ES" sz="2100" b="1" dirty="0"/>
          </a:p>
        </p:txBody>
      </p:sp>
      <p:sp>
        <p:nvSpPr>
          <p:cNvPr id="22" name="21 Rectángulo"/>
          <p:cNvSpPr/>
          <p:nvPr/>
        </p:nvSpPr>
        <p:spPr>
          <a:xfrm>
            <a:off x="5591175" y="5229200"/>
            <a:ext cx="6409481" cy="1384995"/>
          </a:xfrm>
          <a:prstGeom prst="rect">
            <a:avLst/>
          </a:prstGeom>
          <a:solidFill>
            <a:srgbClr val="92D050"/>
          </a:solidFill>
          <a:effectLst>
            <a:softEdge rad="635000"/>
          </a:effectLst>
          <a:scene3d>
            <a:camera prst="orthographicFront"/>
            <a:lightRig rig="threePt" dir="t"/>
          </a:scene3d>
          <a:sp3d>
            <a:bevelT/>
          </a:sp3d>
        </p:spPr>
        <p:txBody>
          <a:bodyPr wrap="square" rtlCol="0">
            <a:spAutoFit/>
          </a:bodyPr>
          <a:lstStyle/>
          <a:p>
            <a:pPr algn="just"/>
            <a:r>
              <a:rPr lang="es-EC" sz="2100" b="1" dirty="0"/>
              <a:t>Elaborar un </a:t>
            </a:r>
            <a:r>
              <a:rPr lang="es-EC" sz="2100" b="1" u="sng" dirty="0"/>
              <a:t>plan de mejora</a:t>
            </a:r>
            <a:r>
              <a:rPr lang="es-EC" sz="2100" b="1" dirty="0"/>
              <a:t> que contribuya al </a:t>
            </a:r>
            <a:r>
              <a:rPr lang="es-EC" sz="2100" b="1" u="sng" dirty="0"/>
              <a:t>fortalecimiento de la gestión del SERDRA</a:t>
            </a:r>
            <a:r>
              <a:rPr lang="es-EC" sz="2100" b="1" dirty="0"/>
              <a:t>, de acuerdo al ámbito de su competencia como una entidad de servicio.</a:t>
            </a:r>
            <a:endParaRPr lang="es-ES" sz="2100" b="1" dirty="0"/>
          </a:p>
        </p:txBody>
      </p:sp>
      <p:sp>
        <p:nvSpPr>
          <p:cNvPr id="2" name="1 Rectángulo"/>
          <p:cNvSpPr/>
          <p:nvPr/>
        </p:nvSpPr>
        <p:spPr>
          <a:xfrm>
            <a:off x="213015" y="2082328"/>
            <a:ext cx="4961254" cy="4154984"/>
          </a:xfrm>
          <a:prstGeom prst="rect">
            <a:avLst/>
          </a:prstGeom>
          <a:solidFill>
            <a:schemeClr val="bg1"/>
          </a:solidFill>
          <a:effectLst>
            <a:softEdge rad="635000"/>
          </a:effectLst>
          <a:scene3d>
            <a:camera prst="orthographicFront"/>
            <a:lightRig rig="threePt" dir="t"/>
          </a:scene3d>
          <a:sp3d>
            <a:bevelT/>
          </a:sp3d>
        </p:spPr>
        <p:txBody>
          <a:bodyPr wrap="square" rtlCol="0">
            <a:spAutoFit/>
          </a:bodyPr>
          <a:lstStyle/>
          <a:p>
            <a:pPr marL="96838" algn="just"/>
            <a:r>
              <a:rPr lang="es-EC" sz="2400" b="1" dirty="0"/>
              <a:t>Analizar la permanencia del SERDRA en la estructura organizacional de la Armada del Ecuador y la incidencia en el desempeño de esta dependencia, mediante la revisión de información administrativa-financiera  del periodo 2013-2017, y  levantamiento de encuestas, a fin de implementar un plan de mejoras que contribuya a fortalecer su gestión administrativa-financiera</a:t>
            </a:r>
            <a:endParaRPr lang="es-ES" sz="2400" b="1" dirty="0"/>
          </a:p>
        </p:txBody>
      </p:sp>
      <p:pic>
        <p:nvPicPr>
          <p:cNvPr id="4106" name="Picture 10"/>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92088" y="5445224"/>
            <a:ext cx="2265890" cy="171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AutoShape 13" descr="Imagen relacionada"/>
          <p:cNvSpPr>
            <a:spLocks noChangeAspect="1" noChangeArrowheads="1"/>
          </p:cNvSpPr>
          <p:nvPr/>
        </p:nvSpPr>
        <p:spPr bwMode="auto">
          <a:xfrm>
            <a:off x="155575" y="-1600200"/>
            <a:ext cx="5048250" cy="3333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110" name="Picture 14"/>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89011" l="9783" r="98188"/>
                    </a14:imgEffect>
                  </a14:imgLayer>
                </a14:imgProps>
              </a:ext>
              <a:ext uri="{28A0092B-C50C-407E-A947-70E740481C1C}">
                <a14:useLocalDpi xmlns:a14="http://schemas.microsoft.com/office/drawing/2010/main" val="0"/>
              </a:ext>
            </a:extLst>
          </a:blip>
          <a:srcRect/>
          <a:stretch>
            <a:fillRect/>
          </a:stretch>
        </p:blipFill>
        <p:spPr bwMode="auto">
          <a:xfrm>
            <a:off x="4932762" y="764704"/>
            <a:ext cx="2216553" cy="146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1" name="Picture 15"/>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00" b="90000" l="0" r="97750"/>
                    </a14:imgEffect>
                  </a14:imgLayer>
                </a14:imgProps>
              </a:ext>
              <a:ext uri="{28A0092B-C50C-407E-A947-70E740481C1C}">
                <a14:useLocalDpi xmlns:a14="http://schemas.microsoft.com/office/drawing/2010/main" val="0"/>
              </a:ext>
            </a:extLst>
          </a:blip>
          <a:srcRect/>
          <a:stretch>
            <a:fillRect/>
          </a:stretch>
        </p:blipFill>
        <p:spPr bwMode="auto">
          <a:xfrm>
            <a:off x="44332" y="764704"/>
            <a:ext cx="1371148" cy="1371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58 CuadroTexto"/>
          <p:cNvSpPr txBox="1"/>
          <p:nvPr/>
        </p:nvSpPr>
        <p:spPr>
          <a:xfrm>
            <a:off x="6644618" y="1206907"/>
            <a:ext cx="4995998" cy="707886"/>
          </a:xfrm>
          <a:prstGeom prst="rect">
            <a:avLst/>
          </a:prstGeom>
          <a:noFill/>
        </p:spPr>
        <p:txBody>
          <a:bodyPr wrap="square" rtlCol="0">
            <a:spAutoFit/>
          </a:bodyPr>
          <a:lstStyle/>
          <a:p>
            <a:pPr algn="ctr"/>
            <a:r>
              <a:rPr lang="es-ES" sz="4000" b="1" dirty="0" smtClean="0">
                <a:solidFill>
                  <a:schemeClr val="bg2">
                    <a:lumMod val="50000"/>
                  </a:schemeClr>
                </a:solidFill>
              </a:rPr>
              <a:t>Objetivo Específicos</a:t>
            </a:r>
            <a:endParaRPr lang="es-ES" sz="4000" b="1" dirty="0">
              <a:solidFill>
                <a:schemeClr val="bg2">
                  <a:lumMod val="50000"/>
                </a:schemeClr>
              </a:solidFill>
            </a:endParaRPr>
          </a:p>
        </p:txBody>
      </p:sp>
      <p:sp>
        <p:nvSpPr>
          <p:cNvPr id="23" name="22 CuadroTexto"/>
          <p:cNvSpPr txBox="1"/>
          <p:nvPr/>
        </p:nvSpPr>
        <p:spPr>
          <a:xfrm>
            <a:off x="825044" y="1424970"/>
            <a:ext cx="4334852" cy="707886"/>
          </a:xfrm>
          <a:prstGeom prst="rect">
            <a:avLst/>
          </a:prstGeom>
          <a:noFill/>
        </p:spPr>
        <p:txBody>
          <a:bodyPr wrap="square" rtlCol="0">
            <a:spAutoFit/>
          </a:bodyPr>
          <a:lstStyle/>
          <a:p>
            <a:pPr algn="ctr"/>
            <a:r>
              <a:rPr lang="es-ES" sz="4000" b="1" dirty="0" smtClean="0">
                <a:solidFill>
                  <a:schemeClr val="bg2">
                    <a:lumMod val="50000"/>
                  </a:schemeClr>
                </a:solidFill>
              </a:rPr>
              <a:t>Objetivo General </a:t>
            </a:r>
            <a:endParaRPr lang="es-ES" sz="4000" b="1" dirty="0">
              <a:solidFill>
                <a:schemeClr val="bg2">
                  <a:lumMod val="50000"/>
                </a:schemeClr>
              </a:solidFill>
            </a:endParaRPr>
          </a:p>
        </p:txBody>
      </p:sp>
    </p:spTree>
    <p:extLst>
      <p:ext uri="{BB962C8B-B14F-4D97-AF65-F5344CB8AC3E}">
        <p14:creationId xmlns:p14="http://schemas.microsoft.com/office/powerpoint/2010/main" val="14664728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10"/>
                                        </p:tgtEl>
                                        <p:attrNameLst>
                                          <p:attrName>style.visibility</p:attrName>
                                        </p:attrNameLst>
                                      </p:cBhvr>
                                      <p:to>
                                        <p:strVal val="visible"/>
                                      </p:to>
                                    </p:set>
                                    <p:animEffect transition="in" filter="circle(in)">
                                      <p:cBhvr>
                                        <p:cTn id="7" dur="250"/>
                                        <p:tgtEl>
                                          <p:spTgt spid="41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circle(in)">
                                      <p:cBhvr>
                                        <p:cTn id="10" dur="250"/>
                                        <p:tgtEl>
                                          <p:spTgt spid="5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5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5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Tabla"/>
          <p:cNvGraphicFramePr>
            <a:graphicFrameLocks noGrp="1"/>
          </p:cNvGraphicFramePr>
          <p:nvPr>
            <p:extLst>
              <p:ext uri="{D42A27DB-BD31-4B8C-83A1-F6EECF244321}">
                <p14:modId xmlns:p14="http://schemas.microsoft.com/office/powerpoint/2010/main" val="1489015893"/>
              </p:ext>
            </p:extLst>
          </p:nvPr>
        </p:nvGraphicFramePr>
        <p:xfrm>
          <a:off x="5880671" y="2996952"/>
          <a:ext cx="6264001" cy="3820668"/>
        </p:xfrm>
        <a:graphic>
          <a:graphicData uri="http://schemas.openxmlformats.org/drawingml/2006/table">
            <a:tbl>
              <a:tblPr firstRow="1" firstCol="1" bandRow="1">
                <a:tableStyleId>{7DF18680-E054-41AD-8BC1-D1AEF772440D}</a:tableStyleId>
              </a:tblPr>
              <a:tblGrid>
                <a:gridCol w="1906069">
                  <a:extLst>
                    <a:ext uri="{9D8B030D-6E8A-4147-A177-3AD203B41FA5}">
                      <a16:colId xmlns:a16="http://schemas.microsoft.com/office/drawing/2014/main" val="20000"/>
                    </a:ext>
                  </a:extLst>
                </a:gridCol>
                <a:gridCol w="4357932">
                  <a:extLst>
                    <a:ext uri="{9D8B030D-6E8A-4147-A177-3AD203B41FA5}">
                      <a16:colId xmlns:a16="http://schemas.microsoft.com/office/drawing/2014/main" val="20001"/>
                    </a:ext>
                  </a:extLst>
                </a:gridCol>
              </a:tblGrid>
              <a:tr h="178435">
                <a:tc>
                  <a:txBody>
                    <a:bodyPr/>
                    <a:lstStyle/>
                    <a:p>
                      <a:pPr algn="ctr">
                        <a:lnSpc>
                          <a:spcPct val="115000"/>
                        </a:lnSpc>
                        <a:spcAft>
                          <a:spcPts val="0"/>
                        </a:spcAft>
                      </a:pPr>
                      <a:r>
                        <a:rPr lang="es-EC" sz="1800" dirty="0">
                          <a:effectLst/>
                        </a:rPr>
                        <a:t>Dimensiones</a:t>
                      </a:r>
                      <a:endParaRPr lang="es-ES" sz="24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800" dirty="0">
                          <a:effectLst/>
                        </a:rPr>
                        <a:t>Indicadores</a:t>
                      </a:r>
                      <a:endParaRPr lang="es-ES" sz="24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0"/>
                  </a:ext>
                </a:extLst>
              </a:tr>
              <a:tr h="311785">
                <a:tc rowSpan="2">
                  <a:txBody>
                    <a:bodyPr/>
                    <a:lstStyle/>
                    <a:p>
                      <a:pPr algn="ctr">
                        <a:lnSpc>
                          <a:spcPct val="115000"/>
                        </a:lnSpc>
                        <a:spcAft>
                          <a:spcPts val="0"/>
                        </a:spcAft>
                      </a:pPr>
                      <a:r>
                        <a:rPr lang="es-EC" sz="1600" dirty="0">
                          <a:effectLst/>
                        </a:rPr>
                        <a:t>Comprometimiento</a:t>
                      </a:r>
                      <a:endParaRPr lang="es-ES" sz="20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2000" dirty="0">
                          <a:effectLst/>
                        </a:rPr>
                        <a:t>Sentido de pertenencia a la Armada</a:t>
                      </a:r>
                      <a:endParaRPr lang="es-ES" sz="28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1"/>
                  </a:ext>
                </a:extLst>
              </a:tr>
              <a:tr h="333375">
                <a:tc vMerge="1">
                  <a:txBody>
                    <a:bodyPr/>
                    <a:lstStyle/>
                    <a:p>
                      <a:endParaRPr lang="es-ES"/>
                    </a:p>
                  </a:txBody>
                  <a:tcPr/>
                </a:tc>
                <a:tc>
                  <a:txBody>
                    <a:bodyPr/>
                    <a:lstStyle/>
                    <a:p>
                      <a:pPr algn="ctr">
                        <a:lnSpc>
                          <a:spcPct val="115000"/>
                        </a:lnSpc>
                        <a:spcAft>
                          <a:spcPts val="0"/>
                        </a:spcAft>
                      </a:pPr>
                      <a:r>
                        <a:rPr lang="es-EC" sz="2000" dirty="0">
                          <a:effectLst/>
                        </a:rPr>
                        <a:t>Es positivo que SERDRA sea parte de la Armada</a:t>
                      </a:r>
                      <a:endParaRPr lang="es-ES" sz="28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2"/>
                  </a:ext>
                </a:extLst>
              </a:tr>
              <a:tr h="187325">
                <a:tc rowSpan="4">
                  <a:txBody>
                    <a:bodyPr/>
                    <a:lstStyle/>
                    <a:p>
                      <a:pPr algn="ctr">
                        <a:lnSpc>
                          <a:spcPct val="115000"/>
                        </a:lnSpc>
                        <a:spcAft>
                          <a:spcPts val="0"/>
                        </a:spcAft>
                      </a:pPr>
                      <a:r>
                        <a:rPr lang="es-EC" sz="1600" dirty="0">
                          <a:effectLst/>
                        </a:rPr>
                        <a:t>Confianza</a:t>
                      </a:r>
                      <a:endParaRPr lang="es-ES" sz="20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2000" dirty="0">
                          <a:effectLst/>
                        </a:rPr>
                        <a:t>Ambiente de Trabajo</a:t>
                      </a:r>
                      <a:endParaRPr lang="es-ES" sz="28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3"/>
                  </a:ext>
                </a:extLst>
              </a:tr>
              <a:tr h="187325">
                <a:tc vMerge="1">
                  <a:txBody>
                    <a:bodyPr/>
                    <a:lstStyle/>
                    <a:p>
                      <a:endParaRPr lang="es-ES"/>
                    </a:p>
                  </a:txBody>
                  <a:tcPr/>
                </a:tc>
                <a:tc>
                  <a:txBody>
                    <a:bodyPr/>
                    <a:lstStyle/>
                    <a:p>
                      <a:pPr algn="ctr">
                        <a:lnSpc>
                          <a:spcPct val="115000"/>
                        </a:lnSpc>
                        <a:spcAft>
                          <a:spcPts val="0"/>
                        </a:spcAft>
                      </a:pPr>
                      <a:r>
                        <a:rPr lang="es-EC" sz="2000" dirty="0">
                          <a:effectLst/>
                        </a:rPr>
                        <a:t>Estabilidad laboral</a:t>
                      </a:r>
                      <a:endParaRPr lang="es-ES" sz="28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4"/>
                  </a:ext>
                </a:extLst>
              </a:tr>
              <a:tr h="361315">
                <a:tc vMerge="1">
                  <a:txBody>
                    <a:bodyPr/>
                    <a:lstStyle/>
                    <a:p>
                      <a:endParaRPr lang="es-ES"/>
                    </a:p>
                  </a:txBody>
                  <a:tcPr/>
                </a:tc>
                <a:tc>
                  <a:txBody>
                    <a:bodyPr/>
                    <a:lstStyle/>
                    <a:p>
                      <a:pPr algn="ctr">
                        <a:lnSpc>
                          <a:spcPct val="115000"/>
                        </a:lnSpc>
                        <a:spcAft>
                          <a:spcPts val="0"/>
                        </a:spcAft>
                      </a:pPr>
                      <a:r>
                        <a:rPr lang="es-EC" sz="2000" dirty="0">
                          <a:effectLst/>
                        </a:rPr>
                        <a:t>Contribución del SERDRA al Desarrollo Marítimo</a:t>
                      </a:r>
                      <a:endParaRPr lang="es-ES" sz="28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5"/>
                  </a:ext>
                </a:extLst>
              </a:tr>
              <a:tr h="311785">
                <a:tc vMerge="1">
                  <a:txBody>
                    <a:bodyPr/>
                    <a:lstStyle/>
                    <a:p>
                      <a:endParaRPr lang="es-ES"/>
                    </a:p>
                  </a:txBody>
                  <a:tcPr/>
                </a:tc>
                <a:tc>
                  <a:txBody>
                    <a:bodyPr/>
                    <a:lstStyle/>
                    <a:p>
                      <a:pPr algn="ctr">
                        <a:lnSpc>
                          <a:spcPct val="115000"/>
                        </a:lnSpc>
                        <a:spcAft>
                          <a:spcPts val="0"/>
                        </a:spcAft>
                      </a:pPr>
                      <a:r>
                        <a:rPr lang="es-EC" sz="2000" dirty="0">
                          <a:effectLst/>
                        </a:rPr>
                        <a:t>Apoyo al SERDRA por parte de la Armada</a:t>
                      </a:r>
                      <a:endParaRPr lang="es-ES" sz="28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6"/>
                  </a:ext>
                </a:extLst>
              </a:tr>
              <a:tr h="454660">
                <a:tc>
                  <a:txBody>
                    <a:bodyPr/>
                    <a:lstStyle/>
                    <a:p>
                      <a:pPr algn="ctr">
                        <a:lnSpc>
                          <a:spcPct val="115000"/>
                        </a:lnSpc>
                        <a:spcAft>
                          <a:spcPts val="0"/>
                        </a:spcAft>
                      </a:pPr>
                      <a:r>
                        <a:rPr lang="es-EC" sz="1600" dirty="0">
                          <a:effectLst/>
                        </a:rPr>
                        <a:t>Seguimiento</a:t>
                      </a:r>
                      <a:endParaRPr lang="es-ES" sz="20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2000" dirty="0">
                          <a:effectLst/>
                        </a:rPr>
                        <a:t>Tiene SERDRA competencia en el mercado</a:t>
                      </a:r>
                      <a:endParaRPr lang="es-ES" sz="28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7"/>
                  </a:ext>
                </a:extLst>
              </a:tr>
            </a:tbl>
          </a:graphicData>
        </a:graphic>
      </p:graphicFrame>
      <p:sp>
        <p:nvSpPr>
          <p:cNvPr id="9" name="8 Rectángulo"/>
          <p:cNvSpPr/>
          <p:nvPr/>
        </p:nvSpPr>
        <p:spPr>
          <a:xfrm>
            <a:off x="2711624" y="2420888"/>
            <a:ext cx="6591282" cy="523220"/>
          </a:xfrm>
          <a:prstGeom prst="rect">
            <a:avLst/>
          </a:prstGeom>
        </p:spPr>
        <p:txBody>
          <a:bodyPr wrap="square">
            <a:spAutoFit/>
          </a:bodyPr>
          <a:lstStyle/>
          <a:p>
            <a:r>
              <a:rPr lang="es-EC" sz="2800" b="1" dirty="0"/>
              <a:t>Cuadro de Operacionalización de variables</a:t>
            </a:r>
            <a:endParaRPr lang="es-ES" sz="2800" b="1" dirty="0"/>
          </a:p>
        </p:txBody>
      </p:sp>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algn="ctr">
              <a:lnSpc>
                <a:spcPct val="90000"/>
              </a:lnSpc>
              <a:spcBef>
                <a:spcPct val="0"/>
              </a:spcBef>
              <a:spcAft>
                <a:spcPct val="35000"/>
              </a:spcAft>
            </a:pPr>
            <a:r>
              <a:rPr lang="es-EC" sz="3200" b="1" dirty="0" smtClean="0">
                <a:ln/>
                <a:solidFill>
                  <a:srgbClr val="FFFF00"/>
                </a:solidFill>
                <a:latin typeface="Arial Black" panose="020B0A04020102020204" pitchFamily="34" charset="0"/>
              </a:rPr>
              <a:t>MARCO DE REFERENCIA</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309157" y="6489224"/>
            <a:ext cx="2844800" cy="365125"/>
          </a:xfrm>
        </p:spPr>
        <p:txBody>
          <a:bodyPr/>
          <a:lstStyle/>
          <a:p>
            <a:fld id="{E4F7161A-3EF8-4948-8AA3-6BDB0107BF52}" type="slidenum">
              <a:rPr lang="es-EC" sz="1600" smtClean="0">
                <a:solidFill>
                  <a:schemeClr val="tx1"/>
                </a:solidFill>
              </a:rPr>
              <a:t>8</a:t>
            </a:fld>
            <a:endParaRPr lang="es-EC" sz="1600" dirty="0">
              <a:solidFill>
                <a:schemeClr val="tx1"/>
              </a:solidFill>
            </a:endParaRPr>
          </a:p>
        </p:txBody>
      </p:sp>
      <p:graphicFrame>
        <p:nvGraphicFramePr>
          <p:cNvPr id="2" name="1 Diagrama"/>
          <p:cNvGraphicFramePr/>
          <p:nvPr>
            <p:extLst>
              <p:ext uri="{D42A27DB-BD31-4B8C-83A1-F6EECF244321}">
                <p14:modId xmlns:p14="http://schemas.microsoft.com/office/powerpoint/2010/main" val="2481513734"/>
              </p:ext>
            </p:extLst>
          </p:nvPr>
        </p:nvGraphicFramePr>
        <p:xfrm>
          <a:off x="3741584" y="548680"/>
          <a:ext cx="4874696" cy="23611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6 Rectángulo"/>
          <p:cNvSpPr/>
          <p:nvPr/>
        </p:nvSpPr>
        <p:spPr>
          <a:xfrm>
            <a:off x="8760296" y="1037636"/>
            <a:ext cx="3116281" cy="1061829"/>
          </a:xfrm>
          <a:prstGeom prst="rect">
            <a:avLst/>
          </a:prstGeom>
          <a:solidFill>
            <a:srgbClr val="00B0F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u="sng" dirty="0"/>
              <a:t>Permanencia </a:t>
            </a:r>
            <a:r>
              <a:rPr lang="es-EC" sz="2100" b="1" dirty="0"/>
              <a:t>en la estructura organizacional de la Armada</a:t>
            </a:r>
            <a:endParaRPr lang="es-ES" sz="2100" b="1" dirty="0"/>
          </a:p>
        </p:txBody>
      </p:sp>
      <p:sp>
        <p:nvSpPr>
          <p:cNvPr id="8" name="7 Rectángulo"/>
          <p:cNvSpPr/>
          <p:nvPr/>
        </p:nvSpPr>
        <p:spPr>
          <a:xfrm>
            <a:off x="524696" y="965628"/>
            <a:ext cx="3123032" cy="1061829"/>
          </a:xfrm>
          <a:prstGeom prst="rect">
            <a:avLst/>
          </a:prstGeom>
          <a:solidFill>
            <a:srgbClr val="C00000"/>
          </a:solidFill>
          <a:ln>
            <a:solidFill>
              <a:schemeClr val="tx1"/>
            </a:solidFill>
          </a:ln>
          <a:effectLst>
            <a:softEdge rad="635000"/>
          </a:effectLst>
          <a:scene3d>
            <a:camera prst="orthographicFront"/>
            <a:lightRig rig="threePt" dir="t"/>
          </a:scene3d>
          <a:sp3d>
            <a:bevelT/>
          </a:sp3d>
        </p:spPr>
        <p:txBody>
          <a:bodyPr wrap="square" rtlCol="0">
            <a:spAutoFit/>
          </a:bodyPr>
          <a:lstStyle/>
          <a:p>
            <a:pPr algn="ctr"/>
            <a:r>
              <a:rPr lang="es-EC" sz="2100" b="1" u="sng" dirty="0" smtClean="0">
                <a:solidFill>
                  <a:schemeClr val="bg1"/>
                </a:solidFill>
              </a:rPr>
              <a:t>Desempeño</a:t>
            </a:r>
            <a:r>
              <a:rPr lang="es-EC" sz="2100" b="1" dirty="0" smtClean="0">
                <a:solidFill>
                  <a:schemeClr val="bg1"/>
                </a:solidFill>
              </a:rPr>
              <a:t> </a:t>
            </a:r>
            <a:r>
              <a:rPr lang="es-EC" sz="2100" b="1" dirty="0">
                <a:solidFill>
                  <a:schemeClr val="bg1"/>
                </a:solidFill>
              </a:rPr>
              <a:t>del Servicio de </a:t>
            </a:r>
            <a:r>
              <a:rPr lang="es-EC" sz="2100" b="1" dirty="0" smtClean="0">
                <a:solidFill>
                  <a:schemeClr val="bg1"/>
                </a:solidFill>
              </a:rPr>
              <a:t>Dragas</a:t>
            </a:r>
          </a:p>
          <a:p>
            <a:pPr algn="ctr"/>
            <a:endParaRPr lang="es-ES" sz="2100" b="1" dirty="0">
              <a:solidFill>
                <a:schemeClr val="bg1"/>
              </a:solidFill>
            </a:endParaRPr>
          </a:p>
        </p:txBody>
      </p:sp>
      <p:graphicFrame>
        <p:nvGraphicFramePr>
          <p:cNvPr id="11" name="10 Tabla"/>
          <p:cNvGraphicFramePr>
            <a:graphicFrameLocks noGrp="1"/>
          </p:cNvGraphicFramePr>
          <p:nvPr>
            <p:extLst>
              <p:ext uri="{D42A27DB-BD31-4B8C-83A1-F6EECF244321}">
                <p14:modId xmlns:p14="http://schemas.microsoft.com/office/powerpoint/2010/main" val="1514289354"/>
              </p:ext>
            </p:extLst>
          </p:nvPr>
        </p:nvGraphicFramePr>
        <p:xfrm>
          <a:off x="47328" y="2996951"/>
          <a:ext cx="5506974" cy="3856960"/>
        </p:xfrm>
        <a:graphic>
          <a:graphicData uri="http://schemas.openxmlformats.org/drawingml/2006/table">
            <a:tbl>
              <a:tblPr firstRow="1" firstCol="1" bandRow="1">
                <a:tableStyleId>{21E4AEA4-8DFA-4A89-87EB-49C32662AFE0}</a:tableStyleId>
              </a:tblPr>
              <a:tblGrid>
                <a:gridCol w="1922062">
                  <a:extLst>
                    <a:ext uri="{9D8B030D-6E8A-4147-A177-3AD203B41FA5}">
                      <a16:colId xmlns:a16="http://schemas.microsoft.com/office/drawing/2014/main" val="20000"/>
                    </a:ext>
                  </a:extLst>
                </a:gridCol>
                <a:gridCol w="3584912">
                  <a:extLst>
                    <a:ext uri="{9D8B030D-6E8A-4147-A177-3AD203B41FA5}">
                      <a16:colId xmlns:a16="http://schemas.microsoft.com/office/drawing/2014/main" val="20001"/>
                    </a:ext>
                  </a:extLst>
                </a:gridCol>
              </a:tblGrid>
              <a:tr h="35176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EC" sz="1800" dirty="0" smtClean="0">
                          <a:effectLst/>
                        </a:rPr>
                        <a:t>Dimensiones</a:t>
                      </a:r>
                      <a:endParaRPr lang="es-ES" sz="1800" dirty="0">
                        <a:effectLst/>
                        <a:latin typeface="Calibri"/>
                        <a:ea typeface="Calibri"/>
                        <a:cs typeface="Times New Roman"/>
                      </a:endParaRPr>
                    </a:p>
                  </a:txBody>
                  <a:tcPr marL="44450" marR="4445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EC" sz="1800" dirty="0" smtClean="0">
                          <a:effectLst/>
                        </a:rPr>
                        <a:t>Indicadores</a:t>
                      </a:r>
                      <a:endParaRPr lang="es-ES" sz="18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0"/>
                  </a:ext>
                </a:extLst>
              </a:tr>
              <a:tr h="342459">
                <a:tc rowSpan="3">
                  <a:txBody>
                    <a:bodyPr/>
                    <a:lstStyle/>
                    <a:p>
                      <a:pPr algn="ctr">
                        <a:lnSpc>
                          <a:spcPct val="115000"/>
                        </a:lnSpc>
                        <a:spcAft>
                          <a:spcPts val="0"/>
                        </a:spcAft>
                      </a:pPr>
                      <a:r>
                        <a:rPr lang="es-EC" sz="2000" dirty="0">
                          <a:effectLst/>
                        </a:rPr>
                        <a:t>Eficacia</a:t>
                      </a:r>
                      <a:endParaRPr lang="es-ES" sz="2800" dirty="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2000" dirty="0">
                          <a:effectLst/>
                        </a:rPr>
                        <a:t>Renovación de equipos </a:t>
                      </a:r>
                      <a:endParaRPr lang="es-ES" sz="28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1"/>
                  </a:ext>
                </a:extLst>
              </a:tr>
              <a:tr h="342459">
                <a:tc vMerge="1">
                  <a:txBody>
                    <a:bodyPr/>
                    <a:lstStyle/>
                    <a:p>
                      <a:endParaRPr lang="es-ES"/>
                    </a:p>
                  </a:txBody>
                  <a:tcPr/>
                </a:tc>
                <a:tc>
                  <a:txBody>
                    <a:bodyPr/>
                    <a:lstStyle/>
                    <a:p>
                      <a:pPr algn="ctr">
                        <a:lnSpc>
                          <a:spcPct val="115000"/>
                        </a:lnSpc>
                        <a:spcAft>
                          <a:spcPts val="0"/>
                        </a:spcAft>
                      </a:pPr>
                      <a:r>
                        <a:rPr lang="es-EC" sz="2000" dirty="0">
                          <a:effectLst/>
                        </a:rPr>
                        <a:t>Asignación de Recursos</a:t>
                      </a:r>
                      <a:endParaRPr lang="es-ES" sz="28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2"/>
                  </a:ext>
                </a:extLst>
              </a:tr>
              <a:tr h="690546">
                <a:tc vMerge="1">
                  <a:txBody>
                    <a:bodyPr/>
                    <a:lstStyle/>
                    <a:p>
                      <a:endParaRPr lang="es-ES"/>
                    </a:p>
                  </a:txBody>
                  <a:tcPr/>
                </a:tc>
                <a:tc>
                  <a:txBody>
                    <a:bodyPr/>
                    <a:lstStyle/>
                    <a:p>
                      <a:pPr algn="ctr">
                        <a:lnSpc>
                          <a:spcPct val="115000"/>
                        </a:lnSpc>
                        <a:spcAft>
                          <a:spcPts val="0"/>
                        </a:spcAft>
                      </a:pPr>
                      <a:r>
                        <a:rPr lang="es-EC" sz="2000" dirty="0">
                          <a:effectLst/>
                        </a:rPr>
                        <a:t>Cumplimiento de procesos de contratación pública y personal</a:t>
                      </a:r>
                      <a:endParaRPr lang="es-ES" sz="28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3"/>
                  </a:ext>
                </a:extLst>
              </a:tr>
              <a:tr h="342459">
                <a:tc rowSpan="4">
                  <a:txBody>
                    <a:bodyPr/>
                    <a:lstStyle/>
                    <a:p>
                      <a:pPr algn="ctr">
                        <a:lnSpc>
                          <a:spcPct val="115000"/>
                        </a:lnSpc>
                        <a:spcAft>
                          <a:spcPts val="0"/>
                        </a:spcAft>
                      </a:pPr>
                      <a:r>
                        <a:rPr lang="es-EC" sz="2000">
                          <a:effectLst/>
                        </a:rPr>
                        <a:t>Eficiencia</a:t>
                      </a:r>
                      <a:endParaRPr lang="es-ES" sz="2800">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2000">
                          <a:effectLst/>
                        </a:rPr>
                        <a:t>Cumplimiento de sus tareas. </a:t>
                      </a:r>
                      <a:endParaRPr lang="es-ES" sz="2800">
                        <a:effectLst/>
                        <a:latin typeface="Calibri"/>
                        <a:ea typeface="Calibri"/>
                        <a:cs typeface="Times New Roman"/>
                      </a:endParaRPr>
                    </a:p>
                  </a:txBody>
                  <a:tcPr marL="44450" marR="44450" marT="0" marB="0" anchor="ctr"/>
                </a:tc>
                <a:extLst>
                  <a:ext uri="{0D108BD9-81ED-4DB2-BD59-A6C34878D82A}">
                    <a16:rowId xmlns:a16="http://schemas.microsoft.com/office/drawing/2014/main" val="10004"/>
                  </a:ext>
                </a:extLst>
              </a:tr>
              <a:tr h="342459">
                <a:tc vMerge="1">
                  <a:txBody>
                    <a:bodyPr/>
                    <a:lstStyle/>
                    <a:p>
                      <a:endParaRPr lang="es-ES"/>
                    </a:p>
                  </a:txBody>
                  <a:tcPr/>
                </a:tc>
                <a:tc>
                  <a:txBody>
                    <a:bodyPr/>
                    <a:lstStyle/>
                    <a:p>
                      <a:pPr algn="ctr">
                        <a:lnSpc>
                          <a:spcPct val="115000"/>
                        </a:lnSpc>
                        <a:spcAft>
                          <a:spcPts val="0"/>
                        </a:spcAft>
                      </a:pPr>
                      <a:r>
                        <a:rPr lang="es-EC" sz="2000">
                          <a:effectLst/>
                        </a:rPr>
                        <a:t>Volumen de Trabajo</a:t>
                      </a:r>
                      <a:endParaRPr lang="es-ES" sz="2800">
                        <a:effectLst/>
                        <a:latin typeface="Calibri"/>
                        <a:ea typeface="Calibri"/>
                        <a:cs typeface="Times New Roman"/>
                      </a:endParaRPr>
                    </a:p>
                  </a:txBody>
                  <a:tcPr marL="44450" marR="44450" marT="0" marB="0" anchor="ctr"/>
                </a:tc>
                <a:extLst>
                  <a:ext uri="{0D108BD9-81ED-4DB2-BD59-A6C34878D82A}">
                    <a16:rowId xmlns:a16="http://schemas.microsoft.com/office/drawing/2014/main" val="10005"/>
                  </a:ext>
                </a:extLst>
              </a:tr>
              <a:tr h="690546">
                <a:tc vMerge="1">
                  <a:txBody>
                    <a:bodyPr/>
                    <a:lstStyle/>
                    <a:p>
                      <a:endParaRPr lang="es-ES"/>
                    </a:p>
                  </a:txBody>
                  <a:tcPr/>
                </a:tc>
                <a:tc>
                  <a:txBody>
                    <a:bodyPr/>
                    <a:lstStyle/>
                    <a:p>
                      <a:pPr algn="ctr">
                        <a:lnSpc>
                          <a:spcPct val="115000"/>
                        </a:lnSpc>
                        <a:spcAft>
                          <a:spcPts val="0"/>
                        </a:spcAft>
                      </a:pPr>
                      <a:r>
                        <a:rPr lang="es-EC" sz="2000">
                          <a:effectLst/>
                        </a:rPr>
                        <a:t>Resultado de la gestión indicadores financieros</a:t>
                      </a:r>
                      <a:endParaRPr lang="es-ES" sz="2800">
                        <a:effectLst/>
                        <a:latin typeface="Calibri"/>
                        <a:ea typeface="Calibri"/>
                        <a:cs typeface="Times New Roman"/>
                      </a:endParaRPr>
                    </a:p>
                  </a:txBody>
                  <a:tcPr marL="44450" marR="44450" marT="0" marB="0" anchor="ctr"/>
                </a:tc>
                <a:extLst>
                  <a:ext uri="{0D108BD9-81ED-4DB2-BD59-A6C34878D82A}">
                    <a16:rowId xmlns:a16="http://schemas.microsoft.com/office/drawing/2014/main" val="10006"/>
                  </a:ext>
                </a:extLst>
              </a:tr>
              <a:tr h="690546">
                <a:tc vMerge="1">
                  <a:txBody>
                    <a:bodyPr/>
                    <a:lstStyle/>
                    <a:p>
                      <a:endParaRPr lang="es-ES"/>
                    </a:p>
                  </a:txBody>
                  <a:tcPr/>
                </a:tc>
                <a:tc>
                  <a:txBody>
                    <a:bodyPr/>
                    <a:lstStyle/>
                    <a:p>
                      <a:pPr algn="ctr">
                        <a:lnSpc>
                          <a:spcPct val="115000"/>
                        </a:lnSpc>
                        <a:spcAft>
                          <a:spcPts val="0"/>
                        </a:spcAft>
                      </a:pPr>
                      <a:r>
                        <a:rPr lang="es-EC" sz="2000" dirty="0">
                          <a:effectLst/>
                        </a:rPr>
                        <a:t>Análisis vertical de Estados financieros</a:t>
                      </a:r>
                      <a:endParaRPr lang="es-ES" sz="2800" dirty="0">
                        <a:effectLst/>
                        <a:latin typeface="Calibri"/>
                        <a:ea typeface="Calibri"/>
                        <a:cs typeface="Times New Roman"/>
                      </a:endParaRPr>
                    </a:p>
                  </a:txBody>
                  <a:tcPr marL="44450" marR="44450" marT="0" marB="0" anchor="ctr"/>
                </a:tc>
                <a:extLst>
                  <a:ext uri="{0D108BD9-81ED-4DB2-BD59-A6C34878D82A}">
                    <a16:rowId xmlns:a16="http://schemas.microsoft.com/office/drawing/2014/main" val="10007"/>
                  </a:ext>
                </a:extLst>
              </a:tr>
            </a:tbl>
          </a:graphicData>
        </a:graphic>
      </p:graphicFrame>
      <p:grpSp>
        <p:nvGrpSpPr>
          <p:cNvPr id="5" name="4 Grupo"/>
          <p:cNvGrpSpPr/>
          <p:nvPr/>
        </p:nvGrpSpPr>
        <p:grpSpPr>
          <a:xfrm>
            <a:off x="382851" y="2106472"/>
            <a:ext cx="10897725" cy="3563641"/>
            <a:chOff x="411895" y="1262384"/>
            <a:chExt cx="10897725" cy="3563641"/>
          </a:xfrm>
        </p:grpSpPr>
        <p:sp>
          <p:nvSpPr>
            <p:cNvPr id="14" name="13 Rectángulo"/>
            <p:cNvSpPr/>
            <p:nvPr/>
          </p:nvSpPr>
          <p:spPr>
            <a:xfrm rot="20688065">
              <a:off x="801905" y="2645873"/>
              <a:ext cx="10507715" cy="2180152"/>
            </a:xfrm>
            <a:prstGeom prst="rect">
              <a:avLst/>
            </a:prstGeom>
            <a:solidFill>
              <a:srgbClr val="08126E"/>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vert="horz" wrap="square" lIns="68580" tIns="34290" rIns="68580" bIns="34290" numCol="1" anchor="t" anchorCtr="0" compatLnSpc="1">
              <a:prstTxWarp prst="textNoShape">
                <a:avLst/>
              </a:prstTxWarp>
            </a:bodyPr>
            <a:lstStyle/>
            <a:p>
              <a:pPr algn="ctr" eaLnBrk="0" hangingPunct="0">
                <a:spcAft>
                  <a:spcPts val="450"/>
                </a:spcAft>
              </a:pPr>
              <a:r>
                <a:rPr lang="es-EC" sz="3200" b="1" dirty="0">
                  <a:solidFill>
                    <a:schemeClr val="bg1"/>
                  </a:solidFill>
                  <a:latin typeface="Arial" panose="020B0604020202020204" pitchFamily="34" charset="0"/>
                </a:rPr>
                <a:t>La permanencia del Servicio de Dragas, bajo la estructura organizacional de la Armada, tiene un efecto positivo en el desempeño administrativo y financiero de este reparto naval. </a:t>
              </a:r>
              <a:endParaRPr lang="es-ES" sz="3200" b="1" dirty="0">
                <a:solidFill>
                  <a:schemeClr val="bg1"/>
                </a:solidFill>
                <a:latin typeface="Arial" panose="020B0604020202020204" pitchFamily="34"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697028">
              <a:off x="411895" y="1262384"/>
              <a:ext cx="4115458" cy="2280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213166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7681230" y="3331999"/>
            <a:ext cx="1944215" cy="333736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Rectángulo"/>
          <p:cNvSpPr/>
          <p:nvPr/>
        </p:nvSpPr>
        <p:spPr>
          <a:xfrm>
            <a:off x="10058378" y="3366569"/>
            <a:ext cx="1654246" cy="229467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Título 1">
            <a:extLst>
              <a:ext uri="{FF2B5EF4-FFF2-40B4-BE49-F238E27FC236}">
                <a16:creationId xmlns:a16="http://schemas.microsoft.com/office/drawing/2014/main" id="{0AFF71C9-A4D0-43F6-8AC5-B7BAB66A2E0E}"/>
              </a:ext>
            </a:extLst>
          </p:cNvPr>
          <p:cNvSpPr txBox="1">
            <a:spLocks/>
          </p:cNvSpPr>
          <p:nvPr/>
        </p:nvSpPr>
        <p:spPr>
          <a:xfrm>
            <a:off x="7605736" y="166841"/>
            <a:ext cx="3674840" cy="597863"/>
          </a:xfrm>
          <a:prstGeom prst="rect">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lnSpcReduction="10000"/>
            <a:sp3d extrusionH="57150" prstMaterial="softEdge">
              <a:bevelT w="25400" h="38100"/>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3600" b="1" dirty="0" smtClean="0">
                <a:ln/>
                <a:solidFill>
                  <a:srgbClr val="FFFF00"/>
                </a:solidFill>
                <a:effectLst>
                  <a:outerShdw blurRad="38100" dist="38100" dir="2700000" algn="tl">
                    <a:srgbClr val="000000">
                      <a:alpha val="43137"/>
                    </a:srgbClr>
                  </a:outerShdw>
                </a:effectLst>
              </a:rPr>
              <a:t>INTRODUCCIÓN</a:t>
            </a:r>
            <a:endParaRPr lang="es-EC" sz="3600" b="1" dirty="0">
              <a:ln/>
              <a:solidFill>
                <a:srgbClr val="FFFF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2205" y="116632"/>
            <a:ext cx="628451"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642" y="116632"/>
            <a:ext cx="640775" cy="6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o"/>
          <p:cNvSpPr/>
          <p:nvPr/>
        </p:nvSpPr>
        <p:spPr>
          <a:xfrm>
            <a:off x="9994" y="-27383"/>
            <a:ext cx="12182007" cy="979015"/>
          </a:xfrm>
          <a:prstGeom prst="frame">
            <a:avLst/>
          </a:prstGeom>
          <a:solidFill>
            <a:srgbClr val="002060"/>
          </a:solidFill>
          <a:effectLst>
            <a:outerShdw blurRad="57150" dist="19050" dir="5400000" algn="ctr" rotWithShape="0">
              <a:srgbClr val="000000">
                <a:alpha val="63000"/>
              </a:srgbClr>
            </a:outerShdw>
          </a:effectLst>
          <a:scene3d>
            <a:camera prst="orthographicFront"/>
            <a:lightRig rig="soft" dir="t">
              <a:rot lat="0" lon="0" rev="15600000"/>
            </a:lightRig>
          </a:scene3d>
          <a:sp3d>
            <a:bevelT w="114300" prst="artDeco"/>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sp3d extrusionH="57150" prstMaterial="softEdge">
              <a:bevelT w="25400" h="38100"/>
            </a:sp3d>
          </a:bodyPr>
          <a:lstStyle/>
          <a:p>
            <a:pPr algn="ctr">
              <a:spcBef>
                <a:spcPct val="0"/>
              </a:spcBef>
            </a:pPr>
            <a:endParaRPr lang="es-ES" sz="3600" b="1">
              <a:ln/>
              <a:solidFill>
                <a:srgbClr val="FFFF00"/>
              </a:solidFill>
              <a:effectLst>
                <a:outerShdw blurRad="38100" dist="38100" dir="2700000" algn="tl">
                  <a:srgbClr val="000000">
                    <a:alpha val="43137"/>
                  </a:srgbClr>
                </a:outerShdw>
              </a:effectLst>
            </a:endParaRPr>
          </a:p>
        </p:txBody>
      </p:sp>
      <p:sp>
        <p:nvSpPr>
          <p:cNvPr id="6" name="5 Cubo"/>
          <p:cNvSpPr/>
          <p:nvPr/>
        </p:nvSpPr>
        <p:spPr>
          <a:xfrm>
            <a:off x="4367808" y="166841"/>
            <a:ext cx="6840760" cy="590565"/>
          </a:xfrm>
          <a:prstGeom prst="cube">
            <a:avLst>
              <a:gd name="adj" fmla="val 13977"/>
            </a:avLst>
          </a:prstGeom>
          <a:solidFill>
            <a:srgbClr val="002060"/>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sp3d extrusionH="57150" prstMaterial="softEdge">
              <a:bevelT w="25400" h="38100"/>
            </a:sp3d>
          </a:bodyPr>
          <a:lstStyle/>
          <a:p>
            <a:pPr algn="ctr">
              <a:lnSpc>
                <a:spcPct val="90000"/>
              </a:lnSpc>
              <a:spcBef>
                <a:spcPct val="0"/>
              </a:spcBef>
              <a:spcAft>
                <a:spcPct val="35000"/>
              </a:spcAft>
            </a:pPr>
            <a:r>
              <a:rPr lang="es-EC" sz="3200" b="1" dirty="0" smtClean="0">
                <a:ln/>
                <a:solidFill>
                  <a:srgbClr val="FFFF00"/>
                </a:solidFill>
                <a:latin typeface="Arial Black" panose="020B0A04020102020204" pitchFamily="34" charset="0"/>
              </a:rPr>
              <a:t>MARCO DE REFERENCIA</a:t>
            </a:r>
            <a:endParaRPr lang="es-EC" sz="3200" b="1" dirty="0">
              <a:ln/>
              <a:solidFill>
                <a:srgbClr val="FFFF00"/>
              </a:solidFill>
              <a:latin typeface="Arial Black" panose="020B0A04020102020204" pitchFamily="34" charset="0"/>
            </a:endParaRPr>
          </a:p>
        </p:txBody>
      </p:sp>
      <p:sp>
        <p:nvSpPr>
          <p:cNvPr id="3" name="2 Marcador de número de diapositiva"/>
          <p:cNvSpPr>
            <a:spLocks noGrp="1"/>
          </p:cNvSpPr>
          <p:nvPr>
            <p:ph type="sldNum" sz="quarter" idx="12"/>
          </p:nvPr>
        </p:nvSpPr>
        <p:spPr>
          <a:xfrm>
            <a:off x="9347201" y="6548043"/>
            <a:ext cx="2844800" cy="365125"/>
          </a:xfrm>
        </p:spPr>
        <p:txBody>
          <a:bodyPr/>
          <a:lstStyle/>
          <a:p>
            <a:fld id="{E4F7161A-3EF8-4948-8AA3-6BDB0107BF52}" type="slidenum">
              <a:rPr lang="es-EC" sz="1600" smtClean="0">
                <a:solidFill>
                  <a:schemeClr val="tx1"/>
                </a:solidFill>
              </a:rPr>
              <a:t>9</a:t>
            </a:fld>
            <a:endParaRPr lang="es-EC" sz="1600" dirty="0">
              <a:solidFill>
                <a:schemeClr val="tx1"/>
              </a:solidFill>
            </a:endParaRPr>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3940" y="3414490"/>
            <a:ext cx="1439134" cy="1107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3617" r="63268" b="16197"/>
          <a:stretch/>
        </p:blipFill>
        <p:spPr bwMode="auto">
          <a:xfrm>
            <a:off x="10177533" y="3416775"/>
            <a:ext cx="1415935" cy="946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7533" y="4351518"/>
            <a:ext cx="1415935" cy="1204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3940" y="4521948"/>
            <a:ext cx="1458964" cy="1104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13940" y="5626679"/>
            <a:ext cx="1458963" cy="85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9984432" y="2300244"/>
            <a:ext cx="1728192" cy="923330"/>
          </a:xfrm>
          <a:prstGeom prst="rect">
            <a:avLst/>
          </a:prstGeom>
          <a:solidFill>
            <a:schemeClr val="accent6">
              <a:lumMod val="60000"/>
              <a:lumOff val="40000"/>
            </a:schemeClr>
          </a:solidFill>
          <a:effectLst>
            <a:softEdge rad="635000"/>
          </a:effectLst>
          <a:scene3d>
            <a:camera prst="orthographicFront"/>
            <a:lightRig rig="threePt" dir="t"/>
          </a:scene3d>
          <a:sp3d>
            <a:bevelT/>
          </a:sp3d>
        </p:spPr>
        <p:txBody>
          <a:bodyPr wrap="square" rtlCol="0">
            <a:spAutoFit/>
          </a:bodyPr>
          <a:lstStyle>
            <a:defPPr>
              <a:defRPr lang="es-EC"/>
            </a:defPPr>
            <a:lvl1pPr algn="ctr">
              <a:defRPr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dirty="0"/>
              <a:t>MODELOS DE GESTIÓN PRIVADOS </a:t>
            </a:r>
          </a:p>
        </p:txBody>
      </p:sp>
      <p:sp>
        <p:nvSpPr>
          <p:cNvPr id="11" name="AutoShape 13" descr="Resultado de imagen para perDURABILIDAD de las empresas"/>
          <p:cNvSpPr>
            <a:spLocks noChangeAspect="1" noChangeArrowheads="1"/>
          </p:cNvSpPr>
          <p:nvPr/>
        </p:nvSpPr>
        <p:spPr bwMode="auto">
          <a:xfrm>
            <a:off x="155575" y="-1790700"/>
            <a:ext cx="49815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6" name="25 CuadroTexto"/>
          <p:cNvSpPr txBox="1"/>
          <p:nvPr/>
        </p:nvSpPr>
        <p:spPr>
          <a:xfrm>
            <a:off x="7681229" y="2265675"/>
            <a:ext cx="1944216" cy="923330"/>
          </a:xfrm>
          <a:prstGeom prst="rect">
            <a:avLst/>
          </a:prstGeom>
          <a:solidFill>
            <a:schemeClr val="accent6">
              <a:lumMod val="60000"/>
              <a:lumOff val="40000"/>
            </a:schemeClr>
          </a:solidFill>
          <a:effectLst>
            <a:softEdge rad="635000"/>
          </a:effectLst>
          <a:scene3d>
            <a:camera prst="orthographicFront"/>
            <a:lightRig rig="threePt" dir="t"/>
          </a:scene3d>
          <a:sp3d>
            <a:bevelT/>
          </a:sp3d>
        </p:spPr>
        <p:txBody>
          <a:bodyPr wrap="square" rtlCol="0">
            <a:spAutoFit/>
          </a:bodyPr>
          <a:lstStyle>
            <a:defPPr>
              <a:defRPr lang="es-EC"/>
            </a:defPPr>
            <a:lvl1pPr algn="just">
              <a:defRPr sz="21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s-ES" sz="1800" dirty="0"/>
              <a:t>MODELO DE GESTIÓN PÚBLICO </a:t>
            </a:r>
          </a:p>
          <a:p>
            <a:pPr algn="ctr"/>
            <a:r>
              <a:rPr lang="es-ES" sz="1800" dirty="0"/>
              <a:t>(AUTONOMÍA)</a:t>
            </a:r>
          </a:p>
        </p:txBody>
      </p:sp>
      <p:sp>
        <p:nvSpPr>
          <p:cNvPr id="14" name="13 Rectángulo redondeado"/>
          <p:cNvSpPr/>
          <p:nvPr/>
        </p:nvSpPr>
        <p:spPr>
          <a:xfrm>
            <a:off x="9803250" y="5877272"/>
            <a:ext cx="2090555" cy="715089"/>
          </a:xfrm>
          <a:prstGeom prst="roundRect">
            <a:avLst/>
          </a:prstGeom>
          <a:solidFill>
            <a:srgbClr val="92D050"/>
          </a:solidFill>
          <a:effectLst>
            <a:softEdge rad="635000"/>
          </a:effectLst>
          <a:scene3d>
            <a:camera prst="orthographicFront"/>
            <a:lightRig rig="threePt" dir="t"/>
          </a:scene3d>
          <a:sp3d>
            <a:bevelT/>
          </a:sp3d>
        </p:spPr>
        <p:txBody>
          <a:bodyPr wrap="square" rtlCol="0">
            <a:spAutoFit/>
          </a:bodyPr>
          <a:lstStyle/>
          <a:p>
            <a:pPr algn="ctr"/>
            <a:r>
              <a:rPr lang="es-ES" b="1" dirty="0"/>
              <a:t>UNIDAD MILITAR DEL EJERCITO</a:t>
            </a:r>
          </a:p>
        </p:txBody>
      </p:sp>
      <p:pic>
        <p:nvPicPr>
          <p:cNvPr id="1041" name="Picture 1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86107" y="2425986"/>
            <a:ext cx="1629780" cy="1951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42" name="Picture 1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328" y="2132856"/>
            <a:ext cx="5064851" cy="3254913"/>
          </a:xfrm>
          <a:prstGeom prst="rect">
            <a:avLst/>
          </a:prstGeom>
          <a:solidFill>
            <a:schemeClr val="bg1"/>
          </a:solidFill>
          <a:ln>
            <a:noFill/>
          </a:ln>
          <a:effectLst/>
        </p:spPr>
      </p:pic>
      <p:sp>
        <p:nvSpPr>
          <p:cNvPr id="18" name="17 Rectángulo redondeado"/>
          <p:cNvSpPr/>
          <p:nvPr/>
        </p:nvSpPr>
        <p:spPr>
          <a:xfrm>
            <a:off x="779893" y="1268760"/>
            <a:ext cx="2880319" cy="459700"/>
          </a:xfrm>
          <a:prstGeom prst="roundRect">
            <a:avLst/>
          </a:prstGeom>
          <a:solidFill>
            <a:srgbClr val="00B0F0"/>
          </a:solidFill>
          <a:effectLst>
            <a:softEdge rad="635000"/>
          </a:effectLst>
          <a:scene3d>
            <a:camera prst="orthographicFront"/>
            <a:lightRig rig="threePt" dir="t"/>
          </a:scene3d>
          <a:sp3d>
            <a:bevelT/>
          </a:sp3d>
        </p:spPr>
        <p:txBody>
          <a:bodyPr wrap="square" rtlCol="0">
            <a:spAutoFit/>
          </a:bodyPr>
          <a:lstStyle/>
          <a:p>
            <a:pPr algn="ctr"/>
            <a:r>
              <a:rPr lang="es-ES" sz="2100" b="1" dirty="0">
                <a:solidFill>
                  <a:schemeClr val="tx1"/>
                </a:solidFill>
              </a:rPr>
              <a:t>PERMANENCIA</a:t>
            </a:r>
          </a:p>
        </p:txBody>
      </p:sp>
      <p:sp>
        <p:nvSpPr>
          <p:cNvPr id="40" name="39 Rectángulo redondeado"/>
          <p:cNvSpPr/>
          <p:nvPr/>
        </p:nvSpPr>
        <p:spPr>
          <a:xfrm>
            <a:off x="8400257" y="1297757"/>
            <a:ext cx="2880319" cy="459700"/>
          </a:xfrm>
          <a:prstGeom prst="roundRect">
            <a:avLst/>
          </a:prstGeom>
          <a:solidFill>
            <a:srgbClr val="00B0F0"/>
          </a:solidFill>
          <a:effectLst>
            <a:softEdge rad="635000"/>
          </a:effectLst>
          <a:scene3d>
            <a:camera prst="orthographicFront"/>
            <a:lightRig rig="threePt" dir="t"/>
          </a:scene3d>
          <a:sp3d>
            <a:bevelT/>
          </a:sp3d>
        </p:spPr>
        <p:txBody>
          <a:bodyPr wrap="square" rtlCol="0">
            <a:spAutoFit/>
          </a:bodyPr>
          <a:lstStyle/>
          <a:p>
            <a:pPr algn="ctr"/>
            <a:r>
              <a:rPr lang="es-ES" sz="2100" b="1" dirty="0">
                <a:solidFill>
                  <a:schemeClr val="tx1"/>
                </a:solidFill>
              </a:rPr>
              <a:t>DRAGADO</a:t>
            </a:r>
          </a:p>
        </p:txBody>
      </p:sp>
      <p:cxnSp>
        <p:nvCxnSpPr>
          <p:cNvPr id="20" name="19 Conector recto"/>
          <p:cNvCxnSpPr/>
          <p:nvPr/>
        </p:nvCxnSpPr>
        <p:spPr>
          <a:xfrm>
            <a:off x="3660212" y="1527607"/>
            <a:ext cx="12836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7501696" y="1498610"/>
            <a:ext cx="898561"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38 Rectángulo redondeado"/>
          <p:cNvSpPr/>
          <p:nvPr/>
        </p:nvSpPr>
        <p:spPr>
          <a:xfrm>
            <a:off x="4621377" y="1277418"/>
            <a:ext cx="2880319" cy="459700"/>
          </a:xfrm>
          <a:prstGeom prst="roundRect">
            <a:avLst/>
          </a:prstGeom>
          <a:solidFill>
            <a:srgbClr val="00B0F0"/>
          </a:solidFill>
          <a:effectLst>
            <a:softEdge rad="635000"/>
          </a:effectLst>
          <a:scene3d>
            <a:camera prst="orthographicFront"/>
            <a:lightRig rig="threePt" dir="t"/>
          </a:scene3d>
          <a:sp3d>
            <a:bevelT/>
          </a:sp3d>
        </p:spPr>
        <p:txBody>
          <a:bodyPr wrap="square" rtlCol="0">
            <a:spAutoFit/>
          </a:bodyPr>
          <a:lstStyle/>
          <a:p>
            <a:pPr algn="ctr"/>
            <a:r>
              <a:rPr lang="es-ES" sz="2100" b="1" dirty="0">
                <a:solidFill>
                  <a:schemeClr val="tx1"/>
                </a:solidFill>
              </a:rPr>
              <a:t>DESEMPEÑO</a:t>
            </a:r>
          </a:p>
        </p:txBody>
      </p:sp>
      <p:grpSp>
        <p:nvGrpSpPr>
          <p:cNvPr id="23" name="22 Grupo"/>
          <p:cNvGrpSpPr/>
          <p:nvPr/>
        </p:nvGrpSpPr>
        <p:grpSpPr>
          <a:xfrm>
            <a:off x="1333919" y="5661248"/>
            <a:ext cx="5581968" cy="965226"/>
            <a:chOff x="519029" y="5517232"/>
            <a:chExt cx="6749700" cy="1229734"/>
          </a:xfrm>
        </p:grpSpPr>
        <p:pic>
          <p:nvPicPr>
            <p:cNvPr id="1043" name="Picture 1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9029" y="5517232"/>
              <a:ext cx="3193239" cy="12297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4" name="Picture 2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12268" y="5517232"/>
              <a:ext cx="3556461" cy="12032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2584788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16989</TotalTime>
  <Words>5702</Words>
  <Application>Microsoft Office PowerPoint</Application>
  <PresentationFormat>Panorámica</PresentationFormat>
  <Paragraphs>1232</Paragraphs>
  <Slides>54</Slides>
  <Notes>6</Notes>
  <HiddenSlides>4</HiddenSlides>
  <MMClips>2</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54</vt:i4>
      </vt:variant>
    </vt:vector>
  </HeadingPairs>
  <TitlesOfParts>
    <vt:vector size="63" baseType="lpstr">
      <vt:lpstr>Arial</vt:lpstr>
      <vt:lpstr>Arial Black</vt:lpstr>
      <vt:lpstr>Blackadder ITC</vt:lpstr>
      <vt:lpstr>Calibri</vt:lpstr>
      <vt:lpstr>Lucida Bright</vt:lpstr>
      <vt:lpstr>Tahoma</vt:lpstr>
      <vt:lpstr>Times New Roman</vt:lpstr>
      <vt:lpstr>Tema de Office</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dc:creator>
  <cp:lastModifiedBy>Julio Barreto</cp:lastModifiedBy>
  <cp:revision>646</cp:revision>
  <dcterms:created xsi:type="dcterms:W3CDTF">2017-03-11T23:05:14Z</dcterms:created>
  <dcterms:modified xsi:type="dcterms:W3CDTF">2019-03-25T01:37:06Z</dcterms:modified>
</cp:coreProperties>
</file>