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9">
  <p:sldMasterIdLst>
    <p:sldMasterId id="2147483732" r:id="rId1"/>
    <p:sldMasterId id="2147483794" r:id="rId2"/>
  </p:sldMasterIdLst>
  <p:notesMasterIdLst>
    <p:notesMasterId r:id="rId31"/>
  </p:notesMasterIdLst>
  <p:handoutMasterIdLst>
    <p:handoutMasterId r:id="rId32"/>
  </p:handoutMasterIdLst>
  <p:sldIdLst>
    <p:sldId id="256" r:id="rId3"/>
    <p:sldId id="257" r:id="rId4"/>
    <p:sldId id="497" r:id="rId5"/>
    <p:sldId id="420" r:id="rId6"/>
    <p:sldId id="496" r:id="rId7"/>
    <p:sldId id="506" r:id="rId8"/>
    <p:sldId id="507" r:id="rId9"/>
    <p:sldId id="508" r:id="rId10"/>
    <p:sldId id="418" r:id="rId11"/>
    <p:sldId id="419" r:id="rId12"/>
    <p:sldId id="476" r:id="rId13"/>
    <p:sldId id="504" r:id="rId14"/>
    <p:sldId id="505" r:id="rId15"/>
    <p:sldId id="509" r:id="rId16"/>
    <p:sldId id="511" r:id="rId17"/>
    <p:sldId id="510" r:id="rId18"/>
    <p:sldId id="512" r:id="rId19"/>
    <p:sldId id="503" r:id="rId20"/>
    <p:sldId id="498" r:id="rId21"/>
    <p:sldId id="500" r:id="rId22"/>
    <p:sldId id="514" r:id="rId23"/>
    <p:sldId id="520" r:id="rId24"/>
    <p:sldId id="515" r:id="rId25"/>
    <p:sldId id="517" r:id="rId26"/>
    <p:sldId id="516" r:id="rId27"/>
    <p:sldId id="518" r:id="rId28"/>
    <p:sldId id="371" r:id="rId29"/>
    <p:sldId id="519" r:id="rId30"/>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 balseca" initials="kb" lastIdx="1" clrIdx="0">
    <p:extLst>
      <p:ext uri="{19B8F6BF-5375-455C-9EA6-DF929625EA0E}">
        <p15:presenceInfo xmlns:p15="http://schemas.microsoft.com/office/powerpoint/2012/main" userId="1c68fe10ff209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EF999"/>
    <a:srgbClr val="336600"/>
    <a:srgbClr val="CCECFF"/>
    <a:srgbClr val="9AD57D"/>
    <a:srgbClr val="FF3300"/>
    <a:srgbClr val="C0E69E"/>
    <a:srgbClr val="CCFFCC"/>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86545" autoAdjust="0"/>
  </p:normalViewPr>
  <p:slideViewPr>
    <p:cSldViewPr>
      <p:cViewPr varScale="1">
        <p:scale>
          <a:sx n="39" d="100"/>
          <a:sy n="39" d="100"/>
        </p:scale>
        <p:origin x="72" y="510"/>
      </p:cViewPr>
      <p:guideLst>
        <p:guide orient="horz" pos="2205"/>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972"/>
    </p:cViewPr>
  </p:sorterViewPr>
  <p:notesViewPr>
    <p:cSldViewPr showGuides="1">
      <p:cViewPr varScale="1">
        <p:scale>
          <a:sx n="48" d="100"/>
          <a:sy n="48" d="100"/>
        </p:scale>
        <p:origin x="2898" y="3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Hoja1!$B$1</c:f>
              <c:strCache>
                <c:ptCount val="1"/>
                <c:pt idx="0">
                  <c:v>Contaminación (%)</c:v>
                </c:pt>
              </c:strCache>
            </c:strRef>
          </c:tx>
          <c:spPr>
            <a:solidFill>
              <a:srgbClr val="AEF999"/>
            </a:solidFill>
            <a:ln>
              <a:noFill/>
            </a:ln>
            <a:effectLst/>
          </c:spPr>
          <c:invertIfNegative val="0"/>
          <c:dPt>
            <c:idx val="0"/>
            <c:invertIfNegative val="0"/>
            <c:bubble3D val="0"/>
            <c:spPr>
              <a:solidFill>
                <a:srgbClr val="006600"/>
              </a:solidFill>
              <a:ln>
                <a:noFill/>
              </a:ln>
              <a:effectLst/>
            </c:spPr>
            <c:extLst>
              <c:ext xmlns:c16="http://schemas.microsoft.com/office/drawing/2014/chart" uri="{C3380CC4-5D6E-409C-BE32-E72D297353CC}">
                <c16:uniqueId val="{00000005-EA7B-4FEE-B104-FF82E3D315F6}"/>
              </c:ext>
            </c:extLst>
          </c:dPt>
          <c:dPt>
            <c:idx val="1"/>
            <c:invertIfNegative val="0"/>
            <c:bubble3D val="0"/>
            <c:spPr>
              <a:solidFill>
                <a:srgbClr val="92D050"/>
              </a:solidFill>
              <a:ln>
                <a:noFill/>
              </a:ln>
              <a:effectLst/>
            </c:spPr>
            <c:extLst>
              <c:ext xmlns:c16="http://schemas.microsoft.com/office/drawing/2014/chart" uri="{C3380CC4-5D6E-409C-BE32-E72D297353CC}">
                <c16:uniqueId val="{00000001-EA7B-4FEE-B104-FF82E3D315F6}"/>
              </c:ext>
            </c:extLst>
          </c:dPt>
          <c:dPt>
            <c:idx val="2"/>
            <c:invertIfNegative val="0"/>
            <c:bubble3D val="0"/>
            <c:spPr>
              <a:solidFill>
                <a:srgbClr val="AEF999"/>
              </a:solidFill>
              <a:ln>
                <a:noFill/>
              </a:ln>
              <a:effectLst/>
            </c:spPr>
            <c:extLst>
              <c:ext xmlns:c16="http://schemas.microsoft.com/office/drawing/2014/chart" uri="{C3380CC4-5D6E-409C-BE32-E72D297353CC}">
                <c16:uniqueId val="{00000003-EA7B-4FEE-B104-FF82E3D315F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T0</c:v>
                </c:pt>
                <c:pt idx="1">
                  <c:v>T1</c:v>
                </c:pt>
                <c:pt idx="2">
                  <c:v>T2</c:v>
                </c:pt>
                <c:pt idx="3">
                  <c:v>T3</c:v>
                </c:pt>
              </c:strCache>
            </c:strRef>
          </c:cat>
          <c:val>
            <c:numRef>
              <c:f>Hoja1!$B$2:$B$5</c:f>
              <c:numCache>
                <c:formatCode>0%</c:formatCode>
                <c:ptCount val="4"/>
                <c:pt idx="0">
                  <c:v>1</c:v>
                </c:pt>
                <c:pt idx="1">
                  <c:v>0.06</c:v>
                </c:pt>
                <c:pt idx="2">
                  <c:v>0.04</c:v>
                </c:pt>
                <c:pt idx="3">
                  <c:v>0.02</c:v>
                </c:pt>
              </c:numCache>
            </c:numRef>
          </c:val>
          <c:extLst>
            <c:ext xmlns:c16="http://schemas.microsoft.com/office/drawing/2014/chart" uri="{C3380CC4-5D6E-409C-BE32-E72D297353CC}">
              <c16:uniqueId val="{00000004-EA7B-4FEE-B104-FF82E3D315F6}"/>
            </c:ext>
          </c:extLst>
        </c:ser>
        <c:dLbls>
          <c:showLegendKey val="0"/>
          <c:showVal val="1"/>
          <c:showCatName val="0"/>
          <c:showSerName val="0"/>
          <c:showPercent val="0"/>
          <c:showBubbleSize val="0"/>
        </c:dLbls>
        <c:gapWidth val="219"/>
        <c:overlap val="-27"/>
        <c:axId val="363426496"/>
        <c:axId val="458317424"/>
      </c:barChart>
      <c:catAx>
        <c:axId val="3634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8317424"/>
        <c:crosses val="autoZero"/>
        <c:auto val="1"/>
        <c:lblAlgn val="ctr"/>
        <c:lblOffset val="100"/>
        <c:noMultiLvlLbl val="0"/>
      </c:catAx>
      <c:valAx>
        <c:axId val="45831742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3426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Arial" panose="020B0604020202020204" pitchFamily="34" charset="0"/>
                <a:ea typeface="+mn-ea"/>
                <a:cs typeface="Arial" panose="020B0604020202020204" pitchFamily="34" charset="0"/>
              </a:defRPr>
            </a:pPr>
            <a:r>
              <a:rPr lang="es-EC">
                <a:latin typeface="Arial" panose="020B0604020202020204" pitchFamily="34" charset="0"/>
                <a:cs typeface="Arial" panose="020B0604020202020204" pitchFamily="34" charset="0"/>
              </a:rPr>
              <a:t>Viabilidad y necrosamiento</a:t>
            </a:r>
            <a:endParaRPr lang="en-US">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Hoja1!$B$1</c:f>
              <c:strCache>
                <c:ptCount val="1"/>
                <c:pt idx="0">
                  <c:v>Viabilidad </c:v>
                </c:pt>
              </c:strCache>
            </c:strRef>
          </c:tx>
          <c:spPr>
            <a:solidFill>
              <a:srgbClr val="3366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Hoja1!$A$2:$A$3</c:f>
              <c:strCache>
                <c:ptCount val="2"/>
                <c:pt idx="0">
                  <c:v>MS 1/2</c:v>
                </c:pt>
                <c:pt idx="1">
                  <c:v>MS completo</c:v>
                </c:pt>
              </c:strCache>
            </c:strRef>
          </c:cat>
          <c:val>
            <c:numRef>
              <c:f>Hoja1!$B$2:$B$3</c:f>
              <c:numCache>
                <c:formatCode>0.00%</c:formatCode>
                <c:ptCount val="2"/>
                <c:pt idx="0">
                  <c:v>0.16669999999999999</c:v>
                </c:pt>
                <c:pt idx="1">
                  <c:v>0.88329999999999997</c:v>
                </c:pt>
              </c:numCache>
            </c:numRef>
          </c:val>
          <c:extLst>
            <c:ext xmlns:c16="http://schemas.microsoft.com/office/drawing/2014/chart" uri="{C3380CC4-5D6E-409C-BE32-E72D297353CC}">
              <c16:uniqueId val="{00000000-EEE4-4847-8B5A-106F949081B2}"/>
            </c:ext>
          </c:extLst>
        </c:ser>
        <c:ser>
          <c:idx val="1"/>
          <c:order val="1"/>
          <c:tx>
            <c:strRef>
              <c:f>Hoja1!$C$1</c:f>
              <c:strCache>
                <c:ptCount val="1"/>
                <c:pt idx="0">
                  <c:v>Necrosamiento</c:v>
                </c:pt>
              </c:strCache>
            </c:strRef>
          </c:tx>
          <c:spPr>
            <a:solidFill>
              <a:srgbClr val="92D05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Hoja1!$A$2:$A$3</c:f>
              <c:strCache>
                <c:ptCount val="2"/>
                <c:pt idx="0">
                  <c:v>MS 1/2</c:v>
                </c:pt>
                <c:pt idx="1">
                  <c:v>MS completo</c:v>
                </c:pt>
              </c:strCache>
            </c:strRef>
          </c:cat>
          <c:val>
            <c:numRef>
              <c:f>Hoja1!$C$2:$C$3</c:f>
              <c:numCache>
                <c:formatCode>0.00%</c:formatCode>
                <c:ptCount val="2"/>
                <c:pt idx="0">
                  <c:v>0.83830000000000005</c:v>
                </c:pt>
                <c:pt idx="1">
                  <c:v>0.1167</c:v>
                </c:pt>
              </c:numCache>
            </c:numRef>
          </c:val>
          <c:extLst>
            <c:ext xmlns:c16="http://schemas.microsoft.com/office/drawing/2014/chart" uri="{C3380CC4-5D6E-409C-BE32-E72D297353CC}">
              <c16:uniqueId val="{00000001-EEE4-4847-8B5A-106F949081B2}"/>
            </c:ext>
          </c:extLst>
        </c:ser>
        <c:dLbls>
          <c:dLblPos val="outEnd"/>
          <c:showLegendKey val="0"/>
          <c:showVal val="1"/>
          <c:showCatName val="0"/>
          <c:showSerName val="0"/>
          <c:showPercent val="0"/>
          <c:showBubbleSize val="0"/>
        </c:dLbls>
        <c:gapWidth val="75"/>
        <c:overlap val="-25"/>
        <c:axId val="1609831968"/>
        <c:axId val="1609833632"/>
      </c:barChart>
      <c:catAx>
        <c:axId val="160983196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609833632"/>
        <c:crosses val="autoZero"/>
        <c:auto val="1"/>
        <c:lblAlgn val="ctr"/>
        <c:lblOffset val="100"/>
        <c:noMultiLvlLbl val="0"/>
      </c:catAx>
      <c:valAx>
        <c:axId val="1609833632"/>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609831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 de Callo</c:v>
                </c:pt>
              </c:strCache>
            </c:strRef>
          </c:tx>
          <c:spPr>
            <a:solidFill>
              <a:srgbClr val="9AD57D"/>
            </a:solidFill>
            <a:ln>
              <a:solidFill>
                <a:srgbClr val="00B050"/>
              </a:solidFill>
            </a:ln>
            <a:effectLst>
              <a:innerShdw blurRad="114300">
                <a:schemeClr val="accent6"/>
              </a:innerShdw>
            </a:effectLst>
          </c:spPr>
          <c:invertIfNegative val="0"/>
          <c:dPt>
            <c:idx val="2"/>
            <c:invertIfNegative val="0"/>
            <c:bubble3D val="0"/>
            <c:extLst>
              <c:ext xmlns:c16="http://schemas.microsoft.com/office/drawing/2014/chart" uri="{C3380CC4-5D6E-409C-BE32-E72D297353CC}">
                <c16:uniqueId val="{00000001-1860-45A0-A476-DA0289CB79C0}"/>
              </c:ext>
            </c:extLst>
          </c:dPt>
          <c:dPt>
            <c:idx val="3"/>
            <c:invertIfNegative val="0"/>
            <c:bubble3D val="0"/>
            <c:extLst>
              <c:ext xmlns:c16="http://schemas.microsoft.com/office/drawing/2014/chart" uri="{C3380CC4-5D6E-409C-BE32-E72D297353CC}">
                <c16:uniqueId val="{00000003-1860-45A0-A476-DA0289CB79C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Hoja1!$A$2:$A$5</c:f>
              <c:strCache>
                <c:ptCount val="4"/>
                <c:pt idx="0">
                  <c:v>TC0</c:v>
                </c:pt>
                <c:pt idx="1">
                  <c:v>TC1</c:v>
                </c:pt>
                <c:pt idx="2">
                  <c:v>TC2</c:v>
                </c:pt>
                <c:pt idx="3">
                  <c:v>TC3</c:v>
                </c:pt>
              </c:strCache>
            </c:strRef>
          </c:cat>
          <c:val>
            <c:numRef>
              <c:f>Hoja1!$B$2:$B$5</c:f>
              <c:numCache>
                <c:formatCode>General</c:formatCode>
                <c:ptCount val="4"/>
                <c:pt idx="0">
                  <c:v>0</c:v>
                </c:pt>
                <c:pt idx="1">
                  <c:v>23</c:v>
                </c:pt>
                <c:pt idx="2">
                  <c:v>33</c:v>
                </c:pt>
                <c:pt idx="3">
                  <c:v>15</c:v>
                </c:pt>
              </c:numCache>
            </c:numRef>
          </c:val>
          <c:extLst>
            <c:ext xmlns:c16="http://schemas.microsoft.com/office/drawing/2014/chart" uri="{C3380CC4-5D6E-409C-BE32-E72D297353CC}">
              <c16:uniqueId val="{00000004-1860-45A0-A476-DA0289CB79C0}"/>
            </c:ext>
          </c:extLst>
        </c:ser>
        <c:dLbls>
          <c:showLegendKey val="0"/>
          <c:showVal val="1"/>
          <c:showCatName val="0"/>
          <c:showSerName val="0"/>
          <c:showPercent val="0"/>
          <c:showBubbleSize val="0"/>
        </c:dLbls>
        <c:gapWidth val="164"/>
        <c:overlap val="-22"/>
        <c:axId val="974303968"/>
        <c:axId val="974307296"/>
      </c:barChart>
      <c:catAx>
        <c:axId val="9743039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4307296"/>
        <c:crosses val="autoZero"/>
        <c:auto val="1"/>
        <c:lblAlgn val="ctr"/>
        <c:lblOffset val="100"/>
        <c:noMultiLvlLbl val="0"/>
      </c:catAx>
      <c:valAx>
        <c:axId val="974307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43039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A040C-00B3-4861-8960-92CFBBCCA665}" type="doc">
      <dgm:prSet loTypeId="urn:microsoft.com/office/officeart/2005/8/layout/list1" loCatId="list" qsTypeId="urn:microsoft.com/office/officeart/2005/8/quickstyle/simple4" qsCatId="simple" csTypeId="urn:microsoft.com/office/officeart/2005/8/colors/accent1_4" csCatId="accent1" phldr="1"/>
      <dgm:spPr/>
      <dgm:t>
        <a:bodyPr/>
        <a:lstStyle/>
        <a:p>
          <a:endParaRPr lang="es-ES"/>
        </a:p>
      </dgm:t>
    </dgm:pt>
    <dgm:pt modelId="{2556492A-9133-4F87-9BF2-F1D0A1C8D6CD}">
      <dgm:prSet phldrT="[Texto]"/>
      <dgm:spPr/>
      <dgm:t>
        <a:bodyPr/>
        <a:lstStyle/>
        <a:p>
          <a:r>
            <a:rPr lang="es-ES" smtClean="0">
              <a:solidFill>
                <a:schemeClr val="tx1"/>
              </a:solidFill>
            </a:rPr>
            <a:t>Introducción</a:t>
          </a:r>
          <a:endParaRPr lang="es-ES" dirty="0">
            <a:solidFill>
              <a:schemeClr val="tx1"/>
            </a:solidFill>
          </a:endParaRPr>
        </a:p>
      </dgm:t>
    </dgm:pt>
    <dgm:pt modelId="{7B6A4190-B5CC-4077-B7CA-F53205101A38}" type="parTrans" cxnId="{975FA7DF-2601-40C8-9D72-354E8A06FCE0}">
      <dgm:prSet/>
      <dgm:spPr/>
      <dgm:t>
        <a:bodyPr/>
        <a:lstStyle/>
        <a:p>
          <a:endParaRPr lang="es-ES">
            <a:solidFill>
              <a:schemeClr val="tx1"/>
            </a:solidFill>
          </a:endParaRPr>
        </a:p>
      </dgm:t>
    </dgm:pt>
    <dgm:pt modelId="{78CC7A41-7924-454B-992D-2558B0C0ECFD}" type="sibTrans" cxnId="{975FA7DF-2601-40C8-9D72-354E8A06FCE0}">
      <dgm:prSet/>
      <dgm:spPr/>
      <dgm:t>
        <a:bodyPr/>
        <a:lstStyle/>
        <a:p>
          <a:endParaRPr lang="es-ES">
            <a:solidFill>
              <a:schemeClr val="tx1"/>
            </a:solidFill>
          </a:endParaRPr>
        </a:p>
      </dgm:t>
    </dgm:pt>
    <dgm:pt modelId="{A3FC807F-BBD7-40AF-A63D-9738FE206F1D}">
      <dgm:prSet phldrT="[Texto]"/>
      <dgm:spPr/>
      <dgm:t>
        <a:bodyPr/>
        <a:lstStyle/>
        <a:p>
          <a:r>
            <a:rPr lang="es-ES" dirty="0" smtClean="0">
              <a:solidFill>
                <a:schemeClr val="tx1"/>
              </a:solidFill>
            </a:rPr>
            <a:t>Objetivos e hipótesis</a:t>
          </a:r>
          <a:endParaRPr lang="es-ES" dirty="0">
            <a:solidFill>
              <a:schemeClr val="tx1"/>
            </a:solidFill>
          </a:endParaRPr>
        </a:p>
      </dgm:t>
    </dgm:pt>
    <dgm:pt modelId="{BA5ACE98-3537-4DCA-9FC9-941FD7DEF89C}" type="parTrans" cxnId="{9E13927F-F0EA-497B-80EA-5D71FBFD2D8B}">
      <dgm:prSet/>
      <dgm:spPr/>
      <dgm:t>
        <a:bodyPr/>
        <a:lstStyle/>
        <a:p>
          <a:endParaRPr lang="es-ES">
            <a:solidFill>
              <a:schemeClr val="tx1"/>
            </a:solidFill>
          </a:endParaRPr>
        </a:p>
      </dgm:t>
    </dgm:pt>
    <dgm:pt modelId="{F819FE35-9967-4FDD-AC4C-44537F513DB3}" type="sibTrans" cxnId="{9E13927F-F0EA-497B-80EA-5D71FBFD2D8B}">
      <dgm:prSet/>
      <dgm:spPr/>
      <dgm:t>
        <a:bodyPr/>
        <a:lstStyle/>
        <a:p>
          <a:endParaRPr lang="es-ES">
            <a:solidFill>
              <a:schemeClr val="tx1"/>
            </a:solidFill>
          </a:endParaRPr>
        </a:p>
      </dgm:t>
    </dgm:pt>
    <dgm:pt modelId="{4A55E8C1-24C8-4776-9BC7-58D7A9717221}">
      <dgm:prSet phldrT="[Texto]"/>
      <dgm:spPr/>
      <dgm:t>
        <a:bodyPr/>
        <a:lstStyle/>
        <a:p>
          <a:r>
            <a:rPr lang="es-ES" smtClean="0">
              <a:solidFill>
                <a:schemeClr val="tx1"/>
              </a:solidFill>
            </a:rPr>
            <a:t>Metodología</a:t>
          </a:r>
          <a:endParaRPr lang="es-ES" dirty="0">
            <a:solidFill>
              <a:schemeClr val="tx1"/>
            </a:solidFill>
          </a:endParaRPr>
        </a:p>
      </dgm:t>
    </dgm:pt>
    <dgm:pt modelId="{9EB437C9-757A-4980-82B6-9351CCE97280}" type="parTrans" cxnId="{534F1089-A5BC-4E96-AC1F-A7A87E79F9D5}">
      <dgm:prSet/>
      <dgm:spPr/>
      <dgm:t>
        <a:bodyPr/>
        <a:lstStyle/>
        <a:p>
          <a:endParaRPr lang="es-ES">
            <a:solidFill>
              <a:schemeClr val="tx1"/>
            </a:solidFill>
          </a:endParaRPr>
        </a:p>
      </dgm:t>
    </dgm:pt>
    <dgm:pt modelId="{71680C16-FCCF-4497-8830-DD95712ECDE5}" type="sibTrans" cxnId="{534F1089-A5BC-4E96-AC1F-A7A87E79F9D5}">
      <dgm:prSet/>
      <dgm:spPr/>
      <dgm:t>
        <a:bodyPr/>
        <a:lstStyle/>
        <a:p>
          <a:endParaRPr lang="es-ES">
            <a:solidFill>
              <a:schemeClr val="tx1"/>
            </a:solidFill>
          </a:endParaRPr>
        </a:p>
      </dgm:t>
    </dgm:pt>
    <dgm:pt modelId="{AA6EDC0F-A43B-46C8-9022-423D853EC148}">
      <dgm:prSet phldrT="[Texto]"/>
      <dgm:spPr/>
      <dgm:t>
        <a:bodyPr/>
        <a:lstStyle/>
        <a:p>
          <a:r>
            <a:rPr lang="es-ES" smtClean="0">
              <a:solidFill>
                <a:schemeClr val="tx1"/>
              </a:solidFill>
            </a:rPr>
            <a:t>Resultados y Discusión</a:t>
          </a:r>
          <a:endParaRPr lang="es-ES" dirty="0">
            <a:solidFill>
              <a:schemeClr val="tx1"/>
            </a:solidFill>
          </a:endParaRPr>
        </a:p>
      </dgm:t>
    </dgm:pt>
    <dgm:pt modelId="{57B099A3-1A03-459D-9239-9A23D65035AC}" type="parTrans" cxnId="{7B3629D8-93A1-4AE1-932B-C8362322B921}">
      <dgm:prSet/>
      <dgm:spPr/>
      <dgm:t>
        <a:bodyPr/>
        <a:lstStyle/>
        <a:p>
          <a:endParaRPr lang="es-ES">
            <a:solidFill>
              <a:schemeClr val="tx1"/>
            </a:solidFill>
          </a:endParaRPr>
        </a:p>
      </dgm:t>
    </dgm:pt>
    <dgm:pt modelId="{8107985B-4B7D-4175-B709-22AB04D2C317}" type="sibTrans" cxnId="{7B3629D8-93A1-4AE1-932B-C8362322B921}">
      <dgm:prSet/>
      <dgm:spPr/>
      <dgm:t>
        <a:bodyPr/>
        <a:lstStyle/>
        <a:p>
          <a:endParaRPr lang="es-ES">
            <a:solidFill>
              <a:schemeClr val="tx1"/>
            </a:solidFill>
          </a:endParaRPr>
        </a:p>
      </dgm:t>
    </dgm:pt>
    <dgm:pt modelId="{6F713042-6A40-4C6D-81B4-593AAA5CBDA2}">
      <dgm:prSet phldrT="[Texto]"/>
      <dgm:spPr/>
      <dgm:t>
        <a:bodyPr/>
        <a:lstStyle/>
        <a:p>
          <a:r>
            <a:rPr lang="es-ES" dirty="0" smtClean="0">
              <a:solidFill>
                <a:schemeClr val="tx1"/>
              </a:solidFill>
            </a:rPr>
            <a:t>Conclusiones y Recomendaciones</a:t>
          </a:r>
          <a:endParaRPr lang="es-ES" dirty="0">
            <a:solidFill>
              <a:schemeClr val="tx1"/>
            </a:solidFill>
          </a:endParaRPr>
        </a:p>
      </dgm:t>
    </dgm:pt>
    <dgm:pt modelId="{9719CB69-236B-4B33-BA60-84847536D694}" type="parTrans" cxnId="{B610791A-E5EF-4781-BDF0-ABACC8C2796C}">
      <dgm:prSet/>
      <dgm:spPr/>
      <dgm:t>
        <a:bodyPr/>
        <a:lstStyle/>
        <a:p>
          <a:endParaRPr lang="es-ES">
            <a:solidFill>
              <a:schemeClr val="tx1"/>
            </a:solidFill>
          </a:endParaRPr>
        </a:p>
      </dgm:t>
    </dgm:pt>
    <dgm:pt modelId="{37148405-AF5D-4CE9-A8AE-8390F6B34650}" type="sibTrans" cxnId="{B610791A-E5EF-4781-BDF0-ABACC8C2796C}">
      <dgm:prSet/>
      <dgm:spPr/>
      <dgm:t>
        <a:bodyPr/>
        <a:lstStyle/>
        <a:p>
          <a:endParaRPr lang="es-ES">
            <a:solidFill>
              <a:schemeClr val="tx1"/>
            </a:solidFill>
          </a:endParaRPr>
        </a:p>
      </dgm:t>
    </dgm:pt>
    <dgm:pt modelId="{EC65883C-7CBB-4F4C-8197-19A83FE825B2}" type="pres">
      <dgm:prSet presAssocID="{F03A040C-00B3-4861-8960-92CFBBCCA665}" presName="linear" presStyleCnt="0">
        <dgm:presLayoutVars>
          <dgm:dir/>
          <dgm:animLvl val="lvl"/>
          <dgm:resizeHandles val="exact"/>
        </dgm:presLayoutVars>
      </dgm:prSet>
      <dgm:spPr/>
      <dgm:t>
        <a:bodyPr/>
        <a:lstStyle/>
        <a:p>
          <a:endParaRPr lang="es-ES"/>
        </a:p>
      </dgm:t>
    </dgm:pt>
    <dgm:pt modelId="{71B01AD7-9439-4131-B2B5-3A3980486B60}" type="pres">
      <dgm:prSet presAssocID="{2556492A-9133-4F87-9BF2-F1D0A1C8D6CD}" presName="parentLin" presStyleCnt="0"/>
      <dgm:spPr/>
    </dgm:pt>
    <dgm:pt modelId="{6B388F0F-4916-482B-A471-299CE4FA16E6}" type="pres">
      <dgm:prSet presAssocID="{2556492A-9133-4F87-9BF2-F1D0A1C8D6CD}" presName="parentLeftMargin" presStyleLbl="node1" presStyleIdx="0" presStyleCnt="5"/>
      <dgm:spPr/>
      <dgm:t>
        <a:bodyPr/>
        <a:lstStyle/>
        <a:p>
          <a:endParaRPr lang="es-ES"/>
        </a:p>
      </dgm:t>
    </dgm:pt>
    <dgm:pt modelId="{3A0F559B-7D4D-42A3-AFBA-7250FE8F6E9E}" type="pres">
      <dgm:prSet presAssocID="{2556492A-9133-4F87-9BF2-F1D0A1C8D6CD}" presName="parentText" presStyleLbl="node1" presStyleIdx="0" presStyleCnt="5">
        <dgm:presLayoutVars>
          <dgm:chMax val="0"/>
          <dgm:bulletEnabled val="1"/>
        </dgm:presLayoutVars>
      </dgm:prSet>
      <dgm:spPr/>
      <dgm:t>
        <a:bodyPr/>
        <a:lstStyle/>
        <a:p>
          <a:endParaRPr lang="es-ES"/>
        </a:p>
      </dgm:t>
    </dgm:pt>
    <dgm:pt modelId="{69838A87-FD17-47CC-B64E-DCFC1A30976D}" type="pres">
      <dgm:prSet presAssocID="{2556492A-9133-4F87-9BF2-F1D0A1C8D6CD}" presName="negativeSpace" presStyleCnt="0"/>
      <dgm:spPr/>
    </dgm:pt>
    <dgm:pt modelId="{5221AD80-DEAD-4F54-AA81-2E55B374BFD7}" type="pres">
      <dgm:prSet presAssocID="{2556492A-9133-4F87-9BF2-F1D0A1C8D6CD}" presName="childText" presStyleLbl="conFgAcc1" presStyleIdx="0" presStyleCnt="5">
        <dgm:presLayoutVars>
          <dgm:bulletEnabled val="1"/>
        </dgm:presLayoutVars>
      </dgm:prSet>
      <dgm:spPr/>
    </dgm:pt>
    <dgm:pt modelId="{15D16672-5D89-4BC0-BB26-CCF89E24C0A4}" type="pres">
      <dgm:prSet presAssocID="{78CC7A41-7924-454B-992D-2558B0C0ECFD}" presName="spaceBetweenRectangles" presStyleCnt="0"/>
      <dgm:spPr/>
    </dgm:pt>
    <dgm:pt modelId="{9CAFAA20-F2F8-4CE9-ADFA-5CB84BE55BDF}" type="pres">
      <dgm:prSet presAssocID="{A3FC807F-BBD7-40AF-A63D-9738FE206F1D}" presName="parentLin" presStyleCnt="0"/>
      <dgm:spPr/>
    </dgm:pt>
    <dgm:pt modelId="{BD2F8D44-7689-4067-A077-5D8DF9344093}" type="pres">
      <dgm:prSet presAssocID="{A3FC807F-BBD7-40AF-A63D-9738FE206F1D}" presName="parentLeftMargin" presStyleLbl="node1" presStyleIdx="0" presStyleCnt="5"/>
      <dgm:spPr/>
      <dgm:t>
        <a:bodyPr/>
        <a:lstStyle/>
        <a:p>
          <a:endParaRPr lang="es-ES"/>
        </a:p>
      </dgm:t>
    </dgm:pt>
    <dgm:pt modelId="{2194E575-F923-4C06-99C5-4202074C0442}" type="pres">
      <dgm:prSet presAssocID="{A3FC807F-BBD7-40AF-A63D-9738FE206F1D}" presName="parentText" presStyleLbl="node1" presStyleIdx="1" presStyleCnt="5">
        <dgm:presLayoutVars>
          <dgm:chMax val="0"/>
          <dgm:bulletEnabled val="1"/>
        </dgm:presLayoutVars>
      </dgm:prSet>
      <dgm:spPr/>
      <dgm:t>
        <a:bodyPr/>
        <a:lstStyle/>
        <a:p>
          <a:endParaRPr lang="es-ES"/>
        </a:p>
      </dgm:t>
    </dgm:pt>
    <dgm:pt modelId="{B4200250-7ACB-442A-A176-07349F98A38B}" type="pres">
      <dgm:prSet presAssocID="{A3FC807F-BBD7-40AF-A63D-9738FE206F1D}" presName="negativeSpace" presStyleCnt="0"/>
      <dgm:spPr/>
    </dgm:pt>
    <dgm:pt modelId="{F0E4B4C8-95DE-48BB-979F-5149B1816996}" type="pres">
      <dgm:prSet presAssocID="{A3FC807F-BBD7-40AF-A63D-9738FE206F1D}" presName="childText" presStyleLbl="conFgAcc1" presStyleIdx="1" presStyleCnt="5">
        <dgm:presLayoutVars>
          <dgm:bulletEnabled val="1"/>
        </dgm:presLayoutVars>
      </dgm:prSet>
      <dgm:spPr/>
    </dgm:pt>
    <dgm:pt modelId="{739DA7AD-26F5-42C3-9849-503F97F4EABC}" type="pres">
      <dgm:prSet presAssocID="{F819FE35-9967-4FDD-AC4C-44537F513DB3}" presName="spaceBetweenRectangles" presStyleCnt="0"/>
      <dgm:spPr/>
    </dgm:pt>
    <dgm:pt modelId="{16CCD222-58DB-448C-91B6-2C555C92369A}" type="pres">
      <dgm:prSet presAssocID="{4A55E8C1-24C8-4776-9BC7-58D7A9717221}" presName="parentLin" presStyleCnt="0"/>
      <dgm:spPr/>
    </dgm:pt>
    <dgm:pt modelId="{4B43DB54-D89C-4C2B-BC18-7138F63A4114}" type="pres">
      <dgm:prSet presAssocID="{4A55E8C1-24C8-4776-9BC7-58D7A9717221}" presName="parentLeftMargin" presStyleLbl="node1" presStyleIdx="1" presStyleCnt="5"/>
      <dgm:spPr/>
      <dgm:t>
        <a:bodyPr/>
        <a:lstStyle/>
        <a:p>
          <a:endParaRPr lang="es-ES"/>
        </a:p>
      </dgm:t>
    </dgm:pt>
    <dgm:pt modelId="{CADB391E-AFCC-487C-8D39-A22D6B4D4FD3}" type="pres">
      <dgm:prSet presAssocID="{4A55E8C1-24C8-4776-9BC7-58D7A9717221}" presName="parentText" presStyleLbl="node1" presStyleIdx="2" presStyleCnt="5">
        <dgm:presLayoutVars>
          <dgm:chMax val="0"/>
          <dgm:bulletEnabled val="1"/>
        </dgm:presLayoutVars>
      </dgm:prSet>
      <dgm:spPr/>
      <dgm:t>
        <a:bodyPr/>
        <a:lstStyle/>
        <a:p>
          <a:endParaRPr lang="es-ES"/>
        </a:p>
      </dgm:t>
    </dgm:pt>
    <dgm:pt modelId="{5CD274DF-2CF1-4D92-8B09-AABE7706778D}" type="pres">
      <dgm:prSet presAssocID="{4A55E8C1-24C8-4776-9BC7-58D7A9717221}" presName="negativeSpace" presStyleCnt="0"/>
      <dgm:spPr/>
    </dgm:pt>
    <dgm:pt modelId="{BB7D09DE-0D56-49F4-9CE8-BEE7D862A36C}" type="pres">
      <dgm:prSet presAssocID="{4A55E8C1-24C8-4776-9BC7-58D7A9717221}" presName="childText" presStyleLbl="conFgAcc1" presStyleIdx="2" presStyleCnt="5">
        <dgm:presLayoutVars>
          <dgm:bulletEnabled val="1"/>
        </dgm:presLayoutVars>
      </dgm:prSet>
      <dgm:spPr/>
    </dgm:pt>
    <dgm:pt modelId="{447A1BF3-9338-4F43-A94D-8E47E8FD6474}" type="pres">
      <dgm:prSet presAssocID="{71680C16-FCCF-4497-8830-DD95712ECDE5}" presName="spaceBetweenRectangles" presStyleCnt="0"/>
      <dgm:spPr/>
    </dgm:pt>
    <dgm:pt modelId="{1628EF4C-2E03-4451-8C25-0907874FA098}" type="pres">
      <dgm:prSet presAssocID="{AA6EDC0F-A43B-46C8-9022-423D853EC148}" presName="parentLin" presStyleCnt="0"/>
      <dgm:spPr/>
    </dgm:pt>
    <dgm:pt modelId="{3C06861E-4C00-4CB3-9652-2CE2B19055BF}" type="pres">
      <dgm:prSet presAssocID="{AA6EDC0F-A43B-46C8-9022-423D853EC148}" presName="parentLeftMargin" presStyleLbl="node1" presStyleIdx="2" presStyleCnt="5"/>
      <dgm:spPr/>
      <dgm:t>
        <a:bodyPr/>
        <a:lstStyle/>
        <a:p>
          <a:endParaRPr lang="es-ES"/>
        </a:p>
      </dgm:t>
    </dgm:pt>
    <dgm:pt modelId="{744D70AE-80A1-4C8F-AD8F-91A54047C6D5}" type="pres">
      <dgm:prSet presAssocID="{AA6EDC0F-A43B-46C8-9022-423D853EC148}" presName="parentText" presStyleLbl="node1" presStyleIdx="3" presStyleCnt="5">
        <dgm:presLayoutVars>
          <dgm:chMax val="0"/>
          <dgm:bulletEnabled val="1"/>
        </dgm:presLayoutVars>
      </dgm:prSet>
      <dgm:spPr/>
      <dgm:t>
        <a:bodyPr/>
        <a:lstStyle/>
        <a:p>
          <a:endParaRPr lang="es-ES"/>
        </a:p>
      </dgm:t>
    </dgm:pt>
    <dgm:pt modelId="{DFE69F85-C62B-4EA2-8D4A-6849AD494B0B}" type="pres">
      <dgm:prSet presAssocID="{AA6EDC0F-A43B-46C8-9022-423D853EC148}" presName="negativeSpace" presStyleCnt="0"/>
      <dgm:spPr/>
    </dgm:pt>
    <dgm:pt modelId="{8441EA05-9FCF-427D-9A12-70E6513BFF3C}" type="pres">
      <dgm:prSet presAssocID="{AA6EDC0F-A43B-46C8-9022-423D853EC148}" presName="childText" presStyleLbl="conFgAcc1" presStyleIdx="3" presStyleCnt="5">
        <dgm:presLayoutVars>
          <dgm:bulletEnabled val="1"/>
        </dgm:presLayoutVars>
      </dgm:prSet>
      <dgm:spPr/>
    </dgm:pt>
    <dgm:pt modelId="{9DD4A20D-8E09-456F-AAB4-83778F68D465}" type="pres">
      <dgm:prSet presAssocID="{8107985B-4B7D-4175-B709-22AB04D2C317}" presName="spaceBetweenRectangles" presStyleCnt="0"/>
      <dgm:spPr/>
    </dgm:pt>
    <dgm:pt modelId="{BD628B2C-659C-4EDF-A627-85FECE244033}" type="pres">
      <dgm:prSet presAssocID="{6F713042-6A40-4C6D-81B4-593AAA5CBDA2}" presName="parentLin" presStyleCnt="0"/>
      <dgm:spPr/>
    </dgm:pt>
    <dgm:pt modelId="{F792E0DA-EFAA-401D-B173-27B4833E4A59}" type="pres">
      <dgm:prSet presAssocID="{6F713042-6A40-4C6D-81B4-593AAA5CBDA2}" presName="parentLeftMargin" presStyleLbl="node1" presStyleIdx="3" presStyleCnt="5"/>
      <dgm:spPr/>
      <dgm:t>
        <a:bodyPr/>
        <a:lstStyle/>
        <a:p>
          <a:endParaRPr lang="es-ES"/>
        </a:p>
      </dgm:t>
    </dgm:pt>
    <dgm:pt modelId="{3D78CC87-D16B-4C73-ADD3-C4CF573F10FA}" type="pres">
      <dgm:prSet presAssocID="{6F713042-6A40-4C6D-81B4-593AAA5CBDA2}" presName="parentText" presStyleLbl="node1" presStyleIdx="4" presStyleCnt="5">
        <dgm:presLayoutVars>
          <dgm:chMax val="0"/>
          <dgm:bulletEnabled val="1"/>
        </dgm:presLayoutVars>
      </dgm:prSet>
      <dgm:spPr/>
      <dgm:t>
        <a:bodyPr/>
        <a:lstStyle/>
        <a:p>
          <a:endParaRPr lang="es-ES"/>
        </a:p>
      </dgm:t>
    </dgm:pt>
    <dgm:pt modelId="{16624CE4-A7B3-4FF7-999C-044E49DE1AFC}" type="pres">
      <dgm:prSet presAssocID="{6F713042-6A40-4C6D-81B4-593AAA5CBDA2}" presName="negativeSpace" presStyleCnt="0"/>
      <dgm:spPr/>
    </dgm:pt>
    <dgm:pt modelId="{2203C121-C3C0-4D33-81C7-FB4F0C9A6DA0}" type="pres">
      <dgm:prSet presAssocID="{6F713042-6A40-4C6D-81B4-593AAA5CBDA2}" presName="childText" presStyleLbl="conFgAcc1" presStyleIdx="4" presStyleCnt="5">
        <dgm:presLayoutVars>
          <dgm:bulletEnabled val="1"/>
        </dgm:presLayoutVars>
      </dgm:prSet>
      <dgm:spPr/>
    </dgm:pt>
  </dgm:ptLst>
  <dgm:cxnLst>
    <dgm:cxn modelId="{B610791A-E5EF-4781-BDF0-ABACC8C2796C}" srcId="{F03A040C-00B3-4861-8960-92CFBBCCA665}" destId="{6F713042-6A40-4C6D-81B4-593AAA5CBDA2}" srcOrd="4" destOrd="0" parTransId="{9719CB69-236B-4B33-BA60-84847536D694}" sibTransId="{37148405-AF5D-4CE9-A8AE-8390F6B34650}"/>
    <dgm:cxn modelId="{9E13927F-F0EA-497B-80EA-5D71FBFD2D8B}" srcId="{F03A040C-00B3-4861-8960-92CFBBCCA665}" destId="{A3FC807F-BBD7-40AF-A63D-9738FE206F1D}" srcOrd="1" destOrd="0" parTransId="{BA5ACE98-3537-4DCA-9FC9-941FD7DEF89C}" sibTransId="{F819FE35-9967-4FDD-AC4C-44537F513DB3}"/>
    <dgm:cxn modelId="{4D316D96-4D3E-4ED4-A36D-18CF486F8AE2}" type="presOf" srcId="{AA6EDC0F-A43B-46C8-9022-423D853EC148}" destId="{744D70AE-80A1-4C8F-AD8F-91A54047C6D5}" srcOrd="1" destOrd="0" presId="urn:microsoft.com/office/officeart/2005/8/layout/list1"/>
    <dgm:cxn modelId="{8CA611B0-EDD2-41C9-A703-A1054018AF6E}" type="presOf" srcId="{6F713042-6A40-4C6D-81B4-593AAA5CBDA2}" destId="{3D78CC87-D16B-4C73-ADD3-C4CF573F10FA}" srcOrd="1" destOrd="0" presId="urn:microsoft.com/office/officeart/2005/8/layout/list1"/>
    <dgm:cxn modelId="{084A4226-FB46-4898-98EE-78539E8277CA}" type="presOf" srcId="{4A55E8C1-24C8-4776-9BC7-58D7A9717221}" destId="{CADB391E-AFCC-487C-8D39-A22D6B4D4FD3}" srcOrd="1" destOrd="0" presId="urn:microsoft.com/office/officeart/2005/8/layout/list1"/>
    <dgm:cxn modelId="{B428DDC6-B357-4608-A6EE-A621A9BADFDF}" type="presOf" srcId="{4A55E8C1-24C8-4776-9BC7-58D7A9717221}" destId="{4B43DB54-D89C-4C2B-BC18-7138F63A4114}" srcOrd="0" destOrd="0" presId="urn:microsoft.com/office/officeart/2005/8/layout/list1"/>
    <dgm:cxn modelId="{4902A343-3A05-4F8A-A8B1-ACD4D82038D4}" type="presOf" srcId="{A3FC807F-BBD7-40AF-A63D-9738FE206F1D}" destId="{2194E575-F923-4C06-99C5-4202074C0442}" srcOrd="1" destOrd="0" presId="urn:microsoft.com/office/officeart/2005/8/layout/list1"/>
    <dgm:cxn modelId="{84353251-C31D-476B-B12E-099111902480}" type="presOf" srcId="{F03A040C-00B3-4861-8960-92CFBBCCA665}" destId="{EC65883C-7CBB-4F4C-8197-19A83FE825B2}" srcOrd="0" destOrd="0" presId="urn:microsoft.com/office/officeart/2005/8/layout/list1"/>
    <dgm:cxn modelId="{A6DC9CE2-F4E8-4876-B303-5F7D07F18D60}" type="presOf" srcId="{AA6EDC0F-A43B-46C8-9022-423D853EC148}" destId="{3C06861E-4C00-4CB3-9652-2CE2B19055BF}" srcOrd="0" destOrd="0" presId="urn:microsoft.com/office/officeart/2005/8/layout/list1"/>
    <dgm:cxn modelId="{7B3629D8-93A1-4AE1-932B-C8362322B921}" srcId="{F03A040C-00B3-4861-8960-92CFBBCCA665}" destId="{AA6EDC0F-A43B-46C8-9022-423D853EC148}" srcOrd="3" destOrd="0" parTransId="{57B099A3-1A03-459D-9239-9A23D65035AC}" sibTransId="{8107985B-4B7D-4175-B709-22AB04D2C317}"/>
    <dgm:cxn modelId="{975FA7DF-2601-40C8-9D72-354E8A06FCE0}" srcId="{F03A040C-00B3-4861-8960-92CFBBCCA665}" destId="{2556492A-9133-4F87-9BF2-F1D0A1C8D6CD}" srcOrd="0" destOrd="0" parTransId="{7B6A4190-B5CC-4077-B7CA-F53205101A38}" sibTransId="{78CC7A41-7924-454B-992D-2558B0C0ECFD}"/>
    <dgm:cxn modelId="{1B83C5C4-237B-4996-B9FD-7D03CFA262D8}" type="presOf" srcId="{A3FC807F-BBD7-40AF-A63D-9738FE206F1D}" destId="{BD2F8D44-7689-4067-A077-5D8DF9344093}" srcOrd="0" destOrd="0" presId="urn:microsoft.com/office/officeart/2005/8/layout/list1"/>
    <dgm:cxn modelId="{534F1089-A5BC-4E96-AC1F-A7A87E79F9D5}" srcId="{F03A040C-00B3-4861-8960-92CFBBCCA665}" destId="{4A55E8C1-24C8-4776-9BC7-58D7A9717221}" srcOrd="2" destOrd="0" parTransId="{9EB437C9-757A-4980-82B6-9351CCE97280}" sibTransId="{71680C16-FCCF-4497-8830-DD95712ECDE5}"/>
    <dgm:cxn modelId="{52331F86-E9FC-4723-B338-F5C5A54DCEE0}" type="presOf" srcId="{2556492A-9133-4F87-9BF2-F1D0A1C8D6CD}" destId="{3A0F559B-7D4D-42A3-AFBA-7250FE8F6E9E}" srcOrd="1" destOrd="0" presId="urn:microsoft.com/office/officeart/2005/8/layout/list1"/>
    <dgm:cxn modelId="{8CF7B29E-2002-453D-B35E-F5537DA5D9C0}" type="presOf" srcId="{2556492A-9133-4F87-9BF2-F1D0A1C8D6CD}" destId="{6B388F0F-4916-482B-A471-299CE4FA16E6}" srcOrd="0" destOrd="0" presId="urn:microsoft.com/office/officeart/2005/8/layout/list1"/>
    <dgm:cxn modelId="{C039C258-F625-4590-A3C2-17C8AE5FD7AA}" type="presOf" srcId="{6F713042-6A40-4C6D-81B4-593AAA5CBDA2}" destId="{F792E0DA-EFAA-401D-B173-27B4833E4A59}" srcOrd="0" destOrd="0" presId="urn:microsoft.com/office/officeart/2005/8/layout/list1"/>
    <dgm:cxn modelId="{3AF4773E-00CC-459D-90E2-9D2978478AB5}" type="presParOf" srcId="{EC65883C-7CBB-4F4C-8197-19A83FE825B2}" destId="{71B01AD7-9439-4131-B2B5-3A3980486B60}" srcOrd="0" destOrd="0" presId="urn:microsoft.com/office/officeart/2005/8/layout/list1"/>
    <dgm:cxn modelId="{F6575C55-C9A2-4380-A3F1-7D0C4C3D23C0}" type="presParOf" srcId="{71B01AD7-9439-4131-B2B5-3A3980486B60}" destId="{6B388F0F-4916-482B-A471-299CE4FA16E6}" srcOrd="0" destOrd="0" presId="urn:microsoft.com/office/officeart/2005/8/layout/list1"/>
    <dgm:cxn modelId="{81E21269-B16E-45C4-BF73-722F632E9363}" type="presParOf" srcId="{71B01AD7-9439-4131-B2B5-3A3980486B60}" destId="{3A0F559B-7D4D-42A3-AFBA-7250FE8F6E9E}" srcOrd="1" destOrd="0" presId="urn:microsoft.com/office/officeart/2005/8/layout/list1"/>
    <dgm:cxn modelId="{00CFD05F-1A7B-4BED-84FC-E461FCD8A452}" type="presParOf" srcId="{EC65883C-7CBB-4F4C-8197-19A83FE825B2}" destId="{69838A87-FD17-47CC-B64E-DCFC1A30976D}" srcOrd="1" destOrd="0" presId="urn:microsoft.com/office/officeart/2005/8/layout/list1"/>
    <dgm:cxn modelId="{98C313D4-16E3-4681-8592-D9EED6C46652}" type="presParOf" srcId="{EC65883C-7CBB-4F4C-8197-19A83FE825B2}" destId="{5221AD80-DEAD-4F54-AA81-2E55B374BFD7}" srcOrd="2" destOrd="0" presId="urn:microsoft.com/office/officeart/2005/8/layout/list1"/>
    <dgm:cxn modelId="{64AC517C-6CC2-4E1C-B3D3-C14737E03085}" type="presParOf" srcId="{EC65883C-7CBB-4F4C-8197-19A83FE825B2}" destId="{15D16672-5D89-4BC0-BB26-CCF89E24C0A4}" srcOrd="3" destOrd="0" presId="urn:microsoft.com/office/officeart/2005/8/layout/list1"/>
    <dgm:cxn modelId="{146A5891-5C79-406C-BFF7-0E3CB0D6F359}" type="presParOf" srcId="{EC65883C-7CBB-4F4C-8197-19A83FE825B2}" destId="{9CAFAA20-F2F8-4CE9-ADFA-5CB84BE55BDF}" srcOrd="4" destOrd="0" presId="urn:microsoft.com/office/officeart/2005/8/layout/list1"/>
    <dgm:cxn modelId="{443AED86-7F49-4618-B413-146B4D83FD92}" type="presParOf" srcId="{9CAFAA20-F2F8-4CE9-ADFA-5CB84BE55BDF}" destId="{BD2F8D44-7689-4067-A077-5D8DF9344093}" srcOrd="0" destOrd="0" presId="urn:microsoft.com/office/officeart/2005/8/layout/list1"/>
    <dgm:cxn modelId="{658BBBAF-204B-484B-BDBA-44C52382331F}" type="presParOf" srcId="{9CAFAA20-F2F8-4CE9-ADFA-5CB84BE55BDF}" destId="{2194E575-F923-4C06-99C5-4202074C0442}" srcOrd="1" destOrd="0" presId="urn:microsoft.com/office/officeart/2005/8/layout/list1"/>
    <dgm:cxn modelId="{BE9EE987-429F-4C8B-8CDA-DEE79C2DB6B9}" type="presParOf" srcId="{EC65883C-7CBB-4F4C-8197-19A83FE825B2}" destId="{B4200250-7ACB-442A-A176-07349F98A38B}" srcOrd="5" destOrd="0" presId="urn:microsoft.com/office/officeart/2005/8/layout/list1"/>
    <dgm:cxn modelId="{5FD66359-5319-4460-A70A-B1D624C555D9}" type="presParOf" srcId="{EC65883C-7CBB-4F4C-8197-19A83FE825B2}" destId="{F0E4B4C8-95DE-48BB-979F-5149B1816996}" srcOrd="6" destOrd="0" presId="urn:microsoft.com/office/officeart/2005/8/layout/list1"/>
    <dgm:cxn modelId="{C9D09BCE-1F60-4710-9055-BCB248E2ACF0}" type="presParOf" srcId="{EC65883C-7CBB-4F4C-8197-19A83FE825B2}" destId="{739DA7AD-26F5-42C3-9849-503F97F4EABC}" srcOrd="7" destOrd="0" presId="urn:microsoft.com/office/officeart/2005/8/layout/list1"/>
    <dgm:cxn modelId="{C2F7AA03-4D67-48AB-B1E8-DF20D6E7FF51}" type="presParOf" srcId="{EC65883C-7CBB-4F4C-8197-19A83FE825B2}" destId="{16CCD222-58DB-448C-91B6-2C555C92369A}" srcOrd="8" destOrd="0" presId="urn:microsoft.com/office/officeart/2005/8/layout/list1"/>
    <dgm:cxn modelId="{FDE03B6D-BEC6-4344-B8C6-B064CD072977}" type="presParOf" srcId="{16CCD222-58DB-448C-91B6-2C555C92369A}" destId="{4B43DB54-D89C-4C2B-BC18-7138F63A4114}" srcOrd="0" destOrd="0" presId="urn:microsoft.com/office/officeart/2005/8/layout/list1"/>
    <dgm:cxn modelId="{25C99AAE-5EA0-4B3D-A3C1-3A1FE22B7BD5}" type="presParOf" srcId="{16CCD222-58DB-448C-91B6-2C555C92369A}" destId="{CADB391E-AFCC-487C-8D39-A22D6B4D4FD3}" srcOrd="1" destOrd="0" presId="urn:microsoft.com/office/officeart/2005/8/layout/list1"/>
    <dgm:cxn modelId="{E4DCCFD6-7D01-48A8-8BDD-C18BE4DD4386}" type="presParOf" srcId="{EC65883C-7CBB-4F4C-8197-19A83FE825B2}" destId="{5CD274DF-2CF1-4D92-8B09-AABE7706778D}" srcOrd="9" destOrd="0" presId="urn:microsoft.com/office/officeart/2005/8/layout/list1"/>
    <dgm:cxn modelId="{6080B979-1E2C-4952-934A-D24C324D3C26}" type="presParOf" srcId="{EC65883C-7CBB-4F4C-8197-19A83FE825B2}" destId="{BB7D09DE-0D56-49F4-9CE8-BEE7D862A36C}" srcOrd="10" destOrd="0" presId="urn:microsoft.com/office/officeart/2005/8/layout/list1"/>
    <dgm:cxn modelId="{A15B920A-B772-4374-867B-4469E08983D6}" type="presParOf" srcId="{EC65883C-7CBB-4F4C-8197-19A83FE825B2}" destId="{447A1BF3-9338-4F43-A94D-8E47E8FD6474}" srcOrd="11" destOrd="0" presId="urn:microsoft.com/office/officeart/2005/8/layout/list1"/>
    <dgm:cxn modelId="{20BA1176-1185-4BD4-8BE5-B0D181C2E52E}" type="presParOf" srcId="{EC65883C-7CBB-4F4C-8197-19A83FE825B2}" destId="{1628EF4C-2E03-4451-8C25-0907874FA098}" srcOrd="12" destOrd="0" presId="urn:microsoft.com/office/officeart/2005/8/layout/list1"/>
    <dgm:cxn modelId="{23CC0DA4-FAFC-4126-A6E0-182BEA15A439}" type="presParOf" srcId="{1628EF4C-2E03-4451-8C25-0907874FA098}" destId="{3C06861E-4C00-4CB3-9652-2CE2B19055BF}" srcOrd="0" destOrd="0" presId="urn:microsoft.com/office/officeart/2005/8/layout/list1"/>
    <dgm:cxn modelId="{7316FAD2-D0DF-4FDC-88F1-B3ADF5B2617E}" type="presParOf" srcId="{1628EF4C-2E03-4451-8C25-0907874FA098}" destId="{744D70AE-80A1-4C8F-AD8F-91A54047C6D5}" srcOrd="1" destOrd="0" presId="urn:microsoft.com/office/officeart/2005/8/layout/list1"/>
    <dgm:cxn modelId="{66C1EA25-1F69-4C45-AA58-A759D2D8830E}" type="presParOf" srcId="{EC65883C-7CBB-4F4C-8197-19A83FE825B2}" destId="{DFE69F85-C62B-4EA2-8D4A-6849AD494B0B}" srcOrd="13" destOrd="0" presId="urn:microsoft.com/office/officeart/2005/8/layout/list1"/>
    <dgm:cxn modelId="{AD5544BC-9F2A-4EA4-9F8C-FFC91D1DADF3}" type="presParOf" srcId="{EC65883C-7CBB-4F4C-8197-19A83FE825B2}" destId="{8441EA05-9FCF-427D-9A12-70E6513BFF3C}" srcOrd="14" destOrd="0" presId="urn:microsoft.com/office/officeart/2005/8/layout/list1"/>
    <dgm:cxn modelId="{807BC1FB-6C97-45F3-AF61-164FB9E9294B}" type="presParOf" srcId="{EC65883C-7CBB-4F4C-8197-19A83FE825B2}" destId="{9DD4A20D-8E09-456F-AAB4-83778F68D465}" srcOrd="15" destOrd="0" presId="urn:microsoft.com/office/officeart/2005/8/layout/list1"/>
    <dgm:cxn modelId="{D4B15A96-6626-4C08-9E57-5263A07F9602}" type="presParOf" srcId="{EC65883C-7CBB-4F4C-8197-19A83FE825B2}" destId="{BD628B2C-659C-4EDF-A627-85FECE244033}" srcOrd="16" destOrd="0" presId="urn:microsoft.com/office/officeart/2005/8/layout/list1"/>
    <dgm:cxn modelId="{7B53C7F4-7A77-4021-82C7-2B753CA9EC18}" type="presParOf" srcId="{BD628B2C-659C-4EDF-A627-85FECE244033}" destId="{F792E0DA-EFAA-401D-B173-27B4833E4A59}" srcOrd="0" destOrd="0" presId="urn:microsoft.com/office/officeart/2005/8/layout/list1"/>
    <dgm:cxn modelId="{6F285341-8A73-4D00-BC97-F2359708C9F0}" type="presParOf" srcId="{BD628B2C-659C-4EDF-A627-85FECE244033}" destId="{3D78CC87-D16B-4C73-ADD3-C4CF573F10FA}" srcOrd="1" destOrd="0" presId="urn:microsoft.com/office/officeart/2005/8/layout/list1"/>
    <dgm:cxn modelId="{859D92AA-6F8B-4608-9908-AB3051D4FE3C}" type="presParOf" srcId="{EC65883C-7CBB-4F4C-8197-19A83FE825B2}" destId="{16624CE4-A7B3-4FF7-999C-044E49DE1AFC}" srcOrd="17" destOrd="0" presId="urn:microsoft.com/office/officeart/2005/8/layout/list1"/>
    <dgm:cxn modelId="{CF65DE00-E249-4917-9B16-A1803CF11E81}" type="presParOf" srcId="{EC65883C-7CBB-4F4C-8197-19A83FE825B2}" destId="{2203C121-C3C0-4D33-81C7-FB4F0C9A6DA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1AD80-DEAD-4F54-AA81-2E55B374BFD7}">
      <dsp:nvSpPr>
        <dsp:cNvPr id="0" name=""/>
        <dsp:cNvSpPr/>
      </dsp:nvSpPr>
      <dsp:spPr>
        <a:xfrm>
          <a:off x="0" y="421671"/>
          <a:ext cx="9865096" cy="579600"/>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0F559B-7D4D-42A3-AFBA-7250FE8F6E9E}">
      <dsp:nvSpPr>
        <dsp:cNvPr id="0" name=""/>
        <dsp:cNvSpPr/>
      </dsp:nvSpPr>
      <dsp:spPr>
        <a:xfrm>
          <a:off x="493254" y="82191"/>
          <a:ext cx="6905567" cy="67896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1014" tIns="0" rIns="261014" bIns="0" numCol="1" spcCol="1270" anchor="ctr" anchorCtr="0">
          <a:noAutofit/>
        </a:bodyPr>
        <a:lstStyle/>
        <a:p>
          <a:pPr lvl="0" algn="l" defTabSz="1022350">
            <a:lnSpc>
              <a:spcPct val="90000"/>
            </a:lnSpc>
            <a:spcBef>
              <a:spcPct val="0"/>
            </a:spcBef>
            <a:spcAft>
              <a:spcPct val="35000"/>
            </a:spcAft>
          </a:pPr>
          <a:r>
            <a:rPr lang="es-ES" sz="2300" kern="1200" smtClean="0">
              <a:solidFill>
                <a:schemeClr val="tx1"/>
              </a:solidFill>
            </a:rPr>
            <a:t>Introducción</a:t>
          </a:r>
          <a:endParaRPr lang="es-ES" sz="2300" kern="1200" dirty="0">
            <a:solidFill>
              <a:schemeClr val="tx1"/>
            </a:solidFill>
          </a:endParaRPr>
        </a:p>
      </dsp:txBody>
      <dsp:txXfrm>
        <a:off x="526398" y="115335"/>
        <a:ext cx="6839279" cy="612672"/>
      </dsp:txXfrm>
    </dsp:sp>
    <dsp:sp modelId="{F0E4B4C8-95DE-48BB-979F-5149B1816996}">
      <dsp:nvSpPr>
        <dsp:cNvPr id="0" name=""/>
        <dsp:cNvSpPr/>
      </dsp:nvSpPr>
      <dsp:spPr>
        <a:xfrm>
          <a:off x="0" y="1464951"/>
          <a:ext cx="9865096" cy="579600"/>
        </a:xfrm>
        <a:prstGeom prst="rect">
          <a:avLst/>
        </a:prstGeom>
        <a:solidFill>
          <a:schemeClr val="lt1">
            <a:alpha val="90000"/>
            <a:hueOff val="0"/>
            <a:satOff val="0"/>
            <a:lumOff val="0"/>
            <a:alphaOff val="0"/>
          </a:schemeClr>
        </a:solidFill>
        <a:ln w="9525" cap="flat" cmpd="sng" algn="ctr">
          <a:solidFill>
            <a:schemeClr val="accent1">
              <a:shade val="50000"/>
              <a:hueOff val="6983"/>
              <a:satOff val="9853"/>
              <a:lumOff val="12396"/>
              <a:alphaOff val="0"/>
            </a:schemeClr>
          </a:solidFill>
          <a:prstDash val="solid"/>
        </a:ln>
        <a:effectLst/>
      </dsp:spPr>
      <dsp:style>
        <a:lnRef idx="1">
          <a:scrgbClr r="0" g="0" b="0"/>
        </a:lnRef>
        <a:fillRef idx="1">
          <a:scrgbClr r="0" g="0" b="0"/>
        </a:fillRef>
        <a:effectRef idx="0">
          <a:scrgbClr r="0" g="0" b="0"/>
        </a:effectRef>
        <a:fontRef idx="minor"/>
      </dsp:style>
    </dsp:sp>
    <dsp:sp modelId="{2194E575-F923-4C06-99C5-4202074C0442}">
      <dsp:nvSpPr>
        <dsp:cNvPr id="0" name=""/>
        <dsp:cNvSpPr/>
      </dsp:nvSpPr>
      <dsp:spPr>
        <a:xfrm>
          <a:off x="493254" y="1125471"/>
          <a:ext cx="6905567" cy="678960"/>
        </a:xfrm>
        <a:prstGeom prst="round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1014" tIns="0" rIns="261014" bIns="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Objetivos e hipótesis</a:t>
          </a:r>
          <a:endParaRPr lang="es-ES" sz="2300" kern="1200" dirty="0">
            <a:solidFill>
              <a:schemeClr val="tx1"/>
            </a:solidFill>
          </a:endParaRPr>
        </a:p>
      </dsp:txBody>
      <dsp:txXfrm>
        <a:off x="526398" y="1158615"/>
        <a:ext cx="6839279" cy="612672"/>
      </dsp:txXfrm>
    </dsp:sp>
    <dsp:sp modelId="{BB7D09DE-0D56-49F4-9CE8-BEE7D862A36C}">
      <dsp:nvSpPr>
        <dsp:cNvPr id="0" name=""/>
        <dsp:cNvSpPr/>
      </dsp:nvSpPr>
      <dsp:spPr>
        <a:xfrm>
          <a:off x="0" y="2508231"/>
          <a:ext cx="9865096" cy="579600"/>
        </a:xfrm>
        <a:prstGeom prst="rect">
          <a:avLst/>
        </a:prstGeom>
        <a:solidFill>
          <a:schemeClr val="lt1">
            <a:alpha val="90000"/>
            <a:hueOff val="0"/>
            <a:satOff val="0"/>
            <a:lumOff val="0"/>
            <a:alphaOff val="0"/>
          </a:schemeClr>
        </a:solidFill>
        <a:ln w="9525" cap="flat" cmpd="sng" algn="ctr">
          <a:solidFill>
            <a:schemeClr val="accent1">
              <a:shade val="50000"/>
              <a:hueOff val="13965"/>
              <a:satOff val="19706"/>
              <a:lumOff val="24793"/>
              <a:alphaOff val="0"/>
            </a:schemeClr>
          </a:solidFill>
          <a:prstDash val="solid"/>
        </a:ln>
        <a:effectLst/>
      </dsp:spPr>
      <dsp:style>
        <a:lnRef idx="1">
          <a:scrgbClr r="0" g="0" b="0"/>
        </a:lnRef>
        <a:fillRef idx="1">
          <a:scrgbClr r="0" g="0" b="0"/>
        </a:fillRef>
        <a:effectRef idx="0">
          <a:scrgbClr r="0" g="0" b="0"/>
        </a:effectRef>
        <a:fontRef idx="minor"/>
      </dsp:style>
    </dsp:sp>
    <dsp:sp modelId="{CADB391E-AFCC-487C-8D39-A22D6B4D4FD3}">
      <dsp:nvSpPr>
        <dsp:cNvPr id="0" name=""/>
        <dsp:cNvSpPr/>
      </dsp:nvSpPr>
      <dsp:spPr>
        <a:xfrm>
          <a:off x="493254" y="2168751"/>
          <a:ext cx="6905567" cy="678960"/>
        </a:xfrm>
        <a:prstGeom prst="round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1014" tIns="0" rIns="261014" bIns="0" numCol="1" spcCol="1270" anchor="ctr" anchorCtr="0">
          <a:noAutofit/>
        </a:bodyPr>
        <a:lstStyle/>
        <a:p>
          <a:pPr lvl="0" algn="l" defTabSz="1022350">
            <a:lnSpc>
              <a:spcPct val="90000"/>
            </a:lnSpc>
            <a:spcBef>
              <a:spcPct val="0"/>
            </a:spcBef>
            <a:spcAft>
              <a:spcPct val="35000"/>
            </a:spcAft>
          </a:pPr>
          <a:r>
            <a:rPr lang="es-ES" sz="2300" kern="1200" smtClean="0">
              <a:solidFill>
                <a:schemeClr val="tx1"/>
              </a:solidFill>
            </a:rPr>
            <a:t>Metodología</a:t>
          </a:r>
          <a:endParaRPr lang="es-ES" sz="2300" kern="1200" dirty="0">
            <a:solidFill>
              <a:schemeClr val="tx1"/>
            </a:solidFill>
          </a:endParaRPr>
        </a:p>
      </dsp:txBody>
      <dsp:txXfrm>
        <a:off x="526398" y="2201895"/>
        <a:ext cx="6839279" cy="612672"/>
      </dsp:txXfrm>
    </dsp:sp>
    <dsp:sp modelId="{8441EA05-9FCF-427D-9A12-70E6513BFF3C}">
      <dsp:nvSpPr>
        <dsp:cNvPr id="0" name=""/>
        <dsp:cNvSpPr/>
      </dsp:nvSpPr>
      <dsp:spPr>
        <a:xfrm>
          <a:off x="0" y="3551511"/>
          <a:ext cx="9865096" cy="579600"/>
        </a:xfrm>
        <a:prstGeom prst="rect">
          <a:avLst/>
        </a:prstGeom>
        <a:solidFill>
          <a:schemeClr val="lt1">
            <a:alpha val="90000"/>
            <a:hueOff val="0"/>
            <a:satOff val="0"/>
            <a:lumOff val="0"/>
            <a:alphaOff val="0"/>
          </a:schemeClr>
        </a:solidFill>
        <a:ln w="9525" cap="flat" cmpd="sng" algn="ctr">
          <a:solidFill>
            <a:schemeClr val="accent1">
              <a:shade val="50000"/>
              <a:hueOff val="13965"/>
              <a:satOff val="19706"/>
              <a:lumOff val="24793"/>
              <a:alphaOff val="0"/>
            </a:schemeClr>
          </a:solidFill>
          <a:prstDash val="solid"/>
        </a:ln>
        <a:effectLst/>
      </dsp:spPr>
      <dsp:style>
        <a:lnRef idx="1">
          <a:scrgbClr r="0" g="0" b="0"/>
        </a:lnRef>
        <a:fillRef idx="1">
          <a:scrgbClr r="0" g="0" b="0"/>
        </a:fillRef>
        <a:effectRef idx="0">
          <a:scrgbClr r="0" g="0" b="0"/>
        </a:effectRef>
        <a:fontRef idx="minor"/>
      </dsp:style>
    </dsp:sp>
    <dsp:sp modelId="{744D70AE-80A1-4C8F-AD8F-91A54047C6D5}">
      <dsp:nvSpPr>
        <dsp:cNvPr id="0" name=""/>
        <dsp:cNvSpPr/>
      </dsp:nvSpPr>
      <dsp:spPr>
        <a:xfrm>
          <a:off x="493254" y="3212031"/>
          <a:ext cx="6905567" cy="678960"/>
        </a:xfrm>
        <a:prstGeom prst="round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1014" tIns="0" rIns="261014" bIns="0" numCol="1" spcCol="1270" anchor="ctr" anchorCtr="0">
          <a:noAutofit/>
        </a:bodyPr>
        <a:lstStyle/>
        <a:p>
          <a:pPr lvl="0" algn="l" defTabSz="1022350">
            <a:lnSpc>
              <a:spcPct val="90000"/>
            </a:lnSpc>
            <a:spcBef>
              <a:spcPct val="0"/>
            </a:spcBef>
            <a:spcAft>
              <a:spcPct val="35000"/>
            </a:spcAft>
          </a:pPr>
          <a:r>
            <a:rPr lang="es-ES" sz="2300" kern="1200" smtClean="0">
              <a:solidFill>
                <a:schemeClr val="tx1"/>
              </a:solidFill>
            </a:rPr>
            <a:t>Resultados y Discusión</a:t>
          </a:r>
          <a:endParaRPr lang="es-ES" sz="2300" kern="1200" dirty="0">
            <a:solidFill>
              <a:schemeClr val="tx1"/>
            </a:solidFill>
          </a:endParaRPr>
        </a:p>
      </dsp:txBody>
      <dsp:txXfrm>
        <a:off x="526398" y="3245175"/>
        <a:ext cx="6839279" cy="612672"/>
      </dsp:txXfrm>
    </dsp:sp>
    <dsp:sp modelId="{2203C121-C3C0-4D33-81C7-FB4F0C9A6DA0}">
      <dsp:nvSpPr>
        <dsp:cNvPr id="0" name=""/>
        <dsp:cNvSpPr/>
      </dsp:nvSpPr>
      <dsp:spPr>
        <a:xfrm>
          <a:off x="0" y="4594791"/>
          <a:ext cx="9865096" cy="579600"/>
        </a:xfrm>
        <a:prstGeom prst="rect">
          <a:avLst/>
        </a:prstGeom>
        <a:solidFill>
          <a:schemeClr val="lt1">
            <a:alpha val="90000"/>
            <a:hueOff val="0"/>
            <a:satOff val="0"/>
            <a:lumOff val="0"/>
            <a:alphaOff val="0"/>
          </a:schemeClr>
        </a:solidFill>
        <a:ln w="9525" cap="flat" cmpd="sng" algn="ctr">
          <a:solidFill>
            <a:schemeClr val="accent1">
              <a:shade val="50000"/>
              <a:hueOff val="6983"/>
              <a:satOff val="9853"/>
              <a:lumOff val="12396"/>
              <a:alphaOff val="0"/>
            </a:schemeClr>
          </a:solidFill>
          <a:prstDash val="solid"/>
        </a:ln>
        <a:effectLst/>
      </dsp:spPr>
      <dsp:style>
        <a:lnRef idx="1">
          <a:scrgbClr r="0" g="0" b="0"/>
        </a:lnRef>
        <a:fillRef idx="1">
          <a:scrgbClr r="0" g="0" b="0"/>
        </a:fillRef>
        <a:effectRef idx="0">
          <a:scrgbClr r="0" g="0" b="0"/>
        </a:effectRef>
        <a:fontRef idx="minor"/>
      </dsp:style>
    </dsp:sp>
    <dsp:sp modelId="{3D78CC87-D16B-4C73-ADD3-C4CF573F10FA}">
      <dsp:nvSpPr>
        <dsp:cNvPr id="0" name=""/>
        <dsp:cNvSpPr/>
      </dsp:nvSpPr>
      <dsp:spPr>
        <a:xfrm>
          <a:off x="493254" y="4255311"/>
          <a:ext cx="6905567" cy="678960"/>
        </a:xfrm>
        <a:prstGeom prst="round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1014" tIns="0" rIns="261014" bIns="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Conclusiones y Recomendaciones</a:t>
          </a:r>
          <a:endParaRPr lang="es-ES" sz="2300" kern="1200" dirty="0">
            <a:solidFill>
              <a:schemeClr val="tx1"/>
            </a:solidFill>
          </a:endParaRPr>
        </a:p>
      </dsp:txBody>
      <dsp:txXfrm>
        <a:off x="526398" y="4288455"/>
        <a:ext cx="6839279"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07/03/2023</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07/03/2023</a:t>
            </a:fld>
            <a:endParaRPr lang="es-ES"/>
          </a:p>
        </p:txBody>
      </p:sp>
      <p:sp>
        <p:nvSpPr>
          <p:cNvPr id="4" name="3 Marcador de imagen de diapositiva"/>
          <p:cNvSpPr>
            <a:spLocks noGrp="1" noRot="1" noChangeAspect="1"/>
          </p:cNvSpPr>
          <p:nvPr>
            <p:ph type="sldImg" idx="2"/>
          </p:nvPr>
        </p:nvSpPr>
        <p:spPr>
          <a:xfrm>
            <a:off x="138113" y="768350"/>
            <a:ext cx="6823075"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8350"/>
            <a:ext cx="6823075" cy="38385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12</a:t>
            </a:fld>
            <a:endParaRPr lang="es-ES"/>
          </a:p>
        </p:txBody>
      </p:sp>
    </p:spTree>
    <p:extLst>
      <p:ext uri="{BB962C8B-B14F-4D97-AF65-F5344CB8AC3E}">
        <p14:creationId xmlns:p14="http://schemas.microsoft.com/office/powerpoint/2010/main" val="21345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13</a:t>
            </a:fld>
            <a:endParaRPr lang="es-ES"/>
          </a:p>
        </p:txBody>
      </p:sp>
    </p:spTree>
    <p:extLst>
      <p:ext uri="{BB962C8B-B14F-4D97-AF65-F5344CB8AC3E}">
        <p14:creationId xmlns:p14="http://schemas.microsoft.com/office/powerpoint/2010/main" val="11051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14</a:t>
            </a:fld>
            <a:endParaRPr lang="es-ES"/>
          </a:p>
        </p:txBody>
      </p:sp>
    </p:spTree>
    <p:extLst>
      <p:ext uri="{BB962C8B-B14F-4D97-AF65-F5344CB8AC3E}">
        <p14:creationId xmlns:p14="http://schemas.microsoft.com/office/powerpoint/2010/main" val="497167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15</a:t>
            </a:fld>
            <a:endParaRPr lang="es-ES"/>
          </a:p>
        </p:txBody>
      </p:sp>
    </p:spTree>
    <p:extLst>
      <p:ext uri="{BB962C8B-B14F-4D97-AF65-F5344CB8AC3E}">
        <p14:creationId xmlns:p14="http://schemas.microsoft.com/office/powerpoint/2010/main" val="42938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16</a:t>
            </a:fld>
            <a:endParaRPr lang="es-ES"/>
          </a:p>
        </p:txBody>
      </p:sp>
    </p:spTree>
    <p:extLst>
      <p:ext uri="{BB962C8B-B14F-4D97-AF65-F5344CB8AC3E}">
        <p14:creationId xmlns:p14="http://schemas.microsoft.com/office/powerpoint/2010/main" val="349837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17</a:t>
            </a:fld>
            <a:endParaRPr lang="es-ES"/>
          </a:p>
        </p:txBody>
      </p:sp>
    </p:spTree>
    <p:extLst>
      <p:ext uri="{BB962C8B-B14F-4D97-AF65-F5344CB8AC3E}">
        <p14:creationId xmlns:p14="http://schemas.microsoft.com/office/powerpoint/2010/main" val="154825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18</a:t>
            </a:fld>
            <a:endParaRPr lang="es-ES"/>
          </a:p>
        </p:txBody>
      </p:sp>
    </p:spTree>
    <p:extLst>
      <p:ext uri="{BB962C8B-B14F-4D97-AF65-F5344CB8AC3E}">
        <p14:creationId xmlns:p14="http://schemas.microsoft.com/office/powerpoint/2010/main" val="5644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23</a:t>
            </a:fld>
            <a:endParaRPr lang="es-ES"/>
          </a:p>
        </p:txBody>
      </p:sp>
    </p:spTree>
    <p:extLst>
      <p:ext uri="{BB962C8B-B14F-4D97-AF65-F5344CB8AC3E}">
        <p14:creationId xmlns:p14="http://schemas.microsoft.com/office/powerpoint/2010/main" val="78818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24</a:t>
            </a:fld>
            <a:endParaRPr lang="es-ES"/>
          </a:p>
        </p:txBody>
      </p:sp>
    </p:spTree>
    <p:extLst>
      <p:ext uri="{BB962C8B-B14F-4D97-AF65-F5344CB8AC3E}">
        <p14:creationId xmlns:p14="http://schemas.microsoft.com/office/powerpoint/2010/main" val="132343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25</a:t>
            </a:fld>
            <a:endParaRPr lang="es-ES"/>
          </a:p>
        </p:txBody>
      </p:sp>
    </p:spTree>
    <p:extLst>
      <p:ext uri="{BB962C8B-B14F-4D97-AF65-F5344CB8AC3E}">
        <p14:creationId xmlns:p14="http://schemas.microsoft.com/office/powerpoint/2010/main" val="130972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a:t>
            </a:fld>
            <a:endParaRPr lang="es-ES"/>
          </a:p>
        </p:txBody>
      </p:sp>
    </p:spTree>
    <p:extLst>
      <p:ext uri="{BB962C8B-B14F-4D97-AF65-F5344CB8AC3E}">
        <p14:creationId xmlns:p14="http://schemas.microsoft.com/office/powerpoint/2010/main" val="626702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26</a:t>
            </a:fld>
            <a:endParaRPr lang="es-ES"/>
          </a:p>
        </p:txBody>
      </p:sp>
    </p:spTree>
    <p:extLst>
      <p:ext uri="{BB962C8B-B14F-4D97-AF65-F5344CB8AC3E}">
        <p14:creationId xmlns:p14="http://schemas.microsoft.com/office/powerpoint/2010/main" val="361581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i="1" kern="1200" dirty="0" err="1" smtClean="0">
                <a:solidFill>
                  <a:schemeClr val="tx1"/>
                </a:solidFill>
                <a:effectLst/>
                <a:latin typeface="+mn-lt"/>
                <a:ea typeface="+mn-ea"/>
                <a:cs typeface="+mn-cs"/>
              </a:rPr>
              <a:t>Origanum</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majorana</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L, pertenece al género </a:t>
            </a:r>
            <a:r>
              <a:rPr lang="es-EC" sz="1200" i="1" kern="1200" dirty="0" err="1" smtClean="0">
                <a:solidFill>
                  <a:schemeClr val="tx1"/>
                </a:solidFill>
                <a:effectLst/>
                <a:latin typeface="+mn-lt"/>
                <a:ea typeface="+mn-ea"/>
                <a:cs typeface="+mn-cs"/>
              </a:rPr>
              <a:t>Origanum</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que comprende plantas que se caracterizan por poseer una gran cantidad de aceites esenciales, además son parte de la familia </a:t>
            </a:r>
            <a:r>
              <a:rPr lang="es-EC" sz="1200" kern="1200" dirty="0" err="1" smtClean="0">
                <a:solidFill>
                  <a:schemeClr val="tx1"/>
                </a:solidFill>
                <a:effectLst/>
                <a:latin typeface="+mn-lt"/>
                <a:ea typeface="+mn-ea"/>
                <a:cs typeface="+mn-cs"/>
              </a:rPr>
              <a:t>Lamiaceae</a:t>
            </a:r>
            <a:r>
              <a:rPr lang="es-EC" sz="1200" kern="1200" dirty="0" smtClean="0">
                <a:solidFill>
                  <a:schemeClr val="tx1"/>
                </a:solidFill>
                <a:effectLst/>
                <a:latin typeface="+mn-lt"/>
                <a:ea typeface="+mn-ea"/>
                <a:cs typeface="+mn-cs"/>
              </a:rPr>
              <a:t>, a la cual pertenecen varias plantas </a:t>
            </a:r>
            <a:r>
              <a:rPr lang="es-EC" sz="1200" kern="1200" dirty="0" err="1" smtClean="0">
                <a:solidFill>
                  <a:schemeClr val="tx1"/>
                </a:solidFill>
                <a:effectLst/>
                <a:latin typeface="+mn-lt"/>
                <a:ea typeface="+mn-ea"/>
                <a:cs typeface="+mn-cs"/>
              </a:rPr>
              <a:t>aromáticass</a:t>
            </a:r>
            <a:r>
              <a:rPr lang="es-EC" sz="1200" kern="1200" dirty="0" smtClean="0">
                <a:solidFill>
                  <a:schemeClr val="tx1"/>
                </a:solidFill>
                <a:effectLst/>
                <a:latin typeface="+mn-lt"/>
                <a:ea typeface="+mn-ea"/>
                <a:cs typeface="+mn-cs"/>
              </a:rPr>
              <a:t> como la menta y el romero. La mejorana, es una planta tipo arbusto, con tallos erectos, casi leñosos, este tallo se encuentra ramificado formando una mata de 30 a 50 cm. Sus hojas son opuestas, ovales y pecioladas, además, presenta una inflorescencia que consta de pequeñas flores agrupadas en el eje principal. </a:t>
            </a:r>
            <a:endParaRPr lang="en-US" sz="1200" kern="1200" dirty="0" smtClean="0">
              <a:solidFill>
                <a:schemeClr val="tx1"/>
              </a:solidFill>
              <a:effectLst/>
              <a:latin typeface="+mn-lt"/>
              <a:ea typeface="+mn-ea"/>
              <a:cs typeface="+mn-cs"/>
            </a:endParaRPr>
          </a:p>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a:t>
            </a:fld>
            <a:endParaRPr lang="es-ES"/>
          </a:p>
        </p:txBody>
      </p:sp>
    </p:spTree>
    <p:extLst>
      <p:ext uri="{BB962C8B-B14F-4D97-AF65-F5344CB8AC3E}">
        <p14:creationId xmlns:p14="http://schemas.microsoft.com/office/powerpoint/2010/main" val="385752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a:t>
            </a:fld>
            <a:endParaRPr lang="es-ES"/>
          </a:p>
        </p:txBody>
      </p:sp>
    </p:spTree>
    <p:extLst>
      <p:ext uri="{BB962C8B-B14F-4D97-AF65-F5344CB8AC3E}">
        <p14:creationId xmlns:p14="http://schemas.microsoft.com/office/powerpoint/2010/main" val="311762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composición química rica en, ácidos fenólicos, flavonoides, taninos, hidroquinonas, </a:t>
            </a:r>
            <a:r>
              <a:rPr lang="es-ES" sz="1200" kern="1200" dirty="0" err="1" smtClean="0">
                <a:solidFill>
                  <a:schemeClr val="tx1"/>
                </a:solidFill>
                <a:effectLst/>
                <a:latin typeface="+mn-lt"/>
                <a:ea typeface="+mn-ea"/>
                <a:cs typeface="+mn-cs"/>
              </a:rPr>
              <a:t>polifenoles</a:t>
            </a:r>
            <a:r>
              <a:rPr lang="es-ES" sz="1200" kern="1200" dirty="0" smtClean="0">
                <a:solidFill>
                  <a:schemeClr val="tx1"/>
                </a:solidFill>
                <a:effectLst/>
                <a:latin typeface="+mn-lt"/>
                <a:ea typeface="+mn-ea"/>
                <a:cs typeface="+mn-cs"/>
              </a:rPr>
              <a:t>, algunos de estos brindan propiedades antioxidantes, y también contiene </a:t>
            </a:r>
            <a:r>
              <a:rPr lang="es-ES" sz="1200" kern="1200" dirty="0" err="1" smtClean="0">
                <a:solidFill>
                  <a:schemeClr val="tx1"/>
                </a:solidFill>
                <a:effectLst/>
                <a:latin typeface="+mn-lt"/>
                <a:ea typeface="+mn-ea"/>
                <a:cs typeface="+mn-cs"/>
              </a:rPr>
              <a:t>terpineol</a:t>
            </a:r>
            <a:r>
              <a:rPr lang="es-ES" sz="1200" kern="1200" dirty="0" smtClean="0">
                <a:solidFill>
                  <a:schemeClr val="tx1"/>
                </a:solidFill>
                <a:effectLst/>
                <a:latin typeface="+mn-lt"/>
                <a:ea typeface="+mn-ea"/>
                <a:cs typeface="+mn-cs"/>
              </a:rPr>
              <a:t>, careno y canfeno que son conocidos por sus efectos </a:t>
            </a:r>
            <a:r>
              <a:rPr lang="es-ES" sz="1200" kern="1200" dirty="0" err="1" smtClean="0">
                <a:solidFill>
                  <a:schemeClr val="tx1"/>
                </a:solidFill>
                <a:effectLst/>
                <a:latin typeface="+mn-lt"/>
                <a:ea typeface="+mn-ea"/>
                <a:cs typeface="+mn-cs"/>
              </a:rPr>
              <a:t>antibacteriales</a:t>
            </a:r>
            <a:r>
              <a:rPr lang="es-ES" sz="1200" kern="1200" dirty="0" smtClean="0">
                <a:solidFill>
                  <a:schemeClr val="tx1"/>
                </a:solidFill>
                <a:effectLst/>
                <a:latin typeface="+mn-lt"/>
                <a:ea typeface="+mn-ea"/>
                <a:cs typeface="+mn-cs"/>
              </a:rPr>
              <a:t>. Se ha demostrado que la mejorana tiene capacidades antioxidantes, antivirales, posee efectos paliativos, antiespasmódicos, y una capacidad de sedar el sistema nervioso</a:t>
            </a:r>
            <a:r>
              <a:rPr lang="es-E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err="1" smtClean="0">
                <a:solidFill>
                  <a:schemeClr val="tx1"/>
                </a:solidFill>
                <a:effectLst/>
                <a:latin typeface="+mn-lt"/>
                <a:ea typeface="+mn-ea"/>
                <a:cs typeface="+mn-cs"/>
              </a:rPr>
              <a:t>Carvacrol</a:t>
            </a:r>
            <a:r>
              <a:rPr lang="en-US" sz="1200" b="0" i="0" u="sng" kern="1200" dirty="0" smtClean="0">
                <a:solidFill>
                  <a:schemeClr val="tx1"/>
                </a:solidFill>
                <a:effectLst/>
                <a:latin typeface="+mn-lt"/>
                <a:ea typeface="+mn-ea"/>
                <a:cs typeface="+mn-cs"/>
              </a:rPr>
              <a:t> </a:t>
            </a:r>
            <a:r>
              <a:rPr lang="en-US" sz="1200" b="0" i="0" u="sng" kern="1200" baseline="0" dirty="0" smtClean="0">
                <a:solidFill>
                  <a:schemeClr val="tx1"/>
                </a:solidFill>
                <a:effectLst/>
                <a:latin typeface="+mn-lt"/>
                <a:ea typeface="+mn-ea"/>
                <a:cs typeface="+mn-cs"/>
              </a:rPr>
              <a:t> picante</a:t>
            </a:r>
            <a:endParaRPr lang="en-US" sz="1200" kern="1200" dirty="0" smtClean="0">
              <a:solidFill>
                <a:schemeClr val="tx1"/>
              </a:solidFill>
              <a:effectLst/>
              <a:latin typeface="+mn-lt"/>
              <a:ea typeface="+mn-ea"/>
              <a:cs typeface="+mn-cs"/>
            </a:endParaRPr>
          </a:p>
          <a:p>
            <a:endParaRPr lang="en-U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6</a:t>
            </a:fld>
            <a:endParaRPr lang="es-ES"/>
          </a:p>
        </p:txBody>
      </p:sp>
    </p:spTree>
    <p:extLst>
      <p:ext uri="{BB962C8B-B14F-4D97-AF65-F5344CB8AC3E}">
        <p14:creationId xmlns:p14="http://schemas.microsoft.com/office/powerpoint/2010/main" val="316904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r>
              <a:rPr lang="es-ES" sz="1200" kern="1200" dirty="0" smtClean="0">
                <a:solidFill>
                  <a:schemeClr val="tx1"/>
                </a:solidFill>
                <a:effectLst/>
                <a:latin typeface="+mn-lt"/>
                <a:ea typeface="+mn-ea"/>
                <a:cs typeface="+mn-cs"/>
              </a:rPr>
              <a:t>El cultivo in vitro se puede definir como un conjunto de técnicas que permiten que un </a:t>
            </a:r>
            <a:r>
              <a:rPr lang="es-ES" sz="1200" kern="1200" dirty="0" err="1" smtClean="0">
                <a:solidFill>
                  <a:schemeClr val="tx1"/>
                </a:solidFill>
                <a:effectLst/>
                <a:latin typeface="+mn-lt"/>
                <a:ea typeface="+mn-ea"/>
                <a:cs typeface="+mn-cs"/>
              </a:rPr>
              <a:t>explante</a:t>
            </a:r>
            <a:r>
              <a:rPr lang="es-ES" sz="1200" kern="1200" dirty="0" smtClean="0">
                <a:solidFill>
                  <a:schemeClr val="tx1"/>
                </a:solidFill>
                <a:effectLst/>
                <a:latin typeface="+mn-lt"/>
                <a:ea typeface="+mn-ea"/>
                <a:cs typeface="+mn-cs"/>
              </a:rPr>
              <a:t> vegetal se cultive asépticamente en un medio artificial que tiene una composición química definida. Se realiza tomando una porción de una planta (hoja, tallo, semilla, </a:t>
            </a:r>
            <a:r>
              <a:rPr lang="es-ES" sz="1200" kern="1200" dirty="0" err="1" smtClean="0">
                <a:solidFill>
                  <a:schemeClr val="tx1"/>
                </a:solidFill>
                <a:effectLst/>
                <a:latin typeface="+mn-lt"/>
                <a:ea typeface="+mn-ea"/>
                <a:cs typeface="+mn-cs"/>
              </a:rPr>
              <a:t>etc</a:t>
            </a:r>
            <a:r>
              <a:rPr lang="es-ES" sz="1200" kern="1200" dirty="0" smtClean="0">
                <a:solidFill>
                  <a:schemeClr val="tx1"/>
                </a:solidFill>
                <a:effectLst/>
                <a:latin typeface="+mn-lt"/>
                <a:ea typeface="+mn-ea"/>
                <a:cs typeface="+mn-cs"/>
              </a:rPr>
              <a:t>) y colocándola en un medio nutritivo estéril donde se van a regenerar una o varias plantas. Este cultivo se va a incubar bajo condiciones de luz, temperatura, controladas, esto sumado al control de propiedades fisicoquímicas y nutricionales permiten que se desarrolle el </a:t>
            </a:r>
            <a:r>
              <a:rPr lang="es-ES" sz="1200" kern="1200" dirty="0" err="1" smtClean="0">
                <a:solidFill>
                  <a:schemeClr val="tx1"/>
                </a:solidFill>
                <a:effectLst/>
                <a:latin typeface="+mn-lt"/>
                <a:ea typeface="+mn-ea"/>
                <a:cs typeface="+mn-cs"/>
              </a:rPr>
              <a:t>explante</a:t>
            </a:r>
            <a:r>
              <a:rPr lang="es-ES" sz="1200" kern="1200" dirty="0" smtClean="0">
                <a:solidFill>
                  <a:schemeClr val="tx1"/>
                </a:solidFill>
                <a:effectLst/>
                <a:latin typeface="+mn-lt"/>
                <a:ea typeface="+mn-ea"/>
                <a:cs typeface="+mn-cs"/>
              </a:rPr>
              <a:t> en una masa celular amorfa que se denomina callo.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a:t>
            </a:r>
            <a:r>
              <a:rPr lang="es-ES" sz="1200" kern="1200" dirty="0" err="1" smtClean="0">
                <a:solidFill>
                  <a:schemeClr val="tx1"/>
                </a:solidFill>
                <a:effectLst/>
                <a:latin typeface="+mn-lt"/>
                <a:ea typeface="+mn-ea"/>
                <a:cs typeface="+mn-cs"/>
              </a:rPr>
              <a:t>callogénesis</a:t>
            </a:r>
            <a:r>
              <a:rPr lang="es-ES" sz="1200" kern="1200" dirty="0" smtClean="0">
                <a:solidFill>
                  <a:schemeClr val="tx1"/>
                </a:solidFill>
                <a:effectLst/>
                <a:latin typeface="+mn-lt"/>
                <a:ea typeface="+mn-ea"/>
                <a:cs typeface="+mn-cs"/>
              </a:rPr>
              <a:t> o la inducción a células madre es una de las técnicas de cultivo de células vegetales más comunes, el cultivo de callos, va a </a:t>
            </a:r>
            <a:r>
              <a:rPr lang="es-ES" sz="1200" kern="1200" dirty="0" err="1" smtClean="0">
                <a:solidFill>
                  <a:schemeClr val="tx1"/>
                </a:solidFill>
                <a:effectLst/>
                <a:latin typeface="+mn-lt"/>
                <a:ea typeface="+mn-ea"/>
                <a:cs typeface="+mn-cs"/>
              </a:rPr>
              <a:t>permtir</a:t>
            </a:r>
            <a:r>
              <a:rPr lang="es-ES" sz="1200" kern="1200" dirty="0" smtClean="0">
                <a:solidFill>
                  <a:schemeClr val="tx1"/>
                </a:solidFill>
                <a:effectLst/>
                <a:latin typeface="+mn-lt"/>
                <a:ea typeface="+mn-ea"/>
                <a:cs typeface="+mn-cs"/>
              </a:rPr>
              <a:t> un mantenimiento a largo plazo de las líneas de células vegetales, y proporcionan al investigador una fuente nueva de material vegetal sin necesidad de seguir explotando la materia prima, para generar callo, se utilizan reguladores de crecimiento que son moléculas especializadas que comunican a regiones determinadas de la planta, que acciones tomar, como, por ejemplo, que se forme una hoja, o una flor. Entre los principales grupos de estos reguladores encontramos las auxinas, </a:t>
            </a:r>
            <a:r>
              <a:rPr lang="es-ES" sz="1200" kern="1200" dirty="0" err="1" smtClean="0">
                <a:solidFill>
                  <a:schemeClr val="tx1"/>
                </a:solidFill>
                <a:effectLst/>
                <a:latin typeface="+mn-lt"/>
                <a:ea typeface="+mn-ea"/>
                <a:cs typeface="+mn-cs"/>
              </a:rPr>
              <a:t>giberelinas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citoquininas</a:t>
            </a:r>
            <a:r>
              <a:rPr lang="es-ES" sz="1200" kern="1200" dirty="0" smtClean="0">
                <a:solidFill>
                  <a:schemeClr val="tx1"/>
                </a:solidFill>
                <a:effectLst/>
                <a:latin typeface="+mn-lt"/>
                <a:ea typeface="+mn-ea"/>
                <a:cs typeface="+mn-cs"/>
              </a:rPr>
              <a:t> y etileno. Dentro de esta investigación se </a:t>
            </a:r>
            <a:r>
              <a:rPr lang="es-ES" sz="1200" kern="1200" dirty="0" err="1" smtClean="0">
                <a:solidFill>
                  <a:schemeClr val="tx1"/>
                </a:solidFill>
                <a:effectLst/>
                <a:latin typeface="+mn-lt"/>
                <a:ea typeface="+mn-ea"/>
                <a:cs typeface="+mn-cs"/>
              </a:rPr>
              <a:t>uitilizan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citoquininas</a:t>
            </a:r>
            <a:r>
              <a:rPr lang="es-ES" sz="1200" kern="1200" dirty="0" smtClean="0">
                <a:solidFill>
                  <a:schemeClr val="tx1"/>
                </a:solidFill>
                <a:effectLst/>
                <a:latin typeface="+mn-lt"/>
                <a:ea typeface="+mn-ea"/>
                <a:cs typeface="+mn-cs"/>
              </a:rPr>
              <a:t> y auxinas, las </a:t>
            </a:r>
            <a:r>
              <a:rPr lang="es-ES" sz="1200" kern="1200" dirty="0" err="1" smtClean="0">
                <a:solidFill>
                  <a:schemeClr val="tx1"/>
                </a:solidFill>
                <a:effectLst/>
                <a:latin typeface="+mn-lt"/>
                <a:ea typeface="+mn-ea"/>
                <a:cs typeface="+mn-cs"/>
              </a:rPr>
              <a:t>citoquininas</a:t>
            </a:r>
            <a:r>
              <a:rPr lang="es-ES" sz="1200" kern="1200" dirty="0" smtClean="0">
                <a:solidFill>
                  <a:schemeClr val="tx1"/>
                </a:solidFill>
                <a:effectLst/>
                <a:latin typeface="+mn-lt"/>
                <a:ea typeface="+mn-ea"/>
                <a:cs typeface="+mn-cs"/>
              </a:rPr>
              <a:t> se caracterizan por regular la división celular, la fotosíntesis, la senescencia y el desarrollo de cloroplastos, dentro de estas se encuentra la 6-Bencilaminopurina (6-BAP) que es una </a:t>
            </a:r>
            <a:r>
              <a:rPr lang="es-ES" sz="1200" kern="1200" dirty="0" err="1" smtClean="0">
                <a:solidFill>
                  <a:schemeClr val="tx1"/>
                </a:solidFill>
                <a:effectLst/>
                <a:latin typeface="+mn-lt"/>
                <a:ea typeface="+mn-ea"/>
                <a:cs typeface="+mn-cs"/>
              </a:rPr>
              <a:t>citoquinina</a:t>
            </a:r>
            <a:r>
              <a:rPr lang="es-ES" sz="1200" kern="1200" dirty="0" smtClean="0">
                <a:solidFill>
                  <a:schemeClr val="tx1"/>
                </a:solidFill>
                <a:effectLst/>
                <a:latin typeface="+mn-lt"/>
                <a:ea typeface="+mn-ea"/>
                <a:cs typeface="+mn-cs"/>
              </a:rPr>
              <a:t> sintética de primera generación, la cual se caracteriza por inducir el crecimiento y desarrollo de las plantas estimulando la división celular. Las auxinas por otro lado, son hormonas que tienen un punto de acción a nivel celular, en los procesos de división, elongación y diferenciación celular. Dentro de ellas se encuentra el ácido 2,4-diclorofenoxiacético (2,4-D) el cual estimula la división celular e influye en la regulación del ciclo celular. </a:t>
            </a:r>
            <a:endParaRPr lang="en-US" sz="1200" kern="1200" dirty="0" smtClean="0">
              <a:solidFill>
                <a:schemeClr val="tx1"/>
              </a:solidFill>
              <a:effectLst/>
              <a:latin typeface="+mn-lt"/>
              <a:ea typeface="+mn-ea"/>
              <a:cs typeface="+mn-cs"/>
            </a:endParaRPr>
          </a:p>
          <a:p>
            <a:endParaRPr lang="en-U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7</a:t>
            </a:fld>
            <a:endParaRPr lang="es-ES"/>
          </a:p>
        </p:txBody>
      </p:sp>
    </p:spTree>
    <p:extLst>
      <p:ext uri="{BB962C8B-B14F-4D97-AF65-F5344CB8AC3E}">
        <p14:creationId xmlns:p14="http://schemas.microsoft.com/office/powerpoint/2010/main" val="320446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8</a:t>
            </a:fld>
            <a:endParaRPr lang="es-ES"/>
          </a:p>
        </p:txBody>
      </p:sp>
    </p:spTree>
    <p:extLst>
      <p:ext uri="{BB962C8B-B14F-4D97-AF65-F5344CB8AC3E}">
        <p14:creationId xmlns:p14="http://schemas.microsoft.com/office/powerpoint/2010/main" val="307939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9</a:t>
            </a:fld>
            <a:endParaRPr lang="es-ES"/>
          </a:p>
        </p:txBody>
      </p:sp>
    </p:spTree>
    <p:extLst>
      <p:ext uri="{BB962C8B-B14F-4D97-AF65-F5344CB8AC3E}">
        <p14:creationId xmlns:p14="http://schemas.microsoft.com/office/powerpoint/2010/main" val="146029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11</a:t>
            </a:fld>
            <a:endParaRPr lang="es-ES"/>
          </a:p>
        </p:txBody>
      </p:sp>
    </p:spTree>
    <p:extLst>
      <p:ext uri="{BB962C8B-B14F-4D97-AF65-F5344CB8AC3E}">
        <p14:creationId xmlns:p14="http://schemas.microsoft.com/office/powerpoint/2010/main" val="1075438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64" name="CorelDRAW" r:id="rId3" imgW="9168480" imgH="5375520" progId="">
                  <p:embed/>
                </p:oleObj>
              </mc:Choice>
              <mc:Fallback>
                <p:oleObj name="CorelDRAW" r:id="rId3" imgW="9168480" imgH="5375520" progId="">
                  <p:embed/>
                  <p:pic>
                    <p:nvPicPr>
                      <p:cNvPr id="0" name="Picture 218"/>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88"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78378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322421569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‹Nº›</a:t>
            </a:fld>
            <a:endParaRPr lang="en-US" dirty="0"/>
          </a:p>
        </p:txBody>
      </p:sp>
    </p:spTree>
    <p:extLst>
      <p:ext uri="{BB962C8B-B14F-4D97-AF65-F5344CB8AC3E}">
        <p14:creationId xmlns:p14="http://schemas.microsoft.com/office/powerpoint/2010/main" val="2194665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9193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85864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50392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C" b="1"/>
              <a:t>FECHA ÚLTIMA REVISIÓN: </a:t>
            </a:r>
            <a:r>
              <a:rPr lang="es-EC"/>
              <a:t>09/10/13</a:t>
            </a:r>
            <a:endParaRPr lang="es-EC" dirty="0"/>
          </a:p>
        </p:txBody>
      </p:sp>
      <p:sp>
        <p:nvSpPr>
          <p:cNvPr id="4" name="Footer Placeholder 3"/>
          <p:cNvSpPr>
            <a:spLocks noGrp="1"/>
          </p:cNvSpPr>
          <p:nvPr>
            <p:ph type="ftr" sz="quarter" idx="11"/>
          </p:nvPr>
        </p:nvSpPr>
        <p:spPr/>
        <p:txBody>
          <a:bodyPr/>
          <a:lstStyle/>
          <a:p>
            <a:r>
              <a:rPr lang="es-EC" b="1"/>
              <a:t>CÓDIGO: </a:t>
            </a:r>
            <a:r>
              <a:rPr lang="es-EC"/>
              <a:t>SGC.DI.260</a:t>
            </a:r>
            <a:endParaRPr lang="es-EC" dirty="0"/>
          </a:p>
        </p:txBody>
      </p:sp>
      <p:sp>
        <p:nvSpPr>
          <p:cNvPr id="5" name="Slide Number Placeholder 4"/>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37688812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1639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DDF080-5E8C-48AD-84E5-6C08B304C14E}" type="datetimeFigureOut">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‹Nº›</a:t>
            </a:fld>
            <a:endParaRPr lang="en-US" dirty="0"/>
          </a:p>
        </p:txBody>
      </p:sp>
    </p:spTree>
    <p:extLst>
      <p:ext uri="{BB962C8B-B14F-4D97-AF65-F5344CB8AC3E}">
        <p14:creationId xmlns:p14="http://schemas.microsoft.com/office/powerpoint/2010/main" val="1753957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2903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28167135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88391610"/>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256627921"/>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052412"/>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C" b="1"/>
              <a:t>FECHA ÚLTIMA REVISIÓN: </a:t>
            </a:r>
            <a:r>
              <a:rPr lang="es-EC"/>
              <a:t>09/10/13</a:t>
            </a:r>
            <a:endParaRPr lang="es-EC" dirty="0"/>
          </a:p>
        </p:txBody>
      </p:sp>
      <p:sp>
        <p:nvSpPr>
          <p:cNvPr id="5" name="Footer Placeholder 4"/>
          <p:cNvSpPr>
            <a:spLocks noGrp="1"/>
          </p:cNvSpPr>
          <p:nvPr>
            <p:ph type="ftr" sz="quarter" idx="11"/>
          </p:nvPr>
        </p:nvSpPr>
        <p:spPr/>
        <p:txBody>
          <a:bodyPr/>
          <a:lstStyle/>
          <a:p>
            <a:r>
              <a:rPr lang="es-EC" b="1"/>
              <a:t>CÓDIGO: </a:t>
            </a:r>
            <a:r>
              <a:rPr lang="es-EC"/>
              <a:t>SGC.DI.260</a:t>
            </a:r>
            <a:endParaRPr lang="es-EC" dirty="0"/>
          </a:p>
        </p:txBody>
      </p:sp>
      <p:sp>
        <p:nvSpPr>
          <p:cNvPr id="6" name="Slide Number Placeholder 5"/>
          <p:cNvSpPr>
            <a:spLocks noGrp="1"/>
          </p:cNvSpPr>
          <p:nvPr>
            <p:ph type="sldNum" sz="quarter" idx="12"/>
          </p:nvPr>
        </p:nvSpPr>
        <p:spPr/>
        <p:txBody>
          <a:bodyPr/>
          <a:lstStyle/>
          <a:p>
            <a:r>
              <a:rPr lang="es-EC" b="1"/>
              <a:t>VERSIÓN: </a:t>
            </a:r>
            <a:r>
              <a:rPr lang="es-EC"/>
              <a:t>1.1</a:t>
            </a:r>
            <a:endParaRPr lang="es-EC" dirty="0"/>
          </a:p>
        </p:txBody>
      </p:sp>
    </p:spTree>
    <p:extLst>
      <p:ext uri="{BB962C8B-B14F-4D97-AF65-F5344CB8AC3E}">
        <p14:creationId xmlns:p14="http://schemas.microsoft.com/office/powerpoint/2010/main" val="661933281"/>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‹Nº›</a:t>
            </a:fld>
            <a:endParaRPr lang="en-US" dirty="0"/>
          </a:p>
        </p:txBody>
      </p:sp>
    </p:spTree>
    <p:extLst>
      <p:ext uri="{BB962C8B-B14F-4D97-AF65-F5344CB8AC3E}">
        <p14:creationId xmlns:p14="http://schemas.microsoft.com/office/powerpoint/2010/main" val="3824266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802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3112"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2543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933619" y="5981170"/>
            <a:ext cx="2976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75"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s-EC" b="1"/>
              <a:t>FECHA ÚLTIMA REVISIÓN: </a:t>
            </a:r>
            <a:r>
              <a:rPr lang="es-EC"/>
              <a:t>09/10/13</a:t>
            </a:r>
            <a:endParaRPr lang="es-EC"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s-EC" b="1"/>
              <a:t>CÓDIGO: </a:t>
            </a:r>
            <a:r>
              <a:rPr lang="es-EC"/>
              <a:t>SGC.DI.260</a:t>
            </a:r>
            <a:endParaRPr lang="es-EC"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r>
              <a:rPr lang="es-EC" b="1"/>
              <a:t>VERSIÓN: </a:t>
            </a:r>
            <a:r>
              <a:rPr lang="es-EC"/>
              <a:t>1.1</a:t>
            </a:r>
            <a:endParaRPr lang="es-EC" dirty="0"/>
          </a:p>
        </p:txBody>
      </p:sp>
      <p:sp>
        <p:nvSpPr>
          <p:cNvPr id="8" name="Rectangle 20">
            <a:extLst>
              <a:ext uri="{FF2B5EF4-FFF2-40B4-BE49-F238E27FC236}">
                <a16:creationId xmlns:a16="http://schemas.microsoft.com/office/drawing/2014/main" id="{904AD386-6826-327E-7CC3-AF38A35763D8}"/>
              </a:ext>
            </a:extLst>
          </p:cNvPr>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9" name="Rectangle 21">
            <a:extLst>
              <a:ext uri="{FF2B5EF4-FFF2-40B4-BE49-F238E27FC236}">
                <a16:creationId xmlns:a16="http://schemas.microsoft.com/office/drawing/2014/main" id="{059C55DA-F6F9-826F-FAF3-559F9CEF335B}"/>
              </a:ext>
            </a:extLst>
          </p:cNvPr>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 name="Line 23">
            <a:extLst>
              <a:ext uri="{FF2B5EF4-FFF2-40B4-BE49-F238E27FC236}">
                <a16:creationId xmlns:a16="http://schemas.microsoft.com/office/drawing/2014/main" id="{9F6C23F3-34AC-3F5C-61C1-1EA6E875AACE}"/>
              </a:ext>
            </a:extLst>
          </p:cNvPr>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1" name="Line 24">
            <a:extLst>
              <a:ext uri="{FF2B5EF4-FFF2-40B4-BE49-F238E27FC236}">
                <a16:creationId xmlns:a16="http://schemas.microsoft.com/office/drawing/2014/main" id="{392E58ED-56BB-20CC-4F59-03B3CAE391B4}"/>
              </a:ext>
            </a:extLst>
          </p:cNvPr>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pic>
        <p:nvPicPr>
          <p:cNvPr id="12" name="10 Imagen">
            <a:extLst>
              <a:ext uri="{FF2B5EF4-FFF2-40B4-BE49-F238E27FC236}">
                <a16:creationId xmlns:a16="http://schemas.microsoft.com/office/drawing/2014/main" id="{CCBFE3E1-35C5-C6DA-2C69-1E4B28EA9F6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414011305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8550" y="1"/>
            <a:ext cx="978938" cy="1012694"/>
          </a:xfrm>
          <a:prstGeom prst="rect">
            <a:avLst/>
          </a:prstGeom>
        </p:spPr>
      </p:pic>
      <p:sp>
        <p:nvSpPr>
          <p:cNvPr id="5" name="CuadroTexto 4">
            <a:extLst>
              <a:ext uri="{FF2B5EF4-FFF2-40B4-BE49-F238E27FC236}">
                <a16:creationId xmlns:a16="http://schemas.microsoft.com/office/drawing/2014/main" id="{EAB3A8CF-AB7C-0580-7744-495AE6A8D58B}"/>
              </a:ext>
            </a:extLst>
          </p:cNvPr>
          <p:cNvSpPr txBox="1"/>
          <p:nvPr/>
        </p:nvSpPr>
        <p:spPr>
          <a:xfrm>
            <a:off x="1432702" y="2131599"/>
            <a:ext cx="10246463" cy="584775"/>
          </a:xfrm>
          <a:prstGeom prst="rect">
            <a:avLst/>
          </a:prstGeom>
          <a:noFill/>
        </p:spPr>
        <p:txBody>
          <a:bodyPr wrap="square" rtlCol="0">
            <a:spAutoFit/>
          </a:bodyPr>
          <a:lstStyle/>
          <a:p>
            <a:pPr algn="ctr"/>
            <a:r>
              <a:rPr lang="es-EC" sz="1600" dirty="0">
                <a:latin typeface="Arial" panose="020B0604020202020204" pitchFamily="34" charset="0"/>
                <a:cs typeface="Arial" panose="020B0604020202020204" pitchFamily="34" charset="0"/>
              </a:rPr>
              <a:t>TRABAJO DE INTEGRACIÓN CURRICULAR  PREVIO A LA OBTENCIÓN DEL TÍTULO DE </a:t>
            </a:r>
            <a:r>
              <a:rPr lang="es-EC" sz="1600" dirty="0" smtClean="0">
                <a:latin typeface="Arial" panose="020B0604020202020204" pitchFamily="34" charset="0"/>
                <a:cs typeface="Arial" panose="020B0604020202020204" pitchFamily="34" charset="0"/>
              </a:rPr>
              <a:t>INGENIERA </a:t>
            </a:r>
            <a:r>
              <a:rPr lang="es-EC" sz="1600" dirty="0">
                <a:latin typeface="Arial" panose="020B0604020202020204" pitchFamily="34" charset="0"/>
                <a:cs typeface="Arial" panose="020B0604020202020204" pitchFamily="34" charset="0"/>
              </a:rPr>
              <a:t>EN BIOTECNOLOGÍA </a:t>
            </a:r>
          </a:p>
        </p:txBody>
      </p:sp>
      <p:sp>
        <p:nvSpPr>
          <p:cNvPr id="6" name="CuadroTexto 5">
            <a:extLst>
              <a:ext uri="{FF2B5EF4-FFF2-40B4-BE49-F238E27FC236}">
                <a16:creationId xmlns:a16="http://schemas.microsoft.com/office/drawing/2014/main" id="{6C173097-12FE-BBD2-24BA-A2D49A3CFBC6}"/>
              </a:ext>
            </a:extLst>
          </p:cNvPr>
          <p:cNvSpPr txBox="1"/>
          <p:nvPr/>
        </p:nvSpPr>
        <p:spPr>
          <a:xfrm>
            <a:off x="4367808" y="4033571"/>
            <a:ext cx="3994748" cy="338554"/>
          </a:xfrm>
          <a:prstGeom prst="rect">
            <a:avLst/>
          </a:prstGeom>
          <a:noFill/>
        </p:spPr>
        <p:txBody>
          <a:bodyPr wrap="none" rtlCol="0">
            <a:spAutoFit/>
          </a:bodyPr>
          <a:lstStyle/>
          <a:p>
            <a:r>
              <a:rPr lang="es-EC" sz="1600" b="1" dirty="0">
                <a:latin typeface="Arial" panose="020B0604020202020204" pitchFamily="34" charset="0"/>
                <a:cs typeface="Arial" panose="020B0604020202020204" pitchFamily="34" charset="0"/>
              </a:rPr>
              <a:t>Autor: </a:t>
            </a:r>
            <a:r>
              <a:rPr lang="es-EC" sz="1600" dirty="0" err="1" smtClean="0">
                <a:latin typeface="Arial" panose="020B0604020202020204" pitchFamily="34" charset="0"/>
                <a:cs typeface="Arial" panose="020B0604020202020204" pitchFamily="34" charset="0"/>
              </a:rPr>
              <a:t>Manjarrés</a:t>
            </a:r>
            <a:r>
              <a:rPr lang="es-EC" sz="1600" dirty="0" smtClean="0">
                <a:latin typeface="Arial" panose="020B0604020202020204" pitchFamily="34" charset="0"/>
                <a:cs typeface="Arial" panose="020B0604020202020204" pitchFamily="34" charset="0"/>
              </a:rPr>
              <a:t> </a:t>
            </a:r>
            <a:r>
              <a:rPr lang="es-EC" sz="1600" dirty="0" err="1" smtClean="0">
                <a:latin typeface="Arial" panose="020B0604020202020204" pitchFamily="34" charset="0"/>
                <a:cs typeface="Arial" panose="020B0604020202020204" pitchFamily="34" charset="0"/>
              </a:rPr>
              <a:t>Alomoto</a:t>
            </a:r>
            <a:r>
              <a:rPr lang="es-EC" sz="1600" dirty="0" smtClean="0">
                <a:latin typeface="Arial" panose="020B0604020202020204" pitchFamily="34" charset="0"/>
                <a:cs typeface="Arial" panose="020B0604020202020204" pitchFamily="34" charset="0"/>
              </a:rPr>
              <a:t>, Marcela Anahí</a:t>
            </a:r>
            <a:endParaRPr lang="es-EC" sz="16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A5893B2-1117-6501-33D1-B8C85032EB63}"/>
              </a:ext>
            </a:extLst>
          </p:cNvPr>
          <p:cNvSpPr txBox="1"/>
          <p:nvPr/>
        </p:nvSpPr>
        <p:spPr>
          <a:xfrm>
            <a:off x="4293256" y="4372125"/>
            <a:ext cx="4751622" cy="338554"/>
          </a:xfrm>
          <a:prstGeom prst="rect">
            <a:avLst/>
          </a:prstGeom>
          <a:noFill/>
        </p:spPr>
        <p:txBody>
          <a:bodyPr wrap="none" rtlCol="0">
            <a:spAutoFit/>
          </a:bodyPr>
          <a:lstStyle/>
          <a:p>
            <a:r>
              <a:rPr lang="es-EC" sz="1600" b="1" dirty="0">
                <a:latin typeface="Arial" panose="020B0604020202020204" pitchFamily="34" charset="0"/>
                <a:cs typeface="Arial" panose="020B0604020202020204" pitchFamily="34" charset="0"/>
              </a:rPr>
              <a:t>Director: </a:t>
            </a:r>
            <a:r>
              <a:rPr lang="es-EC" sz="1600" dirty="0" err="1" smtClean="0">
                <a:latin typeface="Arial" panose="020B0604020202020204" pitchFamily="34" charset="0"/>
                <a:cs typeface="Arial" panose="020B0604020202020204" pitchFamily="34" charset="0"/>
              </a:rPr>
              <a:t>Jadán</a:t>
            </a:r>
            <a:r>
              <a:rPr lang="es-EC" sz="1600" dirty="0" smtClean="0">
                <a:latin typeface="Arial" panose="020B0604020202020204" pitchFamily="34" charset="0"/>
                <a:cs typeface="Arial" panose="020B0604020202020204" pitchFamily="34" charset="0"/>
              </a:rPr>
              <a:t> Guerrero, Mónica Beatriz </a:t>
            </a:r>
            <a:r>
              <a:rPr lang="es-EC" sz="1600" dirty="0" err="1">
                <a:latin typeface="Arial" panose="020B0604020202020204" pitchFamily="34" charset="0"/>
                <a:cs typeface="Arial" panose="020B0604020202020204" pitchFamily="34" charset="0"/>
              </a:rPr>
              <a:t>Ph</a:t>
            </a:r>
            <a:r>
              <a:rPr lang="es-EC" sz="1600" dirty="0">
                <a:latin typeface="Arial" panose="020B0604020202020204" pitchFamily="34" charset="0"/>
                <a:cs typeface="Arial" panose="020B0604020202020204" pitchFamily="34" charset="0"/>
              </a:rPr>
              <a:t>. D.  </a:t>
            </a:r>
          </a:p>
        </p:txBody>
      </p:sp>
      <p:sp>
        <p:nvSpPr>
          <p:cNvPr id="10" name="CuadroTexto 9">
            <a:extLst>
              <a:ext uri="{FF2B5EF4-FFF2-40B4-BE49-F238E27FC236}">
                <a16:creationId xmlns:a16="http://schemas.microsoft.com/office/drawing/2014/main" id="{AA0BB9F4-63B4-DB2C-2AC1-FB0FD6E2AE0F}"/>
              </a:ext>
            </a:extLst>
          </p:cNvPr>
          <p:cNvSpPr txBox="1"/>
          <p:nvPr/>
        </p:nvSpPr>
        <p:spPr>
          <a:xfrm>
            <a:off x="4911152" y="5125026"/>
            <a:ext cx="2844048" cy="338554"/>
          </a:xfrm>
          <a:prstGeom prst="rect">
            <a:avLst/>
          </a:prstGeom>
          <a:noFill/>
        </p:spPr>
        <p:txBody>
          <a:bodyPr wrap="none" rtlCol="0">
            <a:spAutoFit/>
          </a:bodyPr>
          <a:lstStyle/>
          <a:p>
            <a:pPr algn="ctr"/>
            <a:r>
              <a:rPr lang="es-EC" sz="1600" dirty="0">
                <a:latin typeface="Arial" panose="020B0604020202020204" pitchFamily="34" charset="0"/>
                <a:cs typeface="Arial" panose="020B0604020202020204" pitchFamily="34" charset="0"/>
              </a:rPr>
              <a:t>Sangolquí, </a:t>
            </a:r>
            <a:r>
              <a:rPr lang="es-EC" sz="1600" dirty="0" smtClean="0">
                <a:latin typeface="Arial" panose="020B0604020202020204" pitchFamily="34" charset="0"/>
                <a:cs typeface="Arial" panose="020B0604020202020204" pitchFamily="34" charset="0"/>
              </a:rPr>
              <a:t> febrero </a:t>
            </a:r>
            <a:r>
              <a:rPr lang="es-EC" sz="1600" dirty="0">
                <a:latin typeface="Arial" panose="020B0604020202020204" pitchFamily="34" charset="0"/>
                <a:cs typeface="Arial" panose="020B0604020202020204" pitchFamily="34" charset="0"/>
              </a:rPr>
              <a:t>de</a:t>
            </a:r>
            <a:r>
              <a:rPr lang="es-EC" sz="1600" dirty="0">
                <a:solidFill>
                  <a:srgbClr val="FF0000"/>
                </a:solidFill>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2023  </a:t>
            </a:r>
            <a:endParaRPr lang="es-EC"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C3F7010-DBE1-D4EF-D15A-2FDD2CB435CA}"/>
              </a:ext>
            </a:extLst>
          </p:cNvPr>
          <p:cNvSpPr txBox="1"/>
          <p:nvPr/>
        </p:nvSpPr>
        <p:spPr>
          <a:xfrm>
            <a:off x="1209947" y="2603561"/>
            <a:ext cx="10246463" cy="1015663"/>
          </a:xfrm>
          <a:prstGeom prst="rect">
            <a:avLst/>
          </a:prstGeom>
          <a:noFill/>
        </p:spPr>
        <p:txBody>
          <a:bodyPr wrap="square">
            <a:spAutoFit/>
          </a:bodyPr>
          <a:lstStyle/>
          <a:p>
            <a:endParaRPr lang="es-EC" sz="2000" dirty="0">
              <a:latin typeface="Arial" panose="020B0604020202020204" pitchFamily="34" charset="0"/>
              <a:cs typeface="Arial" panose="020B0604020202020204" pitchFamily="34" charset="0"/>
            </a:endParaRPr>
          </a:p>
          <a:p>
            <a:pPr algn="ctr"/>
            <a:r>
              <a:rPr lang="es-EC" sz="2000" b="1" dirty="0" smtClean="0">
                <a:latin typeface="Arial" panose="020B0604020202020204" pitchFamily="34" charset="0"/>
                <a:cs typeface="Arial" panose="020B0604020202020204" pitchFamily="34" charset="0"/>
              </a:rPr>
              <a:t>“Inducción a células madre en segmentos </a:t>
            </a:r>
            <a:r>
              <a:rPr lang="es-EC" sz="2000" b="1" smtClean="0">
                <a:latin typeface="Arial" panose="020B0604020202020204" pitchFamily="34" charset="0"/>
                <a:cs typeface="Arial" panose="020B0604020202020204" pitchFamily="34" charset="0"/>
              </a:rPr>
              <a:t>de hoja de </a:t>
            </a:r>
            <a:r>
              <a:rPr lang="es-EC" sz="2000" b="1" i="1" dirty="0" err="1" smtClean="0">
                <a:latin typeface="Arial" panose="020B0604020202020204" pitchFamily="34" charset="0"/>
                <a:cs typeface="Arial" panose="020B0604020202020204" pitchFamily="34" charset="0"/>
              </a:rPr>
              <a:t>Origanum</a:t>
            </a:r>
            <a:r>
              <a:rPr lang="es-EC" sz="2000" b="1" i="1" dirty="0" smtClean="0">
                <a:latin typeface="Arial" panose="020B0604020202020204" pitchFamily="34" charset="0"/>
                <a:cs typeface="Arial" panose="020B0604020202020204" pitchFamily="34" charset="0"/>
              </a:rPr>
              <a:t> </a:t>
            </a:r>
            <a:r>
              <a:rPr lang="es-EC" sz="2000" b="1" i="1" dirty="0" err="1" smtClean="0">
                <a:latin typeface="Arial" panose="020B0604020202020204" pitchFamily="34" charset="0"/>
                <a:cs typeface="Arial" panose="020B0604020202020204" pitchFamily="34" charset="0"/>
              </a:rPr>
              <a:t>majorana</a:t>
            </a:r>
            <a:r>
              <a:rPr lang="es-EC" sz="2000" b="1" i="1" dirty="0" smtClean="0">
                <a:latin typeface="Arial" panose="020B0604020202020204" pitchFamily="34" charset="0"/>
                <a:cs typeface="Arial" panose="020B0604020202020204" pitchFamily="34" charset="0"/>
              </a:rPr>
              <a:t> </a:t>
            </a:r>
            <a:r>
              <a:rPr lang="es-EC" sz="2000" b="1" dirty="0" smtClean="0">
                <a:latin typeface="Arial" panose="020B0604020202020204" pitchFamily="34" charset="0"/>
                <a:cs typeface="Arial" panose="020B0604020202020204" pitchFamily="34" charset="0"/>
              </a:rPr>
              <a:t>L. utilizando tres concentraciones de </a:t>
            </a:r>
            <a:r>
              <a:rPr lang="es-EC" sz="2000" b="1" dirty="0" err="1" smtClean="0">
                <a:latin typeface="Arial" panose="020B0604020202020204" pitchFamily="34" charset="0"/>
                <a:cs typeface="Arial" panose="020B0604020202020204" pitchFamily="34" charset="0"/>
              </a:rPr>
              <a:t>citoquininas</a:t>
            </a:r>
            <a:r>
              <a:rPr lang="es-EC" sz="2000" b="1" dirty="0" smtClean="0">
                <a:latin typeface="Arial" panose="020B0604020202020204" pitchFamily="34" charset="0"/>
                <a:cs typeface="Arial" panose="020B0604020202020204" pitchFamily="34" charset="0"/>
              </a:rPr>
              <a:t> y auxinas”</a:t>
            </a:r>
            <a:endParaRPr lang="es-EC" sz="2000" b="1" dirty="0">
              <a:latin typeface="Arial" panose="020B0604020202020204" pitchFamily="34" charset="0"/>
              <a:cs typeface="Arial" panose="020B0604020202020204" pitchFamily="34" charset="0"/>
            </a:endParaRPr>
          </a:p>
        </p:txBody>
      </p:sp>
      <p:sp>
        <p:nvSpPr>
          <p:cNvPr id="12" name="Título 1">
            <a:extLst>
              <a:ext uri="{FF2B5EF4-FFF2-40B4-BE49-F238E27FC236}">
                <a16:creationId xmlns:a16="http://schemas.microsoft.com/office/drawing/2014/main" id="{137A6197-C0AD-7075-EFB1-75AE6C1B63CD}"/>
              </a:ext>
            </a:extLst>
          </p:cNvPr>
          <p:cNvSpPr txBox="1">
            <a:spLocks/>
          </p:cNvSpPr>
          <p:nvPr/>
        </p:nvSpPr>
        <p:spPr>
          <a:xfrm>
            <a:off x="2423592" y="1012695"/>
            <a:ext cx="8143200" cy="9423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dirty="0">
                <a:latin typeface="Arial" panose="020B0604020202020204" pitchFamily="34" charset="0"/>
                <a:cs typeface="Arial" panose="020B0604020202020204" pitchFamily="34" charset="0"/>
              </a:rPr>
              <a:t>UNIVERSIDAD DE LAS FUERZAS ARMADAS </a:t>
            </a:r>
            <a:r>
              <a:rPr lang="es-EC"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ESPE</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DEPARTAMENTO CIENCIAS DE LA VIDA Y DE LA AGRICULTURA</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CARRERA DE BIOTECNOLOGÍA</a:t>
            </a:r>
            <a:endParaRPr lang="es-EC" sz="2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90"/>
    </mc:Choice>
    <mc:Fallback xmlns="">
      <p:transition spd="slow" advTm="6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1AB0FB-62DF-4F0B-6777-F1738A6AF28C}"/>
              </a:ext>
            </a:extLst>
          </p:cNvPr>
          <p:cNvSpPr txBox="1"/>
          <p:nvPr/>
        </p:nvSpPr>
        <p:spPr>
          <a:xfrm>
            <a:off x="822201" y="824053"/>
            <a:ext cx="445837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Objetivos Específicos</a:t>
            </a:r>
          </a:p>
        </p:txBody>
      </p:sp>
      <p:sp>
        <p:nvSpPr>
          <p:cNvPr id="3" name="Rectángulo 2">
            <a:extLst>
              <a:ext uri="{FF2B5EF4-FFF2-40B4-BE49-F238E27FC236}">
                <a16:creationId xmlns:a16="http://schemas.microsoft.com/office/drawing/2014/main" id="{824C71FF-B020-A1F2-99F8-9C9E1B55484C}"/>
              </a:ext>
            </a:extLst>
          </p:cNvPr>
          <p:cNvSpPr/>
          <p:nvPr/>
        </p:nvSpPr>
        <p:spPr>
          <a:xfrm>
            <a:off x="785750" y="1459360"/>
            <a:ext cx="10620499" cy="4708981"/>
          </a:xfrm>
          <a:prstGeom prst="rect">
            <a:avLst/>
          </a:prstGeom>
        </p:spPr>
        <p:txBody>
          <a:bodyPr wrap="square">
            <a:spAutoFit/>
          </a:bodyPr>
          <a:lstStyle/>
          <a:p>
            <a:pPr marL="342900" lvl="0" indent="-342900">
              <a:lnSpc>
                <a:spcPct val="150000"/>
              </a:lnSpc>
              <a:buFont typeface="Arial" panose="020B0604020202020204" pitchFamily="34" charset="0"/>
              <a:buChar char="•"/>
            </a:pPr>
            <a:r>
              <a:rPr lang="es-ES" sz="2000" dirty="0">
                <a:latin typeface="Arial" panose="020B0604020202020204" pitchFamily="34" charset="0"/>
                <a:cs typeface="Arial" panose="020B0604020202020204" pitchFamily="34" charset="0"/>
              </a:rPr>
              <a:t>Estandarizar un protocolo de desinfección en hojas de </a:t>
            </a:r>
            <a:r>
              <a:rPr lang="es-ES" sz="2000" i="1" dirty="0" err="1">
                <a:latin typeface="Arial" panose="020B0604020202020204" pitchFamily="34" charset="0"/>
                <a:cs typeface="Arial" panose="020B0604020202020204" pitchFamily="34" charset="0"/>
              </a:rPr>
              <a:t>Origanum</a:t>
            </a:r>
            <a:r>
              <a:rPr lang="es-ES" sz="2000" i="1"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majorana</a:t>
            </a:r>
            <a:r>
              <a:rPr lang="es-ES" sz="2000" dirty="0">
                <a:latin typeface="Arial" panose="020B0604020202020204" pitchFamily="34" charset="0"/>
                <a:cs typeface="Arial" panose="020B0604020202020204" pitchFamily="34" charset="0"/>
              </a:rPr>
              <a:t> L. para la obtención de células madre y su conservación en el banco de germoplasma de la Universidad de las Fuerzas Armadas ESPE, utilizando cultivo </a:t>
            </a:r>
            <a:r>
              <a:rPr lang="es-ES" sz="2000" i="1" dirty="0">
                <a:latin typeface="Arial" panose="020B0604020202020204" pitchFamily="34" charset="0"/>
                <a:cs typeface="Arial" panose="020B0604020202020204" pitchFamily="34" charset="0"/>
              </a:rPr>
              <a:t>in vitro</a:t>
            </a:r>
            <a:r>
              <a:rPr lang="es-ES" sz="2000" dirty="0">
                <a:latin typeface="Arial" panose="020B0604020202020204" pitchFamily="34" charset="0"/>
                <a:cs typeface="Arial" panose="020B0604020202020204" pitchFamily="34" charset="0"/>
              </a:rPr>
              <a:t>, en la provincia de </a:t>
            </a:r>
            <a:r>
              <a:rPr lang="es-ES" sz="2000" dirty="0" smtClean="0">
                <a:latin typeface="Arial" panose="020B0604020202020204" pitchFamily="34" charset="0"/>
                <a:cs typeface="Arial" panose="020B0604020202020204" pitchFamily="34" charset="0"/>
              </a:rPr>
              <a:t>Pichincha.</a:t>
            </a:r>
            <a:endParaRPr lang="en-US" sz="2000"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s-ES" sz="2000" dirty="0">
                <a:latin typeface="Arial" panose="020B0604020202020204" pitchFamily="34" charset="0"/>
                <a:cs typeface="Arial" panose="020B0604020202020204" pitchFamily="34" charset="0"/>
              </a:rPr>
              <a:t>Optimizar un medio de cultivo para la inducción a células madre de </a:t>
            </a:r>
            <a:r>
              <a:rPr lang="es-ES" sz="2000" i="1" dirty="0" err="1">
                <a:latin typeface="Arial" panose="020B0604020202020204" pitchFamily="34" charset="0"/>
                <a:cs typeface="Arial" panose="020B0604020202020204" pitchFamily="34" charset="0"/>
              </a:rPr>
              <a:t>Origanum</a:t>
            </a:r>
            <a:r>
              <a:rPr lang="es-ES" sz="2000" i="1"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majorana</a:t>
            </a:r>
            <a:r>
              <a:rPr lang="es-ES" sz="2000" i="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 y su conservación en el banco de germoplasma de la Universidad de las Fuerzas Armadas ESPE en la provincia de </a:t>
            </a:r>
            <a:r>
              <a:rPr lang="es-ES" sz="2000" dirty="0" smtClean="0">
                <a:latin typeface="Arial" panose="020B0604020202020204" pitchFamily="34" charset="0"/>
                <a:cs typeface="Arial" panose="020B0604020202020204" pitchFamily="34" charset="0"/>
              </a:rPr>
              <a:t>Pichincha.</a:t>
            </a:r>
            <a:endParaRPr lang="en-US" sz="2000"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s-ES" sz="2000" dirty="0">
                <a:latin typeface="Arial" panose="020B0604020202020204" pitchFamily="34" charset="0"/>
                <a:cs typeface="Arial" panose="020B0604020202020204" pitchFamily="34" charset="0"/>
              </a:rPr>
              <a:t>Inducir a la formación de células madre de </a:t>
            </a:r>
            <a:r>
              <a:rPr lang="es-ES" sz="2000" i="1" dirty="0" err="1">
                <a:latin typeface="Arial" panose="020B0604020202020204" pitchFamily="34" charset="0"/>
                <a:cs typeface="Arial" panose="020B0604020202020204" pitchFamily="34" charset="0"/>
              </a:rPr>
              <a:t>Origanum</a:t>
            </a:r>
            <a:r>
              <a:rPr lang="es-ES" sz="2000" i="1"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majorana</a:t>
            </a:r>
            <a:r>
              <a:rPr lang="es-ES" sz="2000" i="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 utilizando 3 concentraciones de 6-Bencilaminopurina (6-BAP) y 2,4-Diclorofenoxiacético (2,4-D) en la provincia de </a:t>
            </a:r>
            <a:r>
              <a:rPr lang="es-ES" sz="2000" dirty="0" smtClean="0">
                <a:latin typeface="Arial" panose="020B0604020202020204" pitchFamily="34" charset="0"/>
                <a:cs typeface="Arial" panose="020B0604020202020204" pitchFamily="34" charset="0"/>
              </a:rPr>
              <a:t>Pichincha.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501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22201" y="3021108"/>
            <a:ext cx="10801200" cy="958660"/>
          </a:xfrm>
          <a:prstGeom prst="rect">
            <a:avLst/>
          </a:prstGeom>
        </p:spPr>
        <p:txBody>
          <a:bodyPr wrap="square">
            <a:spAutoFit/>
          </a:bodyPr>
          <a:lstStyle/>
          <a:p>
            <a:pPr>
              <a:lnSpc>
                <a:spcPct val="150000"/>
              </a:lnSpc>
            </a:pPr>
            <a:r>
              <a:rPr lang="es-ES" sz="2000" dirty="0">
                <a:latin typeface="Arial" panose="020B0604020202020204" pitchFamily="34" charset="0"/>
                <a:cs typeface="Arial" panose="020B0604020202020204" pitchFamily="34" charset="0"/>
              </a:rPr>
              <a:t>Las </a:t>
            </a:r>
            <a:r>
              <a:rPr lang="es-ES" sz="2000" dirty="0" err="1">
                <a:latin typeface="Arial" panose="020B0604020202020204" pitchFamily="34" charset="0"/>
                <a:cs typeface="Arial" panose="020B0604020202020204" pitchFamily="34" charset="0"/>
              </a:rPr>
              <a:t>citoquininas</a:t>
            </a:r>
            <a:r>
              <a:rPr lang="es-ES" sz="2000" dirty="0">
                <a:latin typeface="Arial" panose="020B0604020202020204" pitchFamily="34" charset="0"/>
                <a:cs typeface="Arial" panose="020B0604020202020204" pitchFamily="34" charset="0"/>
              </a:rPr>
              <a:t> y auxinas inducen a la formación de células madre en segmentos de hojas de </a:t>
            </a:r>
            <a:r>
              <a:rPr lang="es-ES" sz="2000" i="1" dirty="0" err="1">
                <a:latin typeface="Arial" panose="020B0604020202020204" pitchFamily="34" charset="0"/>
                <a:cs typeface="Arial" panose="020B0604020202020204" pitchFamily="34" charset="0"/>
              </a:rPr>
              <a:t>Origanum</a:t>
            </a:r>
            <a:r>
              <a:rPr lang="es-ES" sz="2000" i="1"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majorana</a:t>
            </a:r>
            <a:r>
              <a:rPr lang="es-ES" sz="2000" i="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 </a:t>
            </a:r>
            <a:endParaRPr lang="en-US" sz="20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00BD4A0-7B03-0A07-EAC2-FF741429E2BC}"/>
              </a:ext>
            </a:extLst>
          </p:cNvPr>
          <p:cNvSpPr txBox="1"/>
          <p:nvPr/>
        </p:nvSpPr>
        <p:spPr>
          <a:xfrm>
            <a:off x="822201" y="1772816"/>
            <a:ext cx="445837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Hipótesis</a:t>
            </a:r>
          </a:p>
        </p:txBody>
      </p:sp>
    </p:spTree>
    <p:extLst>
      <p:ext uri="{BB962C8B-B14F-4D97-AF65-F5344CB8AC3E}">
        <p14:creationId xmlns:p14="http://schemas.microsoft.com/office/powerpoint/2010/main" val="694520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55440" y="2852936"/>
            <a:ext cx="10801200" cy="1015663"/>
            <a:chOff x="1127448" y="2636912"/>
            <a:chExt cx="10801200" cy="1015663"/>
          </a:xfrm>
        </p:grpSpPr>
        <p:sp>
          <p:nvSpPr>
            <p:cNvPr id="7" name="CuadroTexto 6"/>
            <p:cNvSpPr txBox="1"/>
            <p:nvPr/>
          </p:nvSpPr>
          <p:spPr>
            <a:xfrm>
              <a:off x="1127448" y="2636912"/>
              <a:ext cx="10801200" cy="1015663"/>
            </a:xfrm>
            <a:prstGeom prst="rect">
              <a:avLst/>
            </a:prstGeom>
            <a:noFill/>
            <a:ln>
              <a:noFill/>
            </a:ln>
          </p:spPr>
          <p:txBody>
            <a:bodyPr wrap="square" rtlCol="0">
              <a:spAutoFit/>
            </a:bodyPr>
            <a:lstStyle/>
            <a:p>
              <a:pPr algn="ctr"/>
              <a:r>
                <a:rPr lang="es-EC" sz="6000" b="1" dirty="0" smtClean="0">
                  <a:latin typeface="Arial" panose="020B0604020202020204" pitchFamily="34" charset="0"/>
                  <a:cs typeface="Arial" panose="020B0604020202020204" pitchFamily="34" charset="0"/>
                </a:rPr>
                <a:t>Metodología</a:t>
              </a:r>
              <a:endParaRPr lang="es-EC" sz="6000" b="1" dirty="0">
                <a:latin typeface="Arial" panose="020B0604020202020204" pitchFamily="34" charset="0"/>
                <a:cs typeface="Arial" panose="020B0604020202020204" pitchFamily="34" charset="0"/>
              </a:endParaRPr>
            </a:p>
          </p:txBody>
        </p:sp>
        <p:sp>
          <p:nvSpPr>
            <p:cNvPr id="4" name="Elipse 3"/>
            <p:cNvSpPr/>
            <p:nvPr/>
          </p:nvSpPr>
          <p:spPr>
            <a:xfrm>
              <a:off x="3071664" y="2676691"/>
              <a:ext cx="100481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smtClean="0">
                  <a:solidFill>
                    <a:schemeClr val="tx1"/>
                  </a:solidFill>
                </a:rPr>
                <a:t>3</a:t>
              </a:r>
              <a:endParaRPr lang="en-US" sz="4800" b="1" dirty="0">
                <a:solidFill>
                  <a:schemeClr val="tx1"/>
                </a:solidFill>
              </a:endParaRPr>
            </a:p>
          </p:txBody>
        </p:sp>
      </p:grpSp>
    </p:spTree>
    <p:extLst>
      <p:ext uri="{BB962C8B-B14F-4D97-AF65-F5344CB8AC3E}">
        <p14:creationId xmlns:p14="http://schemas.microsoft.com/office/powerpoint/2010/main" val="1362422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19937"/>
            <a:ext cx="3046654" cy="523220"/>
          </a:xfrm>
          <a:prstGeom prst="rect">
            <a:avLst/>
          </a:prstGeom>
          <a:noFill/>
          <a:ln>
            <a:noFill/>
          </a:ln>
        </p:spPr>
        <p:txBody>
          <a:bodyPr wrap="square" rtlCol="0">
            <a:spAutoFit/>
          </a:bodyPr>
          <a:lstStyle/>
          <a:p>
            <a:pPr algn="ctr"/>
            <a:r>
              <a:rPr lang="es-EC"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endParaRPr lang="es-EC" sz="28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3"/>
          <a:srcRect l="3421" r="11257"/>
          <a:stretch/>
        </p:blipFill>
        <p:spPr>
          <a:xfrm>
            <a:off x="254424" y="1534486"/>
            <a:ext cx="5584459" cy="3600400"/>
          </a:xfrm>
          <a:prstGeom prst="rect">
            <a:avLst/>
          </a:prstGeom>
        </p:spPr>
      </p:pic>
      <p:pic>
        <p:nvPicPr>
          <p:cNvPr id="5" name="Imagen 4"/>
          <p:cNvPicPr>
            <a:picLocks noChangeAspect="1"/>
          </p:cNvPicPr>
          <p:nvPr/>
        </p:nvPicPr>
        <p:blipFill>
          <a:blip r:embed="rId4"/>
          <a:stretch>
            <a:fillRect/>
          </a:stretch>
        </p:blipFill>
        <p:spPr>
          <a:xfrm>
            <a:off x="6220587" y="1988840"/>
            <a:ext cx="1219370" cy="2014819"/>
          </a:xfrm>
          <a:prstGeom prst="rect">
            <a:avLst/>
          </a:prstGeom>
        </p:spPr>
      </p:pic>
      <p:cxnSp>
        <p:nvCxnSpPr>
          <p:cNvPr id="10" name="Conector recto de flecha 9"/>
          <p:cNvCxnSpPr/>
          <p:nvPr/>
        </p:nvCxnSpPr>
        <p:spPr>
          <a:xfrm flipV="1">
            <a:off x="7439957" y="3371534"/>
            <a:ext cx="773013" cy="86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pic>
        <p:nvPicPr>
          <p:cNvPr id="14" name="Imagen 13"/>
          <p:cNvPicPr>
            <a:picLocks noChangeAspect="1"/>
          </p:cNvPicPr>
          <p:nvPr/>
        </p:nvPicPr>
        <p:blipFill rotWithShape="1">
          <a:blip r:embed="rId5">
            <a:extLst>
              <a:ext uri="{BEBA8EAE-BF5A-486C-A8C5-ECC9F3942E4B}">
                <a14:imgProps xmlns:a14="http://schemas.microsoft.com/office/drawing/2010/main">
                  <a14:imgLayer r:embed="rId6">
                    <a14:imgEffect>
                      <a14:backgroundRemoval t="23793" b="91533" l="31529" r="92392"/>
                    </a14:imgEffect>
                  </a14:imgLayer>
                </a14:imgProps>
              </a:ext>
            </a:extLst>
          </a:blip>
          <a:srcRect l="23921" t="15326"/>
          <a:stretch/>
        </p:blipFill>
        <p:spPr>
          <a:xfrm rot="17926363">
            <a:off x="8005111" y="2643048"/>
            <a:ext cx="1145120" cy="879224"/>
          </a:xfrm>
          <a:prstGeom prst="rect">
            <a:avLst/>
          </a:prstGeom>
        </p:spPr>
      </p:pic>
      <p:grpSp>
        <p:nvGrpSpPr>
          <p:cNvPr id="22" name="Grupo 21"/>
          <p:cNvGrpSpPr/>
          <p:nvPr/>
        </p:nvGrpSpPr>
        <p:grpSpPr>
          <a:xfrm rot="20032513">
            <a:off x="8255910" y="2769787"/>
            <a:ext cx="1402057" cy="1200763"/>
            <a:chOff x="9843793" y="1360951"/>
            <a:chExt cx="1402057" cy="1200763"/>
          </a:xfrm>
        </p:grpSpPr>
        <p:pic>
          <p:nvPicPr>
            <p:cNvPr id="19" name="Imagen 18"/>
            <p:cNvPicPr>
              <a:picLocks noChangeAspect="1"/>
            </p:cNvPicPr>
            <p:nvPr/>
          </p:nvPicPr>
          <p:blipFill rotWithShape="1">
            <a:blip r:embed="rId5">
              <a:extLst>
                <a:ext uri="{BEBA8EAE-BF5A-486C-A8C5-ECC9F3942E4B}">
                  <a14:imgProps xmlns:a14="http://schemas.microsoft.com/office/drawing/2010/main">
                    <a14:imgLayer r:embed="rId6">
                      <a14:imgEffect>
                        <a14:backgroundRemoval t="23793" b="91533" l="31529" r="92392"/>
                      </a14:imgEffect>
                    </a14:imgLayer>
                  </a14:imgProps>
                </a:ext>
              </a:extLst>
            </a:blip>
            <a:srcRect l="23921" t="15326"/>
            <a:stretch/>
          </p:blipFill>
          <p:spPr>
            <a:xfrm>
              <a:off x="9843793" y="1360951"/>
              <a:ext cx="1145120" cy="879224"/>
            </a:xfrm>
            <a:prstGeom prst="rect">
              <a:avLst/>
            </a:prstGeom>
          </p:spPr>
        </p:pic>
        <p:pic>
          <p:nvPicPr>
            <p:cNvPr id="20" name="Imagen 19"/>
            <p:cNvPicPr>
              <a:picLocks noChangeAspect="1"/>
            </p:cNvPicPr>
            <p:nvPr/>
          </p:nvPicPr>
          <p:blipFill rotWithShape="1">
            <a:blip r:embed="rId5">
              <a:extLst>
                <a:ext uri="{BEBA8EAE-BF5A-486C-A8C5-ECC9F3942E4B}">
                  <a14:imgProps xmlns:a14="http://schemas.microsoft.com/office/drawing/2010/main">
                    <a14:imgLayer r:embed="rId6">
                      <a14:imgEffect>
                        <a14:backgroundRemoval t="23793" b="91533" l="31529" r="92392"/>
                      </a14:imgEffect>
                    </a14:imgLayer>
                  </a14:imgProps>
                </a:ext>
              </a:extLst>
            </a:blip>
            <a:srcRect l="23921" t="15326"/>
            <a:stretch/>
          </p:blipFill>
          <p:spPr>
            <a:xfrm rot="840265">
              <a:off x="10100730" y="1682490"/>
              <a:ext cx="1145120" cy="879224"/>
            </a:xfrm>
            <a:prstGeom prst="rect">
              <a:avLst/>
            </a:prstGeom>
          </p:spPr>
        </p:pic>
      </p:grpSp>
      <p:sp>
        <p:nvSpPr>
          <p:cNvPr id="21" name="CuadroTexto 20"/>
          <p:cNvSpPr txBox="1"/>
          <p:nvPr/>
        </p:nvSpPr>
        <p:spPr>
          <a:xfrm>
            <a:off x="8848395" y="81492"/>
            <a:ext cx="2500484"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Fase de campo</a:t>
            </a:r>
            <a:endParaRPr lang="es-EC" sz="2400" b="1" i="1" dirty="0">
              <a:latin typeface="Arial" panose="020B0604020202020204" pitchFamily="34" charset="0"/>
              <a:cs typeface="Arial" panose="020B0604020202020204" pitchFamily="34" charset="0"/>
            </a:endParaRPr>
          </a:p>
        </p:txBody>
      </p:sp>
      <p:cxnSp>
        <p:nvCxnSpPr>
          <p:cNvPr id="24" name="Conector recto de flecha 23"/>
          <p:cNvCxnSpPr/>
          <p:nvPr/>
        </p:nvCxnSpPr>
        <p:spPr>
          <a:xfrm flipV="1">
            <a:off x="9521114" y="3375882"/>
            <a:ext cx="773013" cy="86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pic>
        <p:nvPicPr>
          <p:cNvPr id="25" name="Imagen 2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5862" y1="20930" x2="35862" y2="20930"/>
                      </a14:backgroundRemoval>
                    </a14:imgEffect>
                  </a14:imgLayer>
                </a14:imgProps>
              </a:ext>
            </a:extLst>
          </a:blip>
          <a:stretch>
            <a:fillRect/>
          </a:stretch>
        </p:blipFill>
        <p:spPr>
          <a:xfrm>
            <a:off x="10181069" y="2606461"/>
            <a:ext cx="1719933" cy="1530146"/>
          </a:xfrm>
          <a:prstGeom prst="rect">
            <a:avLst/>
          </a:prstGeom>
        </p:spPr>
      </p:pic>
      <p:sp>
        <p:nvSpPr>
          <p:cNvPr id="26" name="CuadroTexto 25"/>
          <p:cNvSpPr txBox="1"/>
          <p:nvPr/>
        </p:nvSpPr>
        <p:spPr>
          <a:xfrm>
            <a:off x="7774156" y="5289262"/>
            <a:ext cx="3408571" cy="369332"/>
          </a:xfrm>
          <a:prstGeom prst="rect">
            <a:avLst/>
          </a:prstGeom>
          <a:noFill/>
        </p:spPr>
        <p:txBody>
          <a:bodyPr wrap="square" rtlCol="0">
            <a:spAutoFit/>
          </a:bodyPr>
          <a:lstStyle/>
          <a:p>
            <a:r>
              <a:rPr lang="es-EC" dirty="0" smtClean="0"/>
              <a:t>Seccionamiento de la planta</a:t>
            </a:r>
            <a:endParaRPr lang="en-US" dirty="0"/>
          </a:p>
        </p:txBody>
      </p:sp>
      <p:sp>
        <p:nvSpPr>
          <p:cNvPr id="27" name="CuadroTexto 26"/>
          <p:cNvSpPr txBox="1"/>
          <p:nvPr/>
        </p:nvSpPr>
        <p:spPr>
          <a:xfrm>
            <a:off x="335360" y="5301208"/>
            <a:ext cx="5040560" cy="646331"/>
          </a:xfrm>
          <a:prstGeom prst="rect">
            <a:avLst/>
          </a:prstGeom>
          <a:noFill/>
        </p:spPr>
        <p:txBody>
          <a:bodyPr wrap="square" rtlCol="0">
            <a:spAutoFit/>
          </a:bodyPr>
          <a:lstStyle/>
          <a:p>
            <a:r>
              <a:rPr lang="es-EC" dirty="0" smtClean="0"/>
              <a:t>Sector de </a:t>
            </a:r>
            <a:r>
              <a:rPr lang="es-EC" dirty="0" err="1" smtClean="0"/>
              <a:t>Nayón</a:t>
            </a:r>
            <a:r>
              <a:rPr lang="es-EC" dirty="0" smtClean="0"/>
              <a:t> donde se obtuvieron las plantas de mejorana</a:t>
            </a:r>
            <a:endParaRPr lang="en-US" dirty="0"/>
          </a:p>
        </p:txBody>
      </p:sp>
    </p:spTree>
    <p:extLst>
      <p:ext uri="{BB962C8B-B14F-4D97-AF65-F5344CB8AC3E}">
        <p14:creationId xmlns:p14="http://schemas.microsoft.com/office/powerpoint/2010/main" val="825706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19937"/>
            <a:ext cx="3046654" cy="523220"/>
          </a:xfrm>
          <a:prstGeom prst="rect">
            <a:avLst/>
          </a:prstGeom>
          <a:noFill/>
          <a:ln>
            <a:noFill/>
          </a:ln>
        </p:spPr>
        <p:txBody>
          <a:bodyPr wrap="square" rtlCol="0">
            <a:spAutoFit/>
          </a:bodyPr>
          <a:lstStyle/>
          <a:p>
            <a:pPr algn="ctr"/>
            <a:r>
              <a:rPr lang="es-EC"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endParaRPr lang="es-EC" sz="2800" b="1" dirty="0">
              <a:latin typeface="Arial" panose="020B0604020202020204" pitchFamily="34" charset="0"/>
              <a:cs typeface="Arial" panose="020B0604020202020204" pitchFamily="34" charset="0"/>
            </a:endParaRPr>
          </a:p>
        </p:txBody>
      </p:sp>
      <p:sp>
        <p:nvSpPr>
          <p:cNvPr id="21" name="CuadroTexto 20"/>
          <p:cNvSpPr txBox="1"/>
          <p:nvPr/>
        </p:nvSpPr>
        <p:spPr>
          <a:xfrm>
            <a:off x="8184232" y="81492"/>
            <a:ext cx="3672407"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Fase de laboratorio</a:t>
            </a:r>
            <a:endParaRPr lang="es-EC" sz="2400" b="1" i="1" dirty="0">
              <a:latin typeface="Arial" panose="020B0604020202020204" pitchFamily="34" charset="0"/>
              <a:cs typeface="Arial" panose="020B0604020202020204" pitchFamily="34" charset="0"/>
            </a:endParaRPr>
          </a:p>
        </p:txBody>
      </p:sp>
      <p:pic>
        <p:nvPicPr>
          <p:cNvPr id="5122" name="Picture 2" descr="Semillas de Mejorana perennes (Origanum majorana) - Precio: €1.80"/>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2756" y="2212553"/>
            <a:ext cx="2286559" cy="228655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l="2341" t="10359" r="15138" b="12208"/>
          <a:stretch/>
        </p:blipFill>
        <p:spPr>
          <a:xfrm>
            <a:off x="3792275" y="2212554"/>
            <a:ext cx="1655653" cy="2071420"/>
          </a:xfrm>
          <a:prstGeom prst="rect">
            <a:avLst/>
          </a:prstGeom>
        </p:spPr>
      </p:pic>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l="13435" t="14107" r="15277" b="15356"/>
          <a:stretch/>
        </p:blipFill>
        <p:spPr>
          <a:xfrm>
            <a:off x="9770490" y="2212553"/>
            <a:ext cx="1582094" cy="2087221"/>
          </a:xfrm>
          <a:prstGeom prst="rect">
            <a:avLst/>
          </a:prstGeom>
        </p:spPr>
      </p:pic>
      <p:pic>
        <p:nvPicPr>
          <p:cNvPr id="11" name="Imagen 10"/>
          <p:cNvPicPr>
            <a:picLocks noChangeAspect="1"/>
          </p:cNvPicPr>
          <p:nvPr/>
        </p:nvPicPr>
        <p:blipFill rotWithShape="1">
          <a:blip r:embed="rId7" cstate="print">
            <a:extLst>
              <a:ext uri="{28A0092B-C50C-407E-A947-70E740481C1C}">
                <a14:useLocalDpi xmlns:a14="http://schemas.microsoft.com/office/drawing/2010/main" val="0"/>
              </a:ext>
            </a:extLst>
          </a:blip>
          <a:srcRect l="5799" r="18571" b="25311"/>
          <a:stretch/>
        </p:blipFill>
        <p:spPr>
          <a:xfrm>
            <a:off x="6905117" y="2212554"/>
            <a:ext cx="1573142" cy="2071420"/>
          </a:xfrm>
          <a:prstGeom prst="rect">
            <a:avLst/>
          </a:prstGeom>
        </p:spPr>
      </p:pic>
      <p:sp>
        <p:nvSpPr>
          <p:cNvPr id="12" name="CuadroTexto 11"/>
          <p:cNvSpPr txBox="1"/>
          <p:nvPr/>
        </p:nvSpPr>
        <p:spPr>
          <a:xfrm>
            <a:off x="81620" y="4472975"/>
            <a:ext cx="2894460" cy="307777"/>
          </a:xfrm>
          <a:prstGeom prst="rect">
            <a:avLst/>
          </a:prstGeom>
          <a:noFill/>
        </p:spPr>
        <p:txBody>
          <a:bodyPr wrap="square" rtlCol="0">
            <a:spAutoFit/>
          </a:bodyPr>
          <a:lstStyle/>
          <a:p>
            <a:pPr algn="ctr"/>
            <a:r>
              <a:rPr lang="es-EC" sz="1400" dirty="0" smtClean="0">
                <a:latin typeface="Arial" panose="020B0604020202020204" pitchFamily="34" charset="0"/>
                <a:cs typeface="Arial" panose="020B0604020202020204" pitchFamily="34" charset="0"/>
              </a:rPr>
              <a:t>Hojas de </a:t>
            </a:r>
            <a:r>
              <a:rPr lang="es-EC" sz="1400" i="1" dirty="0" err="1" smtClean="0">
                <a:latin typeface="Arial" panose="020B0604020202020204" pitchFamily="34" charset="0"/>
                <a:cs typeface="Arial" panose="020B0604020202020204" pitchFamily="34" charset="0"/>
              </a:rPr>
              <a:t>Origanum</a:t>
            </a:r>
            <a:r>
              <a:rPr lang="es-EC" sz="1400" i="1" dirty="0" smtClean="0">
                <a:latin typeface="Arial" panose="020B0604020202020204" pitchFamily="34" charset="0"/>
                <a:cs typeface="Arial" panose="020B0604020202020204" pitchFamily="34" charset="0"/>
              </a:rPr>
              <a:t> </a:t>
            </a:r>
            <a:r>
              <a:rPr lang="es-EC" sz="1400" i="1" dirty="0" err="1" smtClean="0">
                <a:latin typeface="Arial" panose="020B0604020202020204" pitchFamily="34" charset="0"/>
                <a:cs typeface="Arial" panose="020B0604020202020204" pitchFamily="34" charset="0"/>
              </a:rPr>
              <a:t>majorana</a:t>
            </a:r>
            <a:r>
              <a:rPr lang="es-EC" sz="1400" i="1" dirty="0" smtClean="0">
                <a:latin typeface="Arial" panose="020B0604020202020204" pitchFamily="34" charset="0"/>
                <a:cs typeface="Arial" panose="020B0604020202020204" pitchFamily="34" charset="0"/>
              </a:rPr>
              <a:t> </a:t>
            </a:r>
            <a:r>
              <a:rPr lang="es-EC" sz="1400" dirty="0" smtClean="0">
                <a:latin typeface="Arial" panose="020B0604020202020204" pitchFamily="34" charset="0"/>
                <a:cs typeface="Arial" panose="020B0604020202020204" pitchFamily="34" charset="0"/>
              </a:rPr>
              <a:t>L.</a:t>
            </a:r>
            <a:endParaRPr lang="en-US" sz="1400" dirty="0">
              <a:latin typeface="Arial" panose="020B0604020202020204" pitchFamily="34" charset="0"/>
              <a:cs typeface="Arial" panose="020B0604020202020204" pitchFamily="34" charset="0"/>
            </a:endParaRPr>
          </a:p>
        </p:txBody>
      </p:sp>
      <p:sp>
        <p:nvSpPr>
          <p:cNvPr id="27" name="CuadroTexto 26"/>
          <p:cNvSpPr txBox="1"/>
          <p:nvPr/>
        </p:nvSpPr>
        <p:spPr>
          <a:xfrm>
            <a:off x="3287953" y="4499112"/>
            <a:ext cx="2664295" cy="307777"/>
          </a:xfrm>
          <a:prstGeom prst="rect">
            <a:avLst/>
          </a:prstGeom>
          <a:noFill/>
        </p:spPr>
        <p:txBody>
          <a:bodyPr wrap="square" rtlCol="0">
            <a:spAutoFit/>
          </a:bodyPr>
          <a:lstStyle/>
          <a:p>
            <a:pPr algn="ctr"/>
            <a:r>
              <a:rPr lang="es-EC" sz="1400" dirty="0" smtClean="0">
                <a:latin typeface="Arial" panose="020B0604020202020204" pitchFamily="34" charset="0"/>
                <a:cs typeface="Arial" panose="020B0604020202020204" pitchFamily="34" charset="0"/>
              </a:rPr>
              <a:t>Detergente 2% + </a:t>
            </a:r>
            <a:r>
              <a:rPr lang="es-EC" sz="1400" dirty="0" err="1" smtClean="0">
                <a:latin typeface="Arial" panose="020B0604020202020204" pitchFamily="34" charset="0"/>
                <a:cs typeface="Arial" panose="020B0604020202020204" pitchFamily="34" charset="0"/>
              </a:rPr>
              <a:t>Tween</a:t>
            </a:r>
            <a:r>
              <a:rPr lang="es-EC" sz="1400" dirty="0" smtClean="0">
                <a:latin typeface="Arial" panose="020B0604020202020204" pitchFamily="34" charset="0"/>
                <a:cs typeface="Arial" panose="020B0604020202020204" pitchFamily="34" charset="0"/>
              </a:rPr>
              <a:t> 20</a:t>
            </a:r>
            <a:endParaRPr lang="en-US" sz="1400" dirty="0">
              <a:latin typeface="Arial" panose="020B0604020202020204" pitchFamily="34" charset="0"/>
              <a:cs typeface="Arial" panose="020B0604020202020204" pitchFamily="34" charset="0"/>
            </a:endParaRPr>
          </a:p>
        </p:txBody>
      </p:sp>
      <p:sp>
        <p:nvSpPr>
          <p:cNvPr id="28" name="CuadroTexto 27"/>
          <p:cNvSpPr txBox="1"/>
          <p:nvPr/>
        </p:nvSpPr>
        <p:spPr>
          <a:xfrm>
            <a:off x="6905117" y="4472977"/>
            <a:ext cx="1667184" cy="307777"/>
          </a:xfrm>
          <a:prstGeom prst="rect">
            <a:avLst/>
          </a:prstGeom>
          <a:noFill/>
        </p:spPr>
        <p:txBody>
          <a:bodyPr wrap="square" rtlCol="0">
            <a:spAutoFit/>
          </a:bodyPr>
          <a:lstStyle/>
          <a:p>
            <a:pPr algn="ctr"/>
            <a:r>
              <a:rPr lang="es-EC" sz="1400" dirty="0" smtClean="0">
                <a:latin typeface="Arial" panose="020B0604020202020204" pitchFamily="34" charset="0"/>
                <a:cs typeface="Arial" panose="020B0604020202020204" pitchFamily="34" charset="0"/>
              </a:rPr>
              <a:t>Etanol 70%</a:t>
            </a:r>
            <a:endParaRPr lang="en-US" sz="1400" dirty="0">
              <a:latin typeface="Arial" panose="020B0604020202020204" pitchFamily="34" charset="0"/>
              <a:cs typeface="Arial" panose="020B0604020202020204" pitchFamily="34" charset="0"/>
            </a:endParaRPr>
          </a:p>
        </p:txBody>
      </p:sp>
      <p:sp>
        <p:nvSpPr>
          <p:cNvPr id="29" name="CuadroTexto 28"/>
          <p:cNvSpPr txBox="1"/>
          <p:nvPr/>
        </p:nvSpPr>
        <p:spPr>
          <a:xfrm>
            <a:off x="9181248" y="4472976"/>
            <a:ext cx="2808311" cy="307777"/>
          </a:xfrm>
          <a:prstGeom prst="rect">
            <a:avLst/>
          </a:prstGeom>
          <a:noFill/>
        </p:spPr>
        <p:txBody>
          <a:bodyPr wrap="square" rtlCol="0">
            <a:spAutoFit/>
          </a:bodyPr>
          <a:lstStyle/>
          <a:p>
            <a:pPr algn="ctr"/>
            <a:r>
              <a:rPr lang="es-EC" sz="1400" dirty="0" smtClean="0">
                <a:latin typeface="Arial" panose="020B0604020202020204" pitchFamily="34" charset="0"/>
                <a:cs typeface="Arial" panose="020B0604020202020204" pitchFamily="34" charset="0"/>
              </a:rPr>
              <a:t>Hipoclorito de sodio + </a:t>
            </a:r>
            <a:r>
              <a:rPr lang="es-EC" sz="1400" dirty="0" err="1" smtClean="0">
                <a:latin typeface="Arial" panose="020B0604020202020204" pitchFamily="34" charset="0"/>
                <a:cs typeface="Arial" panose="020B0604020202020204" pitchFamily="34" charset="0"/>
              </a:rPr>
              <a:t>Tween</a:t>
            </a:r>
            <a:r>
              <a:rPr lang="es-EC" sz="1400" dirty="0" smtClean="0">
                <a:latin typeface="Arial" panose="020B0604020202020204" pitchFamily="34" charset="0"/>
                <a:cs typeface="Arial" panose="020B0604020202020204" pitchFamily="34" charset="0"/>
              </a:rPr>
              <a:t> 20</a:t>
            </a:r>
            <a:endParaRPr lang="en-US" sz="1400" dirty="0">
              <a:latin typeface="Arial" panose="020B0604020202020204" pitchFamily="34" charset="0"/>
              <a:cs typeface="Arial" panose="020B0604020202020204" pitchFamily="34" charset="0"/>
            </a:endParaRPr>
          </a:p>
        </p:txBody>
      </p:sp>
      <p:sp>
        <p:nvSpPr>
          <p:cNvPr id="30" name="Flecha derecha 29"/>
          <p:cNvSpPr/>
          <p:nvPr/>
        </p:nvSpPr>
        <p:spPr>
          <a:xfrm>
            <a:off x="2564576" y="2996236"/>
            <a:ext cx="1116124" cy="504056"/>
          </a:xfrm>
          <a:prstGeom prst="rightArrow">
            <a:avLst/>
          </a:prstGeom>
          <a:solidFill>
            <a:srgbClr val="AEF999"/>
          </a:solidFill>
          <a:ln>
            <a:solidFill>
              <a:srgbClr val="33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Flecha derecha 13"/>
          <p:cNvSpPr/>
          <p:nvPr/>
        </p:nvSpPr>
        <p:spPr>
          <a:xfrm>
            <a:off x="5574168" y="3025167"/>
            <a:ext cx="1116124" cy="504056"/>
          </a:xfrm>
          <a:prstGeom prst="rightArrow">
            <a:avLst/>
          </a:prstGeom>
          <a:solidFill>
            <a:srgbClr val="AEF999"/>
          </a:solidFill>
          <a:ln>
            <a:solidFill>
              <a:srgbClr val="33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Flecha derecha 16"/>
          <p:cNvSpPr/>
          <p:nvPr/>
        </p:nvSpPr>
        <p:spPr>
          <a:xfrm>
            <a:off x="8572301" y="3025167"/>
            <a:ext cx="1116124" cy="504056"/>
          </a:xfrm>
          <a:prstGeom prst="rightArrow">
            <a:avLst/>
          </a:prstGeom>
          <a:solidFill>
            <a:srgbClr val="AEF999"/>
          </a:solidFill>
          <a:ln>
            <a:solidFill>
              <a:srgbClr val="33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86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19937"/>
            <a:ext cx="3046654" cy="523220"/>
          </a:xfrm>
          <a:prstGeom prst="rect">
            <a:avLst/>
          </a:prstGeom>
          <a:noFill/>
          <a:ln>
            <a:noFill/>
          </a:ln>
        </p:spPr>
        <p:txBody>
          <a:bodyPr wrap="square" rtlCol="0">
            <a:spAutoFit/>
          </a:bodyPr>
          <a:lstStyle/>
          <a:p>
            <a:pPr algn="ctr"/>
            <a:r>
              <a:rPr lang="es-EC"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endParaRPr lang="es-EC" sz="2800" b="1" dirty="0">
              <a:latin typeface="Arial" panose="020B0604020202020204" pitchFamily="34" charset="0"/>
              <a:cs typeface="Arial" panose="020B0604020202020204" pitchFamily="34" charset="0"/>
            </a:endParaRPr>
          </a:p>
        </p:txBody>
      </p:sp>
      <p:sp>
        <p:nvSpPr>
          <p:cNvPr id="21" name="CuadroTexto 20"/>
          <p:cNvSpPr txBox="1"/>
          <p:nvPr/>
        </p:nvSpPr>
        <p:spPr>
          <a:xfrm>
            <a:off x="8184232" y="81492"/>
            <a:ext cx="3672407"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Fase de laboratorio</a:t>
            </a:r>
            <a:endParaRPr lang="es-EC" sz="2400" b="1" i="1"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73942982"/>
              </p:ext>
            </p:extLst>
          </p:nvPr>
        </p:nvGraphicFramePr>
        <p:xfrm>
          <a:off x="479375" y="2157422"/>
          <a:ext cx="5895621" cy="2972278"/>
        </p:xfrm>
        <a:graphic>
          <a:graphicData uri="http://schemas.openxmlformats.org/drawingml/2006/table">
            <a:tbl>
              <a:tblPr firstRow="1" bandRow="1">
                <a:tableStyleId>{72833802-FEF1-4C79-8D5D-14CF1EAF98D9}</a:tableStyleId>
              </a:tblPr>
              <a:tblGrid>
                <a:gridCol w="1965207">
                  <a:extLst>
                    <a:ext uri="{9D8B030D-6E8A-4147-A177-3AD203B41FA5}">
                      <a16:colId xmlns:a16="http://schemas.microsoft.com/office/drawing/2014/main" val="2552541173"/>
                    </a:ext>
                  </a:extLst>
                </a:gridCol>
                <a:gridCol w="1965207">
                  <a:extLst>
                    <a:ext uri="{9D8B030D-6E8A-4147-A177-3AD203B41FA5}">
                      <a16:colId xmlns:a16="http://schemas.microsoft.com/office/drawing/2014/main" val="4105827314"/>
                    </a:ext>
                  </a:extLst>
                </a:gridCol>
                <a:gridCol w="1965207">
                  <a:extLst>
                    <a:ext uri="{9D8B030D-6E8A-4147-A177-3AD203B41FA5}">
                      <a16:colId xmlns:a16="http://schemas.microsoft.com/office/drawing/2014/main" val="1348748922"/>
                    </a:ext>
                  </a:extLst>
                </a:gridCol>
              </a:tblGrid>
              <a:tr h="741874">
                <a:tc>
                  <a:txBody>
                    <a:bodyPr/>
                    <a:lstStyle/>
                    <a:p>
                      <a:pPr algn="ctr"/>
                      <a:r>
                        <a:rPr lang="es-EC" sz="1600" dirty="0" smtClean="0">
                          <a:solidFill>
                            <a:schemeClr val="tx1"/>
                          </a:solidFill>
                          <a:latin typeface="Arial" panose="020B0604020202020204" pitchFamily="34" charset="0"/>
                          <a:cs typeface="Arial" panose="020B0604020202020204" pitchFamily="34" charset="0"/>
                        </a:rPr>
                        <a:t>Tratamiento</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sz="1600" dirty="0" smtClean="0">
                          <a:solidFill>
                            <a:schemeClr val="tx1"/>
                          </a:solidFill>
                          <a:latin typeface="Arial" panose="020B0604020202020204" pitchFamily="34" charset="0"/>
                          <a:cs typeface="Arial" panose="020B0604020202020204" pitchFamily="34" charset="0"/>
                        </a:rPr>
                        <a:t>Concentración de </a:t>
                      </a:r>
                      <a:r>
                        <a:rPr lang="es-EC" sz="1600" dirty="0" err="1" smtClean="0">
                          <a:solidFill>
                            <a:schemeClr val="tx1"/>
                          </a:solidFill>
                          <a:latin typeface="Arial" panose="020B0604020202020204" pitchFamily="34" charset="0"/>
                          <a:cs typeface="Arial" panose="020B0604020202020204" pitchFamily="34" charset="0"/>
                        </a:rPr>
                        <a:t>NaClO</a:t>
                      </a:r>
                      <a:r>
                        <a:rPr lang="es-EC" sz="1600" dirty="0" smtClean="0">
                          <a:solidFill>
                            <a:schemeClr val="tx1"/>
                          </a:solidFill>
                          <a:latin typeface="Arial" panose="020B0604020202020204" pitchFamily="34" charset="0"/>
                          <a:cs typeface="Arial" panose="020B0604020202020204" pitchFamily="34" charset="0"/>
                        </a:rPr>
                        <a:t> (%V/V)</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sz="1600" dirty="0" smtClean="0">
                          <a:solidFill>
                            <a:schemeClr val="tx1"/>
                          </a:solidFill>
                          <a:latin typeface="Arial" panose="020B0604020202020204" pitchFamily="34" charset="0"/>
                          <a:cs typeface="Arial" panose="020B0604020202020204" pitchFamily="34" charset="0"/>
                        </a:rPr>
                        <a:t>Tiempo (min)</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26711452"/>
                  </a:ext>
                </a:extLst>
              </a:tr>
              <a:tr h="557601">
                <a:tc>
                  <a:txBody>
                    <a:bodyPr/>
                    <a:lstStyle/>
                    <a:p>
                      <a:pPr algn="ctr"/>
                      <a:r>
                        <a:rPr lang="es-EC" dirty="0" smtClean="0">
                          <a:solidFill>
                            <a:schemeClr val="tx1"/>
                          </a:solidFill>
                          <a:latin typeface="Arial" panose="020B0604020202020204" pitchFamily="34" charset="0"/>
                          <a:cs typeface="Arial" panose="020B0604020202020204" pitchFamily="34" charset="0"/>
                        </a:rPr>
                        <a:t>T0</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655467"/>
                  </a:ext>
                </a:extLst>
              </a:tr>
              <a:tr h="557601">
                <a:tc>
                  <a:txBody>
                    <a:bodyPr/>
                    <a:lstStyle/>
                    <a:p>
                      <a:pPr algn="ctr"/>
                      <a:r>
                        <a:rPr lang="es-EC" dirty="0" smtClean="0">
                          <a:solidFill>
                            <a:schemeClr val="tx1"/>
                          </a:solidFill>
                          <a:latin typeface="Arial" panose="020B0604020202020204" pitchFamily="34" charset="0"/>
                          <a:cs typeface="Arial" panose="020B0604020202020204" pitchFamily="34" charset="0"/>
                        </a:rPr>
                        <a:t>T1</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s-EC" dirty="0" smtClean="0">
                          <a:solidFill>
                            <a:schemeClr val="tx1"/>
                          </a:solidFill>
                          <a:latin typeface="Arial" panose="020B0604020202020204" pitchFamily="34" charset="0"/>
                          <a:cs typeface="Arial" panose="020B0604020202020204" pitchFamily="34" charset="0"/>
                        </a:rPr>
                        <a:t>5</a:t>
                      </a:r>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1905313"/>
                  </a:ext>
                </a:extLst>
              </a:tr>
              <a:tr h="557601">
                <a:tc>
                  <a:txBody>
                    <a:bodyPr/>
                    <a:lstStyle/>
                    <a:p>
                      <a:pPr algn="ctr"/>
                      <a:r>
                        <a:rPr lang="es-EC" dirty="0" smtClean="0">
                          <a:solidFill>
                            <a:schemeClr val="tx1"/>
                          </a:solidFill>
                          <a:latin typeface="Arial" panose="020B0604020202020204" pitchFamily="34" charset="0"/>
                          <a:cs typeface="Arial" panose="020B0604020202020204" pitchFamily="34" charset="0"/>
                        </a:rPr>
                        <a:t>T2</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2</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832209"/>
                  </a:ext>
                </a:extLst>
              </a:tr>
              <a:tr h="557601">
                <a:tc>
                  <a:txBody>
                    <a:bodyPr/>
                    <a:lstStyle/>
                    <a:p>
                      <a:pPr algn="ctr"/>
                      <a:r>
                        <a:rPr lang="es-EC" dirty="0" smtClean="0">
                          <a:solidFill>
                            <a:schemeClr val="tx1"/>
                          </a:solidFill>
                          <a:latin typeface="Arial" panose="020B0604020202020204" pitchFamily="34" charset="0"/>
                          <a:cs typeface="Arial" panose="020B0604020202020204" pitchFamily="34" charset="0"/>
                        </a:rPr>
                        <a:t>T3</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3</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449548"/>
                  </a:ext>
                </a:extLst>
              </a:tr>
            </a:tbl>
          </a:graphicData>
        </a:graphic>
      </p:graphicFrame>
      <p:sp>
        <p:nvSpPr>
          <p:cNvPr id="12" name="CuadroTexto 11"/>
          <p:cNvSpPr txBox="1"/>
          <p:nvPr/>
        </p:nvSpPr>
        <p:spPr>
          <a:xfrm>
            <a:off x="1698994" y="1093015"/>
            <a:ext cx="3456384"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Tratamientos de desinfección </a:t>
            </a:r>
            <a:endParaRPr lang="en-US" b="1" dirty="0">
              <a:latin typeface="Arial" panose="020B0604020202020204" pitchFamily="34" charset="0"/>
              <a:cs typeface="Arial" panose="020B0604020202020204" pitchFamily="34" charset="0"/>
            </a:endParaRPr>
          </a:p>
        </p:txBody>
      </p:sp>
      <p:sp>
        <p:nvSpPr>
          <p:cNvPr id="13" name="CuadroTexto 12"/>
          <p:cNvSpPr txBox="1"/>
          <p:nvPr/>
        </p:nvSpPr>
        <p:spPr>
          <a:xfrm>
            <a:off x="1086992" y="1543199"/>
            <a:ext cx="5040560" cy="307777"/>
          </a:xfrm>
          <a:prstGeom prst="rect">
            <a:avLst/>
          </a:prstGeom>
          <a:noFill/>
        </p:spPr>
        <p:txBody>
          <a:bodyPr wrap="square" rtlCol="0">
            <a:spAutoFit/>
          </a:bodyPr>
          <a:lstStyle/>
          <a:p>
            <a:r>
              <a:rPr lang="es-EC" sz="1400" dirty="0" smtClean="0">
                <a:latin typeface="Arial" panose="020B0604020202020204" pitchFamily="34" charset="0"/>
                <a:cs typeface="Arial" panose="020B0604020202020204" pitchFamily="34" charset="0"/>
              </a:rPr>
              <a:t>Detergente 2% + </a:t>
            </a:r>
            <a:r>
              <a:rPr lang="es-EC" sz="1400" dirty="0" err="1" smtClean="0">
                <a:latin typeface="Arial" panose="020B0604020202020204" pitchFamily="34" charset="0"/>
                <a:cs typeface="Arial" panose="020B0604020202020204" pitchFamily="34" charset="0"/>
              </a:rPr>
              <a:t>Tween</a:t>
            </a:r>
            <a:r>
              <a:rPr lang="es-EC" sz="1400" dirty="0" smtClean="0">
                <a:latin typeface="Arial" panose="020B0604020202020204" pitchFamily="34" charset="0"/>
                <a:cs typeface="Arial" panose="020B0604020202020204" pitchFamily="34" charset="0"/>
              </a:rPr>
              <a:t> 20 (3 min); Etanol 70% (1 min). </a:t>
            </a:r>
            <a:endParaRPr lang="en-US" sz="1400" dirty="0">
              <a:latin typeface="Arial" panose="020B0604020202020204" pitchFamily="34" charset="0"/>
              <a:cs typeface="Arial" panose="020B0604020202020204" pitchFamily="34" charset="0"/>
            </a:endParaRPr>
          </a:p>
        </p:txBody>
      </p:sp>
      <p:grpSp>
        <p:nvGrpSpPr>
          <p:cNvPr id="3" name="Grupo 2"/>
          <p:cNvGrpSpPr/>
          <p:nvPr/>
        </p:nvGrpSpPr>
        <p:grpSpPr>
          <a:xfrm>
            <a:off x="7392144" y="2492896"/>
            <a:ext cx="3816424" cy="1981539"/>
            <a:chOff x="7032104" y="2527581"/>
            <a:chExt cx="4464496" cy="1981539"/>
          </a:xfrm>
        </p:grpSpPr>
        <p:sp>
          <p:nvSpPr>
            <p:cNvPr id="14" name="Rectángulo redondeado 13"/>
            <p:cNvSpPr/>
            <p:nvPr/>
          </p:nvSpPr>
          <p:spPr>
            <a:xfrm>
              <a:off x="7032104" y="2527581"/>
              <a:ext cx="4464496" cy="1981539"/>
            </a:xfrm>
            <a:prstGeom prst="round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CuadroTexto 14"/>
            <p:cNvSpPr txBox="1"/>
            <p:nvPr/>
          </p:nvSpPr>
          <p:spPr>
            <a:xfrm>
              <a:off x="7248128" y="2814746"/>
              <a:ext cx="3240360"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Variables de respuesta </a:t>
              </a:r>
              <a:endParaRPr lang="en-US" sz="1600" b="1" dirty="0">
                <a:latin typeface="Arial" panose="020B0604020202020204" pitchFamily="34" charset="0"/>
                <a:cs typeface="Arial" panose="020B0604020202020204" pitchFamily="34" charset="0"/>
              </a:endParaRPr>
            </a:p>
          </p:txBody>
        </p:sp>
        <p:sp>
          <p:nvSpPr>
            <p:cNvPr id="16" name="CuadroTexto 15"/>
            <p:cNvSpPr txBox="1"/>
            <p:nvPr/>
          </p:nvSpPr>
          <p:spPr>
            <a:xfrm>
              <a:off x="7428148" y="3354072"/>
              <a:ext cx="3672408" cy="830997"/>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Contaminación por hongo o bacteria </a:t>
              </a:r>
            </a:p>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Viabilidad</a:t>
              </a:r>
              <a:endParaRPr 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08253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19937"/>
            <a:ext cx="3046654" cy="523220"/>
          </a:xfrm>
          <a:prstGeom prst="rect">
            <a:avLst/>
          </a:prstGeom>
          <a:noFill/>
          <a:ln>
            <a:noFill/>
          </a:ln>
        </p:spPr>
        <p:txBody>
          <a:bodyPr wrap="square" rtlCol="0">
            <a:spAutoFit/>
          </a:bodyPr>
          <a:lstStyle/>
          <a:p>
            <a:pPr algn="ctr"/>
            <a:r>
              <a:rPr lang="es-EC"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endParaRPr lang="es-EC" sz="2800" b="1" dirty="0">
              <a:latin typeface="Arial" panose="020B0604020202020204" pitchFamily="34" charset="0"/>
              <a:cs typeface="Arial" panose="020B0604020202020204" pitchFamily="34" charset="0"/>
            </a:endParaRPr>
          </a:p>
        </p:txBody>
      </p:sp>
      <p:sp>
        <p:nvSpPr>
          <p:cNvPr id="21" name="CuadroTexto 20"/>
          <p:cNvSpPr txBox="1"/>
          <p:nvPr/>
        </p:nvSpPr>
        <p:spPr>
          <a:xfrm>
            <a:off x="6744072" y="81492"/>
            <a:ext cx="5112567"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Optimización del medio de cultivo</a:t>
            </a:r>
            <a:endParaRPr lang="es-EC" sz="2400" b="1" i="1"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53916113"/>
              </p:ext>
            </p:extLst>
          </p:nvPr>
        </p:nvGraphicFramePr>
        <p:xfrm>
          <a:off x="1163414" y="2412395"/>
          <a:ext cx="3930414" cy="1857076"/>
        </p:xfrm>
        <a:graphic>
          <a:graphicData uri="http://schemas.openxmlformats.org/drawingml/2006/table">
            <a:tbl>
              <a:tblPr firstRow="1" bandRow="1">
                <a:tableStyleId>{72833802-FEF1-4C79-8D5D-14CF1EAF98D9}</a:tableStyleId>
              </a:tblPr>
              <a:tblGrid>
                <a:gridCol w="1965207">
                  <a:extLst>
                    <a:ext uri="{9D8B030D-6E8A-4147-A177-3AD203B41FA5}">
                      <a16:colId xmlns:a16="http://schemas.microsoft.com/office/drawing/2014/main" val="2552541173"/>
                    </a:ext>
                  </a:extLst>
                </a:gridCol>
                <a:gridCol w="1965207">
                  <a:extLst>
                    <a:ext uri="{9D8B030D-6E8A-4147-A177-3AD203B41FA5}">
                      <a16:colId xmlns:a16="http://schemas.microsoft.com/office/drawing/2014/main" val="4105827314"/>
                    </a:ext>
                  </a:extLst>
                </a:gridCol>
              </a:tblGrid>
              <a:tr h="741874">
                <a:tc>
                  <a:txBody>
                    <a:bodyPr/>
                    <a:lstStyle/>
                    <a:p>
                      <a:pPr algn="ctr"/>
                      <a:r>
                        <a:rPr lang="es-EC" sz="1600" dirty="0" smtClean="0">
                          <a:solidFill>
                            <a:schemeClr val="tx1"/>
                          </a:solidFill>
                          <a:latin typeface="Arial" panose="020B0604020202020204" pitchFamily="34" charset="0"/>
                          <a:cs typeface="Arial" panose="020B0604020202020204" pitchFamily="34" charset="0"/>
                        </a:rPr>
                        <a:t>Medio de cultivo </a:t>
                      </a:r>
                      <a:endParaRPr 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s-EC" sz="1600" baseline="0" dirty="0" smtClean="0">
                          <a:solidFill>
                            <a:schemeClr val="tx1"/>
                          </a:solidFill>
                          <a:latin typeface="Arial" panose="020B0604020202020204" pitchFamily="34" charset="0"/>
                          <a:cs typeface="Arial" panose="020B0604020202020204" pitchFamily="34" charset="0"/>
                        </a:rPr>
                        <a:t>Sacarosa Comercial g/L</a:t>
                      </a:r>
                      <a:endParaRPr 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26711452"/>
                  </a:ext>
                </a:extLst>
              </a:tr>
              <a:tr h="557601">
                <a:tc>
                  <a:txBody>
                    <a:bodyPr/>
                    <a:lstStyle/>
                    <a:p>
                      <a:pPr algn="ctr"/>
                      <a:r>
                        <a:rPr lang="es-EC" dirty="0" smtClean="0">
                          <a:solidFill>
                            <a:schemeClr val="tx1"/>
                          </a:solidFill>
                          <a:latin typeface="Arial" panose="020B0604020202020204" pitchFamily="34" charset="0"/>
                          <a:cs typeface="Arial" panose="020B0604020202020204" pitchFamily="34" charset="0"/>
                        </a:rPr>
                        <a:t>MS</a:t>
                      </a:r>
                      <a:r>
                        <a:rPr lang="es-EC" baseline="0" dirty="0" smtClean="0">
                          <a:solidFill>
                            <a:schemeClr val="tx1"/>
                          </a:solidFill>
                          <a:latin typeface="Arial" panose="020B0604020202020204" pitchFamily="34" charset="0"/>
                          <a:cs typeface="Arial" panose="020B0604020202020204" pitchFamily="34" charset="0"/>
                        </a:rPr>
                        <a:t> completo</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30</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655467"/>
                  </a:ext>
                </a:extLst>
              </a:tr>
              <a:tr h="557601">
                <a:tc>
                  <a:txBody>
                    <a:bodyPr/>
                    <a:lstStyle/>
                    <a:p>
                      <a:pPr algn="ctr"/>
                      <a:r>
                        <a:rPr lang="es-EC" dirty="0" smtClean="0">
                          <a:solidFill>
                            <a:schemeClr val="tx1"/>
                          </a:solidFill>
                          <a:latin typeface="Arial" panose="020B0604020202020204" pitchFamily="34" charset="0"/>
                          <a:cs typeface="Arial" panose="020B0604020202020204" pitchFamily="34" charset="0"/>
                        </a:rPr>
                        <a:t>MS</a:t>
                      </a:r>
                      <a:r>
                        <a:rPr lang="es-EC" baseline="0" dirty="0" smtClean="0">
                          <a:solidFill>
                            <a:schemeClr val="tx1"/>
                          </a:solidFill>
                          <a:latin typeface="Arial" panose="020B0604020202020204" pitchFamily="34" charset="0"/>
                          <a:cs typeface="Arial" panose="020B0604020202020204" pitchFamily="34" charset="0"/>
                        </a:rPr>
                        <a:t> ½ </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15</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1905313"/>
                  </a:ext>
                </a:extLst>
              </a:tr>
            </a:tbl>
          </a:graphicData>
        </a:graphic>
      </p:graphicFrame>
      <p:grpSp>
        <p:nvGrpSpPr>
          <p:cNvPr id="4" name="Grupo 3"/>
          <p:cNvGrpSpPr/>
          <p:nvPr/>
        </p:nvGrpSpPr>
        <p:grpSpPr>
          <a:xfrm>
            <a:off x="7392143" y="2256566"/>
            <a:ext cx="3816424" cy="2168734"/>
            <a:chOff x="7104112" y="2240298"/>
            <a:chExt cx="3996444" cy="2201270"/>
          </a:xfrm>
        </p:grpSpPr>
        <p:sp>
          <p:nvSpPr>
            <p:cNvPr id="14" name="Rectángulo redondeado 13"/>
            <p:cNvSpPr/>
            <p:nvPr/>
          </p:nvSpPr>
          <p:spPr>
            <a:xfrm>
              <a:off x="7104112" y="2240298"/>
              <a:ext cx="3816424" cy="2201270"/>
            </a:xfrm>
            <a:prstGeom prst="round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CuadroTexto 14"/>
            <p:cNvSpPr txBox="1"/>
            <p:nvPr/>
          </p:nvSpPr>
          <p:spPr>
            <a:xfrm>
              <a:off x="7248128" y="2564904"/>
              <a:ext cx="3240360"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Variables de respuesta </a:t>
              </a:r>
              <a:endParaRPr lang="en-US" sz="1600" b="1" dirty="0">
                <a:latin typeface="Arial" panose="020B0604020202020204" pitchFamily="34" charset="0"/>
                <a:cs typeface="Arial" panose="020B0604020202020204" pitchFamily="34" charset="0"/>
              </a:endParaRPr>
            </a:p>
          </p:txBody>
        </p:sp>
        <p:sp>
          <p:nvSpPr>
            <p:cNvPr id="16" name="CuadroTexto 15"/>
            <p:cNvSpPr txBox="1"/>
            <p:nvPr/>
          </p:nvSpPr>
          <p:spPr>
            <a:xfrm>
              <a:off x="7428148" y="3228064"/>
              <a:ext cx="3672408" cy="1093379"/>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Viabilidad de los </a:t>
              </a:r>
              <a:r>
                <a:rPr lang="es-EC" sz="1600" dirty="0" err="1" smtClean="0">
                  <a:latin typeface="Arial" panose="020B0604020202020204" pitchFamily="34" charset="0"/>
                  <a:cs typeface="Arial" panose="020B0604020202020204" pitchFamily="34" charset="0"/>
                </a:rPr>
                <a:t>explantes</a:t>
              </a:r>
              <a:r>
                <a:rPr lang="es-EC" sz="1600" dirty="0">
                  <a:latin typeface="Arial" panose="020B0604020202020204" pitchFamily="34" charset="0"/>
                  <a:cs typeface="Arial" panose="020B0604020202020204" pitchFamily="34" charset="0"/>
                </a:rPr>
                <a:t> </a:t>
              </a:r>
              <a:endParaRPr lang="es-EC"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C"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No </a:t>
              </a:r>
              <a:r>
                <a:rPr lang="es-EC" sz="1600" dirty="0">
                  <a:latin typeface="Arial" panose="020B0604020202020204" pitchFamily="34" charset="0"/>
                  <a:cs typeface="Arial" panose="020B0604020202020204" pitchFamily="34" charset="0"/>
                </a:rPr>
                <a:t>viabilidad(</a:t>
              </a:r>
              <a:r>
                <a:rPr lang="es-EC" sz="1600" dirty="0" err="1">
                  <a:latin typeface="Arial" panose="020B0604020202020204" pitchFamily="34" charset="0"/>
                  <a:cs typeface="Arial" panose="020B0604020202020204" pitchFamily="34" charset="0"/>
                </a:rPr>
                <a:t>Necrosamiento</a:t>
              </a:r>
              <a:r>
                <a:rPr lang="es-EC"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53793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19937"/>
            <a:ext cx="3046654" cy="523220"/>
          </a:xfrm>
          <a:prstGeom prst="rect">
            <a:avLst/>
          </a:prstGeom>
          <a:noFill/>
          <a:ln>
            <a:noFill/>
          </a:ln>
        </p:spPr>
        <p:txBody>
          <a:bodyPr wrap="square" rtlCol="0">
            <a:spAutoFit/>
          </a:bodyPr>
          <a:lstStyle/>
          <a:p>
            <a:pPr algn="ctr"/>
            <a:r>
              <a:rPr lang="es-EC"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endParaRPr lang="es-EC" sz="2800" b="1" dirty="0">
              <a:latin typeface="Arial" panose="020B0604020202020204" pitchFamily="34" charset="0"/>
              <a:cs typeface="Arial" panose="020B0604020202020204" pitchFamily="34" charset="0"/>
            </a:endParaRPr>
          </a:p>
        </p:txBody>
      </p:sp>
      <p:sp>
        <p:nvSpPr>
          <p:cNvPr id="21" name="CuadroTexto 20"/>
          <p:cNvSpPr txBox="1"/>
          <p:nvPr/>
        </p:nvSpPr>
        <p:spPr>
          <a:xfrm>
            <a:off x="6744072" y="81492"/>
            <a:ext cx="5112567"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Inducción a células madre </a:t>
            </a:r>
            <a:endParaRPr lang="es-EC" sz="2400" b="1" i="1" dirty="0">
              <a:latin typeface="Arial" panose="020B0604020202020204" pitchFamily="34" charset="0"/>
              <a:cs typeface="Arial" panose="020B0604020202020204" pitchFamily="34" charset="0"/>
            </a:endParaRPr>
          </a:p>
        </p:txBody>
      </p:sp>
      <p:sp>
        <p:nvSpPr>
          <p:cNvPr id="12" name="CuadroTexto 11"/>
          <p:cNvSpPr txBox="1"/>
          <p:nvPr/>
        </p:nvSpPr>
        <p:spPr>
          <a:xfrm>
            <a:off x="983431" y="1386571"/>
            <a:ext cx="5184576"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Tratamientos de inducción a células madre</a:t>
            </a:r>
            <a:endParaRPr lang="en-US" b="1" dirty="0">
              <a:latin typeface="Arial" panose="020B0604020202020204" pitchFamily="34" charset="0"/>
              <a:cs typeface="Arial" panose="020B0604020202020204" pitchFamily="34" charset="0"/>
            </a:endParaRPr>
          </a:p>
        </p:txBody>
      </p:sp>
      <p:grpSp>
        <p:nvGrpSpPr>
          <p:cNvPr id="4" name="Grupo 3"/>
          <p:cNvGrpSpPr/>
          <p:nvPr/>
        </p:nvGrpSpPr>
        <p:grpSpPr>
          <a:xfrm>
            <a:off x="7662172" y="2776128"/>
            <a:ext cx="3276365" cy="1659384"/>
            <a:chOff x="7281649" y="2780928"/>
            <a:chExt cx="3600400" cy="1800200"/>
          </a:xfrm>
        </p:grpSpPr>
        <p:sp>
          <p:nvSpPr>
            <p:cNvPr id="14" name="Rectángulo redondeado 13"/>
            <p:cNvSpPr/>
            <p:nvPr/>
          </p:nvSpPr>
          <p:spPr>
            <a:xfrm>
              <a:off x="7281649" y="2780928"/>
              <a:ext cx="3600400" cy="1800200"/>
            </a:xfrm>
            <a:prstGeom prst="round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CuadroTexto 14"/>
            <p:cNvSpPr txBox="1"/>
            <p:nvPr/>
          </p:nvSpPr>
          <p:spPr>
            <a:xfrm>
              <a:off x="7536160" y="3108163"/>
              <a:ext cx="2793414"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Variables de respuesta </a:t>
              </a:r>
              <a:endParaRPr lang="en-US" sz="1600" b="1" dirty="0">
                <a:latin typeface="Arial" panose="020B0604020202020204" pitchFamily="34" charset="0"/>
                <a:cs typeface="Arial" panose="020B0604020202020204" pitchFamily="34" charset="0"/>
              </a:endParaRPr>
            </a:p>
          </p:txBody>
        </p:sp>
        <p:sp>
          <p:nvSpPr>
            <p:cNvPr id="16" name="CuadroTexto 15"/>
            <p:cNvSpPr txBox="1"/>
            <p:nvPr/>
          </p:nvSpPr>
          <p:spPr>
            <a:xfrm>
              <a:off x="7716180" y="3771323"/>
              <a:ext cx="3165869" cy="338554"/>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Presencia de callo</a:t>
              </a:r>
              <a:endParaRPr lang="en-US" sz="1600" dirty="0">
                <a:latin typeface="Arial" panose="020B0604020202020204" pitchFamily="34" charset="0"/>
                <a:cs typeface="Arial" panose="020B0604020202020204" pitchFamily="34" charset="0"/>
              </a:endParaRPr>
            </a:p>
          </p:txBody>
        </p:sp>
      </p:grpSp>
      <p:graphicFrame>
        <p:nvGraphicFramePr>
          <p:cNvPr id="11" name="Tabla 10"/>
          <p:cNvGraphicFramePr>
            <a:graphicFrameLocks noGrp="1"/>
          </p:cNvGraphicFramePr>
          <p:nvPr>
            <p:extLst>
              <p:ext uri="{D42A27DB-BD31-4B8C-83A1-F6EECF244321}">
                <p14:modId xmlns:p14="http://schemas.microsoft.com/office/powerpoint/2010/main" val="328998372"/>
              </p:ext>
            </p:extLst>
          </p:nvPr>
        </p:nvGraphicFramePr>
        <p:xfrm>
          <a:off x="659395" y="1990796"/>
          <a:ext cx="5832648" cy="3230049"/>
        </p:xfrm>
        <a:graphic>
          <a:graphicData uri="http://schemas.openxmlformats.org/drawingml/2006/table">
            <a:tbl>
              <a:tblPr firstRow="1" bandRow="1">
                <a:tableStyleId>{72833802-FEF1-4C79-8D5D-14CF1EAF98D9}</a:tableStyleId>
              </a:tblPr>
              <a:tblGrid>
                <a:gridCol w="1944216">
                  <a:extLst>
                    <a:ext uri="{9D8B030D-6E8A-4147-A177-3AD203B41FA5}">
                      <a16:colId xmlns:a16="http://schemas.microsoft.com/office/drawing/2014/main" val="2552541173"/>
                    </a:ext>
                  </a:extLst>
                </a:gridCol>
                <a:gridCol w="1944216">
                  <a:extLst>
                    <a:ext uri="{9D8B030D-6E8A-4147-A177-3AD203B41FA5}">
                      <a16:colId xmlns:a16="http://schemas.microsoft.com/office/drawing/2014/main" val="4105827314"/>
                    </a:ext>
                  </a:extLst>
                </a:gridCol>
                <a:gridCol w="1944216">
                  <a:extLst>
                    <a:ext uri="{9D8B030D-6E8A-4147-A177-3AD203B41FA5}">
                      <a16:colId xmlns:a16="http://schemas.microsoft.com/office/drawing/2014/main" val="1348748922"/>
                    </a:ext>
                  </a:extLst>
                </a:gridCol>
              </a:tblGrid>
              <a:tr h="678859">
                <a:tc>
                  <a:txBody>
                    <a:bodyPr/>
                    <a:lstStyle/>
                    <a:p>
                      <a:pPr algn="ctr"/>
                      <a:r>
                        <a:rPr lang="es-EC" sz="1600" dirty="0" smtClean="0">
                          <a:solidFill>
                            <a:schemeClr val="tx1"/>
                          </a:solidFill>
                          <a:latin typeface="Arial" panose="020B0604020202020204" pitchFamily="34" charset="0"/>
                          <a:cs typeface="Arial" panose="020B0604020202020204" pitchFamily="34" charset="0"/>
                        </a:rPr>
                        <a:t>Tratamiento</a:t>
                      </a:r>
                      <a:endParaRPr 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es-EC" sz="1600" dirty="0" smtClean="0">
                          <a:solidFill>
                            <a:schemeClr val="tx1"/>
                          </a:solidFill>
                          <a:latin typeface="Arial" panose="020B0604020202020204" pitchFamily="34" charset="0"/>
                          <a:cs typeface="Arial" panose="020B0604020202020204" pitchFamily="34" charset="0"/>
                        </a:rPr>
                        <a:t>Reguladores de Crecimiento</a:t>
                      </a:r>
                      <a:endParaRPr 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w="12700" cmpd="sng">
                      <a:noFill/>
                      <a:prstDash val="solid"/>
                    </a:lnTlToBr>
                    <a:lnBlToTr w="12700" cmpd="sng">
                      <a:noFill/>
                      <a:prstDash val="solid"/>
                    </a:lnBlToTr>
                    <a:solidFill>
                      <a:srgbClr val="AEF999"/>
                    </a:solidFill>
                  </a:tcPr>
                </a:tc>
                <a:extLst>
                  <a:ext uri="{0D108BD9-81ED-4DB2-BD59-A6C34878D82A}">
                    <a16:rowId xmlns:a16="http://schemas.microsoft.com/office/drawing/2014/main" val="526711452"/>
                  </a:ext>
                </a:extLst>
              </a:tr>
              <a:tr h="510238">
                <a:tc>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2,4</a:t>
                      </a:r>
                      <a:r>
                        <a:rPr lang="es-EC" baseline="0" dirty="0" smtClean="0">
                          <a:solidFill>
                            <a:schemeClr val="tx1"/>
                          </a:solidFill>
                          <a:latin typeface="Arial" panose="020B0604020202020204" pitchFamily="34" charset="0"/>
                          <a:cs typeface="Arial" panose="020B0604020202020204" pitchFamily="34" charset="0"/>
                        </a:rPr>
                        <a:t>-D (mg/L)</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6-BAP (mg/L)</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021969"/>
                  </a:ext>
                </a:extLst>
              </a:tr>
              <a:tr h="510238">
                <a:tc>
                  <a:txBody>
                    <a:bodyPr/>
                    <a:lstStyle/>
                    <a:p>
                      <a:pPr algn="ctr"/>
                      <a:r>
                        <a:rPr lang="es-EC" dirty="0" smtClean="0">
                          <a:solidFill>
                            <a:schemeClr val="tx1"/>
                          </a:solidFill>
                          <a:latin typeface="Arial" panose="020B0604020202020204" pitchFamily="34" charset="0"/>
                          <a:cs typeface="Arial" panose="020B0604020202020204" pitchFamily="34" charset="0"/>
                        </a:rPr>
                        <a:t>T0</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0</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0</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655467"/>
                  </a:ext>
                </a:extLst>
              </a:tr>
              <a:tr h="510238">
                <a:tc>
                  <a:txBody>
                    <a:bodyPr/>
                    <a:lstStyle/>
                    <a:p>
                      <a:pPr algn="ctr"/>
                      <a:r>
                        <a:rPr lang="es-EC" dirty="0" smtClean="0">
                          <a:solidFill>
                            <a:schemeClr val="tx1"/>
                          </a:solidFill>
                          <a:latin typeface="Arial" panose="020B0604020202020204" pitchFamily="34" charset="0"/>
                          <a:cs typeface="Arial" panose="020B0604020202020204" pitchFamily="34" charset="0"/>
                        </a:rPr>
                        <a:t>T1</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0,12</a:t>
                      </a:r>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1905313"/>
                  </a:ext>
                </a:extLst>
              </a:tr>
              <a:tr h="510238">
                <a:tc>
                  <a:txBody>
                    <a:bodyPr/>
                    <a:lstStyle/>
                    <a:p>
                      <a:pPr algn="ctr"/>
                      <a:r>
                        <a:rPr lang="es-EC" dirty="0" smtClean="0">
                          <a:solidFill>
                            <a:schemeClr val="tx1"/>
                          </a:solidFill>
                          <a:latin typeface="Arial" panose="020B0604020202020204" pitchFamily="34" charset="0"/>
                          <a:cs typeface="Arial" panose="020B0604020202020204" pitchFamily="34" charset="0"/>
                        </a:rPr>
                        <a:t>T2</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2</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0,23</a:t>
                      </a:r>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832209"/>
                  </a:ext>
                </a:extLst>
              </a:tr>
              <a:tr h="510238">
                <a:tc>
                  <a:txBody>
                    <a:bodyPr/>
                    <a:lstStyle/>
                    <a:p>
                      <a:pPr algn="ctr"/>
                      <a:r>
                        <a:rPr lang="es-EC" dirty="0" smtClean="0">
                          <a:solidFill>
                            <a:schemeClr val="tx1"/>
                          </a:solidFill>
                          <a:latin typeface="Arial" panose="020B0604020202020204" pitchFamily="34" charset="0"/>
                          <a:cs typeface="Arial" panose="020B0604020202020204" pitchFamily="34" charset="0"/>
                        </a:rPr>
                        <a:t>T3</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3</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dirty="0" smtClean="0">
                          <a:solidFill>
                            <a:schemeClr val="tx1"/>
                          </a:solidFill>
                          <a:latin typeface="Arial" panose="020B0604020202020204" pitchFamily="34" charset="0"/>
                          <a:cs typeface="Arial" panose="020B0604020202020204" pitchFamily="34" charset="0"/>
                        </a:rPr>
                        <a:t>0,35</a:t>
                      </a:r>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449548"/>
                  </a:ext>
                </a:extLst>
              </a:tr>
            </a:tbl>
          </a:graphicData>
        </a:graphic>
      </p:graphicFrame>
    </p:spTree>
    <p:extLst>
      <p:ext uri="{BB962C8B-B14F-4D97-AF65-F5344CB8AC3E}">
        <p14:creationId xmlns:p14="http://schemas.microsoft.com/office/powerpoint/2010/main" val="1928692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55440" y="2852936"/>
            <a:ext cx="10801200" cy="1015663"/>
            <a:chOff x="1127448" y="2636912"/>
            <a:chExt cx="10801200" cy="1015663"/>
          </a:xfrm>
        </p:grpSpPr>
        <p:sp>
          <p:nvSpPr>
            <p:cNvPr id="7" name="CuadroTexto 6"/>
            <p:cNvSpPr txBox="1"/>
            <p:nvPr/>
          </p:nvSpPr>
          <p:spPr>
            <a:xfrm>
              <a:off x="1127448" y="2636912"/>
              <a:ext cx="10801200" cy="1015663"/>
            </a:xfrm>
            <a:prstGeom prst="rect">
              <a:avLst/>
            </a:prstGeom>
            <a:noFill/>
            <a:ln>
              <a:noFill/>
            </a:ln>
          </p:spPr>
          <p:txBody>
            <a:bodyPr wrap="square" rtlCol="0">
              <a:spAutoFit/>
            </a:bodyPr>
            <a:lstStyle/>
            <a:p>
              <a:pPr algn="ctr"/>
              <a:r>
                <a:rPr lang="es-EC" sz="6000" b="1" dirty="0" smtClean="0">
                  <a:latin typeface="Arial" panose="020B0604020202020204" pitchFamily="34" charset="0"/>
                  <a:cs typeface="Arial" panose="020B0604020202020204" pitchFamily="34" charset="0"/>
                </a:rPr>
                <a:t>Resultados y Discusión</a:t>
              </a:r>
              <a:endParaRPr lang="es-EC" sz="6000" b="1" dirty="0">
                <a:latin typeface="Arial" panose="020B0604020202020204" pitchFamily="34" charset="0"/>
                <a:cs typeface="Arial" panose="020B0604020202020204" pitchFamily="34" charset="0"/>
              </a:endParaRPr>
            </a:p>
          </p:txBody>
        </p:sp>
        <p:sp>
          <p:nvSpPr>
            <p:cNvPr id="4" name="Elipse 3"/>
            <p:cNvSpPr/>
            <p:nvPr/>
          </p:nvSpPr>
          <p:spPr>
            <a:xfrm>
              <a:off x="1127448" y="2676691"/>
              <a:ext cx="100481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smtClean="0">
                  <a:solidFill>
                    <a:schemeClr val="tx1"/>
                  </a:solidFill>
                </a:rPr>
                <a:t>4</a:t>
              </a:r>
              <a:endParaRPr lang="en-US" sz="4800" b="1" dirty="0">
                <a:solidFill>
                  <a:schemeClr val="tx1"/>
                </a:solidFill>
              </a:endParaRPr>
            </a:p>
          </p:txBody>
        </p:sp>
      </p:grpSp>
    </p:spTree>
    <p:extLst>
      <p:ext uri="{BB962C8B-B14F-4D97-AF65-F5344CB8AC3E}">
        <p14:creationId xmlns:p14="http://schemas.microsoft.com/office/powerpoint/2010/main" val="3978111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5" name="CuadroTexto 4"/>
          <p:cNvSpPr txBox="1"/>
          <p:nvPr/>
        </p:nvSpPr>
        <p:spPr>
          <a:xfrm>
            <a:off x="-240704" y="44624"/>
            <a:ext cx="5184576" cy="523220"/>
          </a:xfrm>
          <a:prstGeom prst="rect">
            <a:avLst/>
          </a:prstGeom>
          <a:noFill/>
          <a:ln>
            <a:noFill/>
          </a:ln>
        </p:spPr>
        <p:txBody>
          <a:bodyPr wrap="square" rtlCol="0">
            <a:spAutoFit/>
          </a:bodyPr>
          <a:lstStyle/>
          <a:p>
            <a:pPr algn="ct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latin typeface="Arial" panose="020B0604020202020204" pitchFamily="34" charset="0"/>
                <a:cs typeface="Arial" panose="020B0604020202020204" pitchFamily="34" charset="0"/>
              </a:rPr>
              <a:t>Resultados y discusión</a:t>
            </a:r>
            <a:endParaRPr lang="es-EC" sz="2800" b="1" dirty="0">
              <a:latin typeface="Arial" panose="020B0604020202020204" pitchFamily="34" charset="0"/>
              <a:cs typeface="Arial" panose="020B0604020202020204" pitchFamily="34" charset="0"/>
            </a:endParaRPr>
          </a:p>
        </p:txBody>
      </p:sp>
      <p:sp>
        <p:nvSpPr>
          <p:cNvPr id="6" name="CuadroTexto 5"/>
          <p:cNvSpPr txBox="1"/>
          <p:nvPr/>
        </p:nvSpPr>
        <p:spPr>
          <a:xfrm>
            <a:off x="8893153" y="61555"/>
            <a:ext cx="3046654" cy="461665"/>
          </a:xfrm>
          <a:prstGeom prst="rect">
            <a:avLst/>
          </a:prstGeom>
          <a:noFill/>
          <a:ln>
            <a:noFill/>
          </a:ln>
        </p:spPr>
        <p:txBody>
          <a:bodyPr wrap="square" rtlCol="0">
            <a:spAutoFit/>
          </a:bodyPr>
          <a:lstStyle/>
          <a:p>
            <a:pPr algn="ctr"/>
            <a:r>
              <a:rPr lang="es-EC"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Desinfección</a:t>
            </a:r>
            <a:endParaRPr lang="es-EC" sz="2800" b="1" i="1" dirty="0">
              <a:latin typeface="Arial" panose="020B060402020202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1268459741"/>
              </p:ext>
            </p:extLst>
          </p:nvPr>
        </p:nvGraphicFramePr>
        <p:xfrm>
          <a:off x="335360" y="1124744"/>
          <a:ext cx="5184576"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p:cNvSpPr txBox="1"/>
          <p:nvPr/>
        </p:nvSpPr>
        <p:spPr>
          <a:xfrm>
            <a:off x="6090420" y="4432757"/>
            <a:ext cx="5605465" cy="584775"/>
          </a:xfrm>
          <a:prstGeom prst="rect">
            <a:avLst/>
          </a:prstGeom>
          <a:noFill/>
        </p:spPr>
        <p:txBody>
          <a:bodyPr wrap="square" rtlCol="0">
            <a:spAutoFit/>
          </a:bodyPr>
          <a:lstStyle/>
          <a:p>
            <a:r>
              <a:rPr lang="es-EC" sz="1600" dirty="0">
                <a:latin typeface="Arial" panose="020B0604020202020204" pitchFamily="34" charset="0"/>
                <a:cs typeface="Arial" panose="020B0604020202020204" pitchFamily="34" charset="0"/>
              </a:rPr>
              <a:t>Contaminación por </a:t>
            </a:r>
            <a:r>
              <a:rPr lang="es-EC" sz="1600" dirty="0" smtClean="0">
                <a:latin typeface="Arial" panose="020B0604020202020204" pitchFamily="34" charset="0"/>
                <a:cs typeface="Arial" panose="020B0604020202020204" pitchFamily="34" charset="0"/>
              </a:rPr>
              <a:t>bacterias (A) y hongos (B) en </a:t>
            </a:r>
            <a:r>
              <a:rPr lang="es-EC" sz="1600" dirty="0">
                <a:latin typeface="Arial" panose="020B0604020202020204" pitchFamily="34" charset="0"/>
                <a:cs typeface="Arial" panose="020B0604020202020204" pitchFamily="34" charset="0"/>
              </a:rPr>
              <a:t>hojas de </a:t>
            </a:r>
            <a:r>
              <a:rPr lang="es-EC" sz="1600" i="1" dirty="0">
                <a:latin typeface="Arial" panose="020B0604020202020204" pitchFamily="34" charset="0"/>
                <a:cs typeface="Arial" panose="020B0604020202020204" pitchFamily="34" charset="0"/>
              </a:rPr>
              <a:t>O. </a:t>
            </a:r>
            <a:r>
              <a:rPr lang="es-EC" sz="1600" i="1" dirty="0" err="1">
                <a:latin typeface="Arial" panose="020B0604020202020204" pitchFamily="34" charset="0"/>
                <a:cs typeface="Arial" panose="020B0604020202020204" pitchFamily="34" charset="0"/>
              </a:rPr>
              <a:t>majorana</a:t>
            </a:r>
            <a:r>
              <a:rPr lang="es-EC" sz="1600" i="1" dirty="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 a los 14 días de cultivo</a:t>
            </a:r>
            <a:endParaRPr lang="en-US" sz="1600" dirty="0">
              <a:latin typeface="Arial" panose="020B0604020202020204" pitchFamily="34" charset="0"/>
              <a:cs typeface="Arial" panose="020B0604020202020204" pitchFamily="34" charset="0"/>
            </a:endParaRPr>
          </a:p>
        </p:txBody>
      </p:sp>
      <p:grpSp>
        <p:nvGrpSpPr>
          <p:cNvPr id="16" name="Grupo 15"/>
          <p:cNvGrpSpPr/>
          <p:nvPr/>
        </p:nvGrpSpPr>
        <p:grpSpPr>
          <a:xfrm>
            <a:off x="6168008" y="1628798"/>
            <a:ext cx="5652628" cy="2664297"/>
            <a:chOff x="6096000" y="1628799"/>
            <a:chExt cx="5724636" cy="2612748"/>
          </a:xfrm>
        </p:grpSpPr>
        <p:pic>
          <p:nvPicPr>
            <p:cNvPr id="13" name="Imagen 12" descr="C:\Users\DELL\AppData\Local\Temp\AweZip\Temp1\AweZip1\Hii Te Amoo\24 de noviembre\IMG_20221124_135351.jpg"/>
            <p:cNvPicPr/>
            <p:nvPr/>
          </p:nvPicPr>
          <p:blipFill rotWithShape="1">
            <a:blip r:embed="rId3" cstate="print">
              <a:extLst>
                <a:ext uri="{28A0092B-C50C-407E-A947-70E740481C1C}">
                  <a14:useLocalDpi xmlns:a14="http://schemas.microsoft.com/office/drawing/2010/main" val="0"/>
                </a:ext>
              </a:extLst>
            </a:blip>
            <a:srcRect l="23877" t="41048" r="21394" b="21610"/>
            <a:stretch/>
          </p:blipFill>
          <p:spPr bwMode="auto">
            <a:xfrm>
              <a:off x="9012324" y="1628800"/>
              <a:ext cx="2808312" cy="2612747"/>
            </a:xfrm>
            <a:prstGeom prst="rect">
              <a:avLst/>
            </a:prstGeom>
            <a:noFill/>
            <a:ln>
              <a:noFill/>
            </a:ln>
            <a:extLst>
              <a:ext uri="{53640926-AAD7-44D8-BBD7-CCE9431645EC}">
                <a14:shadowObscured xmlns:a14="http://schemas.microsoft.com/office/drawing/2010/main"/>
              </a:ext>
            </a:extLst>
          </p:spPr>
        </p:pic>
        <p:pic>
          <p:nvPicPr>
            <p:cNvPr id="15" name="Imagen 14" descr="E:\TESIS\Hii Te Amoo\Hii Te Amoo\7 de diciembre\IMG_20221207_133358.jpg"/>
            <p:cNvPicPr/>
            <p:nvPr/>
          </p:nvPicPr>
          <p:blipFill rotWithShape="1">
            <a:blip r:embed="rId4" cstate="print">
              <a:extLst>
                <a:ext uri="{28A0092B-C50C-407E-A947-70E740481C1C}">
                  <a14:useLocalDpi xmlns:a14="http://schemas.microsoft.com/office/drawing/2010/main" val="0"/>
                </a:ext>
              </a:extLst>
            </a:blip>
            <a:srcRect l="34733" b="18531"/>
            <a:stretch/>
          </p:blipFill>
          <p:spPr bwMode="auto">
            <a:xfrm>
              <a:off x="6096000" y="1628799"/>
              <a:ext cx="2916324" cy="2612748"/>
            </a:xfrm>
            <a:prstGeom prst="rect">
              <a:avLst/>
            </a:prstGeom>
            <a:noFill/>
            <a:ln>
              <a:noFill/>
            </a:ln>
            <a:extLst>
              <a:ext uri="{53640926-AAD7-44D8-BBD7-CCE9431645EC}">
                <a14:shadowObscured xmlns:a14="http://schemas.microsoft.com/office/drawing/2010/main"/>
              </a:ext>
            </a:extLst>
          </p:spPr>
        </p:pic>
      </p:grpSp>
      <p:sp>
        <p:nvSpPr>
          <p:cNvPr id="12" name="CuadroTexto 11">
            <a:extLst>
              <a:ext uri="{FF2B5EF4-FFF2-40B4-BE49-F238E27FC236}">
                <a16:creationId xmlns:a16="http://schemas.microsoft.com/office/drawing/2014/main" id="{66A8C785-527F-D5DF-C63F-61741B90AC19}"/>
              </a:ext>
            </a:extLst>
          </p:cNvPr>
          <p:cNvSpPr txBox="1"/>
          <p:nvPr/>
        </p:nvSpPr>
        <p:spPr>
          <a:xfrm>
            <a:off x="0" y="6378971"/>
            <a:ext cx="9047649" cy="307777"/>
          </a:xfrm>
          <a:prstGeom prst="rect">
            <a:avLst/>
          </a:prstGeom>
          <a:noFill/>
        </p:spPr>
        <p:txBody>
          <a:bodyPr wrap="square">
            <a:spAutoFit/>
          </a:bodyPr>
          <a:lstStyle/>
          <a:p>
            <a:r>
              <a:rPr lang="es-ES" sz="1400" dirty="0" smtClean="0">
                <a:latin typeface="Arial" panose="020B0604020202020204" pitchFamily="34" charset="0"/>
                <a:ea typeface="Calibri" panose="020F0502020204030204" pitchFamily="34" charset="0"/>
                <a:cs typeface="Arial" panose="020B0604020202020204" pitchFamily="34" charset="0"/>
              </a:rPr>
              <a:t>(</a:t>
            </a:r>
            <a:r>
              <a:rPr lang="es-EC" sz="1400" dirty="0" err="1" smtClean="0">
                <a:latin typeface="Arial" panose="020B0604020202020204" pitchFamily="34" charset="0"/>
                <a:cs typeface="Arial" panose="020B0604020202020204" pitchFamily="34" charset="0"/>
              </a:rPr>
              <a:t>Cassells</a:t>
            </a:r>
            <a:r>
              <a:rPr lang="es-EC" sz="1400" dirty="0" smtClean="0">
                <a:latin typeface="Arial" panose="020B0604020202020204" pitchFamily="34" charset="0"/>
                <a:cs typeface="Arial" panose="020B0604020202020204" pitchFamily="34" charset="0"/>
              </a:rPr>
              <a:t> &amp; Doyle-</a:t>
            </a:r>
            <a:r>
              <a:rPr lang="es-EC" sz="1400" dirty="0" err="1" smtClean="0">
                <a:latin typeface="Arial" panose="020B0604020202020204" pitchFamily="34" charset="0"/>
                <a:cs typeface="Arial" panose="020B0604020202020204" pitchFamily="34" charset="0"/>
              </a:rPr>
              <a:t>Prestwich</a:t>
            </a:r>
            <a:r>
              <a:rPr lang="es-EC" sz="1400" dirty="0" smtClean="0">
                <a:latin typeface="Arial" panose="020B0604020202020204" pitchFamily="34" charset="0"/>
                <a:cs typeface="Arial" panose="020B0604020202020204" pitchFamily="34" charset="0"/>
              </a:rPr>
              <a:t>, 2009; </a:t>
            </a:r>
            <a:r>
              <a:rPr lang="es-EC" sz="1400" dirty="0">
                <a:latin typeface="Arial" panose="020B0604020202020204" pitchFamily="34" charset="0"/>
                <a:cs typeface="Arial" panose="020B0604020202020204" pitchFamily="34" charset="0"/>
              </a:rPr>
              <a:t>Sánchez </a:t>
            </a:r>
            <a:r>
              <a:rPr lang="es-EC" sz="1400" i="1" dirty="0">
                <a:latin typeface="Arial" panose="020B0604020202020204" pitchFamily="34" charset="0"/>
                <a:cs typeface="Arial" panose="020B0604020202020204" pitchFamily="34" charset="0"/>
              </a:rPr>
              <a:t>et </a:t>
            </a:r>
            <a:r>
              <a:rPr lang="es-EC" sz="1400" i="1" dirty="0" smtClean="0">
                <a:latin typeface="Arial" panose="020B0604020202020204" pitchFamily="34" charset="0"/>
                <a:cs typeface="Arial" panose="020B0604020202020204" pitchFamily="34" charset="0"/>
              </a:rPr>
              <a:t>al</a:t>
            </a:r>
            <a:r>
              <a:rPr lang="es-EC" sz="1400" dirty="0" smtClean="0">
                <a:latin typeface="Arial" panose="020B0604020202020204" pitchFamily="34" charset="0"/>
                <a:cs typeface="Arial" panose="020B0604020202020204" pitchFamily="34" charset="0"/>
              </a:rPr>
              <a:t>., 2006; </a:t>
            </a:r>
            <a:r>
              <a:rPr lang="es-EC" sz="1400" dirty="0" err="1">
                <a:latin typeface="Arial" panose="020B0604020202020204" pitchFamily="34" charset="0"/>
                <a:cs typeface="Arial" panose="020B0604020202020204" pitchFamily="34" charset="0"/>
              </a:rPr>
              <a:t>Korkor</a:t>
            </a:r>
            <a:r>
              <a:rPr lang="es-EC" sz="1400" dirty="0">
                <a:latin typeface="Arial" panose="020B0604020202020204" pitchFamily="34" charset="0"/>
                <a:cs typeface="Arial" panose="020B0604020202020204" pitchFamily="34" charset="0"/>
              </a:rPr>
              <a:t> </a:t>
            </a:r>
            <a:r>
              <a:rPr lang="es-EC" sz="1400" i="1" dirty="0">
                <a:latin typeface="Arial" panose="020B0604020202020204" pitchFamily="34" charset="0"/>
                <a:cs typeface="Arial" panose="020B0604020202020204" pitchFamily="34" charset="0"/>
              </a:rPr>
              <a:t>et </a:t>
            </a:r>
            <a:r>
              <a:rPr lang="es-EC" sz="1400" i="1" dirty="0" smtClean="0">
                <a:latin typeface="Arial" panose="020B0604020202020204" pitchFamily="34" charset="0"/>
                <a:cs typeface="Arial" panose="020B0604020202020204" pitchFamily="34" charset="0"/>
              </a:rPr>
              <a:t>al.,</a:t>
            </a:r>
            <a:r>
              <a:rPr lang="es-EC" sz="1400" dirty="0" smtClean="0">
                <a:latin typeface="Arial" panose="020B0604020202020204" pitchFamily="34" charset="0"/>
                <a:cs typeface="Arial" panose="020B0604020202020204" pitchFamily="34" charset="0"/>
              </a:rPr>
              <a:t> 2017; </a:t>
            </a:r>
            <a:r>
              <a:rPr lang="es-EC" sz="1400" dirty="0" err="1">
                <a:latin typeface="Arial" panose="020B0604020202020204" pitchFamily="34" charset="0"/>
                <a:cs typeface="Arial" panose="020B0604020202020204" pitchFamily="34" charset="0"/>
              </a:rPr>
              <a:t>Iyer</a:t>
            </a:r>
            <a:r>
              <a:rPr lang="es-EC" sz="1400" dirty="0">
                <a:latin typeface="Arial" panose="020B0604020202020204" pitchFamily="34" charset="0"/>
                <a:cs typeface="Arial" panose="020B0604020202020204" pitchFamily="34" charset="0"/>
              </a:rPr>
              <a:t> &amp; </a:t>
            </a:r>
            <a:r>
              <a:rPr lang="es-EC" sz="1400" dirty="0" err="1" smtClean="0">
                <a:latin typeface="Arial" panose="020B0604020202020204" pitchFamily="34" charset="0"/>
                <a:cs typeface="Arial" panose="020B0604020202020204" pitchFamily="34" charset="0"/>
              </a:rPr>
              <a:t>Pai</a:t>
            </a:r>
            <a:r>
              <a:rPr lang="es-EC" sz="1400" dirty="0" smtClean="0">
                <a:latin typeface="Arial" panose="020B0604020202020204" pitchFamily="34" charset="0"/>
                <a:cs typeface="Arial" panose="020B0604020202020204" pitchFamily="34" charset="0"/>
              </a:rPr>
              <a:t>, 2000</a:t>
            </a:r>
            <a:r>
              <a:rPr lang="es-EC" sz="1400" dirty="0">
                <a:latin typeface="Arial" panose="020B0604020202020204" pitchFamily="34" charset="0"/>
                <a:cs typeface="Arial" panose="020B0604020202020204" pitchFamily="34" charset="0"/>
              </a:rPr>
              <a:t>)</a:t>
            </a:r>
            <a:r>
              <a:rPr lang="es-EC"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2" name="Rectángulo 1"/>
          <p:cNvSpPr/>
          <p:nvPr/>
        </p:nvSpPr>
        <p:spPr>
          <a:xfrm>
            <a:off x="4295800" y="4149081"/>
            <a:ext cx="1080120"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6168008" y="1628798"/>
            <a:ext cx="432048" cy="369332"/>
          </a:xfrm>
          <a:prstGeom prst="rect">
            <a:avLst/>
          </a:prstGeom>
          <a:solidFill>
            <a:schemeClr val="bg1"/>
          </a:solidFill>
          <a:ln>
            <a:solidFill>
              <a:schemeClr val="tx1"/>
            </a:solidFill>
          </a:ln>
        </p:spPr>
        <p:txBody>
          <a:bodyPr wrap="square" rtlCol="0">
            <a:spAutoFit/>
          </a:bodyPr>
          <a:lstStyle/>
          <a:p>
            <a:pPr algn="ctr"/>
            <a:r>
              <a:rPr lang="es-EC" dirty="0" smtClean="0"/>
              <a:t>A</a:t>
            </a:r>
            <a:endParaRPr lang="en-US" dirty="0"/>
          </a:p>
        </p:txBody>
      </p:sp>
      <p:sp>
        <p:nvSpPr>
          <p:cNvPr id="14" name="CuadroTexto 13"/>
          <p:cNvSpPr txBox="1"/>
          <p:nvPr/>
        </p:nvSpPr>
        <p:spPr>
          <a:xfrm>
            <a:off x="9047649" y="1628798"/>
            <a:ext cx="432048" cy="369332"/>
          </a:xfrm>
          <a:prstGeom prst="rect">
            <a:avLst/>
          </a:prstGeom>
          <a:solidFill>
            <a:schemeClr val="bg1"/>
          </a:solidFill>
          <a:ln>
            <a:solidFill>
              <a:schemeClr val="tx1"/>
            </a:solidFill>
          </a:ln>
        </p:spPr>
        <p:txBody>
          <a:bodyPr wrap="square" rtlCol="0">
            <a:spAutoFit/>
          </a:bodyPr>
          <a:lstStyle/>
          <a:p>
            <a:pPr algn="ctr"/>
            <a:r>
              <a:rPr lang="es-EC" dirty="0"/>
              <a:t>B</a:t>
            </a:r>
            <a:endParaRPr lang="en-US" dirty="0"/>
          </a:p>
        </p:txBody>
      </p:sp>
    </p:spTree>
    <p:extLst>
      <p:ext uri="{BB962C8B-B14F-4D97-AF65-F5344CB8AC3E}">
        <p14:creationId xmlns:p14="http://schemas.microsoft.com/office/powerpoint/2010/main" val="18030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336360" y="33505"/>
            <a:ext cx="3286116" cy="523220"/>
          </a:xfrm>
          <a:prstGeom prst="rect">
            <a:avLst/>
          </a:prstGeom>
          <a:noFill/>
        </p:spPr>
        <p:txBody>
          <a:bodyPr wrap="square" rtlCol="0">
            <a:spAutoFit/>
          </a:bodyPr>
          <a:lstStyle>
            <a:defPPr>
              <a:defRPr lang="es-ES"/>
            </a:defPPr>
            <a:lvl1pPr algn="ctr">
              <a:defRPr sz="2800" b="1">
                <a:solidFill>
                  <a:srgbClr val="FF0000"/>
                </a:solidFill>
              </a:defRPr>
            </a:lvl1pPr>
          </a:lstStyle>
          <a:p>
            <a:r>
              <a:rPr lang="es-EC"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CONTENIDO</a:t>
            </a:r>
          </a:p>
        </p:txBody>
      </p:sp>
      <p:graphicFrame>
        <p:nvGraphicFramePr>
          <p:cNvPr id="7" name="Diagrama 6"/>
          <p:cNvGraphicFramePr/>
          <p:nvPr>
            <p:extLst>
              <p:ext uri="{D42A27DB-BD31-4B8C-83A1-F6EECF244321}">
                <p14:modId xmlns:p14="http://schemas.microsoft.com/office/powerpoint/2010/main" val="540838117"/>
              </p:ext>
            </p:extLst>
          </p:nvPr>
        </p:nvGraphicFramePr>
        <p:xfrm>
          <a:off x="1487488" y="692697"/>
          <a:ext cx="9865096"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0"/>
            <a:ext cx="4583832" cy="523220"/>
          </a:xfrm>
          <a:prstGeom prst="rect">
            <a:avLst/>
          </a:prstGeom>
          <a:noFill/>
          <a:ln>
            <a:noFill/>
          </a:ln>
        </p:spPr>
        <p:txBody>
          <a:bodyPr wrap="square" rtlCol="0">
            <a:spAutoFit/>
          </a:bodyPr>
          <a:lstStyle/>
          <a:p>
            <a:pPr algn="ct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latin typeface="Arial" panose="020B0604020202020204" pitchFamily="34" charset="0"/>
                <a:cs typeface="Arial" panose="020B0604020202020204" pitchFamily="34" charset="0"/>
              </a:rPr>
              <a:t>Resultados y discusión</a:t>
            </a:r>
            <a:endParaRPr lang="es-EC" sz="2800" b="1" dirty="0">
              <a:latin typeface="Arial" panose="020B0604020202020204" pitchFamily="34" charset="0"/>
              <a:cs typeface="Arial" panose="020B0604020202020204" pitchFamily="34" charset="0"/>
            </a:endParaRPr>
          </a:p>
        </p:txBody>
      </p:sp>
      <p:sp>
        <p:nvSpPr>
          <p:cNvPr id="6" name="CuadroTexto 5"/>
          <p:cNvSpPr txBox="1"/>
          <p:nvPr/>
        </p:nvSpPr>
        <p:spPr>
          <a:xfrm>
            <a:off x="7032104" y="61555"/>
            <a:ext cx="4907703" cy="461665"/>
          </a:xfrm>
          <a:prstGeom prst="rect">
            <a:avLst/>
          </a:prstGeom>
          <a:noFill/>
          <a:ln>
            <a:noFill/>
          </a:ln>
        </p:spPr>
        <p:txBody>
          <a:bodyPr wrap="square" rtlCol="0">
            <a:spAutoFit/>
          </a:bodyPr>
          <a:lstStyle/>
          <a:p>
            <a:pPr algn="ctr"/>
            <a:r>
              <a:rPr lang="es-EC"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de medio de cultivo </a:t>
            </a:r>
            <a:endParaRPr lang="es-EC" sz="2800" b="1" i="1" dirty="0">
              <a:latin typeface="Arial" panose="020B0604020202020204" pitchFamily="34" charset="0"/>
              <a:cs typeface="Arial" panose="020B0604020202020204" pitchFamily="34" charset="0"/>
            </a:endParaRPr>
          </a:p>
        </p:txBody>
      </p:sp>
      <p:graphicFrame>
        <p:nvGraphicFramePr>
          <p:cNvPr id="15" name="Gráfico 14"/>
          <p:cNvGraphicFramePr/>
          <p:nvPr>
            <p:extLst>
              <p:ext uri="{D42A27DB-BD31-4B8C-83A1-F6EECF244321}">
                <p14:modId xmlns:p14="http://schemas.microsoft.com/office/powerpoint/2010/main" val="2844618717"/>
              </p:ext>
            </p:extLst>
          </p:nvPr>
        </p:nvGraphicFramePr>
        <p:xfrm>
          <a:off x="119336" y="1124744"/>
          <a:ext cx="5976664" cy="4248472"/>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upo 2"/>
          <p:cNvGrpSpPr/>
          <p:nvPr/>
        </p:nvGrpSpPr>
        <p:grpSpPr>
          <a:xfrm>
            <a:off x="6406769" y="2060848"/>
            <a:ext cx="5472608" cy="2376264"/>
            <a:chOff x="6384032" y="1808078"/>
            <a:chExt cx="5472608" cy="2376264"/>
          </a:xfrm>
        </p:grpSpPr>
        <p:grpSp>
          <p:nvGrpSpPr>
            <p:cNvPr id="16" name="Grupo 15"/>
            <p:cNvGrpSpPr/>
            <p:nvPr/>
          </p:nvGrpSpPr>
          <p:grpSpPr>
            <a:xfrm>
              <a:off x="6384032" y="1808078"/>
              <a:ext cx="5472608" cy="2376264"/>
              <a:chOff x="0" y="0"/>
              <a:chExt cx="5120005" cy="1955800"/>
            </a:xfrm>
          </p:grpSpPr>
          <p:pic>
            <p:nvPicPr>
              <p:cNvPr id="17" name="Imagen 16" descr="E:\TESIS\Hii Te Amoo\Hii Te Amoo\23 de enero\IMG_20230123_143531.jpg"/>
              <p:cNvPicPr>
                <a:picLocks noChangeAspect="1"/>
              </p:cNvPicPr>
              <p:nvPr/>
            </p:nvPicPr>
            <p:blipFill rotWithShape="1">
              <a:blip r:embed="rId3" cstate="print">
                <a:extLst>
                  <a:ext uri="{28A0092B-C50C-407E-A947-70E740481C1C}">
                    <a14:useLocalDpi xmlns:a14="http://schemas.microsoft.com/office/drawing/2010/main" val="0"/>
                  </a:ext>
                </a:extLst>
              </a:blip>
              <a:srcRect l="16284" t="7981" r="24217" b="31811"/>
              <a:stretch/>
            </p:blipFill>
            <p:spPr bwMode="auto">
              <a:xfrm>
                <a:off x="2581275" y="0"/>
                <a:ext cx="2538730" cy="1955165"/>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8" name="Imagen 17" descr="E:\TESIS\Hii Te Amoo\Hii Te Amoo\24 de noviembre\IMG_20221124_141000.jpg"/>
              <p:cNvPicPr>
                <a:picLocks noChangeAspect="1"/>
              </p:cNvPicPr>
              <p:nvPr/>
            </p:nvPicPr>
            <p:blipFill rotWithShape="1">
              <a:blip r:embed="rId4" cstate="print">
                <a:extLst>
                  <a:ext uri="{28A0092B-C50C-407E-A947-70E740481C1C}">
                    <a14:useLocalDpi xmlns:a14="http://schemas.microsoft.com/office/drawing/2010/main" val="0"/>
                  </a:ext>
                </a:extLst>
              </a:blip>
              <a:srcRect l="25231" t="17758" r="29686" b="36533"/>
              <a:stretch/>
            </p:blipFill>
            <p:spPr bwMode="auto">
              <a:xfrm>
                <a:off x="0" y="0"/>
                <a:ext cx="2571115" cy="1955800"/>
              </a:xfrm>
              <a:prstGeom prst="rect">
                <a:avLst/>
              </a:prstGeom>
              <a:noFill/>
              <a:ln>
                <a:solidFill>
                  <a:schemeClr val="tx1"/>
                </a:solidFill>
              </a:ln>
              <a:extLst>
                <a:ext uri="{53640926-AAD7-44D8-BBD7-CCE9431645EC}">
                  <a14:shadowObscured xmlns:a14="http://schemas.microsoft.com/office/drawing/2010/main"/>
                </a:ext>
              </a:extLst>
            </p:spPr>
          </p:pic>
        </p:grpSp>
        <p:sp>
          <p:nvSpPr>
            <p:cNvPr id="8" name="CuadroTexto 7"/>
            <p:cNvSpPr txBox="1"/>
            <p:nvPr/>
          </p:nvSpPr>
          <p:spPr>
            <a:xfrm>
              <a:off x="6384032" y="1808078"/>
              <a:ext cx="432048" cy="369332"/>
            </a:xfrm>
            <a:prstGeom prst="rect">
              <a:avLst/>
            </a:prstGeom>
            <a:solidFill>
              <a:schemeClr val="bg1"/>
            </a:solidFill>
          </p:spPr>
          <p:txBody>
            <a:bodyPr wrap="square" rtlCol="0">
              <a:spAutoFit/>
            </a:bodyPr>
            <a:lstStyle/>
            <a:p>
              <a:pPr algn="ctr"/>
              <a:r>
                <a:rPr lang="es-EC" dirty="0" smtClean="0"/>
                <a:t>A</a:t>
              </a:r>
              <a:endParaRPr lang="en-US" dirty="0"/>
            </a:p>
          </p:txBody>
        </p:sp>
        <p:sp>
          <p:nvSpPr>
            <p:cNvPr id="19" name="CuadroTexto 18"/>
            <p:cNvSpPr txBox="1"/>
            <p:nvPr/>
          </p:nvSpPr>
          <p:spPr>
            <a:xfrm>
              <a:off x="9143073" y="1808078"/>
              <a:ext cx="432048" cy="369332"/>
            </a:xfrm>
            <a:prstGeom prst="rect">
              <a:avLst/>
            </a:prstGeom>
            <a:solidFill>
              <a:schemeClr val="bg1"/>
            </a:solidFill>
          </p:spPr>
          <p:txBody>
            <a:bodyPr wrap="square" rtlCol="0">
              <a:spAutoFit/>
            </a:bodyPr>
            <a:lstStyle/>
            <a:p>
              <a:pPr algn="ctr"/>
              <a:r>
                <a:rPr lang="es-EC" dirty="0" smtClean="0"/>
                <a:t>B</a:t>
              </a:r>
              <a:endParaRPr lang="en-US" dirty="0"/>
            </a:p>
          </p:txBody>
        </p:sp>
      </p:grpSp>
      <p:sp>
        <p:nvSpPr>
          <p:cNvPr id="9" name="CuadroTexto 8"/>
          <p:cNvSpPr txBox="1"/>
          <p:nvPr/>
        </p:nvSpPr>
        <p:spPr>
          <a:xfrm>
            <a:off x="6406769" y="4843899"/>
            <a:ext cx="5472608" cy="338554"/>
          </a:xfrm>
          <a:prstGeom prst="rect">
            <a:avLst/>
          </a:prstGeom>
          <a:noFill/>
        </p:spPr>
        <p:txBody>
          <a:bodyPr wrap="square" rtlCol="0">
            <a:spAutoFit/>
          </a:bodyPr>
          <a:lstStyle/>
          <a:p>
            <a:r>
              <a:rPr lang="es-EC" sz="1600" dirty="0">
                <a:latin typeface="Arial" panose="020B0604020202020204" pitchFamily="34" charset="0"/>
                <a:cs typeface="Arial" panose="020B0604020202020204" pitchFamily="34" charset="0"/>
              </a:rPr>
              <a:t>A) Hoja viable, B) Hoja necrosada </a:t>
            </a:r>
            <a:endParaRPr lang="en-US" sz="16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66A8C785-527F-D5DF-C63F-61741B90AC19}"/>
              </a:ext>
            </a:extLst>
          </p:cNvPr>
          <p:cNvSpPr txBox="1"/>
          <p:nvPr/>
        </p:nvSpPr>
        <p:spPr>
          <a:xfrm>
            <a:off x="84565" y="6417071"/>
            <a:ext cx="9047649" cy="307777"/>
          </a:xfrm>
          <a:prstGeom prst="rect">
            <a:avLst/>
          </a:prstGeom>
          <a:noFill/>
        </p:spPr>
        <p:txBody>
          <a:bodyPr wrap="square">
            <a:spAutoFit/>
          </a:bodyPr>
          <a:lstStyle/>
          <a:p>
            <a:r>
              <a:rPr lang="es-EC" sz="1400" dirty="0" smtClean="0">
                <a:latin typeface="Arial" panose="020B0604020202020204" pitchFamily="34" charset="0"/>
                <a:cs typeface="Arial" panose="020B0604020202020204" pitchFamily="34" charset="0"/>
              </a:rPr>
              <a:t>(Novoa </a:t>
            </a:r>
            <a:r>
              <a:rPr lang="es-EC" sz="1400" i="1" dirty="0">
                <a:latin typeface="Arial" panose="020B0604020202020204" pitchFamily="34" charset="0"/>
                <a:cs typeface="Arial" panose="020B0604020202020204" pitchFamily="34" charset="0"/>
              </a:rPr>
              <a:t>et </a:t>
            </a:r>
            <a:r>
              <a:rPr lang="es-EC" sz="1400" i="1" dirty="0" smtClean="0">
                <a:latin typeface="Arial" panose="020B0604020202020204" pitchFamily="34" charset="0"/>
                <a:cs typeface="Arial" panose="020B0604020202020204" pitchFamily="34" charset="0"/>
              </a:rPr>
              <a:t>al</a:t>
            </a:r>
            <a:r>
              <a:rPr lang="es-EC" sz="1400" dirty="0" smtClean="0">
                <a:latin typeface="Arial" panose="020B0604020202020204" pitchFamily="34" charset="0"/>
                <a:cs typeface="Arial" panose="020B0604020202020204" pitchFamily="34" charset="0"/>
              </a:rPr>
              <a:t>., 2018; </a:t>
            </a:r>
            <a:r>
              <a:rPr lang="es-EC" sz="1400" dirty="0">
                <a:latin typeface="Arial" panose="020B0604020202020204" pitchFamily="34" charset="0"/>
                <a:cs typeface="Arial" panose="020B0604020202020204" pitchFamily="34" charset="0"/>
              </a:rPr>
              <a:t>Roca &amp; </a:t>
            </a:r>
            <a:r>
              <a:rPr lang="es-EC" sz="1400" dirty="0" err="1" smtClean="0">
                <a:latin typeface="Arial" panose="020B0604020202020204" pitchFamily="34" charset="0"/>
                <a:cs typeface="Arial" panose="020B0604020202020204" pitchFamily="34" charset="0"/>
              </a:rPr>
              <a:t>Mroginski</a:t>
            </a:r>
            <a:r>
              <a:rPr lang="es-EC" sz="1400" dirty="0" smtClean="0">
                <a:latin typeface="Arial" panose="020B0604020202020204" pitchFamily="34" charset="0"/>
                <a:cs typeface="Arial" panose="020B0604020202020204" pitchFamily="34" charset="0"/>
              </a:rPr>
              <a:t>, 1993; Castillo </a:t>
            </a:r>
            <a:r>
              <a:rPr lang="es-EC" sz="1400" i="1" dirty="0">
                <a:latin typeface="Arial" panose="020B0604020202020204" pitchFamily="34" charset="0"/>
                <a:cs typeface="Arial" panose="020B0604020202020204" pitchFamily="34" charset="0"/>
              </a:rPr>
              <a:t>et al</a:t>
            </a:r>
            <a:r>
              <a:rPr lang="es-EC" sz="1400" dirty="0">
                <a:latin typeface="Arial" panose="020B0604020202020204" pitchFamily="34" charset="0"/>
                <a:cs typeface="Arial" panose="020B0604020202020204" pitchFamily="34" charset="0"/>
              </a:rPr>
              <a:t>., </a:t>
            </a:r>
            <a:r>
              <a:rPr lang="es-EC" sz="1400" dirty="0" smtClean="0">
                <a:latin typeface="Arial" panose="020B0604020202020204" pitchFamily="34" charset="0"/>
                <a:cs typeface="Arial" panose="020B0604020202020204" pitchFamily="34" charset="0"/>
              </a:rPr>
              <a:t>2019)  </a:t>
            </a:r>
            <a:endParaRPr lang="en-US" sz="1400" dirty="0">
              <a:latin typeface="Arial" panose="020B0604020202020204" pitchFamily="34" charset="0"/>
              <a:cs typeface="Arial" panose="020B0604020202020204" pitchFamily="34" charset="0"/>
            </a:endParaRPr>
          </a:p>
        </p:txBody>
      </p:sp>
      <p:sp>
        <p:nvSpPr>
          <p:cNvPr id="2" name="Rectángulo 1"/>
          <p:cNvSpPr/>
          <p:nvPr/>
        </p:nvSpPr>
        <p:spPr>
          <a:xfrm>
            <a:off x="3431704" y="1757838"/>
            <a:ext cx="2520280" cy="32553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9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8696" y="18253"/>
            <a:ext cx="5087888" cy="523220"/>
          </a:xfrm>
          <a:prstGeom prst="rect">
            <a:avLst/>
          </a:prstGeom>
          <a:noFill/>
          <a:ln>
            <a:noFill/>
          </a:ln>
        </p:spPr>
        <p:txBody>
          <a:bodyPr wrap="square" rtlCol="0">
            <a:spAutoFit/>
          </a:bodyPr>
          <a:lstStyle/>
          <a:p>
            <a:pPr algn="ctr"/>
            <a:r>
              <a:rPr lang="es-EC"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latin typeface="Arial" panose="020B0604020202020204" pitchFamily="34" charset="0"/>
                <a:cs typeface="Arial" panose="020B0604020202020204" pitchFamily="34" charset="0"/>
              </a:rPr>
              <a:t>Resultados y discusión</a:t>
            </a:r>
            <a:endParaRPr lang="es-EC" sz="2800" b="1" dirty="0">
              <a:latin typeface="Arial" panose="020B0604020202020204" pitchFamily="34" charset="0"/>
              <a:cs typeface="Arial" panose="020B0604020202020204" pitchFamily="34" charset="0"/>
            </a:endParaRPr>
          </a:p>
        </p:txBody>
      </p:sp>
      <p:sp>
        <p:nvSpPr>
          <p:cNvPr id="6" name="CuadroTexto 5"/>
          <p:cNvSpPr txBox="1"/>
          <p:nvPr/>
        </p:nvSpPr>
        <p:spPr>
          <a:xfrm>
            <a:off x="7032104" y="61555"/>
            <a:ext cx="4907703"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Inducción a células madre</a:t>
            </a:r>
            <a:endParaRPr lang="es-EC" sz="2800" b="1" i="1" dirty="0">
              <a:latin typeface="Arial" panose="020B0604020202020204" pitchFamily="34" charset="0"/>
              <a:cs typeface="Arial" panose="020B0604020202020204" pitchFamily="34" charset="0"/>
            </a:endParaRPr>
          </a:p>
        </p:txBody>
      </p:sp>
      <p:grpSp>
        <p:nvGrpSpPr>
          <p:cNvPr id="12" name="Grupo 11"/>
          <p:cNvGrpSpPr/>
          <p:nvPr/>
        </p:nvGrpSpPr>
        <p:grpSpPr>
          <a:xfrm>
            <a:off x="522212" y="836712"/>
            <a:ext cx="4816546" cy="4540990"/>
            <a:chOff x="503681" y="670840"/>
            <a:chExt cx="5479380" cy="5376308"/>
          </a:xfrm>
        </p:grpSpPr>
        <p:pic>
          <p:nvPicPr>
            <p:cNvPr id="7" name="Imagen 6"/>
            <p:cNvPicPr>
              <a:picLocks noChangeAspect="1"/>
            </p:cNvPicPr>
            <p:nvPr/>
          </p:nvPicPr>
          <p:blipFill>
            <a:blip r:embed="rId2"/>
            <a:stretch>
              <a:fillRect/>
            </a:stretch>
          </p:blipFill>
          <p:spPr>
            <a:xfrm>
              <a:off x="3359696" y="670840"/>
              <a:ext cx="2623365" cy="2520516"/>
            </a:xfrm>
            <a:prstGeom prst="rect">
              <a:avLst/>
            </a:prstGeom>
          </p:spPr>
        </p:pic>
        <p:pic>
          <p:nvPicPr>
            <p:cNvPr id="30" name="Imagen 29" descr="E:\TESIS\Hii Te Amoo\Hii Te Amoo\23 de enero\IMG_20230123_142519.jpg"/>
            <p:cNvPicPr/>
            <p:nvPr/>
          </p:nvPicPr>
          <p:blipFill rotWithShape="1">
            <a:blip r:embed="rId3" cstate="print">
              <a:extLst>
                <a:ext uri="{28A0092B-C50C-407E-A947-70E740481C1C}">
                  <a14:useLocalDpi xmlns:a14="http://schemas.microsoft.com/office/drawing/2010/main" val="0"/>
                </a:ext>
              </a:extLst>
            </a:blip>
            <a:srcRect l="20277" t="10432" r="27846" b="32381"/>
            <a:stretch/>
          </p:blipFill>
          <p:spPr bwMode="auto">
            <a:xfrm>
              <a:off x="503681" y="670840"/>
              <a:ext cx="2642765" cy="2520516"/>
            </a:xfrm>
            <a:prstGeom prst="rect">
              <a:avLst/>
            </a:prstGeom>
            <a:noFill/>
            <a:ln>
              <a:noFill/>
            </a:ln>
            <a:extLst>
              <a:ext uri="{53640926-AAD7-44D8-BBD7-CCE9431645EC}">
                <a14:shadowObscured xmlns:a14="http://schemas.microsoft.com/office/drawing/2010/main"/>
              </a:ext>
            </a:extLst>
          </p:spPr>
        </p:pic>
        <p:pic>
          <p:nvPicPr>
            <p:cNvPr id="10" name="Imagen 9"/>
            <p:cNvPicPr>
              <a:picLocks noChangeAspect="1"/>
            </p:cNvPicPr>
            <p:nvPr/>
          </p:nvPicPr>
          <p:blipFill>
            <a:blip r:embed="rId4"/>
            <a:stretch>
              <a:fillRect/>
            </a:stretch>
          </p:blipFill>
          <p:spPr>
            <a:xfrm>
              <a:off x="515161" y="3338977"/>
              <a:ext cx="2631285" cy="2662424"/>
            </a:xfrm>
            <a:prstGeom prst="rect">
              <a:avLst/>
            </a:prstGeom>
          </p:spPr>
        </p:pic>
        <p:pic>
          <p:nvPicPr>
            <p:cNvPr id="11" name="Imagen 10"/>
            <p:cNvPicPr>
              <a:picLocks noChangeAspect="1"/>
            </p:cNvPicPr>
            <p:nvPr/>
          </p:nvPicPr>
          <p:blipFill rotWithShape="1">
            <a:blip r:embed="rId5"/>
            <a:srcRect r="23203"/>
            <a:stretch/>
          </p:blipFill>
          <p:spPr>
            <a:xfrm>
              <a:off x="3359697" y="3391347"/>
              <a:ext cx="2623364" cy="2655801"/>
            </a:xfrm>
            <a:prstGeom prst="rect">
              <a:avLst/>
            </a:prstGeom>
          </p:spPr>
        </p:pic>
      </p:grpSp>
      <p:sp>
        <p:nvSpPr>
          <p:cNvPr id="46" name="Rectangle 21"/>
          <p:cNvSpPr>
            <a:spLocks noChangeArrowheads="1"/>
          </p:cNvSpPr>
          <p:nvPr/>
        </p:nvSpPr>
        <p:spPr bwMode="auto">
          <a:xfrm>
            <a:off x="522211" y="49205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Rectangle 24"/>
          <p:cNvSpPr>
            <a:spLocks noChangeArrowheads="1"/>
          </p:cNvSpPr>
          <p:nvPr/>
        </p:nvSpPr>
        <p:spPr bwMode="auto">
          <a:xfrm>
            <a:off x="515543" y="5463748"/>
            <a:ext cx="50043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Proceso de inducción a células madre in vitro a partir de hojas de O. </a:t>
            </a:r>
            <a:r>
              <a:rPr kumimoji="0" lang="es-ES" altLang="en-US" sz="1600" b="0" i="1"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majorana</a:t>
            </a:r>
            <a:r>
              <a:rPr kumimoji="0" lang="es-ES" altLang="en-US" sz="16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en el transcurso de 28 días.</a:t>
            </a:r>
            <a:endParaRPr kumimoji="0" lang="es-E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48" name="Gráfico 47"/>
          <p:cNvGraphicFramePr/>
          <p:nvPr>
            <p:extLst>
              <p:ext uri="{D42A27DB-BD31-4B8C-83A1-F6EECF244321}">
                <p14:modId xmlns:p14="http://schemas.microsoft.com/office/powerpoint/2010/main" val="815232175"/>
              </p:ext>
            </p:extLst>
          </p:nvPr>
        </p:nvGraphicFramePr>
        <p:xfrm>
          <a:off x="6096000" y="1052736"/>
          <a:ext cx="5976664" cy="4608511"/>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66A8C785-527F-D5DF-C63F-61741B90AC19}"/>
              </a:ext>
            </a:extLst>
          </p:cNvPr>
          <p:cNvSpPr txBox="1"/>
          <p:nvPr/>
        </p:nvSpPr>
        <p:spPr>
          <a:xfrm>
            <a:off x="84565" y="6417071"/>
            <a:ext cx="9047649" cy="307777"/>
          </a:xfrm>
          <a:prstGeom prst="rect">
            <a:avLst/>
          </a:prstGeom>
          <a:noFill/>
        </p:spPr>
        <p:txBody>
          <a:bodyPr wrap="square">
            <a:spAutoFit/>
          </a:bodyPr>
          <a:lstStyle/>
          <a:p>
            <a:r>
              <a:rPr lang="es-EC" sz="1400" dirty="0" smtClean="0">
                <a:latin typeface="Arial" panose="020B0604020202020204" pitchFamily="34" charset="0"/>
                <a:cs typeface="Arial" panose="020B0604020202020204" pitchFamily="34" charset="0"/>
              </a:rPr>
              <a:t>(</a:t>
            </a:r>
            <a:r>
              <a:rPr lang="es-EC" sz="1400" dirty="0" err="1" smtClean="0">
                <a:latin typeface="Arial" panose="020B0604020202020204" pitchFamily="34" charset="0"/>
                <a:cs typeface="Arial" panose="020B0604020202020204" pitchFamily="34" charset="0"/>
              </a:rPr>
              <a:t>Devasigamani</a:t>
            </a:r>
            <a:r>
              <a:rPr lang="es-EC" sz="1400" dirty="0" smtClean="0">
                <a:latin typeface="Arial" panose="020B0604020202020204" pitchFamily="34" charset="0"/>
                <a:cs typeface="Arial" panose="020B0604020202020204" pitchFamily="34" charset="0"/>
              </a:rPr>
              <a:t> </a:t>
            </a:r>
            <a:r>
              <a:rPr lang="es-EC" sz="1400" dirty="0">
                <a:latin typeface="Arial" panose="020B0604020202020204" pitchFamily="34" charset="0"/>
                <a:cs typeface="Arial" panose="020B0604020202020204" pitchFamily="34" charset="0"/>
              </a:rPr>
              <a:t>&amp; </a:t>
            </a:r>
            <a:r>
              <a:rPr lang="es-EC" sz="1400" dirty="0" err="1" smtClean="0">
                <a:latin typeface="Arial" panose="020B0604020202020204" pitchFamily="34" charset="0"/>
                <a:cs typeface="Arial" panose="020B0604020202020204" pitchFamily="34" charset="0"/>
              </a:rPr>
              <a:t>Kuppan</a:t>
            </a:r>
            <a:r>
              <a:rPr lang="es-EC" sz="1400" dirty="0" smtClean="0">
                <a:latin typeface="Arial" panose="020B0604020202020204" pitchFamily="34" charset="0"/>
                <a:cs typeface="Arial" panose="020B0604020202020204" pitchFamily="34" charset="0"/>
              </a:rPr>
              <a:t>, 2013; </a:t>
            </a:r>
            <a:r>
              <a:rPr lang="es-EC" sz="1400" dirty="0" err="1">
                <a:latin typeface="Arial" panose="020B0604020202020204" pitchFamily="34" charset="0"/>
                <a:cs typeface="Arial" panose="020B0604020202020204" pitchFamily="34" charset="0"/>
              </a:rPr>
              <a:t>Korkor</a:t>
            </a:r>
            <a:r>
              <a:rPr lang="es-EC" sz="1400" dirty="0">
                <a:latin typeface="Arial" panose="020B0604020202020204" pitchFamily="34" charset="0"/>
                <a:cs typeface="Arial" panose="020B0604020202020204" pitchFamily="34" charset="0"/>
              </a:rPr>
              <a:t> </a:t>
            </a:r>
            <a:r>
              <a:rPr lang="es-EC" sz="1400" i="1" dirty="0">
                <a:latin typeface="Arial" panose="020B0604020202020204" pitchFamily="34" charset="0"/>
                <a:cs typeface="Arial" panose="020B0604020202020204" pitchFamily="34" charset="0"/>
              </a:rPr>
              <a:t>et </a:t>
            </a:r>
            <a:r>
              <a:rPr lang="es-EC" sz="1400" i="1" dirty="0" smtClean="0">
                <a:latin typeface="Arial" panose="020B0604020202020204" pitchFamily="34" charset="0"/>
                <a:cs typeface="Arial" panose="020B0604020202020204" pitchFamily="34" charset="0"/>
              </a:rPr>
              <a:t>al.</a:t>
            </a:r>
            <a:r>
              <a:rPr lang="es-EC" sz="1400" dirty="0" smtClean="0">
                <a:latin typeface="Arial" panose="020B0604020202020204" pitchFamily="34" charset="0"/>
                <a:cs typeface="Arial" panose="020B0604020202020204" pitchFamily="34" charset="0"/>
              </a:rPr>
              <a:t>, 2017; </a:t>
            </a:r>
            <a:r>
              <a:rPr lang="es-EC" sz="1400" dirty="0">
                <a:latin typeface="Arial" panose="020B0604020202020204" pitchFamily="34" charset="0"/>
                <a:cs typeface="Arial" panose="020B0604020202020204" pitchFamily="34" charset="0"/>
              </a:rPr>
              <a:t>Van </a:t>
            </a:r>
            <a:r>
              <a:rPr lang="es-EC" sz="1400" dirty="0" err="1">
                <a:latin typeface="Arial" panose="020B0604020202020204" pitchFamily="34" charset="0"/>
                <a:cs typeface="Arial" panose="020B0604020202020204" pitchFamily="34" charset="0"/>
              </a:rPr>
              <a:t>Staden</a:t>
            </a:r>
            <a:r>
              <a:rPr lang="es-EC" sz="1400" dirty="0">
                <a:latin typeface="Arial" panose="020B0604020202020204" pitchFamily="34" charset="0"/>
                <a:cs typeface="Arial" panose="020B0604020202020204" pitchFamily="34" charset="0"/>
              </a:rPr>
              <a:t> </a:t>
            </a:r>
            <a:r>
              <a:rPr lang="es-EC" sz="1400" i="1" dirty="0">
                <a:latin typeface="Arial" panose="020B0604020202020204" pitchFamily="34" charset="0"/>
                <a:cs typeface="Arial" panose="020B0604020202020204" pitchFamily="34" charset="0"/>
              </a:rPr>
              <a:t>et </a:t>
            </a:r>
            <a:r>
              <a:rPr lang="es-EC" sz="1400" i="1" dirty="0" smtClean="0">
                <a:latin typeface="Arial" panose="020B0604020202020204" pitchFamily="34" charset="0"/>
                <a:cs typeface="Arial" panose="020B0604020202020204" pitchFamily="34" charset="0"/>
              </a:rPr>
              <a:t>al</a:t>
            </a:r>
            <a:r>
              <a:rPr lang="es-EC" sz="1400" dirty="0" smtClean="0">
                <a:latin typeface="Arial" panose="020B0604020202020204" pitchFamily="34" charset="0"/>
                <a:cs typeface="Arial" panose="020B0604020202020204" pitchFamily="34" charset="0"/>
              </a:rPr>
              <a:t>., 2006; </a:t>
            </a:r>
            <a:r>
              <a:rPr lang="es-EC" sz="1400" dirty="0">
                <a:latin typeface="Arial" panose="020B0604020202020204" pitchFamily="34" charset="0"/>
                <a:cs typeface="Arial" panose="020B0604020202020204" pitchFamily="34" charset="0"/>
              </a:rPr>
              <a:t>Córdova </a:t>
            </a:r>
            <a:r>
              <a:rPr lang="es-EC" sz="1400" i="1" dirty="0">
                <a:latin typeface="Arial" panose="020B0604020202020204" pitchFamily="34" charset="0"/>
                <a:cs typeface="Arial" panose="020B0604020202020204" pitchFamily="34" charset="0"/>
              </a:rPr>
              <a:t>et </a:t>
            </a:r>
            <a:r>
              <a:rPr lang="es-EC" sz="1400" i="1" dirty="0" smtClean="0">
                <a:latin typeface="Arial" panose="020B0604020202020204" pitchFamily="34" charset="0"/>
                <a:cs typeface="Arial" panose="020B0604020202020204" pitchFamily="34" charset="0"/>
              </a:rPr>
              <a:t>al</a:t>
            </a:r>
            <a:r>
              <a:rPr lang="es-EC" sz="1400" dirty="0" smtClean="0">
                <a:latin typeface="Arial" panose="020B0604020202020204" pitchFamily="34" charset="0"/>
                <a:cs typeface="Arial" panose="020B0604020202020204" pitchFamily="34" charset="0"/>
              </a:rPr>
              <a:t>., 2014)</a:t>
            </a:r>
            <a:endParaRPr lang="en-US" sz="1400" dirty="0">
              <a:latin typeface="Arial" panose="020B0604020202020204" pitchFamily="34" charset="0"/>
              <a:cs typeface="Arial" panose="020B0604020202020204" pitchFamily="34" charset="0"/>
            </a:endParaRPr>
          </a:p>
        </p:txBody>
      </p:sp>
      <p:sp>
        <p:nvSpPr>
          <p:cNvPr id="9" name="Rectángulo 8"/>
          <p:cNvSpPr/>
          <p:nvPr/>
        </p:nvSpPr>
        <p:spPr>
          <a:xfrm>
            <a:off x="9336360" y="1412776"/>
            <a:ext cx="1368152" cy="42484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7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8696" y="18253"/>
            <a:ext cx="5087888" cy="523220"/>
          </a:xfrm>
          <a:prstGeom prst="rect">
            <a:avLst/>
          </a:prstGeom>
          <a:noFill/>
          <a:ln>
            <a:noFill/>
          </a:ln>
        </p:spPr>
        <p:txBody>
          <a:bodyPr wrap="square" rtlCol="0">
            <a:spAutoFit/>
          </a:bodyPr>
          <a:lstStyle/>
          <a:p>
            <a:pPr algn="ctr"/>
            <a:r>
              <a:rPr lang="es-EC"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latin typeface="Arial" panose="020B0604020202020204" pitchFamily="34" charset="0"/>
                <a:cs typeface="Arial" panose="020B0604020202020204" pitchFamily="34" charset="0"/>
              </a:rPr>
              <a:t>Resultados y discusión</a:t>
            </a:r>
            <a:endParaRPr lang="es-EC" sz="2800" b="1" dirty="0">
              <a:latin typeface="Arial" panose="020B0604020202020204" pitchFamily="34" charset="0"/>
              <a:cs typeface="Arial" panose="020B0604020202020204" pitchFamily="34" charset="0"/>
            </a:endParaRPr>
          </a:p>
        </p:txBody>
      </p:sp>
      <p:sp>
        <p:nvSpPr>
          <p:cNvPr id="6" name="CuadroTexto 5"/>
          <p:cNvSpPr txBox="1"/>
          <p:nvPr/>
        </p:nvSpPr>
        <p:spPr>
          <a:xfrm>
            <a:off x="7032104" y="61555"/>
            <a:ext cx="4907703"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Inducción a células madre</a:t>
            </a:r>
            <a:endParaRPr lang="es-EC" sz="2800" b="1" i="1" dirty="0">
              <a:latin typeface="Arial" panose="020B0604020202020204" pitchFamily="34" charset="0"/>
              <a:cs typeface="Arial" panose="020B0604020202020204" pitchFamily="34" charset="0"/>
            </a:endParaRPr>
          </a:p>
        </p:txBody>
      </p:sp>
      <p:sp>
        <p:nvSpPr>
          <p:cNvPr id="46" name="Rectangle 21"/>
          <p:cNvSpPr>
            <a:spLocks noChangeArrowheads="1"/>
          </p:cNvSpPr>
          <p:nvPr/>
        </p:nvSpPr>
        <p:spPr bwMode="auto">
          <a:xfrm>
            <a:off x="522211" y="49205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Rectangle 24"/>
          <p:cNvSpPr>
            <a:spLocks noChangeArrowheads="1"/>
          </p:cNvSpPr>
          <p:nvPr/>
        </p:nvSpPr>
        <p:spPr bwMode="auto">
          <a:xfrm>
            <a:off x="2546034" y="5020224"/>
            <a:ext cx="69224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1600" dirty="0" smtClean="0">
                <a:solidFill>
                  <a:srgbClr val="000000"/>
                </a:solidFill>
                <a:latin typeface="Arial" panose="020B0604020202020204" pitchFamily="34" charset="0"/>
                <a:cs typeface="Arial" panose="020B0604020202020204" pitchFamily="34" charset="0"/>
              </a:rPr>
              <a:t>A) Callo formado a partir de una hoja verde, B) Callo formado a partir de una hoja oxidada </a:t>
            </a:r>
            <a:endParaRPr kumimoji="0" lang="es-ES" altLang="en-US" sz="16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66A8C785-527F-D5DF-C63F-61741B90AC19}"/>
              </a:ext>
            </a:extLst>
          </p:cNvPr>
          <p:cNvSpPr txBox="1"/>
          <p:nvPr/>
        </p:nvSpPr>
        <p:spPr>
          <a:xfrm>
            <a:off x="84565" y="6417071"/>
            <a:ext cx="9047649" cy="307777"/>
          </a:xfrm>
          <a:prstGeom prst="rect">
            <a:avLst/>
          </a:prstGeom>
          <a:noFill/>
        </p:spPr>
        <p:txBody>
          <a:bodyPr wrap="square">
            <a:spAutoFit/>
          </a:bodyPr>
          <a:lstStyle/>
          <a:p>
            <a:r>
              <a:rPr lang="es-EC" sz="1400" dirty="0" smtClean="0">
                <a:latin typeface="Arial" panose="020B0604020202020204" pitchFamily="34" charset="0"/>
                <a:cs typeface="Arial" panose="020B0604020202020204" pitchFamily="34" charset="0"/>
              </a:rPr>
              <a:t>(Van </a:t>
            </a:r>
            <a:r>
              <a:rPr lang="es-EC" sz="1400" dirty="0" err="1" smtClean="0">
                <a:latin typeface="Arial" panose="020B0604020202020204" pitchFamily="34" charset="0"/>
                <a:cs typeface="Arial" panose="020B0604020202020204" pitchFamily="34" charset="0"/>
              </a:rPr>
              <a:t>Staden</a:t>
            </a:r>
            <a:r>
              <a:rPr lang="es-EC" sz="1400" dirty="0" smtClean="0">
                <a:latin typeface="Arial" panose="020B0604020202020204" pitchFamily="34" charset="0"/>
                <a:cs typeface="Arial" panose="020B0604020202020204" pitchFamily="34" charset="0"/>
              </a:rPr>
              <a:t> </a:t>
            </a:r>
            <a:r>
              <a:rPr lang="es-EC" sz="1400" i="1" dirty="0" smtClean="0">
                <a:latin typeface="Arial" panose="020B0604020202020204" pitchFamily="34" charset="0"/>
                <a:cs typeface="Arial" panose="020B0604020202020204" pitchFamily="34" charset="0"/>
              </a:rPr>
              <a:t>et al.</a:t>
            </a:r>
            <a:r>
              <a:rPr lang="es-EC" sz="1400" dirty="0" smtClean="0">
                <a:latin typeface="Arial" panose="020B0604020202020204" pitchFamily="34" charset="0"/>
                <a:cs typeface="Arial" panose="020B0604020202020204" pitchFamily="34" charset="0"/>
              </a:rPr>
              <a:t>, 2006; Córdova </a:t>
            </a:r>
            <a:r>
              <a:rPr lang="es-EC" sz="1400" i="1" dirty="0">
                <a:latin typeface="Arial" panose="020B0604020202020204" pitchFamily="34" charset="0"/>
                <a:cs typeface="Arial" panose="020B0604020202020204" pitchFamily="34" charset="0"/>
              </a:rPr>
              <a:t>et </a:t>
            </a:r>
            <a:r>
              <a:rPr lang="es-EC" sz="1400" i="1" dirty="0" smtClean="0">
                <a:latin typeface="Arial" panose="020B0604020202020204" pitchFamily="34" charset="0"/>
                <a:cs typeface="Arial" panose="020B0604020202020204" pitchFamily="34" charset="0"/>
              </a:rPr>
              <a:t>al.</a:t>
            </a:r>
            <a:r>
              <a:rPr lang="es-EC" sz="1400" dirty="0" smtClean="0">
                <a:latin typeface="Arial" panose="020B0604020202020204" pitchFamily="34" charset="0"/>
                <a:cs typeface="Arial" panose="020B0604020202020204" pitchFamily="34" charset="0"/>
              </a:rPr>
              <a:t>, 2014; </a:t>
            </a:r>
            <a:r>
              <a:rPr lang="es-EC" sz="1400" dirty="0" err="1" smtClean="0">
                <a:latin typeface="Arial" panose="020B0604020202020204" pitchFamily="34" charset="0"/>
                <a:cs typeface="Arial" panose="020B0604020202020204" pitchFamily="34" charset="0"/>
              </a:rPr>
              <a:t>Azofelia</a:t>
            </a:r>
            <a:r>
              <a:rPr lang="es-EC" sz="1400" dirty="0" smtClean="0">
                <a:latin typeface="Arial" panose="020B0604020202020204" pitchFamily="34" charset="0"/>
                <a:cs typeface="Arial" panose="020B0604020202020204" pitchFamily="34" charset="0"/>
              </a:rPr>
              <a:t>, 2009)</a:t>
            </a:r>
            <a:endParaRPr lang="en-US" sz="1400" dirty="0">
              <a:latin typeface="Arial" panose="020B0604020202020204" pitchFamily="34" charset="0"/>
              <a:cs typeface="Arial" panose="020B0604020202020204" pitchFamily="34" charset="0"/>
            </a:endParaRPr>
          </a:p>
        </p:txBody>
      </p:sp>
      <p:grpSp>
        <p:nvGrpSpPr>
          <p:cNvPr id="3" name="Grupo 2"/>
          <p:cNvGrpSpPr/>
          <p:nvPr/>
        </p:nvGrpSpPr>
        <p:grpSpPr>
          <a:xfrm>
            <a:off x="2567608" y="959208"/>
            <a:ext cx="6900890" cy="3979547"/>
            <a:chOff x="2564618" y="1306430"/>
            <a:chExt cx="5907646" cy="3614072"/>
          </a:xfrm>
        </p:grpSpPr>
        <p:grpSp>
          <p:nvGrpSpPr>
            <p:cNvPr id="2" name="Grupo 1"/>
            <p:cNvGrpSpPr/>
            <p:nvPr/>
          </p:nvGrpSpPr>
          <p:grpSpPr>
            <a:xfrm>
              <a:off x="2567607" y="1306430"/>
              <a:ext cx="5904657" cy="3614072"/>
              <a:chOff x="2567607" y="1306430"/>
              <a:chExt cx="5904657" cy="3614072"/>
            </a:xfrm>
          </p:grpSpPr>
          <p:pic>
            <p:nvPicPr>
              <p:cNvPr id="14" name="Imagen 13" descr="E:\TESIS\Hii Te Amoo\Hii Te Amoo\23 de enero\IMG_20230123_142722.jpg"/>
              <p:cNvPicPr/>
              <p:nvPr/>
            </p:nvPicPr>
            <p:blipFill rotWithShape="1">
              <a:blip r:embed="rId2" cstate="print">
                <a:extLst>
                  <a:ext uri="{28A0092B-C50C-407E-A947-70E740481C1C}">
                    <a14:useLocalDpi xmlns:a14="http://schemas.microsoft.com/office/drawing/2010/main" val="0"/>
                  </a:ext>
                </a:extLst>
              </a:blip>
              <a:srcRect l="19966" t="11298" r="5568" b="43175"/>
              <a:stretch/>
            </p:blipFill>
            <p:spPr bwMode="auto">
              <a:xfrm rot="5400000">
                <a:off x="2236737" y="1637302"/>
                <a:ext cx="3614070" cy="295232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5" name="Imagen 14" descr="E:\TESIS\Hii Te Amoo\Hii Te Amoo\23 de enero\IMG_20230123_143420.jpg"/>
              <p:cNvPicPr/>
              <p:nvPr/>
            </p:nvPicPr>
            <p:blipFill rotWithShape="1">
              <a:blip r:embed="rId3" cstate="print">
                <a:extLst>
                  <a:ext uri="{28A0092B-C50C-407E-A947-70E740481C1C}">
                    <a14:useLocalDpi xmlns:a14="http://schemas.microsoft.com/office/drawing/2010/main" val="0"/>
                  </a:ext>
                </a:extLst>
              </a:blip>
              <a:srcRect l="29363" t="9278" r="33824" b="23734"/>
              <a:stretch/>
            </p:blipFill>
            <p:spPr bwMode="auto">
              <a:xfrm>
                <a:off x="5522926" y="1306430"/>
                <a:ext cx="2949338" cy="361407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sp>
          <p:nvSpPr>
            <p:cNvPr id="17" name="Cuadro de texto 46"/>
            <p:cNvSpPr txBox="1"/>
            <p:nvPr/>
          </p:nvSpPr>
          <p:spPr>
            <a:xfrm>
              <a:off x="2564618" y="1306430"/>
              <a:ext cx="363030" cy="39437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600" dirty="0">
                  <a:effectLst/>
                  <a:latin typeface="Arial" panose="020B0604020202020204" pitchFamily="34" charset="0"/>
                  <a:ea typeface="Calibri" panose="020F0502020204030204" pitchFamily="34" charset="0"/>
                  <a:cs typeface="Arial" panose="020B0604020202020204" pitchFamily="34" charset="0"/>
                </a:rPr>
                <a:t>A</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Cuadro de texto 46"/>
            <p:cNvSpPr txBox="1"/>
            <p:nvPr/>
          </p:nvSpPr>
          <p:spPr>
            <a:xfrm>
              <a:off x="5519937" y="1306430"/>
              <a:ext cx="363030" cy="39437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600" dirty="0" smtClean="0">
                  <a:effectLst/>
                  <a:latin typeface="Arial" panose="020B0604020202020204" pitchFamily="34" charset="0"/>
                  <a:ea typeface="Calibri" panose="020F0502020204030204" pitchFamily="34" charset="0"/>
                  <a:cs typeface="Arial" panose="020B0604020202020204" pitchFamily="34" charset="0"/>
                </a:rPr>
                <a:t>B</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711741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99456" y="2852936"/>
            <a:ext cx="10801200" cy="1015663"/>
            <a:chOff x="1127448" y="2854007"/>
            <a:chExt cx="10801200" cy="1015663"/>
          </a:xfrm>
        </p:grpSpPr>
        <p:sp>
          <p:nvSpPr>
            <p:cNvPr id="7" name="CuadroTexto 6"/>
            <p:cNvSpPr txBox="1"/>
            <p:nvPr/>
          </p:nvSpPr>
          <p:spPr>
            <a:xfrm>
              <a:off x="1127448" y="2854007"/>
              <a:ext cx="10801200" cy="1015663"/>
            </a:xfrm>
            <a:prstGeom prst="rect">
              <a:avLst/>
            </a:prstGeom>
            <a:noFill/>
            <a:ln>
              <a:noFill/>
            </a:ln>
          </p:spPr>
          <p:txBody>
            <a:bodyPr wrap="square" rtlCol="0">
              <a:spAutoFit/>
            </a:bodyPr>
            <a:lstStyle/>
            <a:p>
              <a:pPr algn="ctr"/>
              <a:r>
                <a:rPr lang="es-EC" sz="6000" b="1" dirty="0" smtClean="0">
                  <a:latin typeface="Arial" panose="020B0604020202020204" pitchFamily="34" charset="0"/>
                  <a:cs typeface="Arial" panose="020B0604020202020204" pitchFamily="34" charset="0"/>
                </a:rPr>
                <a:t>Conclusiones</a:t>
              </a:r>
              <a:endParaRPr lang="es-EC" sz="6000" b="1" dirty="0">
                <a:latin typeface="Arial" panose="020B0604020202020204" pitchFamily="34" charset="0"/>
                <a:cs typeface="Arial" panose="020B0604020202020204" pitchFamily="34" charset="0"/>
              </a:endParaRPr>
            </a:p>
          </p:txBody>
        </p:sp>
        <p:sp>
          <p:nvSpPr>
            <p:cNvPr id="4" name="Elipse 3"/>
            <p:cNvSpPr/>
            <p:nvPr/>
          </p:nvSpPr>
          <p:spPr>
            <a:xfrm>
              <a:off x="2927648" y="2893786"/>
              <a:ext cx="100481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smtClean="0">
                  <a:solidFill>
                    <a:schemeClr val="tx1"/>
                  </a:solidFill>
                </a:rPr>
                <a:t>5</a:t>
              </a:r>
              <a:endParaRPr lang="en-US" sz="4800" b="1" dirty="0">
                <a:solidFill>
                  <a:schemeClr val="tx1"/>
                </a:solidFill>
              </a:endParaRPr>
            </a:p>
          </p:txBody>
        </p:sp>
      </p:grpSp>
    </p:spTree>
    <p:extLst>
      <p:ext uri="{BB962C8B-B14F-4D97-AF65-F5344CB8AC3E}">
        <p14:creationId xmlns:p14="http://schemas.microsoft.com/office/powerpoint/2010/main" val="889976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19937"/>
            <a:ext cx="3046654" cy="523220"/>
          </a:xfrm>
          <a:prstGeom prst="rect">
            <a:avLst/>
          </a:prstGeom>
          <a:noFill/>
          <a:ln>
            <a:noFill/>
          </a:ln>
        </p:spPr>
        <p:txBody>
          <a:bodyPr wrap="square" rtlCol="0">
            <a:spAutoFit/>
          </a:bodyPr>
          <a:lstStyle/>
          <a:p>
            <a:pPr algn="ctr"/>
            <a:r>
              <a:rPr lang="es-EC"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endParaRPr lang="es-EC" sz="2800" b="1" dirty="0">
              <a:latin typeface="Arial" panose="020B0604020202020204" pitchFamily="34" charset="0"/>
              <a:cs typeface="Arial" panose="020B0604020202020204" pitchFamily="34" charset="0"/>
            </a:endParaRPr>
          </a:p>
        </p:txBody>
      </p:sp>
      <p:sp>
        <p:nvSpPr>
          <p:cNvPr id="2" name="CuadroTexto 1"/>
          <p:cNvSpPr txBox="1"/>
          <p:nvPr/>
        </p:nvSpPr>
        <p:spPr>
          <a:xfrm>
            <a:off x="587388" y="908720"/>
            <a:ext cx="11017224" cy="5355312"/>
          </a:xfrm>
          <a:prstGeom prst="rect">
            <a:avLst/>
          </a:prstGeom>
          <a:noFill/>
        </p:spPr>
        <p:txBody>
          <a:bodyPr wrap="square" rtlCol="0">
            <a:spAutoFit/>
          </a:bodyPr>
          <a:lstStyle/>
          <a:p>
            <a:pPr marL="285750" lvl="0" indent="-285750">
              <a:buFont typeface="Arial" panose="020B0604020202020204" pitchFamily="34" charset="0"/>
              <a:buChar char="•"/>
            </a:pPr>
            <a:r>
              <a:rPr lang="es-EC" dirty="0">
                <a:latin typeface="Arial" panose="020B0604020202020204" pitchFamily="34" charset="0"/>
                <a:cs typeface="Arial" panose="020B0604020202020204" pitchFamily="34" charset="0"/>
              </a:rPr>
              <a:t>Se logró establecer un protocolo de desinfección </a:t>
            </a:r>
            <a:r>
              <a:rPr lang="es-EC" dirty="0" smtClean="0">
                <a:latin typeface="Arial" panose="020B0604020202020204" pitchFamily="34" charset="0"/>
                <a:cs typeface="Arial" panose="020B0604020202020204" pitchFamily="34" charset="0"/>
              </a:rPr>
              <a:t>correspondiente al Tratamiento 3 (detergente </a:t>
            </a:r>
            <a:r>
              <a:rPr lang="es-EC" dirty="0">
                <a:latin typeface="Arial" panose="020B0604020202020204" pitchFamily="34" charset="0"/>
                <a:cs typeface="Arial" panose="020B0604020202020204" pitchFamily="34" charset="0"/>
              </a:rPr>
              <a:t>2%, etanol 70% e </a:t>
            </a:r>
            <a:r>
              <a:rPr lang="es-EC" b="1" dirty="0">
                <a:latin typeface="Arial" panose="020B0604020202020204" pitchFamily="34" charset="0"/>
                <a:cs typeface="Arial" panose="020B0604020202020204" pitchFamily="34" charset="0"/>
              </a:rPr>
              <a:t>hipoclorito de sodio 3%</a:t>
            </a:r>
            <a:r>
              <a:rPr lang="es-EC" dirty="0">
                <a:latin typeface="Arial" panose="020B0604020202020204" pitchFamily="34" charset="0"/>
                <a:cs typeface="Arial" panose="020B0604020202020204" pitchFamily="34" charset="0"/>
              </a:rPr>
              <a:t>) que permitió que el </a:t>
            </a:r>
            <a:r>
              <a:rPr lang="es-EC" b="1" dirty="0">
                <a:latin typeface="Arial" panose="020B0604020202020204" pitchFamily="34" charset="0"/>
                <a:cs typeface="Arial" panose="020B0604020202020204" pitchFamily="34" charset="0"/>
              </a:rPr>
              <a:t>98% de los </a:t>
            </a:r>
            <a:r>
              <a:rPr lang="es-EC" b="1" dirty="0" err="1">
                <a:latin typeface="Arial" panose="020B0604020202020204" pitchFamily="34" charset="0"/>
                <a:cs typeface="Arial" panose="020B0604020202020204" pitchFamily="34" charset="0"/>
              </a:rPr>
              <a:t>explantes</a:t>
            </a:r>
            <a:r>
              <a:rPr lang="es-EC" dirty="0">
                <a:latin typeface="Arial" panose="020B0604020202020204" pitchFamily="34" charset="0"/>
                <a:cs typeface="Arial" panose="020B0604020202020204" pitchFamily="34" charset="0"/>
              </a:rPr>
              <a:t> introducidos no presenten ningún tipo de contaminación y </a:t>
            </a:r>
            <a:r>
              <a:rPr lang="es-EC" b="1" dirty="0">
                <a:latin typeface="Arial" panose="020B0604020202020204" pitchFamily="34" charset="0"/>
                <a:cs typeface="Arial" panose="020B0604020202020204" pitchFamily="34" charset="0"/>
              </a:rPr>
              <a:t>sean viables</a:t>
            </a:r>
            <a:r>
              <a:rPr lang="es-EC" dirty="0">
                <a:latin typeface="Arial" panose="020B0604020202020204" pitchFamily="34" charset="0"/>
                <a:cs typeface="Arial" panose="020B0604020202020204" pitchFamily="34" charset="0"/>
              </a:rPr>
              <a:t> para una posterior etapa de inducción a células </a:t>
            </a:r>
            <a:r>
              <a:rPr lang="es-EC" dirty="0" smtClean="0">
                <a:latin typeface="Arial" panose="020B0604020202020204" pitchFamily="34" charset="0"/>
                <a:cs typeface="Arial" panose="020B0604020202020204" pitchFamily="34" charset="0"/>
              </a:rPr>
              <a:t>madre</a:t>
            </a:r>
            <a:r>
              <a:rPr lang="es-EC" dirty="0">
                <a:latin typeface="Arial" panose="020B0604020202020204" pitchFamily="34" charset="0"/>
                <a:cs typeface="Arial" panose="020B0604020202020204" pitchFamily="34" charset="0"/>
              </a:rPr>
              <a:t>.</a:t>
            </a:r>
            <a:endParaRPr lang="es-EC" dirty="0" smtClean="0">
              <a:latin typeface="Arial" panose="020B0604020202020204" pitchFamily="34" charset="0"/>
              <a:cs typeface="Arial" panose="020B0604020202020204" pitchFamily="34" charset="0"/>
            </a:endParaRPr>
          </a:p>
          <a:p>
            <a:pPr lvl="0"/>
            <a:endParaRPr lang="es-EC"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dirty="0">
                <a:latin typeface="Arial" panose="020B0604020202020204" pitchFamily="34" charset="0"/>
                <a:cs typeface="Arial" panose="020B0604020202020204" pitchFamily="34" charset="0"/>
              </a:rPr>
              <a:t>Se determinó que el medio de cultivo </a:t>
            </a:r>
            <a:r>
              <a:rPr lang="es-EC" b="1" dirty="0">
                <a:latin typeface="Arial" panose="020B0604020202020204" pitchFamily="34" charset="0"/>
                <a:cs typeface="Arial" panose="020B0604020202020204" pitchFamily="34" charset="0"/>
              </a:rPr>
              <a:t>MS a su concentración completa, permite una </a:t>
            </a:r>
            <a:r>
              <a:rPr lang="es-EC" b="1" dirty="0" smtClean="0">
                <a:latin typeface="Arial" panose="020B0604020202020204" pitchFamily="34" charset="0"/>
                <a:cs typeface="Arial" panose="020B0604020202020204" pitchFamily="34" charset="0"/>
              </a:rPr>
              <a:t>viabilidad </a:t>
            </a:r>
            <a:r>
              <a:rPr lang="es-EC" dirty="0" smtClean="0">
                <a:latin typeface="Arial" panose="020B0604020202020204" pitchFamily="34" charset="0"/>
                <a:cs typeface="Arial" panose="020B0604020202020204" pitchFamily="34" charset="0"/>
              </a:rPr>
              <a:t>de 88,3% en comparación con el 16,67% de viabilidad en el </a:t>
            </a:r>
            <a:r>
              <a:rPr lang="es-EC" dirty="0">
                <a:latin typeface="Arial" panose="020B0604020202020204" pitchFamily="34" charset="0"/>
                <a:cs typeface="Arial" panose="020B0604020202020204" pitchFamily="34" charset="0"/>
              </a:rPr>
              <a:t>medio de cultivo MS ½, el cual presenta </a:t>
            </a:r>
            <a:r>
              <a:rPr lang="es-EC" dirty="0" err="1">
                <a:latin typeface="Arial" panose="020B0604020202020204" pitchFamily="34" charset="0"/>
                <a:cs typeface="Arial" panose="020B0604020202020204" pitchFamily="34" charset="0"/>
              </a:rPr>
              <a:t>necrosamiento</a:t>
            </a:r>
            <a:r>
              <a:rPr lang="es-EC"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dirty="0">
                <a:latin typeface="Arial" panose="020B0604020202020204" pitchFamily="34" charset="0"/>
                <a:cs typeface="Arial" panose="020B0604020202020204" pitchFamily="34" charset="0"/>
              </a:rPr>
              <a:t>Se definió que </a:t>
            </a:r>
            <a:r>
              <a:rPr lang="es-EC" dirty="0" smtClean="0">
                <a:latin typeface="Arial" panose="020B0604020202020204" pitchFamily="34" charset="0"/>
                <a:cs typeface="Arial" panose="020B0604020202020204" pitchFamily="34" charset="0"/>
              </a:rPr>
              <a:t>el tratamiento 2 que corresponde al </a:t>
            </a:r>
            <a:r>
              <a:rPr lang="es-EC" dirty="0">
                <a:latin typeface="Arial" panose="020B0604020202020204" pitchFamily="34" charset="0"/>
                <a:cs typeface="Arial" panose="020B0604020202020204" pitchFamily="34" charset="0"/>
              </a:rPr>
              <a:t>medio de cultivo </a:t>
            </a:r>
            <a:r>
              <a:rPr lang="es-EC" b="1" dirty="0">
                <a:latin typeface="Arial" panose="020B0604020202020204" pitchFamily="34" charset="0"/>
                <a:cs typeface="Arial" panose="020B0604020202020204" pitchFamily="34" charset="0"/>
              </a:rPr>
              <a:t>MS suplementado con 2 mg/L de 2,4-D y 0,23 mg/L de 6-BAP indujo a una mayor cantidad de células madre </a:t>
            </a:r>
            <a:r>
              <a:rPr lang="es-EC" dirty="0">
                <a:latin typeface="Arial" panose="020B0604020202020204" pitchFamily="34" charset="0"/>
                <a:cs typeface="Arial" panose="020B0604020202020204" pitchFamily="34" charset="0"/>
              </a:rPr>
              <a:t>(33%) que los otros tratamientos, por lo que se estableció a éste como el mejor</a:t>
            </a:r>
            <a:r>
              <a:rPr lang="es-EC"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dirty="0">
                <a:latin typeface="Arial" panose="020B0604020202020204" pitchFamily="34" charset="0"/>
                <a:cs typeface="Arial" panose="020B0604020202020204" pitchFamily="34" charset="0"/>
              </a:rPr>
              <a:t>Se observó que la </a:t>
            </a:r>
            <a:r>
              <a:rPr lang="es-EC" b="1" dirty="0">
                <a:latin typeface="Arial" panose="020B0604020202020204" pitchFamily="34" charset="0"/>
                <a:cs typeface="Arial" panose="020B0604020202020204" pitchFamily="34" charset="0"/>
              </a:rPr>
              <a:t>oxidación en hojas </a:t>
            </a:r>
            <a:r>
              <a:rPr lang="es-EC" dirty="0">
                <a:latin typeface="Arial" panose="020B0604020202020204" pitchFamily="34" charset="0"/>
                <a:cs typeface="Arial" panose="020B0604020202020204" pitchFamily="34" charset="0"/>
              </a:rPr>
              <a:t>de </a:t>
            </a:r>
            <a:r>
              <a:rPr lang="es-EC" i="1" dirty="0" err="1">
                <a:latin typeface="Arial" panose="020B0604020202020204" pitchFamily="34" charset="0"/>
                <a:cs typeface="Arial" panose="020B0604020202020204" pitchFamily="34" charset="0"/>
              </a:rPr>
              <a:t>Origanum</a:t>
            </a:r>
            <a:r>
              <a:rPr lang="es-EC" i="1" dirty="0">
                <a:latin typeface="Arial" panose="020B0604020202020204" pitchFamily="34" charset="0"/>
                <a:cs typeface="Arial" panose="020B0604020202020204" pitchFamily="34" charset="0"/>
              </a:rPr>
              <a:t> </a:t>
            </a:r>
            <a:r>
              <a:rPr lang="es-EC" i="1" dirty="0" err="1">
                <a:latin typeface="Arial" panose="020B0604020202020204" pitchFamily="34" charset="0"/>
                <a:cs typeface="Arial" panose="020B0604020202020204" pitchFamily="34" charset="0"/>
              </a:rPr>
              <a:t>majorana</a:t>
            </a:r>
            <a:r>
              <a:rPr lang="es-EC" i="1" dirty="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L. </a:t>
            </a:r>
            <a:r>
              <a:rPr lang="es-EC" b="1" dirty="0">
                <a:latin typeface="Arial" panose="020B0604020202020204" pitchFamily="34" charset="0"/>
                <a:cs typeface="Arial" panose="020B0604020202020204" pitchFamily="34" charset="0"/>
              </a:rPr>
              <a:t>no afecta en la viabilidad </a:t>
            </a:r>
            <a:r>
              <a:rPr lang="es-EC" dirty="0">
                <a:latin typeface="Arial" panose="020B0604020202020204" pitchFamily="34" charset="0"/>
                <a:cs typeface="Arial" panose="020B0604020202020204" pitchFamily="34" charset="0"/>
              </a:rPr>
              <a:t>del </a:t>
            </a:r>
            <a:r>
              <a:rPr lang="es-EC" dirty="0" err="1">
                <a:latin typeface="Arial" panose="020B0604020202020204" pitchFamily="34" charset="0"/>
                <a:cs typeface="Arial" panose="020B0604020202020204" pitchFamily="34" charset="0"/>
              </a:rPr>
              <a:t>explante</a:t>
            </a:r>
            <a:r>
              <a:rPr lang="es-EC" dirty="0">
                <a:latin typeface="Arial" panose="020B0604020202020204" pitchFamily="34" charset="0"/>
                <a:cs typeface="Arial" panose="020B0604020202020204" pitchFamily="34" charset="0"/>
              </a:rPr>
              <a:t> para poder inducir células madre.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264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99456" y="2852936"/>
            <a:ext cx="10801200" cy="1015663"/>
            <a:chOff x="911424" y="2608334"/>
            <a:chExt cx="10801200" cy="1015663"/>
          </a:xfrm>
        </p:grpSpPr>
        <p:sp>
          <p:nvSpPr>
            <p:cNvPr id="7" name="CuadroTexto 6"/>
            <p:cNvSpPr txBox="1"/>
            <p:nvPr/>
          </p:nvSpPr>
          <p:spPr>
            <a:xfrm>
              <a:off x="911424" y="2608334"/>
              <a:ext cx="10801200" cy="1015663"/>
            </a:xfrm>
            <a:prstGeom prst="rect">
              <a:avLst/>
            </a:prstGeom>
            <a:noFill/>
            <a:ln>
              <a:noFill/>
            </a:ln>
          </p:spPr>
          <p:txBody>
            <a:bodyPr wrap="square" rtlCol="0">
              <a:spAutoFit/>
            </a:bodyPr>
            <a:lstStyle/>
            <a:p>
              <a:pPr algn="ctr"/>
              <a:r>
                <a:rPr lang="es-EC" sz="6000" b="1" dirty="0" smtClean="0">
                  <a:latin typeface="Arial" panose="020B0604020202020204" pitchFamily="34" charset="0"/>
                  <a:cs typeface="Arial" panose="020B0604020202020204" pitchFamily="34" charset="0"/>
                </a:rPr>
                <a:t>Recomendaciones</a:t>
              </a:r>
              <a:endParaRPr lang="es-EC" sz="6000" b="1" dirty="0">
                <a:latin typeface="Arial" panose="020B0604020202020204" pitchFamily="34" charset="0"/>
                <a:cs typeface="Arial" panose="020B0604020202020204" pitchFamily="34" charset="0"/>
              </a:endParaRPr>
            </a:p>
          </p:txBody>
        </p:sp>
        <p:sp>
          <p:nvSpPr>
            <p:cNvPr id="4" name="Elipse 3"/>
            <p:cNvSpPr/>
            <p:nvPr/>
          </p:nvSpPr>
          <p:spPr>
            <a:xfrm>
              <a:off x="1775520" y="2648113"/>
              <a:ext cx="100481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smtClean="0">
                  <a:solidFill>
                    <a:schemeClr val="tx1"/>
                  </a:solidFill>
                </a:rPr>
                <a:t>6</a:t>
              </a:r>
              <a:endParaRPr lang="en-US" sz="4800" b="1" dirty="0">
                <a:solidFill>
                  <a:schemeClr val="tx1"/>
                </a:solidFill>
              </a:endParaRPr>
            </a:p>
          </p:txBody>
        </p:sp>
      </p:grpSp>
    </p:spTree>
    <p:extLst>
      <p:ext uri="{BB962C8B-B14F-4D97-AF65-F5344CB8AC3E}">
        <p14:creationId xmlns:p14="http://schemas.microsoft.com/office/powerpoint/2010/main" val="3532123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19937"/>
            <a:ext cx="3647728" cy="523220"/>
          </a:xfrm>
          <a:prstGeom prst="rect">
            <a:avLst/>
          </a:prstGeom>
          <a:noFill/>
          <a:ln>
            <a:noFill/>
          </a:ln>
        </p:spPr>
        <p:txBody>
          <a:bodyPr wrap="square" rtlCol="0">
            <a:spAutoFit/>
          </a:bodyPr>
          <a:lstStyle/>
          <a:p>
            <a:pPr algn="ctr"/>
            <a:r>
              <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a:t>
            </a:r>
            <a:endParaRPr lang="es-EC" sz="2800" b="1" dirty="0">
              <a:latin typeface="Arial" panose="020B0604020202020204" pitchFamily="34" charset="0"/>
              <a:cs typeface="Arial" panose="020B0604020202020204" pitchFamily="34" charset="0"/>
            </a:endParaRPr>
          </a:p>
        </p:txBody>
      </p:sp>
      <p:sp>
        <p:nvSpPr>
          <p:cNvPr id="2" name="CuadroTexto 1"/>
          <p:cNvSpPr txBox="1"/>
          <p:nvPr/>
        </p:nvSpPr>
        <p:spPr>
          <a:xfrm>
            <a:off x="587388" y="1099781"/>
            <a:ext cx="11017224" cy="4524315"/>
          </a:xfrm>
          <a:prstGeom prst="rect">
            <a:avLst/>
          </a:prstGeom>
          <a:noFill/>
        </p:spPr>
        <p:txBody>
          <a:bodyPr wrap="square" rtlCol="0">
            <a:spAutoFit/>
          </a:bodyPr>
          <a:lstStyle/>
          <a:p>
            <a:pPr marL="285750" lvl="0" indent="-285750">
              <a:buFont typeface="Arial" panose="020B0604020202020204" pitchFamily="34" charset="0"/>
              <a:buChar char="•"/>
            </a:pPr>
            <a:r>
              <a:rPr lang="es-EC" dirty="0">
                <a:latin typeface="Arial" panose="020B0604020202020204" pitchFamily="34" charset="0"/>
                <a:cs typeface="Arial" panose="020B0604020202020204" pitchFamily="34" charset="0"/>
              </a:rPr>
              <a:t>Se recomienda realizar más estudios en donde </a:t>
            </a:r>
            <a:r>
              <a:rPr lang="es-EC" b="1" dirty="0">
                <a:latin typeface="Arial" panose="020B0604020202020204" pitchFamily="34" charset="0"/>
                <a:cs typeface="Arial" panose="020B0604020202020204" pitchFamily="34" charset="0"/>
              </a:rPr>
              <a:t>se evalúe los efectos positivos y negativos </a:t>
            </a:r>
            <a:r>
              <a:rPr lang="es-EC" dirty="0">
                <a:latin typeface="Arial" panose="020B0604020202020204" pitchFamily="34" charset="0"/>
                <a:cs typeface="Arial" panose="020B0604020202020204" pitchFamily="34" charset="0"/>
              </a:rPr>
              <a:t>de aumentar la </a:t>
            </a:r>
            <a:r>
              <a:rPr lang="es-EC" b="1" dirty="0">
                <a:latin typeface="Arial" panose="020B0604020202020204" pitchFamily="34" charset="0"/>
                <a:cs typeface="Arial" panose="020B0604020202020204" pitchFamily="34" charset="0"/>
              </a:rPr>
              <a:t>concentración de </a:t>
            </a:r>
            <a:r>
              <a:rPr lang="es-EC" b="1" dirty="0" err="1">
                <a:latin typeface="Arial" panose="020B0604020202020204" pitchFamily="34" charset="0"/>
                <a:cs typeface="Arial" panose="020B0604020202020204" pitchFamily="34" charset="0"/>
              </a:rPr>
              <a:t>citoquininas</a:t>
            </a:r>
            <a:r>
              <a:rPr lang="es-EC" b="1" dirty="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en la inducción de células madre en hojas de </a:t>
            </a:r>
            <a:r>
              <a:rPr lang="es-EC" i="1" dirty="0" err="1">
                <a:latin typeface="Arial" panose="020B0604020202020204" pitchFamily="34" charset="0"/>
                <a:cs typeface="Arial" panose="020B0604020202020204" pitchFamily="34" charset="0"/>
              </a:rPr>
              <a:t>Origanum</a:t>
            </a:r>
            <a:r>
              <a:rPr lang="es-EC" i="1" dirty="0">
                <a:latin typeface="Arial" panose="020B0604020202020204" pitchFamily="34" charset="0"/>
                <a:cs typeface="Arial" panose="020B0604020202020204" pitchFamily="34" charset="0"/>
              </a:rPr>
              <a:t> </a:t>
            </a:r>
            <a:r>
              <a:rPr lang="es-EC" i="1" dirty="0" err="1">
                <a:latin typeface="Arial" panose="020B0604020202020204" pitchFamily="34" charset="0"/>
                <a:cs typeface="Arial" panose="020B0604020202020204" pitchFamily="34" charset="0"/>
              </a:rPr>
              <a:t>majorana</a:t>
            </a:r>
            <a:r>
              <a:rPr lang="es-EC" i="1" dirty="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L. </a:t>
            </a:r>
            <a:endParaRPr lang="es-EC"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dirty="0">
                <a:latin typeface="Arial" panose="020B0604020202020204" pitchFamily="34" charset="0"/>
                <a:cs typeface="Arial" panose="020B0604020202020204" pitchFamily="34" charset="0"/>
              </a:rPr>
              <a:t>Realizar análisis de los </a:t>
            </a:r>
            <a:r>
              <a:rPr lang="es-EC" b="1" dirty="0">
                <a:latin typeface="Arial" panose="020B0604020202020204" pitchFamily="34" charset="0"/>
                <a:cs typeface="Arial" panose="020B0604020202020204" pitchFamily="34" charset="0"/>
              </a:rPr>
              <a:t>principios activos </a:t>
            </a:r>
            <a:r>
              <a:rPr lang="es-EC" dirty="0">
                <a:latin typeface="Arial" panose="020B0604020202020204" pitchFamily="34" charset="0"/>
                <a:cs typeface="Arial" panose="020B0604020202020204" pitchFamily="34" charset="0"/>
              </a:rPr>
              <a:t>que se encuentren en el callo originado a partir de hojas de mejorana (</a:t>
            </a:r>
            <a:r>
              <a:rPr lang="es-EC" i="1" dirty="0" err="1">
                <a:latin typeface="Arial" panose="020B0604020202020204" pitchFamily="34" charset="0"/>
                <a:cs typeface="Arial" panose="020B0604020202020204" pitchFamily="34" charset="0"/>
              </a:rPr>
              <a:t>Origanum</a:t>
            </a:r>
            <a:r>
              <a:rPr lang="es-EC" i="1" dirty="0">
                <a:latin typeface="Arial" panose="020B0604020202020204" pitchFamily="34" charset="0"/>
                <a:cs typeface="Arial" panose="020B0604020202020204" pitchFamily="34" charset="0"/>
              </a:rPr>
              <a:t> </a:t>
            </a:r>
            <a:r>
              <a:rPr lang="es-EC" i="1" dirty="0" err="1">
                <a:latin typeface="Arial" panose="020B0604020202020204" pitchFamily="34" charset="0"/>
                <a:cs typeface="Arial" panose="020B0604020202020204" pitchFamily="34" charset="0"/>
              </a:rPr>
              <a:t>majorana</a:t>
            </a:r>
            <a:r>
              <a:rPr lang="es-EC" i="1" dirty="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L.) </a:t>
            </a:r>
            <a:endParaRPr lang="es-EC"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dirty="0">
                <a:latin typeface="Arial" panose="020B0604020202020204" pitchFamily="34" charset="0"/>
                <a:cs typeface="Arial" panose="020B0604020202020204" pitchFamily="34" charset="0"/>
              </a:rPr>
              <a:t>Establecer suspensiones celulares para </a:t>
            </a:r>
            <a:r>
              <a:rPr lang="es-EC" b="1" dirty="0">
                <a:latin typeface="Arial" panose="020B0604020202020204" pitchFamily="34" charset="0"/>
                <a:cs typeface="Arial" panose="020B0604020202020204" pitchFamily="34" charset="0"/>
              </a:rPr>
              <a:t>verificar la cantidad de metabolitos secundarios </a:t>
            </a:r>
            <a:r>
              <a:rPr lang="es-EC" dirty="0">
                <a:latin typeface="Arial" panose="020B0604020202020204" pitchFamily="34" charset="0"/>
                <a:cs typeface="Arial" panose="020B0604020202020204" pitchFamily="34" charset="0"/>
              </a:rPr>
              <a:t>que puedan estar </a:t>
            </a:r>
            <a:r>
              <a:rPr lang="es-EC" b="1" dirty="0">
                <a:latin typeface="Arial" panose="020B0604020202020204" pitchFamily="34" charset="0"/>
                <a:cs typeface="Arial" panose="020B0604020202020204" pitchFamily="34" charset="0"/>
              </a:rPr>
              <a:t>presentes en la </a:t>
            </a:r>
            <a:r>
              <a:rPr lang="es-EC" b="1" dirty="0" smtClean="0">
                <a:latin typeface="Arial" panose="020B0604020202020204" pitchFamily="34" charset="0"/>
                <a:cs typeface="Arial" panose="020B0604020202020204" pitchFamily="34" charset="0"/>
              </a:rPr>
              <a:t>suspensión</a:t>
            </a:r>
          </a:p>
          <a:p>
            <a:pPr marL="285750" lvl="0" indent="-285750">
              <a:buFont typeface="Arial" panose="020B0604020202020204" pitchFamily="34" charset="0"/>
              <a:buChar char="•"/>
            </a:pP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dirty="0">
                <a:latin typeface="Arial" panose="020B0604020202020204" pitchFamily="34" charset="0"/>
                <a:cs typeface="Arial" panose="020B0604020202020204" pitchFamily="34" charset="0"/>
              </a:rPr>
              <a:t>Determinar si existen </a:t>
            </a:r>
            <a:r>
              <a:rPr lang="es-EC" b="1" dirty="0">
                <a:latin typeface="Arial" panose="020B0604020202020204" pitchFamily="34" charset="0"/>
                <a:cs typeface="Arial" panose="020B0604020202020204" pitchFamily="34" charset="0"/>
              </a:rPr>
              <a:t>diferencias entre los compuestos </a:t>
            </a:r>
            <a:r>
              <a:rPr lang="es-EC" dirty="0">
                <a:latin typeface="Arial" panose="020B0604020202020204" pitchFamily="34" charset="0"/>
                <a:cs typeface="Arial" panose="020B0604020202020204" pitchFamily="34" charset="0"/>
              </a:rPr>
              <a:t>que presentan los callos formados en </a:t>
            </a:r>
            <a:r>
              <a:rPr lang="es-EC" b="1" dirty="0">
                <a:latin typeface="Arial" panose="020B0604020202020204" pitchFamily="34" charset="0"/>
                <a:cs typeface="Arial" panose="020B0604020202020204" pitchFamily="34" charset="0"/>
              </a:rPr>
              <a:t>hojas oxidadas y los que se formaron en hojas verdes. </a:t>
            </a:r>
            <a:endParaRPr lang="en-US"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893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iotecnologia.espe.edu.ec/laboratorios-investigacion/wp-content/uploads/2014/07/logo-esp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8355" y="690051"/>
            <a:ext cx="3491880" cy="14499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6"/>
          <p:cNvSpPr txBox="1"/>
          <p:nvPr/>
        </p:nvSpPr>
        <p:spPr>
          <a:xfrm>
            <a:off x="3359696" y="2437051"/>
            <a:ext cx="5718304" cy="4555093"/>
          </a:xfrm>
          <a:prstGeom prst="rect">
            <a:avLst/>
          </a:prstGeom>
          <a:noFill/>
        </p:spPr>
        <p:txBody>
          <a:bodyPr wrap="square" rtlCol="0">
            <a:spAutoFit/>
          </a:bodyPr>
          <a:lstStyle/>
          <a:p>
            <a:pPr algn="ctr"/>
            <a:endParaRPr lang="es-EC" sz="1400" dirty="0">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Mónica </a:t>
            </a:r>
            <a:r>
              <a:rPr lang="es-EC" sz="1600" b="1" dirty="0" err="1">
                <a:latin typeface="Arial" panose="020B0604020202020204" pitchFamily="34" charset="0"/>
                <a:cs typeface="Arial" panose="020B0604020202020204" pitchFamily="34" charset="0"/>
              </a:rPr>
              <a:t>Jadán</a:t>
            </a:r>
            <a:r>
              <a:rPr lang="es-EC" sz="1600" b="1" dirty="0">
                <a:latin typeface="Arial" panose="020B0604020202020204" pitchFamily="34" charset="0"/>
                <a:cs typeface="Arial" panose="020B0604020202020204" pitchFamily="34" charset="0"/>
              </a:rPr>
              <a:t>, </a:t>
            </a:r>
            <a:r>
              <a:rPr lang="es-EC" sz="1600" b="1" dirty="0" err="1">
                <a:latin typeface="Arial" panose="020B0604020202020204" pitchFamily="34" charset="0"/>
                <a:cs typeface="Arial" panose="020B0604020202020204" pitchFamily="34" charset="0"/>
              </a:rPr>
              <a:t>Ph.D</a:t>
            </a:r>
            <a:r>
              <a:rPr lang="es-EC" sz="1600" b="1" dirty="0">
                <a:latin typeface="Arial" panose="020B0604020202020204" pitchFamily="34" charset="0"/>
                <a:cs typeface="Arial" panose="020B0604020202020204" pitchFamily="34" charset="0"/>
              </a:rPr>
              <a:t>.</a:t>
            </a:r>
          </a:p>
          <a:p>
            <a:pPr algn="ctr"/>
            <a:r>
              <a:rPr lang="es-EC" sz="1600" dirty="0" smtClean="0">
                <a:latin typeface="Arial" panose="020B0604020202020204" pitchFamily="34" charset="0"/>
                <a:cs typeface="Arial" panose="020B0604020202020204" pitchFamily="34" charset="0"/>
              </a:rPr>
              <a:t>Directora </a:t>
            </a:r>
            <a:r>
              <a:rPr lang="es-EC" sz="1600" dirty="0">
                <a:latin typeface="Arial" panose="020B0604020202020204" pitchFamily="34" charset="0"/>
                <a:cs typeface="Arial" panose="020B0604020202020204" pitchFamily="34" charset="0"/>
              </a:rPr>
              <a:t>del Proyecto de Investigación</a:t>
            </a:r>
          </a:p>
          <a:p>
            <a:pPr algn="ctr"/>
            <a:endParaRPr lang="es-EC" sz="1600" dirty="0">
              <a:latin typeface="Arial" panose="020B0604020202020204" pitchFamily="34" charset="0"/>
              <a:cs typeface="Arial" panose="020B0604020202020204" pitchFamily="34" charset="0"/>
            </a:endParaRPr>
          </a:p>
          <a:p>
            <a:pPr algn="ctr"/>
            <a:r>
              <a:rPr lang="es-EC" sz="1600" b="1" dirty="0" err="1">
                <a:latin typeface="Arial" panose="020B0604020202020204" pitchFamily="34" charset="0"/>
                <a:cs typeface="Arial" panose="020B0604020202020204" pitchFamily="34" charset="0"/>
              </a:rPr>
              <a:t>Mgtr</a:t>
            </a:r>
            <a:r>
              <a:rPr lang="es-EC" sz="1600" b="1" dirty="0">
                <a:latin typeface="Arial" panose="020B0604020202020204" pitchFamily="34" charset="0"/>
                <a:cs typeface="Arial" panose="020B0604020202020204" pitchFamily="34" charset="0"/>
              </a:rPr>
              <a:t>. Andrea Ortega</a:t>
            </a:r>
          </a:p>
          <a:p>
            <a:pPr algn="ctr"/>
            <a:r>
              <a:rPr lang="es-EC" sz="1600" dirty="0">
                <a:latin typeface="Arial" panose="020B0604020202020204" pitchFamily="34" charset="0"/>
                <a:cs typeface="Arial" panose="020B0604020202020204" pitchFamily="34" charset="0"/>
              </a:rPr>
              <a:t>Técnica del Laboratorio de Cultivo de Tejidos</a:t>
            </a:r>
          </a:p>
          <a:p>
            <a:pPr algn="ctr"/>
            <a:endParaRPr lang="es-EC" sz="1600" dirty="0">
              <a:latin typeface="Arial" panose="020B0604020202020204" pitchFamily="34" charset="0"/>
              <a:cs typeface="Arial" panose="020B0604020202020204" pitchFamily="34" charset="0"/>
            </a:endParaRPr>
          </a:p>
          <a:p>
            <a:pPr algn="ctr"/>
            <a:r>
              <a:rPr lang="es-EC" sz="1600" b="1" dirty="0" err="1">
                <a:latin typeface="Arial" panose="020B0604020202020204" pitchFamily="34" charset="0"/>
                <a:cs typeface="Arial" panose="020B0604020202020204" pitchFamily="34" charset="0"/>
              </a:rPr>
              <a:t>Tesistas</a:t>
            </a:r>
            <a:r>
              <a:rPr lang="es-EC" sz="1600" b="1" dirty="0">
                <a:latin typeface="Arial" panose="020B0604020202020204" pitchFamily="34" charset="0"/>
                <a:cs typeface="Arial" panose="020B0604020202020204" pitchFamily="34" charset="0"/>
              </a:rPr>
              <a:t> y pasantes</a:t>
            </a:r>
          </a:p>
          <a:p>
            <a:pPr algn="ctr"/>
            <a:r>
              <a:rPr lang="es-EC" sz="1600" dirty="0">
                <a:latin typeface="Arial" panose="020B0604020202020204" pitchFamily="34" charset="0"/>
                <a:cs typeface="Arial" panose="020B0604020202020204" pitchFamily="34" charset="0"/>
              </a:rPr>
              <a:t>Laboratorio de cultivo de tejidos vegetales</a:t>
            </a:r>
          </a:p>
          <a:p>
            <a:pPr algn="ctr"/>
            <a:endParaRPr lang="es-EC" sz="1600" dirty="0">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Familia</a:t>
            </a:r>
          </a:p>
          <a:p>
            <a:pPr algn="ctr"/>
            <a:endParaRPr lang="es-EC" sz="1600" b="1" dirty="0">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Amigas y Amigos</a:t>
            </a:r>
          </a:p>
          <a:p>
            <a:pPr algn="ctr"/>
            <a:endParaRPr lang="es-EC" sz="1400" b="1" dirty="0">
              <a:latin typeface="Arial" panose="020B0604020202020204" pitchFamily="34" charset="0"/>
              <a:cs typeface="Arial" panose="020B0604020202020204" pitchFamily="34" charset="0"/>
            </a:endParaRPr>
          </a:p>
          <a:p>
            <a:pPr algn="ctr"/>
            <a:endParaRPr lang="es-EC" sz="1400" b="1" dirty="0">
              <a:latin typeface="Arial" panose="020B0604020202020204" pitchFamily="34" charset="0"/>
              <a:cs typeface="Arial" panose="020B0604020202020204" pitchFamily="34" charset="0"/>
            </a:endParaRPr>
          </a:p>
          <a:p>
            <a:pPr algn="ctr"/>
            <a:endParaRPr lang="es-EC" sz="1400" dirty="0">
              <a:latin typeface="Arial" panose="020B0604020202020204" pitchFamily="34" charset="0"/>
              <a:cs typeface="Arial" panose="020B0604020202020204" pitchFamily="34" charset="0"/>
            </a:endParaRPr>
          </a:p>
          <a:p>
            <a:pPr algn="ctr"/>
            <a:endParaRPr lang="es-EC" sz="1400" dirty="0">
              <a:latin typeface="Arial" panose="020B0604020202020204" pitchFamily="34" charset="0"/>
              <a:cs typeface="Arial" panose="020B0604020202020204" pitchFamily="34" charset="0"/>
            </a:endParaRPr>
          </a:p>
          <a:p>
            <a:pPr algn="ctr"/>
            <a:endParaRPr lang="es-EC" sz="1400" dirty="0">
              <a:latin typeface="Arial" panose="020B0604020202020204" pitchFamily="34" charset="0"/>
              <a:cs typeface="Arial" panose="020B0604020202020204" pitchFamily="34" charset="0"/>
            </a:endParaRPr>
          </a:p>
          <a:p>
            <a:pPr algn="ctr"/>
            <a:endParaRPr lang="es-EC" sz="14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974971D4-0B5E-4065-61B2-D24A3DA83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813842"/>
            <a:ext cx="2927648" cy="120231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2AAD62B-BA39-95AC-7C67-5E2545914ED3}"/>
              </a:ext>
            </a:extLst>
          </p:cNvPr>
          <p:cNvSpPr txBox="1"/>
          <p:nvPr/>
        </p:nvSpPr>
        <p:spPr>
          <a:xfrm>
            <a:off x="9455697" y="116632"/>
            <a:ext cx="2736304" cy="400110"/>
          </a:xfrm>
          <a:prstGeom prst="rect">
            <a:avLst/>
          </a:prstGeom>
          <a:noFill/>
          <a:ln>
            <a:noFill/>
          </a:ln>
        </p:spPr>
        <p:txBody>
          <a:bodyPr wrap="square" rtlCol="0">
            <a:spAutoFit/>
          </a:bodyPr>
          <a:lstStyle/>
          <a:p>
            <a:pPr algn="ctr"/>
            <a:r>
              <a:rPr lang="es-EC" sz="2000" b="1" dirty="0">
                <a:latin typeface="Arial" panose="020B0604020202020204" pitchFamily="34" charset="0"/>
                <a:cs typeface="Arial" panose="020B0604020202020204" pitchFamily="34" charset="0"/>
              </a:rPr>
              <a:t>AGRADECIMIENTOS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uchas gracias | Pensamientos para el alma, Cambiar de vida, Pensami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908720"/>
            <a:ext cx="9001000" cy="410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4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27448" y="2636912"/>
            <a:ext cx="10801200" cy="1015663"/>
          </a:xfrm>
          <a:prstGeom prst="rect">
            <a:avLst/>
          </a:prstGeom>
          <a:noFill/>
          <a:ln>
            <a:noFill/>
          </a:ln>
        </p:spPr>
        <p:txBody>
          <a:bodyPr wrap="square" rtlCol="0">
            <a:spAutoFit/>
          </a:bodyPr>
          <a:lstStyle/>
          <a:p>
            <a:pPr algn="ctr"/>
            <a:r>
              <a:rPr lang="es-EC" sz="6000" b="1" dirty="0" smtClean="0">
                <a:latin typeface="Arial" panose="020B0604020202020204" pitchFamily="34" charset="0"/>
                <a:cs typeface="Arial" panose="020B0604020202020204" pitchFamily="34" charset="0"/>
              </a:rPr>
              <a:t>Introducción</a:t>
            </a:r>
            <a:endParaRPr lang="es-EC" sz="6000" b="1" dirty="0">
              <a:latin typeface="Arial" panose="020B0604020202020204" pitchFamily="34" charset="0"/>
              <a:cs typeface="Arial" panose="020B0604020202020204" pitchFamily="34" charset="0"/>
            </a:endParaRPr>
          </a:p>
        </p:txBody>
      </p:sp>
      <p:sp>
        <p:nvSpPr>
          <p:cNvPr id="4" name="Elipse 3"/>
          <p:cNvSpPr/>
          <p:nvPr/>
        </p:nvSpPr>
        <p:spPr>
          <a:xfrm>
            <a:off x="2855640" y="2683613"/>
            <a:ext cx="100481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a:solidFill>
                  <a:schemeClr val="tx1"/>
                </a:solidFill>
              </a:rPr>
              <a:t>1</a:t>
            </a:r>
            <a:endParaRPr lang="en-US" sz="4800" b="1" dirty="0">
              <a:solidFill>
                <a:schemeClr val="tx1"/>
              </a:solidFill>
            </a:endParaRPr>
          </a:p>
        </p:txBody>
      </p:sp>
    </p:spTree>
    <p:extLst>
      <p:ext uri="{BB962C8B-B14F-4D97-AF65-F5344CB8AC3E}">
        <p14:creationId xmlns:p14="http://schemas.microsoft.com/office/powerpoint/2010/main" val="89581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66A8C785-527F-D5DF-C63F-61741B90AC19}"/>
              </a:ext>
            </a:extLst>
          </p:cNvPr>
          <p:cNvSpPr txBox="1"/>
          <p:nvPr/>
        </p:nvSpPr>
        <p:spPr>
          <a:xfrm>
            <a:off x="183487" y="6433591"/>
            <a:ext cx="5048417" cy="307777"/>
          </a:xfrm>
          <a:prstGeom prst="rect">
            <a:avLst/>
          </a:prstGeom>
          <a:noFill/>
        </p:spPr>
        <p:txBody>
          <a:bodyPr wrap="square">
            <a:spAutoFit/>
          </a:bodyPr>
          <a:lstStyle/>
          <a:p>
            <a:r>
              <a:rPr lang="es-ES" sz="1400" dirty="0" smtClean="0">
                <a:latin typeface="Arial" panose="020B0604020202020204" pitchFamily="34" charset="0"/>
                <a:ea typeface="Calibri" panose="020F0502020204030204" pitchFamily="34" charset="0"/>
                <a:cs typeface="Times New Roman" panose="02020603050405020304" pitchFamily="18" charset="0"/>
              </a:rPr>
              <a:t>(Wang </a:t>
            </a:r>
            <a:r>
              <a:rPr lang="es-ES" sz="1400" i="1" dirty="0" smtClean="0">
                <a:latin typeface="Arial" panose="020B0604020202020204" pitchFamily="34" charset="0"/>
                <a:ea typeface="Calibri" panose="020F0502020204030204" pitchFamily="34" charset="0"/>
                <a:cs typeface="Times New Roman" panose="02020603050405020304" pitchFamily="18" charset="0"/>
              </a:rPr>
              <a:t>et al</a:t>
            </a:r>
            <a:r>
              <a:rPr lang="es-ES" sz="1400" dirty="0" smtClean="0">
                <a:latin typeface="Arial" panose="020B0604020202020204" pitchFamily="34" charset="0"/>
                <a:ea typeface="Calibri" panose="020F0502020204030204" pitchFamily="34" charset="0"/>
                <a:cs typeface="Times New Roman" panose="02020603050405020304" pitchFamily="18" charset="0"/>
              </a:rPr>
              <a:t>., 2021;</a:t>
            </a:r>
            <a:r>
              <a:rPr lang="es-ES" sz="1400" dirty="0" smtClean="0">
                <a:effectLst/>
                <a:latin typeface="Arial" panose="020B0604020202020204" pitchFamily="34" charset="0"/>
                <a:ea typeface="Calibri" panose="020F0502020204030204" pitchFamily="34" charset="0"/>
                <a:cs typeface="Times New Roman" panose="02020603050405020304" pitchFamily="18" charset="0"/>
              </a:rPr>
              <a:t> </a:t>
            </a:r>
            <a:r>
              <a:rPr lang="es-ES" sz="1400" dirty="0" err="1" smtClean="0">
                <a:effectLst/>
                <a:latin typeface="Arial" panose="020B0604020202020204" pitchFamily="34" charset="0"/>
                <a:ea typeface="Calibri" panose="020F0502020204030204" pitchFamily="34" charset="0"/>
                <a:cs typeface="Times New Roman" panose="02020603050405020304" pitchFamily="18" charset="0"/>
              </a:rPr>
              <a:t>Zhiminaicela</a:t>
            </a:r>
            <a:r>
              <a:rPr lang="es-ES" sz="1400" dirty="0" smtClean="0">
                <a:effectLst/>
                <a:latin typeface="Arial" panose="020B0604020202020204" pitchFamily="34" charset="0"/>
                <a:ea typeface="Calibri" panose="020F0502020204030204" pitchFamily="34" charset="0"/>
                <a:cs typeface="Times New Roman" panose="02020603050405020304" pitchFamily="18" charset="0"/>
              </a:rPr>
              <a:t>-Cabrera </a:t>
            </a:r>
            <a:r>
              <a:rPr lang="es-ES" sz="1400" i="1" dirty="0">
                <a:effectLst/>
                <a:latin typeface="Arial" panose="020B0604020202020204" pitchFamily="34" charset="0"/>
                <a:ea typeface="Calibri" panose="020F0502020204030204" pitchFamily="34" charset="0"/>
                <a:cs typeface="Times New Roman" panose="02020603050405020304" pitchFamily="18" charset="0"/>
              </a:rPr>
              <a:t>et al</a:t>
            </a:r>
            <a:r>
              <a:rPr lang="es-ES" sz="1400" dirty="0">
                <a:effectLst/>
                <a:latin typeface="Arial" panose="020B0604020202020204" pitchFamily="34" charset="0"/>
                <a:ea typeface="Calibri" panose="020F0502020204030204" pitchFamily="34" charset="0"/>
                <a:cs typeface="Times New Roman" panose="02020603050405020304" pitchFamily="18" charset="0"/>
              </a:rPr>
              <a:t>., </a:t>
            </a:r>
            <a:r>
              <a:rPr lang="es-ES" sz="1400" dirty="0" smtClean="0">
                <a:effectLst/>
                <a:latin typeface="Arial" panose="020B0604020202020204" pitchFamily="34" charset="0"/>
                <a:ea typeface="Calibri" panose="020F0502020204030204" pitchFamily="34" charset="0"/>
                <a:cs typeface="Times New Roman" panose="02020603050405020304" pitchFamily="18" charset="0"/>
              </a:rPr>
              <a:t>2020)</a:t>
            </a:r>
            <a:endParaRPr lang="en-US" sz="1400" dirty="0"/>
          </a:p>
        </p:txBody>
      </p:sp>
      <p:sp>
        <p:nvSpPr>
          <p:cNvPr id="6" name="CuadroTexto 5"/>
          <p:cNvSpPr txBox="1"/>
          <p:nvPr/>
        </p:nvSpPr>
        <p:spPr>
          <a:xfrm>
            <a:off x="183487" y="-315416"/>
            <a:ext cx="3046654" cy="892552"/>
          </a:xfrm>
          <a:prstGeom prst="rect">
            <a:avLst/>
          </a:prstGeom>
          <a:noFill/>
          <a:ln>
            <a:noFill/>
          </a:ln>
        </p:spPr>
        <p:txBody>
          <a:bodyPr wrap="square" rtlCol="0">
            <a:spAutoFit/>
          </a:bodyPr>
          <a:lstStyle/>
          <a:p>
            <a:pPr algn="ct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a:latin typeface="Arial" panose="020B0604020202020204" pitchFamily="34" charset="0"/>
                <a:cs typeface="Arial" panose="020B0604020202020204" pitchFamily="34" charset="0"/>
              </a:rPr>
              <a:t>INTRODUCCIÓN</a:t>
            </a:r>
          </a:p>
        </p:txBody>
      </p:sp>
      <p:sp>
        <p:nvSpPr>
          <p:cNvPr id="12" name="CuadroTexto 11"/>
          <p:cNvSpPr txBox="1"/>
          <p:nvPr/>
        </p:nvSpPr>
        <p:spPr>
          <a:xfrm>
            <a:off x="7320136" y="115471"/>
            <a:ext cx="4990870" cy="461665"/>
          </a:xfrm>
          <a:prstGeom prst="rect">
            <a:avLst/>
          </a:prstGeom>
          <a:noFill/>
          <a:ln>
            <a:noFill/>
          </a:ln>
        </p:spPr>
        <p:txBody>
          <a:bodyPr wrap="square" rtlCol="0">
            <a:spAutoFit/>
          </a:bodyPr>
          <a:lstStyle/>
          <a:p>
            <a:pPr algn="ctr"/>
            <a:r>
              <a:rPr lang="es-EC"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400" b="1" i="1" dirty="0" err="1" smtClean="0">
                <a:latin typeface="Arial" panose="020B0604020202020204" pitchFamily="34" charset="0"/>
                <a:cs typeface="Arial" panose="020B0604020202020204" pitchFamily="34" charset="0"/>
              </a:rPr>
              <a:t>Origanum</a:t>
            </a:r>
            <a:r>
              <a:rPr lang="es-EC" sz="2400" b="1" i="1" dirty="0" smtClean="0">
                <a:latin typeface="Arial" panose="020B0604020202020204" pitchFamily="34" charset="0"/>
                <a:cs typeface="Arial" panose="020B0604020202020204" pitchFamily="34" charset="0"/>
              </a:rPr>
              <a:t> </a:t>
            </a:r>
            <a:r>
              <a:rPr lang="es-EC" sz="2400" b="1" i="1" dirty="0" err="1" smtClean="0">
                <a:latin typeface="Arial" panose="020B0604020202020204" pitchFamily="34" charset="0"/>
                <a:cs typeface="Arial" panose="020B0604020202020204" pitchFamily="34" charset="0"/>
              </a:rPr>
              <a:t>majorana</a:t>
            </a:r>
            <a:r>
              <a:rPr lang="es-EC" sz="2400" b="1" i="1" dirty="0" smtClean="0">
                <a:latin typeface="Arial" panose="020B0604020202020204" pitchFamily="34" charset="0"/>
                <a:cs typeface="Arial" panose="020B0604020202020204" pitchFamily="34" charset="0"/>
              </a:rPr>
              <a:t> </a:t>
            </a:r>
            <a:r>
              <a:rPr lang="es-EC" sz="2400" b="1" dirty="0" smtClean="0">
                <a:latin typeface="Arial" panose="020B0604020202020204" pitchFamily="34" charset="0"/>
                <a:cs typeface="Arial" panose="020B0604020202020204" pitchFamily="34" charset="0"/>
              </a:rPr>
              <a:t>L.</a:t>
            </a:r>
            <a:endParaRPr lang="es-EC" sz="2400" b="1" dirty="0">
              <a:latin typeface="Arial" panose="020B0604020202020204" pitchFamily="34" charset="0"/>
              <a:cs typeface="Arial" panose="020B0604020202020204" pitchFamily="34" charset="0"/>
            </a:endParaRPr>
          </a:p>
        </p:txBody>
      </p:sp>
      <p:pic>
        <p:nvPicPr>
          <p:cNvPr id="2" name="Picture 2" descr="botánica, especias, mejorana (Origanum majorana), dibujo de  Pflanzen-Taschenbuechlein 4, (Plant's Pocket Booklet 4), plantas de  especias alemanas, editado por el Dr. Bernhard Hoermann, publicado por  Verlag der Pflanzenwerke, Munich, Alemania, 1940 ..."/>
          <p:cNvPicPr>
            <a:picLocks noChangeAspect="1" noChangeArrowheads="1"/>
          </p:cNvPicPr>
          <p:nvPr/>
        </p:nvPicPr>
        <p:blipFill rotWithShape="1">
          <a:blip r:embed="rId3">
            <a:extLst>
              <a:ext uri="{28A0092B-C50C-407E-A947-70E740481C1C}">
                <a14:useLocalDpi xmlns:a14="http://schemas.microsoft.com/office/drawing/2010/main" val="0"/>
              </a:ext>
            </a:extLst>
          </a:blip>
          <a:srcRect b="18394"/>
          <a:stretch/>
        </p:blipFill>
        <p:spPr bwMode="auto">
          <a:xfrm>
            <a:off x="551384" y="695326"/>
            <a:ext cx="3630381" cy="489654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4390519" y="908720"/>
            <a:ext cx="1381318" cy="1295581"/>
          </a:xfrm>
          <a:prstGeom prst="rect">
            <a:avLst/>
          </a:prstGeom>
        </p:spPr>
      </p:pic>
      <p:pic>
        <p:nvPicPr>
          <p:cNvPr id="4" name="Imagen 3"/>
          <p:cNvPicPr>
            <a:picLocks noChangeAspect="1"/>
          </p:cNvPicPr>
          <p:nvPr/>
        </p:nvPicPr>
        <p:blipFill>
          <a:blip r:embed="rId5"/>
          <a:stretch>
            <a:fillRect/>
          </a:stretch>
        </p:blipFill>
        <p:spPr>
          <a:xfrm>
            <a:off x="4230251" y="2725248"/>
            <a:ext cx="1701853" cy="1550379"/>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1094002300"/>
              </p:ext>
            </p:extLst>
          </p:nvPr>
        </p:nvGraphicFramePr>
        <p:xfrm>
          <a:off x="6240016" y="911351"/>
          <a:ext cx="5616624" cy="4464494"/>
        </p:xfrm>
        <a:graphic>
          <a:graphicData uri="http://schemas.openxmlformats.org/drawingml/2006/table">
            <a:tbl>
              <a:tblPr firstRow="1" bandRow="1">
                <a:tableStyleId>{69012ECD-51FC-41F1-AA8D-1B2483CD663E}</a:tableStyleId>
              </a:tblPr>
              <a:tblGrid>
                <a:gridCol w="2808312">
                  <a:extLst>
                    <a:ext uri="{9D8B030D-6E8A-4147-A177-3AD203B41FA5}">
                      <a16:colId xmlns:a16="http://schemas.microsoft.com/office/drawing/2014/main" val="887695509"/>
                    </a:ext>
                  </a:extLst>
                </a:gridCol>
                <a:gridCol w="2808312">
                  <a:extLst>
                    <a:ext uri="{9D8B030D-6E8A-4147-A177-3AD203B41FA5}">
                      <a16:colId xmlns:a16="http://schemas.microsoft.com/office/drawing/2014/main" val="4114852787"/>
                    </a:ext>
                  </a:extLst>
                </a:gridCol>
              </a:tblGrid>
              <a:tr h="526380">
                <a:tc gridSpan="2">
                  <a:txBody>
                    <a:bodyPr/>
                    <a:lstStyle/>
                    <a:p>
                      <a:pPr algn="ctr"/>
                      <a:r>
                        <a:rPr lang="es-EC" dirty="0" smtClean="0">
                          <a:solidFill>
                            <a:schemeClr val="tx1"/>
                          </a:solidFill>
                          <a:latin typeface="Arial" panose="020B0604020202020204" pitchFamily="34" charset="0"/>
                          <a:cs typeface="Arial" panose="020B0604020202020204" pitchFamily="34" charset="0"/>
                        </a:rPr>
                        <a:t>Taxonomía</a:t>
                      </a:r>
                      <a:endParaRPr lang="en-US" dirty="0">
                        <a:solidFill>
                          <a:schemeClr val="tx1"/>
                        </a:solidFill>
                        <a:latin typeface="Arial" panose="020B0604020202020204" pitchFamily="34" charset="0"/>
                        <a:cs typeface="Arial" panose="020B0604020202020204" pitchFamily="34" charset="0"/>
                      </a:endParaRPr>
                    </a:p>
                  </a:txBody>
                  <a:tcPr>
                    <a:solidFill>
                      <a:srgbClr val="C0E69E"/>
                    </a:solidFill>
                  </a:tcPr>
                </a:tc>
                <a:tc hMerge="1">
                  <a:txBody>
                    <a:bodyPr/>
                    <a:lstStyle/>
                    <a:p>
                      <a:endParaRPr lang="en-US" dirty="0"/>
                    </a:p>
                  </a:txBody>
                  <a:tcPr/>
                </a:tc>
                <a:extLst>
                  <a:ext uri="{0D108BD9-81ED-4DB2-BD59-A6C34878D82A}">
                    <a16:rowId xmlns:a16="http://schemas.microsoft.com/office/drawing/2014/main" val="3812485297"/>
                  </a:ext>
                </a:extLst>
              </a:tr>
              <a:tr h="526380">
                <a:tc>
                  <a:txBody>
                    <a:bodyPr/>
                    <a:lstStyle/>
                    <a:p>
                      <a:pPr algn="ctr"/>
                      <a:r>
                        <a:rPr lang="es-EC" dirty="0" smtClean="0">
                          <a:latin typeface="Arial" panose="020B0604020202020204" pitchFamily="34" charset="0"/>
                          <a:cs typeface="Arial" panose="020B0604020202020204" pitchFamily="34" charset="0"/>
                        </a:rPr>
                        <a:t>Reino </a:t>
                      </a:r>
                      <a:endParaRPr lang="en-US"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Plantas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9490419"/>
                  </a:ext>
                </a:extLst>
              </a:tr>
              <a:tr h="526380">
                <a:tc>
                  <a:txBody>
                    <a:bodyPr/>
                    <a:lstStyle/>
                    <a:p>
                      <a:pPr algn="ctr"/>
                      <a:r>
                        <a:rPr lang="es-EC" dirty="0" smtClean="0">
                          <a:latin typeface="Arial" panose="020B0604020202020204" pitchFamily="34" charset="0"/>
                          <a:cs typeface="Arial" panose="020B0604020202020204" pitchFamily="34" charset="0"/>
                        </a:rPr>
                        <a:t>División</a:t>
                      </a:r>
                      <a:endParaRPr lang="en-US" dirty="0">
                        <a:latin typeface="Arial" panose="020B0604020202020204" pitchFamily="34" charset="0"/>
                        <a:cs typeface="Arial" panose="020B0604020202020204" pitchFamily="34" charset="0"/>
                      </a:endParaRPr>
                    </a:p>
                  </a:txBody>
                  <a:tcPr/>
                </a:tc>
                <a:tc>
                  <a:txBody>
                    <a:bodyPr/>
                    <a:lstStyle/>
                    <a:p>
                      <a:pPr algn="ctr"/>
                      <a:r>
                        <a:rPr lang="es-EC" dirty="0" err="1" smtClean="0">
                          <a:latin typeface="Arial" panose="020B0604020202020204" pitchFamily="34" charset="0"/>
                          <a:cs typeface="Arial" panose="020B0604020202020204" pitchFamily="34" charset="0"/>
                        </a:rPr>
                        <a:t>Tracheophyta</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4551987"/>
                  </a:ext>
                </a:extLst>
              </a:tr>
              <a:tr h="526380">
                <a:tc>
                  <a:txBody>
                    <a:bodyPr/>
                    <a:lstStyle/>
                    <a:p>
                      <a:pPr algn="ctr"/>
                      <a:r>
                        <a:rPr lang="es-EC" dirty="0" smtClean="0">
                          <a:latin typeface="Arial" panose="020B0604020202020204" pitchFamily="34" charset="0"/>
                          <a:cs typeface="Arial" panose="020B0604020202020204" pitchFamily="34" charset="0"/>
                        </a:rPr>
                        <a:t>Clase</a:t>
                      </a:r>
                      <a:endParaRPr lang="en-US" dirty="0">
                        <a:latin typeface="Arial" panose="020B0604020202020204" pitchFamily="34" charset="0"/>
                        <a:cs typeface="Arial" panose="020B0604020202020204" pitchFamily="34" charset="0"/>
                      </a:endParaRPr>
                    </a:p>
                  </a:txBody>
                  <a:tcPr/>
                </a:tc>
                <a:tc>
                  <a:txBody>
                    <a:bodyPr/>
                    <a:lstStyle/>
                    <a:p>
                      <a:pPr algn="ctr"/>
                      <a:r>
                        <a:rPr lang="es-EC" dirty="0" err="1" smtClean="0">
                          <a:latin typeface="Arial" panose="020B0604020202020204" pitchFamily="34" charset="0"/>
                          <a:cs typeface="Arial" panose="020B0604020202020204" pitchFamily="34" charset="0"/>
                        </a:rPr>
                        <a:t>Magnoliopsida</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3338389"/>
                  </a:ext>
                </a:extLst>
              </a:tr>
              <a:tr h="526380">
                <a:tc>
                  <a:txBody>
                    <a:bodyPr/>
                    <a:lstStyle/>
                    <a:p>
                      <a:pPr algn="ctr"/>
                      <a:r>
                        <a:rPr lang="es-EC" dirty="0" smtClean="0">
                          <a:latin typeface="Arial" panose="020B0604020202020204" pitchFamily="34" charset="0"/>
                          <a:cs typeface="Arial" panose="020B0604020202020204" pitchFamily="34" charset="0"/>
                        </a:rPr>
                        <a:t>Orden</a:t>
                      </a:r>
                      <a:endParaRPr lang="en-US" dirty="0">
                        <a:latin typeface="Arial" panose="020B0604020202020204" pitchFamily="34" charset="0"/>
                        <a:cs typeface="Arial" panose="020B0604020202020204" pitchFamily="34" charset="0"/>
                      </a:endParaRPr>
                    </a:p>
                  </a:txBody>
                  <a:tcPr/>
                </a:tc>
                <a:tc>
                  <a:txBody>
                    <a:bodyPr/>
                    <a:lstStyle/>
                    <a:p>
                      <a:pPr algn="ctr"/>
                      <a:r>
                        <a:rPr lang="es-EC" dirty="0" err="1" smtClean="0">
                          <a:latin typeface="Arial" panose="020B0604020202020204" pitchFamily="34" charset="0"/>
                          <a:cs typeface="Arial" panose="020B0604020202020204" pitchFamily="34" charset="0"/>
                        </a:rPr>
                        <a:t>Lamiales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1779019"/>
                  </a:ext>
                </a:extLst>
              </a:tr>
              <a:tr h="526380">
                <a:tc>
                  <a:txBody>
                    <a:bodyPr/>
                    <a:lstStyle/>
                    <a:p>
                      <a:pPr algn="ctr"/>
                      <a:r>
                        <a:rPr lang="es-EC" dirty="0" smtClean="0">
                          <a:latin typeface="Arial" panose="020B0604020202020204" pitchFamily="34" charset="0"/>
                          <a:cs typeface="Arial" panose="020B0604020202020204" pitchFamily="34" charset="0"/>
                        </a:rPr>
                        <a:t>Familia</a:t>
                      </a:r>
                      <a:endParaRPr lang="en-US" dirty="0">
                        <a:latin typeface="Arial" panose="020B0604020202020204" pitchFamily="34" charset="0"/>
                        <a:cs typeface="Arial" panose="020B0604020202020204" pitchFamily="34" charset="0"/>
                      </a:endParaRPr>
                    </a:p>
                  </a:txBody>
                  <a:tcPr/>
                </a:tc>
                <a:tc>
                  <a:txBody>
                    <a:bodyPr/>
                    <a:lstStyle/>
                    <a:p>
                      <a:pPr algn="ctr"/>
                      <a:r>
                        <a:rPr lang="es-EC" dirty="0" err="1" smtClean="0">
                          <a:latin typeface="Arial" panose="020B0604020202020204" pitchFamily="34" charset="0"/>
                          <a:cs typeface="Arial" panose="020B0604020202020204" pitchFamily="34" charset="0"/>
                        </a:rPr>
                        <a:t>Lamiaceae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6969868"/>
                  </a:ext>
                </a:extLst>
              </a:tr>
              <a:tr h="526380">
                <a:tc>
                  <a:txBody>
                    <a:bodyPr/>
                    <a:lstStyle/>
                    <a:p>
                      <a:pPr algn="ctr"/>
                      <a:r>
                        <a:rPr lang="es-EC" dirty="0" smtClean="0">
                          <a:latin typeface="Arial" panose="020B0604020202020204" pitchFamily="34" charset="0"/>
                          <a:cs typeface="Arial" panose="020B0604020202020204" pitchFamily="34" charset="0"/>
                        </a:rPr>
                        <a:t>Género</a:t>
                      </a:r>
                      <a:endParaRPr lang="en-US" dirty="0">
                        <a:latin typeface="Arial" panose="020B0604020202020204" pitchFamily="34" charset="0"/>
                        <a:cs typeface="Arial" panose="020B0604020202020204" pitchFamily="34" charset="0"/>
                      </a:endParaRPr>
                    </a:p>
                  </a:txBody>
                  <a:tcPr/>
                </a:tc>
                <a:tc>
                  <a:txBody>
                    <a:bodyPr/>
                    <a:lstStyle/>
                    <a:p>
                      <a:pPr algn="ctr"/>
                      <a:r>
                        <a:rPr lang="es-EC" i="1" dirty="0" err="1" smtClean="0">
                          <a:latin typeface="Arial" panose="020B0604020202020204" pitchFamily="34" charset="0"/>
                          <a:cs typeface="Arial" panose="020B0604020202020204" pitchFamily="34" charset="0"/>
                        </a:rPr>
                        <a:t>Origanum</a:t>
                      </a:r>
                      <a:endParaRPr lang="en-US"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5784266"/>
                  </a:ext>
                </a:extLst>
              </a:tr>
              <a:tr h="779834">
                <a:tc>
                  <a:txBody>
                    <a:bodyPr/>
                    <a:lstStyle/>
                    <a:p>
                      <a:pPr algn="ctr"/>
                      <a:r>
                        <a:rPr lang="es-EC" dirty="0" smtClean="0">
                          <a:latin typeface="Arial" panose="020B0604020202020204" pitchFamily="34" charset="0"/>
                          <a:cs typeface="Arial" panose="020B0604020202020204" pitchFamily="34" charset="0"/>
                        </a:rPr>
                        <a:t>Especie</a:t>
                      </a:r>
                      <a:endParaRPr lang="en-US" dirty="0">
                        <a:latin typeface="Arial" panose="020B0604020202020204" pitchFamily="34" charset="0"/>
                        <a:cs typeface="Arial" panose="020B0604020202020204" pitchFamily="34" charset="0"/>
                      </a:endParaRPr>
                    </a:p>
                  </a:txBody>
                  <a:tcPr/>
                </a:tc>
                <a:tc>
                  <a:txBody>
                    <a:bodyPr/>
                    <a:lstStyle/>
                    <a:p>
                      <a:pPr algn="ctr"/>
                      <a:r>
                        <a:rPr lang="es-EC" i="1" dirty="0" err="1" smtClean="0">
                          <a:latin typeface="Arial" panose="020B0604020202020204" pitchFamily="34" charset="0"/>
                          <a:cs typeface="Arial" panose="020B0604020202020204" pitchFamily="34" charset="0"/>
                        </a:rPr>
                        <a:t>Origanum</a:t>
                      </a:r>
                      <a:r>
                        <a:rPr lang="es-EC" i="1" baseline="0" dirty="0" smtClean="0">
                          <a:latin typeface="Arial" panose="020B0604020202020204" pitchFamily="34" charset="0"/>
                          <a:cs typeface="Arial" panose="020B0604020202020204" pitchFamily="34" charset="0"/>
                        </a:rPr>
                        <a:t> </a:t>
                      </a:r>
                      <a:r>
                        <a:rPr lang="es-EC" i="1" baseline="0" dirty="0" err="1" smtClean="0">
                          <a:latin typeface="Arial" panose="020B0604020202020204" pitchFamily="34" charset="0"/>
                          <a:cs typeface="Arial" panose="020B0604020202020204" pitchFamily="34" charset="0"/>
                        </a:rPr>
                        <a:t>majorana</a:t>
                      </a:r>
                      <a:r>
                        <a:rPr lang="es-EC" i="1" baseline="0" dirty="0" smtClean="0">
                          <a:latin typeface="Arial" panose="020B0604020202020204" pitchFamily="34" charset="0"/>
                          <a:cs typeface="Arial" panose="020B0604020202020204" pitchFamily="34" charset="0"/>
                        </a:rPr>
                        <a:t> </a:t>
                      </a:r>
                      <a:r>
                        <a:rPr lang="es-EC" baseline="0" dirty="0" smtClean="0">
                          <a:latin typeface="Arial" panose="020B0604020202020204" pitchFamily="34" charset="0"/>
                          <a:cs typeface="Arial" panose="020B0604020202020204" pitchFamily="34" charset="0"/>
                        </a:rPr>
                        <a:t>L.</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2182310"/>
                  </a:ext>
                </a:extLst>
              </a:tr>
            </a:tbl>
          </a:graphicData>
        </a:graphic>
      </p:graphicFrame>
    </p:spTree>
    <p:extLst>
      <p:ext uri="{BB962C8B-B14F-4D97-AF65-F5344CB8AC3E}">
        <p14:creationId xmlns:p14="http://schemas.microsoft.com/office/powerpoint/2010/main" val="148531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66A8C785-527F-D5DF-C63F-61741B90AC19}"/>
              </a:ext>
            </a:extLst>
          </p:cNvPr>
          <p:cNvSpPr txBox="1"/>
          <p:nvPr/>
        </p:nvSpPr>
        <p:spPr>
          <a:xfrm>
            <a:off x="183487" y="6433591"/>
            <a:ext cx="5048417" cy="369332"/>
          </a:xfrm>
          <a:prstGeom prst="rect">
            <a:avLst/>
          </a:prstGeom>
          <a:noFill/>
        </p:spPr>
        <p:txBody>
          <a:bodyPr wrap="square">
            <a:spAutoFit/>
          </a:bodyPr>
          <a:lstStyle/>
          <a:p>
            <a:r>
              <a:rPr lang="es-ES" dirty="0">
                <a:latin typeface="Arial" panose="020B0604020202020204" pitchFamily="34" charset="0"/>
                <a:cs typeface="Arial" panose="020B0604020202020204" pitchFamily="34" charset="0"/>
              </a:rPr>
              <a:t>(GBIF, </a:t>
            </a:r>
            <a:r>
              <a:rPr lang="es-ES" dirty="0" smtClean="0">
                <a:latin typeface="Arial" panose="020B0604020202020204" pitchFamily="34" charset="0"/>
                <a:cs typeface="Arial" panose="020B0604020202020204" pitchFamily="34" charset="0"/>
              </a:rPr>
              <a:t>2021</a:t>
            </a:r>
            <a:r>
              <a:rPr lang="es-ES" sz="1400" dirty="0" smtClean="0">
                <a:effectLst/>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6" name="CuadroTexto 5"/>
          <p:cNvSpPr txBox="1"/>
          <p:nvPr/>
        </p:nvSpPr>
        <p:spPr>
          <a:xfrm>
            <a:off x="183487" y="-315416"/>
            <a:ext cx="3046654" cy="892552"/>
          </a:xfrm>
          <a:prstGeom prst="rect">
            <a:avLst/>
          </a:prstGeom>
          <a:noFill/>
          <a:ln>
            <a:noFill/>
          </a:ln>
        </p:spPr>
        <p:txBody>
          <a:bodyPr wrap="square" rtlCol="0">
            <a:spAutoFit/>
          </a:bodyPr>
          <a:lstStyle/>
          <a:p>
            <a:pPr algn="ct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a:latin typeface="Arial" panose="020B0604020202020204" pitchFamily="34" charset="0"/>
                <a:cs typeface="Arial" panose="020B0604020202020204" pitchFamily="34" charset="0"/>
              </a:rPr>
              <a:t>INTRODUCCIÓN</a:t>
            </a:r>
          </a:p>
        </p:txBody>
      </p:sp>
      <p:sp>
        <p:nvSpPr>
          <p:cNvPr id="12" name="CuadroTexto 11"/>
          <p:cNvSpPr txBox="1"/>
          <p:nvPr/>
        </p:nvSpPr>
        <p:spPr>
          <a:xfrm>
            <a:off x="7320136" y="115471"/>
            <a:ext cx="4990870" cy="461665"/>
          </a:xfrm>
          <a:prstGeom prst="rect">
            <a:avLst/>
          </a:prstGeom>
          <a:noFill/>
          <a:ln>
            <a:noFill/>
          </a:ln>
        </p:spPr>
        <p:txBody>
          <a:bodyPr wrap="square" rtlCol="0">
            <a:spAutoFit/>
          </a:bodyPr>
          <a:lstStyle/>
          <a:p>
            <a:pPr algn="ctr"/>
            <a:r>
              <a:rPr lang="es-EC"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400" b="1" i="1" dirty="0" err="1" smtClean="0">
                <a:latin typeface="Arial" panose="020B0604020202020204" pitchFamily="34" charset="0"/>
                <a:cs typeface="Arial" panose="020B0604020202020204" pitchFamily="34" charset="0"/>
              </a:rPr>
              <a:t>Origanum</a:t>
            </a:r>
            <a:r>
              <a:rPr lang="es-EC" sz="2400" b="1" i="1" dirty="0" smtClean="0">
                <a:latin typeface="Arial" panose="020B0604020202020204" pitchFamily="34" charset="0"/>
                <a:cs typeface="Arial" panose="020B0604020202020204" pitchFamily="34" charset="0"/>
              </a:rPr>
              <a:t> </a:t>
            </a:r>
            <a:r>
              <a:rPr lang="es-EC" sz="2400" b="1" i="1" dirty="0" err="1" smtClean="0">
                <a:latin typeface="Arial" panose="020B0604020202020204" pitchFamily="34" charset="0"/>
                <a:cs typeface="Arial" panose="020B0604020202020204" pitchFamily="34" charset="0"/>
              </a:rPr>
              <a:t>majorana</a:t>
            </a:r>
            <a:r>
              <a:rPr lang="es-EC" sz="2400" b="1" i="1" dirty="0" smtClean="0">
                <a:latin typeface="Arial" panose="020B0604020202020204" pitchFamily="34" charset="0"/>
                <a:cs typeface="Arial" panose="020B0604020202020204" pitchFamily="34" charset="0"/>
              </a:rPr>
              <a:t> </a:t>
            </a:r>
            <a:r>
              <a:rPr lang="es-EC" sz="2400" b="1" dirty="0" smtClean="0">
                <a:latin typeface="Arial" panose="020B0604020202020204" pitchFamily="34" charset="0"/>
                <a:cs typeface="Arial" panose="020B0604020202020204" pitchFamily="34" charset="0"/>
              </a:rPr>
              <a:t>L.</a:t>
            </a:r>
            <a:endParaRPr lang="es-EC" sz="24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6084416" y="1052736"/>
            <a:ext cx="5738136" cy="4320479"/>
          </a:xfrm>
          <a:prstGeom prst="rect">
            <a:avLst/>
          </a:prstGeom>
        </p:spPr>
      </p:pic>
      <p:pic>
        <p:nvPicPr>
          <p:cNvPr id="11" name="Imagen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46961" y="751708"/>
            <a:ext cx="2955694" cy="4922533"/>
          </a:xfrm>
          <a:prstGeom prst="rect">
            <a:avLst/>
          </a:prstGeom>
        </p:spPr>
      </p:pic>
      <p:sp>
        <p:nvSpPr>
          <p:cNvPr id="13" name="CuadroTexto 12"/>
          <p:cNvSpPr txBox="1"/>
          <p:nvPr/>
        </p:nvSpPr>
        <p:spPr>
          <a:xfrm>
            <a:off x="584548" y="5517232"/>
            <a:ext cx="4680520" cy="646331"/>
          </a:xfrm>
          <a:prstGeom prst="rect">
            <a:avLst/>
          </a:prstGeom>
          <a:noFill/>
        </p:spPr>
        <p:txBody>
          <a:bodyPr wrap="square" rtlCol="0">
            <a:spAutoFit/>
          </a:bodyPr>
          <a:lstStyle/>
          <a:p>
            <a:r>
              <a:rPr lang="es-ES" dirty="0" smtClean="0"/>
              <a:t>Países de América latina donde se cultiva la mejorana </a:t>
            </a:r>
            <a:endParaRPr lang="en-US" dirty="0"/>
          </a:p>
        </p:txBody>
      </p:sp>
      <p:sp>
        <p:nvSpPr>
          <p:cNvPr id="15" name="CuadroTexto 14"/>
          <p:cNvSpPr txBox="1"/>
          <p:nvPr/>
        </p:nvSpPr>
        <p:spPr>
          <a:xfrm>
            <a:off x="6613224" y="5489575"/>
            <a:ext cx="4680520" cy="369332"/>
          </a:xfrm>
          <a:prstGeom prst="rect">
            <a:avLst/>
          </a:prstGeom>
          <a:noFill/>
        </p:spPr>
        <p:txBody>
          <a:bodyPr wrap="square" rtlCol="0">
            <a:spAutoFit/>
          </a:bodyPr>
          <a:lstStyle/>
          <a:p>
            <a:pPr algn="ctr"/>
            <a:r>
              <a:rPr lang="es-ES" dirty="0" smtClean="0"/>
              <a:t>Continentes de origen de la mejorana </a:t>
            </a:r>
            <a:endParaRPr lang="en-US" dirty="0"/>
          </a:p>
        </p:txBody>
      </p:sp>
    </p:spTree>
    <p:extLst>
      <p:ext uri="{BB962C8B-B14F-4D97-AF65-F5344CB8AC3E}">
        <p14:creationId xmlns:p14="http://schemas.microsoft.com/office/powerpoint/2010/main" val="425329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3487" y="-315416"/>
            <a:ext cx="3046654" cy="892552"/>
          </a:xfrm>
          <a:prstGeom prst="rect">
            <a:avLst/>
          </a:prstGeom>
          <a:noFill/>
          <a:ln>
            <a:noFill/>
          </a:ln>
        </p:spPr>
        <p:txBody>
          <a:bodyPr wrap="square" rtlCol="0">
            <a:spAutoFit/>
          </a:bodyPr>
          <a:lstStyle/>
          <a:p>
            <a:pPr algn="ct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a:latin typeface="Arial" panose="020B0604020202020204" pitchFamily="34" charset="0"/>
                <a:cs typeface="Arial" panose="020B0604020202020204" pitchFamily="34" charset="0"/>
              </a:rPr>
              <a:t>INTRODUCCIÓN</a:t>
            </a:r>
          </a:p>
        </p:txBody>
      </p:sp>
      <p:sp>
        <p:nvSpPr>
          <p:cNvPr id="7" name="CuadroTexto 6"/>
          <p:cNvSpPr txBox="1"/>
          <p:nvPr/>
        </p:nvSpPr>
        <p:spPr>
          <a:xfrm>
            <a:off x="7320136" y="115471"/>
            <a:ext cx="4990870"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Usos y propiedades </a:t>
            </a:r>
            <a:endParaRPr lang="es-EC" sz="2400" b="1" dirty="0">
              <a:latin typeface="Arial" panose="020B0604020202020204" pitchFamily="34" charset="0"/>
              <a:cs typeface="Arial" panose="020B0604020202020204" pitchFamily="34" charset="0"/>
            </a:endParaRPr>
          </a:p>
        </p:txBody>
      </p:sp>
      <p:pic>
        <p:nvPicPr>
          <p:cNvPr id="8" name="Picture 2" descr="https://static.inaturalist.org/photos/63737494/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086" y="803536"/>
            <a:ext cx="3725645" cy="4967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12" descr="Tanino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77" y="844799"/>
            <a:ext cx="2095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ejorana - 5 ml | Pranarô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377" y="3252293"/>
            <a:ext cx="2520280"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4" descr="Mejorana en la Cocina - Silvio Cicc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240" y="844799"/>
            <a:ext cx="3413256" cy="2273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0" descr="Flavonoide - Wikipedia, la enciclopedia lib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6240" y="3704256"/>
            <a:ext cx="3428627" cy="1616354"/>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66A8C785-527F-D5DF-C63F-61741B90AC19}"/>
              </a:ext>
            </a:extLst>
          </p:cNvPr>
          <p:cNvSpPr txBox="1"/>
          <p:nvPr/>
        </p:nvSpPr>
        <p:spPr>
          <a:xfrm>
            <a:off x="183487" y="6433591"/>
            <a:ext cx="5048417" cy="307777"/>
          </a:xfrm>
          <a:prstGeom prst="rect">
            <a:avLst/>
          </a:prstGeom>
          <a:noFill/>
        </p:spPr>
        <p:txBody>
          <a:bodyPr wrap="square">
            <a:spAutoFit/>
          </a:bodyPr>
          <a:lstStyle/>
          <a:p>
            <a:r>
              <a:rPr lang="es-ES" sz="1400" dirty="0" smtClean="0">
                <a:latin typeface="Arial" panose="020B0604020202020204" pitchFamily="34" charset="0"/>
                <a:ea typeface="Calibri" panose="020F0502020204030204" pitchFamily="34" charset="0"/>
                <a:cs typeface="Times New Roman" panose="02020603050405020304" pitchFamily="18" charset="0"/>
              </a:rPr>
              <a:t>(Wang </a:t>
            </a:r>
            <a:r>
              <a:rPr lang="es-ES" sz="1400" i="1" dirty="0" smtClean="0">
                <a:latin typeface="Arial" panose="020B0604020202020204" pitchFamily="34" charset="0"/>
                <a:ea typeface="Calibri" panose="020F0502020204030204" pitchFamily="34" charset="0"/>
                <a:cs typeface="Times New Roman" panose="02020603050405020304" pitchFamily="18" charset="0"/>
              </a:rPr>
              <a:t>et al</a:t>
            </a:r>
            <a:r>
              <a:rPr lang="es-ES" sz="1400" dirty="0" smtClean="0">
                <a:latin typeface="Arial" panose="020B0604020202020204" pitchFamily="34" charset="0"/>
                <a:ea typeface="Calibri" panose="020F0502020204030204" pitchFamily="34" charset="0"/>
                <a:cs typeface="Times New Roman" panose="02020603050405020304" pitchFamily="18" charset="0"/>
              </a:rPr>
              <a:t>., 2021;</a:t>
            </a:r>
            <a:r>
              <a:rPr lang="es-ES" sz="1400" dirty="0" smtClean="0">
                <a:effectLst/>
                <a:latin typeface="Arial" panose="020B0604020202020204" pitchFamily="34" charset="0"/>
                <a:ea typeface="Calibri" panose="020F0502020204030204" pitchFamily="34" charset="0"/>
                <a:cs typeface="Times New Roman" panose="02020603050405020304" pitchFamily="18" charset="0"/>
              </a:rPr>
              <a:t> </a:t>
            </a:r>
            <a:r>
              <a:rPr lang="es-ES" sz="1400" dirty="0" err="1" smtClean="0">
                <a:effectLst/>
                <a:latin typeface="Arial" panose="020B0604020202020204" pitchFamily="34" charset="0"/>
                <a:ea typeface="Calibri" panose="020F0502020204030204" pitchFamily="34" charset="0"/>
                <a:cs typeface="Times New Roman" panose="02020603050405020304" pitchFamily="18" charset="0"/>
              </a:rPr>
              <a:t>Zhiminaicela</a:t>
            </a:r>
            <a:r>
              <a:rPr lang="es-ES" sz="1400" dirty="0" smtClean="0">
                <a:effectLst/>
                <a:latin typeface="Arial" panose="020B0604020202020204" pitchFamily="34" charset="0"/>
                <a:ea typeface="Calibri" panose="020F0502020204030204" pitchFamily="34" charset="0"/>
                <a:cs typeface="Times New Roman" panose="02020603050405020304" pitchFamily="18" charset="0"/>
              </a:rPr>
              <a:t>-Cabrera </a:t>
            </a:r>
            <a:r>
              <a:rPr lang="es-ES" sz="1400" i="1" dirty="0">
                <a:effectLst/>
                <a:latin typeface="Arial" panose="020B0604020202020204" pitchFamily="34" charset="0"/>
                <a:ea typeface="Calibri" panose="020F0502020204030204" pitchFamily="34" charset="0"/>
                <a:cs typeface="Times New Roman" panose="02020603050405020304" pitchFamily="18" charset="0"/>
              </a:rPr>
              <a:t>et al</a:t>
            </a:r>
            <a:r>
              <a:rPr lang="es-ES" sz="1400" dirty="0">
                <a:effectLst/>
                <a:latin typeface="Arial" panose="020B0604020202020204" pitchFamily="34" charset="0"/>
                <a:ea typeface="Calibri" panose="020F0502020204030204" pitchFamily="34" charset="0"/>
                <a:cs typeface="Times New Roman" panose="02020603050405020304" pitchFamily="18" charset="0"/>
              </a:rPr>
              <a:t>., </a:t>
            </a:r>
            <a:r>
              <a:rPr lang="es-ES" sz="1400" dirty="0" smtClean="0">
                <a:effectLst/>
                <a:latin typeface="Arial" panose="020B0604020202020204" pitchFamily="34" charset="0"/>
                <a:ea typeface="Calibri" panose="020F0502020204030204" pitchFamily="34" charset="0"/>
                <a:cs typeface="Times New Roman" panose="02020603050405020304" pitchFamily="18" charset="0"/>
              </a:rPr>
              <a:t>2020)</a:t>
            </a:r>
            <a:endParaRPr lang="en-US" sz="1400" dirty="0"/>
          </a:p>
        </p:txBody>
      </p:sp>
    </p:spTree>
    <p:extLst>
      <p:ext uri="{BB962C8B-B14F-4D97-AF65-F5344CB8AC3E}">
        <p14:creationId xmlns:p14="http://schemas.microsoft.com/office/powerpoint/2010/main" val="890561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28979" y="-330805"/>
            <a:ext cx="3046654" cy="892552"/>
          </a:xfrm>
          <a:prstGeom prst="rect">
            <a:avLst/>
          </a:prstGeom>
          <a:noFill/>
          <a:ln>
            <a:noFill/>
          </a:ln>
        </p:spPr>
        <p:txBody>
          <a:bodyPr wrap="square" rtlCol="0">
            <a:spAutoFit/>
          </a:bodyPr>
          <a:lstStyle/>
          <a:p>
            <a:pPr algn="ctr"/>
            <a:r>
              <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a:latin typeface="Arial" panose="020B0604020202020204" pitchFamily="34" charset="0"/>
                <a:cs typeface="Arial" panose="020B0604020202020204" pitchFamily="34" charset="0"/>
              </a:rPr>
              <a:t>INTRODUCCIÓN</a:t>
            </a:r>
          </a:p>
        </p:txBody>
      </p:sp>
      <p:sp>
        <p:nvSpPr>
          <p:cNvPr id="7" name="CuadroTexto 6"/>
          <p:cNvSpPr txBox="1"/>
          <p:nvPr/>
        </p:nvSpPr>
        <p:spPr>
          <a:xfrm>
            <a:off x="7320136" y="115471"/>
            <a:ext cx="4990870" cy="461665"/>
          </a:xfrm>
          <a:prstGeom prst="rect">
            <a:avLst/>
          </a:prstGeom>
          <a:noFill/>
          <a:ln>
            <a:noFill/>
          </a:ln>
        </p:spPr>
        <p:txBody>
          <a:bodyPr wrap="square" rtlCol="0">
            <a:spAutoFit/>
          </a:bodyPr>
          <a:lstStyle/>
          <a:p>
            <a:pPr algn="ctr"/>
            <a:r>
              <a:rPr lang="es-EC"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Cultivo in vitro</a:t>
            </a:r>
            <a:endParaRPr lang="es-EC" sz="2400" b="1" dirty="0">
              <a:latin typeface="Arial" panose="020B0604020202020204" pitchFamily="34" charset="0"/>
              <a:cs typeface="Arial" panose="020B0604020202020204" pitchFamily="34" charset="0"/>
            </a:endParaRPr>
          </a:p>
        </p:txBody>
      </p:sp>
      <p:grpSp>
        <p:nvGrpSpPr>
          <p:cNvPr id="19" name="Grupo 18"/>
          <p:cNvGrpSpPr/>
          <p:nvPr/>
        </p:nvGrpSpPr>
        <p:grpSpPr>
          <a:xfrm>
            <a:off x="839416" y="1556792"/>
            <a:ext cx="11090203" cy="3245360"/>
            <a:chOff x="1358795" y="1556793"/>
            <a:chExt cx="9817177" cy="2827816"/>
          </a:xfrm>
        </p:grpSpPr>
        <p:pic>
          <p:nvPicPr>
            <p:cNvPr id="13" name="Imagen 12"/>
            <p:cNvPicPr>
              <a:picLocks noChangeAspect="1"/>
            </p:cNvPicPr>
            <p:nvPr/>
          </p:nvPicPr>
          <p:blipFill>
            <a:blip r:embed="rId3"/>
            <a:stretch>
              <a:fillRect/>
            </a:stretch>
          </p:blipFill>
          <p:spPr>
            <a:xfrm>
              <a:off x="1358795" y="1556793"/>
              <a:ext cx="9640645" cy="2638793"/>
            </a:xfrm>
            <a:prstGeom prst="rect">
              <a:avLst/>
            </a:prstGeom>
          </p:spPr>
        </p:pic>
        <p:sp>
          <p:nvSpPr>
            <p:cNvPr id="14" name="CuadroTexto 13"/>
            <p:cNvSpPr txBox="1"/>
            <p:nvPr/>
          </p:nvSpPr>
          <p:spPr>
            <a:xfrm>
              <a:off x="1487488" y="4015277"/>
              <a:ext cx="1584176" cy="369332"/>
            </a:xfrm>
            <a:prstGeom prst="rect">
              <a:avLst/>
            </a:prstGeom>
            <a:noFill/>
          </p:spPr>
          <p:txBody>
            <a:bodyPr wrap="square" rtlCol="0">
              <a:spAutoFit/>
            </a:bodyPr>
            <a:lstStyle/>
            <a:p>
              <a:r>
                <a:rPr lang="es-ES" dirty="0" smtClean="0"/>
                <a:t>Planta madre</a:t>
              </a:r>
              <a:endParaRPr lang="en-US" dirty="0"/>
            </a:p>
          </p:txBody>
        </p:sp>
        <p:sp>
          <p:nvSpPr>
            <p:cNvPr id="15" name="CuadroTexto 14"/>
            <p:cNvSpPr txBox="1"/>
            <p:nvPr/>
          </p:nvSpPr>
          <p:spPr>
            <a:xfrm>
              <a:off x="3071664" y="2669090"/>
              <a:ext cx="1784877" cy="369332"/>
            </a:xfrm>
            <a:prstGeom prst="rect">
              <a:avLst/>
            </a:prstGeom>
            <a:noFill/>
          </p:spPr>
          <p:txBody>
            <a:bodyPr wrap="square" rtlCol="0">
              <a:spAutoFit/>
            </a:bodyPr>
            <a:lstStyle/>
            <a:p>
              <a:r>
                <a:rPr lang="es-ES" dirty="0" smtClean="0"/>
                <a:t>Hoja seccionada</a:t>
              </a:r>
              <a:endParaRPr lang="en-US" dirty="0"/>
            </a:p>
          </p:txBody>
        </p:sp>
        <p:sp>
          <p:nvSpPr>
            <p:cNvPr id="16" name="CuadroTexto 15"/>
            <p:cNvSpPr txBox="1"/>
            <p:nvPr/>
          </p:nvSpPr>
          <p:spPr>
            <a:xfrm>
              <a:off x="5119592" y="4010919"/>
              <a:ext cx="1485736" cy="321814"/>
            </a:xfrm>
            <a:prstGeom prst="rect">
              <a:avLst/>
            </a:prstGeom>
            <a:noFill/>
          </p:spPr>
          <p:txBody>
            <a:bodyPr wrap="square" rtlCol="0">
              <a:spAutoFit/>
            </a:bodyPr>
            <a:lstStyle/>
            <a:p>
              <a:pPr algn="ctr"/>
              <a:r>
                <a:rPr lang="es-ES" dirty="0" smtClean="0"/>
                <a:t>Introducción</a:t>
              </a:r>
              <a:endParaRPr lang="en-US" dirty="0"/>
            </a:p>
          </p:txBody>
        </p:sp>
        <p:sp>
          <p:nvSpPr>
            <p:cNvPr id="17" name="CuadroTexto 16"/>
            <p:cNvSpPr txBox="1"/>
            <p:nvPr/>
          </p:nvSpPr>
          <p:spPr>
            <a:xfrm>
              <a:off x="7266525" y="4010919"/>
              <a:ext cx="2049552" cy="321814"/>
            </a:xfrm>
            <a:prstGeom prst="rect">
              <a:avLst/>
            </a:prstGeom>
            <a:noFill/>
          </p:spPr>
          <p:txBody>
            <a:bodyPr wrap="square" rtlCol="0">
              <a:spAutoFit/>
            </a:bodyPr>
            <a:lstStyle/>
            <a:p>
              <a:pPr algn="ctr"/>
              <a:r>
                <a:rPr lang="es-ES" dirty="0" smtClean="0"/>
                <a:t>Formación de Callo</a:t>
              </a:r>
              <a:endParaRPr lang="en-US" dirty="0"/>
            </a:p>
          </p:txBody>
        </p:sp>
        <p:sp>
          <p:nvSpPr>
            <p:cNvPr id="18" name="CuadroTexto 17"/>
            <p:cNvSpPr txBox="1"/>
            <p:nvPr/>
          </p:nvSpPr>
          <p:spPr>
            <a:xfrm>
              <a:off x="9481108" y="4010919"/>
              <a:ext cx="1694864" cy="321814"/>
            </a:xfrm>
            <a:prstGeom prst="rect">
              <a:avLst/>
            </a:prstGeom>
            <a:noFill/>
          </p:spPr>
          <p:txBody>
            <a:bodyPr wrap="square" rtlCol="0">
              <a:spAutoFit/>
            </a:bodyPr>
            <a:lstStyle/>
            <a:p>
              <a:pPr algn="ctr"/>
              <a:r>
                <a:rPr lang="es-ES" dirty="0" smtClean="0"/>
                <a:t>Planta </a:t>
              </a:r>
              <a:r>
                <a:rPr lang="es-ES" i="1" dirty="0" smtClean="0"/>
                <a:t>in vitro</a:t>
              </a:r>
              <a:endParaRPr lang="en-US" dirty="0"/>
            </a:p>
          </p:txBody>
        </p:sp>
      </p:grpSp>
      <p:sp>
        <p:nvSpPr>
          <p:cNvPr id="20" name="Rectángulo 19"/>
          <p:cNvSpPr/>
          <p:nvPr/>
        </p:nvSpPr>
        <p:spPr>
          <a:xfrm>
            <a:off x="-240704" y="6237312"/>
            <a:ext cx="3340979" cy="523220"/>
          </a:xfrm>
          <a:prstGeom prst="rect">
            <a:avLst/>
          </a:prstGeom>
        </p:spPr>
        <p:txBody>
          <a:bodyPr wrap="none">
            <a:spAutoFit/>
          </a:bodyPr>
          <a:lstStyle/>
          <a:p>
            <a:pPr indent="457200" algn="just">
              <a:lnSpc>
                <a:spcPct val="200000"/>
              </a:lnSpc>
              <a:spcAft>
                <a:spcPts val="800"/>
              </a:spcAft>
            </a:pP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(Perea, </a:t>
            </a:r>
            <a:r>
              <a:rPr lang="es-ES"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2009; </a:t>
            </a:r>
            <a:r>
              <a:rPr lang="es-ES" sz="1400" dirty="0" err="1" smtClean="0">
                <a:latin typeface="Arial" panose="020B0604020202020204" pitchFamily="34" charset="0"/>
                <a:cs typeface="Arial" panose="020B0604020202020204" pitchFamily="34" charset="0"/>
              </a:rPr>
              <a:t>Levitus</a:t>
            </a:r>
            <a:r>
              <a:rPr lang="es-ES" sz="1400" dirty="0" smtClean="0">
                <a:latin typeface="Arial" panose="020B0604020202020204" pitchFamily="34" charset="0"/>
                <a:cs typeface="Arial" panose="020B0604020202020204" pitchFamily="34" charset="0"/>
              </a:rPr>
              <a:t> </a:t>
            </a:r>
            <a:r>
              <a:rPr lang="es-ES" sz="1400" i="1" dirty="0">
                <a:latin typeface="Arial" panose="020B0604020202020204" pitchFamily="34" charset="0"/>
                <a:cs typeface="Arial" panose="020B0604020202020204" pitchFamily="34" charset="0"/>
              </a:rPr>
              <a:t>et al</a:t>
            </a: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2010</a:t>
            </a:r>
            <a:r>
              <a:rPr lang="es-ES"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3" name="Conector recto de flecha 2"/>
          <p:cNvCxnSpPr/>
          <p:nvPr/>
        </p:nvCxnSpPr>
        <p:spPr>
          <a:xfrm>
            <a:off x="5231904" y="1916832"/>
            <a:ext cx="216024"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CuadroTexto 7"/>
          <p:cNvSpPr txBox="1"/>
          <p:nvPr/>
        </p:nvSpPr>
        <p:spPr>
          <a:xfrm>
            <a:off x="4655840" y="1556792"/>
            <a:ext cx="1271246" cy="369332"/>
          </a:xfrm>
          <a:prstGeom prst="rect">
            <a:avLst/>
          </a:prstGeom>
          <a:noFill/>
        </p:spPr>
        <p:txBody>
          <a:bodyPr wrap="square" rtlCol="0">
            <a:spAutoFit/>
          </a:bodyPr>
          <a:lstStyle/>
          <a:p>
            <a:r>
              <a:rPr lang="es-ES" dirty="0" smtClean="0">
                <a:latin typeface="Arial" panose="020B0604020202020204" pitchFamily="34" charset="0"/>
                <a:cs typeface="Arial" panose="020B0604020202020204" pitchFamily="34" charset="0"/>
              </a:rPr>
              <a:t>6-BAP</a:t>
            </a:r>
            <a:endParaRPr lang="en-US" dirty="0">
              <a:latin typeface="Arial" panose="020B0604020202020204" pitchFamily="34" charset="0"/>
              <a:cs typeface="Arial" panose="020B0604020202020204" pitchFamily="34" charset="0"/>
            </a:endParaRPr>
          </a:p>
        </p:txBody>
      </p:sp>
      <p:cxnSp>
        <p:nvCxnSpPr>
          <p:cNvPr id="21" name="Conector recto de flecha 20"/>
          <p:cNvCxnSpPr/>
          <p:nvPr/>
        </p:nvCxnSpPr>
        <p:spPr>
          <a:xfrm flipH="1">
            <a:off x="6189243" y="1915698"/>
            <a:ext cx="191126" cy="497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CuadroTexto 9"/>
          <p:cNvSpPr txBox="1"/>
          <p:nvPr/>
        </p:nvSpPr>
        <p:spPr>
          <a:xfrm>
            <a:off x="6096000" y="1556792"/>
            <a:ext cx="792088" cy="369332"/>
          </a:xfrm>
          <a:prstGeom prst="rect">
            <a:avLst/>
          </a:prstGeom>
          <a:noFill/>
        </p:spPr>
        <p:txBody>
          <a:bodyPr wrap="square" rtlCol="0">
            <a:spAutoFit/>
          </a:bodyPr>
          <a:lstStyle/>
          <a:p>
            <a:r>
              <a:rPr lang="es-ES" dirty="0" smtClean="0">
                <a:latin typeface="Arial" panose="020B0604020202020204" pitchFamily="34" charset="0"/>
                <a:cs typeface="Arial" panose="020B0604020202020204" pitchFamily="34" charset="0"/>
              </a:rPr>
              <a:t>2,4-D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650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911424" y="2852936"/>
            <a:ext cx="10801200" cy="1015663"/>
            <a:chOff x="983432" y="2852936"/>
            <a:chExt cx="10801200" cy="1015663"/>
          </a:xfrm>
        </p:grpSpPr>
        <p:sp>
          <p:nvSpPr>
            <p:cNvPr id="7" name="CuadroTexto 6"/>
            <p:cNvSpPr txBox="1"/>
            <p:nvPr/>
          </p:nvSpPr>
          <p:spPr>
            <a:xfrm>
              <a:off x="983432" y="2852936"/>
              <a:ext cx="10801200" cy="1015663"/>
            </a:xfrm>
            <a:prstGeom prst="rect">
              <a:avLst/>
            </a:prstGeom>
            <a:noFill/>
            <a:ln>
              <a:noFill/>
            </a:ln>
          </p:spPr>
          <p:txBody>
            <a:bodyPr wrap="square" rtlCol="0">
              <a:spAutoFit/>
            </a:bodyPr>
            <a:lstStyle/>
            <a:p>
              <a:pPr algn="ctr"/>
              <a:r>
                <a:rPr lang="es-EC" sz="6000" b="1" dirty="0" smtClean="0">
                  <a:latin typeface="Arial" panose="020B0604020202020204" pitchFamily="34" charset="0"/>
                  <a:cs typeface="Arial" panose="020B0604020202020204" pitchFamily="34" charset="0"/>
                </a:rPr>
                <a:t>Objetivos</a:t>
              </a:r>
              <a:endParaRPr lang="es-EC" sz="6000" b="1" dirty="0">
                <a:latin typeface="Arial" panose="020B0604020202020204" pitchFamily="34" charset="0"/>
                <a:cs typeface="Arial" panose="020B0604020202020204" pitchFamily="34" charset="0"/>
              </a:endParaRPr>
            </a:p>
          </p:txBody>
        </p:sp>
        <p:sp>
          <p:nvSpPr>
            <p:cNvPr id="4" name="Elipse 3"/>
            <p:cNvSpPr/>
            <p:nvPr/>
          </p:nvSpPr>
          <p:spPr>
            <a:xfrm>
              <a:off x="3503712" y="2981195"/>
              <a:ext cx="936104" cy="863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chemeClr val="tx1"/>
                  </a:solidFill>
                </a:rPr>
                <a:t>2</a:t>
              </a:r>
              <a:endParaRPr lang="en-US" sz="4800" b="1" dirty="0">
                <a:solidFill>
                  <a:schemeClr val="tx1"/>
                </a:solidFill>
              </a:endParaRPr>
            </a:p>
          </p:txBody>
        </p:sp>
      </p:grpSp>
    </p:spTree>
    <p:extLst>
      <p:ext uri="{BB962C8B-B14F-4D97-AF65-F5344CB8AC3E}">
        <p14:creationId xmlns:p14="http://schemas.microsoft.com/office/powerpoint/2010/main" val="1154572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73529AF-B82D-4EC1-ECB1-560FE39F1A8E}"/>
              </a:ext>
            </a:extLst>
          </p:cNvPr>
          <p:cNvSpPr/>
          <p:nvPr/>
        </p:nvSpPr>
        <p:spPr>
          <a:xfrm>
            <a:off x="822201" y="2708920"/>
            <a:ext cx="10818415" cy="1015663"/>
          </a:xfrm>
          <a:prstGeom prst="rect">
            <a:avLst/>
          </a:prstGeom>
        </p:spPr>
        <p:txBody>
          <a:bodyPr wrap="square">
            <a:spAutoFit/>
          </a:bodyPr>
          <a:lstStyle/>
          <a:p>
            <a:pPr marR="0">
              <a:lnSpc>
                <a:spcPct val="150000"/>
              </a:lnSpc>
              <a:spcBef>
                <a:spcPts val="0"/>
              </a:spcBef>
              <a:spcAft>
                <a:spcPts val="800"/>
              </a:spcAft>
            </a:pPr>
            <a:r>
              <a:rPr lang="es-ES" sz="2000" dirty="0">
                <a:latin typeface="Arial" panose="020B0604020202020204" pitchFamily="34" charset="0"/>
                <a:cs typeface="Arial" panose="020B0604020202020204" pitchFamily="34" charset="0"/>
              </a:rPr>
              <a:t>Inducir células madre en segmentos de hoja de </a:t>
            </a:r>
            <a:r>
              <a:rPr lang="es-ES" sz="2000" i="1" dirty="0" err="1">
                <a:latin typeface="Arial" panose="020B0604020202020204" pitchFamily="34" charset="0"/>
                <a:cs typeface="Arial" panose="020B0604020202020204" pitchFamily="34" charset="0"/>
              </a:rPr>
              <a:t>Origanum</a:t>
            </a:r>
            <a:r>
              <a:rPr lang="es-ES" sz="2000" i="1"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majorana</a:t>
            </a:r>
            <a:r>
              <a:rPr lang="es-ES" sz="2000" i="1"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L., </a:t>
            </a:r>
            <a:r>
              <a:rPr lang="es-ES" sz="2000" dirty="0">
                <a:latin typeface="Arial" panose="020B0604020202020204" pitchFamily="34" charset="0"/>
                <a:cs typeface="Arial" panose="020B0604020202020204" pitchFamily="34" charset="0"/>
              </a:rPr>
              <a:t>utilizando 3 concentraciones de </a:t>
            </a:r>
            <a:r>
              <a:rPr lang="es-ES" sz="2000" dirty="0" err="1">
                <a:latin typeface="Arial" panose="020B0604020202020204" pitchFamily="34" charset="0"/>
                <a:cs typeface="Arial" panose="020B0604020202020204" pitchFamily="34" charset="0"/>
              </a:rPr>
              <a:t>citoquininas</a:t>
            </a:r>
            <a:r>
              <a:rPr lang="es-ES" sz="2000" dirty="0">
                <a:latin typeface="Arial" panose="020B0604020202020204" pitchFamily="34" charset="0"/>
                <a:cs typeface="Arial" panose="020B0604020202020204" pitchFamily="34" charset="0"/>
              </a:rPr>
              <a:t> y </a:t>
            </a:r>
            <a:r>
              <a:rPr lang="es-ES" sz="2000" dirty="0" smtClean="0">
                <a:latin typeface="Arial" panose="020B0604020202020204" pitchFamily="34" charset="0"/>
                <a:cs typeface="Arial" panose="020B0604020202020204" pitchFamily="34" charset="0"/>
              </a:rPr>
              <a:t>auxinas</a:t>
            </a:r>
            <a:r>
              <a:rPr lang="es-ES" dirty="0" smtClean="0">
                <a:latin typeface="Arial" panose="020B060402020202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DD7C6E47-339C-CF5F-1117-C54E4C5EFDC2}"/>
              </a:ext>
            </a:extLst>
          </p:cNvPr>
          <p:cNvSpPr txBox="1"/>
          <p:nvPr/>
        </p:nvSpPr>
        <p:spPr>
          <a:xfrm>
            <a:off x="822201" y="1484784"/>
            <a:ext cx="445837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Objetivo General</a:t>
            </a:r>
          </a:p>
        </p:txBody>
      </p:sp>
    </p:spTree>
    <p:extLst>
      <p:ext uri="{BB962C8B-B14F-4D97-AF65-F5344CB8AC3E}">
        <p14:creationId xmlns:p14="http://schemas.microsoft.com/office/powerpoint/2010/main" val="3594449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76934</TotalTime>
  <Words>1709</Words>
  <Application>Microsoft Office PowerPoint</Application>
  <PresentationFormat>Panorámica</PresentationFormat>
  <Paragraphs>242</Paragraphs>
  <Slides>28</Slides>
  <Notes>20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28</vt:i4>
      </vt:variant>
    </vt:vector>
  </HeadingPairs>
  <TitlesOfParts>
    <vt:vector size="37" baseType="lpstr">
      <vt:lpstr>Arial</vt:lpstr>
      <vt:lpstr>Calibri</vt:lpstr>
      <vt:lpstr>Candara</vt:lpstr>
      <vt:lpstr>Times New Roman</vt:lpstr>
      <vt:lpstr>Trebuchet MS</vt:lpstr>
      <vt:lpstr>Wingdings 3</vt:lpstr>
      <vt:lpstr>Diseño predeterminado</vt:lpstr>
      <vt:lpstr>Faceta</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DELL</cp:lastModifiedBy>
  <cp:revision>1554</cp:revision>
  <dcterms:created xsi:type="dcterms:W3CDTF">2008-08-08T13:28:34Z</dcterms:created>
  <dcterms:modified xsi:type="dcterms:W3CDTF">2023-03-08T03:32:37Z</dcterms:modified>
</cp:coreProperties>
</file>