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4" r:id="rId1"/>
  </p:sldMasterIdLst>
  <p:notesMasterIdLst>
    <p:notesMasterId r:id="rId37"/>
  </p:notesMasterIdLst>
  <p:handoutMasterIdLst>
    <p:handoutMasterId r:id="rId38"/>
  </p:handoutMasterIdLst>
  <p:sldIdLst>
    <p:sldId id="275" r:id="rId2"/>
    <p:sldId id="381" r:id="rId3"/>
    <p:sldId id="428" r:id="rId4"/>
    <p:sldId id="491" r:id="rId5"/>
    <p:sldId id="517" r:id="rId6"/>
    <p:sldId id="518" r:id="rId7"/>
    <p:sldId id="493" r:id="rId8"/>
    <p:sldId id="494" r:id="rId9"/>
    <p:sldId id="495" r:id="rId10"/>
    <p:sldId id="361" r:id="rId11"/>
    <p:sldId id="382" r:id="rId12"/>
    <p:sldId id="519" r:id="rId13"/>
    <p:sldId id="497" r:id="rId14"/>
    <p:sldId id="498" r:id="rId15"/>
    <p:sldId id="383" r:id="rId16"/>
    <p:sldId id="452" r:id="rId17"/>
    <p:sldId id="504" r:id="rId18"/>
    <p:sldId id="505" r:id="rId19"/>
    <p:sldId id="499" r:id="rId20"/>
    <p:sldId id="501" r:id="rId21"/>
    <p:sldId id="502" r:id="rId22"/>
    <p:sldId id="511" r:id="rId23"/>
    <p:sldId id="512" r:id="rId24"/>
    <p:sldId id="514" r:id="rId25"/>
    <p:sldId id="509" r:id="rId26"/>
    <p:sldId id="506" r:id="rId27"/>
    <p:sldId id="507" r:id="rId28"/>
    <p:sldId id="515" r:id="rId29"/>
    <p:sldId id="520" r:id="rId30"/>
    <p:sldId id="516" r:id="rId31"/>
    <p:sldId id="385" r:id="rId32"/>
    <p:sldId id="490" r:id="rId33"/>
    <p:sldId id="386" r:id="rId34"/>
    <p:sldId id="391" r:id="rId35"/>
    <p:sldId id="334" r:id="rId36"/>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a" initials="A" lastIdx="7" clrIdx="0">
    <p:extLst>
      <p:ext uri="{19B8F6BF-5375-455C-9EA6-DF929625EA0E}">
        <p15:presenceInfo xmlns:p15="http://schemas.microsoft.com/office/powerpoint/2012/main" userId="Andre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83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Estilo medio 4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A488322-F2BA-4B5B-9748-0D474271808F}" styleName="Estilo medio 3 - Énfasis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Estilo medio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03" autoAdjust="0"/>
    <p:restoredTop sz="94291" autoAdjust="0"/>
  </p:normalViewPr>
  <p:slideViewPr>
    <p:cSldViewPr snapToGrid="0">
      <p:cViewPr varScale="1">
        <p:scale>
          <a:sx n="86" d="100"/>
          <a:sy n="86" d="100"/>
        </p:scale>
        <p:origin x="651" y="75"/>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34" d="100"/>
        <a:sy n="34"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diagrams/_rels/data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image" Target="../media/image102.png"/></Relationships>
</file>

<file path=ppt/diagrams/_rels/drawing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image" Target="../media/image102.png"/></Relationships>
</file>

<file path=ppt/diagrams/colors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9ED56B-F02E-43BD-9BC5-8FC44B8A69A7}" type="doc">
      <dgm:prSet loTypeId="urn:microsoft.com/office/officeart/2008/layout/VerticalCurvedList" loCatId="list" qsTypeId="urn:microsoft.com/office/officeart/2005/8/quickstyle/simple1" qsCatId="simple" csTypeId="urn:microsoft.com/office/officeart/2005/8/colors/accent3_4" csCatId="accent3" phldr="1"/>
      <dgm:spPr/>
      <dgm:t>
        <a:bodyPr/>
        <a:lstStyle/>
        <a:p>
          <a:endParaRPr lang="es-EC"/>
        </a:p>
      </dgm:t>
    </dgm:pt>
    <dgm:pt modelId="{7613E5BA-56BF-4EC4-BDF7-0FCC38B7B6EE}">
      <dgm:prSet phldrT="[Texto]"/>
      <dgm:spPr/>
      <dgm:t>
        <a:bodyPr/>
        <a:lstStyle/>
        <a:p>
          <a:r>
            <a:rPr lang="es-EC" dirty="0"/>
            <a:t>Primates No Humanos (NHP) son esenciales para la biodiversidad.</a:t>
          </a:r>
        </a:p>
      </dgm:t>
    </dgm:pt>
    <dgm:pt modelId="{BBB2DB51-31BD-42A6-BFC2-B54A16E53B61}" type="parTrans" cxnId="{4745F08B-7C7D-4FFA-8F94-DE7427BA9C7D}">
      <dgm:prSet/>
      <dgm:spPr/>
      <dgm:t>
        <a:bodyPr/>
        <a:lstStyle/>
        <a:p>
          <a:endParaRPr lang="es-EC"/>
        </a:p>
      </dgm:t>
    </dgm:pt>
    <dgm:pt modelId="{2EE09BC7-6A08-4778-8F72-920B5443C0F4}" type="sibTrans" cxnId="{4745F08B-7C7D-4FFA-8F94-DE7427BA9C7D}">
      <dgm:prSet/>
      <dgm:spPr/>
      <dgm:t>
        <a:bodyPr/>
        <a:lstStyle/>
        <a:p>
          <a:endParaRPr lang="es-EC"/>
        </a:p>
      </dgm:t>
    </dgm:pt>
    <dgm:pt modelId="{27FD9D6E-144D-42D7-9A73-ACAF2221CC4D}">
      <dgm:prSet phldrT="[Texto]"/>
      <dgm:spPr/>
      <dgm:t>
        <a:bodyPr/>
        <a:lstStyle/>
        <a:p>
          <a:r>
            <a:rPr lang="es-EC" dirty="0"/>
            <a:t>60% de las especies en peligro de extinción.</a:t>
          </a:r>
        </a:p>
      </dgm:t>
    </dgm:pt>
    <dgm:pt modelId="{22653CAD-20A3-4CFE-AE51-35FB53126A8B}" type="parTrans" cxnId="{25983A9C-4D4A-4CDC-8A03-DEB9651D1844}">
      <dgm:prSet/>
      <dgm:spPr/>
      <dgm:t>
        <a:bodyPr/>
        <a:lstStyle/>
        <a:p>
          <a:endParaRPr lang="es-EC"/>
        </a:p>
      </dgm:t>
    </dgm:pt>
    <dgm:pt modelId="{A6EECBA9-9A6A-478D-86F8-006C0A90575A}" type="sibTrans" cxnId="{25983A9C-4D4A-4CDC-8A03-DEB9651D1844}">
      <dgm:prSet/>
      <dgm:spPr/>
      <dgm:t>
        <a:bodyPr/>
        <a:lstStyle/>
        <a:p>
          <a:endParaRPr lang="es-EC"/>
        </a:p>
      </dgm:t>
    </dgm:pt>
    <dgm:pt modelId="{E2D2C45D-9B90-4F9B-8F17-E3B6E346C91D}">
      <dgm:prSet phldrT="[Texto]"/>
      <dgm:spPr/>
      <dgm:t>
        <a:bodyPr/>
        <a:lstStyle/>
        <a:p>
          <a:r>
            <a:rPr lang="es-EC" dirty="0"/>
            <a:t>75% de poblaciones en declive.</a:t>
          </a:r>
        </a:p>
      </dgm:t>
    </dgm:pt>
    <dgm:pt modelId="{C63972A1-C16B-4314-A12B-92EAA2044D73}" type="parTrans" cxnId="{4F4FCB70-00A7-42A7-8FEF-669624562A9E}">
      <dgm:prSet/>
      <dgm:spPr/>
      <dgm:t>
        <a:bodyPr/>
        <a:lstStyle/>
        <a:p>
          <a:endParaRPr lang="es-EC"/>
        </a:p>
      </dgm:t>
    </dgm:pt>
    <dgm:pt modelId="{84395D22-B582-43AA-8A26-19482D211814}" type="sibTrans" cxnId="{4F4FCB70-00A7-42A7-8FEF-669624562A9E}">
      <dgm:prSet/>
      <dgm:spPr/>
      <dgm:t>
        <a:bodyPr/>
        <a:lstStyle/>
        <a:p>
          <a:endParaRPr lang="es-EC"/>
        </a:p>
      </dgm:t>
    </dgm:pt>
    <dgm:pt modelId="{53276758-6171-47A6-95C0-3EE363ADA7BF}" type="pres">
      <dgm:prSet presAssocID="{069ED56B-F02E-43BD-9BC5-8FC44B8A69A7}" presName="Name0" presStyleCnt="0">
        <dgm:presLayoutVars>
          <dgm:chMax val="7"/>
          <dgm:chPref val="7"/>
          <dgm:dir/>
        </dgm:presLayoutVars>
      </dgm:prSet>
      <dgm:spPr/>
    </dgm:pt>
    <dgm:pt modelId="{65C333A5-C273-470C-9E0A-0F2FE58D22F9}" type="pres">
      <dgm:prSet presAssocID="{069ED56B-F02E-43BD-9BC5-8FC44B8A69A7}" presName="Name1" presStyleCnt="0"/>
      <dgm:spPr/>
    </dgm:pt>
    <dgm:pt modelId="{12F50869-4CCF-4311-B8DE-AA15D0ADCFBC}" type="pres">
      <dgm:prSet presAssocID="{069ED56B-F02E-43BD-9BC5-8FC44B8A69A7}" presName="cycle" presStyleCnt="0"/>
      <dgm:spPr/>
    </dgm:pt>
    <dgm:pt modelId="{6FDACF96-FD7C-4965-9A62-B2C75507AC71}" type="pres">
      <dgm:prSet presAssocID="{069ED56B-F02E-43BD-9BC5-8FC44B8A69A7}" presName="srcNode" presStyleLbl="node1" presStyleIdx="0" presStyleCnt="3"/>
      <dgm:spPr/>
    </dgm:pt>
    <dgm:pt modelId="{6E80A8EB-F163-45DC-A864-FFEE93CACB02}" type="pres">
      <dgm:prSet presAssocID="{069ED56B-F02E-43BD-9BC5-8FC44B8A69A7}" presName="conn" presStyleLbl="parChTrans1D2" presStyleIdx="0" presStyleCnt="1"/>
      <dgm:spPr/>
    </dgm:pt>
    <dgm:pt modelId="{B2E5268E-9F33-438A-81A7-4DBEB8E2FB17}" type="pres">
      <dgm:prSet presAssocID="{069ED56B-F02E-43BD-9BC5-8FC44B8A69A7}" presName="extraNode" presStyleLbl="node1" presStyleIdx="0" presStyleCnt="3"/>
      <dgm:spPr/>
    </dgm:pt>
    <dgm:pt modelId="{F8AD0921-6423-48E9-AE06-0788B3C633C7}" type="pres">
      <dgm:prSet presAssocID="{069ED56B-F02E-43BD-9BC5-8FC44B8A69A7}" presName="dstNode" presStyleLbl="node1" presStyleIdx="0" presStyleCnt="3"/>
      <dgm:spPr/>
    </dgm:pt>
    <dgm:pt modelId="{5BA96C2B-0488-4DDF-B8DE-10AEEB91D7AE}" type="pres">
      <dgm:prSet presAssocID="{7613E5BA-56BF-4EC4-BDF7-0FCC38B7B6EE}" presName="text_1" presStyleLbl="node1" presStyleIdx="0" presStyleCnt="3">
        <dgm:presLayoutVars>
          <dgm:bulletEnabled val="1"/>
        </dgm:presLayoutVars>
      </dgm:prSet>
      <dgm:spPr/>
    </dgm:pt>
    <dgm:pt modelId="{34A37FD9-AB1D-4521-B2D6-57E3240E25D9}" type="pres">
      <dgm:prSet presAssocID="{7613E5BA-56BF-4EC4-BDF7-0FCC38B7B6EE}" presName="accent_1" presStyleCnt="0"/>
      <dgm:spPr/>
    </dgm:pt>
    <dgm:pt modelId="{49556835-A77D-42E0-BBC7-CEC7BEBFBC51}" type="pres">
      <dgm:prSet presAssocID="{7613E5BA-56BF-4EC4-BDF7-0FCC38B7B6EE}" presName="accentRepeatNode" presStyleLbl="solidFgAcc1" presStyleIdx="0" presStyleCnt="3"/>
      <dgm:spPr/>
    </dgm:pt>
    <dgm:pt modelId="{511452D3-D61A-4AFA-B165-FE57273F51E1}" type="pres">
      <dgm:prSet presAssocID="{27FD9D6E-144D-42D7-9A73-ACAF2221CC4D}" presName="text_2" presStyleLbl="node1" presStyleIdx="1" presStyleCnt="3">
        <dgm:presLayoutVars>
          <dgm:bulletEnabled val="1"/>
        </dgm:presLayoutVars>
      </dgm:prSet>
      <dgm:spPr/>
    </dgm:pt>
    <dgm:pt modelId="{2A51D6DA-DE71-4DD4-BAC3-E82EFD372CE0}" type="pres">
      <dgm:prSet presAssocID="{27FD9D6E-144D-42D7-9A73-ACAF2221CC4D}" presName="accent_2" presStyleCnt="0"/>
      <dgm:spPr/>
    </dgm:pt>
    <dgm:pt modelId="{53454097-8067-4DF4-83A3-7BA8EDC1C9EA}" type="pres">
      <dgm:prSet presAssocID="{27FD9D6E-144D-42D7-9A73-ACAF2221CC4D}" presName="accentRepeatNode" presStyleLbl="solidFgAcc1" presStyleIdx="1" presStyleCnt="3"/>
      <dgm:spPr/>
    </dgm:pt>
    <dgm:pt modelId="{3A3E3BEC-29BE-412A-987F-7606421D97A3}" type="pres">
      <dgm:prSet presAssocID="{E2D2C45D-9B90-4F9B-8F17-E3B6E346C91D}" presName="text_3" presStyleLbl="node1" presStyleIdx="2" presStyleCnt="3">
        <dgm:presLayoutVars>
          <dgm:bulletEnabled val="1"/>
        </dgm:presLayoutVars>
      </dgm:prSet>
      <dgm:spPr/>
    </dgm:pt>
    <dgm:pt modelId="{CDFB2C30-903A-43E7-9270-76FC0864D5B8}" type="pres">
      <dgm:prSet presAssocID="{E2D2C45D-9B90-4F9B-8F17-E3B6E346C91D}" presName="accent_3" presStyleCnt="0"/>
      <dgm:spPr/>
    </dgm:pt>
    <dgm:pt modelId="{6F0B5947-56B7-4E25-A066-5262F429EFBA}" type="pres">
      <dgm:prSet presAssocID="{E2D2C45D-9B90-4F9B-8F17-E3B6E346C91D}" presName="accentRepeatNode" presStyleLbl="solidFgAcc1" presStyleIdx="2" presStyleCnt="3"/>
      <dgm:spPr/>
    </dgm:pt>
  </dgm:ptLst>
  <dgm:cxnLst>
    <dgm:cxn modelId="{AD02DA15-BCF4-4386-BE2C-917BDFBCA9E7}" type="presOf" srcId="{2EE09BC7-6A08-4778-8F72-920B5443C0F4}" destId="{6E80A8EB-F163-45DC-A864-FFEE93CACB02}" srcOrd="0" destOrd="0" presId="urn:microsoft.com/office/officeart/2008/layout/VerticalCurvedList"/>
    <dgm:cxn modelId="{4D92C128-AA9A-4C2E-B736-46D86B697972}" type="presOf" srcId="{E2D2C45D-9B90-4F9B-8F17-E3B6E346C91D}" destId="{3A3E3BEC-29BE-412A-987F-7606421D97A3}" srcOrd="0" destOrd="0" presId="urn:microsoft.com/office/officeart/2008/layout/VerticalCurvedList"/>
    <dgm:cxn modelId="{9021C529-72B8-4921-8234-49E5A95F0125}" type="presOf" srcId="{7613E5BA-56BF-4EC4-BDF7-0FCC38B7B6EE}" destId="{5BA96C2B-0488-4DDF-B8DE-10AEEB91D7AE}" srcOrd="0" destOrd="0" presId="urn:microsoft.com/office/officeart/2008/layout/VerticalCurvedList"/>
    <dgm:cxn modelId="{4F4FCB70-00A7-42A7-8FEF-669624562A9E}" srcId="{069ED56B-F02E-43BD-9BC5-8FC44B8A69A7}" destId="{E2D2C45D-9B90-4F9B-8F17-E3B6E346C91D}" srcOrd="2" destOrd="0" parTransId="{C63972A1-C16B-4314-A12B-92EAA2044D73}" sibTransId="{84395D22-B582-43AA-8A26-19482D211814}"/>
    <dgm:cxn modelId="{4745F08B-7C7D-4FFA-8F94-DE7427BA9C7D}" srcId="{069ED56B-F02E-43BD-9BC5-8FC44B8A69A7}" destId="{7613E5BA-56BF-4EC4-BDF7-0FCC38B7B6EE}" srcOrd="0" destOrd="0" parTransId="{BBB2DB51-31BD-42A6-BFC2-B54A16E53B61}" sibTransId="{2EE09BC7-6A08-4778-8F72-920B5443C0F4}"/>
    <dgm:cxn modelId="{25983A9C-4D4A-4CDC-8A03-DEB9651D1844}" srcId="{069ED56B-F02E-43BD-9BC5-8FC44B8A69A7}" destId="{27FD9D6E-144D-42D7-9A73-ACAF2221CC4D}" srcOrd="1" destOrd="0" parTransId="{22653CAD-20A3-4CFE-AE51-35FB53126A8B}" sibTransId="{A6EECBA9-9A6A-478D-86F8-006C0A90575A}"/>
    <dgm:cxn modelId="{924E04C3-2F45-47DF-857B-885D309FF085}" type="presOf" srcId="{069ED56B-F02E-43BD-9BC5-8FC44B8A69A7}" destId="{53276758-6171-47A6-95C0-3EE363ADA7BF}" srcOrd="0" destOrd="0" presId="urn:microsoft.com/office/officeart/2008/layout/VerticalCurvedList"/>
    <dgm:cxn modelId="{44B780DF-5EF6-4A86-A353-C4805CCC2AE4}" type="presOf" srcId="{27FD9D6E-144D-42D7-9A73-ACAF2221CC4D}" destId="{511452D3-D61A-4AFA-B165-FE57273F51E1}" srcOrd="0" destOrd="0" presId="urn:microsoft.com/office/officeart/2008/layout/VerticalCurvedList"/>
    <dgm:cxn modelId="{76E8B7AE-9B54-45ED-A398-14F2274BE332}" type="presParOf" srcId="{53276758-6171-47A6-95C0-3EE363ADA7BF}" destId="{65C333A5-C273-470C-9E0A-0F2FE58D22F9}" srcOrd="0" destOrd="0" presId="urn:microsoft.com/office/officeart/2008/layout/VerticalCurvedList"/>
    <dgm:cxn modelId="{54E33B36-768C-40EC-AACF-9764ACF15F47}" type="presParOf" srcId="{65C333A5-C273-470C-9E0A-0F2FE58D22F9}" destId="{12F50869-4CCF-4311-B8DE-AA15D0ADCFBC}" srcOrd="0" destOrd="0" presId="urn:microsoft.com/office/officeart/2008/layout/VerticalCurvedList"/>
    <dgm:cxn modelId="{BC3118F5-F828-43AA-BF4C-4E6F703F579E}" type="presParOf" srcId="{12F50869-4CCF-4311-B8DE-AA15D0ADCFBC}" destId="{6FDACF96-FD7C-4965-9A62-B2C75507AC71}" srcOrd="0" destOrd="0" presId="urn:microsoft.com/office/officeart/2008/layout/VerticalCurvedList"/>
    <dgm:cxn modelId="{1B2AD30B-1C94-49E3-8A2E-3DBB512422F2}" type="presParOf" srcId="{12F50869-4CCF-4311-B8DE-AA15D0ADCFBC}" destId="{6E80A8EB-F163-45DC-A864-FFEE93CACB02}" srcOrd="1" destOrd="0" presId="urn:microsoft.com/office/officeart/2008/layout/VerticalCurvedList"/>
    <dgm:cxn modelId="{E30F3450-05F1-4DA2-8A0F-C735FBA8C70D}" type="presParOf" srcId="{12F50869-4CCF-4311-B8DE-AA15D0ADCFBC}" destId="{B2E5268E-9F33-438A-81A7-4DBEB8E2FB17}" srcOrd="2" destOrd="0" presId="urn:microsoft.com/office/officeart/2008/layout/VerticalCurvedList"/>
    <dgm:cxn modelId="{8F6370FC-1812-4EF5-BC17-2FC79C80851F}" type="presParOf" srcId="{12F50869-4CCF-4311-B8DE-AA15D0ADCFBC}" destId="{F8AD0921-6423-48E9-AE06-0788B3C633C7}" srcOrd="3" destOrd="0" presId="urn:microsoft.com/office/officeart/2008/layout/VerticalCurvedList"/>
    <dgm:cxn modelId="{6BC17B5A-AF16-4FEB-8E64-5B06EB0176E5}" type="presParOf" srcId="{65C333A5-C273-470C-9E0A-0F2FE58D22F9}" destId="{5BA96C2B-0488-4DDF-B8DE-10AEEB91D7AE}" srcOrd="1" destOrd="0" presId="urn:microsoft.com/office/officeart/2008/layout/VerticalCurvedList"/>
    <dgm:cxn modelId="{B2F09D88-EC35-4E6E-9C7A-711A910EF554}" type="presParOf" srcId="{65C333A5-C273-470C-9E0A-0F2FE58D22F9}" destId="{34A37FD9-AB1D-4521-B2D6-57E3240E25D9}" srcOrd="2" destOrd="0" presId="urn:microsoft.com/office/officeart/2008/layout/VerticalCurvedList"/>
    <dgm:cxn modelId="{E11FD6C1-C63B-4D96-A0C3-DDD526984855}" type="presParOf" srcId="{34A37FD9-AB1D-4521-B2D6-57E3240E25D9}" destId="{49556835-A77D-42E0-BBC7-CEC7BEBFBC51}" srcOrd="0" destOrd="0" presId="urn:microsoft.com/office/officeart/2008/layout/VerticalCurvedList"/>
    <dgm:cxn modelId="{D4699454-9BC3-42A0-B3AC-4C088A8DCBF9}" type="presParOf" srcId="{65C333A5-C273-470C-9E0A-0F2FE58D22F9}" destId="{511452D3-D61A-4AFA-B165-FE57273F51E1}" srcOrd="3" destOrd="0" presId="urn:microsoft.com/office/officeart/2008/layout/VerticalCurvedList"/>
    <dgm:cxn modelId="{A1B32435-71BF-45EB-91E8-A92A4A447174}" type="presParOf" srcId="{65C333A5-C273-470C-9E0A-0F2FE58D22F9}" destId="{2A51D6DA-DE71-4DD4-BAC3-E82EFD372CE0}" srcOrd="4" destOrd="0" presId="urn:microsoft.com/office/officeart/2008/layout/VerticalCurvedList"/>
    <dgm:cxn modelId="{7230291B-477E-4BF8-99DC-F9D934C93A2D}" type="presParOf" srcId="{2A51D6DA-DE71-4DD4-BAC3-E82EFD372CE0}" destId="{53454097-8067-4DF4-83A3-7BA8EDC1C9EA}" srcOrd="0" destOrd="0" presId="urn:microsoft.com/office/officeart/2008/layout/VerticalCurvedList"/>
    <dgm:cxn modelId="{6906B26D-FD42-43F9-95E8-60E2D433AC3D}" type="presParOf" srcId="{65C333A5-C273-470C-9E0A-0F2FE58D22F9}" destId="{3A3E3BEC-29BE-412A-987F-7606421D97A3}" srcOrd="5" destOrd="0" presId="urn:microsoft.com/office/officeart/2008/layout/VerticalCurvedList"/>
    <dgm:cxn modelId="{186E8A33-5140-435E-A014-2B6FAA79145E}" type="presParOf" srcId="{65C333A5-C273-470C-9E0A-0F2FE58D22F9}" destId="{CDFB2C30-903A-43E7-9270-76FC0864D5B8}" srcOrd="6" destOrd="0" presId="urn:microsoft.com/office/officeart/2008/layout/VerticalCurvedList"/>
    <dgm:cxn modelId="{744AD857-2CA0-4CF5-8901-415067962DD3}" type="presParOf" srcId="{CDFB2C30-903A-43E7-9270-76FC0864D5B8}" destId="{6F0B5947-56B7-4E25-A066-5262F429EFBA}"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6678DAC-63C3-434D-AABA-9E7A41A166B7}" type="doc">
      <dgm:prSet loTypeId="urn:microsoft.com/office/officeart/2005/8/layout/hierarchy3" loCatId="list" qsTypeId="urn:microsoft.com/office/officeart/2005/8/quickstyle/simple1" qsCatId="simple" csTypeId="urn:microsoft.com/office/officeart/2005/8/colors/colorful1" csCatId="colorful" phldr="1"/>
      <dgm:spPr/>
      <dgm:t>
        <a:bodyPr/>
        <a:lstStyle/>
        <a:p>
          <a:endParaRPr lang="es-EC"/>
        </a:p>
      </dgm:t>
    </dgm:pt>
    <dgm:pt modelId="{474D79DB-135D-4F5E-9D1D-8C8632226FFE}">
      <dgm:prSet phldrT="[Texto]"/>
      <dgm:spPr/>
      <dgm:t>
        <a:bodyPr/>
        <a:lstStyle/>
        <a:p>
          <a:r>
            <a:rPr lang="es-EC" dirty="0"/>
            <a:t>Investigaciones sobre primates del Ecuador son pocas</a:t>
          </a:r>
        </a:p>
      </dgm:t>
    </dgm:pt>
    <dgm:pt modelId="{F3423067-3991-4905-8FB8-993942B2E5CC}" type="parTrans" cxnId="{6D9FAAFC-9090-4DBA-8C5A-173B9E25831F}">
      <dgm:prSet/>
      <dgm:spPr/>
      <dgm:t>
        <a:bodyPr/>
        <a:lstStyle/>
        <a:p>
          <a:endParaRPr lang="es-EC"/>
        </a:p>
      </dgm:t>
    </dgm:pt>
    <dgm:pt modelId="{A73E26E2-32B6-42CE-81C3-C74ED5C1DAA5}" type="sibTrans" cxnId="{6D9FAAFC-9090-4DBA-8C5A-173B9E25831F}">
      <dgm:prSet/>
      <dgm:spPr/>
      <dgm:t>
        <a:bodyPr/>
        <a:lstStyle/>
        <a:p>
          <a:endParaRPr lang="es-EC"/>
        </a:p>
      </dgm:t>
    </dgm:pt>
    <dgm:pt modelId="{EDDB20F6-4E03-4AE3-A938-9605AFDF2E54}">
      <dgm:prSet phldrT="[Texto]"/>
      <dgm:spPr/>
      <dgm:t>
        <a:bodyPr/>
        <a:lstStyle/>
        <a:p>
          <a:r>
            <a:rPr lang="es-EC" dirty="0"/>
            <a:t>Primates neotropicales se enfrentan a problemas de conservación.</a:t>
          </a:r>
        </a:p>
      </dgm:t>
    </dgm:pt>
    <dgm:pt modelId="{3B0B5444-F2BA-4D33-B9A0-A73015CD2233}" type="parTrans" cxnId="{B59B7E48-FF58-4322-ABC5-5ACF88429C77}">
      <dgm:prSet/>
      <dgm:spPr/>
      <dgm:t>
        <a:bodyPr/>
        <a:lstStyle/>
        <a:p>
          <a:endParaRPr lang="es-EC"/>
        </a:p>
      </dgm:t>
    </dgm:pt>
    <dgm:pt modelId="{B6678328-0344-4C15-88D6-09E584189392}" type="sibTrans" cxnId="{B59B7E48-FF58-4322-ABC5-5ACF88429C77}">
      <dgm:prSet/>
      <dgm:spPr/>
      <dgm:t>
        <a:bodyPr/>
        <a:lstStyle/>
        <a:p>
          <a:endParaRPr lang="es-EC"/>
        </a:p>
      </dgm:t>
    </dgm:pt>
    <dgm:pt modelId="{5AAFB168-35E9-4C36-A613-2FBE0FDEE827}" type="pres">
      <dgm:prSet presAssocID="{06678DAC-63C3-434D-AABA-9E7A41A166B7}" presName="diagram" presStyleCnt="0">
        <dgm:presLayoutVars>
          <dgm:chPref val="1"/>
          <dgm:dir/>
          <dgm:animOne val="branch"/>
          <dgm:animLvl val="lvl"/>
          <dgm:resizeHandles/>
        </dgm:presLayoutVars>
      </dgm:prSet>
      <dgm:spPr/>
    </dgm:pt>
    <dgm:pt modelId="{091D0A75-74A0-43D7-B9DD-8E0159ABF42C}" type="pres">
      <dgm:prSet presAssocID="{474D79DB-135D-4F5E-9D1D-8C8632226FFE}" presName="root" presStyleCnt="0"/>
      <dgm:spPr/>
    </dgm:pt>
    <dgm:pt modelId="{2FD0810D-EFDE-4F24-8779-1330EC470679}" type="pres">
      <dgm:prSet presAssocID="{474D79DB-135D-4F5E-9D1D-8C8632226FFE}" presName="rootComposite" presStyleCnt="0"/>
      <dgm:spPr/>
    </dgm:pt>
    <dgm:pt modelId="{C9514033-897C-4EB0-A151-0BC228EDB3B3}" type="pres">
      <dgm:prSet presAssocID="{474D79DB-135D-4F5E-9D1D-8C8632226FFE}" presName="rootText" presStyleLbl="node1" presStyleIdx="0" presStyleCnt="1"/>
      <dgm:spPr/>
    </dgm:pt>
    <dgm:pt modelId="{739F8725-B0F0-4C8A-BE6F-BC18E38BD414}" type="pres">
      <dgm:prSet presAssocID="{474D79DB-135D-4F5E-9D1D-8C8632226FFE}" presName="rootConnector" presStyleLbl="node1" presStyleIdx="0" presStyleCnt="1"/>
      <dgm:spPr/>
    </dgm:pt>
    <dgm:pt modelId="{715A19FB-5E81-454F-B27F-CC7893A0D719}" type="pres">
      <dgm:prSet presAssocID="{474D79DB-135D-4F5E-9D1D-8C8632226FFE}" presName="childShape" presStyleCnt="0"/>
      <dgm:spPr/>
    </dgm:pt>
    <dgm:pt modelId="{AD97F02B-BA4F-4059-92F9-9E1126A604D4}" type="pres">
      <dgm:prSet presAssocID="{3B0B5444-F2BA-4D33-B9A0-A73015CD2233}" presName="Name13" presStyleLbl="parChTrans1D2" presStyleIdx="0" presStyleCnt="1"/>
      <dgm:spPr/>
    </dgm:pt>
    <dgm:pt modelId="{945F1B75-8047-4438-B1DD-A89FE5E94B96}" type="pres">
      <dgm:prSet presAssocID="{EDDB20F6-4E03-4AE3-A938-9605AFDF2E54}" presName="childText" presStyleLbl="bgAcc1" presStyleIdx="0" presStyleCnt="1">
        <dgm:presLayoutVars>
          <dgm:bulletEnabled val="1"/>
        </dgm:presLayoutVars>
      </dgm:prSet>
      <dgm:spPr/>
    </dgm:pt>
  </dgm:ptLst>
  <dgm:cxnLst>
    <dgm:cxn modelId="{ECF1250B-C9F1-4618-8CA8-4E3D6D131801}" type="presOf" srcId="{EDDB20F6-4E03-4AE3-A938-9605AFDF2E54}" destId="{945F1B75-8047-4438-B1DD-A89FE5E94B96}" srcOrd="0" destOrd="0" presId="urn:microsoft.com/office/officeart/2005/8/layout/hierarchy3"/>
    <dgm:cxn modelId="{B59B7E48-FF58-4322-ABC5-5ACF88429C77}" srcId="{474D79DB-135D-4F5E-9D1D-8C8632226FFE}" destId="{EDDB20F6-4E03-4AE3-A938-9605AFDF2E54}" srcOrd="0" destOrd="0" parTransId="{3B0B5444-F2BA-4D33-B9A0-A73015CD2233}" sibTransId="{B6678328-0344-4C15-88D6-09E584189392}"/>
    <dgm:cxn modelId="{2093F155-71ED-4899-AC1C-7D89E356BBB0}" type="presOf" srcId="{474D79DB-135D-4F5E-9D1D-8C8632226FFE}" destId="{C9514033-897C-4EB0-A151-0BC228EDB3B3}" srcOrd="0" destOrd="0" presId="urn:microsoft.com/office/officeart/2005/8/layout/hierarchy3"/>
    <dgm:cxn modelId="{7732287B-1BE2-41E6-9222-856759CCD08F}" type="presOf" srcId="{06678DAC-63C3-434D-AABA-9E7A41A166B7}" destId="{5AAFB168-35E9-4C36-A613-2FBE0FDEE827}" srcOrd="0" destOrd="0" presId="urn:microsoft.com/office/officeart/2005/8/layout/hierarchy3"/>
    <dgm:cxn modelId="{B1D2247C-C4F2-41C4-8316-00AC4C5DE2E0}" type="presOf" srcId="{474D79DB-135D-4F5E-9D1D-8C8632226FFE}" destId="{739F8725-B0F0-4C8A-BE6F-BC18E38BD414}" srcOrd="1" destOrd="0" presId="urn:microsoft.com/office/officeart/2005/8/layout/hierarchy3"/>
    <dgm:cxn modelId="{BA0F067E-4AE1-4604-B570-F6AED634D6A6}" type="presOf" srcId="{3B0B5444-F2BA-4D33-B9A0-A73015CD2233}" destId="{AD97F02B-BA4F-4059-92F9-9E1126A604D4}" srcOrd="0" destOrd="0" presId="urn:microsoft.com/office/officeart/2005/8/layout/hierarchy3"/>
    <dgm:cxn modelId="{6D9FAAFC-9090-4DBA-8C5A-173B9E25831F}" srcId="{06678DAC-63C3-434D-AABA-9E7A41A166B7}" destId="{474D79DB-135D-4F5E-9D1D-8C8632226FFE}" srcOrd="0" destOrd="0" parTransId="{F3423067-3991-4905-8FB8-993942B2E5CC}" sibTransId="{A73E26E2-32B6-42CE-81C3-C74ED5C1DAA5}"/>
    <dgm:cxn modelId="{573641D5-37BA-4739-B9E8-698B560CCEF1}" type="presParOf" srcId="{5AAFB168-35E9-4C36-A613-2FBE0FDEE827}" destId="{091D0A75-74A0-43D7-B9DD-8E0159ABF42C}" srcOrd="0" destOrd="0" presId="urn:microsoft.com/office/officeart/2005/8/layout/hierarchy3"/>
    <dgm:cxn modelId="{67F8101A-FE5E-40D4-9A65-397154C233FA}" type="presParOf" srcId="{091D0A75-74A0-43D7-B9DD-8E0159ABF42C}" destId="{2FD0810D-EFDE-4F24-8779-1330EC470679}" srcOrd="0" destOrd="0" presId="urn:microsoft.com/office/officeart/2005/8/layout/hierarchy3"/>
    <dgm:cxn modelId="{9A3050F0-EADC-4D61-A8F2-C5A588255C93}" type="presParOf" srcId="{2FD0810D-EFDE-4F24-8779-1330EC470679}" destId="{C9514033-897C-4EB0-A151-0BC228EDB3B3}" srcOrd="0" destOrd="0" presId="urn:microsoft.com/office/officeart/2005/8/layout/hierarchy3"/>
    <dgm:cxn modelId="{924B19C3-AE92-4B7E-B396-EA2EA9A217FC}" type="presParOf" srcId="{2FD0810D-EFDE-4F24-8779-1330EC470679}" destId="{739F8725-B0F0-4C8A-BE6F-BC18E38BD414}" srcOrd="1" destOrd="0" presId="urn:microsoft.com/office/officeart/2005/8/layout/hierarchy3"/>
    <dgm:cxn modelId="{7AA0B79F-82EC-4466-9F90-B73F4D90F549}" type="presParOf" srcId="{091D0A75-74A0-43D7-B9DD-8E0159ABF42C}" destId="{715A19FB-5E81-454F-B27F-CC7893A0D719}" srcOrd="1" destOrd="0" presId="urn:microsoft.com/office/officeart/2005/8/layout/hierarchy3"/>
    <dgm:cxn modelId="{7CD6B0FC-9CCF-499D-8109-85E06DF320E8}" type="presParOf" srcId="{715A19FB-5E81-454F-B27F-CC7893A0D719}" destId="{AD97F02B-BA4F-4059-92F9-9E1126A604D4}" srcOrd="0" destOrd="0" presId="urn:microsoft.com/office/officeart/2005/8/layout/hierarchy3"/>
    <dgm:cxn modelId="{D16D03EA-48AB-4A5C-9D09-54CDDE8A0124}" type="presParOf" srcId="{715A19FB-5E81-454F-B27F-CC7893A0D719}" destId="{945F1B75-8047-4438-B1DD-A89FE5E94B96}" srcOrd="1" destOrd="0" presId="urn:microsoft.com/office/officeart/2005/8/layout/hierarchy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56B6571-FAF0-4A80-94DF-F97682FBBE2F}" type="doc">
      <dgm:prSet loTypeId="urn:microsoft.com/office/officeart/2005/8/layout/process4" loCatId="process" qsTypeId="urn:microsoft.com/office/officeart/2005/8/quickstyle/simple1" qsCatId="simple" csTypeId="urn:microsoft.com/office/officeart/2005/8/colors/colorful2" csCatId="colorful" phldr="1"/>
      <dgm:spPr/>
      <dgm:t>
        <a:bodyPr/>
        <a:lstStyle/>
        <a:p>
          <a:endParaRPr lang="es-EC"/>
        </a:p>
      </dgm:t>
    </dgm:pt>
    <dgm:pt modelId="{EE3BB26A-E2DE-4FDC-B36C-52E90D61D756}">
      <dgm:prSet phldrT="[Texto]" custT="1"/>
      <dgm:spPr/>
      <dgm:t>
        <a:bodyPr/>
        <a:lstStyle/>
        <a:p>
          <a:r>
            <a:rPr lang="es-EC" sz="1800" dirty="0"/>
            <a:t>Estimadores</a:t>
          </a:r>
        </a:p>
      </dgm:t>
    </dgm:pt>
    <dgm:pt modelId="{9FFF5F74-7A1F-46ED-853D-D1F6AB9814DB}" type="parTrans" cxnId="{744AA9E0-514D-4EEE-AF9D-6E44E38EF261}">
      <dgm:prSet/>
      <dgm:spPr/>
      <dgm:t>
        <a:bodyPr/>
        <a:lstStyle/>
        <a:p>
          <a:endParaRPr lang="es-EC" sz="1800"/>
        </a:p>
      </dgm:t>
    </dgm:pt>
    <dgm:pt modelId="{869531CE-5144-472B-946C-AE9A44FACB94}" type="sibTrans" cxnId="{744AA9E0-514D-4EEE-AF9D-6E44E38EF261}">
      <dgm:prSet/>
      <dgm:spPr/>
      <dgm:t>
        <a:bodyPr/>
        <a:lstStyle/>
        <a:p>
          <a:endParaRPr lang="es-EC" sz="1800"/>
        </a:p>
      </dgm:t>
    </dgm:pt>
    <dgm:pt modelId="{B3B8DE99-C82C-4229-8744-9533FE5FD70E}">
      <dgm:prSet phldrT="[Texto]" custT="1"/>
      <dgm:spPr/>
      <dgm:t>
        <a:bodyPr/>
        <a:lstStyle/>
        <a:p>
          <a:r>
            <a:rPr lang="es-EC" sz="1800" dirty="0"/>
            <a:t>Polígono Mínimo Convexo  (MCP)</a:t>
          </a:r>
        </a:p>
      </dgm:t>
    </dgm:pt>
    <dgm:pt modelId="{9BEAF88D-C58A-4E8F-B31D-497195CD3ED2}" type="parTrans" cxnId="{4B1B3A5A-CEA4-4DA4-9803-D74BBB4A9261}">
      <dgm:prSet/>
      <dgm:spPr/>
      <dgm:t>
        <a:bodyPr/>
        <a:lstStyle/>
        <a:p>
          <a:endParaRPr lang="es-EC" sz="1800"/>
        </a:p>
      </dgm:t>
    </dgm:pt>
    <dgm:pt modelId="{BA704A34-5286-4000-A303-468BC51851A4}" type="sibTrans" cxnId="{4B1B3A5A-CEA4-4DA4-9803-D74BBB4A9261}">
      <dgm:prSet/>
      <dgm:spPr/>
      <dgm:t>
        <a:bodyPr/>
        <a:lstStyle/>
        <a:p>
          <a:endParaRPr lang="es-EC" sz="1800"/>
        </a:p>
      </dgm:t>
    </dgm:pt>
    <dgm:pt modelId="{26805F00-4AE3-4381-9EAA-8D155227DE2D}">
      <dgm:prSet phldrT="[Texto]" custT="1"/>
      <dgm:spPr/>
      <dgm:t>
        <a:bodyPr/>
        <a:lstStyle/>
        <a:p>
          <a:r>
            <a:rPr lang="es-EC" sz="1800" dirty="0"/>
            <a:t>Estimador de Densidad de </a:t>
          </a:r>
          <a:r>
            <a:rPr lang="es-EC" sz="1800" dirty="0" err="1"/>
            <a:t>Kernel</a:t>
          </a:r>
          <a:r>
            <a:rPr lang="es-EC" sz="1800" dirty="0"/>
            <a:t> (KDE)</a:t>
          </a:r>
        </a:p>
      </dgm:t>
    </dgm:pt>
    <dgm:pt modelId="{B92A03F9-A0B2-4630-884A-9418D052DB78}" type="parTrans" cxnId="{662CD6D8-B353-4BE1-9F2E-993012898810}">
      <dgm:prSet/>
      <dgm:spPr/>
      <dgm:t>
        <a:bodyPr/>
        <a:lstStyle/>
        <a:p>
          <a:endParaRPr lang="es-EC" sz="1800"/>
        </a:p>
      </dgm:t>
    </dgm:pt>
    <dgm:pt modelId="{871AE23D-24A9-436A-B3CB-BC08109D2C04}" type="sibTrans" cxnId="{662CD6D8-B353-4BE1-9F2E-993012898810}">
      <dgm:prSet/>
      <dgm:spPr/>
      <dgm:t>
        <a:bodyPr/>
        <a:lstStyle/>
        <a:p>
          <a:endParaRPr lang="es-EC" sz="1800"/>
        </a:p>
      </dgm:t>
    </dgm:pt>
    <dgm:pt modelId="{C416FCA6-D17B-4F03-BCAD-F65D87F609DF}" type="pres">
      <dgm:prSet presAssocID="{856B6571-FAF0-4A80-94DF-F97682FBBE2F}" presName="Name0" presStyleCnt="0">
        <dgm:presLayoutVars>
          <dgm:dir/>
          <dgm:animLvl val="lvl"/>
          <dgm:resizeHandles val="exact"/>
        </dgm:presLayoutVars>
      </dgm:prSet>
      <dgm:spPr/>
    </dgm:pt>
    <dgm:pt modelId="{451ECF26-2988-4A17-B8DA-FA70D3E095F3}" type="pres">
      <dgm:prSet presAssocID="{EE3BB26A-E2DE-4FDC-B36C-52E90D61D756}" presName="boxAndChildren" presStyleCnt="0"/>
      <dgm:spPr/>
    </dgm:pt>
    <dgm:pt modelId="{E65C3F06-C9F8-4F85-8244-2FBFA9C2218B}" type="pres">
      <dgm:prSet presAssocID="{EE3BB26A-E2DE-4FDC-B36C-52E90D61D756}" presName="parentTextBox" presStyleLbl="node1" presStyleIdx="0" presStyleCnt="1"/>
      <dgm:spPr/>
    </dgm:pt>
    <dgm:pt modelId="{B38BE9D8-44E6-4265-A8DA-69B94310674B}" type="pres">
      <dgm:prSet presAssocID="{EE3BB26A-E2DE-4FDC-B36C-52E90D61D756}" presName="entireBox" presStyleLbl="node1" presStyleIdx="0" presStyleCnt="1"/>
      <dgm:spPr/>
    </dgm:pt>
    <dgm:pt modelId="{D3D1477C-3828-4A01-A625-F1D6587DB245}" type="pres">
      <dgm:prSet presAssocID="{EE3BB26A-E2DE-4FDC-B36C-52E90D61D756}" presName="descendantBox" presStyleCnt="0"/>
      <dgm:spPr/>
    </dgm:pt>
    <dgm:pt modelId="{C0EE352D-84F6-431D-ADD3-23C186042A1C}" type="pres">
      <dgm:prSet presAssocID="{B3B8DE99-C82C-4229-8744-9533FE5FD70E}" presName="childTextBox" presStyleLbl="fgAccFollowNode1" presStyleIdx="0" presStyleCnt="2">
        <dgm:presLayoutVars>
          <dgm:bulletEnabled val="1"/>
        </dgm:presLayoutVars>
      </dgm:prSet>
      <dgm:spPr/>
    </dgm:pt>
    <dgm:pt modelId="{2E6C1FEE-3943-47C4-902F-E7700FB1D762}" type="pres">
      <dgm:prSet presAssocID="{26805F00-4AE3-4381-9EAA-8D155227DE2D}" presName="childTextBox" presStyleLbl="fgAccFollowNode1" presStyleIdx="1" presStyleCnt="2">
        <dgm:presLayoutVars>
          <dgm:bulletEnabled val="1"/>
        </dgm:presLayoutVars>
      </dgm:prSet>
      <dgm:spPr/>
    </dgm:pt>
  </dgm:ptLst>
  <dgm:cxnLst>
    <dgm:cxn modelId="{1FD53F12-29D0-49C6-AEE6-4928FC54F824}" type="presOf" srcId="{856B6571-FAF0-4A80-94DF-F97682FBBE2F}" destId="{C416FCA6-D17B-4F03-BCAD-F65D87F609DF}" srcOrd="0" destOrd="0" presId="urn:microsoft.com/office/officeart/2005/8/layout/process4"/>
    <dgm:cxn modelId="{1D3BDB20-688C-458D-B08C-DD9F0F8547B0}" type="presOf" srcId="{26805F00-4AE3-4381-9EAA-8D155227DE2D}" destId="{2E6C1FEE-3943-47C4-902F-E7700FB1D762}" srcOrd="0" destOrd="0" presId="urn:microsoft.com/office/officeart/2005/8/layout/process4"/>
    <dgm:cxn modelId="{4B1B3A5A-CEA4-4DA4-9803-D74BBB4A9261}" srcId="{EE3BB26A-E2DE-4FDC-B36C-52E90D61D756}" destId="{B3B8DE99-C82C-4229-8744-9533FE5FD70E}" srcOrd="0" destOrd="0" parTransId="{9BEAF88D-C58A-4E8F-B31D-497195CD3ED2}" sibTransId="{BA704A34-5286-4000-A303-468BC51851A4}"/>
    <dgm:cxn modelId="{81B0C7A3-2EEF-40B6-92C7-886E4DE7C20C}" type="presOf" srcId="{B3B8DE99-C82C-4229-8744-9533FE5FD70E}" destId="{C0EE352D-84F6-431D-ADD3-23C186042A1C}" srcOrd="0" destOrd="0" presId="urn:microsoft.com/office/officeart/2005/8/layout/process4"/>
    <dgm:cxn modelId="{662CD6D8-B353-4BE1-9F2E-993012898810}" srcId="{EE3BB26A-E2DE-4FDC-B36C-52E90D61D756}" destId="{26805F00-4AE3-4381-9EAA-8D155227DE2D}" srcOrd="1" destOrd="0" parTransId="{B92A03F9-A0B2-4630-884A-9418D052DB78}" sibTransId="{871AE23D-24A9-436A-B3CB-BC08109D2C04}"/>
    <dgm:cxn modelId="{ABFD2ADA-FFA0-4F29-BB90-D8F759037DFB}" type="presOf" srcId="{EE3BB26A-E2DE-4FDC-B36C-52E90D61D756}" destId="{B38BE9D8-44E6-4265-A8DA-69B94310674B}" srcOrd="1" destOrd="0" presId="urn:microsoft.com/office/officeart/2005/8/layout/process4"/>
    <dgm:cxn modelId="{744AA9E0-514D-4EEE-AF9D-6E44E38EF261}" srcId="{856B6571-FAF0-4A80-94DF-F97682FBBE2F}" destId="{EE3BB26A-E2DE-4FDC-B36C-52E90D61D756}" srcOrd="0" destOrd="0" parTransId="{9FFF5F74-7A1F-46ED-853D-D1F6AB9814DB}" sibTransId="{869531CE-5144-472B-946C-AE9A44FACB94}"/>
    <dgm:cxn modelId="{ABA370F6-AB2E-471D-9A7D-8D718853806C}" type="presOf" srcId="{EE3BB26A-E2DE-4FDC-B36C-52E90D61D756}" destId="{E65C3F06-C9F8-4F85-8244-2FBFA9C2218B}" srcOrd="0" destOrd="0" presId="urn:microsoft.com/office/officeart/2005/8/layout/process4"/>
    <dgm:cxn modelId="{776DEEE3-8A04-43BF-BE04-9D7AB11A9E35}" type="presParOf" srcId="{C416FCA6-D17B-4F03-BCAD-F65D87F609DF}" destId="{451ECF26-2988-4A17-B8DA-FA70D3E095F3}" srcOrd="0" destOrd="0" presId="urn:microsoft.com/office/officeart/2005/8/layout/process4"/>
    <dgm:cxn modelId="{A596F78D-26BB-42A6-8AA4-180E0914F570}" type="presParOf" srcId="{451ECF26-2988-4A17-B8DA-FA70D3E095F3}" destId="{E65C3F06-C9F8-4F85-8244-2FBFA9C2218B}" srcOrd="0" destOrd="0" presId="urn:microsoft.com/office/officeart/2005/8/layout/process4"/>
    <dgm:cxn modelId="{D498C008-839F-4DBE-8B54-05E1E019438F}" type="presParOf" srcId="{451ECF26-2988-4A17-B8DA-FA70D3E095F3}" destId="{B38BE9D8-44E6-4265-A8DA-69B94310674B}" srcOrd="1" destOrd="0" presId="urn:microsoft.com/office/officeart/2005/8/layout/process4"/>
    <dgm:cxn modelId="{56D7668F-3E07-4621-B394-FA18B8DEF200}" type="presParOf" srcId="{451ECF26-2988-4A17-B8DA-FA70D3E095F3}" destId="{D3D1477C-3828-4A01-A625-F1D6587DB245}" srcOrd="2" destOrd="0" presId="urn:microsoft.com/office/officeart/2005/8/layout/process4"/>
    <dgm:cxn modelId="{3790FDF9-8FE9-4B86-A028-4720222C7AC7}" type="presParOf" srcId="{D3D1477C-3828-4A01-A625-F1D6587DB245}" destId="{C0EE352D-84F6-431D-ADD3-23C186042A1C}" srcOrd="0" destOrd="0" presId="urn:microsoft.com/office/officeart/2005/8/layout/process4"/>
    <dgm:cxn modelId="{C00DD9AC-1CCE-4BB6-A0AA-134E81088BD0}" type="presParOf" srcId="{D3D1477C-3828-4A01-A625-F1D6587DB245}" destId="{2E6C1FEE-3943-47C4-902F-E7700FB1D762}" srcOrd="1" destOrd="0" presId="urn:microsoft.com/office/officeart/2005/8/layout/process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2E1E8AC-1E67-4C03-B8FC-18C6E6C48703}" type="doc">
      <dgm:prSet loTypeId="urn:microsoft.com/office/officeart/2005/8/layout/chevron1" loCatId="process" qsTypeId="urn:microsoft.com/office/officeart/2005/8/quickstyle/simple1" qsCatId="simple" csTypeId="urn:microsoft.com/office/officeart/2005/8/colors/colorful2" csCatId="colorful" phldr="1"/>
      <dgm:spPr/>
    </dgm:pt>
    <dgm:pt modelId="{4B5A2903-F563-42C8-A1E6-E7379B0D5FD0}">
      <dgm:prSet phldrT="[Texto]"/>
      <dgm:spPr/>
      <dgm:t>
        <a:bodyPr/>
        <a:lstStyle/>
        <a:p>
          <a:r>
            <a:rPr lang="es-EC" dirty="0"/>
            <a:t>Observación de datos:</a:t>
          </a:r>
          <a:br>
            <a:rPr lang="es-EC" dirty="0"/>
          </a:br>
          <a:r>
            <a:rPr lang="es-EC" dirty="0"/>
            <a:t>6:00 a 18:30</a:t>
          </a:r>
        </a:p>
      </dgm:t>
    </dgm:pt>
    <dgm:pt modelId="{49183A41-D276-419A-A3CE-ECFFE4EAF985}" type="parTrans" cxnId="{28D2A8DA-22BA-4D76-AD33-12D871613700}">
      <dgm:prSet/>
      <dgm:spPr/>
      <dgm:t>
        <a:bodyPr/>
        <a:lstStyle/>
        <a:p>
          <a:endParaRPr lang="es-EC"/>
        </a:p>
      </dgm:t>
    </dgm:pt>
    <dgm:pt modelId="{16E44A2C-58FD-4C3D-9F68-46FE81C071C1}" type="sibTrans" cxnId="{28D2A8DA-22BA-4D76-AD33-12D871613700}">
      <dgm:prSet/>
      <dgm:spPr/>
      <dgm:t>
        <a:bodyPr/>
        <a:lstStyle/>
        <a:p>
          <a:endParaRPr lang="es-EC"/>
        </a:p>
      </dgm:t>
    </dgm:pt>
    <dgm:pt modelId="{19C3F0D3-C116-4B04-878D-CE7B8DB7D1FA}">
      <dgm:prSet phldrT="[Texto]"/>
      <dgm:spPr/>
      <dgm:t>
        <a:bodyPr/>
        <a:lstStyle/>
        <a:p>
          <a:r>
            <a:rPr lang="es-EC" dirty="0"/>
            <a:t>Muestreo:</a:t>
          </a:r>
        </a:p>
        <a:p>
          <a:r>
            <a:rPr lang="es-EC" dirty="0"/>
            <a:t>Focal (20 min)</a:t>
          </a:r>
          <a:br>
            <a:rPr lang="es-EC" dirty="0"/>
          </a:br>
          <a:r>
            <a:rPr lang="es-EC" dirty="0" err="1"/>
            <a:t>Scan</a:t>
          </a:r>
          <a:r>
            <a:rPr lang="es-EC" dirty="0"/>
            <a:t> (5 min)</a:t>
          </a:r>
        </a:p>
      </dgm:t>
    </dgm:pt>
    <dgm:pt modelId="{305C9F62-DB13-4DCA-8858-CF4C17282246}" type="parTrans" cxnId="{5B19ACCA-691F-4E74-B60F-1A50A3FAE051}">
      <dgm:prSet/>
      <dgm:spPr/>
      <dgm:t>
        <a:bodyPr/>
        <a:lstStyle/>
        <a:p>
          <a:endParaRPr lang="es-EC"/>
        </a:p>
      </dgm:t>
    </dgm:pt>
    <dgm:pt modelId="{21C15F13-3D9D-449D-9130-B2B76B4311B8}" type="sibTrans" cxnId="{5B19ACCA-691F-4E74-B60F-1A50A3FAE051}">
      <dgm:prSet/>
      <dgm:spPr/>
      <dgm:t>
        <a:bodyPr/>
        <a:lstStyle/>
        <a:p>
          <a:endParaRPr lang="es-EC"/>
        </a:p>
      </dgm:t>
    </dgm:pt>
    <dgm:pt modelId="{964B1214-B507-4B99-AA38-29B5EFC6F9DB}">
      <dgm:prSet phldrT="[Texto]"/>
      <dgm:spPr/>
      <dgm:t>
        <a:bodyPr/>
        <a:lstStyle/>
        <a:p>
          <a:r>
            <a:rPr lang="es-EC" dirty="0"/>
            <a:t>Identificación de individuos:</a:t>
          </a:r>
          <a:br>
            <a:rPr lang="es-EC" dirty="0"/>
          </a:br>
          <a:r>
            <a:rPr lang="es-EC" dirty="0"/>
            <a:t>3 hembras</a:t>
          </a:r>
          <a:br>
            <a:rPr lang="es-EC" dirty="0"/>
          </a:br>
          <a:r>
            <a:rPr lang="es-EC" dirty="0"/>
            <a:t>8 machos</a:t>
          </a:r>
        </a:p>
      </dgm:t>
    </dgm:pt>
    <dgm:pt modelId="{8FA68C01-72AB-41DD-90B3-15F965054B57}" type="parTrans" cxnId="{CCC3B8DF-F0EC-4812-A459-35FEA1733C0B}">
      <dgm:prSet/>
      <dgm:spPr/>
      <dgm:t>
        <a:bodyPr/>
        <a:lstStyle/>
        <a:p>
          <a:endParaRPr lang="es-EC"/>
        </a:p>
      </dgm:t>
    </dgm:pt>
    <dgm:pt modelId="{D03510A9-7F4A-49B7-832C-14E9E454C146}" type="sibTrans" cxnId="{CCC3B8DF-F0EC-4812-A459-35FEA1733C0B}">
      <dgm:prSet/>
      <dgm:spPr/>
      <dgm:t>
        <a:bodyPr/>
        <a:lstStyle/>
        <a:p>
          <a:endParaRPr lang="es-EC"/>
        </a:p>
      </dgm:t>
    </dgm:pt>
    <dgm:pt modelId="{B44165C7-9153-4F42-8C8E-D3E6411B563F}">
      <dgm:prSet phldrT="[Texto]"/>
      <dgm:spPr/>
      <dgm:t>
        <a:bodyPr/>
        <a:lstStyle/>
        <a:p>
          <a:r>
            <a:rPr lang="es-EC" dirty="0"/>
            <a:t>Registro de puntos GPS y comportamientos:</a:t>
          </a:r>
          <a:br>
            <a:rPr lang="es-EC" dirty="0"/>
          </a:br>
          <a:r>
            <a:rPr lang="es-EC" dirty="0"/>
            <a:t>Alimentación</a:t>
          </a:r>
          <a:br>
            <a:rPr lang="es-EC" dirty="0"/>
          </a:br>
          <a:r>
            <a:rPr lang="es-EC" dirty="0"/>
            <a:t>Descanso</a:t>
          </a:r>
        </a:p>
      </dgm:t>
    </dgm:pt>
    <dgm:pt modelId="{42DA146C-F995-45CA-BE55-2D5160369F55}" type="parTrans" cxnId="{F70C25FF-1662-48DE-8778-DBFB29F97EDE}">
      <dgm:prSet/>
      <dgm:spPr/>
      <dgm:t>
        <a:bodyPr/>
        <a:lstStyle/>
        <a:p>
          <a:endParaRPr lang="es-EC"/>
        </a:p>
      </dgm:t>
    </dgm:pt>
    <dgm:pt modelId="{45DBFD29-A300-4DBF-934A-9D003386851C}" type="sibTrans" cxnId="{F70C25FF-1662-48DE-8778-DBFB29F97EDE}">
      <dgm:prSet/>
      <dgm:spPr/>
      <dgm:t>
        <a:bodyPr/>
        <a:lstStyle/>
        <a:p>
          <a:endParaRPr lang="es-EC"/>
        </a:p>
      </dgm:t>
    </dgm:pt>
    <dgm:pt modelId="{E8CFB8B4-2468-452E-B24C-F18C024CF090}" type="pres">
      <dgm:prSet presAssocID="{E2E1E8AC-1E67-4C03-B8FC-18C6E6C48703}" presName="Name0" presStyleCnt="0">
        <dgm:presLayoutVars>
          <dgm:dir/>
          <dgm:animLvl val="lvl"/>
          <dgm:resizeHandles val="exact"/>
        </dgm:presLayoutVars>
      </dgm:prSet>
      <dgm:spPr/>
    </dgm:pt>
    <dgm:pt modelId="{932E9C80-AC79-480C-8E77-75EC1A208659}" type="pres">
      <dgm:prSet presAssocID="{4B5A2903-F563-42C8-A1E6-E7379B0D5FD0}" presName="parTxOnly" presStyleLbl="node1" presStyleIdx="0" presStyleCnt="4">
        <dgm:presLayoutVars>
          <dgm:chMax val="0"/>
          <dgm:chPref val="0"/>
          <dgm:bulletEnabled val="1"/>
        </dgm:presLayoutVars>
      </dgm:prSet>
      <dgm:spPr/>
    </dgm:pt>
    <dgm:pt modelId="{5C00F6FE-6B6A-411F-983F-B88118475CC0}" type="pres">
      <dgm:prSet presAssocID="{16E44A2C-58FD-4C3D-9F68-46FE81C071C1}" presName="parTxOnlySpace" presStyleCnt="0"/>
      <dgm:spPr/>
    </dgm:pt>
    <dgm:pt modelId="{B0771FD8-11C9-4B45-898C-2AB04447EDF1}" type="pres">
      <dgm:prSet presAssocID="{19C3F0D3-C116-4B04-878D-CE7B8DB7D1FA}" presName="parTxOnly" presStyleLbl="node1" presStyleIdx="1" presStyleCnt="4">
        <dgm:presLayoutVars>
          <dgm:chMax val="0"/>
          <dgm:chPref val="0"/>
          <dgm:bulletEnabled val="1"/>
        </dgm:presLayoutVars>
      </dgm:prSet>
      <dgm:spPr/>
    </dgm:pt>
    <dgm:pt modelId="{3E326B5E-EA11-411F-A036-961B40D9735B}" type="pres">
      <dgm:prSet presAssocID="{21C15F13-3D9D-449D-9130-B2B76B4311B8}" presName="parTxOnlySpace" presStyleCnt="0"/>
      <dgm:spPr/>
    </dgm:pt>
    <dgm:pt modelId="{24E2E315-50A6-47EF-ABBE-6A9826AA8B95}" type="pres">
      <dgm:prSet presAssocID="{B44165C7-9153-4F42-8C8E-D3E6411B563F}" presName="parTxOnly" presStyleLbl="node1" presStyleIdx="2" presStyleCnt="4">
        <dgm:presLayoutVars>
          <dgm:chMax val="0"/>
          <dgm:chPref val="0"/>
          <dgm:bulletEnabled val="1"/>
        </dgm:presLayoutVars>
      </dgm:prSet>
      <dgm:spPr/>
    </dgm:pt>
    <dgm:pt modelId="{904F8578-DC16-46A5-A08C-A8D837DBD0AD}" type="pres">
      <dgm:prSet presAssocID="{45DBFD29-A300-4DBF-934A-9D003386851C}" presName="parTxOnlySpace" presStyleCnt="0"/>
      <dgm:spPr/>
    </dgm:pt>
    <dgm:pt modelId="{D37EF5B5-1913-4123-961A-06D8B72166A9}" type="pres">
      <dgm:prSet presAssocID="{964B1214-B507-4B99-AA38-29B5EFC6F9DB}" presName="parTxOnly" presStyleLbl="node1" presStyleIdx="3" presStyleCnt="4">
        <dgm:presLayoutVars>
          <dgm:chMax val="0"/>
          <dgm:chPref val="0"/>
          <dgm:bulletEnabled val="1"/>
        </dgm:presLayoutVars>
      </dgm:prSet>
      <dgm:spPr/>
    </dgm:pt>
  </dgm:ptLst>
  <dgm:cxnLst>
    <dgm:cxn modelId="{2E955169-0351-477B-A896-4AA708BA3702}" type="presOf" srcId="{964B1214-B507-4B99-AA38-29B5EFC6F9DB}" destId="{D37EF5B5-1913-4123-961A-06D8B72166A9}" srcOrd="0" destOrd="0" presId="urn:microsoft.com/office/officeart/2005/8/layout/chevron1"/>
    <dgm:cxn modelId="{09C42A91-341E-45D7-9EE5-CD19D0C376CD}" type="presOf" srcId="{B44165C7-9153-4F42-8C8E-D3E6411B563F}" destId="{24E2E315-50A6-47EF-ABBE-6A9826AA8B95}" srcOrd="0" destOrd="0" presId="urn:microsoft.com/office/officeart/2005/8/layout/chevron1"/>
    <dgm:cxn modelId="{48EEBC9F-2DB8-4105-B5E7-9BAD98B1F6A3}" type="presOf" srcId="{19C3F0D3-C116-4B04-878D-CE7B8DB7D1FA}" destId="{B0771FD8-11C9-4B45-898C-2AB04447EDF1}" srcOrd="0" destOrd="0" presId="urn:microsoft.com/office/officeart/2005/8/layout/chevron1"/>
    <dgm:cxn modelId="{8CF8F6B2-AA07-425C-A901-908569257346}" type="presOf" srcId="{E2E1E8AC-1E67-4C03-B8FC-18C6E6C48703}" destId="{E8CFB8B4-2468-452E-B24C-F18C024CF090}" srcOrd="0" destOrd="0" presId="urn:microsoft.com/office/officeart/2005/8/layout/chevron1"/>
    <dgm:cxn modelId="{5B19ACCA-691F-4E74-B60F-1A50A3FAE051}" srcId="{E2E1E8AC-1E67-4C03-B8FC-18C6E6C48703}" destId="{19C3F0D3-C116-4B04-878D-CE7B8DB7D1FA}" srcOrd="1" destOrd="0" parTransId="{305C9F62-DB13-4DCA-8858-CF4C17282246}" sibTransId="{21C15F13-3D9D-449D-9130-B2B76B4311B8}"/>
    <dgm:cxn modelId="{28D2A8DA-22BA-4D76-AD33-12D871613700}" srcId="{E2E1E8AC-1E67-4C03-B8FC-18C6E6C48703}" destId="{4B5A2903-F563-42C8-A1E6-E7379B0D5FD0}" srcOrd="0" destOrd="0" parTransId="{49183A41-D276-419A-A3CE-ECFFE4EAF985}" sibTransId="{16E44A2C-58FD-4C3D-9F68-46FE81C071C1}"/>
    <dgm:cxn modelId="{CCC3B8DF-F0EC-4812-A459-35FEA1733C0B}" srcId="{E2E1E8AC-1E67-4C03-B8FC-18C6E6C48703}" destId="{964B1214-B507-4B99-AA38-29B5EFC6F9DB}" srcOrd="3" destOrd="0" parTransId="{8FA68C01-72AB-41DD-90B3-15F965054B57}" sibTransId="{D03510A9-7F4A-49B7-832C-14E9E454C146}"/>
    <dgm:cxn modelId="{A95928F2-902F-4852-8587-E1511E3DE4F4}" type="presOf" srcId="{4B5A2903-F563-42C8-A1E6-E7379B0D5FD0}" destId="{932E9C80-AC79-480C-8E77-75EC1A208659}" srcOrd="0" destOrd="0" presId="urn:microsoft.com/office/officeart/2005/8/layout/chevron1"/>
    <dgm:cxn modelId="{F70C25FF-1662-48DE-8778-DBFB29F97EDE}" srcId="{E2E1E8AC-1E67-4C03-B8FC-18C6E6C48703}" destId="{B44165C7-9153-4F42-8C8E-D3E6411B563F}" srcOrd="2" destOrd="0" parTransId="{42DA146C-F995-45CA-BE55-2D5160369F55}" sibTransId="{45DBFD29-A300-4DBF-934A-9D003386851C}"/>
    <dgm:cxn modelId="{A6A2A1F4-1BB9-417C-AA8D-31F46F9F4E86}" type="presParOf" srcId="{E8CFB8B4-2468-452E-B24C-F18C024CF090}" destId="{932E9C80-AC79-480C-8E77-75EC1A208659}" srcOrd="0" destOrd="0" presId="urn:microsoft.com/office/officeart/2005/8/layout/chevron1"/>
    <dgm:cxn modelId="{BB34C3C1-04F6-459D-91D4-975661146BF7}" type="presParOf" srcId="{E8CFB8B4-2468-452E-B24C-F18C024CF090}" destId="{5C00F6FE-6B6A-411F-983F-B88118475CC0}" srcOrd="1" destOrd="0" presId="urn:microsoft.com/office/officeart/2005/8/layout/chevron1"/>
    <dgm:cxn modelId="{F890995C-9D0C-497A-A880-C16067F820B4}" type="presParOf" srcId="{E8CFB8B4-2468-452E-B24C-F18C024CF090}" destId="{B0771FD8-11C9-4B45-898C-2AB04447EDF1}" srcOrd="2" destOrd="0" presId="urn:microsoft.com/office/officeart/2005/8/layout/chevron1"/>
    <dgm:cxn modelId="{E8B71DC2-7C42-4CE0-977A-191FCB235A5D}" type="presParOf" srcId="{E8CFB8B4-2468-452E-B24C-F18C024CF090}" destId="{3E326B5E-EA11-411F-A036-961B40D9735B}" srcOrd="3" destOrd="0" presId="urn:microsoft.com/office/officeart/2005/8/layout/chevron1"/>
    <dgm:cxn modelId="{27087131-6CA7-4193-9DD5-764F322AB3AE}" type="presParOf" srcId="{E8CFB8B4-2468-452E-B24C-F18C024CF090}" destId="{24E2E315-50A6-47EF-ABBE-6A9826AA8B95}" srcOrd="4" destOrd="0" presId="urn:microsoft.com/office/officeart/2005/8/layout/chevron1"/>
    <dgm:cxn modelId="{0B5F60C2-A209-41BC-9EBE-D2EA1B4757D6}" type="presParOf" srcId="{E8CFB8B4-2468-452E-B24C-F18C024CF090}" destId="{904F8578-DC16-46A5-A08C-A8D837DBD0AD}" srcOrd="5" destOrd="0" presId="urn:microsoft.com/office/officeart/2005/8/layout/chevron1"/>
    <dgm:cxn modelId="{89A1A7EF-791F-450E-B6D1-1D15F8A924F3}" type="presParOf" srcId="{E8CFB8B4-2468-452E-B24C-F18C024CF090}" destId="{D37EF5B5-1913-4123-961A-06D8B72166A9}"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046A01A-1E70-4D0B-A7BF-750913A8206A}" type="doc">
      <dgm:prSet loTypeId="urn:microsoft.com/office/officeart/2005/8/layout/lProcess1" loCatId="process" qsTypeId="urn:microsoft.com/office/officeart/2005/8/quickstyle/simple1" qsCatId="simple" csTypeId="urn:microsoft.com/office/officeart/2005/8/colors/colorful1" csCatId="colorful" phldr="1"/>
      <dgm:spPr/>
      <dgm:t>
        <a:bodyPr/>
        <a:lstStyle/>
        <a:p>
          <a:endParaRPr lang="es-EC"/>
        </a:p>
      </dgm:t>
    </dgm:pt>
    <dgm:pt modelId="{371C50AC-0F0F-4E47-889B-A724D09DC7BB}">
      <dgm:prSet phldrT="[Texto]"/>
      <dgm:spPr/>
      <dgm:t>
        <a:bodyPr/>
        <a:lstStyle/>
        <a:p>
          <a:r>
            <a:rPr lang="es-EC" dirty="0"/>
            <a:t>Conteo de cada comportamiento por cada estrato</a:t>
          </a:r>
        </a:p>
      </dgm:t>
    </dgm:pt>
    <dgm:pt modelId="{D7758451-EE2D-4E2D-B720-C8C3C36313BD}" type="parTrans" cxnId="{70EA3CB5-B797-4DEE-9EA9-F7148471621F}">
      <dgm:prSet/>
      <dgm:spPr/>
      <dgm:t>
        <a:bodyPr/>
        <a:lstStyle/>
        <a:p>
          <a:endParaRPr lang="es-EC"/>
        </a:p>
      </dgm:t>
    </dgm:pt>
    <dgm:pt modelId="{F9657B5D-D7B1-439D-9033-BDBD52BE9EEC}" type="sibTrans" cxnId="{70EA3CB5-B797-4DEE-9EA9-F7148471621F}">
      <dgm:prSet/>
      <dgm:spPr/>
      <dgm:t>
        <a:bodyPr/>
        <a:lstStyle/>
        <a:p>
          <a:endParaRPr lang="es-EC"/>
        </a:p>
      </dgm:t>
    </dgm:pt>
    <dgm:pt modelId="{809861F5-D398-4C19-939D-B418CD414E3B}">
      <dgm:prSet phldrT="[Texto]"/>
      <dgm:spPr/>
      <dgm:t>
        <a:bodyPr/>
        <a:lstStyle/>
        <a:p>
          <a:r>
            <a:rPr lang="es-EC" dirty="0"/>
            <a:t>Estadística</a:t>
          </a:r>
        </a:p>
      </dgm:t>
    </dgm:pt>
    <dgm:pt modelId="{6D533B6A-B584-4033-AA0E-109C1B7B3D89}" type="parTrans" cxnId="{4CDB9113-BCE6-4A9D-A02A-612378C2C3EA}">
      <dgm:prSet/>
      <dgm:spPr/>
      <dgm:t>
        <a:bodyPr/>
        <a:lstStyle/>
        <a:p>
          <a:endParaRPr lang="es-EC"/>
        </a:p>
      </dgm:t>
    </dgm:pt>
    <dgm:pt modelId="{14435D10-289E-4221-A1F7-CFDE28C47DCE}" type="sibTrans" cxnId="{4CDB9113-BCE6-4A9D-A02A-612378C2C3EA}">
      <dgm:prSet/>
      <dgm:spPr/>
      <dgm:t>
        <a:bodyPr/>
        <a:lstStyle/>
        <a:p>
          <a:endParaRPr lang="es-EC"/>
        </a:p>
      </dgm:t>
    </dgm:pt>
    <dgm:pt modelId="{D2543982-88FA-43DB-94E7-4452B3D8CD85}">
      <dgm:prSet phldrT="[Texto]"/>
      <dgm:spPr/>
      <dgm:t>
        <a:bodyPr/>
        <a:lstStyle/>
        <a:p>
          <a:r>
            <a:rPr lang="es-EC" dirty="0"/>
            <a:t>Diferencia entre lugares de alimentación y descanso con la U de Mann-Whitney </a:t>
          </a:r>
        </a:p>
      </dgm:t>
    </dgm:pt>
    <dgm:pt modelId="{901C8513-ABFD-425B-938F-7212A117F4B4}" type="parTrans" cxnId="{006E41F4-9E79-40A9-95E1-DAC9E41A8BF5}">
      <dgm:prSet/>
      <dgm:spPr/>
      <dgm:t>
        <a:bodyPr/>
        <a:lstStyle/>
        <a:p>
          <a:endParaRPr lang="es-EC"/>
        </a:p>
      </dgm:t>
    </dgm:pt>
    <dgm:pt modelId="{E6EA3D27-96A9-4A36-BD13-BA871B055E52}" type="sibTrans" cxnId="{006E41F4-9E79-40A9-95E1-DAC9E41A8BF5}">
      <dgm:prSet/>
      <dgm:spPr/>
      <dgm:t>
        <a:bodyPr/>
        <a:lstStyle/>
        <a:p>
          <a:endParaRPr lang="es-EC"/>
        </a:p>
      </dgm:t>
    </dgm:pt>
    <dgm:pt modelId="{0DC92495-2E9C-4D2C-A3E2-7F6A667E18F9}">
      <dgm:prSet phldrT="[Texto]"/>
      <dgm:spPr/>
      <dgm:t>
        <a:bodyPr/>
        <a:lstStyle/>
        <a:p>
          <a:r>
            <a:rPr lang="es-EC" dirty="0"/>
            <a:t>Correlación entre la comportamientos y estratos con Spearman</a:t>
          </a:r>
        </a:p>
      </dgm:t>
    </dgm:pt>
    <dgm:pt modelId="{BA4FFEF2-47A2-4794-8FE7-9FB2EF8FC2A7}" type="parTrans" cxnId="{DCFF268D-F9E3-4F29-AFF3-4E443A57BF8A}">
      <dgm:prSet/>
      <dgm:spPr/>
      <dgm:t>
        <a:bodyPr/>
        <a:lstStyle/>
        <a:p>
          <a:endParaRPr lang="es-EC"/>
        </a:p>
      </dgm:t>
    </dgm:pt>
    <dgm:pt modelId="{452B79F9-9DD0-4C54-97B4-404D1017AD86}" type="sibTrans" cxnId="{DCFF268D-F9E3-4F29-AFF3-4E443A57BF8A}">
      <dgm:prSet/>
      <dgm:spPr/>
      <dgm:t>
        <a:bodyPr/>
        <a:lstStyle/>
        <a:p>
          <a:endParaRPr lang="es-EC"/>
        </a:p>
      </dgm:t>
    </dgm:pt>
    <dgm:pt modelId="{A779F033-EBE7-4B89-837F-280BC7228B7F}" type="pres">
      <dgm:prSet presAssocID="{3046A01A-1E70-4D0B-A7BF-750913A8206A}" presName="Name0" presStyleCnt="0">
        <dgm:presLayoutVars>
          <dgm:dir/>
          <dgm:animLvl val="lvl"/>
          <dgm:resizeHandles val="exact"/>
        </dgm:presLayoutVars>
      </dgm:prSet>
      <dgm:spPr/>
    </dgm:pt>
    <dgm:pt modelId="{81BF1D1D-6D09-4468-812F-8B1D195D21EA}" type="pres">
      <dgm:prSet presAssocID="{371C50AC-0F0F-4E47-889B-A724D09DC7BB}" presName="vertFlow" presStyleCnt="0"/>
      <dgm:spPr/>
    </dgm:pt>
    <dgm:pt modelId="{BF766446-6BE3-46B3-A9BC-56C30FA4181D}" type="pres">
      <dgm:prSet presAssocID="{371C50AC-0F0F-4E47-889B-A724D09DC7BB}" presName="header" presStyleLbl="node1" presStyleIdx="0" presStyleCnt="2"/>
      <dgm:spPr/>
    </dgm:pt>
    <dgm:pt modelId="{2E87A2E7-0D4E-484B-9123-F0EA7246103F}" type="pres">
      <dgm:prSet presAssocID="{371C50AC-0F0F-4E47-889B-A724D09DC7BB}" presName="hSp" presStyleCnt="0"/>
      <dgm:spPr/>
    </dgm:pt>
    <dgm:pt modelId="{30D89DC8-F0F1-4F55-AA96-26782F3F7BE3}" type="pres">
      <dgm:prSet presAssocID="{809861F5-D398-4C19-939D-B418CD414E3B}" presName="vertFlow" presStyleCnt="0"/>
      <dgm:spPr/>
    </dgm:pt>
    <dgm:pt modelId="{BB980A3B-0769-4F98-973A-0736A5801D76}" type="pres">
      <dgm:prSet presAssocID="{809861F5-D398-4C19-939D-B418CD414E3B}" presName="header" presStyleLbl="node1" presStyleIdx="1" presStyleCnt="2"/>
      <dgm:spPr/>
    </dgm:pt>
    <dgm:pt modelId="{AC0E5F3A-8251-4FE3-8F5E-9E2317D5C1D2}" type="pres">
      <dgm:prSet presAssocID="{901C8513-ABFD-425B-938F-7212A117F4B4}" presName="parTrans" presStyleLbl="sibTrans2D1" presStyleIdx="0" presStyleCnt="2"/>
      <dgm:spPr/>
    </dgm:pt>
    <dgm:pt modelId="{CF717895-8068-4344-9215-70A7F4D03CDE}" type="pres">
      <dgm:prSet presAssocID="{D2543982-88FA-43DB-94E7-4452B3D8CD85}" presName="child" presStyleLbl="alignAccFollowNode1" presStyleIdx="0" presStyleCnt="2">
        <dgm:presLayoutVars>
          <dgm:chMax val="0"/>
          <dgm:bulletEnabled val="1"/>
        </dgm:presLayoutVars>
      </dgm:prSet>
      <dgm:spPr/>
    </dgm:pt>
    <dgm:pt modelId="{842C1F99-3B2F-46D4-BEB3-80F6615E9A2C}" type="pres">
      <dgm:prSet presAssocID="{E6EA3D27-96A9-4A36-BD13-BA871B055E52}" presName="sibTrans" presStyleLbl="sibTrans2D1" presStyleIdx="1" presStyleCnt="2"/>
      <dgm:spPr/>
    </dgm:pt>
    <dgm:pt modelId="{D51CF355-D4B5-4D28-8EFF-40B5B47F26E8}" type="pres">
      <dgm:prSet presAssocID="{0DC92495-2E9C-4D2C-A3E2-7F6A667E18F9}" presName="child" presStyleLbl="alignAccFollowNode1" presStyleIdx="1" presStyleCnt="2">
        <dgm:presLayoutVars>
          <dgm:chMax val="0"/>
          <dgm:bulletEnabled val="1"/>
        </dgm:presLayoutVars>
      </dgm:prSet>
      <dgm:spPr/>
    </dgm:pt>
  </dgm:ptLst>
  <dgm:cxnLst>
    <dgm:cxn modelId="{0F36940A-EBE5-49D3-9438-D49C3747132C}" type="presOf" srcId="{901C8513-ABFD-425B-938F-7212A117F4B4}" destId="{AC0E5F3A-8251-4FE3-8F5E-9E2317D5C1D2}" srcOrd="0" destOrd="0" presId="urn:microsoft.com/office/officeart/2005/8/layout/lProcess1"/>
    <dgm:cxn modelId="{4CDB9113-BCE6-4A9D-A02A-612378C2C3EA}" srcId="{3046A01A-1E70-4D0B-A7BF-750913A8206A}" destId="{809861F5-D398-4C19-939D-B418CD414E3B}" srcOrd="1" destOrd="0" parTransId="{6D533B6A-B584-4033-AA0E-109C1B7B3D89}" sibTransId="{14435D10-289E-4221-A1F7-CFDE28C47DCE}"/>
    <dgm:cxn modelId="{68DA9E74-53C5-4E88-99D8-8C290DED0894}" type="presOf" srcId="{0DC92495-2E9C-4D2C-A3E2-7F6A667E18F9}" destId="{D51CF355-D4B5-4D28-8EFF-40B5B47F26E8}" srcOrd="0" destOrd="0" presId="urn:microsoft.com/office/officeart/2005/8/layout/lProcess1"/>
    <dgm:cxn modelId="{DCFF268D-F9E3-4F29-AFF3-4E443A57BF8A}" srcId="{809861F5-D398-4C19-939D-B418CD414E3B}" destId="{0DC92495-2E9C-4D2C-A3E2-7F6A667E18F9}" srcOrd="1" destOrd="0" parTransId="{BA4FFEF2-47A2-4794-8FE7-9FB2EF8FC2A7}" sibTransId="{452B79F9-9DD0-4C54-97B4-404D1017AD86}"/>
    <dgm:cxn modelId="{448D9D95-4DB6-4C72-8BB7-FA420E6D3613}" type="presOf" srcId="{E6EA3D27-96A9-4A36-BD13-BA871B055E52}" destId="{842C1F99-3B2F-46D4-BEB3-80F6615E9A2C}" srcOrd="0" destOrd="0" presId="urn:microsoft.com/office/officeart/2005/8/layout/lProcess1"/>
    <dgm:cxn modelId="{D72C32AA-A907-497D-B8D3-3A4629253516}" type="presOf" srcId="{371C50AC-0F0F-4E47-889B-A724D09DC7BB}" destId="{BF766446-6BE3-46B3-A9BC-56C30FA4181D}" srcOrd="0" destOrd="0" presId="urn:microsoft.com/office/officeart/2005/8/layout/lProcess1"/>
    <dgm:cxn modelId="{70EA3CB5-B797-4DEE-9EA9-F7148471621F}" srcId="{3046A01A-1E70-4D0B-A7BF-750913A8206A}" destId="{371C50AC-0F0F-4E47-889B-A724D09DC7BB}" srcOrd="0" destOrd="0" parTransId="{D7758451-EE2D-4E2D-B720-C8C3C36313BD}" sibTransId="{F9657B5D-D7B1-439D-9033-BDBD52BE9EEC}"/>
    <dgm:cxn modelId="{1159B5C8-22E1-430D-B989-2BFF947B7D1B}" type="presOf" srcId="{3046A01A-1E70-4D0B-A7BF-750913A8206A}" destId="{A779F033-EBE7-4B89-837F-280BC7228B7F}" srcOrd="0" destOrd="0" presId="urn:microsoft.com/office/officeart/2005/8/layout/lProcess1"/>
    <dgm:cxn modelId="{3A4130D1-053A-4056-894B-6836A868DF73}" type="presOf" srcId="{809861F5-D398-4C19-939D-B418CD414E3B}" destId="{BB980A3B-0769-4F98-973A-0736A5801D76}" srcOrd="0" destOrd="0" presId="urn:microsoft.com/office/officeart/2005/8/layout/lProcess1"/>
    <dgm:cxn modelId="{51F1D9D3-032B-4918-AF04-20F8AE111FBD}" type="presOf" srcId="{D2543982-88FA-43DB-94E7-4452B3D8CD85}" destId="{CF717895-8068-4344-9215-70A7F4D03CDE}" srcOrd="0" destOrd="0" presId="urn:microsoft.com/office/officeart/2005/8/layout/lProcess1"/>
    <dgm:cxn modelId="{006E41F4-9E79-40A9-95E1-DAC9E41A8BF5}" srcId="{809861F5-D398-4C19-939D-B418CD414E3B}" destId="{D2543982-88FA-43DB-94E7-4452B3D8CD85}" srcOrd="0" destOrd="0" parTransId="{901C8513-ABFD-425B-938F-7212A117F4B4}" sibTransId="{E6EA3D27-96A9-4A36-BD13-BA871B055E52}"/>
    <dgm:cxn modelId="{EEA97519-A327-43A8-95D4-02132886CE3C}" type="presParOf" srcId="{A779F033-EBE7-4B89-837F-280BC7228B7F}" destId="{81BF1D1D-6D09-4468-812F-8B1D195D21EA}" srcOrd="0" destOrd="0" presId="urn:microsoft.com/office/officeart/2005/8/layout/lProcess1"/>
    <dgm:cxn modelId="{D6BBDC50-7200-4971-A5B2-551083EA697D}" type="presParOf" srcId="{81BF1D1D-6D09-4468-812F-8B1D195D21EA}" destId="{BF766446-6BE3-46B3-A9BC-56C30FA4181D}" srcOrd="0" destOrd="0" presId="urn:microsoft.com/office/officeart/2005/8/layout/lProcess1"/>
    <dgm:cxn modelId="{70EB22FD-EFBB-4E9E-8E2D-82882ED91071}" type="presParOf" srcId="{A779F033-EBE7-4B89-837F-280BC7228B7F}" destId="{2E87A2E7-0D4E-484B-9123-F0EA7246103F}" srcOrd="1" destOrd="0" presId="urn:microsoft.com/office/officeart/2005/8/layout/lProcess1"/>
    <dgm:cxn modelId="{D0B196A5-EECA-480A-A617-20048ECCC5B7}" type="presParOf" srcId="{A779F033-EBE7-4B89-837F-280BC7228B7F}" destId="{30D89DC8-F0F1-4F55-AA96-26782F3F7BE3}" srcOrd="2" destOrd="0" presId="urn:microsoft.com/office/officeart/2005/8/layout/lProcess1"/>
    <dgm:cxn modelId="{E33DE8B3-5D7E-4F39-9DBD-6C18A44A3FF9}" type="presParOf" srcId="{30D89DC8-F0F1-4F55-AA96-26782F3F7BE3}" destId="{BB980A3B-0769-4F98-973A-0736A5801D76}" srcOrd="0" destOrd="0" presId="urn:microsoft.com/office/officeart/2005/8/layout/lProcess1"/>
    <dgm:cxn modelId="{5151CBEA-620F-4BD2-B106-C0EB68BD8CB9}" type="presParOf" srcId="{30D89DC8-F0F1-4F55-AA96-26782F3F7BE3}" destId="{AC0E5F3A-8251-4FE3-8F5E-9E2317D5C1D2}" srcOrd="1" destOrd="0" presId="urn:microsoft.com/office/officeart/2005/8/layout/lProcess1"/>
    <dgm:cxn modelId="{07F0BCE5-6802-4347-AFEB-2542B9E10431}" type="presParOf" srcId="{30D89DC8-F0F1-4F55-AA96-26782F3F7BE3}" destId="{CF717895-8068-4344-9215-70A7F4D03CDE}" srcOrd="2" destOrd="0" presId="urn:microsoft.com/office/officeart/2005/8/layout/lProcess1"/>
    <dgm:cxn modelId="{D5868756-8537-4DAF-9DD3-7D60F1747934}" type="presParOf" srcId="{30D89DC8-F0F1-4F55-AA96-26782F3F7BE3}" destId="{842C1F99-3B2F-46D4-BEB3-80F6615E9A2C}" srcOrd="3" destOrd="0" presId="urn:microsoft.com/office/officeart/2005/8/layout/lProcess1"/>
    <dgm:cxn modelId="{31B18CC6-7F7D-4E02-9716-4989FC5216DE}" type="presParOf" srcId="{30D89DC8-F0F1-4F55-AA96-26782F3F7BE3}" destId="{D51CF355-D4B5-4D28-8EFF-40B5B47F26E8}" srcOrd="4" destOrd="0" presId="urn:microsoft.com/office/officeart/2005/8/layout/l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EC1A890-2F92-40B4-9585-5060B60CC5F5}" type="doc">
      <dgm:prSet loTypeId="urn:microsoft.com/office/officeart/2008/layout/VerticalCurvedList" loCatId="list" qsTypeId="urn:microsoft.com/office/officeart/2005/8/quickstyle/simple1" qsCatId="simple" csTypeId="urn:microsoft.com/office/officeart/2005/8/colors/accent2_3" csCatId="accent2" phldr="1"/>
      <dgm:spPr/>
      <dgm:t>
        <a:bodyPr/>
        <a:lstStyle/>
        <a:p>
          <a:endParaRPr lang="es-EC"/>
        </a:p>
      </dgm:t>
    </dgm:pt>
    <dgm:pt modelId="{F3219A28-0A8E-4F82-9A6A-CD54A579E4CC}">
      <dgm:prSet phldrT="[Texto]"/>
      <dgm:spPr/>
      <dgm:t>
        <a:bodyPr/>
        <a:lstStyle/>
        <a:p>
          <a:r>
            <a:rPr lang="es-EC" dirty="0"/>
            <a:t>KDE</a:t>
          </a:r>
          <a:r>
            <a:rPr lang="es-EC" baseline="-25000" dirty="0"/>
            <a:t>99</a:t>
          </a:r>
          <a:r>
            <a:rPr lang="es-EC" dirty="0"/>
            <a:t> engloba a MCP</a:t>
          </a:r>
          <a:r>
            <a:rPr lang="es-EC" baseline="-25000" dirty="0"/>
            <a:t>99</a:t>
          </a:r>
          <a:r>
            <a:rPr lang="es-EC" dirty="0"/>
            <a:t>, excepto un tramo.</a:t>
          </a:r>
        </a:p>
      </dgm:t>
    </dgm:pt>
    <dgm:pt modelId="{433DC846-A50F-4A04-B529-51074F02334D}" type="parTrans" cxnId="{6E77EA81-BB75-4CB2-8818-7E045E6D0F4E}">
      <dgm:prSet/>
      <dgm:spPr/>
      <dgm:t>
        <a:bodyPr/>
        <a:lstStyle/>
        <a:p>
          <a:endParaRPr lang="es-EC"/>
        </a:p>
      </dgm:t>
    </dgm:pt>
    <dgm:pt modelId="{FD97B3ED-AA49-4D46-9550-030FD5C4D880}" type="sibTrans" cxnId="{6E77EA81-BB75-4CB2-8818-7E045E6D0F4E}">
      <dgm:prSet/>
      <dgm:spPr/>
      <dgm:t>
        <a:bodyPr/>
        <a:lstStyle/>
        <a:p>
          <a:endParaRPr lang="es-EC"/>
        </a:p>
      </dgm:t>
    </dgm:pt>
    <dgm:pt modelId="{2F67A10C-8E85-42B4-9AEE-E30702B23AA9}">
      <dgm:prSet phldrT="[Texto]"/>
      <dgm:spPr/>
      <dgm:t>
        <a:bodyPr/>
        <a:lstStyle/>
        <a:p>
          <a:r>
            <a:rPr lang="es-EC" dirty="0"/>
            <a:t>KDE</a:t>
          </a:r>
          <a:r>
            <a:rPr lang="es-EC" baseline="-25000" dirty="0"/>
            <a:t>99</a:t>
          </a:r>
          <a:r>
            <a:rPr lang="es-EC" dirty="0"/>
            <a:t> se superpone con el río Napo</a:t>
          </a:r>
        </a:p>
      </dgm:t>
    </dgm:pt>
    <dgm:pt modelId="{0353CF27-2006-4DA9-B904-EE8452225F0E}" type="parTrans" cxnId="{7FE89CFC-2EA7-4CBD-A8F4-50D7F6BBAE73}">
      <dgm:prSet/>
      <dgm:spPr/>
      <dgm:t>
        <a:bodyPr/>
        <a:lstStyle/>
        <a:p>
          <a:endParaRPr lang="es-EC"/>
        </a:p>
      </dgm:t>
    </dgm:pt>
    <dgm:pt modelId="{BFD3BF40-D43F-4925-B0F5-02AB6C9BD5A3}" type="sibTrans" cxnId="{7FE89CFC-2EA7-4CBD-A8F4-50D7F6BBAE73}">
      <dgm:prSet/>
      <dgm:spPr/>
      <dgm:t>
        <a:bodyPr/>
        <a:lstStyle/>
        <a:p>
          <a:endParaRPr lang="es-EC"/>
        </a:p>
      </dgm:t>
    </dgm:pt>
    <dgm:pt modelId="{B1642A2E-05F2-40C3-B40B-D43AF51293A3}">
      <dgm:prSet phldrT="[Texto]"/>
      <dgm:spPr/>
      <dgm:t>
        <a:bodyPr/>
        <a:lstStyle/>
        <a:p>
          <a:r>
            <a:rPr lang="es-EC" dirty="0"/>
            <a:t>La </a:t>
          </a:r>
          <a:r>
            <a:rPr lang="es-EC" dirty="0" err="1"/>
            <a:t>isopleta</a:t>
          </a:r>
          <a:r>
            <a:rPr lang="es-EC" dirty="0"/>
            <a:t> del 99% para KDE sobreestima el área de vida </a:t>
          </a:r>
        </a:p>
      </dgm:t>
    </dgm:pt>
    <dgm:pt modelId="{B0432DA9-DA46-43EB-BF95-2BE878FF5CDD}" type="parTrans" cxnId="{404F0098-48BC-4DBE-AA16-6AAC23881B11}">
      <dgm:prSet/>
      <dgm:spPr/>
      <dgm:t>
        <a:bodyPr/>
        <a:lstStyle/>
        <a:p>
          <a:endParaRPr lang="es-EC"/>
        </a:p>
      </dgm:t>
    </dgm:pt>
    <dgm:pt modelId="{5F526612-34A3-446B-B847-0944A3426653}" type="sibTrans" cxnId="{404F0098-48BC-4DBE-AA16-6AAC23881B11}">
      <dgm:prSet/>
      <dgm:spPr/>
      <dgm:t>
        <a:bodyPr/>
        <a:lstStyle/>
        <a:p>
          <a:endParaRPr lang="es-EC"/>
        </a:p>
      </dgm:t>
    </dgm:pt>
    <dgm:pt modelId="{A78021AA-49AC-49E7-9201-52734C4C9481}" type="pres">
      <dgm:prSet presAssocID="{3EC1A890-2F92-40B4-9585-5060B60CC5F5}" presName="Name0" presStyleCnt="0">
        <dgm:presLayoutVars>
          <dgm:chMax val="7"/>
          <dgm:chPref val="7"/>
          <dgm:dir/>
        </dgm:presLayoutVars>
      </dgm:prSet>
      <dgm:spPr/>
    </dgm:pt>
    <dgm:pt modelId="{79C18FE7-2E5D-473D-8E14-BD2A5527D9EA}" type="pres">
      <dgm:prSet presAssocID="{3EC1A890-2F92-40B4-9585-5060B60CC5F5}" presName="Name1" presStyleCnt="0"/>
      <dgm:spPr/>
    </dgm:pt>
    <dgm:pt modelId="{91CF1373-00EE-4248-9C6C-F76820611E86}" type="pres">
      <dgm:prSet presAssocID="{3EC1A890-2F92-40B4-9585-5060B60CC5F5}" presName="cycle" presStyleCnt="0"/>
      <dgm:spPr/>
    </dgm:pt>
    <dgm:pt modelId="{0864D9D7-F969-46DA-B9B3-7CFC4FCA4B8A}" type="pres">
      <dgm:prSet presAssocID="{3EC1A890-2F92-40B4-9585-5060B60CC5F5}" presName="srcNode" presStyleLbl="node1" presStyleIdx="0" presStyleCnt="3"/>
      <dgm:spPr/>
    </dgm:pt>
    <dgm:pt modelId="{863591C2-7220-4F93-8EF0-2ABA807FCFF8}" type="pres">
      <dgm:prSet presAssocID="{3EC1A890-2F92-40B4-9585-5060B60CC5F5}" presName="conn" presStyleLbl="parChTrans1D2" presStyleIdx="0" presStyleCnt="1"/>
      <dgm:spPr/>
    </dgm:pt>
    <dgm:pt modelId="{2B434D98-41BA-459C-A299-7FDB8A993D31}" type="pres">
      <dgm:prSet presAssocID="{3EC1A890-2F92-40B4-9585-5060B60CC5F5}" presName="extraNode" presStyleLbl="node1" presStyleIdx="0" presStyleCnt="3"/>
      <dgm:spPr/>
    </dgm:pt>
    <dgm:pt modelId="{1D768F83-06E5-41B8-B05C-C6964F437AD8}" type="pres">
      <dgm:prSet presAssocID="{3EC1A890-2F92-40B4-9585-5060B60CC5F5}" presName="dstNode" presStyleLbl="node1" presStyleIdx="0" presStyleCnt="3"/>
      <dgm:spPr/>
    </dgm:pt>
    <dgm:pt modelId="{B99F5409-868D-49A1-B6AE-0B11D03ECAAC}" type="pres">
      <dgm:prSet presAssocID="{F3219A28-0A8E-4F82-9A6A-CD54A579E4CC}" presName="text_1" presStyleLbl="node1" presStyleIdx="0" presStyleCnt="3">
        <dgm:presLayoutVars>
          <dgm:bulletEnabled val="1"/>
        </dgm:presLayoutVars>
      </dgm:prSet>
      <dgm:spPr/>
    </dgm:pt>
    <dgm:pt modelId="{60C1B57B-C98C-469F-81C1-EFF98CBAB466}" type="pres">
      <dgm:prSet presAssocID="{F3219A28-0A8E-4F82-9A6A-CD54A579E4CC}" presName="accent_1" presStyleCnt="0"/>
      <dgm:spPr/>
    </dgm:pt>
    <dgm:pt modelId="{547C7FA3-203D-4F35-BF11-4ADDC64E1628}" type="pres">
      <dgm:prSet presAssocID="{F3219A28-0A8E-4F82-9A6A-CD54A579E4CC}" presName="accentRepeatNode" presStyleLbl="solidFgAcc1" presStyleIdx="0" presStyleCnt="3"/>
      <dgm:spPr/>
    </dgm:pt>
    <dgm:pt modelId="{8FF0D9FF-58B8-4552-864E-A6C65E736D5F}" type="pres">
      <dgm:prSet presAssocID="{2F67A10C-8E85-42B4-9AEE-E30702B23AA9}" presName="text_2" presStyleLbl="node1" presStyleIdx="1" presStyleCnt="3">
        <dgm:presLayoutVars>
          <dgm:bulletEnabled val="1"/>
        </dgm:presLayoutVars>
      </dgm:prSet>
      <dgm:spPr/>
    </dgm:pt>
    <dgm:pt modelId="{C1115293-5D66-4860-B2A1-4C729E490B7F}" type="pres">
      <dgm:prSet presAssocID="{2F67A10C-8E85-42B4-9AEE-E30702B23AA9}" presName="accent_2" presStyleCnt="0"/>
      <dgm:spPr/>
    </dgm:pt>
    <dgm:pt modelId="{61FA0942-D313-48E0-91DA-5BCA35DDCF53}" type="pres">
      <dgm:prSet presAssocID="{2F67A10C-8E85-42B4-9AEE-E30702B23AA9}" presName="accentRepeatNode" presStyleLbl="solidFgAcc1" presStyleIdx="1" presStyleCnt="3"/>
      <dgm:spPr/>
    </dgm:pt>
    <dgm:pt modelId="{FB441EEF-54D3-417F-BEB2-8F4D1FB3709B}" type="pres">
      <dgm:prSet presAssocID="{B1642A2E-05F2-40C3-B40B-D43AF51293A3}" presName="text_3" presStyleLbl="node1" presStyleIdx="2" presStyleCnt="3">
        <dgm:presLayoutVars>
          <dgm:bulletEnabled val="1"/>
        </dgm:presLayoutVars>
      </dgm:prSet>
      <dgm:spPr/>
    </dgm:pt>
    <dgm:pt modelId="{0D8E9617-1F73-4E57-93B4-1B0D1602F342}" type="pres">
      <dgm:prSet presAssocID="{B1642A2E-05F2-40C3-B40B-D43AF51293A3}" presName="accent_3" presStyleCnt="0"/>
      <dgm:spPr/>
    </dgm:pt>
    <dgm:pt modelId="{17C64B67-F4F5-4FB5-9556-B787117699C5}" type="pres">
      <dgm:prSet presAssocID="{B1642A2E-05F2-40C3-B40B-D43AF51293A3}" presName="accentRepeatNode" presStyleLbl="solidFgAcc1" presStyleIdx="2" presStyleCnt="3"/>
      <dgm:spPr/>
    </dgm:pt>
  </dgm:ptLst>
  <dgm:cxnLst>
    <dgm:cxn modelId="{05121629-1B73-4327-9A7B-C5DB6665DF1E}" type="presOf" srcId="{3EC1A890-2F92-40B4-9585-5060B60CC5F5}" destId="{A78021AA-49AC-49E7-9201-52734C4C9481}" srcOrd="0" destOrd="0" presId="urn:microsoft.com/office/officeart/2008/layout/VerticalCurvedList"/>
    <dgm:cxn modelId="{C81DF65D-A8E9-4B34-8A27-5463ACC5D663}" type="presOf" srcId="{FD97B3ED-AA49-4D46-9550-030FD5C4D880}" destId="{863591C2-7220-4F93-8EF0-2ABA807FCFF8}" srcOrd="0" destOrd="0" presId="urn:microsoft.com/office/officeart/2008/layout/VerticalCurvedList"/>
    <dgm:cxn modelId="{34887574-326F-4003-878A-24B281EA3AB5}" type="presOf" srcId="{B1642A2E-05F2-40C3-B40B-D43AF51293A3}" destId="{FB441EEF-54D3-417F-BEB2-8F4D1FB3709B}" srcOrd="0" destOrd="0" presId="urn:microsoft.com/office/officeart/2008/layout/VerticalCurvedList"/>
    <dgm:cxn modelId="{6E77EA81-BB75-4CB2-8818-7E045E6D0F4E}" srcId="{3EC1A890-2F92-40B4-9585-5060B60CC5F5}" destId="{F3219A28-0A8E-4F82-9A6A-CD54A579E4CC}" srcOrd="0" destOrd="0" parTransId="{433DC846-A50F-4A04-B529-51074F02334D}" sibTransId="{FD97B3ED-AA49-4D46-9550-030FD5C4D880}"/>
    <dgm:cxn modelId="{404F0098-48BC-4DBE-AA16-6AAC23881B11}" srcId="{3EC1A890-2F92-40B4-9585-5060B60CC5F5}" destId="{B1642A2E-05F2-40C3-B40B-D43AF51293A3}" srcOrd="2" destOrd="0" parTransId="{B0432DA9-DA46-43EB-BF95-2BE878FF5CDD}" sibTransId="{5F526612-34A3-446B-B847-0944A3426653}"/>
    <dgm:cxn modelId="{F78EA6CC-FDFB-4CD2-96D3-C052F59DCA78}" type="presOf" srcId="{2F67A10C-8E85-42B4-9AEE-E30702B23AA9}" destId="{8FF0D9FF-58B8-4552-864E-A6C65E736D5F}" srcOrd="0" destOrd="0" presId="urn:microsoft.com/office/officeart/2008/layout/VerticalCurvedList"/>
    <dgm:cxn modelId="{F07B54FB-47B5-4E73-A758-B6DC2D44D3B1}" type="presOf" srcId="{F3219A28-0A8E-4F82-9A6A-CD54A579E4CC}" destId="{B99F5409-868D-49A1-B6AE-0B11D03ECAAC}" srcOrd="0" destOrd="0" presId="urn:microsoft.com/office/officeart/2008/layout/VerticalCurvedList"/>
    <dgm:cxn modelId="{7FE89CFC-2EA7-4CBD-A8F4-50D7F6BBAE73}" srcId="{3EC1A890-2F92-40B4-9585-5060B60CC5F5}" destId="{2F67A10C-8E85-42B4-9AEE-E30702B23AA9}" srcOrd="1" destOrd="0" parTransId="{0353CF27-2006-4DA9-B904-EE8452225F0E}" sibTransId="{BFD3BF40-D43F-4925-B0F5-02AB6C9BD5A3}"/>
    <dgm:cxn modelId="{CF0AC8A1-30F7-499C-8AAC-2CD1E14E97C1}" type="presParOf" srcId="{A78021AA-49AC-49E7-9201-52734C4C9481}" destId="{79C18FE7-2E5D-473D-8E14-BD2A5527D9EA}" srcOrd="0" destOrd="0" presId="urn:microsoft.com/office/officeart/2008/layout/VerticalCurvedList"/>
    <dgm:cxn modelId="{F18B0FDB-0399-4D81-8F06-4021C91E3EDC}" type="presParOf" srcId="{79C18FE7-2E5D-473D-8E14-BD2A5527D9EA}" destId="{91CF1373-00EE-4248-9C6C-F76820611E86}" srcOrd="0" destOrd="0" presId="urn:microsoft.com/office/officeart/2008/layout/VerticalCurvedList"/>
    <dgm:cxn modelId="{D3C67187-AE74-4C52-A384-044602243B0A}" type="presParOf" srcId="{91CF1373-00EE-4248-9C6C-F76820611E86}" destId="{0864D9D7-F969-46DA-B9B3-7CFC4FCA4B8A}" srcOrd="0" destOrd="0" presId="urn:microsoft.com/office/officeart/2008/layout/VerticalCurvedList"/>
    <dgm:cxn modelId="{5CACCA2C-8ABE-478A-8A1B-C6F65B93366D}" type="presParOf" srcId="{91CF1373-00EE-4248-9C6C-F76820611E86}" destId="{863591C2-7220-4F93-8EF0-2ABA807FCFF8}" srcOrd="1" destOrd="0" presId="urn:microsoft.com/office/officeart/2008/layout/VerticalCurvedList"/>
    <dgm:cxn modelId="{1A7AD728-BC03-487D-AA3E-A60FB9BD52A8}" type="presParOf" srcId="{91CF1373-00EE-4248-9C6C-F76820611E86}" destId="{2B434D98-41BA-459C-A299-7FDB8A993D31}" srcOrd="2" destOrd="0" presId="urn:microsoft.com/office/officeart/2008/layout/VerticalCurvedList"/>
    <dgm:cxn modelId="{95B5DE05-EB1F-47D8-82FC-A3B6CE75AB27}" type="presParOf" srcId="{91CF1373-00EE-4248-9C6C-F76820611E86}" destId="{1D768F83-06E5-41B8-B05C-C6964F437AD8}" srcOrd="3" destOrd="0" presId="urn:microsoft.com/office/officeart/2008/layout/VerticalCurvedList"/>
    <dgm:cxn modelId="{C72746F2-953A-47C2-ACB8-C9E949841A8E}" type="presParOf" srcId="{79C18FE7-2E5D-473D-8E14-BD2A5527D9EA}" destId="{B99F5409-868D-49A1-B6AE-0B11D03ECAAC}" srcOrd="1" destOrd="0" presId="urn:microsoft.com/office/officeart/2008/layout/VerticalCurvedList"/>
    <dgm:cxn modelId="{868F9E08-FE40-4A99-B843-3A9729F372C7}" type="presParOf" srcId="{79C18FE7-2E5D-473D-8E14-BD2A5527D9EA}" destId="{60C1B57B-C98C-469F-81C1-EFF98CBAB466}" srcOrd="2" destOrd="0" presId="urn:microsoft.com/office/officeart/2008/layout/VerticalCurvedList"/>
    <dgm:cxn modelId="{A06731FD-61B2-4E36-BA0B-36FC168EA328}" type="presParOf" srcId="{60C1B57B-C98C-469F-81C1-EFF98CBAB466}" destId="{547C7FA3-203D-4F35-BF11-4ADDC64E1628}" srcOrd="0" destOrd="0" presId="urn:microsoft.com/office/officeart/2008/layout/VerticalCurvedList"/>
    <dgm:cxn modelId="{F85E0C62-7C8E-4C82-95BA-277746B74448}" type="presParOf" srcId="{79C18FE7-2E5D-473D-8E14-BD2A5527D9EA}" destId="{8FF0D9FF-58B8-4552-864E-A6C65E736D5F}" srcOrd="3" destOrd="0" presId="urn:microsoft.com/office/officeart/2008/layout/VerticalCurvedList"/>
    <dgm:cxn modelId="{35354F0B-217F-4227-9913-B71EF4EFB0E6}" type="presParOf" srcId="{79C18FE7-2E5D-473D-8E14-BD2A5527D9EA}" destId="{C1115293-5D66-4860-B2A1-4C729E490B7F}" srcOrd="4" destOrd="0" presId="urn:microsoft.com/office/officeart/2008/layout/VerticalCurvedList"/>
    <dgm:cxn modelId="{40163233-8640-42CA-AF1A-C32D9DE205EA}" type="presParOf" srcId="{C1115293-5D66-4860-B2A1-4C729E490B7F}" destId="{61FA0942-D313-48E0-91DA-5BCA35DDCF53}" srcOrd="0" destOrd="0" presId="urn:microsoft.com/office/officeart/2008/layout/VerticalCurvedList"/>
    <dgm:cxn modelId="{4832A1FA-EEF7-492F-87B5-FB01AE57486F}" type="presParOf" srcId="{79C18FE7-2E5D-473D-8E14-BD2A5527D9EA}" destId="{FB441EEF-54D3-417F-BEB2-8F4D1FB3709B}" srcOrd="5" destOrd="0" presId="urn:microsoft.com/office/officeart/2008/layout/VerticalCurvedList"/>
    <dgm:cxn modelId="{1C173DB0-0156-42DE-BDF9-4C364B9A5589}" type="presParOf" srcId="{79C18FE7-2E5D-473D-8E14-BD2A5527D9EA}" destId="{0D8E9617-1F73-4E57-93B4-1B0D1602F342}" srcOrd="6" destOrd="0" presId="urn:microsoft.com/office/officeart/2008/layout/VerticalCurvedList"/>
    <dgm:cxn modelId="{D8484939-266F-47F2-8A44-7F10410F8B31}" type="presParOf" srcId="{0D8E9617-1F73-4E57-93B4-1B0D1602F342}" destId="{17C64B67-F4F5-4FB5-9556-B787117699C5}"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EC1A890-2F92-40B4-9585-5060B60CC5F5}" type="doc">
      <dgm:prSet loTypeId="urn:microsoft.com/office/officeart/2008/layout/VerticalCurvedList" loCatId="list" qsTypeId="urn:microsoft.com/office/officeart/2005/8/quickstyle/simple1" qsCatId="simple" csTypeId="urn:microsoft.com/office/officeart/2005/8/colors/accent2_3" csCatId="accent2" phldr="1"/>
      <dgm:spPr/>
      <dgm:t>
        <a:bodyPr/>
        <a:lstStyle/>
        <a:p>
          <a:endParaRPr lang="es-EC"/>
        </a:p>
      </dgm:t>
    </dgm:pt>
    <dgm:pt modelId="{F3219A28-0A8E-4F82-9A6A-CD54A579E4CC}">
      <dgm:prSet phldrT="[Texto]"/>
      <dgm:spPr/>
      <dgm:t>
        <a:bodyPr/>
        <a:lstStyle/>
        <a:p>
          <a:r>
            <a:rPr lang="es-EC" dirty="0"/>
            <a:t>KDE</a:t>
          </a:r>
          <a:r>
            <a:rPr lang="es-EC" baseline="-25000" dirty="0"/>
            <a:t>95</a:t>
          </a:r>
          <a:r>
            <a:rPr lang="es-EC" dirty="0"/>
            <a:t> engloba casi por completo a MCP</a:t>
          </a:r>
          <a:r>
            <a:rPr lang="es-EC" baseline="-25000" dirty="0"/>
            <a:t>95</a:t>
          </a:r>
          <a:endParaRPr lang="es-EC" dirty="0"/>
        </a:p>
      </dgm:t>
    </dgm:pt>
    <dgm:pt modelId="{433DC846-A50F-4A04-B529-51074F02334D}" type="parTrans" cxnId="{6E77EA81-BB75-4CB2-8818-7E045E6D0F4E}">
      <dgm:prSet/>
      <dgm:spPr/>
      <dgm:t>
        <a:bodyPr/>
        <a:lstStyle/>
        <a:p>
          <a:endParaRPr lang="es-EC"/>
        </a:p>
      </dgm:t>
    </dgm:pt>
    <dgm:pt modelId="{FD97B3ED-AA49-4D46-9550-030FD5C4D880}" type="sibTrans" cxnId="{6E77EA81-BB75-4CB2-8818-7E045E6D0F4E}">
      <dgm:prSet/>
      <dgm:spPr/>
      <dgm:t>
        <a:bodyPr/>
        <a:lstStyle/>
        <a:p>
          <a:endParaRPr lang="es-EC"/>
        </a:p>
      </dgm:t>
    </dgm:pt>
    <dgm:pt modelId="{2F67A10C-8E85-42B4-9AEE-E30702B23AA9}">
      <dgm:prSet phldrT="[Texto]"/>
      <dgm:spPr/>
      <dgm:t>
        <a:bodyPr/>
        <a:lstStyle/>
        <a:p>
          <a:r>
            <a:rPr lang="es-EC" dirty="0"/>
            <a:t>KDE</a:t>
          </a:r>
          <a:r>
            <a:rPr lang="es-EC" baseline="-25000" dirty="0"/>
            <a:t>95</a:t>
          </a:r>
          <a:r>
            <a:rPr lang="es-EC" dirty="0"/>
            <a:t> engloba casi por completo a MCP</a:t>
          </a:r>
          <a:r>
            <a:rPr lang="es-EC" baseline="-25000" dirty="0"/>
            <a:t>95</a:t>
          </a:r>
          <a:r>
            <a:rPr lang="es-EC" dirty="0"/>
            <a:t> </a:t>
          </a:r>
        </a:p>
      </dgm:t>
    </dgm:pt>
    <dgm:pt modelId="{0353CF27-2006-4DA9-B904-EE8452225F0E}" type="parTrans" cxnId="{7FE89CFC-2EA7-4CBD-A8F4-50D7F6BBAE73}">
      <dgm:prSet/>
      <dgm:spPr/>
      <dgm:t>
        <a:bodyPr/>
        <a:lstStyle/>
        <a:p>
          <a:endParaRPr lang="es-EC"/>
        </a:p>
      </dgm:t>
    </dgm:pt>
    <dgm:pt modelId="{BFD3BF40-D43F-4925-B0F5-02AB6C9BD5A3}" type="sibTrans" cxnId="{7FE89CFC-2EA7-4CBD-A8F4-50D7F6BBAE73}">
      <dgm:prSet/>
      <dgm:spPr/>
      <dgm:t>
        <a:bodyPr/>
        <a:lstStyle/>
        <a:p>
          <a:endParaRPr lang="es-EC"/>
        </a:p>
      </dgm:t>
    </dgm:pt>
    <dgm:pt modelId="{B1642A2E-05F2-40C3-B40B-D43AF51293A3}">
      <dgm:prSet phldrT="[Texto]"/>
      <dgm:spPr/>
      <dgm:t>
        <a:bodyPr/>
        <a:lstStyle/>
        <a:p>
          <a:r>
            <a:rPr lang="es-EC" dirty="0"/>
            <a:t>Diversos estudios utilizan KDE</a:t>
          </a:r>
          <a:r>
            <a:rPr lang="es-EC" baseline="-25000" dirty="0"/>
            <a:t>95</a:t>
          </a:r>
          <a:r>
            <a:rPr lang="es-EC" dirty="0"/>
            <a:t>  para calcular el área de vida</a:t>
          </a:r>
        </a:p>
      </dgm:t>
    </dgm:pt>
    <dgm:pt modelId="{B0432DA9-DA46-43EB-BF95-2BE878FF5CDD}" type="parTrans" cxnId="{404F0098-48BC-4DBE-AA16-6AAC23881B11}">
      <dgm:prSet/>
      <dgm:spPr/>
      <dgm:t>
        <a:bodyPr/>
        <a:lstStyle/>
        <a:p>
          <a:endParaRPr lang="es-EC"/>
        </a:p>
      </dgm:t>
    </dgm:pt>
    <dgm:pt modelId="{5F526612-34A3-446B-B847-0944A3426653}" type="sibTrans" cxnId="{404F0098-48BC-4DBE-AA16-6AAC23881B11}">
      <dgm:prSet/>
      <dgm:spPr/>
      <dgm:t>
        <a:bodyPr/>
        <a:lstStyle/>
        <a:p>
          <a:endParaRPr lang="es-EC"/>
        </a:p>
      </dgm:t>
    </dgm:pt>
    <dgm:pt modelId="{A78021AA-49AC-49E7-9201-52734C4C9481}" type="pres">
      <dgm:prSet presAssocID="{3EC1A890-2F92-40B4-9585-5060B60CC5F5}" presName="Name0" presStyleCnt="0">
        <dgm:presLayoutVars>
          <dgm:chMax val="7"/>
          <dgm:chPref val="7"/>
          <dgm:dir/>
        </dgm:presLayoutVars>
      </dgm:prSet>
      <dgm:spPr/>
    </dgm:pt>
    <dgm:pt modelId="{79C18FE7-2E5D-473D-8E14-BD2A5527D9EA}" type="pres">
      <dgm:prSet presAssocID="{3EC1A890-2F92-40B4-9585-5060B60CC5F5}" presName="Name1" presStyleCnt="0"/>
      <dgm:spPr/>
    </dgm:pt>
    <dgm:pt modelId="{91CF1373-00EE-4248-9C6C-F76820611E86}" type="pres">
      <dgm:prSet presAssocID="{3EC1A890-2F92-40B4-9585-5060B60CC5F5}" presName="cycle" presStyleCnt="0"/>
      <dgm:spPr/>
    </dgm:pt>
    <dgm:pt modelId="{0864D9D7-F969-46DA-B9B3-7CFC4FCA4B8A}" type="pres">
      <dgm:prSet presAssocID="{3EC1A890-2F92-40B4-9585-5060B60CC5F5}" presName="srcNode" presStyleLbl="node1" presStyleIdx="0" presStyleCnt="3"/>
      <dgm:spPr/>
    </dgm:pt>
    <dgm:pt modelId="{863591C2-7220-4F93-8EF0-2ABA807FCFF8}" type="pres">
      <dgm:prSet presAssocID="{3EC1A890-2F92-40B4-9585-5060B60CC5F5}" presName="conn" presStyleLbl="parChTrans1D2" presStyleIdx="0" presStyleCnt="1"/>
      <dgm:spPr/>
    </dgm:pt>
    <dgm:pt modelId="{2B434D98-41BA-459C-A299-7FDB8A993D31}" type="pres">
      <dgm:prSet presAssocID="{3EC1A890-2F92-40B4-9585-5060B60CC5F5}" presName="extraNode" presStyleLbl="node1" presStyleIdx="0" presStyleCnt="3"/>
      <dgm:spPr/>
    </dgm:pt>
    <dgm:pt modelId="{1D768F83-06E5-41B8-B05C-C6964F437AD8}" type="pres">
      <dgm:prSet presAssocID="{3EC1A890-2F92-40B4-9585-5060B60CC5F5}" presName="dstNode" presStyleLbl="node1" presStyleIdx="0" presStyleCnt="3"/>
      <dgm:spPr/>
    </dgm:pt>
    <dgm:pt modelId="{B99F5409-868D-49A1-B6AE-0B11D03ECAAC}" type="pres">
      <dgm:prSet presAssocID="{F3219A28-0A8E-4F82-9A6A-CD54A579E4CC}" presName="text_1" presStyleLbl="node1" presStyleIdx="0" presStyleCnt="3">
        <dgm:presLayoutVars>
          <dgm:bulletEnabled val="1"/>
        </dgm:presLayoutVars>
      </dgm:prSet>
      <dgm:spPr/>
    </dgm:pt>
    <dgm:pt modelId="{60C1B57B-C98C-469F-81C1-EFF98CBAB466}" type="pres">
      <dgm:prSet presAssocID="{F3219A28-0A8E-4F82-9A6A-CD54A579E4CC}" presName="accent_1" presStyleCnt="0"/>
      <dgm:spPr/>
    </dgm:pt>
    <dgm:pt modelId="{547C7FA3-203D-4F35-BF11-4ADDC64E1628}" type="pres">
      <dgm:prSet presAssocID="{F3219A28-0A8E-4F82-9A6A-CD54A579E4CC}" presName="accentRepeatNode" presStyleLbl="solidFgAcc1" presStyleIdx="0" presStyleCnt="3"/>
      <dgm:spPr/>
    </dgm:pt>
    <dgm:pt modelId="{8FF0D9FF-58B8-4552-864E-A6C65E736D5F}" type="pres">
      <dgm:prSet presAssocID="{2F67A10C-8E85-42B4-9AEE-E30702B23AA9}" presName="text_2" presStyleLbl="node1" presStyleIdx="1" presStyleCnt="3">
        <dgm:presLayoutVars>
          <dgm:bulletEnabled val="1"/>
        </dgm:presLayoutVars>
      </dgm:prSet>
      <dgm:spPr/>
    </dgm:pt>
    <dgm:pt modelId="{C1115293-5D66-4860-B2A1-4C729E490B7F}" type="pres">
      <dgm:prSet presAssocID="{2F67A10C-8E85-42B4-9AEE-E30702B23AA9}" presName="accent_2" presStyleCnt="0"/>
      <dgm:spPr/>
    </dgm:pt>
    <dgm:pt modelId="{61FA0942-D313-48E0-91DA-5BCA35DDCF53}" type="pres">
      <dgm:prSet presAssocID="{2F67A10C-8E85-42B4-9AEE-E30702B23AA9}" presName="accentRepeatNode" presStyleLbl="solidFgAcc1" presStyleIdx="1" presStyleCnt="3"/>
      <dgm:spPr/>
    </dgm:pt>
    <dgm:pt modelId="{FB441EEF-54D3-417F-BEB2-8F4D1FB3709B}" type="pres">
      <dgm:prSet presAssocID="{B1642A2E-05F2-40C3-B40B-D43AF51293A3}" presName="text_3" presStyleLbl="node1" presStyleIdx="2" presStyleCnt="3">
        <dgm:presLayoutVars>
          <dgm:bulletEnabled val="1"/>
        </dgm:presLayoutVars>
      </dgm:prSet>
      <dgm:spPr/>
    </dgm:pt>
    <dgm:pt modelId="{0D8E9617-1F73-4E57-93B4-1B0D1602F342}" type="pres">
      <dgm:prSet presAssocID="{B1642A2E-05F2-40C3-B40B-D43AF51293A3}" presName="accent_3" presStyleCnt="0"/>
      <dgm:spPr/>
    </dgm:pt>
    <dgm:pt modelId="{17C64B67-F4F5-4FB5-9556-B787117699C5}" type="pres">
      <dgm:prSet presAssocID="{B1642A2E-05F2-40C3-B40B-D43AF51293A3}" presName="accentRepeatNode" presStyleLbl="solidFgAcc1" presStyleIdx="2" presStyleCnt="3"/>
      <dgm:spPr/>
    </dgm:pt>
  </dgm:ptLst>
  <dgm:cxnLst>
    <dgm:cxn modelId="{05121629-1B73-4327-9A7B-C5DB6665DF1E}" type="presOf" srcId="{3EC1A890-2F92-40B4-9585-5060B60CC5F5}" destId="{A78021AA-49AC-49E7-9201-52734C4C9481}" srcOrd="0" destOrd="0" presId="urn:microsoft.com/office/officeart/2008/layout/VerticalCurvedList"/>
    <dgm:cxn modelId="{C81DF65D-A8E9-4B34-8A27-5463ACC5D663}" type="presOf" srcId="{FD97B3ED-AA49-4D46-9550-030FD5C4D880}" destId="{863591C2-7220-4F93-8EF0-2ABA807FCFF8}" srcOrd="0" destOrd="0" presId="urn:microsoft.com/office/officeart/2008/layout/VerticalCurvedList"/>
    <dgm:cxn modelId="{34887574-326F-4003-878A-24B281EA3AB5}" type="presOf" srcId="{B1642A2E-05F2-40C3-B40B-D43AF51293A3}" destId="{FB441EEF-54D3-417F-BEB2-8F4D1FB3709B}" srcOrd="0" destOrd="0" presId="urn:microsoft.com/office/officeart/2008/layout/VerticalCurvedList"/>
    <dgm:cxn modelId="{6E77EA81-BB75-4CB2-8818-7E045E6D0F4E}" srcId="{3EC1A890-2F92-40B4-9585-5060B60CC5F5}" destId="{F3219A28-0A8E-4F82-9A6A-CD54A579E4CC}" srcOrd="0" destOrd="0" parTransId="{433DC846-A50F-4A04-B529-51074F02334D}" sibTransId="{FD97B3ED-AA49-4D46-9550-030FD5C4D880}"/>
    <dgm:cxn modelId="{404F0098-48BC-4DBE-AA16-6AAC23881B11}" srcId="{3EC1A890-2F92-40B4-9585-5060B60CC5F5}" destId="{B1642A2E-05F2-40C3-B40B-D43AF51293A3}" srcOrd="2" destOrd="0" parTransId="{B0432DA9-DA46-43EB-BF95-2BE878FF5CDD}" sibTransId="{5F526612-34A3-446B-B847-0944A3426653}"/>
    <dgm:cxn modelId="{F78EA6CC-FDFB-4CD2-96D3-C052F59DCA78}" type="presOf" srcId="{2F67A10C-8E85-42B4-9AEE-E30702B23AA9}" destId="{8FF0D9FF-58B8-4552-864E-A6C65E736D5F}" srcOrd="0" destOrd="0" presId="urn:microsoft.com/office/officeart/2008/layout/VerticalCurvedList"/>
    <dgm:cxn modelId="{F07B54FB-47B5-4E73-A758-B6DC2D44D3B1}" type="presOf" srcId="{F3219A28-0A8E-4F82-9A6A-CD54A579E4CC}" destId="{B99F5409-868D-49A1-B6AE-0B11D03ECAAC}" srcOrd="0" destOrd="0" presId="urn:microsoft.com/office/officeart/2008/layout/VerticalCurvedList"/>
    <dgm:cxn modelId="{7FE89CFC-2EA7-4CBD-A8F4-50D7F6BBAE73}" srcId="{3EC1A890-2F92-40B4-9585-5060B60CC5F5}" destId="{2F67A10C-8E85-42B4-9AEE-E30702B23AA9}" srcOrd="1" destOrd="0" parTransId="{0353CF27-2006-4DA9-B904-EE8452225F0E}" sibTransId="{BFD3BF40-D43F-4925-B0F5-02AB6C9BD5A3}"/>
    <dgm:cxn modelId="{CF0AC8A1-30F7-499C-8AAC-2CD1E14E97C1}" type="presParOf" srcId="{A78021AA-49AC-49E7-9201-52734C4C9481}" destId="{79C18FE7-2E5D-473D-8E14-BD2A5527D9EA}" srcOrd="0" destOrd="0" presId="urn:microsoft.com/office/officeart/2008/layout/VerticalCurvedList"/>
    <dgm:cxn modelId="{F18B0FDB-0399-4D81-8F06-4021C91E3EDC}" type="presParOf" srcId="{79C18FE7-2E5D-473D-8E14-BD2A5527D9EA}" destId="{91CF1373-00EE-4248-9C6C-F76820611E86}" srcOrd="0" destOrd="0" presId="urn:microsoft.com/office/officeart/2008/layout/VerticalCurvedList"/>
    <dgm:cxn modelId="{D3C67187-AE74-4C52-A384-044602243B0A}" type="presParOf" srcId="{91CF1373-00EE-4248-9C6C-F76820611E86}" destId="{0864D9D7-F969-46DA-B9B3-7CFC4FCA4B8A}" srcOrd="0" destOrd="0" presId="urn:microsoft.com/office/officeart/2008/layout/VerticalCurvedList"/>
    <dgm:cxn modelId="{5CACCA2C-8ABE-478A-8A1B-C6F65B93366D}" type="presParOf" srcId="{91CF1373-00EE-4248-9C6C-F76820611E86}" destId="{863591C2-7220-4F93-8EF0-2ABA807FCFF8}" srcOrd="1" destOrd="0" presId="urn:microsoft.com/office/officeart/2008/layout/VerticalCurvedList"/>
    <dgm:cxn modelId="{1A7AD728-BC03-487D-AA3E-A60FB9BD52A8}" type="presParOf" srcId="{91CF1373-00EE-4248-9C6C-F76820611E86}" destId="{2B434D98-41BA-459C-A299-7FDB8A993D31}" srcOrd="2" destOrd="0" presId="urn:microsoft.com/office/officeart/2008/layout/VerticalCurvedList"/>
    <dgm:cxn modelId="{95B5DE05-EB1F-47D8-82FC-A3B6CE75AB27}" type="presParOf" srcId="{91CF1373-00EE-4248-9C6C-F76820611E86}" destId="{1D768F83-06E5-41B8-B05C-C6964F437AD8}" srcOrd="3" destOrd="0" presId="urn:microsoft.com/office/officeart/2008/layout/VerticalCurvedList"/>
    <dgm:cxn modelId="{C72746F2-953A-47C2-ACB8-C9E949841A8E}" type="presParOf" srcId="{79C18FE7-2E5D-473D-8E14-BD2A5527D9EA}" destId="{B99F5409-868D-49A1-B6AE-0B11D03ECAAC}" srcOrd="1" destOrd="0" presId="urn:microsoft.com/office/officeart/2008/layout/VerticalCurvedList"/>
    <dgm:cxn modelId="{868F9E08-FE40-4A99-B843-3A9729F372C7}" type="presParOf" srcId="{79C18FE7-2E5D-473D-8E14-BD2A5527D9EA}" destId="{60C1B57B-C98C-469F-81C1-EFF98CBAB466}" srcOrd="2" destOrd="0" presId="urn:microsoft.com/office/officeart/2008/layout/VerticalCurvedList"/>
    <dgm:cxn modelId="{A06731FD-61B2-4E36-BA0B-36FC168EA328}" type="presParOf" srcId="{60C1B57B-C98C-469F-81C1-EFF98CBAB466}" destId="{547C7FA3-203D-4F35-BF11-4ADDC64E1628}" srcOrd="0" destOrd="0" presId="urn:microsoft.com/office/officeart/2008/layout/VerticalCurvedList"/>
    <dgm:cxn modelId="{F85E0C62-7C8E-4C82-95BA-277746B74448}" type="presParOf" srcId="{79C18FE7-2E5D-473D-8E14-BD2A5527D9EA}" destId="{8FF0D9FF-58B8-4552-864E-A6C65E736D5F}" srcOrd="3" destOrd="0" presId="urn:microsoft.com/office/officeart/2008/layout/VerticalCurvedList"/>
    <dgm:cxn modelId="{35354F0B-217F-4227-9913-B71EF4EFB0E6}" type="presParOf" srcId="{79C18FE7-2E5D-473D-8E14-BD2A5527D9EA}" destId="{C1115293-5D66-4860-B2A1-4C729E490B7F}" srcOrd="4" destOrd="0" presId="urn:microsoft.com/office/officeart/2008/layout/VerticalCurvedList"/>
    <dgm:cxn modelId="{40163233-8640-42CA-AF1A-C32D9DE205EA}" type="presParOf" srcId="{C1115293-5D66-4860-B2A1-4C729E490B7F}" destId="{61FA0942-D313-48E0-91DA-5BCA35DDCF53}" srcOrd="0" destOrd="0" presId="urn:microsoft.com/office/officeart/2008/layout/VerticalCurvedList"/>
    <dgm:cxn modelId="{4832A1FA-EEF7-492F-87B5-FB01AE57486F}" type="presParOf" srcId="{79C18FE7-2E5D-473D-8E14-BD2A5527D9EA}" destId="{FB441EEF-54D3-417F-BEB2-8F4D1FB3709B}" srcOrd="5" destOrd="0" presId="urn:microsoft.com/office/officeart/2008/layout/VerticalCurvedList"/>
    <dgm:cxn modelId="{1C173DB0-0156-42DE-BDF9-4C364B9A5589}" type="presParOf" srcId="{79C18FE7-2E5D-473D-8E14-BD2A5527D9EA}" destId="{0D8E9617-1F73-4E57-93B4-1B0D1602F342}" srcOrd="6" destOrd="0" presId="urn:microsoft.com/office/officeart/2008/layout/VerticalCurvedList"/>
    <dgm:cxn modelId="{D8484939-266F-47F2-8A44-7F10410F8B31}" type="presParOf" srcId="{0D8E9617-1F73-4E57-93B4-1B0D1602F342}" destId="{17C64B67-F4F5-4FB5-9556-B787117699C5}"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EC1A890-2F92-40B4-9585-5060B60CC5F5}" type="doc">
      <dgm:prSet loTypeId="urn:microsoft.com/office/officeart/2008/layout/VerticalCurvedList" loCatId="list" qsTypeId="urn:microsoft.com/office/officeart/2005/8/quickstyle/simple1" qsCatId="simple" csTypeId="urn:microsoft.com/office/officeart/2005/8/colors/accent2_3" csCatId="accent2" phldr="1"/>
      <dgm:spPr/>
      <dgm:t>
        <a:bodyPr/>
        <a:lstStyle/>
        <a:p>
          <a:endParaRPr lang="es-EC"/>
        </a:p>
      </dgm:t>
    </dgm:pt>
    <dgm:pt modelId="{F3219A28-0A8E-4F82-9A6A-CD54A579E4CC}">
      <dgm:prSet phldrT="[Texto]"/>
      <dgm:spPr/>
      <dgm:t>
        <a:bodyPr/>
        <a:lstStyle/>
        <a:p>
          <a:r>
            <a:rPr lang="es-EC" dirty="0"/>
            <a:t>KDE</a:t>
          </a:r>
          <a:r>
            <a:rPr lang="es-EC" baseline="-25000" dirty="0"/>
            <a:t>50 </a:t>
          </a:r>
          <a:r>
            <a:rPr lang="es-EC" dirty="0"/>
            <a:t>muestra dos áreas principales</a:t>
          </a:r>
        </a:p>
      </dgm:t>
    </dgm:pt>
    <dgm:pt modelId="{433DC846-A50F-4A04-B529-51074F02334D}" type="parTrans" cxnId="{6E77EA81-BB75-4CB2-8818-7E045E6D0F4E}">
      <dgm:prSet/>
      <dgm:spPr/>
      <dgm:t>
        <a:bodyPr/>
        <a:lstStyle/>
        <a:p>
          <a:endParaRPr lang="es-EC"/>
        </a:p>
      </dgm:t>
    </dgm:pt>
    <dgm:pt modelId="{FD97B3ED-AA49-4D46-9550-030FD5C4D880}" type="sibTrans" cxnId="{6E77EA81-BB75-4CB2-8818-7E045E6D0F4E}">
      <dgm:prSet/>
      <dgm:spPr/>
      <dgm:t>
        <a:bodyPr/>
        <a:lstStyle/>
        <a:p>
          <a:endParaRPr lang="es-EC"/>
        </a:p>
      </dgm:t>
    </dgm:pt>
    <dgm:pt modelId="{2F67A10C-8E85-42B4-9AEE-E30702B23AA9}">
      <dgm:prSet phldrT="[Texto]"/>
      <dgm:spPr/>
      <dgm:t>
        <a:bodyPr/>
        <a:lstStyle/>
        <a:p>
          <a:r>
            <a:rPr lang="es-EC" dirty="0"/>
            <a:t>MCP</a:t>
          </a:r>
          <a:r>
            <a:rPr lang="es-EC" baseline="-25000" dirty="0"/>
            <a:t>50 </a:t>
          </a:r>
          <a:r>
            <a:rPr lang="es-EC" dirty="0"/>
            <a:t>por otro lado también muestra una sola área principal</a:t>
          </a:r>
        </a:p>
      </dgm:t>
    </dgm:pt>
    <dgm:pt modelId="{0353CF27-2006-4DA9-B904-EE8452225F0E}" type="parTrans" cxnId="{7FE89CFC-2EA7-4CBD-A8F4-50D7F6BBAE73}">
      <dgm:prSet/>
      <dgm:spPr/>
      <dgm:t>
        <a:bodyPr/>
        <a:lstStyle/>
        <a:p>
          <a:endParaRPr lang="es-EC"/>
        </a:p>
      </dgm:t>
    </dgm:pt>
    <dgm:pt modelId="{BFD3BF40-D43F-4925-B0F5-02AB6C9BD5A3}" type="sibTrans" cxnId="{7FE89CFC-2EA7-4CBD-A8F4-50D7F6BBAE73}">
      <dgm:prSet/>
      <dgm:spPr/>
      <dgm:t>
        <a:bodyPr/>
        <a:lstStyle/>
        <a:p>
          <a:endParaRPr lang="es-EC"/>
        </a:p>
      </dgm:t>
    </dgm:pt>
    <dgm:pt modelId="{B1642A2E-05F2-40C3-B40B-D43AF51293A3}">
      <dgm:prSet phldrT="[Texto]"/>
      <dgm:spPr/>
      <dgm:t>
        <a:bodyPr/>
        <a:lstStyle/>
        <a:p>
          <a:r>
            <a:rPr lang="es-EC" dirty="0"/>
            <a:t>La </a:t>
          </a:r>
          <a:r>
            <a:rPr lang="es-EC" dirty="0" err="1"/>
            <a:t>isopleta</a:t>
          </a:r>
          <a:r>
            <a:rPr lang="es-EC" dirty="0"/>
            <a:t> de 50% se utiliza para determinar el área central</a:t>
          </a:r>
        </a:p>
      </dgm:t>
    </dgm:pt>
    <dgm:pt modelId="{5F526612-34A3-446B-B847-0944A3426653}" type="sibTrans" cxnId="{404F0098-48BC-4DBE-AA16-6AAC23881B11}">
      <dgm:prSet/>
      <dgm:spPr/>
      <dgm:t>
        <a:bodyPr/>
        <a:lstStyle/>
        <a:p>
          <a:endParaRPr lang="es-EC"/>
        </a:p>
      </dgm:t>
    </dgm:pt>
    <dgm:pt modelId="{B0432DA9-DA46-43EB-BF95-2BE878FF5CDD}" type="parTrans" cxnId="{404F0098-48BC-4DBE-AA16-6AAC23881B11}">
      <dgm:prSet/>
      <dgm:spPr/>
      <dgm:t>
        <a:bodyPr/>
        <a:lstStyle/>
        <a:p>
          <a:endParaRPr lang="es-EC"/>
        </a:p>
      </dgm:t>
    </dgm:pt>
    <dgm:pt modelId="{A78021AA-49AC-49E7-9201-52734C4C9481}" type="pres">
      <dgm:prSet presAssocID="{3EC1A890-2F92-40B4-9585-5060B60CC5F5}" presName="Name0" presStyleCnt="0">
        <dgm:presLayoutVars>
          <dgm:chMax val="7"/>
          <dgm:chPref val="7"/>
          <dgm:dir/>
        </dgm:presLayoutVars>
      </dgm:prSet>
      <dgm:spPr/>
    </dgm:pt>
    <dgm:pt modelId="{79C18FE7-2E5D-473D-8E14-BD2A5527D9EA}" type="pres">
      <dgm:prSet presAssocID="{3EC1A890-2F92-40B4-9585-5060B60CC5F5}" presName="Name1" presStyleCnt="0"/>
      <dgm:spPr/>
    </dgm:pt>
    <dgm:pt modelId="{91CF1373-00EE-4248-9C6C-F76820611E86}" type="pres">
      <dgm:prSet presAssocID="{3EC1A890-2F92-40B4-9585-5060B60CC5F5}" presName="cycle" presStyleCnt="0"/>
      <dgm:spPr/>
    </dgm:pt>
    <dgm:pt modelId="{0864D9D7-F969-46DA-B9B3-7CFC4FCA4B8A}" type="pres">
      <dgm:prSet presAssocID="{3EC1A890-2F92-40B4-9585-5060B60CC5F5}" presName="srcNode" presStyleLbl="node1" presStyleIdx="0" presStyleCnt="3"/>
      <dgm:spPr/>
    </dgm:pt>
    <dgm:pt modelId="{863591C2-7220-4F93-8EF0-2ABA807FCFF8}" type="pres">
      <dgm:prSet presAssocID="{3EC1A890-2F92-40B4-9585-5060B60CC5F5}" presName="conn" presStyleLbl="parChTrans1D2" presStyleIdx="0" presStyleCnt="1"/>
      <dgm:spPr/>
    </dgm:pt>
    <dgm:pt modelId="{2B434D98-41BA-459C-A299-7FDB8A993D31}" type="pres">
      <dgm:prSet presAssocID="{3EC1A890-2F92-40B4-9585-5060B60CC5F5}" presName="extraNode" presStyleLbl="node1" presStyleIdx="0" presStyleCnt="3"/>
      <dgm:spPr/>
    </dgm:pt>
    <dgm:pt modelId="{1D768F83-06E5-41B8-B05C-C6964F437AD8}" type="pres">
      <dgm:prSet presAssocID="{3EC1A890-2F92-40B4-9585-5060B60CC5F5}" presName="dstNode" presStyleLbl="node1" presStyleIdx="0" presStyleCnt="3"/>
      <dgm:spPr/>
    </dgm:pt>
    <dgm:pt modelId="{B99F5409-868D-49A1-B6AE-0B11D03ECAAC}" type="pres">
      <dgm:prSet presAssocID="{F3219A28-0A8E-4F82-9A6A-CD54A579E4CC}" presName="text_1" presStyleLbl="node1" presStyleIdx="0" presStyleCnt="3">
        <dgm:presLayoutVars>
          <dgm:bulletEnabled val="1"/>
        </dgm:presLayoutVars>
      </dgm:prSet>
      <dgm:spPr/>
    </dgm:pt>
    <dgm:pt modelId="{60C1B57B-C98C-469F-81C1-EFF98CBAB466}" type="pres">
      <dgm:prSet presAssocID="{F3219A28-0A8E-4F82-9A6A-CD54A579E4CC}" presName="accent_1" presStyleCnt="0"/>
      <dgm:spPr/>
    </dgm:pt>
    <dgm:pt modelId="{547C7FA3-203D-4F35-BF11-4ADDC64E1628}" type="pres">
      <dgm:prSet presAssocID="{F3219A28-0A8E-4F82-9A6A-CD54A579E4CC}" presName="accentRepeatNode" presStyleLbl="solidFgAcc1" presStyleIdx="0" presStyleCnt="3"/>
      <dgm:spPr/>
    </dgm:pt>
    <dgm:pt modelId="{8FF0D9FF-58B8-4552-864E-A6C65E736D5F}" type="pres">
      <dgm:prSet presAssocID="{2F67A10C-8E85-42B4-9AEE-E30702B23AA9}" presName="text_2" presStyleLbl="node1" presStyleIdx="1" presStyleCnt="3">
        <dgm:presLayoutVars>
          <dgm:bulletEnabled val="1"/>
        </dgm:presLayoutVars>
      </dgm:prSet>
      <dgm:spPr/>
    </dgm:pt>
    <dgm:pt modelId="{C1115293-5D66-4860-B2A1-4C729E490B7F}" type="pres">
      <dgm:prSet presAssocID="{2F67A10C-8E85-42B4-9AEE-E30702B23AA9}" presName="accent_2" presStyleCnt="0"/>
      <dgm:spPr/>
    </dgm:pt>
    <dgm:pt modelId="{61FA0942-D313-48E0-91DA-5BCA35DDCF53}" type="pres">
      <dgm:prSet presAssocID="{2F67A10C-8E85-42B4-9AEE-E30702B23AA9}" presName="accentRepeatNode" presStyleLbl="solidFgAcc1" presStyleIdx="1" presStyleCnt="3"/>
      <dgm:spPr/>
    </dgm:pt>
    <dgm:pt modelId="{FB441EEF-54D3-417F-BEB2-8F4D1FB3709B}" type="pres">
      <dgm:prSet presAssocID="{B1642A2E-05F2-40C3-B40B-D43AF51293A3}" presName="text_3" presStyleLbl="node1" presStyleIdx="2" presStyleCnt="3">
        <dgm:presLayoutVars>
          <dgm:bulletEnabled val="1"/>
        </dgm:presLayoutVars>
      </dgm:prSet>
      <dgm:spPr/>
    </dgm:pt>
    <dgm:pt modelId="{0D8E9617-1F73-4E57-93B4-1B0D1602F342}" type="pres">
      <dgm:prSet presAssocID="{B1642A2E-05F2-40C3-B40B-D43AF51293A3}" presName="accent_3" presStyleCnt="0"/>
      <dgm:spPr/>
    </dgm:pt>
    <dgm:pt modelId="{17C64B67-F4F5-4FB5-9556-B787117699C5}" type="pres">
      <dgm:prSet presAssocID="{B1642A2E-05F2-40C3-B40B-D43AF51293A3}" presName="accentRepeatNode" presStyleLbl="solidFgAcc1" presStyleIdx="2" presStyleCnt="3"/>
      <dgm:spPr/>
    </dgm:pt>
  </dgm:ptLst>
  <dgm:cxnLst>
    <dgm:cxn modelId="{05121629-1B73-4327-9A7B-C5DB6665DF1E}" type="presOf" srcId="{3EC1A890-2F92-40B4-9585-5060B60CC5F5}" destId="{A78021AA-49AC-49E7-9201-52734C4C9481}" srcOrd="0" destOrd="0" presId="urn:microsoft.com/office/officeart/2008/layout/VerticalCurvedList"/>
    <dgm:cxn modelId="{C81DF65D-A8E9-4B34-8A27-5463ACC5D663}" type="presOf" srcId="{FD97B3ED-AA49-4D46-9550-030FD5C4D880}" destId="{863591C2-7220-4F93-8EF0-2ABA807FCFF8}" srcOrd="0" destOrd="0" presId="urn:microsoft.com/office/officeart/2008/layout/VerticalCurvedList"/>
    <dgm:cxn modelId="{34887574-326F-4003-878A-24B281EA3AB5}" type="presOf" srcId="{B1642A2E-05F2-40C3-B40B-D43AF51293A3}" destId="{FB441EEF-54D3-417F-BEB2-8F4D1FB3709B}" srcOrd="0" destOrd="0" presId="urn:microsoft.com/office/officeart/2008/layout/VerticalCurvedList"/>
    <dgm:cxn modelId="{6E77EA81-BB75-4CB2-8818-7E045E6D0F4E}" srcId="{3EC1A890-2F92-40B4-9585-5060B60CC5F5}" destId="{F3219A28-0A8E-4F82-9A6A-CD54A579E4CC}" srcOrd="0" destOrd="0" parTransId="{433DC846-A50F-4A04-B529-51074F02334D}" sibTransId="{FD97B3ED-AA49-4D46-9550-030FD5C4D880}"/>
    <dgm:cxn modelId="{404F0098-48BC-4DBE-AA16-6AAC23881B11}" srcId="{3EC1A890-2F92-40B4-9585-5060B60CC5F5}" destId="{B1642A2E-05F2-40C3-B40B-D43AF51293A3}" srcOrd="2" destOrd="0" parTransId="{B0432DA9-DA46-43EB-BF95-2BE878FF5CDD}" sibTransId="{5F526612-34A3-446B-B847-0944A3426653}"/>
    <dgm:cxn modelId="{F78EA6CC-FDFB-4CD2-96D3-C052F59DCA78}" type="presOf" srcId="{2F67A10C-8E85-42B4-9AEE-E30702B23AA9}" destId="{8FF0D9FF-58B8-4552-864E-A6C65E736D5F}" srcOrd="0" destOrd="0" presId="urn:microsoft.com/office/officeart/2008/layout/VerticalCurvedList"/>
    <dgm:cxn modelId="{F07B54FB-47B5-4E73-A758-B6DC2D44D3B1}" type="presOf" srcId="{F3219A28-0A8E-4F82-9A6A-CD54A579E4CC}" destId="{B99F5409-868D-49A1-B6AE-0B11D03ECAAC}" srcOrd="0" destOrd="0" presId="urn:microsoft.com/office/officeart/2008/layout/VerticalCurvedList"/>
    <dgm:cxn modelId="{7FE89CFC-2EA7-4CBD-A8F4-50D7F6BBAE73}" srcId="{3EC1A890-2F92-40B4-9585-5060B60CC5F5}" destId="{2F67A10C-8E85-42B4-9AEE-E30702B23AA9}" srcOrd="1" destOrd="0" parTransId="{0353CF27-2006-4DA9-B904-EE8452225F0E}" sibTransId="{BFD3BF40-D43F-4925-B0F5-02AB6C9BD5A3}"/>
    <dgm:cxn modelId="{CF0AC8A1-30F7-499C-8AAC-2CD1E14E97C1}" type="presParOf" srcId="{A78021AA-49AC-49E7-9201-52734C4C9481}" destId="{79C18FE7-2E5D-473D-8E14-BD2A5527D9EA}" srcOrd="0" destOrd="0" presId="urn:microsoft.com/office/officeart/2008/layout/VerticalCurvedList"/>
    <dgm:cxn modelId="{F18B0FDB-0399-4D81-8F06-4021C91E3EDC}" type="presParOf" srcId="{79C18FE7-2E5D-473D-8E14-BD2A5527D9EA}" destId="{91CF1373-00EE-4248-9C6C-F76820611E86}" srcOrd="0" destOrd="0" presId="urn:microsoft.com/office/officeart/2008/layout/VerticalCurvedList"/>
    <dgm:cxn modelId="{D3C67187-AE74-4C52-A384-044602243B0A}" type="presParOf" srcId="{91CF1373-00EE-4248-9C6C-F76820611E86}" destId="{0864D9D7-F969-46DA-B9B3-7CFC4FCA4B8A}" srcOrd="0" destOrd="0" presId="urn:microsoft.com/office/officeart/2008/layout/VerticalCurvedList"/>
    <dgm:cxn modelId="{5CACCA2C-8ABE-478A-8A1B-C6F65B93366D}" type="presParOf" srcId="{91CF1373-00EE-4248-9C6C-F76820611E86}" destId="{863591C2-7220-4F93-8EF0-2ABA807FCFF8}" srcOrd="1" destOrd="0" presId="urn:microsoft.com/office/officeart/2008/layout/VerticalCurvedList"/>
    <dgm:cxn modelId="{1A7AD728-BC03-487D-AA3E-A60FB9BD52A8}" type="presParOf" srcId="{91CF1373-00EE-4248-9C6C-F76820611E86}" destId="{2B434D98-41BA-459C-A299-7FDB8A993D31}" srcOrd="2" destOrd="0" presId="urn:microsoft.com/office/officeart/2008/layout/VerticalCurvedList"/>
    <dgm:cxn modelId="{95B5DE05-EB1F-47D8-82FC-A3B6CE75AB27}" type="presParOf" srcId="{91CF1373-00EE-4248-9C6C-F76820611E86}" destId="{1D768F83-06E5-41B8-B05C-C6964F437AD8}" srcOrd="3" destOrd="0" presId="urn:microsoft.com/office/officeart/2008/layout/VerticalCurvedList"/>
    <dgm:cxn modelId="{C72746F2-953A-47C2-ACB8-C9E949841A8E}" type="presParOf" srcId="{79C18FE7-2E5D-473D-8E14-BD2A5527D9EA}" destId="{B99F5409-868D-49A1-B6AE-0B11D03ECAAC}" srcOrd="1" destOrd="0" presId="urn:microsoft.com/office/officeart/2008/layout/VerticalCurvedList"/>
    <dgm:cxn modelId="{868F9E08-FE40-4A99-B843-3A9729F372C7}" type="presParOf" srcId="{79C18FE7-2E5D-473D-8E14-BD2A5527D9EA}" destId="{60C1B57B-C98C-469F-81C1-EFF98CBAB466}" srcOrd="2" destOrd="0" presId="urn:microsoft.com/office/officeart/2008/layout/VerticalCurvedList"/>
    <dgm:cxn modelId="{A06731FD-61B2-4E36-BA0B-36FC168EA328}" type="presParOf" srcId="{60C1B57B-C98C-469F-81C1-EFF98CBAB466}" destId="{547C7FA3-203D-4F35-BF11-4ADDC64E1628}" srcOrd="0" destOrd="0" presId="urn:microsoft.com/office/officeart/2008/layout/VerticalCurvedList"/>
    <dgm:cxn modelId="{F85E0C62-7C8E-4C82-95BA-277746B74448}" type="presParOf" srcId="{79C18FE7-2E5D-473D-8E14-BD2A5527D9EA}" destId="{8FF0D9FF-58B8-4552-864E-A6C65E736D5F}" srcOrd="3" destOrd="0" presId="urn:microsoft.com/office/officeart/2008/layout/VerticalCurvedList"/>
    <dgm:cxn modelId="{35354F0B-217F-4227-9913-B71EF4EFB0E6}" type="presParOf" srcId="{79C18FE7-2E5D-473D-8E14-BD2A5527D9EA}" destId="{C1115293-5D66-4860-B2A1-4C729E490B7F}" srcOrd="4" destOrd="0" presId="urn:microsoft.com/office/officeart/2008/layout/VerticalCurvedList"/>
    <dgm:cxn modelId="{40163233-8640-42CA-AF1A-C32D9DE205EA}" type="presParOf" srcId="{C1115293-5D66-4860-B2A1-4C729E490B7F}" destId="{61FA0942-D313-48E0-91DA-5BCA35DDCF53}" srcOrd="0" destOrd="0" presId="urn:microsoft.com/office/officeart/2008/layout/VerticalCurvedList"/>
    <dgm:cxn modelId="{4832A1FA-EEF7-492F-87B5-FB01AE57486F}" type="presParOf" srcId="{79C18FE7-2E5D-473D-8E14-BD2A5527D9EA}" destId="{FB441EEF-54D3-417F-BEB2-8F4D1FB3709B}" srcOrd="5" destOrd="0" presId="urn:microsoft.com/office/officeart/2008/layout/VerticalCurvedList"/>
    <dgm:cxn modelId="{1C173DB0-0156-42DE-BDF9-4C364B9A5589}" type="presParOf" srcId="{79C18FE7-2E5D-473D-8E14-BD2A5527D9EA}" destId="{0D8E9617-1F73-4E57-93B4-1B0D1602F342}" srcOrd="6" destOrd="0" presId="urn:microsoft.com/office/officeart/2008/layout/VerticalCurvedList"/>
    <dgm:cxn modelId="{D8484939-266F-47F2-8A44-7F10410F8B31}" type="presParOf" srcId="{0D8E9617-1F73-4E57-93B4-1B0D1602F342}" destId="{17C64B67-F4F5-4FB5-9556-B787117699C5}"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9D7E87F-AABF-4ECB-82AA-2802B0E7C93F}" type="doc">
      <dgm:prSet loTypeId="urn:microsoft.com/office/officeart/2008/layout/BendingPictureCaptionList" loCatId="picture" qsTypeId="urn:microsoft.com/office/officeart/2005/8/quickstyle/simple1" qsCatId="simple" csTypeId="urn:microsoft.com/office/officeart/2005/8/colors/accent1_2" csCatId="accent1" phldr="1"/>
      <dgm:spPr/>
      <dgm:t>
        <a:bodyPr/>
        <a:lstStyle/>
        <a:p>
          <a:endParaRPr lang="es-EC"/>
        </a:p>
      </dgm:t>
    </dgm:pt>
    <dgm:pt modelId="{C146F35B-69A2-41B3-9E9C-13DFE1F96FE5}">
      <dgm:prSet phldrT="[Texto]"/>
      <dgm:spPr/>
      <dgm:t>
        <a:bodyPr/>
        <a:lstStyle/>
        <a:p>
          <a:r>
            <a:rPr lang="es-EC" dirty="0"/>
            <a:t>Aumentar el tiempo de observación a un año para ver la influencia más factores, tales como el clima en la distribución de los </a:t>
          </a:r>
          <a:r>
            <a:rPr lang="es-EC" i="1" dirty="0" err="1"/>
            <a:t>Cebus</a:t>
          </a:r>
          <a:r>
            <a:rPr lang="es-EC" i="1" dirty="0"/>
            <a:t> </a:t>
          </a:r>
          <a:r>
            <a:rPr lang="es-EC" i="1" dirty="0" err="1"/>
            <a:t>albifrons</a:t>
          </a:r>
          <a:r>
            <a:rPr lang="es-EC" dirty="0"/>
            <a:t>.</a:t>
          </a:r>
        </a:p>
      </dgm:t>
    </dgm:pt>
    <dgm:pt modelId="{B13419B9-D3BE-49F6-87FD-9E67E4C6C242}" type="parTrans" cxnId="{45A5E056-C1EC-4CFA-B1E6-F45E9C3C8724}">
      <dgm:prSet/>
      <dgm:spPr/>
      <dgm:t>
        <a:bodyPr/>
        <a:lstStyle/>
        <a:p>
          <a:endParaRPr lang="es-EC"/>
        </a:p>
      </dgm:t>
    </dgm:pt>
    <dgm:pt modelId="{75523B56-A409-421F-B83D-1DB76D8DDADA}" type="sibTrans" cxnId="{45A5E056-C1EC-4CFA-B1E6-F45E9C3C8724}">
      <dgm:prSet/>
      <dgm:spPr/>
      <dgm:t>
        <a:bodyPr/>
        <a:lstStyle/>
        <a:p>
          <a:endParaRPr lang="es-EC"/>
        </a:p>
      </dgm:t>
    </dgm:pt>
    <dgm:pt modelId="{1DB58D51-2AE4-4673-96F6-72F74733BDAC}">
      <dgm:prSet phldrT="[Texto]"/>
      <dgm:spPr/>
      <dgm:t>
        <a:bodyPr/>
        <a:lstStyle/>
        <a:p>
          <a:r>
            <a:rPr lang="es-EC" dirty="0"/>
            <a:t>Autoridades ambientales deberían implementar planes de conservación y controles más estrictos</a:t>
          </a:r>
        </a:p>
      </dgm:t>
    </dgm:pt>
    <dgm:pt modelId="{3F6878BA-5E32-44FD-8146-108F159FC4BE}" type="parTrans" cxnId="{25CCE90A-DB37-4E04-9217-1918D966A9D6}">
      <dgm:prSet/>
      <dgm:spPr/>
      <dgm:t>
        <a:bodyPr/>
        <a:lstStyle/>
        <a:p>
          <a:endParaRPr lang="es-EC"/>
        </a:p>
      </dgm:t>
    </dgm:pt>
    <dgm:pt modelId="{D71F6407-4008-4AFE-B428-35E2A4D7D4FB}" type="sibTrans" cxnId="{25CCE90A-DB37-4E04-9217-1918D966A9D6}">
      <dgm:prSet/>
      <dgm:spPr/>
      <dgm:t>
        <a:bodyPr/>
        <a:lstStyle/>
        <a:p>
          <a:endParaRPr lang="es-EC"/>
        </a:p>
      </dgm:t>
    </dgm:pt>
    <dgm:pt modelId="{0D5CA210-4FF6-457F-8598-EB48EC6ED122}" type="pres">
      <dgm:prSet presAssocID="{99D7E87F-AABF-4ECB-82AA-2802B0E7C93F}" presName="Name0" presStyleCnt="0">
        <dgm:presLayoutVars>
          <dgm:dir/>
          <dgm:resizeHandles val="exact"/>
        </dgm:presLayoutVars>
      </dgm:prSet>
      <dgm:spPr/>
    </dgm:pt>
    <dgm:pt modelId="{C9A53FEE-3876-4B5C-A10A-C18C75A5C11F}" type="pres">
      <dgm:prSet presAssocID="{C146F35B-69A2-41B3-9E9C-13DFE1F96FE5}" presName="composite" presStyleCnt="0"/>
      <dgm:spPr/>
    </dgm:pt>
    <dgm:pt modelId="{A507E4E9-0918-42ED-9876-350783CF0665}" type="pres">
      <dgm:prSet presAssocID="{C146F35B-69A2-41B3-9E9C-13DFE1F96FE5}" presName="rect1" presStyleLbl="bgImgPlace1" presStyleIdx="0" presStyleCnt="2"/>
      <dgm:spPr>
        <a:blipFill>
          <a:blip xmlns:r="http://schemas.openxmlformats.org/officeDocument/2006/relationships" r:embed="rId1"/>
          <a:srcRect/>
          <a:stretch>
            <a:fillRect t="-12000" b="-12000"/>
          </a:stretch>
        </a:blipFill>
      </dgm:spPr>
    </dgm:pt>
    <dgm:pt modelId="{274B3E87-49F5-43A7-BF98-FA5ED060FF59}" type="pres">
      <dgm:prSet presAssocID="{C146F35B-69A2-41B3-9E9C-13DFE1F96FE5}" presName="wedgeRectCallout1" presStyleLbl="node1" presStyleIdx="0" presStyleCnt="2">
        <dgm:presLayoutVars>
          <dgm:bulletEnabled val="1"/>
        </dgm:presLayoutVars>
      </dgm:prSet>
      <dgm:spPr/>
    </dgm:pt>
    <dgm:pt modelId="{4CC80AF4-8A0C-4E9F-ACE9-357D381CA223}" type="pres">
      <dgm:prSet presAssocID="{75523B56-A409-421F-B83D-1DB76D8DDADA}" presName="sibTrans" presStyleCnt="0"/>
      <dgm:spPr/>
    </dgm:pt>
    <dgm:pt modelId="{B9CFEC66-43A8-4E7F-AD2C-CAE35DCDE009}" type="pres">
      <dgm:prSet presAssocID="{1DB58D51-2AE4-4673-96F6-72F74733BDAC}" presName="composite" presStyleCnt="0"/>
      <dgm:spPr/>
    </dgm:pt>
    <dgm:pt modelId="{31B968E7-8BC8-479D-A678-F7E349CF074D}" type="pres">
      <dgm:prSet presAssocID="{1DB58D51-2AE4-4673-96F6-72F74733BDAC}" presName="rect1" presStyleLbl="bgImgPlace1"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t="-12000" b="-12000"/>
          </a:stretch>
        </a:blipFill>
      </dgm:spPr>
    </dgm:pt>
    <dgm:pt modelId="{87CF6F6D-EEF7-4E2D-9E33-69173FCF5AB1}" type="pres">
      <dgm:prSet presAssocID="{1DB58D51-2AE4-4673-96F6-72F74733BDAC}" presName="wedgeRectCallout1" presStyleLbl="node1" presStyleIdx="1" presStyleCnt="2">
        <dgm:presLayoutVars>
          <dgm:bulletEnabled val="1"/>
        </dgm:presLayoutVars>
      </dgm:prSet>
      <dgm:spPr/>
    </dgm:pt>
  </dgm:ptLst>
  <dgm:cxnLst>
    <dgm:cxn modelId="{25CCE90A-DB37-4E04-9217-1918D966A9D6}" srcId="{99D7E87F-AABF-4ECB-82AA-2802B0E7C93F}" destId="{1DB58D51-2AE4-4673-96F6-72F74733BDAC}" srcOrd="1" destOrd="0" parTransId="{3F6878BA-5E32-44FD-8146-108F159FC4BE}" sibTransId="{D71F6407-4008-4AFE-B428-35E2A4D7D4FB}"/>
    <dgm:cxn modelId="{45A5E056-C1EC-4CFA-B1E6-F45E9C3C8724}" srcId="{99D7E87F-AABF-4ECB-82AA-2802B0E7C93F}" destId="{C146F35B-69A2-41B3-9E9C-13DFE1F96FE5}" srcOrd="0" destOrd="0" parTransId="{B13419B9-D3BE-49F6-87FD-9E67E4C6C242}" sibTransId="{75523B56-A409-421F-B83D-1DB76D8DDADA}"/>
    <dgm:cxn modelId="{A964D27B-874F-4796-8705-107B2ACA3F0B}" type="presOf" srcId="{1DB58D51-2AE4-4673-96F6-72F74733BDAC}" destId="{87CF6F6D-EEF7-4E2D-9E33-69173FCF5AB1}" srcOrd="0" destOrd="0" presId="urn:microsoft.com/office/officeart/2008/layout/BendingPictureCaptionList"/>
    <dgm:cxn modelId="{83ED7EC7-4600-462D-9DAD-D718ABFAC5BF}" type="presOf" srcId="{C146F35B-69A2-41B3-9E9C-13DFE1F96FE5}" destId="{274B3E87-49F5-43A7-BF98-FA5ED060FF59}" srcOrd="0" destOrd="0" presId="urn:microsoft.com/office/officeart/2008/layout/BendingPictureCaptionList"/>
    <dgm:cxn modelId="{CD9A56DA-AC71-4D0A-B94E-A529F0769BA1}" type="presOf" srcId="{99D7E87F-AABF-4ECB-82AA-2802B0E7C93F}" destId="{0D5CA210-4FF6-457F-8598-EB48EC6ED122}" srcOrd="0" destOrd="0" presId="urn:microsoft.com/office/officeart/2008/layout/BendingPictureCaptionList"/>
    <dgm:cxn modelId="{E737F18B-50FA-4A10-BC0E-B2F3BD1A8649}" type="presParOf" srcId="{0D5CA210-4FF6-457F-8598-EB48EC6ED122}" destId="{C9A53FEE-3876-4B5C-A10A-C18C75A5C11F}" srcOrd="0" destOrd="0" presId="urn:microsoft.com/office/officeart/2008/layout/BendingPictureCaptionList"/>
    <dgm:cxn modelId="{77713EA9-826F-487B-BBDC-317F9B086EC2}" type="presParOf" srcId="{C9A53FEE-3876-4B5C-A10A-C18C75A5C11F}" destId="{A507E4E9-0918-42ED-9876-350783CF0665}" srcOrd="0" destOrd="0" presId="urn:microsoft.com/office/officeart/2008/layout/BendingPictureCaptionList"/>
    <dgm:cxn modelId="{E412C08D-DD56-48BE-B066-FB807E04EEF1}" type="presParOf" srcId="{C9A53FEE-3876-4B5C-A10A-C18C75A5C11F}" destId="{274B3E87-49F5-43A7-BF98-FA5ED060FF59}" srcOrd="1" destOrd="0" presId="urn:microsoft.com/office/officeart/2008/layout/BendingPictureCaptionList"/>
    <dgm:cxn modelId="{5C53E2DB-F64E-44D2-9FB2-071AE40E2F2E}" type="presParOf" srcId="{0D5CA210-4FF6-457F-8598-EB48EC6ED122}" destId="{4CC80AF4-8A0C-4E9F-ACE9-357D381CA223}" srcOrd="1" destOrd="0" presId="urn:microsoft.com/office/officeart/2008/layout/BendingPictureCaptionList"/>
    <dgm:cxn modelId="{5BFC1CE6-E046-4336-964B-B4DE2CD05EB6}" type="presParOf" srcId="{0D5CA210-4FF6-457F-8598-EB48EC6ED122}" destId="{B9CFEC66-43A8-4E7F-AD2C-CAE35DCDE009}" srcOrd="2" destOrd="0" presId="urn:microsoft.com/office/officeart/2008/layout/BendingPictureCaptionList"/>
    <dgm:cxn modelId="{285E1C36-C5A5-469C-9A82-B04A394E50B6}" type="presParOf" srcId="{B9CFEC66-43A8-4E7F-AD2C-CAE35DCDE009}" destId="{31B968E7-8BC8-479D-A678-F7E349CF074D}" srcOrd="0" destOrd="0" presId="urn:microsoft.com/office/officeart/2008/layout/BendingPictureCaptionList"/>
    <dgm:cxn modelId="{066C7790-97A0-4FA7-B386-1B6144F2C529}" type="presParOf" srcId="{B9CFEC66-43A8-4E7F-AD2C-CAE35DCDE009}" destId="{87CF6F6D-EEF7-4E2D-9E33-69173FCF5AB1}" srcOrd="1" destOrd="0" presId="urn:microsoft.com/office/officeart/2008/layout/BendingPictureCa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80A8EB-F163-45DC-A864-FFEE93CACB02}">
      <dsp:nvSpPr>
        <dsp:cNvPr id="0" name=""/>
        <dsp:cNvSpPr/>
      </dsp:nvSpPr>
      <dsp:spPr>
        <a:xfrm>
          <a:off x="-5677924" y="-869296"/>
          <a:ext cx="6761246" cy="6761246"/>
        </a:xfrm>
        <a:prstGeom prst="blockArc">
          <a:avLst>
            <a:gd name="adj1" fmla="val 18900000"/>
            <a:gd name="adj2" fmla="val 2700000"/>
            <a:gd name="adj3" fmla="val 319"/>
          </a:avLst>
        </a:prstGeom>
        <a:noFill/>
        <a:ln w="25400" cap="flat" cmpd="sng" algn="ctr">
          <a:solidFill>
            <a:schemeClr val="accent3">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BA96C2B-0488-4DDF-B8DE-10AEEB91D7AE}">
      <dsp:nvSpPr>
        <dsp:cNvPr id="0" name=""/>
        <dsp:cNvSpPr/>
      </dsp:nvSpPr>
      <dsp:spPr>
        <a:xfrm>
          <a:off x="697144" y="502265"/>
          <a:ext cx="3297542" cy="1004530"/>
        </a:xfrm>
        <a:prstGeom prst="rect">
          <a:avLst/>
        </a:prstGeom>
        <a:solidFill>
          <a:schemeClr val="accent3">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97346" tIns="53340" rIns="53340" bIns="53340" numCol="1" spcCol="1270" anchor="ctr" anchorCtr="0">
          <a:noAutofit/>
        </a:bodyPr>
        <a:lstStyle/>
        <a:p>
          <a:pPr marL="0" lvl="0" indent="0" algn="l" defTabSz="933450">
            <a:lnSpc>
              <a:spcPct val="90000"/>
            </a:lnSpc>
            <a:spcBef>
              <a:spcPct val="0"/>
            </a:spcBef>
            <a:spcAft>
              <a:spcPct val="35000"/>
            </a:spcAft>
            <a:buNone/>
          </a:pPr>
          <a:r>
            <a:rPr lang="es-EC" sz="2100" kern="1200" dirty="0"/>
            <a:t>Primates No Humanos (NHP) son esenciales para la biodiversidad.</a:t>
          </a:r>
        </a:p>
      </dsp:txBody>
      <dsp:txXfrm>
        <a:off x="697144" y="502265"/>
        <a:ext cx="3297542" cy="1004530"/>
      </dsp:txXfrm>
    </dsp:sp>
    <dsp:sp modelId="{49556835-A77D-42E0-BBC7-CEC7BEBFBC51}">
      <dsp:nvSpPr>
        <dsp:cNvPr id="0" name=""/>
        <dsp:cNvSpPr/>
      </dsp:nvSpPr>
      <dsp:spPr>
        <a:xfrm>
          <a:off x="69312" y="376699"/>
          <a:ext cx="1255663" cy="1255663"/>
        </a:xfrm>
        <a:prstGeom prst="ellipse">
          <a:avLst/>
        </a:prstGeom>
        <a:solidFill>
          <a:schemeClr val="lt1">
            <a:hueOff val="0"/>
            <a:satOff val="0"/>
            <a:lumOff val="0"/>
            <a:alphaOff val="0"/>
          </a:schemeClr>
        </a:solidFill>
        <a:ln w="25400" cap="flat" cmpd="sng" algn="ctr">
          <a:solidFill>
            <a:schemeClr val="accent3">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11452D3-D61A-4AFA-B165-FE57273F51E1}">
      <dsp:nvSpPr>
        <dsp:cNvPr id="0" name=""/>
        <dsp:cNvSpPr/>
      </dsp:nvSpPr>
      <dsp:spPr>
        <a:xfrm>
          <a:off x="1062291" y="2009061"/>
          <a:ext cx="2932396" cy="1004530"/>
        </a:xfrm>
        <a:prstGeom prst="rect">
          <a:avLst/>
        </a:prstGeom>
        <a:solidFill>
          <a:schemeClr val="accent3">
            <a:shade val="50000"/>
            <a:hueOff val="178371"/>
            <a:satOff val="-2846"/>
            <a:lumOff val="2740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97346" tIns="53340" rIns="53340" bIns="53340" numCol="1" spcCol="1270" anchor="ctr" anchorCtr="0">
          <a:noAutofit/>
        </a:bodyPr>
        <a:lstStyle/>
        <a:p>
          <a:pPr marL="0" lvl="0" indent="0" algn="l" defTabSz="933450">
            <a:lnSpc>
              <a:spcPct val="90000"/>
            </a:lnSpc>
            <a:spcBef>
              <a:spcPct val="0"/>
            </a:spcBef>
            <a:spcAft>
              <a:spcPct val="35000"/>
            </a:spcAft>
            <a:buNone/>
          </a:pPr>
          <a:r>
            <a:rPr lang="es-EC" sz="2100" kern="1200" dirty="0"/>
            <a:t>60% de las especies en peligro de extinción.</a:t>
          </a:r>
        </a:p>
      </dsp:txBody>
      <dsp:txXfrm>
        <a:off x="1062291" y="2009061"/>
        <a:ext cx="2932396" cy="1004530"/>
      </dsp:txXfrm>
    </dsp:sp>
    <dsp:sp modelId="{53454097-8067-4DF4-83A3-7BA8EDC1C9EA}">
      <dsp:nvSpPr>
        <dsp:cNvPr id="0" name=""/>
        <dsp:cNvSpPr/>
      </dsp:nvSpPr>
      <dsp:spPr>
        <a:xfrm>
          <a:off x="434459" y="1883495"/>
          <a:ext cx="1255663" cy="1255663"/>
        </a:xfrm>
        <a:prstGeom prst="ellipse">
          <a:avLst/>
        </a:prstGeom>
        <a:solidFill>
          <a:schemeClr val="lt1">
            <a:hueOff val="0"/>
            <a:satOff val="0"/>
            <a:lumOff val="0"/>
            <a:alphaOff val="0"/>
          </a:schemeClr>
        </a:solidFill>
        <a:ln w="25400" cap="flat" cmpd="sng" algn="ctr">
          <a:solidFill>
            <a:schemeClr val="accent3">
              <a:shade val="50000"/>
              <a:hueOff val="178371"/>
              <a:satOff val="-2846"/>
              <a:lumOff val="27405"/>
              <a:alphaOff val="0"/>
            </a:schemeClr>
          </a:solidFill>
          <a:prstDash val="solid"/>
        </a:ln>
        <a:effectLst/>
      </dsp:spPr>
      <dsp:style>
        <a:lnRef idx="2">
          <a:scrgbClr r="0" g="0" b="0"/>
        </a:lnRef>
        <a:fillRef idx="1">
          <a:scrgbClr r="0" g="0" b="0"/>
        </a:fillRef>
        <a:effectRef idx="0">
          <a:scrgbClr r="0" g="0" b="0"/>
        </a:effectRef>
        <a:fontRef idx="minor"/>
      </dsp:style>
    </dsp:sp>
    <dsp:sp modelId="{3A3E3BEC-29BE-412A-987F-7606421D97A3}">
      <dsp:nvSpPr>
        <dsp:cNvPr id="0" name=""/>
        <dsp:cNvSpPr/>
      </dsp:nvSpPr>
      <dsp:spPr>
        <a:xfrm>
          <a:off x="697144" y="3515857"/>
          <a:ext cx="3297542" cy="1004530"/>
        </a:xfrm>
        <a:prstGeom prst="rect">
          <a:avLst/>
        </a:prstGeom>
        <a:solidFill>
          <a:schemeClr val="accent3">
            <a:shade val="50000"/>
            <a:hueOff val="178371"/>
            <a:satOff val="-2846"/>
            <a:lumOff val="2740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97346" tIns="53340" rIns="53340" bIns="53340" numCol="1" spcCol="1270" anchor="ctr" anchorCtr="0">
          <a:noAutofit/>
        </a:bodyPr>
        <a:lstStyle/>
        <a:p>
          <a:pPr marL="0" lvl="0" indent="0" algn="l" defTabSz="933450">
            <a:lnSpc>
              <a:spcPct val="90000"/>
            </a:lnSpc>
            <a:spcBef>
              <a:spcPct val="0"/>
            </a:spcBef>
            <a:spcAft>
              <a:spcPct val="35000"/>
            </a:spcAft>
            <a:buNone/>
          </a:pPr>
          <a:r>
            <a:rPr lang="es-EC" sz="2100" kern="1200" dirty="0"/>
            <a:t>75% de poblaciones en declive.</a:t>
          </a:r>
        </a:p>
      </dsp:txBody>
      <dsp:txXfrm>
        <a:off x="697144" y="3515857"/>
        <a:ext cx="3297542" cy="1004530"/>
      </dsp:txXfrm>
    </dsp:sp>
    <dsp:sp modelId="{6F0B5947-56B7-4E25-A066-5262F429EFBA}">
      <dsp:nvSpPr>
        <dsp:cNvPr id="0" name=""/>
        <dsp:cNvSpPr/>
      </dsp:nvSpPr>
      <dsp:spPr>
        <a:xfrm>
          <a:off x="69312" y="3390291"/>
          <a:ext cx="1255663" cy="1255663"/>
        </a:xfrm>
        <a:prstGeom prst="ellipse">
          <a:avLst/>
        </a:prstGeom>
        <a:solidFill>
          <a:schemeClr val="lt1">
            <a:hueOff val="0"/>
            <a:satOff val="0"/>
            <a:lumOff val="0"/>
            <a:alphaOff val="0"/>
          </a:schemeClr>
        </a:solidFill>
        <a:ln w="25400" cap="flat" cmpd="sng" algn="ctr">
          <a:solidFill>
            <a:schemeClr val="accent3">
              <a:shade val="50000"/>
              <a:hueOff val="178371"/>
              <a:satOff val="-2846"/>
              <a:lumOff val="27405"/>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514033-897C-4EB0-A151-0BC228EDB3B3}">
      <dsp:nvSpPr>
        <dsp:cNvPr id="0" name=""/>
        <dsp:cNvSpPr/>
      </dsp:nvSpPr>
      <dsp:spPr>
        <a:xfrm>
          <a:off x="1009999" y="2367"/>
          <a:ext cx="3000582" cy="1500291"/>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245" tIns="36830" rIns="55245" bIns="36830" numCol="1" spcCol="1270" anchor="ctr" anchorCtr="0">
          <a:noAutofit/>
        </a:bodyPr>
        <a:lstStyle/>
        <a:p>
          <a:pPr marL="0" lvl="0" indent="0" algn="ctr" defTabSz="1289050">
            <a:lnSpc>
              <a:spcPct val="90000"/>
            </a:lnSpc>
            <a:spcBef>
              <a:spcPct val="0"/>
            </a:spcBef>
            <a:spcAft>
              <a:spcPct val="35000"/>
            </a:spcAft>
            <a:buNone/>
          </a:pPr>
          <a:r>
            <a:rPr lang="es-EC" sz="2900" kern="1200" dirty="0"/>
            <a:t>Investigaciones sobre primates del Ecuador son pocas</a:t>
          </a:r>
        </a:p>
      </dsp:txBody>
      <dsp:txXfrm>
        <a:off x="1053941" y="46309"/>
        <a:ext cx="2912698" cy="1412407"/>
      </dsp:txXfrm>
    </dsp:sp>
    <dsp:sp modelId="{AD97F02B-BA4F-4059-92F9-9E1126A604D4}">
      <dsp:nvSpPr>
        <dsp:cNvPr id="0" name=""/>
        <dsp:cNvSpPr/>
      </dsp:nvSpPr>
      <dsp:spPr>
        <a:xfrm>
          <a:off x="1310058" y="1502658"/>
          <a:ext cx="300058" cy="1125218"/>
        </a:xfrm>
        <a:custGeom>
          <a:avLst/>
          <a:gdLst/>
          <a:ahLst/>
          <a:cxnLst/>
          <a:rect l="0" t="0" r="0" b="0"/>
          <a:pathLst>
            <a:path>
              <a:moveTo>
                <a:pt x="0" y="0"/>
              </a:moveTo>
              <a:lnTo>
                <a:pt x="0" y="1125218"/>
              </a:lnTo>
              <a:lnTo>
                <a:pt x="300058" y="1125218"/>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5F1B75-8047-4438-B1DD-A89FE5E94B96}">
      <dsp:nvSpPr>
        <dsp:cNvPr id="0" name=""/>
        <dsp:cNvSpPr/>
      </dsp:nvSpPr>
      <dsp:spPr>
        <a:xfrm>
          <a:off x="1610116" y="1877730"/>
          <a:ext cx="2400465" cy="1500291"/>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es-EC" sz="2100" kern="1200" dirty="0"/>
            <a:t>Primates neotropicales se enfrentan a problemas de conservación.</a:t>
          </a:r>
        </a:p>
      </dsp:txBody>
      <dsp:txXfrm>
        <a:off x="1654058" y="1921672"/>
        <a:ext cx="2312581" cy="14124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8BE9D8-44E6-4265-A8DA-69B94310674B}">
      <dsp:nvSpPr>
        <dsp:cNvPr id="0" name=""/>
        <dsp:cNvSpPr/>
      </dsp:nvSpPr>
      <dsp:spPr>
        <a:xfrm>
          <a:off x="0" y="0"/>
          <a:ext cx="4873994" cy="1291932"/>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s-EC" sz="1800" kern="1200" dirty="0"/>
            <a:t>Estimadores</a:t>
          </a:r>
        </a:p>
      </dsp:txBody>
      <dsp:txXfrm>
        <a:off x="0" y="0"/>
        <a:ext cx="4873994" cy="697643"/>
      </dsp:txXfrm>
    </dsp:sp>
    <dsp:sp modelId="{C0EE352D-84F6-431D-ADD3-23C186042A1C}">
      <dsp:nvSpPr>
        <dsp:cNvPr id="0" name=""/>
        <dsp:cNvSpPr/>
      </dsp:nvSpPr>
      <dsp:spPr>
        <a:xfrm>
          <a:off x="0" y="671804"/>
          <a:ext cx="2436997" cy="594288"/>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s-EC" sz="1800" kern="1200" dirty="0"/>
            <a:t>Polígono Mínimo Convexo  (MCP)</a:t>
          </a:r>
        </a:p>
      </dsp:txBody>
      <dsp:txXfrm>
        <a:off x="0" y="671804"/>
        <a:ext cx="2436997" cy="594288"/>
      </dsp:txXfrm>
    </dsp:sp>
    <dsp:sp modelId="{2E6C1FEE-3943-47C4-902F-E7700FB1D762}">
      <dsp:nvSpPr>
        <dsp:cNvPr id="0" name=""/>
        <dsp:cNvSpPr/>
      </dsp:nvSpPr>
      <dsp:spPr>
        <a:xfrm>
          <a:off x="2436997" y="671804"/>
          <a:ext cx="2436997" cy="594288"/>
        </a:xfrm>
        <a:prstGeom prst="rect">
          <a:avLst/>
        </a:prstGeom>
        <a:solidFill>
          <a:schemeClr val="accent2">
            <a:tint val="40000"/>
            <a:alpha val="90000"/>
            <a:hueOff val="5025821"/>
            <a:satOff val="-4378"/>
            <a:lumOff val="-6"/>
            <a:alphaOff val="0"/>
          </a:schemeClr>
        </a:solidFill>
        <a:ln w="25400" cap="flat" cmpd="sng" algn="ctr">
          <a:solidFill>
            <a:schemeClr val="accent2">
              <a:tint val="40000"/>
              <a:alpha val="90000"/>
              <a:hueOff val="5025821"/>
              <a:satOff val="-4378"/>
              <a:lumOff val="-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s-EC" sz="1800" kern="1200" dirty="0"/>
            <a:t>Estimador de Densidad de </a:t>
          </a:r>
          <a:r>
            <a:rPr lang="es-EC" sz="1800" kern="1200" dirty="0" err="1"/>
            <a:t>Kernel</a:t>
          </a:r>
          <a:r>
            <a:rPr lang="es-EC" sz="1800" kern="1200" dirty="0"/>
            <a:t> (KDE)</a:t>
          </a:r>
        </a:p>
      </dsp:txBody>
      <dsp:txXfrm>
        <a:off x="2436997" y="671804"/>
        <a:ext cx="2436997" cy="59428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2E9C80-AC79-480C-8E77-75EC1A208659}">
      <dsp:nvSpPr>
        <dsp:cNvPr id="0" name=""/>
        <dsp:cNvSpPr/>
      </dsp:nvSpPr>
      <dsp:spPr>
        <a:xfrm>
          <a:off x="4981" y="1069030"/>
          <a:ext cx="2900037" cy="1160015"/>
        </a:xfrm>
        <a:prstGeom prst="chevron">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s-EC" sz="1700" kern="1200" dirty="0"/>
            <a:t>Observación de datos:</a:t>
          </a:r>
          <a:br>
            <a:rPr lang="es-EC" sz="1700" kern="1200" dirty="0"/>
          </a:br>
          <a:r>
            <a:rPr lang="es-EC" sz="1700" kern="1200" dirty="0"/>
            <a:t>6:00 a 18:30</a:t>
          </a:r>
        </a:p>
      </dsp:txBody>
      <dsp:txXfrm>
        <a:off x="584989" y="1069030"/>
        <a:ext cx="1740022" cy="1160015"/>
      </dsp:txXfrm>
    </dsp:sp>
    <dsp:sp modelId="{B0771FD8-11C9-4B45-898C-2AB04447EDF1}">
      <dsp:nvSpPr>
        <dsp:cNvPr id="0" name=""/>
        <dsp:cNvSpPr/>
      </dsp:nvSpPr>
      <dsp:spPr>
        <a:xfrm>
          <a:off x="2615016" y="1069030"/>
          <a:ext cx="2900037" cy="1160015"/>
        </a:xfrm>
        <a:prstGeom prst="chevron">
          <a:avLst/>
        </a:prstGeom>
        <a:solidFill>
          <a:schemeClr val="accent2">
            <a:hueOff val="1560506"/>
            <a:satOff val="-1946"/>
            <a:lumOff val="4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s-EC" sz="1700" kern="1200" dirty="0"/>
            <a:t>Muestreo:</a:t>
          </a:r>
        </a:p>
        <a:p>
          <a:pPr marL="0" lvl="0" indent="0" algn="ctr" defTabSz="755650">
            <a:lnSpc>
              <a:spcPct val="90000"/>
            </a:lnSpc>
            <a:spcBef>
              <a:spcPct val="0"/>
            </a:spcBef>
            <a:spcAft>
              <a:spcPct val="35000"/>
            </a:spcAft>
            <a:buNone/>
          </a:pPr>
          <a:r>
            <a:rPr lang="es-EC" sz="1700" kern="1200" dirty="0"/>
            <a:t>Focal (20 min)</a:t>
          </a:r>
          <a:br>
            <a:rPr lang="es-EC" sz="1700" kern="1200" dirty="0"/>
          </a:br>
          <a:r>
            <a:rPr lang="es-EC" sz="1700" kern="1200" dirty="0" err="1"/>
            <a:t>Scan</a:t>
          </a:r>
          <a:r>
            <a:rPr lang="es-EC" sz="1700" kern="1200" dirty="0"/>
            <a:t> (5 min)</a:t>
          </a:r>
        </a:p>
      </dsp:txBody>
      <dsp:txXfrm>
        <a:off x="3195024" y="1069030"/>
        <a:ext cx="1740022" cy="1160015"/>
      </dsp:txXfrm>
    </dsp:sp>
    <dsp:sp modelId="{24E2E315-50A6-47EF-ABBE-6A9826AA8B95}">
      <dsp:nvSpPr>
        <dsp:cNvPr id="0" name=""/>
        <dsp:cNvSpPr/>
      </dsp:nvSpPr>
      <dsp:spPr>
        <a:xfrm>
          <a:off x="5225050" y="1069030"/>
          <a:ext cx="2900037" cy="1160015"/>
        </a:xfrm>
        <a:prstGeom prst="chevron">
          <a:avLst/>
        </a:prstGeom>
        <a:solidFill>
          <a:schemeClr val="accent2">
            <a:hueOff val="3121013"/>
            <a:satOff val="-3893"/>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s-EC" sz="1700" kern="1200" dirty="0"/>
            <a:t>Registro de puntos GPS y comportamientos:</a:t>
          </a:r>
          <a:br>
            <a:rPr lang="es-EC" sz="1700" kern="1200" dirty="0"/>
          </a:br>
          <a:r>
            <a:rPr lang="es-EC" sz="1700" kern="1200" dirty="0"/>
            <a:t>Alimentación</a:t>
          </a:r>
          <a:br>
            <a:rPr lang="es-EC" sz="1700" kern="1200" dirty="0"/>
          </a:br>
          <a:r>
            <a:rPr lang="es-EC" sz="1700" kern="1200" dirty="0"/>
            <a:t>Descanso</a:t>
          </a:r>
        </a:p>
      </dsp:txBody>
      <dsp:txXfrm>
        <a:off x="5805058" y="1069030"/>
        <a:ext cx="1740022" cy="1160015"/>
      </dsp:txXfrm>
    </dsp:sp>
    <dsp:sp modelId="{D37EF5B5-1913-4123-961A-06D8B72166A9}">
      <dsp:nvSpPr>
        <dsp:cNvPr id="0" name=""/>
        <dsp:cNvSpPr/>
      </dsp:nvSpPr>
      <dsp:spPr>
        <a:xfrm>
          <a:off x="7835084" y="1069030"/>
          <a:ext cx="2900037" cy="1160015"/>
        </a:xfrm>
        <a:prstGeom prst="chevron">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s-EC" sz="1700" kern="1200" dirty="0"/>
            <a:t>Identificación de individuos:</a:t>
          </a:r>
          <a:br>
            <a:rPr lang="es-EC" sz="1700" kern="1200" dirty="0"/>
          </a:br>
          <a:r>
            <a:rPr lang="es-EC" sz="1700" kern="1200" dirty="0"/>
            <a:t>3 hembras</a:t>
          </a:r>
          <a:br>
            <a:rPr lang="es-EC" sz="1700" kern="1200" dirty="0"/>
          </a:br>
          <a:r>
            <a:rPr lang="es-EC" sz="1700" kern="1200" dirty="0"/>
            <a:t>8 machos</a:t>
          </a:r>
        </a:p>
      </dsp:txBody>
      <dsp:txXfrm>
        <a:off x="8415092" y="1069030"/>
        <a:ext cx="1740022" cy="116001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766446-6BE3-46B3-A9BC-56C30FA4181D}">
      <dsp:nvSpPr>
        <dsp:cNvPr id="0" name=""/>
        <dsp:cNvSpPr/>
      </dsp:nvSpPr>
      <dsp:spPr>
        <a:xfrm>
          <a:off x="2192" y="951301"/>
          <a:ext cx="4080174" cy="1020043"/>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s-EC" sz="2400" kern="1200" dirty="0"/>
            <a:t>Conteo de cada comportamiento por cada estrato</a:t>
          </a:r>
        </a:p>
      </dsp:txBody>
      <dsp:txXfrm>
        <a:off x="32068" y="981177"/>
        <a:ext cx="4020422" cy="960291"/>
      </dsp:txXfrm>
    </dsp:sp>
    <dsp:sp modelId="{BB980A3B-0769-4F98-973A-0736A5801D76}">
      <dsp:nvSpPr>
        <dsp:cNvPr id="0" name=""/>
        <dsp:cNvSpPr/>
      </dsp:nvSpPr>
      <dsp:spPr>
        <a:xfrm>
          <a:off x="4653592" y="951301"/>
          <a:ext cx="4080174" cy="1020043"/>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s-EC" sz="2400" kern="1200" dirty="0"/>
            <a:t>Estadística</a:t>
          </a:r>
        </a:p>
      </dsp:txBody>
      <dsp:txXfrm>
        <a:off x="4683468" y="981177"/>
        <a:ext cx="4020422" cy="960291"/>
      </dsp:txXfrm>
    </dsp:sp>
    <dsp:sp modelId="{AC0E5F3A-8251-4FE3-8F5E-9E2317D5C1D2}">
      <dsp:nvSpPr>
        <dsp:cNvPr id="0" name=""/>
        <dsp:cNvSpPr/>
      </dsp:nvSpPr>
      <dsp:spPr>
        <a:xfrm rot="5400000">
          <a:off x="6604425" y="2060599"/>
          <a:ext cx="178507" cy="178507"/>
        </a:xfrm>
        <a:prstGeom prst="rightArrow">
          <a:avLst>
            <a:gd name="adj1" fmla="val 667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F717895-8068-4344-9215-70A7F4D03CDE}">
      <dsp:nvSpPr>
        <dsp:cNvPr id="0" name=""/>
        <dsp:cNvSpPr/>
      </dsp:nvSpPr>
      <dsp:spPr>
        <a:xfrm>
          <a:off x="4653592" y="2328360"/>
          <a:ext cx="4080174" cy="1020043"/>
        </a:xfrm>
        <a:prstGeom prst="roundRect">
          <a:avLst>
            <a:gd name="adj" fmla="val 10000"/>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s-EC" sz="2400" kern="1200" dirty="0"/>
            <a:t>Diferencia entre lugares de alimentación y descanso con la U de Mann-Whitney </a:t>
          </a:r>
        </a:p>
      </dsp:txBody>
      <dsp:txXfrm>
        <a:off x="4683468" y="2358236"/>
        <a:ext cx="4020422" cy="960291"/>
      </dsp:txXfrm>
    </dsp:sp>
    <dsp:sp modelId="{842C1F99-3B2F-46D4-BEB3-80F6615E9A2C}">
      <dsp:nvSpPr>
        <dsp:cNvPr id="0" name=""/>
        <dsp:cNvSpPr/>
      </dsp:nvSpPr>
      <dsp:spPr>
        <a:xfrm rot="5400000">
          <a:off x="6604425" y="3437658"/>
          <a:ext cx="178507" cy="178507"/>
        </a:xfrm>
        <a:prstGeom prst="rightArrow">
          <a:avLst>
            <a:gd name="adj1" fmla="val 667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51CF355-D4B5-4D28-8EFF-40B5B47F26E8}">
      <dsp:nvSpPr>
        <dsp:cNvPr id="0" name=""/>
        <dsp:cNvSpPr/>
      </dsp:nvSpPr>
      <dsp:spPr>
        <a:xfrm>
          <a:off x="4653592" y="3705419"/>
          <a:ext cx="4080174" cy="1020043"/>
        </a:xfrm>
        <a:prstGeom prst="roundRect">
          <a:avLst>
            <a:gd name="adj" fmla="val 10000"/>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s-EC" sz="2400" kern="1200" dirty="0"/>
            <a:t>Correlación entre la comportamientos y estratos con Spearman</a:t>
          </a:r>
        </a:p>
      </dsp:txBody>
      <dsp:txXfrm>
        <a:off x="4683468" y="3735295"/>
        <a:ext cx="4020422" cy="96029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3591C2-7220-4F93-8EF0-2ABA807FCFF8}">
      <dsp:nvSpPr>
        <dsp:cNvPr id="0" name=""/>
        <dsp:cNvSpPr/>
      </dsp:nvSpPr>
      <dsp:spPr>
        <a:xfrm>
          <a:off x="-5456873" y="-775735"/>
          <a:ext cx="6498190" cy="6498190"/>
        </a:xfrm>
        <a:prstGeom prst="blockArc">
          <a:avLst>
            <a:gd name="adj1" fmla="val 18900000"/>
            <a:gd name="adj2" fmla="val 2700000"/>
            <a:gd name="adj3" fmla="val 332"/>
          </a:avLst>
        </a:prstGeom>
        <a:noFill/>
        <a:ln w="25400" cap="flat" cmpd="sng" algn="ctr">
          <a:solidFill>
            <a:schemeClr val="accent2">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99F5409-868D-49A1-B6AE-0B11D03ECAAC}">
      <dsp:nvSpPr>
        <dsp:cNvPr id="0" name=""/>
        <dsp:cNvSpPr/>
      </dsp:nvSpPr>
      <dsp:spPr>
        <a:xfrm>
          <a:off x="669977" y="542588"/>
          <a:ext cx="3124952" cy="965385"/>
        </a:xfrm>
        <a:prstGeom prst="rect">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6275" tIns="50800" rIns="50800" bIns="50800" numCol="1" spcCol="1270" anchor="ctr" anchorCtr="0">
          <a:noAutofit/>
        </a:bodyPr>
        <a:lstStyle/>
        <a:p>
          <a:pPr marL="0" lvl="0" indent="0" algn="l" defTabSz="889000">
            <a:lnSpc>
              <a:spcPct val="90000"/>
            </a:lnSpc>
            <a:spcBef>
              <a:spcPct val="0"/>
            </a:spcBef>
            <a:spcAft>
              <a:spcPct val="35000"/>
            </a:spcAft>
            <a:buNone/>
          </a:pPr>
          <a:r>
            <a:rPr lang="es-EC" sz="2000" kern="1200" dirty="0"/>
            <a:t>KDE</a:t>
          </a:r>
          <a:r>
            <a:rPr lang="es-EC" sz="2000" kern="1200" baseline="-25000" dirty="0"/>
            <a:t>99</a:t>
          </a:r>
          <a:r>
            <a:rPr lang="es-EC" sz="2000" kern="1200" dirty="0"/>
            <a:t> engloba a MCP</a:t>
          </a:r>
          <a:r>
            <a:rPr lang="es-EC" sz="2000" kern="1200" baseline="-25000" dirty="0"/>
            <a:t>99</a:t>
          </a:r>
          <a:r>
            <a:rPr lang="es-EC" sz="2000" kern="1200" dirty="0"/>
            <a:t>, excepto un tramo.</a:t>
          </a:r>
        </a:p>
      </dsp:txBody>
      <dsp:txXfrm>
        <a:off x="669977" y="542588"/>
        <a:ext cx="3124952" cy="965385"/>
      </dsp:txXfrm>
    </dsp:sp>
    <dsp:sp modelId="{547C7FA3-203D-4F35-BF11-4ADDC64E1628}">
      <dsp:nvSpPr>
        <dsp:cNvPr id="0" name=""/>
        <dsp:cNvSpPr/>
      </dsp:nvSpPr>
      <dsp:spPr>
        <a:xfrm>
          <a:off x="66611" y="421915"/>
          <a:ext cx="1206731" cy="1206731"/>
        </a:xfrm>
        <a:prstGeom prst="ellips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F0D9FF-58B8-4552-864E-A6C65E736D5F}">
      <dsp:nvSpPr>
        <dsp:cNvPr id="0" name=""/>
        <dsp:cNvSpPr/>
      </dsp:nvSpPr>
      <dsp:spPr>
        <a:xfrm>
          <a:off x="1020895" y="1990666"/>
          <a:ext cx="2774035" cy="965385"/>
        </a:xfrm>
        <a:prstGeom prst="rect">
          <a:avLst/>
        </a:prstGeom>
        <a:solidFill>
          <a:schemeClr val="accent2">
            <a:shade val="80000"/>
            <a:hueOff val="-17936"/>
            <a:satOff val="-2012"/>
            <a:lumOff val="1284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6275" tIns="50800" rIns="50800" bIns="50800" numCol="1" spcCol="1270" anchor="ctr" anchorCtr="0">
          <a:noAutofit/>
        </a:bodyPr>
        <a:lstStyle/>
        <a:p>
          <a:pPr marL="0" lvl="0" indent="0" algn="l" defTabSz="889000">
            <a:lnSpc>
              <a:spcPct val="90000"/>
            </a:lnSpc>
            <a:spcBef>
              <a:spcPct val="0"/>
            </a:spcBef>
            <a:spcAft>
              <a:spcPct val="35000"/>
            </a:spcAft>
            <a:buNone/>
          </a:pPr>
          <a:r>
            <a:rPr lang="es-EC" sz="2000" kern="1200" dirty="0"/>
            <a:t>KDE</a:t>
          </a:r>
          <a:r>
            <a:rPr lang="es-EC" sz="2000" kern="1200" baseline="-25000" dirty="0"/>
            <a:t>99</a:t>
          </a:r>
          <a:r>
            <a:rPr lang="es-EC" sz="2000" kern="1200" dirty="0"/>
            <a:t> se superpone con el río Napo</a:t>
          </a:r>
        </a:p>
      </dsp:txBody>
      <dsp:txXfrm>
        <a:off x="1020895" y="1990666"/>
        <a:ext cx="2774035" cy="965385"/>
      </dsp:txXfrm>
    </dsp:sp>
    <dsp:sp modelId="{61FA0942-D313-48E0-91DA-5BCA35DDCF53}">
      <dsp:nvSpPr>
        <dsp:cNvPr id="0" name=""/>
        <dsp:cNvSpPr/>
      </dsp:nvSpPr>
      <dsp:spPr>
        <a:xfrm>
          <a:off x="417529" y="1869993"/>
          <a:ext cx="1206731" cy="1206731"/>
        </a:xfrm>
        <a:prstGeom prst="ellipse">
          <a:avLst/>
        </a:prstGeom>
        <a:solidFill>
          <a:schemeClr val="lt1">
            <a:hueOff val="0"/>
            <a:satOff val="0"/>
            <a:lumOff val="0"/>
            <a:alphaOff val="0"/>
          </a:schemeClr>
        </a:solidFill>
        <a:ln w="25400" cap="flat" cmpd="sng" algn="ctr">
          <a:solidFill>
            <a:schemeClr val="accent2">
              <a:shade val="80000"/>
              <a:hueOff val="-17936"/>
              <a:satOff val="-2012"/>
              <a:lumOff val="12840"/>
              <a:alphaOff val="0"/>
            </a:schemeClr>
          </a:solidFill>
          <a:prstDash val="solid"/>
        </a:ln>
        <a:effectLst/>
      </dsp:spPr>
      <dsp:style>
        <a:lnRef idx="2">
          <a:scrgbClr r="0" g="0" b="0"/>
        </a:lnRef>
        <a:fillRef idx="1">
          <a:scrgbClr r="0" g="0" b="0"/>
        </a:fillRef>
        <a:effectRef idx="0">
          <a:scrgbClr r="0" g="0" b="0"/>
        </a:effectRef>
        <a:fontRef idx="minor"/>
      </dsp:style>
    </dsp:sp>
    <dsp:sp modelId="{FB441EEF-54D3-417F-BEB2-8F4D1FB3709B}">
      <dsp:nvSpPr>
        <dsp:cNvPr id="0" name=""/>
        <dsp:cNvSpPr/>
      </dsp:nvSpPr>
      <dsp:spPr>
        <a:xfrm>
          <a:off x="669977" y="3438745"/>
          <a:ext cx="3124952" cy="965385"/>
        </a:xfrm>
        <a:prstGeom prst="rect">
          <a:avLst/>
        </a:prstGeom>
        <a:solidFill>
          <a:schemeClr val="accent2">
            <a:shade val="80000"/>
            <a:hueOff val="-35872"/>
            <a:satOff val="-4024"/>
            <a:lumOff val="2568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6275" tIns="50800" rIns="50800" bIns="50800" numCol="1" spcCol="1270" anchor="ctr" anchorCtr="0">
          <a:noAutofit/>
        </a:bodyPr>
        <a:lstStyle/>
        <a:p>
          <a:pPr marL="0" lvl="0" indent="0" algn="l" defTabSz="889000">
            <a:lnSpc>
              <a:spcPct val="90000"/>
            </a:lnSpc>
            <a:spcBef>
              <a:spcPct val="0"/>
            </a:spcBef>
            <a:spcAft>
              <a:spcPct val="35000"/>
            </a:spcAft>
            <a:buNone/>
          </a:pPr>
          <a:r>
            <a:rPr lang="es-EC" sz="2000" kern="1200" dirty="0"/>
            <a:t>La </a:t>
          </a:r>
          <a:r>
            <a:rPr lang="es-EC" sz="2000" kern="1200" dirty="0" err="1"/>
            <a:t>isopleta</a:t>
          </a:r>
          <a:r>
            <a:rPr lang="es-EC" sz="2000" kern="1200" dirty="0"/>
            <a:t> del 99% para KDE sobreestima el área de vida </a:t>
          </a:r>
        </a:p>
      </dsp:txBody>
      <dsp:txXfrm>
        <a:off x="669977" y="3438745"/>
        <a:ext cx="3124952" cy="965385"/>
      </dsp:txXfrm>
    </dsp:sp>
    <dsp:sp modelId="{17C64B67-F4F5-4FB5-9556-B787117699C5}">
      <dsp:nvSpPr>
        <dsp:cNvPr id="0" name=""/>
        <dsp:cNvSpPr/>
      </dsp:nvSpPr>
      <dsp:spPr>
        <a:xfrm>
          <a:off x="66611" y="3318071"/>
          <a:ext cx="1206731" cy="1206731"/>
        </a:xfrm>
        <a:prstGeom prst="ellipse">
          <a:avLst/>
        </a:prstGeom>
        <a:solidFill>
          <a:schemeClr val="lt1">
            <a:hueOff val="0"/>
            <a:satOff val="0"/>
            <a:lumOff val="0"/>
            <a:alphaOff val="0"/>
          </a:schemeClr>
        </a:solidFill>
        <a:ln w="25400" cap="flat" cmpd="sng" algn="ctr">
          <a:solidFill>
            <a:schemeClr val="accent2">
              <a:shade val="80000"/>
              <a:hueOff val="-35872"/>
              <a:satOff val="-4024"/>
              <a:lumOff val="2568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3591C2-7220-4F93-8EF0-2ABA807FCFF8}">
      <dsp:nvSpPr>
        <dsp:cNvPr id="0" name=""/>
        <dsp:cNvSpPr/>
      </dsp:nvSpPr>
      <dsp:spPr>
        <a:xfrm>
          <a:off x="-5456873" y="-775735"/>
          <a:ext cx="6498190" cy="6498190"/>
        </a:xfrm>
        <a:prstGeom prst="blockArc">
          <a:avLst>
            <a:gd name="adj1" fmla="val 18900000"/>
            <a:gd name="adj2" fmla="val 2700000"/>
            <a:gd name="adj3" fmla="val 332"/>
          </a:avLst>
        </a:prstGeom>
        <a:noFill/>
        <a:ln w="25400" cap="flat" cmpd="sng" algn="ctr">
          <a:solidFill>
            <a:schemeClr val="accent2">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99F5409-868D-49A1-B6AE-0B11D03ECAAC}">
      <dsp:nvSpPr>
        <dsp:cNvPr id="0" name=""/>
        <dsp:cNvSpPr/>
      </dsp:nvSpPr>
      <dsp:spPr>
        <a:xfrm>
          <a:off x="669977" y="542588"/>
          <a:ext cx="3124952" cy="965385"/>
        </a:xfrm>
        <a:prstGeom prst="rect">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6275" tIns="45720" rIns="45720" bIns="45720" numCol="1" spcCol="1270" anchor="ctr" anchorCtr="0">
          <a:noAutofit/>
        </a:bodyPr>
        <a:lstStyle/>
        <a:p>
          <a:pPr marL="0" lvl="0" indent="0" algn="l" defTabSz="800100">
            <a:lnSpc>
              <a:spcPct val="90000"/>
            </a:lnSpc>
            <a:spcBef>
              <a:spcPct val="0"/>
            </a:spcBef>
            <a:spcAft>
              <a:spcPct val="35000"/>
            </a:spcAft>
            <a:buNone/>
          </a:pPr>
          <a:r>
            <a:rPr lang="es-EC" sz="1800" kern="1200" dirty="0"/>
            <a:t>KDE</a:t>
          </a:r>
          <a:r>
            <a:rPr lang="es-EC" sz="1800" kern="1200" baseline="-25000" dirty="0"/>
            <a:t>95</a:t>
          </a:r>
          <a:r>
            <a:rPr lang="es-EC" sz="1800" kern="1200" dirty="0"/>
            <a:t> engloba casi por completo a MCP</a:t>
          </a:r>
          <a:r>
            <a:rPr lang="es-EC" sz="1800" kern="1200" baseline="-25000" dirty="0"/>
            <a:t>95</a:t>
          </a:r>
          <a:endParaRPr lang="es-EC" sz="1800" kern="1200" dirty="0"/>
        </a:p>
      </dsp:txBody>
      <dsp:txXfrm>
        <a:off x="669977" y="542588"/>
        <a:ext cx="3124952" cy="965385"/>
      </dsp:txXfrm>
    </dsp:sp>
    <dsp:sp modelId="{547C7FA3-203D-4F35-BF11-4ADDC64E1628}">
      <dsp:nvSpPr>
        <dsp:cNvPr id="0" name=""/>
        <dsp:cNvSpPr/>
      </dsp:nvSpPr>
      <dsp:spPr>
        <a:xfrm>
          <a:off x="66611" y="421915"/>
          <a:ext cx="1206731" cy="1206731"/>
        </a:xfrm>
        <a:prstGeom prst="ellips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F0D9FF-58B8-4552-864E-A6C65E736D5F}">
      <dsp:nvSpPr>
        <dsp:cNvPr id="0" name=""/>
        <dsp:cNvSpPr/>
      </dsp:nvSpPr>
      <dsp:spPr>
        <a:xfrm>
          <a:off x="1020895" y="1990666"/>
          <a:ext cx="2774035" cy="965385"/>
        </a:xfrm>
        <a:prstGeom prst="rect">
          <a:avLst/>
        </a:prstGeom>
        <a:solidFill>
          <a:schemeClr val="accent2">
            <a:shade val="80000"/>
            <a:hueOff val="-17936"/>
            <a:satOff val="-2012"/>
            <a:lumOff val="1284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6275" tIns="45720" rIns="45720" bIns="45720" numCol="1" spcCol="1270" anchor="ctr" anchorCtr="0">
          <a:noAutofit/>
        </a:bodyPr>
        <a:lstStyle/>
        <a:p>
          <a:pPr marL="0" lvl="0" indent="0" algn="l" defTabSz="800100">
            <a:lnSpc>
              <a:spcPct val="90000"/>
            </a:lnSpc>
            <a:spcBef>
              <a:spcPct val="0"/>
            </a:spcBef>
            <a:spcAft>
              <a:spcPct val="35000"/>
            </a:spcAft>
            <a:buNone/>
          </a:pPr>
          <a:r>
            <a:rPr lang="es-EC" sz="1800" kern="1200" dirty="0"/>
            <a:t>KDE</a:t>
          </a:r>
          <a:r>
            <a:rPr lang="es-EC" sz="1800" kern="1200" baseline="-25000" dirty="0"/>
            <a:t>95</a:t>
          </a:r>
          <a:r>
            <a:rPr lang="es-EC" sz="1800" kern="1200" dirty="0"/>
            <a:t> engloba casi por completo a MCP</a:t>
          </a:r>
          <a:r>
            <a:rPr lang="es-EC" sz="1800" kern="1200" baseline="-25000" dirty="0"/>
            <a:t>95</a:t>
          </a:r>
          <a:r>
            <a:rPr lang="es-EC" sz="1800" kern="1200" dirty="0"/>
            <a:t> </a:t>
          </a:r>
        </a:p>
      </dsp:txBody>
      <dsp:txXfrm>
        <a:off x="1020895" y="1990666"/>
        <a:ext cx="2774035" cy="965385"/>
      </dsp:txXfrm>
    </dsp:sp>
    <dsp:sp modelId="{61FA0942-D313-48E0-91DA-5BCA35DDCF53}">
      <dsp:nvSpPr>
        <dsp:cNvPr id="0" name=""/>
        <dsp:cNvSpPr/>
      </dsp:nvSpPr>
      <dsp:spPr>
        <a:xfrm>
          <a:off x="417529" y="1869993"/>
          <a:ext cx="1206731" cy="1206731"/>
        </a:xfrm>
        <a:prstGeom prst="ellipse">
          <a:avLst/>
        </a:prstGeom>
        <a:solidFill>
          <a:schemeClr val="lt1">
            <a:hueOff val="0"/>
            <a:satOff val="0"/>
            <a:lumOff val="0"/>
            <a:alphaOff val="0"/>
          </a:schemeClr>
        </a:solidFill>
        <a:ln w="25400" cap="flat" cmpd="sng" algn="ctr">
          <a:solidFill>
            <a:schemeClr val="accent2">
              <a:shade val="80000"/>
              <a:hueOff val="-17936"/>
              <a:satOff val="-2012"/>
              <a:lumOff val="12840"/>
              <a:alphaOff val="0"/>
            </a:schemeClr>
          </a:solidFill>
          <a:prstDash val="solid"/>
        </a:ln>
        <a:effectLst/>
      </dsp:spPr>
      <dsp:style>
        <a:lnRef idx="2">
          <a:scrgbClr r="0" g="0" b="0"/>
        </a:lnRef>
        <a:fillRef idx="1">
          <a:scrgbClr r="0" g="0" b="0"/>
        </a:fillRef>
        <a:effectRef idx="0">
          <a:scrgbClr r="0" g="0" b="0"/>
        </a:effectRef>
        <a:fontRef idx="minor"/>
      </dsp:style>
    </dsp:sp>
    <dsp:sp modelId="{FB441EEF-54D3-417F-BEB2-8F4D1FB3709B}">
      <dsp:nvSpPr>
        <dsp:cNvPr id="0" name=""/>
        <dsp:cNvSpPr/>
      </dsp:nvSpPr>
      <dsp:spPr>
        <a:xfrm>
          <a:off x="669977" y="3438745"/>
          <a:ext cx="3124952" cy="965385"/>
        </a:xfrm>
        <a:prstGeom prst="rect">
          <a:avLst/>
        </a:prstGeom>
        <a:solidFill>
          <a:schemeClr val="accent2">
            <a:shade val="80000"/>
            <a:hueOff val="-35872"/>
            <a:satOff val="-4024"/>
            <a:lumOff val="2568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6275" tIns="45720" rIns="45720" bIns="45720" numCol="1" spcCol="1270" anchor="ctr" anchorCtr="0">
          <a:noAutofit/>
        </a:bodyPr>
        <a:lstStyle/>
        <a:p>
          <a:pPr marL="0" lvl="0" indent="0" algn="l" defTabSz="800100">
            <a:lnSpc>
              <a:spcPct val="90000"/>
            </a:lnSpc>
            <a:spcBef>
              <a:spcPct val="0"/>
            </a:spcBef>
            <a:spcAft>
              <a:spcPct val="35000"/>
            </a:spcAft>
            <a:buNone/>
          </a:pPr>
          <a:r>
            <a:rPr lang="es-EC" sz="1800" kern="1200" dirty="0"/>
            <a:t>Diversos estudios utilizan KDE</a:t>
          </a:r>
          <a:r>
            <a:rPr lang="es-EC" sz="1800" kern="1200" baseline="-25000" dirty="0"/>
            <a:t>95</a:t>
          </a:r>
          <a:r>
            <a:rPr lang="es-EC" sz="1800" kern="1200" dirty="0"/>
            <a:t>  para calcular el área de vida</a:t>
          </a:r>
        </a:p>
      </dsp:txBody>
      <dsp:txXfrm>
        <a:off x="669977" y="3438745"/>
        <a:ext cx="3124952" cy="965385"/>
      </dsp:txXfrm>
    </dsp:sp>
    <dsp:sp modelId="{17C64B67-F4F5-4FB5-9556-B787117699C5}">
      <dsp:nvSpPr>
        <dsp:cNvPr id="0" name=""/>
        <dsp:cNvSpPr/>
      </dsp:nvSpPr>
      <dsp:spPr>
        <a:xfrm>
          <a:off x="66611" y="3318071"/>
          <a:ext cx="1206731" cy="1206731"/>
        </a:xfrm>
        <a:prstGeom prst="ellipse">
          <a:avLst/>
        </a:prstGeom>
        <a:solidFill>
          <a:schemeClr val="lt1">
            <a:hueOff val="0"/>
            <a:satOff val="0"/>
            <a:lumOff val="0"/>
            <a:alphaOff val="0"/>
          </a:schemeClr>
        </a:solidFill>
        <a:ln w="25400" cap="flat" cmpd="sng" algn="ctr">
          <a:solidFill>
            <a:schemeClr val="accent2">
              <a:shade val="80000"/>
              <a:hueOff val="-35872"/>
              <a:satOff val="-4024"/>
              <a:lumOff val="2568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3591C2-7220-4F93-8EF0-2ABA807FCFF8}">
      <dsp:nvSpPr>
        <dsp:cNvPr id="0" name=""/>
        <dsp:cNvSpPr/>
      </dsp:nvSpPr>
      <dsp:spPr>
        <a:xfrm>
          <a:off x="-5456873" y="-775735"/>
          <a:ext cx="6498190" cy="6498190"/>
        </a:xfrm>
        <a:prstGeom prst="blockArc">
          <a:avLst>
            <a:gd name="adj1" fmla="val 18900000"/>
            <a:gd name="adj2" fmla="val 2700000"/>
            <a:gd name="adj3" fmla="val 332"/>
          </a:avLst>
        </a:prstGeom>
        <a:noFill/>
        <a:ln w="25400" cap="flat" cmpd="sng" algn="ctr">
          <a:solidFill>
            <a:schemeClr val="accent2">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99F5409-868D-49A1-B6AE-0B11D03ECAAC}">
      <dsp:nvSpPr>
        <dsp:cNvPr id="0" name=""/>
        <dsp:cNvSpPr/>
      </dsp:nvSpPr>
      <dsp:spPr>
        <a:xfrm>
          <a:off x="669977" y="542588"/>
          <a:ext cx="3124952" cy="965385"/>
        </a:xfrm>
        <a:prstGeom prst="rect">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6275" tIns="45720" rIns="45720" bIns="45720" numCol="1" spcCol="1270" anchor="ctr" anchorCtr="0">
          <a:noAutofit/>
        </a:bodyPr>
        <a:lstStyle/>
        <a:p>
          <a:pPr marL="0" lvl="0" indent="0" algn="l" defTabSz="800100">
            <a:lnSpc>
              <a:spcPct val="90000"/>
            </a:lnSpc>
            <a:spcBef>
              <a:spcPct val="0"/>
            </a:spcBef>
            <a:spcAft>
              <a:spcPct val="35000"/>
            </a:spcAft>
            <a:buNone/>
          </a:pPr>
          <a:r>
            <a:rPr lang="es-EC" sz="1800" kern="1200" dirty="0"/>
            <a:t>KDE</a:t>
          </a:r>
          <a:r>
            <a:rPr lang="es-EC" sz="1800" kern="1200" baseline="-25000" dirty="0"/>
            <a:t>50 </a:t>
          </a:r>
          <a:r>
            <a:rPr lang="es-EC" sz="1800" kern="1200" dirty="0"/>
            <a:t>muestra dos áreas principales</a:t>
          </a:r>
        </a:p>
      </dsp:txBody>
      <dsp:txXfrm>
        <a:off x="669977" y="542588"/>
        <a:ext cx="3124952" cy="965385"/>
      </dsp:txXfrm>
    </dsp:sp>
    <dsp:sp modelId="{547C7FA3-203D-4F35-BF11-4ADDC64E1628}">
      <dsp:nvSpPr>
        <dsp:cNvPr id="0" name=""/>
        <dsp:cNvSpPr/>
      </dsp:nvSpPr>
      <dsp:spPr>
        <a:xfrm>
          <a:off x="66611" y="421915"/>
          <a:ext cx="1206731" cy="1206731"/>
        </a:xfrm>
        <a:prstGeom prst="ellips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F0D9FF-58B8-4552-864E-A6C65E736D5F}">
      <dsp:nvSpPr>
        <dsp:cNvPr id="0" name=""/>
        <dsp:cNvSpPr/>
      </dsp:nvSpPr>
      <dsp:spPr>
        <a:xfrm>
          <a:off x="1020895" y="1990666"/>
          <a:ext cx="2774035" cy="965385"/>
        </a:xfrm>
        <a:prstGeom prst="rect">
          <a:avLst/>
        </a:prstGeom>
        <a:solidFill>
          <a:schemeClr val="accent2">
            <a:shade val="80000"/>
            <a:hueOff val="-17936"/>
            <a:satOff val="-2012"/>
            <a:lumOff val="1284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6275" tIns="45720" rIns="45720" bIns="45720" numCol="1" spcCol="1270" anchor="ctr" anchorCtr="0">
          <a:noAutofit/>
        </a:bodyPr>
        <a:lstStyle/>
        <a:p>
          <a:pPr marL="0" lvl="0" indent="0" algn="l" defTabSz="800100">
            <a:lnSpc>
              <a:spcPct val="90000"/>
            </a:lnSpc>
            <a:spcBef>
              <a:spcPct val="0"/>
            </a:spcBef>
            <a:spcAft>
              <a:spcPct val="35000"/>
            </a:spcAft>
            <a:buNone/>
          </a:pPr>
          <a:r>
            <a:rPr lang="es-EC" sz="1800" kern="1200" dirty="0"/>
            <a:t>MCP</a:t>
          </a:r>
          <a:r>
            <a:rPr lang="es-EC" sz="1800" kern="1200" baseline="-25000" dirty="0"/>
            <a:t>50 </a:t>
          </a:r>
          <a:r>
            <a:rPr lang="es-EC" sz="1800" kern="1200" dirty="0"/>
            <a:t>por otro lado también muestra una sola área principal</a:t>
          </a:r>
        </a:p>
      </dsp:txBody>
      <dsp:txXfrm>
        <a:off x="1020895" y="1990666"/>
        <a:ext cx="2774035" cy="965385"/>
      </dsp:txXfrm>
    </dsp:sp>
    <dsp:sp modelId="{61FA0942-D313-48E0-91DA-5BCA35DDCF53}">
      <dsp:nvSpPr>
        <dsp:cNvPr id="0" name=""/>
        <dsp:cNvSpPr/>
      </dsp:nvSpPr>
      <dsp:spPr>
        <a:xfrm>
          <a:off x="417529" y="1869993"/>
          <a:ext cx="1206731" cy="1206731"/>
        </a:xfrm>
        <a:prstGeom prst="ellipse">
          <a:avLst/>
        </a:prstGeom>
        <a:solidFill>
          <a:schemeClr val="lt1">
            <a:hueOff val="0"/>
            <a:satOff val="0"/>
            <a:lumOff val="0"/>
            <a:alphaOff val="0"/>
          </a:schemeClr>
        </a:solidFill>
        <a:ln w="25400" cap="flat" cmpd="sng" algn="ctr">
          <a:solidFill>
            <a:schemeClr val="accent2">
              <a:shade val="80000"/>
              <a:hueOff val="-17936"/>
              <a:satOff val="-2012"/>
              <a:lumOff val="12840"/>
              <a:alphaOff val="0"/>
            </a:schemeClr>
          </a:solidFill>
          <a:prstDash val="solid"/>
        </a:ln>
        <a:effectLst/>
      </dsp:spPr>
      <dsp:style>
        <a:lnRef idx="2">
          <a:scrgbClr r="0" g="0" b="0"/>
        </a:lnRef>
        <a:fillRef idx="1">
          <a:scrgbClr r="0" g="0" b="0"/>
        </a:fillRef>
        <a:effectRef idx="0">
          <a:scrgbClr r="0" g="0" b="0"/>
        </a:effectRef>
        <a:fontRef idx="minor"/>
      </dsp:style>
    </dsp:sp>
    <dsp:sp modelId="{FB441EEF-54D3-417F-BEB2-8F4D1FB3709B}">
      <dsp:nvSpPr>
        <dsp:cNvPr id="0" name=""/>
        <dsp:cNvSpPr/>
      </dsp:nvSpPr>
      <dsp:spPr>
        <a:xfrm>
          <a:off x="669977" y="3438745"/>
          <a:ext cx="3124952" cy="965385"/>
        </a:xfrm>
        <a:prstGeom prst="rect">
          <a:avLst/>
        </a:prstGeom>
        <a:solidFill>
          <a:schemeClr val="accent2">
            <a:shade val="80000"/>
            <a:hueOff val="-35872"/>
            <a:satOff val="-4024"/>
            <a:lumOff val="2568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6275" tIns="45720" rIns="45720" bIns="45720" numCol="1" spcCol="1270" anchor="ctr" anchorCtr="0">
          <a:noAutofit/>
        </a:bodyPr>
        <a:lstStyle/>
        <a:p>
          <a:pPr marL="0" lvl="0" indent="0" algn="l" defTabSz="800100">
            <a:lnSpc>
              <a:spcPct val="90000"/>
            </a:lnSpc>
            <a:spcBef>
              <a:spcPct val="0"/>
            </a:spcBef>
            <a:spcAft>
              <a:spcPct val="35000"/>
            </a:spcAft>
            <a:buNone/>
          </a:pPr>
          <a:r>
            <a:rPr lang="es-EC" sz="1800" kern="1200" dirty="0"/>
            <a:t>La </a:t>
          </a:r>
          <a:r>
            <a:rPr lang="es-EC" sz="1800" kern="1200" dirty="0" err="1"/>
            <a:t>isopleta</a:t>
          </a:r>
          <a:r>
            <a:rPr lang="es-EC" sz="1800" kern="1200" dirty="0"/>
            <a:t> de 50% se utiliza para determinar el área central</a:t>
          </a:r>
        </a:p>
      </dsp:txBody>
      <dsp:txXfrm>
        <a:off x="669977" y="3438745"/>
        <a:ext cx="3124952" cy="965385"/>
      </dsp:txXfrm>
    </dsp:sp>
    <dsp:sp modelId="{17C64B67-F4F5-4FB5-9556-B787117699C5}">
      <dsp:nvSpPr>
        <dsp:cNvPr id="0" name=""/>
        <dsp:cNvSpPr/>
      </dsp:nvSpPr>
      <dsp:spPr>
        <a:xfrm>
          <a:off x="66611" y="3318071"/>
          <a:ext cx="1206731" cy="1206731"/>
        </a:xfrm>
        <a:prstGeom prst="ellipse">
          <a:avLst/>
        </a:prstGeom>
        <a:solidFill>
          <a:schemeClr val="lt1">
            <a:hueOff val="0"/>
            <a:satOff val="0"/>
            <a:lumOff val="0"/>
            <a:alphaOff val="0"/>
          </a:schemeClr>
        </a:solidFill>
        <a:ln w="25400" cap="flat" cmpd="sng" algn="ctr">
          <a:solidFill>
            <a:schemeClr val="accent2">
              <a:shade val="80000"/>
              <a:hueOff val="-35872"/>
              <a:satOff val="-4024"/>
              <a:lumOff val="2568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07E4E9-0918-42ED-9876-350783CF0665}">
      <dsp:nvSpPr>
        <dsp:cNvPr id="0" name=""/>
        <dsp:cNvSpPr/>
      </dsp:nvSpPr>
      <dsp:spPr>
        <a:xfrm>
          <a:off x="992" y="774567"/>
          <a:ext cx="3869531" cy="3095625"/>
        </a:xfrm>
        <a:prstGeom prst="rect">
          <a:avLst/>
        </a:prstGeom>
        <a:blipFill>
          <a:blip xmlns:r="http://schemas.openxmlformats.org/officeDocument/2006/relationships" r:embed="rId1"/>
          <a:srcRect/>
          <a:stretch>
            <a:fillRect t="-12000" b="-1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74B3E87-49F5-43A7-BF98-FA5ED060FF59}">
      <dsp:nvSpPr>
        <dsp:cNvPr id="0" name=""/>
        <dsp:cNvSpPr/>
      </dsp:nvSpPr>
      <dsp:spPr>
        <a:xfrm>
          <a:off x="349249" y="3560630"/>
          <a:ext cx="3443882" cy="1083468"/>
        </a:xfrm>
        <a:prstGeom prst="wedgeRectCallout">
          <a:avLst>
            <a:gd name="adj1" fmla="val 20250"/>
            <a:gd name="adj2" fmla="val -607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C" sz="1800" kern="1200" dirty="0"/>
            <a:t>Aumentar el tiempo de observación a un año para ver la influencia más factores, tales como el clima en la distribución de los </a:t>
          </a:r>
          <a:r>
            <a:rPr lang="es-EC" sz="1800" i="1" kern="1200" dirty="0" err="1"/>
            <a:t>Cebus</a:t>
          </a:r>
          <a:r>
            <a:rPr lang="es-EC" sz="1800" i="1" kern="1200" dirty="0"/>
            <a:t> </a:t>
          </a:r>
          <a:r>
            <a:rPr lang="es-EC" sz="1800" i="1" kern="1200" dirty="0" err="1"/>
            <a:t>albifrons</a:t>
          </a:r>
          <a:r>
            <a:rPr lang="es-EC" sz="1800" kern="1200" dirty="0"/>
            <a:t>.</a:t>
          </a:r>
        </a:p>
      </dsp:txBody>
      <dsp:txXfrm>
        <a:off x="349249" y="3560630"/>
        <a:ext cx="3443882" cy="1083468"/>
      </dsp:txXfrm>
    </dsp:sp>
    <dsp:sp modelId="{31B968E7-8BC8-479D-A678-F7E349CF074D}">
      <dsp:nvSpPr>
        <dsp:cNvPr id="0" name=""/>
        <dsp:cNvSpPr/>
      </dsp:nvSpPr>
      <dsp:spPr>
        <a:xfrm>
          <a:off x="4257476" y="774567"/>
          <a:ext cx="3869531" cy="3095625"/>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2000" b="-1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7CF6F6D-EEF7-4E2D-9E33-69173FCF5AB1}">
      <dsp:nvSpPr>
        <dsp:cNvPr id="0" name=""/>
        <dsp:cNvSpPr/>
      </dsp:nvSpPr>
      <dsp:spPr>
        <a:xfrm>
          <a:off x="4605734" y="3560630"/>
          <a:ext cx="3443882" cy="1083468"/>
        </a:xfrm>
        <a:prstGeom prst="wedgeRectCallout">
          <a:avLst>
            <a:gd name="adj1" fmla="val 20250"/>
            <a:gd name="adj2" fmla="val -607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C" sz="1800" kern="1200" dirty="0"/>
            <a:t>Autoridades ambientales deberían implementar planes de conservación y controles más estrictos</a:t>
          </a:r>
        </a:p>
      </dsp:txBody>
      <dsp:txXfrm>
        <a:off x="4605734" y="3560630"/>
        <a:ext cx="3443882" cy="1083468"/>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9.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2A8B9642-C599-4C9F-A3D0-214D9B53764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a:extLst>
              <a:ext uri="{FF2B5EF4-FFF2-40B4-BE49-F238E27FC236}">
                <a16:creationId xmlns:a16="http://schemas.microsoft.com/office/drawing/2014/main" id="{95A63080-ADC8-4E9B-ACCC-B00A13192DD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92425BB-0D1E-4F28-8BE4-90A197B8B5C3}" type="datetime1">
              <a:rPr lang="es-EC" smtClean="0"/>
              <a:t>2/3/2023</a:t>
            </a:fld>
            <a:endParaRPr lang="es-EC"/>
          </a:p>
        </p:txBody>
      </p:sp>
      <p:sp>
        <p:nvSpPr>
          <p:cNvPr id="4" name="Marcador de pie de página 3">
            <a:extLst>
              <a:ext uri="{FF2B5EF4-FFF2-40B4-BE49-F238E27FC236}">
                <a16:creationId xmlns:a16="http://schemas.microsoft.com/office/drawing/2014/main" id="{B01A2441-6E28-4B48-BDAD-63688EE55E9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5" name="Marcador de número de diapositiva 4">
            <a:extLst>
              <a:ext uri="{FF2B5EF4-FFF2-40B4-BE49-F238E27FC236}">
                <a16:creationId xmlns:a16="http://schemas.microsoft.com/office/drawing/2014/main" id="{A40D3094-6E82-4308-B668-81BB55980D8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4FFEF73-F7C0-42B9-A6A0-1B8DB8B93137}" type="slidenum">
              <a:rPr lang="es-EC" smtClean="0"/>
              <a:t>‹Nº›</a:t>
            </a:fld>
            <a:endParaRPr lang="es-EC"/>
          </a:p>
        </p:txBody>
      </p:sp>
    </p:spTree>
    <p:extLst>
      <p:ext uri="{BB962C8B-B14F-4D97-AF65-F5344CB8AC3E}">
        <p14:creationId xmlns:p14="http://schemas.microsoft.com/office/powerpoint/2010/main" val="3778987970"/>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747016-1B9A-411D-921E-3EFE845A4076}" type="datetime1">
              <a:rPr lang="es-EC" smtClean="0"/>
              <a:t>2/3/2023</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A9DB09-8D2A-4D6E-9F24-FD44D7E0E9C9}" type="slidenum">
              <a:rPr lang="es-EC" smtClean="0"/>
              <a:t>‹Nº›</a:t>
            </a:fld>
            <a:endParaRPr lang="es-EC"/>
          </a:p>
        </p:txBody>
      </p:sp>
    </p:spTree>
    <p:extLst>
      <p:ext uri="{BB962C8B-B14F-4D97-AF65-F5344CB8AC3E}">
        <p14:creationId xmlns:p14="http://schemas.microsoft.com/office/powerpoint/2010/main" val="138456541"/>
      </p:ext>
    </p:extLst>
  </p:cSld>
  <p:clrMap bg1="lt1" tx1="dk1" bg2="lt2" tx2="dk2" accent1="accent1" accent2="accent2" accent3="accent3" accent4="accent4" accent5="accent5" accent6="accent6" hlink="hlink" folHlink="folHlink"/>
  <p:hf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60A9DB09-8D2A-4D6E-9F24-FD44D7E0E9C9}" type="slidenum">
              <a:rPr lang="es-EC" smtClean="0"/>
              <a:t>1</a:t>
            </a:fld>
            <a:endParaRPr lang="es-EC"/>
          </a:p>
        </p:txBody>
      </p:sp>
      <p:sp>
        <p:nvSpPr>
          <p:cNvPr id="5" name="Marcador de fecha 4">
            <a:extLst>
              <a:ext uri="{FF2B5EF4-FFF2-40B4-BE49-F238E27FC236}">
                <a16:creationId xmlns:a16="http://schemas.microsoft.com/office/drawing/2014/main" id="{FAEBA2CA-692E-438E-80A9-6F8BD0E68305}"/>
              </a:ext>
            </a:extLst>
          </p:cNvPr>
          <p:cNvSpPr>
            <a:spLocks noGrp="1"/>
          </p:cNvSpPr>
          <p:nvPr>
            <p:ph type="dt" idx="1"/>
          </p:nvPr>
        </p:nvSpPr>
        <p:spPr/>
        <p:txBody>
          <a:bodyPr/>
          <a:lstStyle/>
          <a:p>
            <a:fld id="{9BF8AA09-893E-4FC9-8D66-6CF6761EE770}" type="datetime1">
              <a:rPr lang="es-EC" smtClean="0"/>
              <a:t>2/3/2023</a:t>
            </a:fld>
            <a:endParaRPr lang="es-EC"/>
          </a:p>
        </p:txBody>
      </p:sp>
      <p:sp>
        <p:nvSpPr>
          <p:cNvPr id="6" name="Marcador de encabezado 5">
            <a:extLst>
              <a:ext uri="{FF2B5EF4-FFF2-40B4-BE49-F238E27FC236}">
                <a16:creationId xmlns:a16="http://schemas.microsoft.com/office/drawing/2014/main" id="{959F0B36-7FFA-4FA3-B9F5-5C229AECF5FE}"/>
              </a:ext>
            </a:extLst>
          </p:cNvPr>
          <p:cNvSpPr>
            <a:spLocks noGrp="1"/>
          </p:cNvSpPr>
          <p:nvPr>
            <p:ph type="hdr" sz="quarter"/>
          </p:nvPr>
        </p:nvSpPr>
        <p:spPr/>
        <p:txBody>
          <a:bodyPr/>
          <a:lstStyle/>
          <a:p>
            <a:endParaRPr lang="es-EC"/>
          </a:p>
        </p:txBody>
      </p:sp>
    </p:spTree>
    <p:extLst>
      <p:ext uri="{BB962C8B-B14F-4D97-AF65-F5344CB8AC3E}">
        <p14:creationId xmlns:p14="http://schemas.microsoft.com/office/powerpoint/2010/main" val="28475035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b="0" i="0" kern="1200" dirty="0">
                <a:solidFill>
                  <a:schemeClr val="tx1"/>
                </a:solidFill>
                <a:effectLst/>
                <a:latin typeface="+mn-lt"/>
                <a:ea typeface="+mn-ea"/>
                <a:cs typeface="+mn-cs"/>
              </a:rPr>
              <a:t>de los animales, se evita la generación de estrés, alteración del comportamiento individual o social.</a:t>
            </a:r>
            <a:endParaRPr lang="es-ES"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Marcador de número de diapositiva 3"/>
          <p:cNvSpPr>
            <a:spLocks noGrp="1"/>
          </p:cNvSpPr>
          <p:nvPr>
            <p:ph type="sldNum" sz="quarter" idx="10"/>
          </p:nvPr>
        </p:nvSpPr>
        <p:spPr/>
        <p:txBody>
          <a:bodyPr/>
          <a:lstStyle/>
          <a:p>
            <a:fld id="{60A9DB09-8D2A-4D6E-9F24-FD44D7E0E9C9}" type="slidenum">
              <a:rPr lang="es-EC" smtClean="0"/>
              <a:t>13</a:t>
            </a:fld>
            <a:endParaRPr lang="es-EC"/>
          </a:p>
        </p:txBody>
      </p:sp>
      <p:sp>
        <p:nvSpPr>
          <p:cNvPr id="5" name="Marcador de fecha 4">
            <a:extLst>
              <a:ext uri="{FF2B5EF4-FFF2-40B4-BE49-F238E27FC236}">
                <a16:creationId xmlns:a16="http://schemas.microsoft.com/office/drawing/2014/main" id="{84BB42AB-2BE6-4947-9C0B-98D48ED87BC4}"/>
              </a:ext>
            </a:extLst>
          </p:cNvPr>
          <p:cNvSpPr>
            <a:spLocks noGrp="1"/>
          </p:cNvSpPr>
          <p:nvPr>
            <p:ph type="dt" idx="1"/>
          </p:nvPr>
        </p:nvSpPr>
        <p:spPr/>
        <p:txBody>
          <a:bodyPr/>
          <a:lstStyle/>
          <a:p>
            <a:fld id="{39429B6E-135F-483D-9ADD-C5A96A2CFC68}" type="datetime1">
              <a:rPr lang="es-EC" smtClean="0"/>
              <a:t>2/3/2023</a:t>
            </a:fld>
            <a:endParaRPr lang="es-EC"/>
          </a:p>
        </p:txBody>
      </p:sp>
      <p:sp>
        <p:nvSpPr>
          <p:cNvPr id="6" name="Marcador de encabezado 5">
            <a:extLst>
              <a:ext uri="{FF2B5EF4-FFF2-40B4-BE49-F238E27FC236}">
                <a16:creationId xmlns:a16="http://schemas.microsoft.com/office/drawing/2014/main" id="{9CDE85E8-47CE-4D6E-B2D2-74CEE76D6F07}"/>
              </a:ext>
            </a:extLst>
          </p:cNvPr>
          <p:cNvSpPr>
            <a:spLocks noGrp="1"/>
          </p:cNvSpPr>
          <p:nvPr>
            <p:ph type="hdr" sz="quarter"/>
          </p:nvPr>
        </p:nvSpPr>
        <p:spPr/>
        <p:txBody>
          <a:bodyPr/>
          <a:lstStyle/>
          <a:p>
            <a:endParaRPr lang="es-EC"/>
          </a:p>
        </p:txBody>
      </p:sp>
    </p:spTree>
    <p:extLst>
      <p:ext uri="{BB962C8B-B14F-4D97-AF65-F5344CB8AC3E}">
        <p14:creationId xmlns:p14="http://schemas.microsoft.com/office/powerpoint/2010/main" val="34706145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Marcador de número de diapositiva 3"/>
          <p:cNvSpPr>
            <a:spLocks noGrp="1"/>
          </p:cNvSpPr>
          <p:nvPr>
            <p:ph type="sldNum" sz="quarter" idx="10"/>
          </p:nvPr>
        </p:nvSpPr>
        <p:spPr/>
        <p:txBody>
          <a:bodyPr/>
          <a:lstStyle/>
          <a:p>
            <a:fld id="{60A9DB09-8D2A-4D6E-9F24-FD44D7E0E9C9}" type="slidenum">
              <a:rPr lang="es-EC" smtClean="0"/>
              <a:t>14</a:t>
            </a:fld>
            <a:endParaRPr lang="es-EC"/>
          </a:p>
        </p:txBody>
      </p:sp>
      <p:sp>
        <p:nvSpPr>
          <p:cNvPr id="5" name="Marcador de fecha 4">
            <a:extLst>
              <a:ext uri="{FF2B5EF4-FFF2-40B4-BE49-F238E27FC236}">
                <a16:creationId xmlns:a16="http://schemas.microsoft.com/office/drawing/2014/main" id="{27B30155-C712-4F71-8B98-16022AD014AE}"/>
              </a:ext>
            </a:extLst>
          </p:cNvPr>
          <p:cNvSpPr>
            <a:spLocks noGrp="1"/>
          </p:cNvSpPr>
          <p:nvPr>
            <p:ph type="dt" idx="1"/>
          </p:nvPr>
        </p:nvSpPr>
        <p:spPr/>
        <p:txBody>
          <a:bodyPr/>
          <a:lstStyle/>
          <a:p>
            <a:fld id="{E11ABCFF-43DB-45BE-97C8-075E63DC9C75}" type="datetime1">
              <a:rPr lang="es-EC" smtClean="0"/>
              <a:t>2/3/2023</a:t>
            </a:fld>
            <a:endParaRPr lang="es-EC"/>
          </a:p>
        </p:txBody>
      </p:sp>
      <p:sp>
        <p:nvSpPr>
          <p:cNvPr id="6" name="Marcador de encabezado 5">
            <a:extLst>
              <a:ext uri="{FF2B5EF4-FFF2-40B4-BE49-F238E27FC236}">
                <a16:creationId xmlns:a16="http://schemas.microsoft.com/office/drawing/2014/main" id="{1B2F80C3-533E-44B5-933E-91445E46611F}"/>
              </a:ext>
            </a:extLst>
          </p:cNvPr>
          <p:cNvSpPr>
            <a:spLocks noGrp="1"/>
          </p:cNvSpPr>
          <p:nvPr>
            <p:ph type="hdr" sz="quarter"/>
          </p:nvPr>
        </p:nvSpPr>
        <p:spPr/>
        <p:txBody>
          <a:bodyPr/>
          <a:lstStyle/>
          <a:p>
            <a:endParaRPr lang="es-EC"/>
          </a:p>
        </p:txBody>
      </p:sp>
    </p:spTree>
    <p:extLst>
      <p:ext uri="{BB962C8B-B14F-4D97-AF65-F5344CB8AC3E}">
        <p14:creationId xmlns:p14="http://schemas.microsoft.com/office/powerpoint/2010/main" val="22312631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p:txBody>
          </p:sp>
        </mc:Choice>
        <mc:Fallback xmlns="">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dirty="0" smtClean="0"/>
                  <a:t>Figura 9 Redes de contactos agrupadas bajo diferentes criterios</a:t>
                </a:r>
              </a:p>
              <a:p>
                <a:pPr marL="0" marR="0" lvl="0" indent="0" algn="l" defTabSz="914400" rtl="0" eaLnBrk="1" fontAlgn="auto" latinLnBrk="0" hangingPunct="1">
                  <a:lnSpc>
                    <a:spcPct val="100000"/>
                  </a:lnSpc>
                  <a:spcBef>
                    <a:spcPts val="0"/>
                  </a:spcBef>
                  <a:spcAft>
                    <a:spcPts val="0"/>
                  </a:spcAft>
                  <a:buClrTx/>
                  <a:buSzTx/>
                  <a:buFontTx/>
                  <a:buNone/>
                  <a:tabLst/>
                  <a:defRPr/>
                </a:pPr>
                <a:r>
                  <a:rPr lang="es-EC" dirty="0" smtClean="0"/>
                  <a:t>A) Red agrupada por el índice de cercanía nótese la infección mixta (2 parásitos) compartida por el grupo formado por los juveniles. B) Red que presenta asociaciones según el índice de agrupamiento (</a:t>
                </a:r>
                <a:r>
                  <a:rPr lang="es-EC" dirty="0" err="1" smtClean="0"/>
                  <a:t>clustering</a:t>
                </a:r>
                <a:r>
                  <a:rPr lang="es-EC" dirty="0" smtClean="0"/>
                  <a:t>), nótese que el tamaño del nodo es similar entre los individuos.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smtClean="0"/>
              </a:p>
              <a:p>
                <a:r>
                  <a:rPr lang="es-EC" sz="1200" kern="1200" dirty="0" smtClean="0">
                    <a:solidFill>
                      <a:schemeClr val="tx1"/>
                    </a:solidFill>
                    <a:effectLst/>
                    <a:latin typeface="+mn-lt"/>
                    <a:ea typeface="+mn-ea"/>
                    <a:cs typeface="+mn-cs"/>
                  </a:rPr>
                  <a:t>La diversidad o riqueza de parásitos (RP) con los coeficientes de centralidad de la red indicaron presentó una relación </a:t>
                </a:r>
                <a:r>
                  <a:rPr lang="es-EC" sz="1200" kern="1200" dirty="0" err="1" smtClean="0">
                    <a:solidFill>
                      <a:schemeClr val="tx1"/>
                    </a:solidFill>
                    <a:effectLst/>
                    <a:latin typeface="+mn-lt"/>
                    <a:ea typeface="+mn-ea"/>
                    <a:cs typeface="+mn-cs"/>
                  </a:rPr>
                  <a:t>monotónica</a:t>
                </a:r>
                <a:r>
                  <a:rPr lang="es-EC" sz="1200" kern="1200" dirty="0" smtClean="0">
                    <a:solidFill>
                      <a:schemeClr val="tx1"/>
                    </a:solidFill>
                    <a:effectLst/>
                    <a:latin typeface="+mn-lt"/>
                    <a:ea typeface="+mn-ea"/>
                    <a:cs typeface="+mn-cs"/>
                  </a:rPr>
                  <a:t> con los siguientes coeficientes de centralidad: </a:t>
                </a:r>
                <a:r>
                  <a:rPr lang="es-EC" sz="1200" b="1" kern="1200" dirty="0">
                    <a:solidFill>
                      <a:schemeClr val="tx1"/>
                    </a:solidFill>
                    <a:effectLst/>
                    <a:latin typeface="+mn-lt"/>
                    <a:ea typeface="+mn-ea"/>
                    <a:cs typeface="+mn-cs"/>
                  </a:rPr>
                  <a:t>grado </a:t>
                </a:r>
                <a:r>
                  <a:rPr lang="es-EC" sz="1200" kern="1200" dirty="0">
                    <a:solidFill>
                      <a:schemeClr val="tx1"/>
                    </a:solidFill>
                    <a:effectLst/>
                    <a:latin typeface="+mn-lt"/>
                    <a:ea typeface="+mn-ea"/>
                    <a:cs typeface="+mn-cs"/>
                  </a:rPr>
                  <a:t>(</a:t>
                </a:r>
                <a:r>
                  <a:rPr lang="es-EC" sz="1200" kern="1200" dirty="0" err="1">
                    <a:solidFill>
                      <a:schemeClr val="tx1"/>
                    </a:solidFill>
                    <a:effectLst/>
                    <a:latin typeface="+mn-lt"/>
                    <a:ea typeface="+mn-ea"/>
                    <a:cs typeface="+mn-cs"/>
                  </a:rPr>
                  <a:t>r</a:t>
                </a:r>
                <a:r>
                  <a:rPr lang="es-EC" sz="1200" kern="1200" baseline="-25000" dirty="0" err="1">
                    <a:solidFill>
                      <a:schemeClr val="tx1"/>
                    </a:solidFill>
                    <a:effectLst/>
                    <a:latin typeface="+mn-lt"/>
                    <a:ea typeface="+mn-ea"/>
                    <a:cs typeface="+mn-cs"/>
                  </a:rPr>
                  <a:t>s</a:t>
                </a:r>
                <a:r>
                  <a:rPr lang="es-EC" sz="1200" kern="1200" dirty="0">
                    <a:solidFill>
                      <a:schemeClr val="tx1"/>
                    </a:solidFill>
                    <a:effectLst/>
                    <a:latin typeface="+mn-lt"/>
                    <a:ea typeface="+mn-ea"/>
                    <a:cs typeface="+mn-cs"/>
                  </a:rPr>
                  <a:t>  = 0.726, </a:t>
                </a:r>
                <a:r>
                  <a:rPr lang="es-EC" sz="1200" i="0" kern="1200">
                    <a:solidFill>
                      <a:schemeClr val="tx1"/>
                    </a:solidFill>
                    <a:effectLst/>
                    <a:latin typeface="+mn-lt"/>
                    <a:ea typeface="+mn-ea"/>
                    <a:cs typeface="+mn-cs"/>
                  </a:rPr>
                  <a:t>𝑝</a:t>
                </a:r>
                <a:r>
                  <a:rPr lang="es-EC" sz="1200" kern="1200" dirty="0">
                    <a:solidFill>
                      <a:schemeClr val="tx1"/>
                    </a:solidFill>
                    <a:effectLst/>
                    <a:latin typeface="+mn-lt"/>
                    <a:ea typeface="+mn-ea"/>
                    <a:cs typeface="+mn-cs"/>
                  </a:rPr>
                  <a:t> = 0.03) y </a:t>
                </a:r>
                <a:r>
                  <a:rPr lang="es-EC" sz="1200" b="1" kern="1200" dirty="0">
                    <a:solidFill>
                      <a:schemeClr val="tx1"/>
                    </a:solidFill>
                    <a:effectLst/>
                    <a:latin typeface="+mn-lt"/>
                    <a:ea typeface="+mn-ea"/>
                    <a:cs typeface="+mn-cs"/>
                  </a:rPr>
                  <a:t>coeficiente de agrupamiento </a:t>
                </a:r>
                <a:r>
                  <a:rPr lang="es-EC" sz="1200" kern="1200" dirty="0">
                    <a:solidFill>
                      <a:schemeClr val="tx1"/>
                    </a:solidFill>
                    <a:effectLst/>
                    <a:latin typeface="+mn-lt"/>
                    <a:ea typeface="+mn-ea"/>
                    <a:cs typeface="+mn-cs"/>
                  </a:rPr>
                  <a:t>(</a:t>
                </a:r>
                <a:r>
                  <a:rPr lang="es-EC" sz="1200" kern="1200" dirty="0" err="1">
                    <a:solidFill>
                      <a:schemeClr val="tx1"/>
                    </a:solidFill>
                    <a:effectLst/>
                    <a:latin typeface="+mn-lt"/>
                    <a:ea typeface="+mn-ea"/>
                    <a:cs typeface="+mn-cs"/>
                  </a:rPr>
                  <a:t>r</a:t>
                </a:r>
                <a:r>
                  <a:rPr lang="es-EC" sz="1200" kern="1200" baseline="-25000" dirty="0" err="1">
                    <a:solidFill>
                      <a:schemeClr val="tx1"/>
                    </a:solidFill>
                    <a:effectLst/>
                    <a:latin typeface="+mn-lt"/>
                    <a:ea typeface="+mn-ea"/>
                    <a:cs typeface="+mn-cs"/>
                  </a:rPr>
                  <a:t>s</a:t>
                </a:r>
                <a:r>
                  <a:rPr lang="es-EC" sz="1200" kern="1200" dirty="0">
                    <a:solidFill>
                      <a:schemeClr val="tx1"/>
                    </a:solidFill>
                    <a:effectLst/>
                    <a:latin typeface="+mn-lt"/>
                    <a:ea typeface="+mn-ea"/>
                    <a:cs typeface="+mn-cs"/>
                  </a:rPr>
                  <a:t>  = 0.694, </a:t>
                </a:r>
                <a:r>
                  <a:rPr lang="es-EC" sz="1200" i="0" kern="1200">
                    <a:solidFill>
                      <a:schemeClr val="tx1"/>
                    </a:solidFill>
                    <a:effectLst/>
                    <a:latin typeface="+mn-lt"/>
                    <a:ea typeface="+mn-ea"/>
                    <a:cs typeface="+mn-cs"/>
                  </a:rPr>
                  <a:t>𝑝</a:t>
                </a:r>
                <a:r>
                  <a:rPr lang="es-EC" sz="1200" kern="1200" dirty="0">
                    <a:solidFill>
                      <a:schemeClr val="tx1"/>
                    </a:solidFill>
                    <a:effectLst/>
                    <a:latin typeface="+mn-lt"/>
                    <a:ea typeface="+mn-ea"/>
                    <a:cs typeface="+mn-cs"/>
                  </a:rPr>
                  <a:t> = 0.04). </a:t>
                </a:r>
              </a:p>
              <a:p>
                <a:r>
                  <a:rPr lang="es-EC" sz="1200" kern="1200" dirty="0">
                    <a:solidFill>
                      <a:schemeClr val="tx1"/>
                    </a:solidFill>
                    <a:effectLst/>
                    <a:latin typeface="+mn-lt"/>
                    <a:ea typeface="+mn-ea"/>
                    <a:cs typeface="+mn-cs"/>
                  </a:rPr>
                  <a:t>La intensidad de la infección parasitaria por </a:t>
                </a:r>
                <a:r>
                  <a:rPr lang="es-EC" sz="1200" i="1" kern="1200" dirty="0" err="1">
                    <a:solidFill>
                      <a:schemeClr val="tx1"/>
                    </a:solidFill>
                    <a:effectLst/>
                    <a:latin typeface="+mn-lt"/>
                    <a:ea typeface="+mn-ea"/>
                    <a:cs typeface="+mn-cs"/>
                  </a:rPr>
                  <a:t>Strongyloides</a:t>
                </a:r>
                <a:r>
                  <a:rPr lang="es-EC" sz="1200" i="1" kern="1200" dirty="0">
                    <a:solidFill>
                      <a:schemeClr val="tx1"/>
                    </a:solidFill>
                    <a:effectLst/>
                    <a:latin typeface="+mn-lt"/>
                    <a:ea typeface="+mn-ea"/>
                    <a:cs typeface="+mn-cs"/>
                  </a:rPr>
                  <a:t> </a:t>
                </a:r>
                <a:r>
                  <a:rPr lang="es-EC" sz="1200" kern="1200" dirty="0" err="1">
                    <a:solidFill>
                      <a:schemeClr val="tx1"/>
                    </a:solidFill>
                    <a:effectLst/>
                    <a:latin typeface="+mn-lt"/>
                    <a:ea typeface="+mn-ea"/>
                    <a:cs typeface="+mn-cs"/>
                  </a:rPr>
                  <a:t>sp</a:t>
                </a:r>
                <a:r>
                  <a:rPr lang="es-EC" sz="1200" kern="1200" dirty="0">
                    <a:solidFill>
                      <a:schemeClr val="tx1"/>
                    </a:solidFill>
                    <a:effectLst/>
                    <a:latin typeface="+mn-lt"/>
                    <a:ea typeface="+mn-ea"/>
                    <a:cs typeface="+mn-cs"/>
                  </a:rPr>
                  <a:t>., al hacerse una prueba no paramétrica de correlación (</a:t>
                </a:r>
                <a:r>
                  <a:rPr lang="es-EC" sz="1200" kern="1200" dirty="0" err="1">
                    <a:solidFill>
                      <a:schemeClr val="tx1"/>
                    </a:solidFill>
                    <a:effectLst/>
                    <a:latin typeface="+mn-lt"/>
                    <a:ea typeface="+mn-ea"/>
                    <a:cs typeface="+mn-cs"/>
                  </a:rPr>
                  <a:t>Spearman</a:t>
                </a:r>
                <a:r>
                  <a:rPr lang="es-EC" sz="1200" kern="1200" dirty="0">
                    <a:solidFill>
                      <a:schemeClr val="tx1"/>
                    </a:solidFill>
                    <a:effectLst/>
                    <a:latin typeface="+mn-lt"/>
                    <a:ea typeface="+mn-ea"/>
                    <a:cs typeface="+mn-cs"/>
                  </a:rPr>
                  <a:t>) demostró tener relación con el </a:t>
                </a:r>
                <a:r>
                  <a:rPr lang="es-EC" sz="1200" b="1" kern="1200" dirty="0">
                    <a:solidFill>
                      <a:schemeClr val="tx1"/>
                    </a:solidFill>
                    <a:effectLst/>
                    <a:latin typeface="+mn-lt"/>
                    <a:ea typeface="+mn-ea"/>
                    <a:cs typeface="+mn-cs"/>
                  </a:rPr>
                  <a:t>coeficiente de agrupamiento</a:t>
                </a:r>
                <a:r>
                  <a:rPr lang="es-EC" sz="1200" kern="1200" dirty="0">
                    <a:solidFill>
                      <a:schemeClr val="tx1"/>
                    </a:solidFill>
                    <a:effectLst/>
                    <a:latin typeface="+mn-lt"/>
                    <a:ea typeface="+mn-ea"/>
                    <a:cs typeface="+mn-cs"/>
                  </a:rPr>
                  <a:t> (</a:t>
                </a:r>
                <a:r>
                  <a:rPr lang="es-EC" sz="1200" kern="1200" dirty="0" err="1">
                    <a:solidFill>
                      <a:schemeClr val="tx1"/>
                    </a:solidFill>
                    <a:effectLst/>
                    <a:latin typeface="+mn-lt"/>
                    <a:ea typeface="+mn-ea"/>
                    <a:cs typeface="+mn-cs"/>
                  </a:rPr>
                  <a:t>r</a:t>
                </a:r>
                <a:r>
                  <a:rPr lang="es-EC" sz="1200" kern="1200" baseline="-25000" dirty="0" err="1">
                    <a:solidFill>
                      <a:schemeClr val="tx1"/>
                    </a:solidFill>
                    <a:effectLst/>
                    <a:latin typeface="+mn-lt"/>
                    <a:ea typeface="+mn-ea"/>
                    <a:cs typeface="+mn-cs"/>
                  </a:rPr>
                  <a:t>s</a:t>
                </a:r>
                <a:r>
                  <a:rPr lang="es-EC" sz="1200" kern="1200" dirty="0">
                    <a:solidFill>
                      <a:schemeClr val="tx1"/>
                    </a:solidFill>
                    <a:effectLst/>
                    <a:latin typeface="+mn-lt"/>
                    <a:ea typeface="+mn-ea"/>
                    <a:cs typeface="+mn-cs"/>
                  </a:rPr>
                  <a:t>  = 0.81, </a:t>
                </a:r>
                <a:r>
                  <a:rPr lang="es-EC" sz="1200" i="0" kern="1200">
                    <a:solidFill>
                      <a:schemeClr val="tx1"/>
                    </a:solidFill>
                    <a:effectLst/>
                    <a:latin typeface="+mn-lt"/>
                    <a:ea typeface="+mn-ea"/>
                    <a:cs typeface="+mn-cs"/>
                  </a:rPr>
                  <a:t>𝑝</a:t>
                </a:r>
                <a:r>
                  <a:rPr lang="es-EC" sz="1200" kern="1200" dirty="0">
                    <a:solidFill>
                      <a:schemeClr val="tx1"/>
                    </a:solidFill>
                    <a:effectLst/>
                    <a:latin typeface="+mn-lt"/>
                    <a:ea typeface="+mn-ea"/>
                    <a:cs typeface="+mn-cs"/>
                  </a:rPr>
                  <a:t> &lt; 0.01) y </a:t>
                </a:r>
                <a:r>
                  <a:rPr lang="es-EC" sz="1200" b="1" kern="1200" dirty="0">
                    <a:solidFill>
                      <a:schemeClr val="tx1"/>
                    </a:solidFill>
                    <a:effectLst/>
                    <a:latin typeface="+mn-lt"/>
                    <a:ea typeface="+mn-ea"/>
                    <a:cs typeface="+mn-cs"/>
                  </a:rPr>
                  <a:t>vector de centralidad propio</a:t>
                </a:r>
                <a:r>
                  <a:rPr lang="es-EC" sz="1200" kern="1200" dirty="0">
                    <a:solidFill>
                      <a:schemeClr val="tx1"/>
                    </a:solidFill>
                    <a:effectLst/>
                    <a:latin typeface="+mn-lt"/>
                    <a:ea typeface="+mn-ea"/>
                    <a:cs typeface="+mn-cs"/>
                  </a:rPr>
                  <a:t> (</a:t>
                </a:r>
                <a:r>
                  <a:rPr lang="es-EC" sz="1200" kern="1200" dirty="0" err="1">
                    <a:solidFill>
                      <a:schemeClr val="tx1"/>
                    </a:solidFill>
                    <a:effectLst/>
                    <a:latin typeface="+mn-lt"/>
                    <a:ea typeface="+mn-ea"/>
                    <a:cs typeface="+mn-cs"/>
                  </a:rPr>
                  <a:t>r</a:t>
                </a:r>
                <a:r>
                  <a:rPr lang="es-EC" sz="1200" kern="1200" baseline="-25000" dirty="0" err="1">
                    <a:solidFill>
                      <a:schemeClr val="tx1"/>
                    </a:solidFill>
                    <a:effectLst/>
                    <a:latin typeface="+mn-lt"/>
                    <a:ea typeface="+mn-ea"/>
                    <a:cs typeface="+mn-cs"/>
                  </a:rPr>
                  <a:t>s</a:t>
                </a:r>
                <a:r>
                  <a:rPr lang="es-EC" sz="1200" kern="1200" dirty="0">
                    <a:solidFill>
                      <a:schemeClr val="tx1"/>
                    </a:solidFill>
                    <a:effectLst/>
                    <a:latin typeface="+mn-lt"/>
                    <a:ea typeface="+mn-ea"/>
                    <a:cs typeface="+mn-cs"/>
                  </a:rPr>
                  <a:t> = 0.66, </a:t>
                </a:r>
                <a:r>
                  <a:rPr lang="es-EC" sz="1200" i="0" kern="1200">
                    <a:solidFill>
                      <a:schemeClr val="tx1"/>
                    </a:solidFill>
                    <a:effectLst/>
                    <a:latin typeface="+mn-lt"/>
                    <a:ea typeface="+mn-ea"/>
                    <a:cs typeface="+mn-cs"/>
                  </a:rPr>
                  <a:t>𝑝</a:t>
                </a:r>
                <a:r>
                  <a:rPr lang="es-EC" sz="1200" kern="1200" dirty="0">
                    <a:solidFill>
                      <a:schemeClr val="tx1"/>
                    </a:solidFill>
                    <a:effectLst/>
                    <a:latin typeface="+mn-lt"/>
                    <a:ea typeface="+mn-ea"/>
                    <a:cs typeface="+mn-cs"/>
                  </a:rPr>
                  <a:t> = 0.04); mientras que el parasitismo por </a:t>
                </a:r>
                <a:r>
                  <a:rPr lang="es-EC" sz="1200" i="1" kern="1200" dirty="0" err="1">
                    <a:solidFill>
                      <a:schemeClr val="tx1"/>
                    </a:solidFill>
                    <a:effectLst/>
                    <a:latin typeface="+mn-lt"/>
                    <a:ea typeface="+mn-ea"/>
                    <a:cs typeface="+mn-cs"/>
                  </a:rPr>
                  <a:t>Hymenolepis</a:t>
                </a:r>
                <a:r>
                  <a:rPr lang="es-EC" sz="1200" kern="1200" dirty="0">
                    <a:solidFill>
                      <a:schemeClr val="tx1"/>
                    </a:solidFill>
                    <a:effectLst/>
                    <a:latin typeface="+mn-lt"/>
                    <a:ea typeface="+mn-ea"/>
                    <a:cs typeface="+mn-cs"/>
                  </a:rPr>
                  <a:t> </a:t>
                </a:r>
                <a:r>
                  <a:rPr lang="es-EC" sz="1200" kern="1200" dirty="0" err="1">
                    <a:solidFill>
                      <a:schemeClr val="tx1"/>
                    </a:solidFill>
                    <a:effectLst/>
                    <a:latin typeface="+mn-lt"/>
                    <a:ea typeface="+mn-ea"/>
                    <a:cs typeface="+mn-cs"/>
                  </a:rPr>
                  <a:t>sp</a:t>
                </a:r>
                <a:r>
                  <a:rPr lang="es-EC" sz="1200" kern="1200" dirty="0">
                    <a:solidFill>
                      <a:schemeClr val="tx1"/>
                    </a:solidFill>
                    <a:effectLst/>
                    <a:latin typeface="+mn-lt"/>
                    <a:ea typeface="+mn-ea"/>
                    <a:cs typeface="+mn-cs"/>
                  </a:rPr>
                  <a:t>. no se asoció a ninguna variable de los parámetros de la red de contacto mediante la correlación de </a:t>
                </a:r>
                <a:r>
                  <a:rPr lang="es-EC" sz="1200" kern="1200" dirty="0" err="1">
                    <a:solidFill>
                      <a:schemeClr val="tx1"/>
                    </a:solidFill>
                    <a:effectLst/>
                    <a:latin typeface="+mn-lt"/>
                    <a:ea typeface="+mn-ea"/>
                    <a:cs typeface="+mn-cs"/>
                  </a:rPr>
                  <a:t>Spearman</a:t>
                </a:r>
                <a:r>
                  <a:rPr lang="es-EC"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p:txBody>
          </p:sp>
        </mc:Fallback>
      </mc:AlternateContent>
      <p:sp>
        <p:nvSpPr>
          <p:cNvPr id="4" name="Marcador de número de diapositiva 3"/>
          <p:cNvSpPr>
            <a:spLocks noGrp="1"/>
          </p:cNvSpPr>
          <p:nvPr>
            <p:ph type="sldNum" sz="quarter" idx="10"/>
          </p:nvPr>
        </p:nvSpPr>
        <p:spPr/>
        <p:txBody>
          <a:bodyPr/>
          <a:lstStyle/>
          <a:p>
            <a:fld id="{60A9DB09-8D2A-4D6E-9F24-FD44D7E0E9C9}" type="slidenum">
              <a:rPr lang="es-EC" smtClean="0"/>
              <a:t>16</a:t>
            </a:fld>
            <a:endParaRPr lang="es-EC"/>
          </a:p>
        </p:txBody>
      </p:sp>
      <p:sp>
        <p:nvSpPr>
          <p:cNvPr id="5" name="Marcador de fecha 4">
            <a:extLst>
              <a:ext uri="{FF2B5EF4-FFF2-40B4-BE49-F238E27FC236}">
                <a16:creationId xmlns:a16="http://schemas.microsoft.com/office/drawing/2014/main" id="{5CC64365-9A0B-44A3-A266-720696F7AC5E}"/>
              </a:ext>
            </a:extLst>
          </p:cNvPr>
          <p:cNvSpPr>
            <a:spLocks noGrp="1"/>
          </p:cNvSpPr>
          <p:nvPr>
            <p:ph type="dt" idx="1"/>
          </p:nvPr>
        </p:nvSpPr>
        <p:spPr/>
        <p:txBody>
          <a:bodyPr/>
          <a:lstStyle/>
          <a:p>
            <a:fld id="{58888680-ED64-4E3A-9D31-0B345A9CDFF7}" type="datetime1">
              <a:rPr lang="es-EC" smtClean="0"/>
              <a:t>2/3/2023</a:t>
            </a:fld>
            <a:endParaRPr lang="es-EC"/>
          </a:p>
        </p:txBody>
      </p:sp>
      <p:sp>
        <p:nvSpPr>
          <p:cNvPr id="6" name="Marcador de encabezado 5">
            <a:extLst>
              <a:ext uri="{FF2B5EF4-FFF2-40B4-BE49-F238E27FC236}">
                <a16:creationId xmlns:a16="http://schemas.microsoft.com/office/drawing/2014/main" id="{60DC3393-BCCC-4AE1-9642-2889FA73C59B}"/>
              </a:ext>
            </a:extLst>
          </p:cNvPr>
          <p:cNvSpPr>
            <a:spLocks noGrp="1"/>
          </p:cNvSpPr>
          <p:nvPr>
            <p:ph type="hdr" sz="quarter"/>
          </p:nvPr>
        </p:nvSpPr>
        <p:spPr/>
        <p:txBody>
          <a:bodyPr/>
          <a:lstStyle/>
          <a:p>
            <a:endParaRPr lang="es-EC"/>
          </a:p>
        </p:txBody>
      </p:sp>
    </p:spTree>
    <p:extLst>
      <p:ext uri="{BB962C8B-B14F-4D97-AF65-F5344CB8AC3E}">
        <p14:creationId xmlns:p14="http://schemas.microsoft.com/office/powerpoint/2010/main" val="20020899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De las 48 muestras </a:t>
                </a:r>
                <a:r>
                  <a:rPr lang="es-ES" dirty="0" err="1"/>
                  <a:t>procedadas</a:t>
                </a:r>
                <a:r>
                  <a:rPr lang="es-ES" dirty="0"/>
                  <a:t>, 12</a:t>
                </a:r>
                <a:r>
                  <a:rPr lang="es-ES" baseline="0" dirty="0"/>
                  <a:t> fueron positivas para </a:t>
                </a:r>
                <a:r>
                  <a:rPr lang="es-ES" baseline="0" dirty="0" err="1"/>
                  <a:t>tpi</a:t>
                </a:r>
                <a:r>
                  <a:rPr lang="es-ES" baseline="0" dirty="0"/>
                  <a:t> y 15 para </a:t>
                </a:r>
                <a:r>
                  <a:rPr lang="es-ES" baseline="0" dirty="0" err="1"/>
                  <a:t>gdh</a:t>
                </a:r>
                <a:r>
                  <a:rPr lang="es-ES" baseline="0" dirty="0"/>
                  <a:t> mediante la PCR </a:t>
                </a:r>
                <a:r>
                  <a:rPr lang="es-ES" baseline="0" dirty="0" err="1"/>
                  <a:t>nested</a:t>
                </a:r>
                <a:r>
                  <a:rPr lang="es-ES" baseline="0" dirty="0"/>
                  <a:t>.  Los resultados de la electroforesis en el gel de agarosa al 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p:txBody>
          </p:sp>
        </mc:Choice>
        <mc:Fallback xmlns="">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dirty="0" smtClean="0"/>
                  <a:t>Figura 9 Redes de contactos agrupadas bajo diferentes criterios</a:t>
                </a:r>
              </a:p>
              <a:p>
                <a:pPr marL="0" marR="0" lvl="0" indent="0" algn="l" defTabSz="914400" rtl="0" eaLnBrk="1" fontAlgn="auto" latinLnBrk="0" hangingPunct="1">
                  <a:lnSpc>
                    <a:spcPct val="100000"/>
                  </a:lnSpc>
                  <a:spcBef>
                    <a:spcPts val="0"/>
                  </a:spcBef>
                  <a:spcAft>
                    <a:spcPts val="0"/>
                  </a:spcAft>
                  <a:buClrTx/>
                  <a:buSzTx/>
                  <a:buFontTx/>
                  <a:buNone/>
                  <a:tabLst/>
                  <a:defRPr/>
                </a:pPr>
                <a:r>
                  <a:rPr lang="es-EC" dirty="0" smtClean="0"/>
                  <a:t>A) Red agrupada por el índice de cercanía nótese la infección mixta (2 parásitos) compartida por el grupo formado por los juveniles. B) Red que presenta asociaciones según el índice de agrupamiento (</a:t>
                </a:r>
                <a:r>
                  <a:rPr lang="es-EC" dirty="0" err="1" smtClean="0"/>
                  <a:t>clustering</a:t>
                </a:r>
                <a:r>
                  <a:rPr lang="es-EC" dirty="0" smtClean="0"/>
                  <a:t>), nótese que el tamaño del nodo es similar entre los individuos.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smtClean="0"/>
              </a:p>
              <a:p>
                <a:r>
                  <a:rPr lang="es-EC" sz="1200" kern="1200" dirty="0" smtClean="0">
                    <a:solidFill>
                      <a:schemeClr val="tx1"/>
                    </a:solidFill>
                    <a:effectLst/>
                    <a:latin typeface="+mn-lt"/>
                    <a:ea typeface="+mn-ea"/>
                    <a:cs typeface="+mn-cs"/>
                  </a:rPr>
                  <a:t>La diversidad o riqueza de parásitos (RP) con los coeficientes de centralidad de la red indicaron presentó una relación </a:t>
                </a:r>
                <a:r>
                  <a:rPr lang="es-EC" sz="1200" kern="1200" dirty="0" err="1" smtClean="0">
                    <a:solidFill>
                      <a:schemeClr val="tx1"/>
                    </a:solidFill>
                    <a:effectLst/>
                    <a:latin typeface="+mn-lt"/>
                    <a:ea typeface="+mn-ea"/>
                    <a:cs typeface="+mn-cs"/>
                  </a:rPr>
                  <a:t>monotónica</a:t>
                </a:r>
                <a:r>
                  <a:rPr lang="es-EC" sz="1200" kern="1200" dirty="0" smtClean="0">
                    <a:solidFill>
                      <a:schemeClr val="tx1"/>
                    </a:solidFill>
                    <a:effectLst/>
                    <a:latin typeface="+mn-lt"/>
                    <a:ea typeface="+mn-ea"/>
                    <a:cs typeface="+mn-cs"/>
                  </a:rPr>
                  <a:t> con los siguientes coeficientes de centralidad: </a:t>
                </a:r>
                <a:r>
                  <a:rPr lang="es-EC" sz="1200" b="1" kern="1200" dirty="0">
                    <a:solidFill>
                      <a:schemeClr val="tx1"/>
                    </a:solidFill>
                    <a:effectLst/>
                    <a:latin typeface="+mn-lt"/>
                    <a:ea typeface="+mn-ea"/>
                    <a:cs typeface="+mn-cs"/>
                  </a:rPr>
                  <a:t>grado </a:t>
                </a:r>
                <a:r>
                  <a:rPr lang="es-EC" sz="1200" kern="1200" dirty="0">
                    <a:solidFill>
                      <a:schemeClr val="tx1"/>
                    </a:solidFill>
                    <a:effectLst/>
                    <a:latin typeface="+mn-lt"/>
                    <a:ea typeface="+mn-ea"/>
                    <a:cs typeface="+mn-cs"/>
                  </a:rPr>
                  <a:t>(</a:t>
                </a:r>
                <a:r>
                  <a:rPr lang="es-EC" sz="1200" kern="1200" dirty="0" err="1">
                    <a:solidFill>
                      <a:schemeClr val="tx1"/>
                    </a:solidFill>
                    <a:effectLst/>
                    <a:latin typeface="+mn-lt"/>
                    <a:ea typeface="+mn-ea"/>
                    <a:cs typeface="+mn-cs"/>
                  </a:rPr>
                  <a:t>r</a:t>
                </a:r>
                <a:r>
                  <a:rPr lang="es-EC" sz="1200" kern="1200" baseline="-25000" dirty="0" err="1">
                    <a:solidFill>
                      <a:schemeClr val="tx1"/>
                    </a:solidFill>
                    <a:effectLst/>
                    <a:latin typeface="+mn-lt"/>
                    <a:ea typeface="+mn-ea"/>
                    <a:cs typeface="+mn-cs"/>
                  </a:rPr>
                  <a:t>s</a:t>
                </a:r>
                <a:r>
                  <a:rPr lang="es-EC" sz="1200" kern="1200" dirty="0">
                    <a:solidFill>
                      <a:schemeClr val="tx1"/>
                    </a:solidFill>
                    <a:effectLst/>
                    <a:latin typeface="+mn-lt"/>
                    <a:ea typeface="+mn-ea"/>
                    <a:cs typeface="+mn-cs"/>
                  </a:rPr>
                  <a:t>  = 0.726, </a:t>
                </a:r>
                <a:r>
                  <a:rPr lang="es-EC" sz="1200" i="0" kern="1200">
                    <a:solidFill>
                      <a:schemeClr val="tx1"/>
                    </a:solidFill>
                    <a:effectLst/>
                    <a:latin typeface="+mn-lt"/>
                    <a:ea typeface="+mn-ea"/>
                    <a:cs typeface="+mn-cs"/>
                  </a:rPr>
                  <a:t>𝑝</a:t>
                </a:r>
                <a:r>
                  <a:rPr lang="es-EC" sz="1200" kern="1200" dirty="0">
                    <a:solidFill>
                      <a:schemeClr val="tx1"/>
                    </a:solidFill>
                    <a:effectLst/>
                    <a:latin typeface="+mn-lt"/>
                    <a:ea typeface="+mn-ea"/>
                    <a:cs typeface="+mn-cs"/>
                  </a:rPr>
                  <a:t> = 0.03) y </a:t>
                </a:r>
                <a:r>
                  <a:rPr lang="es-EC" sz="1200" b="1" kern="1200" dirty="0">
                    <a:solidFill>
                      <a:schemeClr val="tx1"/>
                    </a:solidFill>
                    <a:effectLst/>
                    <a:latin typeface="+mn-lt"/>
                    <a:ea typeface="+mn-ea"/>
                    <a:cs typeface="+mn-cs"/>
                  </a:rPr>
                  <a:t>coeficiente de agrupamiento </a:t>
                </a:r>
                <a:r>
                  <a:rPr lang="es-EC" sz="1200" kern="1200" dirty="0">
                    <a:solidFill>
                      <a:schemeClr val="tx1"/>
                    </a:solidFill>
                    <a:effectLst/>
                    <a:latin typeface="+mn-lt"/>
                    <a:ea typeface="+mn-ea"/>
                    <a:cs typeface="+mn-cs"/>
                  </a:rPr>
                  <a:t>(</a:t>
                </a:r>
                <a:r>
                  <a:rPr lang="es-EC" sz="1200" kern="1200" dirty="0" err="1">
                    <a:solidFill>
                      <a:schemeClr val="tx1"/>
                    </a:solidFill>
                    <a:effectLst/>
                    <a:latin typeface="+mn-lt"/>
                    <a:ea typeface="+mn-ea"/>
                    <a:cs typeface="+mn-cs"/>
                  </a:rPr>
                  <a:t>r</a:t>
                </a:r>
                <a:r>
                  <a:rPr lang="es-EC" sz="1200" kern="1200" baseline="-25000" dirty="0" err="1">
                    <a:solidFill>
                      <a:schemeClr val="tx1"/>
                    </a:solidFill>
                    <a:effectLst/>
                    <a:latin typeface="+mn-lt"/>
                    <a:ea typeface="+mn-ea"/>
                    <a:cs typeface="+mn-cs"/>
                  </a:rPr>
                  <a:t>s</a:t>
                </a:r>
                <a:r>
                  <a:rPr lang="es-EC" sz="1200" kern="1200" dirty="0">
                    <a:solidFill>
                      <a:schemeClr val="tx1"/>
                    </a:solidFill>
                    <a:effectLst/>
                    <a:latin typeface="+mn-lt"/>
                    <a:ea typeface="+mn-ea"/>
                    <a:cs typeface="+mn-cs"/>
                  </a:rPr>
                  <a:t>  = 0.694, </a:t>
                </a:r>
                <a:r>
                  <a:rPr lang="es-EC" sz="1200" i="0" kern="1200">
                    <a:solidFill>
                      <a:schemeClr val="tx1"/>
                    </a:solidFill>
                    <a:effectLst/>
                    <a:latin typeface="+mn-lt"/>
                    <a:ea typeface="+mn-ea"/>
                    <a:cs typeface="+mn-cs"/>
                  </a:rPr>
                  <a:t>𝑝</a:t>
                </a:r>
                <a:r>
                  <a:rPr lang="es-EC" sz="1200" kern="1200" dirty="0">
                    <a:solidFill>
                      <a:schemeClr val="tx1"/>
                    </a:solidFill>
                    <a:effectLst/>
                    <a:latin typeface="+mn-lt"/>
                    <a:ea typeface="+mn-ea"/>
                    <a:cs typeface="+mn-cs"/>
                  </a:rPr>
                  <a:t> = 0.04). </a:t>
                </a:r>
              </a:p>
              <a:p>
                <a:r>
                  <a:rPr lang="es-EC" sz="1200" kern="1200" dirty="0">
                    <a:solidFill>
                      <a:schemeClr val="tx1"/>
                    </a:solidFill>
                    <a:effectLst/>
                    <a:latin typeface="+mn-lt"/>
                    <a:ea typeface="+mn-ea"/>
                    <a:cs typeface="+mn-cs"/>
                  </a:rPr>
                  <a:t>La intensidad de la infección parasitaria por </a:t>
                </a:r>
                <a:r>
                  <a:rPr lang="es-EC" sz="1200" i="1" kern="1200" dirty="0" err="1">
                    <a:solidFill>
                      <a:schemeClr val="tx1"/>
                    </a:solidFill>
                    <a:effectLst/>
                    <a:latin typeface="+mn-lt"/>
                    <a:ea typeface="+mn-ea"/>
                    <a:cs typeface="+mn-cs"/>
                  </a:rPr>
                  <a:t>Strongyloides</a:t>
                </a:r>
                <a:r>
                  <a:rPr lang="es-EC" sz="1200" i="1" kern="1200" dirty="0">
                    <a:solidFill>
                      <a:schemeClr val="tx1"/>
                    </a:solidFill>
                    <a:effectLst/>
                    <a:latin typeface="+mn-lt"/>
                    <a:ea typeface="+mn-ea"/>
                    <a:cs typeface="+mn-cs"/>
                  </a:rPr>
                  <a:t> </a:t>
                </a:r>
                <a:r>
                  <a:rPr lang="es-EC" sz="1200" kern="1200" dirty="0" err="1">
                    <a:solidFill>
                      <a:schemeClr val="tx1"/>
                    </a:solidFill>
                    <a:effectLst/>
                    <a:latin typeface="+mn-lt"/>
                    <a:ea typeface="+mn-ea"/>
                    <a:cs typeface="+mn-cs"/>
                  </a:rPr>
                  <a:t>sp</a:t>
                </a:r>
                <a:r>
                  <a:rPr lang="es-EC" sz="1200" kern="1200" dirty="0">
                    <a:solidFill>
                      <a:schemeClr val="tx1"/>
                    </a:solidFill>
                    <a:effectLst/>
                    <a:latin typeface="+mn-lt"/>
                    <a:ea typeface="+mn-ea"/>
                    <a:cs typeface="+mn-cs"/>
                  </a:rPr>
                  <a:t>., al hacerse una prueba no paramétrica de correlación (</a:t>
                </a:r>
                <a:r>
                  <a:rPr lang="es-EC" sz="1200" kern="1200" dirty="0" err="1">
                    <a:solidFill>
                      <a:schemeClr val="tx1"/>
                    </a:solidFill>
                    <a:effectLst/>
                    <a:latin typeface="+mn-lt"/>
                    <a:ea typeface="+mn-ea"/>
                    <a:cs typeface="+mn-cs"/>
                  </a:rPr>
                  <a:t>Spearman</a:t>
                </a:r>
                <a:r>
                  <a:rPr lang="es-EC" sz="1200" kern="1200" dirty="0">
                    <a:solidFill>
                      <a:schemeClr val="tx1"/>
                    </a:solidFill>
                    <a:effectLst/>
                    <a:latin typeface="+mn-lt"/>
                    <a:ea typeface="+mn-ea"/>
                    <a:cs typeface="+mn-cs"/>
                  </a:rPr>
                  <a:t>) demostró tener relación con el </a:t>
                </a:r>
                <a:r>
                  <a:rPr lang="es-EC" sz="1200" b="1" kern="1200" dirty="0">
                    <a:solidFill>
                      <a:schemeClr val="tx1"/>
                    </a:solidFill>
                    <a:effectLst/>
                    <a:latin typeface="+mn-lt"/>
                    <a:ea typeface="+mn-ea"/>
                    <a:cs typeface="+mn-cs"/>
                  </a:rPr>
                  <a:t>coeficiente de agrupamiento</a:t>
                </a:r>
                <a:r>
                  <a:rPr lang="es-EC" sz="1200" kern="1200" dirty="0">
                    <a:solidFill>
                      <a:schemeClr val="tx1"/>
                    </a:solidFill>
                    <a:effectLst/>
                    <a:latin typeface="+mn-lt"/>
                    <a:ea typeface="+mn-ea"/>
                    <a:cs typeface="+mn-cs"/>
                  </a:rPr>
                  <a:t> (</a:t>
                </a:r>
                <a:r>
                  <a:rPr lang="es-EC" sz="1200" kern="1200" dirty="0" err="1">
                    <a:solidFill>
                      <a:schemeClr val="tx1"/>
                    </a:solidFill>
                    <a:effectLst/>
                    <a:latin typeface="+mn-lt"/>
                    <a:ea typeface="+mn-ea"/>
                    <a:cs typeface="+mn-cs"/>
                  </a:rPr>
                  <a:t>r</a:t>
                </a:r>
                <a:r>
                  <a:rPr lang="es-EC" sz="1200" kern="1200" baseline="-25000" dirty="0" err="1">
                    <a:solidFill>
                      <a:schemeClr val="tx1"/>
                    </a:solidFill>
                    <a:effectLst/>
                    <a:latin typeface="+mn-lt"/>
                    <a:ea typeface="+mn-ea"/>
                    <a:cs typeface="+mn-cs"/>
                  </a:rPr>
                  <a:t>s</a:t>
                </a:r>
                <a:r>
                  <a:rPr lang="es-EC" sz="1200" kern="1200" dirty="0">
                    <a:solidFill>
                      <a:schemeClr val="tx1"/>
                    </a:solidFill>
                    <a:effectLst/>
                    <a:latin typeface="+mn-lt"/>
                    <a:ea typeface="+mn-ea"/>
                    <a:cs typeface="+mn-cs"/>
                  </a:rPr>
                  <a:t>  = 0.81, </a:t>
                </a:r>
                <a:r>
                  <a:rPr lang="es-EC" sz="1200" i="0" kern="1200">
                    <a:solidFill>
                      <a:schemeClr val="tx1"/>
                    </a:solidFill>
                    <a:effectLst/>
                    <a:latin typeface="+mn-lt"/>
                    <a:ea typeface="+mn-ea"/>
                    <a:cs typeface="+mn-cs"/>
                  </a:rPr>
                  <a:t>𝑝</a:t>
                </a:r>
                <a:r>
                  <a:rPr lang="es-EC" sz="1200" kern="1200" dirty="0">
                    <a:solidFill>
                      <a:schemeClr val="tx1"/>
                    </a:solidFill>
                    <a:effectLst/>
                    <a:latin typeface="+mn-lt"/>
                    <a:ea typeface="+mn-ea"/>
                    <a:cs typeface="+mn-cs"/>
                  </a:rPr>
                  <a:t> &lt; 0.01) y </a:t>
                </a:r>
                <a:r>
                  <a:rPr lang="es-EC" sz="1200" b="1" kern="1200" dirty="0">
                    <a:solidFill>
                      <a:schemeClr val="tx1"/>
                    </a:solidFill>
                    <a:effectLst/>
                    <a:latin typeface="+mn-lt"/>
                    <a:ea typeface="+mn-ea"/>
                    <a:cs typeface="+mn-cs"/>
                  </a:rPr>
                  <a:t>vector de centralidad propio</a:t>
                </a:r>
                <a:r>
                  <a:rPr lang="es-EC" sz="1200" kern="1200" dirty="0">
                    <a:solidFill>
                      <a:schemeClr val="tx1"/>
                    </a:solidFill>
                    <a:effectLst/>
                    <a:latin typeface="+mn-lt"/>
                    <a:ea typeface="+mn-ea"/>
                    <a:cs typeface="+mn-cs"/>
                  </a:rPr>
                  <a:t> (</a:t>
                </a:r>
                <a:r>
                  <a:rPr lang="es-EC" sz="1200" kern="1200" dirty="0" err="1">
                    <a:solidFill>
                      <a:schemeClr val="tx1"/>
                    </a:solidFill>
                    <a:effectLst/>
                    <a:latin typeface="+mn-lt"/>
                    <a:ea typeface="+mn-ea"/>
                    <a:cs typeface="+mn-cs"/>
                  </a:rPr>
                  <a:t>r</a:t>
                </a:r>
                <a:r>
                  <a:rPr lang="es-EC" sz="1200" kern="1200" baseline="-25000" dirty="0" err="1">
                    <a:solidFill>
                      <a:schemeClr val="tx1"/>
                    </a:solidFill>
                    <a:effectLst/>
                    <a:latin typeface="+mn-lt"/>
                    <a:ea typeface="+mn-ea"/>
                    <a:cs typeface="+mn-cs"/>
                  </a:rPr>
                  <a:t>s</a:t>
                </a:r>
                <a:r>
                  <a:rPr lang="es-EC" sz="1200" kern="1200" dirty="0">
                    <a:solidFill>
                      <a:schemeClr val="tx1"/>
                    </a:solidFill>
                    <a:effectLst/>
                    <a:latin typeface="+mn-lt"/>
                    <a:ea typeface="+mn-ea"/>
                    <a:cs typeface="+mn-cs"/>
                  </a:rPr>
                  <a:t> = 0.66, </a:t>
                </a:r>
                <a:r>
                  <a:rPr lang="es-EC" sz="1200" i="0" kern="1200">
                    <a:solidFill>
                      <a:schemeClr val="tx1"/>
                    </a:solidFill>
                    <a:effectLst/>
                    <a:latin typeface="+mn-lt"/>
                    <a:ea typeface="+mn-ea"/>
                    <a:cs typeface="+mn-cs"/>
                  </a:rPr>
                  <a:t>𝑝</a:t>
                </a:r>
                <a:r>
                  <a:rPr lang="es-EC" sz="1200" kern="1200" dirty="0">
                    <a:solidFill>
                      <a:schemeClr val="tx1"/>
                    </a:solidFill>
                    <a:effectLst/>
                    <a:latin typeface="+mn-lt"/>
                    <a:ea typeface="+mn-ea"/>
                    <a:cs typeface="+mn-cs"/>
                  </a:rPr>
                  <a:t> = 0.04); mientras que el parasitismo por </a:t>
                </a:r>
                <a:r>
                  <a:rPr lang="es-EC" sz="1200" i="1" kern="1200" dirty="0" err="1">
                    <a:solidFill>
                      <a:schemeClr val="tx1"/>
                    </a:solidFill>
                    <a:effectLst/>
                    <a:latin typeface="+mn-lt"/>
                    <a:ea typeface="+mn-ea"/>
                    <a:cs typeface="+mn-cs"/>
                  </a:rPr>
                  <a:t>Hymenolepis</a:t>
                </a:r>
                <a:r>
                  <a:rPr lang="es-EC" sz="1200" kern="1200" dirty="0">
                    <a:solidFill>
                      <a:schemeClr val="tx1"/>
                    </a:solidFill>
                    <a:effectLst/>
                    <a:latin typeface="+mn-lt"/>
                    <a:ea typeface="+mn-ea"/>
                    <a:cs typeface="+mn-cs"/>
                  </a:rPr>
                  <a:t> </a:t>
                </a:r>
                <a:r>
                  <a:rPr lang="es-EC" sz="1200" kern="1200" dirty="0" err="1">
                    <a:solidFill>
                      <a:schemeClr val="tx1"/>
                    </a:solidFill>
                    <a:effectLst/>
                    <a:latin typeface="+mn-lt"/>
                    <a:ea typeface="+mn-ea"/>
                    <a:cs typeface="+mn-cs"/>
                  </a:rPr>
                  <a:t>sp</a:t>
                </a:r>
                <a:r>
                  <a:rPr lang="es-EC" sz="1200" kern="1200" dirty="0">
                    <a:solidFill>
                      <a:schemeClr val="tx1"/>
                    </a:solidFill>
                    <a:effectLst/>
                    <a:latin typeface="+mn-lt"/>
                    <a:ea typeface="+mn-ea"/>
                    <a:cs typeface="+mn-cs"/>
                  </a:rPr>
                  <a:t>. no se asoció a ninguna variable de los parámetros de la red de contacto mediante la correlación de </a:t>
                </a:r>
                <a:r>
                  <a:rPr lang="es-EC" sz="1200" kern="1200" dirty="0" err="1">
                    <a:solidFill>
                      <a:schemeClr val="tx1"/>
                    </a:solidFill>
                    <a:effectLst/>
                    <a:latin typeface="+mn-lt"/>
                    <a:ea typeface="+mn-ea"/>
                    <a:cs typeface="+mn-cs"/>
                  </a:rPr>
                  <a:t>Spearman</a:t>
                </a:r>
                <a:r>
                  <a:rPr lang="es-EC"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p:txBody>
          </p:sp>
        </mc:Fallback>
      </mc:AlternateContent>
      <p:sp>
        <p:nvSpPr>
          <p:cNvPr id="4" name="Marcador de número de diapositiva 3"/>
          <p:cNvSpPr>
            <a:spLocks noGrp="1"/>
          </p:cNvSpPr>
          <p:nvPr>
            <p:ph type="sldNum" sz="quarter" idx="10"/>
          </p:nvPr>
        </p:nvSpPr>
        <p:spPr/>
        <p:txBody>
          <a:bodyPr/>
          <a:lstStyle/>
          <a:p>
            <a:fld id="{60A9DB09-8D2A-4D6E-9F24-FD44D7E0E9C9}" type="slidenum">
              <a:rPr lang="es-EC" smtClean="0"/>
              <a:t>17</a:t>
            </a:fld>
            <a:endParaRPr lang="es-EC"/>
          </a:p>
        </p:txBody>
      </p:sp>
      <p:sp>
        <p:nvSpPr>
          <p:cNvPr id="5" name="Marcador de fecha 4">
            <a:extLst>
              <a:ext uri="{FF2B5EF4-FFF2-40B4-BE49-F238E27FC236}">
                <a16:creationId xmlns:a16="http://schemas.microsoft.com/office/drawing/2014/main" id="{F59953F3-273F-4019-92A2-D6265EE63D86}"/>
              </a:ext>
            </a:extLst>
          </p:cNvPr>
          <p:cNvSpPr>
            <a:spLocks noGrp="1"/>
          </p:cNvSpPr>
          <p:nvPr>
            <p:ph type="dt" idx="1"/>
          </p:nvPr>
        </p:nvSpPr>
        <p:spPr/>
        <p:txBody>
          <a:bodyPr/>
          <a:lstStyle/>
          <a:p>
            <a:fld id="{24117897-0DE7-44E5-A005-64166E210794}" type="datetime1">
              <a:rPr lang="es-EC" smtClean="0"/>
              <a:t>2/3/2023</a:t>
            </a:fld>
            <a:endParaRPr lang="es-EC"/>
          </a:p>
        </p:txBody>
      </p:sp>
      <p:sp>
        <p:nvSpPr>
          <p:cNvPr id="6" name="Marcador de encabezado 5">
            <a:extLst>
              <a:ext uri="{FF2B5EF4-FFF2-40B4-BE49-F238E27FC236}">
                <a16:creationId xmlns:a16="http://schemas.microsoft.com/office/drawing/2014/main" id="{3CA931CA-1C7B-4B8E-9508-9254D9EDAAFD}"/>
              </a:ext>
            </a:extLst>
          </p:cNvPr>
          <p:cNvSpPr>
            <a:spLocks noGrp="1"/>
          </p:cNvSpPr>
          <p:nvPr>
            <p:ph type="hdr" sz="quarter"/>
          </p:nvPr>
        </p:nvSpPr>
        <p:spPr/>
        <p:txBody>
          <a:bodyPr/>
          <a:lstStyle/>
          <a:p>
            <a:endParaRPr lang="es-EC"/>
          </a:p>
        </p:txBody>
      </p:sp>
    </p:spTree>
    <p:extLst>
      <p:ext uri="{BB962C8B-B14F-4D97-AF65-F5344CB8AC3E}">
        <p14:creationId xmlns:p14="http://schemas.microsoft.com/office/powerpoint/2010/main" val="6237129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De las 48 muestras </a:t>
            </a:r>
            <a:r>
              <a:rPr lang="es-ES" dirty="0" err="1"/>
              <a:t>procedadas</a:t>
            </a:r>
            <a:r>
              <a:rPr lang="es-ES" dirty="0"/>
              <a:t>, 12</a:t>
            </a:r>
            <a:r>
              <a:rPr lang="es-ES" baseline="0" dirty="0"/>
              <a:t> fueron positivas para </a:t>
            </a:r>
            <a:r>
              <a:rPr lang="es-ES" baseline="0" dirty="0" err="1"/>
              <a:t>tpi</a:t>
            </a:r>
            <a:r>
              <a:rPr lang="es-ES" baseline="0" dirty="0"/>
              <a:t> y 15 para </a:t>
            </a:r>
            <a:r>
              <a:rPr lang="es-ES" baseline="0" dirty="0" err="1"/>
              <a:t>gdh</a:t>
            </a:r>
            <a:r>
              <a:rPr lang="es-ES" baseline="0" dirty="0"/>
              <a:t> mediante la PCR </a:t>
            </a:r>
            <a:r>
              <a:rPr lang="es-ES" baseline="0" dirty="0" err="1"/>
              <a:t>nested</a:t>
            </a:r>
            <a:r>
              <a:rPr lang="es-ES" baseline="0" dirty="0"/>
              <a:t>.  Los resultados de la electroforesis en el gel de agarosa al 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p:txBody>
      </p:sp>
      <p:sp>
        <p:nvSpPr>
          <p:cNvPr id="4" name="Marcador de número de diapositiva 3"/>
          <p:cNvSpPr>
            <a:spLocks noGrp="1"/>
          </p:cNvSpPr>
          <p:nvPr>
            <p:ph type="sldNum" sz="quarter" idx="10"/>
          </p:nvPr>
        </p:nvSpPr>
        <p:spPr/>
        <p:txBody>
          <a:bodyPr/>
          <a:lstStyle/>
          <a:p>
            <a:fld id="{60A9DB09-8D2A-4D6E-9F24-FD44D7E0E9C9}" type="slidenum">
              <a:rPr lang="es-EC" smtClean="0"/>
              <a:t>18</a:t>
            </a:fld>
            <a:endParaRPr lang="es-EC"/>
          </a:p>
        </p:txBody>
      </p:sp>
      <p:sp>
        <p:nvSpPr>
          <p:cNvPr id="5" name="Marcador de fecha 4">
            <a:extLst>
              <a:ext uri="{FF2B5EF4-FFF2-40B4-BE49-F238E27FC236}">
                <a16:creationId xmlns:a16="http://schemas.microsoft.com/office/drawing/2014/main" id="{8E0AEB5D-05E8-4647-8EF8-F6A605BEA511}"/>
              </a:ext>
            </a:extLst>
          </p:cNvPr>
          <p:cNvSpPr>
            <a:spLocks noGrp="1"/>
          </p:cNvSpPr>
          <p:nvPr>
            <p:ph type="dt" idx="1"/>
          </p:nvPr>
        </p:nvSpPr>
        <p:spPr/>
        <p:txBody>
          <a:bodyPr/>
          <a:lstStyle/>
          <a:p>
            <a:fld id="{A7825931-66A6-48A5-BC74-DE1885720494}" type="datetime1">
              <a:rPr lang="es-EC" smtClean="0"/>
              <a:t>2/3/2023</a:t>
            </a:fld>
            <a:endParaRPr lang="es-EC"/>
          </a:p>
        </p:txBody>
      </p:sp>
      <p:sp>
        <p:nvSpPr>
          <p:cNvPr id="6" name="Marcador de encabezado 5">
            <a:extLst>
              <a:ext uri="{FF2B5EF4-FFF2-40B4-BE49-F238E27FC236}">
                <a16:creationId xmlns:a16="http://schemas.microsoft.com/office/drawing/2014/main" id="{A88B9FB5-B5B4-45BA-9532-7CFA63CEF159}"/>
              </a:ext>
            </a:extLst>
          </p:cNvPr>
          <p:cNvSpPr>
            <a:spLocks noGrp="1"/>
          </p:cNvSpPr>
          <p:nvPr>
            <p:ph type="hdr" sz="quarter"/>
          </p:nvPr>
        </p:nvSpPr>
        <p:spPr/>
        <p:txBody>
          <a:bodyPr/>
          <a:lstStyle/>
          <a:p>
            <a:endParaRPr lang="es-EC"/>
          </a:p>
        </p:txBody>
      </p:sp>
    </p:spTree>
    <p:extLst>
      <p:ext uri="{BB962C8B-B14F-4D97-AF65-F5344CB8AC3E}">
        <p14:creationId xmlns:p14="http://schemas.microsoft.com/office/powerpoint/2010/main" val="10212884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De las 48 muestras </a:t>
                </a:r>
                <a:r>
                  <a:rPr lang="es-ES" dirty="0" err="1"/>
                  <a:t>procedadas</a:t>
                </a:r>
                <a:r>
                  <a:rPr lang="es-ES" dirty="0"/>
                  <a:t>, 12</a:t>
                </a:r>
                <a:r>
                  <a:rPr lang="es-ES" baseline="0" dirty="0"/>
                  <a:t> fueron positivas para </a:t>
                </a:r>
                <a:r>
                  <a:rPr lang="es-ES" baseline="0" dirty="0" err="1"/>
                  <a:t>tpi</a:t>
                </a:r>
                <a:r>
                  <a:rPr lang="es-ES" baseline="0" dirty="0"/>
                  <a:t> y 15 para </a:t>
                </a:r>
                <a:r>
                  <a:rPr lang="es-ES" baseline="0" dirty="0" err="1"/>
                  <a:t>gdh</a:t>
                </a:r>
                <a:r>
                  <a:rPr lang="es-ES" baseline="0" dirty="0"/>
                  <a:t> mediante la PCR </a:t>
                </a:r>
                <a:r>
                  <a:rPr lang="es-ES" baseline="0" dirty="0" err="1"/>
                  <a:t>nested</a:t>
                </a:r>
                <a:r>
                  <a:rPr lang="es-ES" baseline="0" dirty="0"/>
                  <a:t>.  Los resultados de la electroforesis en el gel de agarosa al 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p:txBody>
          </p:sp>
        </mc:Choice>
        <mc:Fallback xmlns="">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dirty="0" smtClean="0"/>
                  <a:t>Figura 9 Redes de contactos agrupadas bajo diferentes criterios</a:t>
                </a:r>
              </a:p>
              <a:p>
                <a:pPr marL="0" marR="0" lvl="0" indent="0" algn="l" defTabSz="914400" rtl="0" eaLnBrk="1" fontAlgn="auto" latinLnBrk="0" hangingPunct="1">
                  <a:lnSpc>
                    <a:spcPct val="100000"/>
                  </a:lnSpc>
                  <a:spcBef>
                    <a:spcPts val="0"/>
                  </a:spcBef>
                  <a:spcAft>
                    <a:spcPts val="0"/>
                  </a:spcAft>
                  <a:buClrTx/>
                  <a:buSzTx/>
                  <a:buFontTx/>
                  <a:buNone/>
                  <a:tabLst/>
                  <a:defRPr/>
                </a:pPr>
                <a:r>
                  <a:rPr lang="es-EC" dirty="0" smtClean="0"/>
                  <a:t>A) Red agrupada por el índice de cercanía nótese la infección mixta (2 parásitos) compartida por el grupo formado por los juveniles. B) Red que presenta asociaciones según el índice de agrupamiento (</a:t>
                </a:r>
                <a:r>
                  <a:rPr lang="es-EC" dirty="0" err="1" smtClean="0"/>
                  <a:t>clustering</a:t>
                </a:r>
                <a:r>
                  <a:rPr lang="es-EC" dirty="0" smtClean="0"/>
                  <a:t>), nótese que el tamaño del nodo es similar entre los individuos.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smtClean="0"/>
              </a:p>
              <a:p>
                <a:r>
                  <a:rPr lang="es-EC" sz="1200" kern="1200" dirty="0" smtClean="0">
                    <a:solidFill>
                      <a:schemeClr val="tx1"/>
                    </a:solidFill>
                    <a:effectLst/>
                    <a:latin typeface="+mn-lt"/>
                    <a:ea typeface="+mn-ea"/>
                    <a:cs typeface="+mn-cs"/>
                  </a:rPr>
                  <a:t>La diversidad o riqueza de parásitos (RP) con los coeficientes de centralidad de la red indicaron presentó una relación </a:t>
                </a:r>
                <a:r>
                  <a:rPr lang="es-EC" sz="1200" kern="1200" dirty="0" err="1" smtClean="0">
                    <a:solidFill>
                      <a:schemeClr val="tx1"/>
                    </a:solidFill>
                    <a:effectLst/>
                    <a:latin typeface="+mn-lt"/>
                    <a:ea typeface="+mn-ea"/>
                    <a:cs typeface="+mn-cs"/>
                  </a:rPr>
                  <a:t>monotónica</a:t>
                </a:r>
                <a:r>
                  <a:rPr lang="es-EC" sz="1200" kern="1200" dirty="0" smtClean="0">
                    <a:solidFill>
                      <a:schemeClr val="tx1"/>
                    </a:solidFill>
                    <a:effectLst/>
                    <a:latin typeface="+mn-lt"/>
                    <a:ea typeface="+mn-ea"/>
                    <a:cs typeface="+mn-cs"/>
                  </a:rPr>
                  <a:t> con los siguientes coeficientes de centralidad: </a:t>
                </a:r>
                <a:r>
                  <a:rPr lang="es-EC" sz="1200" b="1" kern="1200" dirty="0">
                    <a:solidFill>
                      <a:schemeClr val="tx1"/>
                    </a:solidFill>
                    <a:effectLst/>
                    <a:latin typeface="+mn-lt"/>
                    <a:ea typeface="+mn-ea"/>
                    <a:cs typeface="+mn-cs"/>
                  </a:rPr>
                  <a:t>grado </a:t>
                </a:r>
                <a:r>
                  <a:rPr lang="es-EC" sz="1200" kern="1200" dirty="0">
                    <a:solidFill>
                      <a:schemeClr val="tx1"/>
                    </a:solidFill>
                    <a:effectLst/>
                    <a:latin typeface="+mn-lt"/>
                    <a:ea typeface="+mn-ea"/>
                    <a:cs typeface="+mn-cs"/>
                  </a:rPr>
                  <a:t>(</a:t>
                </a:r>
                <a:r>
                  <a:rPr lang="es-EC" sz="1200" kern="1200" dirty="0" err="1">
                    <a:solidFill>
                      <a:schemeClr val="tx1"/>
                    </a:solidFill>
                    <a:effectLst/>
                    <a:latin typeface="+mn-lt"/>
                    <a:ea typeface="+mn-ea"/>
                    <a:cs typeface="+mn-cs"/>
                  </a:rPr>
                  <a:t>r</a:t>
                </a:r>
                <a:r>
                  <a:rPr lang="es-EC" sz="1200" kern="1200" baseline="-25000" dirty="0" err="1">
                    <a:solidFill>
                      <a:schemeClr val="tx1"/>
                    </a:solidFill>
                    <a:effectLst/>
                    <a:latin typeface="+mn-lt"/>
                    <a:ea typeface="+mn-ea"/>
                    <a:cs typeface="+mn-cs"/>
                  </a:rPr>
                  <a:t>s</a:t>
                </a:r>
                <a:r>
                  <a:rPr lang="es-EC" sz="1200" kern="1200" dirty="0">
                    <a:solidFill>
                      <a:schemeClr val="tx1"/>
                    </a:solidFill>
                    <a:effectLst/>
                    <a:latin typeface="+mn-lt"/>
                    <a:ea typeface="+mn-ea"/>
                    <a:cs typeface="+mn-cs"/>
                  </a:rPr>
                  <a:t>  = 0.726, </a:t>
                </a:r>
                <a:r>
                  <a:rPr lang="es-EC" sz="1200" i="0" kern="1200">
                    <a:solidFill>
                      <a:schemeClr val="tx1"/>
                    </a:solidFill>
                    <a:effectLst/>
                    <a:latin typeface="+mn-lt"/>
                    <a:ea typeface="+mn-ea"/>
                    <a:cs typeface="+mn-cs"/>
                  </a:rPr>
                  <a:t>𝑝</a:t>
                </a:r>
                <a:r>
                  <a:rPr lang="es-EC" sz="1200" kern="1200" dirty="0">
                    <a:solidFill>
                      <a:schemeClr val="tx1"/>
                    </a:solidFill>
                    <a:effectLst/>
                    <a:latin typeface="+mn-lt"/>
                    <a:ea typeface="+mn-ea"/>
                    <a:cs typeface="+mn-cs"/>
                  </a:rPr>
                  <a:t> = 0.03) y </a:t>
                </a:r>
                <a:r>
                  <a:rPr lang="es-EC" sz="1200" b="1" kern="1200" dirty="0">
                    <a:solidFill>
                      <a:schemeClr val="tx1"/>
                    </a:solidFill>
                    <a:effectLst/>
                    <a:latin typeface="+mn-lt"/>
                    <a:ea typeface="+mn-ea"/>
                    <a:cs typeface="+mn-cs"/>
                  </a:rPr>
                  <a:t>coeficiente de agrupamiento </a:t>
                </a:r>
                <a:r>
                  <a:rPr lang="es-EC" sz="1200" kern="1200" dirty="0">
                    <a:solidFill>
                      <a:schemeClr val="tx1"/>
                    </a:solidFill>
                    <a:effectLst/>
                    <a:latin typeface="+mn-lt"/>
                    <a:ea typeface="+mn-ea"/>
                    <a:cs typeface="+mn-cs"/>
                  </a:rPr>
                  <a:t>(</a:t>
                </a:r>
                <a:r>
                  <a:rPr lang="es-EC" sz="1200" kern="1200" dirty="0" err="1">
                    <a:solidFill>
                      <a:schemeClr val="tx1"/>
                    </a:solidFill>
                    <a:effectLst/>
                    <a:latin typeface="+mn-lt"/>
                    <a:ea typeface="+mn-ea"/>
                    <a:cs typeface="+mn-cs"/>
                  </a:rPr>
                  <a:t>r</a:t>
                </a:r>
                <a:r>
                  <a:rPr lang="es-EC" sz="1200" kern="1200" baseline="-25000" dirty="0" err="1">
                    <a:solidFill>
                      <a:schemeClr val="tx1"/>
                    </a:solidFill>
                    <a:effectLst/>
                    <a:latin typeface="+mn-lt"/>
                    <a:ea typeface="+mn-ea"/>
                    <a:cs typeface="+mn-cs"/>
                  </a:rPr>
                  <a:t>s</a:t>
                </a:r>
                <a:r>
                  <a:rPr lang="es-EC" sz="1200" kern="1200" dirty="0">
                    <a:solidFill>
                      <a:schemeClr val="tx1"/>
                    </a:solidFill>
                    <a:effectLst/>
                    <a:latin typeface="+mn-lt"/>
                    <a:ea typeface="+mn-ea"/>
                    <a:cs typeface="+mn-cs"/>
                  </a:rPr>
                  <a:t>  = 0.694, </a:t>
                </a:r>
                <a:r>
                  <a:rPr lang="es-EC" sz="1200" i="0" kern="1200">
                    <a:solidFill>
                      <a:schemeClr val="tx1"/>
                    </a:solidFill>
                    <a:effectLst/>
                    <a:latin typeface="+mn-lt"/>
                    <a:ea typeface="+mn-ea"/>
                    <a:cs typeface="+mn-cs"/>
                  </a:rPr>
                  <a:t>𝑝</a:t>
                </a:r>
                <a:r>
                  <a:rPr lang="es-EC" sz="1200" kern="1200" dirty="0">
                    <a:solidFill>
                      <a:schemeClr val="tx1"/>
                    </a:solidFill>
                    <a:effectLst/>
                    <a:latin typeface="+mn-lt"/>
                    <a:ea typeface="+mn-ea"/>
                    <a:cs typeface="+mn-cs"/>
                  </a:rPr>
                  <a:t> = 0.04). </a:t>
                </a:r>
              </a:p>
              <a:p>
                <a:r>
                  <a:rPr lang="es-EC" sz="1200" kern="1200" dirty="0">
                    <a:solidFill>
                      <a:schemeClr val="tx1"/>
                    </a:solidFill>
                    <a:effectLst/>
                    <a:latin typeface="+mn-lt"/>
                    <a:ea typeface="+mn-ea"/>
                    <a:cs typeface="+mn-cs"/>
                  </a:rPr>
                  <a:t>La intensidad de la infección parasitaria por </a:t>
                </a:r>
                <a:r>
                  <a:rPr lang="es-EC" sz="1200" i="1" kern="1200" dirty="0" err="1">
                    <a:solidFill>
                      <a:schemeClr val="tx1"/>
                    </a:solidFill>
                    <a:effectLst/>
                    <a:latin typeface="+mn-lt"/>
                    <a:ea typeface="+mn-ea"/>
                    <a:cs typeface="+mn-cs"/>
                  </a:rPr>
                  <a:t>Strongyloides</a:t>
                </a:r>
                <a:r>
                  <a:rPr lang="es-EC" sz="1200" i="1" kern="1200" dirty="0">
                    <a:solidFill>
                      <a:schemeClr val="tx1"/>
                    </a:solidFill>
                    <a:effectLst/>
                    <a:latin typeface="+mn-lt"/>
                    <a:ea typeface="+mn-ea"/>
                    <a:cs typeface="+mn-cs"/>
                  </a:rPr>
                  <a:t> </a:t>
                </a:r>
                <a:r>
                  <a:rPr lang="es-EC" sz="1200" kern="1200" dirty="0" err="1">
                    <a:solidFill>
                      <a:schemeClr val="tx1"/>
                    </a:solidFill>
                    <a:effectLst/>
                    <a:latin typeface="+mn-lt"/>
                    <a:ea typeface="+mn-ea"/>
                    <a:cs typeface="+mn-cs"/>
                  </a:rPr>
                  <a:t>sp</a:t>
                </a:r>
                <a:r>
                  <a:rPr lang="es-EC" sz="1200" kern="1200" dirty="0">
                    <a:solidFill>
                      <a:schemeClr val="tx1"/>
                    </a:solidFill>
                    <a:effectLst/>
                    <a:latin typeface="+mn-lt"/>
                    <a:ea typeface="+mn-ea"/>
                    <a:cs typeface="+mn-cs"/>
                  </a:rPr>
                  <a:t>., al hacerse una prueba no paramétrica de correlación (</a:t>
                </a:r>
                <a:r>
                  <a:rPr lang="es-EC" sz="1200" kern="1200" dirty="0" err="1">
                    <a:solidFill>
                      <a:schemeClr val="tx1"/>
                    </a:solidFill>
                    <a:effectLst/>
                    <a:latin typeface="+mn-lt"/>
                    <a:ea typeface="+mn-ea"/>
                    <a:cs typeface="+mn-cs"/>
                  </a:rPr>
                  <a:t>Spearman</a:t>
                </a:r>
                <a:r>
                  <a:rPr lang="es-EC" sz="1200" kern="1200" dirty="0">
                    <a:solidFill>
                      <a:schemeClr val="tx1"/>
                    </a:solidFill>
                    <a:effectLst/>
                    <a:latin typeface="+mn-lt"/>
                    <a:ea typeface="+mn-ea"/>
                    <a:cs typeface="+mn-cs"/>
                  </a:rPr>
                  <a:t>) demostró tener relación con el </a:t>
                </a:r>
                <a:r>
                  <a:rPr lang="es-EC" sz="1200" b="1" kern="1200" dirty="0">
                    <a:solidFill>
                      <a:schemeClr val="tx1"/>
                    </a:solidFill>
                    <a:effectLst/>
                    <a:latin typeface="+mn-lt"/>
                    <a:ea typeface="+mn-ea"/>
                    <a:cs typeface="+mn-cs"/>
                  </a:rPr>
                  <a:t>coeficiente de agrupamiento</a:t>
                </a:r>
                <a:r>
                  <a:rPr lang="es-EC" sz="1200" kern="1200" dirty="0">
                    <a:solidFill>
                      <a:schemeClr val="tx1"/>
                    </a:solidFill>
                    <a:effectLst/>
                    <a:latin typeface="+mn-lt"/>
                    <a:ea typeface="+mn-ea"/>
                    <a:cs typeface="+mn-cs"/>
                  </a:rPr>
                  <a:t> (</a:t>
                </a:r>
                <a:r>
                  <a:rPr lang="es-EC" sz="1200" kern="1200" dirty="0" err="1">
                    <a:solidFill>
                      <a:schemeClr val="tx1"/>
                    </a:solidFill>
                    <a:effectLst/>
                    <a:latin typeface="+mn-lt"/>
                    <a:ea typeface="+mn-ea"/>
                    <a:cs typeface="+mn-cs"/>
                  </a:rPr>
                  <a:t>r</a:t>
                </a:r>
                <a:r>
                  <a:rPr lang="es-EC" sz="1200" kern="1200" baseline="-25000" dirty="0" err="1">
                    <a:solidFill>
                      <a:schemeClr val="tx1"/>
                    </a:solidFill>
                    <a:effectLst/>
                    <a:latin typeface="+mn-lt"/>
                    <a:ea typeface="+mn-ea"/>
                    <a:cs typeface="+mn-cs"/>
                  </a:rPr>
                  <a:t>s</a:t>
                </a:r>
                <a:r>
                  <a:rPr lang="es-EC" sz="1200" kern="1200" dirty="0">
                    <a:solidFill>
                      <a:schemeClr val="tx1"/>
                    </a:solidFill>
                    <a:effectLst/>
                    <a:latin typeface="+mn-lt"/>
                    <a:ea typeface="+mn-ea"/>
                    <a:cs typeface="+mn-cs"/>
                  </a:rPr>
                  <a:t>  = 0.81, </a:t>
                </a:r>
                <a:r>
                  <a:rPr lang="es-EC" sz="1200" i="0" kern="1200">
                    <a:solidFill>
                      <a:schemeClr val="tx1"/>
                    </a:solidFill>
                    <a:effectLst/>
                    <a:latin typeface="+mn-lt"/>
                    <a:ea typeface="+mn-ea"/>
                    <a:cs typeface="+mn-cs"/>
                  </a:rPr>
                  <a:t>𝑝</a:t>
                </a:r>
                <a:r>
                  <a:rPr lang="es-EC" sz="1200" kern="1200" dirty="0">
                    <a:solidFill>
                      <a:schemeClr val="tx1"/>
                    </a:solidFill>
                    <a:effectLst/>
                    <a:latin typeface="+mn-lt"/>
                    <a:ea typeface="+mn-ea"/>
                    <a:cs typeface="+mn-cs"/>
                  </a:rPr>
                  <a:t> &lt; 0.01) y </a:t>
                </a:r>
                <a:r>
                  <a:rPr lang="es-EC" sz="1200" b="1" kern="1200" dirty="0">
                    <a:solidFill>
                      <a:schemeClr val="tx1"/>
                    </a:solidFill>
                    <a:effectLst/>
                    <a:latin typeface="+mn-lt"/>
                    <a:ea typeface="+mn-ea"/>
                    <a:cs typeface="+mn-cs"/>
                  </a:rPr>
                  <a:t>vector de centralidad propio</a:t>
                </a:r>
                <a:r>
                  <a:rPr lang="es-EC" sz="1200" kern="1200" dirty="0">
                    <a:solidFill>
                      <a:schemeClr val="tx1"/>
                    </a:solidFill>
                    <a:effectLst/>
                    <a:latin typeface="+mn-lt"/>
                    <a:ea typeface="+mn-ea"/>
                    <a:cs typeface="+mn-cs"/>
                  </a:rPr>
                  <a:t> (</a:t>
                </a:r>
                <a:r>
                  <a:rPr lang="es-EC" sz="1200" kern="1200" dirty="0" err="1">
                    <a:solidFill>
                      <a:schemeClr val="tx1"/>
                    </a:solidFill>
                    <a:effectLst/>
                    <a:latin typeface="+mn-lt"/>
                    <a:ea typeface="+mn-ea"/>
                    <a:cs typeface="+mn-cs"/>
                  </a:rPr>
                  <a:t>r</a:t>
                </a:r>
                <a:r>
                  <a:rPr lang="es-EC" sz="1200" kern="1200" baseline="-25000" dirty="0" err="1">
                    <a:solidFill>
                      <a:schemeClr val="tx1"/>
                    </a:solidFill>
                    <a:effectLst/>
                    <a:latin typeface="+mn-lt"/>
                    <a:ea typeface="+mn-ea"/>
                    <a:cs typeface="+mn-cs"/>
                  </a:rPr>
                  <a:t>s</a:t>
                </a:r>
                <a:r>
                  <a:rPr lang="es-EC" sz="1200" kern="1200" dirty="0">
                    <a:solidFill>
                      <a:schemeClr val="tx1"/>
                    </a:solidFill>
                    <a:effectLst/>
                    <a:latin typeface="+mn-lt"/>
                    <a:ea typeface="+mn-ea"/>
                    <a:cs typeface="+mn-cs"/>
                  </a:rPr>
                  <a:t> = 0.66, </a:t>
                </a:r>
                <a:r>
                  <a:rPr lang="es-EC" sz="1200" i="0" kern="1200">
                    <a:solidFill>
                      <a:schemeClr val="tx1"/>
                    </a:solidFill>
                    <a:effectLst/>
                    <a:latin typeface="+mn-lt"/>
                    <a:ea typeface="+mn-ea"/>
                    <a:cs typeface="+mn-cs"/>
                  </a:rPr>
                  <a:t>𝑝</a:t>
                </a:r>
                <a:r>
                  <a:rPr lang="es-EC" sz="1200" kern="1200" dirty="0">
                    <a:solidFill>
                      <a:schemeClr val="tx1"/>
                    </a:solidFill>
                    <a:effectLst/>
                    <a:latin typeface="+mn-lt"/>
                    <a:ea typeface="+mn-ea"/>
                    <a:cs typeface="+mn-cs"/>
                  </a:rPr>
                  <a:t> = 0.04); mientras que el parasitismo por </a:t>
                </a:r>
                <a:r>
                  <a:rPr lang="es-EC" sz="1200" i="1" kern="1200" dirty="0" err="1">
                    <a:solidFill>
                      <a:schemeClr val="tx1"/>
                    </a:solidFill>
                    <a:effectLst/>
                    <a:latin typeface="+mn-lt"/>
                    <a:ea typeface="+mn-ea"/>
                    <a:cs typeface="+mn-cs"/>
                  </a:rPr>
                  <a:t>Hymenolepis</a:t>
                </a:r>
                <a:r>
                  <a:rPr lang="es-EC" sz="1200" kern="1200" dirty="0">
                    <a:solidFill>
                      <a:schemeClr val="tx1"/>
                    </a:solidFill>
                    <a:effectLst/>
                    <a:latin typeface="+mn-lt"/>
                    <a:ea typeface="+mn-ea"/>
                    <a:cs typeface="+mn-cs"/>
                  </a:rPr>
                  <a:t> </a:t>
                </a:r>
                <a:r>
                  <a:rPr lang="es-EC" sz="1200" kern="1200" dirty="0" err="1">
                    <a:solidFill>
                      <a:schemeClr val="tx1"/>
                    </a:solidFill>
                    <a:effectLst/>
                    <a:latin typeface="+mn-lt"/>
                    <a:ea typeface="+mn-ea"/>
                    <a:cs typeface="+mn-cs"/>
                  </a:rPr>
                  <a:t>sp</a:t>
                </a:r>
                <a:r>
                  <a:rPr lang="es-EC" sz="1200" kern="1200" dirty="0">
                    <a:solidFill>
                      <a:schemeClr val="tx1"/>
                    </a:solidFill>
                    <a:effectLst/>
                    <a:latin typeface="+mn-lt"/>
                    <a:ea typeface="+mn-ea"/>
                    <a:cs typeface="+mn-cs"/>
                  </a:rPr>
                  <a:t>. no se asoció a ninguna variable de los parámetros de la red de contacto mediante la correlación de </a:t>
                </a:r>
                <a:r>
                  <a:rPr lang="es-EC" sz="1200" kern="1200" dirty="0" err="1">
                    <a:solidFill>
                      <a:schemeClr val="tx1"/>
                    </a:solidFill>
                    <a:effectLst/>
                    <a:latin typeface="+mn-lt"/>
                    <a:ea typeface="+mn-ea"/>
                    <a:cs typeface="+mn-cs"/>
                  </a:rPr>
                  <a:t>Spearman</a:t>
                </a:r>
                <a:r>
                  <a:rPr lang="es-EC"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p:txBody>
          </p:sp>
        </mc:Fallback>
      </mc:AlternateContent>
      <p:sp>
        <p:nvSpPr>
          <p:cNvPr id="4" name="Marcador de número de diapositiva 3"/>
          <p:cNvSpPr>
            <a:spLocks noGrp="1"/>
          </p:cNvSpPr>
          <p:nvPr>
            <p:ph type="sldNum" sz="quarter" idx="10"/>
          </p:nvPr>
        </p:nvSpPr>
        <p:spPr/>
        <p:txBody>
          <a:bodyPr/>
          <a:lstStyle/>
          <a:p>
            <a:fld id="{60A9DB09-8D2A-4D6E-9F24-FD44D7E0E9C9}" type="slidenum">
              <a:rPr lang="es-EC" smtClean="0"/>
              <a:t>19</a:t>
            </a:fld>
            <a:endParaRPr lang="es-EC"/>
          </a:p>
        </p:txBody>
      </p:sp>
      <p:sp>
        <p:nvSpPr>
          <p:cNvPr id="5" name="Marcador de fecha 4">
            <a:extLst>
              <a:ext uri="{FF2B5EF4-FFF2-40B4-BE49-F238E27FC236}">
                <a16:creationId xmlns:a16="http://schemas.microsoft.com/office/drawing/2014/main" id="{617963E1-FDB8-4317-984D-E8096AAA55FA}"/>
              </a:ext>
            </a:extLst>
          </p:cNvPr>
          <p:cNvSpPr>
            <a:spLocks noGrp="1"/>
          </p:cNvSpPr>
          <p:nvPr>
            <p:ph type="dt" idx="1"/>
          </p:nvPr>
        </p:nvSpPr>
        <p:spPr/>
        <p:txBody>
          <a:bodyPr/>
          <a:lstStyle/>
          <a:p>
            <a:fld id="{3EE0C880-94D0-4287-868A-C0E9FE9F7D6C}" type="datetime1">
              <a:rPr lang="es-EC" smtClean="0"/>
              <a:t>2/3/2023</a:t>
            </a:fld>
            <a:endParaRPr lang="es-EC"/>
          </a:p>
        </p:txBody>
      </p:sp>
      <p:sp>
        <p:nvSpPr>
          <p:cNvPr id="6" name="Marcador de encabezado 5">
            <a:extLst>
              <a:ext uri="{FF2B5EF4-FFF2-40B4-BE49-F238E27FC236}">
                <a16:creationId xmlns:a16="http://schemas.microsoft.com/office/drawing/2014/main" id="{A63B61A9-3BC0-4826-9B6F-C526E228C6E0}"/>
              </a:ext>
            </a:extLst>
          </p:cNvPr>
          <p:cNvSpPr>
            <a:spLocks noGrp="1"/>
          </p:cNvSpPr>
          <p:nvPr>
            <p:ph type="hdr" sz="quarter"/>
          </p:nvPr>
        </p:nvSpPr>
        <p:spPr/>
        <p:txBody>
          <a:bodyPr/>
          <a:lstStyle/>
          <a:p>
            <a:endParaRPr lang="es-EC"/>
          </a:p>
        </p:txBody>
      </p:sp>
    </p:spTree>
    <p:extLst>
      <p:ext uri="{BB962C8B-B14F-4D97-AF65-F5344CB8AC3E}">
        <p14:creationId xmlns:p14="http://schemas.microsoft.com/office/powerpoint/2010/main" val="38879906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De las 48 muestras </a:t>
                </a:r>
                <a:r>
                  <a:rPr lang="es-ES" dirty="0" err="1"/>
                  <a:t>procedadas</a:t>
                </a:r>
                <a:r>
                  <a:rPr lang="es-ES" dirty="0"/>
                  <a:t>, 12</a:t>
                </a:r>
                <a:r>
                  <a:rPr lang="es-ES" baseline="0" dirty="0"/>
                  <a:t> fueron positivas para </a:t>
                </a:r>
                <a:r>
                  <a:rPr lang="es-ES" baseline="0" dirty="0" err="1"/>
                  <a:t>tpi</a:t>
                </a:r>
                <a:r>
                  <a:rPr lang="es-ES" baseline="0" dirty="0"/>
                  <a:t> y 15 para </a:t>
                </a:r>
                <a:r>
                  <a:rPr lang="es-ES" baseline="0" dirty="0" err="1"/>
                  <a:t>gdh</a:t>
                </a:r>
                <a:r>
                  <a:rPr lang="es-ES" baseline="0" dirty="0"/>
                  <a:t> mediante la PCR </a:t>
                </a:r>
                <a:r>
                  <a:rPr lang="es-ES" baseline="0" dirty="0" err="1"/>
                  <a:t>nested</a:t>
                </a:r>
                <a:r>
                  <a:rPr lang="es-ES" baseline="0" dirty="0"/>
                  <a:t>.  Los resultados de la electroforesis en el gel de agarosa al 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p:txBody>
          </p:sp>
        </mc:Choice>
        <mc:Fallback xmlns="">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dirty="0" smtClean="0"/>
                  <a:t>Figura 9 Redes de contactos agrupadas bajo diferentes criterios</a:t>
                </a:r>
              </a:p>
              <a:p>
                <a:pPr marL="0" marR="0" lvl="0" indent="0" algn="l" defTabSz="914400" rtl="0" eaLnBrk="1" fontAlgn="auto" latinLnBrk="0" hangingPunct="1">
                  <a:lnSpc>
                    <a:spcPct val="100000"/>
                  </a:lnSpc>
                  <a:spcBef>
                    <a:spcPts val="0"/>
                  </a:spcBef>
                  <a:spcAft>
                    <a:spcPts val="0"/>
                  </a:spcAft>
                  <a:buClrTx/>
                  <a:buSzTx/>
                  <a:buFontTx/>
                  <a:buNone/>
                  <a:tabLst/>
                  <a:defRPr/>
                </a:pPr>
                <a:r>
                  <a:rPr lang="es-EC" dirty="0" smtClean="0"/>
                  <a:t>A) Red agrupada por el índice de cercanía nótese la infección mixta (2 parásitos) compartida por el grupo formado por los juveniles. B) Red que presenta asociaciones según el índice de agrupamiento (</a:t>
                </a:r>
                <a:r>
                  <a:rPr lang="es-EC" dirty="0" err="1" smtClean="0"/>
                  <a:t>clustering</a:t>
                </a:r>
                <a:r>
                  <a:rPr lang="es-EC" dirty="0" smtClean="0"/>
                  <a:t>), nótese que el tamaño del nodo es similar entre los individuos.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smtClean="0"/>
              </a:p>
              <a:p>
                <a:r>
                  <a:rPr lang="es-EC" sz="1200" kern="1200" dirty="0" smtClean="0">
                    <a:solidFill>
                      <a:schemeClr val="tx1"/>
                    </a:solidFill>
                    <a:effectLst/>
                    <a:latin typeface="+mn-lt"/>
                    <a:ea typeface="+mn-ea"/>
                    <a:cs typeface="+mn-cs"/>
                  </a:rPr>
                  <a:t>La diversidad o riqueza de parásitos (RP) con los coeficientes de centralidad de la red indicaron presentó una relación </a:t>
                </a:r>
                <a:r>
                  <a:rPr lang="es-EC" sz="1200" kern="1200" dirty="0" err="1" smtClean="0">
                    <a:solidFill>
                      <a:schemeClr val="tx1"/>
                    </a:solidFill>
                    <a:effectLst/>
                    <a:latin typeface="+mn-lt"/>
                    <a:ea typeface="+mn-ea"/>
                    <a:cs typeface="+mn-cs"/>
                  </a:rPr>
                  <a:t>monotónica</a:t>
                </a:r>
                <a:r>
                  <a:rPr lang="es-EC" sz="1200" kern="1200" dirty="0" smtClean="0">
                    <a:solidFill>
                      <a:schemeClr val="tx1"/>
                    </a:solidFill>
                    <a:effectLst/>
                    <a:latin typeface="+mn-lt"/>
                    <a:ea typeface="+mn-ea"/>
                    <a:cs typeface="+mn-cs"/>
                  </a:rPr>
                  <a:t> con los siguientes coeficientes de centralidad: </a:t>
                </a:r>
                <a:r>
                  <a:rPr lang="es-EC" sz="1200" b="1" kern="1200" dirty="0">
                    <a:solidFill>
                      <a:schemeClr val="tx1"/>
                    </a:solidFill>
                    <a:effectLst/>
                    <a:latin typeface="+mn-lt"/>
                    <a:ea typeface="+mn-ea"/>
                    <a:cs typeface="+mn-cs"/>
                  </a:rPr>
                  <a:t>grado </a:t>
                </a:r>
                <a:r>
                  <a:rPr lang="es-EC" sz="1200" kern="1200" dirty="0">
                    <a:solidFill>
                      <a:schemeClr val="tx1"/>
                    </a:solidFill>
                    <a:effectLst/>
                    <a:latin typeface="+mn-lt"/>
                    <a:ea typeface="+mn-ea"/>
                    <a:cs typeface="+mn-cs"/>
                  </a:rPr>
                  <a:t>(</a:t>
                </a:r>
                <a:r>
                  <a:rPr lang="es-EC" sz="1200" kern="1200" dirty="0" err="1">
                    <a:solidFill>
                      <a:schemeClr val="tx1"/>
                    </a:solidFill>
                    <a:effectLst/>
                    <a:latin typeface="+mn-lt"/>
                    <a:ea typeface="+mn-ea"/>
                    <a:cs typeface="+mn-cs"/>
                  </a:rPr>
                  <a:t>r</a:t>
                </a:r>
                <a:r>
                  <a:rPr lang="es-EC" sz="1200" kern="1200" baseline="-25000" dirty="0" err="1">
                    <a:solidFill>
                      <a:schemeClr val="tx1"/>
                    </a:solidFill>
                    <a:effectLst/>
                    <a:latin typeface="+mn-lt"/>
                    <a:ea typeface="+mn-ea"/>
                    <a:cs typeface="+mn-cs"/>
                  </a:rPr>
                  <a:t>s</a:t>
                </a:r>
                <a:r>
                  <a:rPr lang="es-EC" sz="1200" kern="1200" dirty="0">
                    <a:solidFill>
                      <a:schemeClr val="tx1"/>
                    </a:solidFill>
                    <a:effectLst/>
                    <a:latin typeface="+mn-lt"/>
                    <a:ea typeface="+mn-ea"/>
                    <a:cs typeface="+mn-cs"/>
                  </a:rPr>
                  <a:t>  = 0.726, </a:t>
                </a:r>
                <a:r>
                  <a:rPr lang="es-EC" sz="1200" i="0" kern="1200">
                    <a:solidFill>
                      <a:schemeClr val="tx1"/>
                    </a:solidFill>
                    <a:effectLst/>
                    <a:latin typeface="+mn-lt"/>
                    <a:ea typeface="+mn-ea"/>
                    <a:cs typeface="+mn-cs"/>
                  </a:rPr>
                  <a:t>𝑝</a:t>
                </a:r>
                <a:r>
                  <a:rPr lang="es-EC" sz="1200" kern="1200" dirty="0">
                    <a:solidFill>
                      <a:schemeClr val="tx1"/>
                    </a:solidFill>
                    <a:effectLst/>
                    <a:latin typeface="+mn-lt"/>
                    <a:ea typeface="+mn-ea"/>
                    <a:cs typeface="+mn-cs"/>
                  </a:rPr>
                  <a:t> = 0.03) y </a:t>
                </a:r>
                <a:r>
                  <a:rPr lang="es-EC" sz="1200" b="1" kern="1200" dirty="0">
                    <a:solidFill>
                      <a:schemeClr val="tx1"/>
                    </a:solidFill>
                    <a:effectLst/>
                    <a:latin typeface="+mn-lt"/>
                    <a:ea typeface="+mn-ea"/>
                    <a:cs typeface="+mn-cs"/>
                  </a:rPr>
                  <a:t>coeficiente de agrupamiento </a:t>
                </a:r>
                <a:r>
                  <a:rPr lang="es-EC" sz="1200" kern="1200" dirty="0">
                    <a:solidFill>
                      <a:schemeClr val="tx1"/>
                    </a:solidFill>
                    <a:effectLst/>
                    <a:latin typeface="+mn-lt"/>
                    <a:ea typeface="+mn-ea"/>
                    <a:cs typeface="+mn-cs"/>
                  </a:rPr>
                  <a:t>(</a:t>
                </a:r>
                <a:r>
                  <a:rPr lang="es-EC" sz="1200" kern="1200" dirty="0" err="1">
                    <a:solidFill>
                      <a:schemeClr val="tx1"/>
                    </a:solidFill>
                    <a:effectLst/>
                    <a:latin typeface="+mn-lt"/>
                    <a:ea typeface="+mn-ea"/>
                    <a:cs typeface="+mn-cs"/>
                  </a:rPr>
                  <a:t>r</a:t>
                </a:r>
                <a:r>
                  <a:rPr lang="es-EC" sz="1200" kern="1200" baseline="-25000" dirty="0" err="1">
                    <a:solidFill>
                      <a:schemeClr val="tx1"/>
                    </a:solidFill>
                    <a:effectLst/>
                    <a:latin typeface="+mn-lt"/>
                    <a:ea typeface="+mn-ea"/>
                    <a:cs typeface="+mn-cs"/>
                  </a:rPr>
                  <a:t>s</a:t>
                </a:r>
                <a:r>
                  <a:rPr lang="es-EC" sz="1200" kern="1200" dirty="0">
                    <a:solidFill>
                      <a:schemeClr val="tx1"/>
                    </a:solidFill>
                    <a:effectLst/>
                    <a:latin typeface="+mn-lt"/>
                    <a:ea typeface="+mn-ea"/>
                    <a:cs typeface="+mn-cs"/>
                  </a:rPr>
                  <a:t>  = 0.694, </a:t>
                </a:r>
                <a:r>
                  <a:rPr lang="es-EC" sz="1200" i="0" kern="1200">
                    <a:solidFill>
                      <a:schemeClr val="tx1"/>
                    </a:solidFill>
                    <a:effectLst/>
                    <a:latin typeface="+mn-lt"/>
                    <a:ea typeface="+mn-ea"/>
                    <a:cs typeface="+mn-cs"/>
                  </a:rPr>
                  <a:t>𝑝</a:t>
                </a:r>
                <a:r>
                  <a:rPr lang="es-EC" sz="1200" kern="1200" dirty="0">
                    <a:solidFill>
                      <a:schemeClr val="tx1"/>
                    </a:solidFill>
                    <a:effectLst/>
                    <a:latin typeface="+mn-lt"/>
                    <a:ea typeface="+mn-ea"/>
                    <a:cs typeface="+mn-cs"/>
                  </a:rPr>
                  <a:t> = 0.04). </a:t>
                </a:r>
              </a:p>
              <a:p>
                <a:r>
                  <a:rPr lang="es-EC" sz="1200" kern="1200" dirty="0">
                    <a:solidFill>
                      <a:schemeClr val="tx1"/>
                    </a:solidFill>
                    <a:effectLst/>
                    <a:latin typeface="+mn-lt"/>
                    <a:ea typeface="+mn-ea"/>
                    <a:cs typeface="+mn-cs"/>
                  </a:rPr>
                  <a:t>La intensidad de la infección parasitaria por </a:t>
                </a:r>
                <a:r>
                  <a:rPr lang="es-EC" sz="1200" i="1" kern="1200" dirty="0" err="1">
                    <a:solidFill>
                      <a:schemeClr val="tx1"/>
                    </a:solidFill>
                    <a:effectLst/>
                    <a:latin typeface="+mn-lt"/>
                    <a:ea typeface="+mn-ea"/>
                    <a:cs typeface="+mn-cs"/>
                  </a:rPr>
                  <a:t>Strongyloides</a:t>
                </a:r>
                <a:r>
                  <a:rPr lang="es-EC" sz="1200" i="1" kern="1200" dirty="0">
                    <a:solidFill>
                      <a:schemeClr val="tx1"/>
                    </a:solidFill>
                    <a:effectLst/>
                    <a:latin typeface="+mn-lt"/>
                    <a:ea typeface="+mn-ea"/>
                    <a:cs typeface="+mn-cs"/>
                  </a:rPr>
                  <a:t> </a:t>
                </a:r>
                <a:r>
                  <a:rPr lang="es-EC" sz="1200" kern="1200" dirty="0" err="1">
                    <a:solidFill>
                      <a:schemeClr val="tx1"/>
                    </a:solidFill>
                    <a:effectLst/>
                    <a:latin typeface="+mn-lt"/>
                    <a:ea typeface="+mn-ea"/>
                    <a:cs typeface="+mn-cs"/>
                  </a:rPr>
                  <a:t>sp</a:t>
                </a:r>
                <a:r>
                  <a:rPr lang="es-EC" sz="1200" kern="1200" dirty="0">
                    <a:solidFill>
                      <a:schemeClr val="tx1"/>
                    </a:solidFill>
                    <a:effectLst/>
                    <a:latin typeface="+mn-lt"/>
                    <a:ea typeface="+mn-ea"/>
                    <a:cs typeface="+mn-cs"/>
                  </a:rPr>
                  <a:t>., al hacerse una prueba no paramétrica de correlación (</a:t>
                </a:r>
                <a:r>
                  <a:rPr lang="es-EC" sz="1200" kern="1200" dirty="0" err="1">
                    <a:solidFill>
                      <a:schemeClr val="tx1"/>
                    </a:solidFill>
                    <a:effectLst/>
                    <a:latin typeface="+mn-lt"/>
                    <a:ea typeface="+mn-ea"/>
                    <a:cs typeface="+mn-cs"/>
                  </a:rPr>
                  <a:t>Spearman</a:t>
                </a:r>
                <a:r>
                  <a:rPr lang="es-EC" sz="1200" kern="1200" dirty="0">
                    <a:solidFill>
                      <a:schemeClr val="tx1"/>
                    </a:solidFill>
                    <a:effectLst/>
                    <a:latin typeface="+mn-lt"/>
                    <a:ea typeface="+mn-ea"/>
                    <a:cs typeface="+mn-cs"/>
                  </a:rPr>
                  <a:t>) demostró tener relación con el </a:t>
                </a:r>
                <a:r>
                  <a:rPr lang="es-EC" sz="1200" b="1" kern="1200" dirty="0">
                    <a:solidFill>
                      <a:schemeClr val="tx1"/>
                    </a:solidFill>
                    <a:effectLst/>
                    <a:latin typeface="+mn-lt"/>
                    <a:ea typeface="+mn-ea"/>
                    <a:cs typeface="+mn-cs"/>
                  </a:rPr>
                  <a:t>coeficiente de agrupamiento</a:t>
                </a:r>
                <a:r>
                  <a:rPr lang="es-EC" sz="1200" kern="1200" dirty="0">
                    <a:solidFill>
                      <a:schemeClr val="tx1"/>
                    </a:solidFill>
                    <a:effectLst/>
                    <a:latin typeface="+mn-lt"/>
                    <a:ea typeface="+mn-ea"/>
                    <a:cs typeface="+mn-cs"/>
                  </a:rPr>
                  <a:t> (</a:t>
                </a:r>
                <a:r>
                  <a:rPr lang="es-EC" sz="1200" kern="1200" dirty="0" err="1">
                    <a:solidFill>
                      <a:schemeClr val="tx1"/>
                    </a:solidFill>
                    <a:effectLst/>
                    <a:latin typeface="+mn-lt"/>
                    <a:ea typeface="+mn-ea"/>
                    <a:cs typeface="+mn-cs"/>
                  </a:rPr>
                  <a:t>r</a:t>
                </a:r>
                <a:r>
                  <a:rPr lang="es-EC" sz="1200" kern="1200" baseline="-25000" dirty="0" err="1">
                    <a:solidFill>
                      <a:schemeClr val="tx1"/>
                    </a:solidFill>
                    <a:effectLst/>
                    <a:latin typeface="+mn-lt"/>
                    <a:ea typeface="+mn-ea"/>
                    <a:cs typeface="+mn-cs"/>
                  </a:rPr>
                  <a:t>s</a:t>
                </a:r>
                <a:r>
                  <a:rPr lang="es-EC" sz="1200" kern="1200" dirty="0">
                    <a:solidFill>
                      <a:schemeClr val="tx1"/>
                    </a:solidFill>
                    <a:effectLst/>
                    <a:latin typeface="+mn-lt"/>
                    <a:ea typeface="+mn-ea"/>
                    <a:cs typeface="+mn-cs"/>
                  </a:rPr>
                  <a:t>  = 0.81, </a:t>
                </a:r>
                <a:r>
                  <a:rPr lang="es-EC" sz="1200" i="0" kern="1200">
                    <a:solidFill>
                      <a:schemeClr val="tx1"/>
                    </a:solidFill>
                    <a:effectLst/>
                    <a:latin typeface="+mn-lt"/>
                    <a:ea typeface="+mn-ea"/>
                    <a:cs typeface="+mn-cs"/>
                  </a:rPr>
                  <a:t>𝑝</a:t>
                </a:r>
                <a:r>
                  <a:rPr lang="es-EC" sz="1200" kern="1200" dirty="0">
                    <a:solidFill>
                      <a:schemeClr val="tx1"/>
                    </a:solidFill>
                    <a:effectLst/>
                    <a:latin typeface="+mn-lt"/>
                    <a:ea typeface="+mn-ea"/>
                    <a:cs typeface="+mn-cs"/>
                  </a:rPr>
                  <a:t> &lt; 0.01) y </a:t>
                </a:r>
                <a:r>
                  <a:rPr lang="es-EC" sz="1200" b="1" kern="1200" dirty="0">
                    <a:solidFill>
                      <a:schemeClr val="tx1"/>
                    </a:solidFill>
                    <a:effectLst/>
                    <a:latin typeface="+mn-lt"/>
                    <a:ea typeface="+mn-ea"/>
                    <a:cs typeface="+mn-cs"/>
                  </a:rPr>
                  <a:t>vector de centralidad propio</a:t>
                </a:r>
                <a:r>
                  <a:rPr lang="es-EC" sz="1200" kern="1200" dirty="0">
                    <a:solidFill>
                      <a:schemeClr val="tx1"/>
                    </a:solidFill>
                    <a:effectLst/>
                    <a:latin typeface="+mn-lt"/>
                    <a:ea typeface="+mn-ea"/>
                    <a:cs typeface="+mn-cs"/>
                  </a:rPr>
                  <a:t> (</a:t>
                </a:r>
                <a:r>
                  <a:rPr lang="es-EC" sz="1200" kern="1200" dirty="0" err="1">
                    <a:solidFill>
                      <a:schemeClr val="tx1"/>
                    </a:solidFill>
                    <a:effectLst/>
                    <a:latin typeface="+mn-lt"/>
                    <a:ea typeface="+mn-ea"/>
                    <a:cs typeface="+mn-cs"/>
                  </a:rPr>
                  <a:t>r</a:t>
                </a:r>
                <a:r>
                  <a:rPr lang="es-EC" sz="1200" kern="1200" baseline="-25000" dirty="0" err="1">
                    <a:solidFill>
                      <a:schemeClr val="tx1"/>
                    </a:solidFill>
                    <a:effectLst/>
                    <a:latin typeface="+mn-lt"/>
                    <a:ea typeface="+mn-ea"/>
                    <a:cs typeface="+mn-cs"/>
                  </a:rPr>
                  <a:t>s</a:t>
                </a:r>
                <a:r>
                  <a:rPr lang="es-EC" sz="1200" kern="1200" dirty="0">
                    <a:solidFill>
                      <a:schemeClr val="tx1"/>
                    </a:solidFill>
                    <a:effectLst/>
                    <a:latin typeface="+mn-lt"/>
                    <a:ea typeface="+mn-ea"/>
                    <a:cs typeface="+mn-cs"/>
                  </a:rPr>
                  <a:t> = 0.66, </a:t>
                </a:r>
                <a:r>
                  <a:rPr lang="es-EC" sz="1200" i="0" kern="1200">
                    <a:solidFill>
                      <a:schemeClr val="tx1"/>
                    </a:solidFill>
                    <a:effectLst/>
                    <a:latin typeface="+mn-lt"/>
                    <a:ea typeface="+mn-ea"/>
                    <a:cs typeface="+mn-cs"/>
                  </a:rPr>
                  <a:t>𝑝</a:t>
                </a:r>
                <a:r>
                  <a:rPr lang="es-EC" sz="1200" kern="1200" dirty="0">
                    <a:solidFill>
                      <a:schemeClr val="tx1"/>
                    </a:solidFill>
                    <a:effectLst/>
                    <a:latin typeface="+mn-lt"/>
                    <a:ea typeface="+mn-ea"/>
                    <a:cs typeface="+mn-cs"/>
                  </a:rPr>
                  <a:t> = 0.04); mientras que el parasitismo por </a:t>
                </a:r>
                <a:r>
                  <a:rPr lang="es-EC" sz="1200" i="1" kern="1200" dirty="0" err="1">
                    <a:solidFill>
                      <a:schemeClr val="tx1"/>
                    </a:solidFill>
                    <a:effectLst/>
                    <a:latin typeface="+mn-lt"/>
                    <a:ea typeface="+mn-ea"/>
                    <a:cs typeface="+mn-cs"/>
                  </a:rPr>
                  <a:t>Hymenolepis</a:t>
                </a:r>
                <a:r>
                  <a:rPr lang="es-EC" sz="1200" kern="1200" dirty="0">
                    <a:solidFill>
                      <a:schemeClr val="tx1"/>
                    </a:solidFill>
                    <a:effectLst/>
                    <a:latin typeface="+mn-lt"/>
                    <a:ea typeface="+mn-ea"/>
                    <a:cs typeface="+mn-cs"/>
                  </a:rPr>
                  <a:t> </a:t>
                </a:r>
                <a:r>
                  <a:rPr lang="es-EC" sz="1200" kern="1200" dirty="0" err="1">
                    <a:solidFill>
                      <a:schemeClr val="tx1"/>
                    </a:solidFill>
                    <a:effectLst/>
                    <a:latin typeface="+mn-lt"/>
                    <a:ea typeface="+mn-ea"/>
                    <a:cs typeface="+mn-cs"/>
                  </a:rPr>
                  <a:t>sp</a:t>
                </a:r>
                <a:r>
                  <a:rPr lang="es-EC" sz="1200" kern="1200" dirty="0">
                    <a:solidFill>
                      <a:schemeClr val="tx1"/>
                    </a:solidFill>
                    <a:effectLst/>
                    <a:latin typeface="+mn-lt"/>
                    <a:ea typeface="+mn-ea"/>
                    <a:cs typeface="+mn-cs"/>
                  </a:rPr>
                  <a:t>. no se asoció a ninguna variable de los parámetros de la red de contacto mediante la correlación de </a:t>
                </a:r>
                <a:r>
                  <a:rPr lang="es-EC" sz="1200" kern="1200" dirty="0" err="1">
                    <a:solidFill>
                      <a:schemeClr val="tx1"/>
                    </a:solidFill>
                    <a:effectLst/>
                    <a:latin typeface="+mn-lt"/>
                    <a:ea typeface="+mn-ea"/>
                    <a:cs typeface="+mn-cs"/>
                  </a:rPr>
                  <a:t>Spearman</a:t>
                </a:r>
                <a:r>
                  <a:rPr lang="es-EC"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p:txBody>
          </p:sp>
        </mc:Fallback>
      </mc:AlternateContent>
      <p:sp>
        <p:nvSpPr>
          <p:cNvPr id="4" name="Marcador de número de diapositiva 3"/>
          <p:cNvSpPr>
            <a:spLocks noGrp="1"/>
          </p:cNvSpPr>
          <p:nvPr>
            <p:ph type="sldNum" sz="quarter" idx="10"/>
          </p:nvPr>
        </p:nvSpPr>
        <p:spPr/>
        <p:txBody>
          <a:bodyPr/>
          <a:lstStyle/>
          <a:p>
            <a:fld id="{60A9DB09-8D2A-4D6E-9F24-FD44D7E0E9C9}" type="slidenum">
              <a:rPr lang="es-EC" smtClean="0"/>
              <a:t>20</a:t>
            </a:fld>
            <a:endParaRPr lang="es-EC"/>
          </a:p>
        </p:txBody>
      </p:sp>
      <p:sp>
        <p:nvSpPr>
          <p:cNvPr id="5" name="Marcador de fecha 4">
            <a:extLst>
              <a:ext uri="{FF2B5EF4-FFF2-40B4-BE49-F238E27FC236}">
                <a16:creationId xmlns:a16="http://schemas.microsoft.com/office/drawing/2014/main" id="{71564862-5CBD-41CF-9625-62BB7497B043}"/>
              </a:ext>
            </a:extLst>
          </p:cNvPr>
          <p:cNvSpPr>
            <a:spLocks noGrp="1"/>
          </p:cNvSpPr>
          <p:nvPr>
            <p:ph type="dt" idx="1"/>
          </p:nvPr>
        </p:nvSpPr>
        <p:spPr/>
        <p:txBody>
          <a:bodyPr/>
          <a:lstStyle/>
          <a:p>
            <a:fld id="{BB3C142B-8AC0-47A1-A27D-8977DEFADC6D}" type="datetime1">
              <a:rPr lang="es-EC" smtClean="0"/>
              <a:t>2/3/2023</a:t>
            </a:fld>
            <a:endParaRPr lang="es-EC"/>
          </a:p>
        </p:txBody>
      </p:sp>
      <p:sp>
        <p:nvSpPr>
          <p:cNvPr id="6" name="Marcador de encabezado 5">
            <a:extLst>
              <a:ext uri="{FF2B5EF4-FFF2-40B4-BE49-F238E27FC236}">
                <a16:creationId xmlns:a16="http://schemas.microsoft.com/office/drawing/2014/main" id="{0439972D-00D4-4237-8EDC-6C6131BC710B}"/>
              </a:ext>
            </a:extLst>
          </p:cNvPr>
          <p:cNvSpPr>
            <a:spLocks noGrp="1"/>
          </p:cNvSpPr>
          <p:nvPr>
            <p:ph type="hdr" sz="quarter"/>
          </p:nvPr>
        </p:nvSpPr>
        <p:spPr/>
        <p:txBody>
          <a:bodyPr/>
          <a:lstStyle/>
          <a:p>
            <a:endParaRPr lang="es-EC"/>
          </a:p>
        </p:txBody>
      </p:sp>
    </p:spTree>
    <p:extLst>
      <p:ext uri="{BB962C8B-B14F-4D97-AF65-F5344CB8AC3E}">
        <p14:creationId xmlns:p14="http://schemas.microsoft.com/office/powerpoint/2010/main" val="27161877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p:txBody>
          </p:sp>
        </mc:Choice>
        <mc:Fallback xmlns="">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dirty="0" smtClean="0"/>
                  <a:t>Figura 9 Redes de contactos agrupadas bajo diferentes criterios</a:t>
                </a:r>
              </a:p>
              <a:p>
                <a:pPr marL="0" marR="0" lvl="0" indent="0" algn="l" defTabSz="914400" rtl="0" eaLnBrk="1" fontAlgn="auto" latinLnBrk="0" hangingPunct="1">
                  <a:lnSpc>
                    <a:spcPct val="100000"/>
                  </a:lnSpc>
                  <a:spcBef>
                    <a:spcPts val="0"/>
                  </a:spcBef>
                  <a:spcAft>
                    <a:spcPts val="0"/>
                  </a:spcAft>
                  <a:buClrTx/>
                  <a:buSzTx/>
                  <a:buFontTx/>
                  <a:buNone/>
                  <a:tabLst/>
                  <a:defRPr/>
                </a:pPr>
                <a:r>
                  <a:rPr lang="es-EC" dirty="0" smtClean="0"/>
                  <a:t>A) Red agrupada por el índice de cercanía nótese la infección mixta (2 parásitos) compartida por el grupo formado por los juveniles. B) Red que presenta asociaciones según el índice de agrupamiento (</a:t>
                </a:r>
                <a:r>
                  <a:rPr lang="es-EC" dirty="0" err="1" smtClean="0"/>
                  <a:t>clustering</a:t>
                </a:r>
                <a:r>
                  <a:rPr lang="es-EC" dirty="0" smtClean="0"/>
                  <a:t>), nótese que el tamaño del nodo es similar entre los individuos.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smtClean="0"/>
              </a:p>
              <a:p>
                <a:r>
                  <a:rPr lang="es-EC" sz="1200" kern="1200" dirty="0" smtClean="0">
                    <a:solidFill>
                      <a:schemeClr val="tx1"/>
                    </a:solidFill>
                    <a:effectLst/>
                    <a:latin typeface="+mn-lt"/>
                    <a:ea typeface="+mn-ea"/>
                    <a:cs typeface="+mn-cs"/>
                  </a:rPr>
                  <a:t>La diversidad o riqueza de parásitos (RP) con los coeficientes de centralidad de la red indicaron presentó una relación </a:t>
                </a:r>
                <a:r>
                  <a:rPr lang="es-EC" sz="1200" kern="1200" dirty="0" err="1" smtClean="0">
                    <a:solidFill>
                      <a:schemeClr val="tx1"/>
                    </a:solidFill>
                    <a:effectLst/>
                    <a:latin typeface="+mn-lt"/>
                    <a:ea typeface="+mn-ea"/>
                    <a:cs typeface="+mn-cs"/>
                  </a:rPr>
                  <a:t>monotónica</a:t>
                </a:r>
                <a:r>
                  <a:rPr lang="es-EC" sz="1200" kern="1200" dirty="0" smtClean="0">
                    <a:solidFill>
                      <a:schemeClr val="tx1"/>
                    </a:solidFill>
                    <a:effectLst/>
                    <a:latin typeface="+mn-lt"/>
                    <a:ea typeface="+mn-ea"/>
                    <a:cs typeface="+mn-cs"/>
                  </a:rPr>
                  <a:t> con los siguientes coeficientes de centralidad: </a:t>
                </a:r>
                <a:r>
                  <a:rPr lang="es-EC" sz="1200" b="1" kern="1200" dirty="0">
                    <a:solidFill>
                      <a:schemeClr val="tx1"/>
                    </a:solidFill>
                    <a:effectLst/>
                    <a:latin typeface="+mn-lt"/>
                    <a:ea typeface="+mn-ea"/>
                    <a:cs typeface="+mn-cs"/>
                  </a:rPr>
                  <a:t>grado </a:t>
                </a:r>
                <a:r>
                  <a:rPr lang="es-EC" sz="1200" kern="1200" dirty="0">
                    <a:solidFill>
                      <a:schemeClr val="tx1"/>
                    </a:solidFill>
                    <a:effectLst/>
                    <a:latin typeface="+mn-lt"/>
                    <a:ea typeface="+mn-ea"/>
                    <a:cs typeface="+mn-cs"/>
                  </a:rPr>
                  <a:t>(</a:t>
                </a:r>
                <a:r>
                  <a:rPr lang="es-EC" sz="1200" kern="1200" dirty="0" err="1">
                    <a:solidFill>
                      <a:schemeClr val="tx1"/>
                    </a:solidFill>
                    <a:effectLst/>
                    <a:latin typeface="+mn-lt"/>
                    <a:ea typeface="+mn-ea"/>
                    <a:cs typeface="+mn-cs"/>
                  </a:rPr>
                  <a:t>r</a:t>
                </a:r>
                <a:r>
                  <a:rPr lang="es-EC" sz="1200" kern="1200" baseline="-25000" dirty="0" err="1">
                    <a:solidFill>
                      <a:schemeClr val="tx1"/>
                    </a:solidFill>
                    <a:effectLst/>
                    <a:latin typeface="+mn-lt"/>
                    <a:ea typeface="+mn-ea"/>
                    <a:cs typeface="+mn-cs"/>
                  </a:rPr>
                  <a:t>s</a:t>
                </a:r>
                <a:r>
                  <a:rPr lang="es-EC" sz="1200" kern="1200" dirty="0">
                    <a:solidFill>
                      <a:schemeClr val="tx1"/>
                    </a:solidFill>
                    <a:effectLst/>
                    <a:latin typeface="+mn-lt"/>
                    <a:ea typeface="+mn-ea"/>
                    <a:cs typeface="+mn-cs"/>
                  </a:rPr>
                  <a:t>  = 0.726, </a:t>
                </a:r>
                <a:r>
                  <a:rPr lang="es-EC" sz="1200" i="0" kern="1200">
                    <a:solidFill>
                      <a:schemeClr val="tx1"/>
                    </a:solidFill>
                    <a:effectLst/>
                    <a:latin typeface="+mn-lt"/>
                    <a:ea typeface="+mn-ea"/>
                    <a:cs typeface="+mn-cs"/>
                  </a:rPr>
                  <a:t>𝑝</a:t>
                </a:r>
                <a:r>
                  <a:rPr lang="es-EC" sz="1200" kern="1200" dirty="0">
                    <a:solidFill>
                      <a:schemeClr val="tx1"/>
                    </a:solidFill>
                    <a:effectLst/>
                    <a:latin typeface="+mn-lt"/>
                    <a:ea typeface="+mn-ea"/>
                    <a:cs typeface="+mn-cs"/>
                  </a:rPr>
                  <a:t> = 0.03) y </a:t>
                </a:r>
                <a:r>
                  <a:rPr lang="es-EC" sz="1200" b="1" kern="1200" dirty="0">
                    <a:solidFill>
                      <a:schemeClr val="tx1"/>
                    </a:solidFill>
                    <a:effectLst/>
                    <a:latin typeface="+mn-lt"/>
                    <a:ea typeface="+mn-ea"/>
                    <a:cs typeface="+mn-cs"/>
                  </a:rPr>
                  <a:t>coeficiente de agrupamiento </a:t>
                </a:r>
                <a:r>
                  <a:rPr lang="es-EC" sz="1200" kern="1200" dirty="0">
                    <a:solidFill>
                      <a:schemeClr val="tx1"/>
                    </a:solidFill>
                    <a:effectLst/>
                    <a:latin typeface="+mn-lt"/>
                    <a:ea typeface="+mn-ea"/>
                    <a:cs typeface="+mn-cs"/>
                  </a:rPr>
                  <a:t>(</a:t>
                </a:r>
                <a:r>
                  <a:rPr lang="es-EC" sz="1200" kern="1200" dirty="0" err="1">
                    <a:solidFill>
                      <a:schemeClr val="tx1"/>
                    </a:solidFill>
                    <a:effectLst/>
                    <a:latin typeface="+mn-lt"/>
                    <a:ea typeface="+mn-ea"/>
                    <a:cs typeface="+mn-cs"/>
                  </a:rPr>
                  <a:t>r</a:t>
                </a:r>
                <a:r>
                  <a:rPr lang="es-EC" sz="1200" kern="1200" baseline="-25000" dirty="0" err="1">
                    <a:solidFill>
                      <a:schemeClr val="tx1"/>
                    </a:solidFill>
                    <a:effectLst/>
                    <a:latin typeface="+mn-lt"/>
                    <a:ea typeface="+mn-ea"/>
                    <a:cs typeface="+mn-cs"/>
                  </a:rPr>
                  <a:t>s</a:t>
                </a:r>
                <a:r>
                  <a:rPr lang="es-EC" sz="1200" kern="1200" dirty="0">
                    <a:solidFill>
                      <a:schemeClr val="tx1"/>
                    </a:solidFill>
                    <a:effectLst/>
                    <a:latin typeface="+mn-lt"/>
                    <a:ea typeface="+mn-ea"/>
                    <a:cs typeface="+mn-cs"/>
                  </a:rPr>
                  <a:t>  = 0.694, </a:t>
                </a:r>
                <a:r>
                  <a:rPr lang="es-EC" sz="1200" i="0" kern="1200">
                    <a:solidFill>
                      <a:schemeClr val="tx1"/>
                    </a:solidFill>
                    <a:effectLst/>
                    <a:latin typeface="+mn-lt"/>
                    <a:ea typeface="+mn-ea"/>
                    <a:cs typeface="+mn-cs"/>
                  </a:rPr>
                  <a:t>𝑝</a:t>
                </a:r>
                <a:r>
                  <a:rPr lang="es-EC" sz="1200" kern="1200" dirty="0">
                    <a:solidFill>
                      <a:schemeClr val="tx1"/>
                    </a:solidFill>
                    <a:effectLst/>
                    <a:latin typeface="+mn-lt"/>
                    <a:ea typeface="+mn-ea"/>
                    <a:cs typeface="+mn-cs"/>
                  </a:rPr>
                  <a:t> = 0.04). </a:t>
                </a:r>
              </a:p>
              <a:p>
                <a:r>
                  <a:rPr lang="es-EC" sz="1200" kern="1200" dirty="0">
                    <a:solidFill>
                      <a:schemeClr val="tx1"/>
                    </a:solidFill>
                    <a:effectLst/>
                    <a:latin typeface="+mn-lt"/>
                    <a:ea typeface="+mn-ea"/>
                    <a:cs typeface="+mn-cs"/>
                  </a:rPr>
                  <a:t>La intensidad de la infección parasitaria por </a:t>
                </a:r>
                <a:r>
                  <a:rPr lang="es-EC" sz="1200" i="1" kern="1200" dirty="0" err="1">
                    <a:solidFill>
                      <a:schemeClr val="tx1"/>
                    </a:solidFill>
                    <a:effectLst/>
                    <a:latin typeface="+mn-lt"/>
                    <a:ea typeface="+mn-ea"/>
                    <a:cs typeface="+mn-cs"/>
                  </a:rPr>
                  <a:t>Strongyloides</a:t>
                </a:r>
                <a:r>
                  <a:rPr lang="es-EC" sz="1200" i="1" kern="1200" dirty="0">
                    <a:solidFill>
                      <a:schemeClr val="tx1"/>
                    </a:solidFill>
                    <a:effectLst/>
                    <a:latin typeface="+mn-lt"/>
                    <a:ea typeface="+mn-ea"/>
                    <a:cs typeface="+mn-cs"/>
                  </a:rPr>
                  <a:t> </a:t>
                </a:r>
                <a:r>
                  <a:rPr lang="es-EC" sz="1200" kern="1200" dirty="0" err="1">
                    <a:solidFill>
                      <a:schemeClr val="tx1"/>
                    </a:solidFill>
                    <a:effectLst/>
                    <a:latin typeface="+mn-lt"/>
                    <a:ea typeface="+mn-ea"/>
                    <a:cs typeface="+mn-cs"/>
                  </a:rPr>
                  <a:t>sp</a:t>
                </a:r>
                <a:r>
                  <a:rPr lang="es-EC" sz="1200" kern="1200" dirty="0">
                    <a:solidFill>
                      <a:schemeClr val="tx1"/>
                    </a:solidFill>
                    <a:effectLst/>
                    <a:latin typeface="+mn-lt"/>
                    <a:ea typeface="+mn-ea"/>
                    <a:cs typeface="+mn-cs"/>
                  </a:rPr>
                  <a:t>., al hacerse una prueba no paramétrica de correlación (</a:t>
                </a:r>
                <a:r>
                  <a:rPr lang="es-EC" sz="1200" kern="1200" dirty="0" err="1">
                    <a:solidFill>
                      <a:schemeClr val="tx1"/>
                    </a:solidFill>
                    <a:effectLst/>
                    <a:latin typeface="+mn-lt"/>
                    <a:ea typeface="+mn-ea"/>
                    <a:cs typeface="+mn-cs"/>
                  </a:rPr>
                  <a:t>Spearman</a:t>
                </a:r>
                <a:r>
                  <a:rPr lang="es-EC" sz="1200" kern="1200" dirty="0">
                    <a:solidFill>
                      <a:schemeClr val="tx1"/>
                    </a:solidFill>
                    <a:effectLst/>
                    <a:latin typeface="+mn-lt"/>
                    <a:ea typeface="+mn-ea"/>
                    <a:cs typeface="+mn-cs"/>
                  </a:rPr>
                  <a:t>) demostró tener relación con el </a:t>
                </a:r>
                <a:r>
                  <a:rPr lang="es-EC" sz="1200" b="1" kern="1200" dirty="0">
                    <a:solidFill>
                      <a:schemeClr val="tx1"/>
                    </a:solidFill>
                    <a:effectLst/>
                    <a:latin typeface="+mn-lt"/>
                    <a:ea typeface="+mn-ea"/>
                    <a:cs typeface="+mn-cs"/>
                  </a:rPr>
                  <a:t>coeficiente de agrupamiento</a:t>
                </a:r>
                <a:r>
                  <a:rPr lang="es-EC" sz="1200" kern="1200" dirty="0">
                    <a:solidFill>
                      <a:schemeClr val="tx1"/>
                    </a:solidFill>
                    <a:effectLst/>
                    <a:latin typeface="+mn-lt"/>
                    <a:ea typeface="+mn-ea"/>
                    <a:cs typeface="+mn-cs"/>
                  </a:rPr>
                  <a:t> (</a:t>
                </a:r>
                <a:r>
                  <a:rPr lang="es-EC" sz="1200" kern="1200" dirty="0" err="1">
                    <a:solidFill>
                      <a:schemeClr val="tx1"/>
                    </a:solidFill>
                    <a:effectLst/>
                    <a:latin typeface="+mn-lt"/>
                    <a:ea typeface="+mn-ea"/>
                    <a:cs typeface="+mn-cs"/>
                  </a:rPr>
                  <a:t>r</a:t>
                </a:r>
                <a:r>
                  <a:rPr lang="es-EC" sz="1200" kern="1200" baseline="-25000" dirty="0" err="1">
                    <a:solidFill>
                      <a:schemeClr val="tx1"/>
                    </a:solidFill>
                    <a:effectLst/>
                    <a:latin typeface="+mn-lt"/>
                    <a:ea typeface="+mn-ea"/>
                    <a:cs typeface="+mn-cs"/>
                  </a:rPr>
                  <a:t>s</a:t>
                </a:r>
                <a:r>
                  <a:rPr lang="es-EC" sz="1200" kern="1200" dirty="0">
                    <a:solidFill>
                      <a:schemeClr val="tx1"/>
                    </a:solidFill>
                    <a:effectLst/>
                    <a:latin typeface="+mn-lt"/>
                    <a:ea typeface="+mn-ea"/>
                    <a:cs typeface="+mn-cs"/>
                  </a:rPr>
                  <a:t>  = 0.81, </a:t>
                </a:r>
                <a:r>
                  <a:rPr lang="es-EC" sz="1200" i="0" kern="1200">
                    <a:solidFill>
                      <a:schemeClr val="tx1"/>
                    </a:solidFill>
                    <a:effectLst/>
                    <a:latin typeface="+mn-lt"/>
                    <a:ea typeface="+mn-ea"/>
                    <a:cs typeface="+mn-cs"/>
                  </a:rPr>
                  <a:t>𝑝</a:t>
                </a:r>
                <a:r>
                  <a:rPr lang="es-EC" sz="1200" kern="1200" dirty="0">
                    <a:solidFill>
                      <a:schemeClr val="tx1"/>
                    </a:solidFill>
                    <a:effectLst/>
                    <a:latin typeface="+mn-lt"/>
                    <a:ea typeface="+mn-ea"/>
                    <a:cs typeface="+mn-cs"/>
                  </a:rPr>
                  <a:t> &lt; 0.01) y </a:t>
                </a:r>
                <a:r>
                  <a:rPr lang="es-EC" sz="1200" b="1" kern="1200" dirty="0">
                    <a:solidFill>
                      <a:schemeClr val="tx1"/>
                    </a:solidFill>
                    <a:effectLst/>
                    <a:latin typeface="+mn-lt"/>
                    <a:ea typeface="+mn-ea"/>
                    <a:cs typeface="+mn-cs"/>
                  </a:rPr>
                  <a:t>vector de centralidad propio</a:t>
                </a:r>
                <a:r>
                  <a:rPr lang="es-EC" sz="1200" kern="1200" dirty="0">
                    <a:solidFill>
                      <a:schemeClr val="tx1"/>
                    </a:solidFill>
                    <a:effectLst/>
                    <a:latin typeface="+mn-lt"/>
                    <a:ea typeface="+mn-ea"/>
                    <a:cs typeface="+mn-cs"/>
                  </a:rPr>
                  <a:t> (</a:t>
                </a:r>
                <a:r>
                  <a:rPr lang="es-EC" sz="1200" kern="1200" dirty="0" err="1">
                    <a:solidFill>
                      <a:schemeClr val="tx1"/>
                    </a:solidFill>
                    <a:effectLst/>
                    <a:latin typeface="+mn-lt"/>
                    <a:ea typeface="+mn-ea"/>
                    <a:cs typeface="+mn-cs"/>
                  </a:rPr>
                  <a:t>r</a:t>
                </a:r>
                <a:r>
                  <a:rPr lang="es-EC" sz="1200" kern="1200" baseline="-25000" dirty="0" err="1">
                    <a:solidFill>
                      <a:schemeClr val="tx1"/>
                    </a:solidFill>
                    <a:effectLst/>
                    <a:latin typeface="+mn-lt"/>
                    <a:ea typeface="+mn-ea"/>
                    <a:cs typeface="+mn-cs"/>
                  </a:rPr>
                  <a:t>s</a:t>
                </a:r>
                <a:r>
                  <a:rPr lang="es-EC" sz="1200" kern="1200" dirty="0">
                    <a:solidFill>
                      <a:schemeClr val="tx1"/>
                    </a:solidFill>
                    <a:effectLst/>
                    <a:latin typeface="+mn-lt"/>
                    <a:ea typeface="+mn-ea"/>
                    <a:cs typeface="+mn-cs"/>
                  </a:rPr>
                  <a:t> = 0.66, </a:t>
                </a:r>
                <a:r>
                  <a:rPr lang="es-EC" sz="1200" i="0" kern="1200">
                    <a:solidFill>
                      <a:schemeClr val="tx1"/>
                    </a:solidFill>
                    <a:effectLst/>
                    <a:latin typeface="+mn-lt"/>
                    <a:ea typeface="+mn-ea"/>
                    <a:cs typeface="+mn-cs"/>
                  </a:rPr>
                  <a:t>𝑝</a:t>
                </a:r>
                <a:r>
                  <a:rPr lang="es-EC" sz="1200" kern="1200" dirty="0">
                    <a:solidFill>
                      <a:schemeClr val="tx1"/>
                    </a:solidFill>
                    <a:effectLst/>
                    <a:latin typeface="+mn-lt"/>
                    <a:ea typeface="+mn-ea"/>
                    <a:cs typeface="+mn-cs"/>
                  </a:rPr>
                  <a:t> = 0.04); mientras que el parasitismo por </a:t>
                </a:r>
                <a:r>
                  <a:rPr lang="es-EC" sz="1200" i="1" kern="1200" dirty="0" err="1">
                    <a:solidFill>
                      <a:schemeClr val="tx1"/>
                    </a:solidFill>
                    <a:effectLst/>
                    <a:latin typeface="+mn-lt"/>
                    <a:ea typeface="+mn-ea"/>
                    <a:cs typeface="+mn-cs"/>
                  </a:rPr>
                  <a:t>Hymenolepis</a:t>
                </a:r>
                <a:r>
                  <a:rPr lang="es-EC" sz="1200" kern="1200" dirty="0">
                    <a:solidFill>
                      <a:schemeClr val="tx1"/>
                    </a:solidFill>
                    <a:effectLst/>
                    <a:latin typeface="+mn-lt"/>
                    <a:ea typeface="+mn-ea"/>
                    <a:cs typeface="+mn-cs"/>
                  </a:rPr>
                  <a:t> </a:t>
                </a:r>
                <a:r>
                  <a:rPr lang="es-EC" sz="1200" kern="1200" dirty="0" err="1">
                    <a:solidFill>
                      <a:schemeClr val="tx1"/>
                    </a:solidFill>
                    <a:effectLst/>
                    <a:latin typeface="+mn-lt"/>
                    <a:ea typeface="+mn-ea"/>
                    <a:cs typeface="+mn-cs"/>
                  </a:rPr>
                  <a:t>sp</a:t>
                </a:r>
                <a:r>
                  <a:rPr lang="es-EC" sz="1200" kern="1200" dirty="0">
                    <a:solidFill>
                      <a:schemeClr val="tx1"/>
                    </a:solidFill>
                    <a:effectLst/>
                    <a:latin typeface="+mn-lt"/>
                    <a:ea typeface="+mn-ea"/>
                    <a:cs typeface="+mn-cs"/>
                  </a:rPr>
                  <a:t>. no se asoció a ninguna variable de los parámetros de la red de contacto mediante la correlación de </a:t>
                </a:r>
                <a:r>
                  <a:rPr lang="es-EC" sz="1200" kern="1200" dirty="0" err="1">
                    <a:solidFill>
                      <a:schemeClr val="tx1"/>
                    </a:solidFill>
                    <a:effectLst/>
                    <a:latin typeface="+mn-lt"/>
                    <a:ea typeface="+mn-ea"/>
                    <a:cs typeface="+mn-cs"/>
                  </a:rPr>
                  <a:t>Spearman</a:t>
                </a:r>
                <a:r>
                  <a:rPr lang="es-EC"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p:txBody>
          </p:sp>
        </mc:Fallback>
      </mc:AlternateContent>
      <p:sp>
        <p:nvSpPr>
          <p:cNvPr id="4" name="Marcador de número de diapositiva 3"/>
          <p:cNvSpPr>
            <a:spLocks noGrp="1"/>
          </p:cNvSpPr>
          <p:nvPr>
            <p:ph type="sldNum" sz="quarter" idx="10"/>
          </p:nvPr>
        </p:nvSpPr>
        <p:spPr/>
        <p:txBody>
          <a:bodyPr/>
          <a:lstStyle/>
          <a:p>
            <a:fld id="{60A9DB09-8D2A-4D6E-9F24-FD44D7E0E9C9}" type="slidenum">
              <a:rPr lang="es-EC" smtClean="0"/>
              <a:t>21</a:t>
            </a:fld>
            <a:endParaRPr lang="es-EC"/>
          </a:p>
        </p:txBody>
      </p:sp>
      <p:sp>
        <p:nvSpPr>
          <p:cNvPr id="5" name="Marcador de fecha 4">
            <a:extLst>
              <a:ext uri="{FF2B5EF4-FFF2-40B4-BE49-F238E27FC236}">
                <a16:creationId xmlns:a16="http://schemas.microsoft.com/office/drawing/2014/main" id="{A7CAF6E7-7D21-4584-8E88-8BA44B6CB58E}"/>
              </a:ext>
            </a:extLst>
          </p:cNvPr>
          <p:cNvSpPr>
            <a:spLocks noGrp="1"/>
          </p:cNvSpPr>
          <p:nvPr>
            <p:ph type="dt" idx="1"/>
          </p:nvPr>
        </p:nvSpPr>
        <p:spPr/>
        <p:txBody>
          <a:bodyPr/>
          <a:lstStyle/>
          <a:p>
            <a:fld id="{837811F0-DCEC-4DC1-B8DC-DD318AB9C3EB}" type="datetime1">
              <a:rPr lang="es-EC" smtClean="0"/>
              <a:t>2/3/2023</a:t>
            </a:fld>
            <a:endParaRPr lang="es-EC"/>
          </a:p>
        </p:txBody>
      </p:sp>
      <p:sp>
        <p:nvSpPr>
          <p:cNvPr id="6" name="Marcador de encabezado 5">
            <a:extLst>
              <a:ext uri="{FF2B5EF4-FFF2-40B4-BE49-F238E27FC236}">
                <a16:creationId xmlns:a16="http://schemas.microsoft.com/office/drawing/2014/main" id="{22AE1165-50FC-474B-B30F-742DCD2C086A}"/>
              </a:ext>
            </a:extLst>
          </p:cNvPr>
          <p:cNvSpPr>
            <a:spLocks noGrp="1"/>
          </p:cNvSpPr>
          <p:nvPr>
            <p:ph type="hdr" sz="quarter"/>
          </p:nvPr>
        </p:nvSpPr>
        <p:spPr/>
        <p:txBody>
          <a:bodyPr/>
          <a:lstStyle/>
          <a:p>
            <a:endParaRPr lang="es-EC"/>
          </a:p>
        </p:txBody>
      </p:sp>
    </p:spTree>
    <p:extLst>
      <p:ext uri="{BB962C8B-B14F-4D97-AF65-F5344CB8AC3E}">
        <p14:creationId xmlns:p14="http://schemas.microsoft.com/office/powerpoint/2010/main" val="38552945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p:txBody>
      </p:sp>
      <p:sp>
        <p:nvSpPr>
          <p:cNvPr id="4" name="Marcador de número de diapositiva 3"/>
          <p:cNvSpPr>
            <a:spLocks noGrp="1"/>
          </p:cNvSpPr>
          <p:nvPr>
            <p:ph type="sldNum" sz="quarter" idx="10"/>
          </p:nvPr>
        </p:nvSpPr>
        <p:spPr/>
        <p:txBody>
          <a:bodyPr/>
          <a:lstStyle/>
          <a:p>
            <a:fld id="{60A9DB09-8D2A-4D6E-9F24-FD44D7E0E9C9}" type="slidenum">
              <a:rPr lang="es-EC" smtClean="0"/>
              <a:t>22</a:t>
            </a:fld>
            <a:endParaRPr lang="es-EC"/>
          </a:p>
        </p:txBody>
      </p:sp>
      <p:sp>
        <p:nvSpPr>
          <p:cNvPr id="5" name="Marcador de fecha 4">
            <a:extLst>
              <a:ext uri="{FF2B5EF4-FFF2-40B4-BE49-F238E27FC236}">
                <a16:creationId xmlns:a16="http://schemas.microsoft.com/office/drawing/2014/main" id="{7316F2DE-5DCF-41C5-970E-77588F2F5EDE}"/>
              </a:ext>
            </a:extLst>
          </p:cNvPr>
          <p:cNvSpPr>
            <a:spLocks noGrp="1"/>
          </p:cNvSpPr>
          <p:nvPr>
            <p:ph type="dt" idx="1"/>
          </p:nvPr>
        </p:nvSpPr>
        <p:spPr/>
        <p:txBody>
          <a:bodyPr/>
          <a:lstStyle/>
          <a:p>
            <a:fld id="{FF3A2D81-5E3D-43A6-9EE6-EC623AEE26A0}" type="datetime1">
              <a:rPr lang="es-EC" smtClean="0"/>
              <a:t>2/3/2023</a:t>
            </a:fld>
            <a:endParaRPr lang="es-EC"/>
          </a:p>
        </p:txBody>
      </p:sp>
      <p:sp>
        <p:nvSpPr>
          <p:cNvPr id="6" name="Marcador de encabezado 5">
            <a:extLst>
              <a:ext uri="{FF2B5EF4-FFF2-40B4-BE49-F238E27FC236}">
                <a16:creationId xmlns:a16="http://schemas.microsoft.com/office/drawing/2014/main" id="{893162A7-A357-43D2-A745-92AC976E0B02}"/>
              </a:ext>
            </a:extLst>
          </p:cNvPr>
          <p:cNvSpPr>
            <a:spLocks noGrp="1"/>
          </p:cNvSpPr>
          <p:nvPr>
            <p:ph type="hdr" sz="quarter"/>
          </p:nvPr>
        </p:nvSpPr>
        <p:spPr/>
        <p:txBody>
          <a:bodyPr/>
          <a:lstStyle/>
          <a:p>
            <a:endParaRPr lang="es-EC"/>
          </a:p>
        </p:txBody>
      </p:sp>
    </p:spTree>
    <p:extLst>
      <p:ext uri="{BB962C8B-B14F-4D97-AF65-F5344CB8AC3E}">
        <p14:creationId xmlns:p14="http://schemas.microsoft.com/office/powerpoint/2010/main" val="23837366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p:txBody>
          </p:sp>
        </mc:Choice>
        <mc:Fallback xmlns="">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dirty="0" smtClean="0"/>
                  <a:t>Figura 9 Redes de contactos agrupadas bajo diferentes criterios</a:t>
                </a:r>
              </a:p>
              <a:p>
                <a:pPr marL="0" marR="0" lvl="0" indent="0" algn="l" defTabSz="914400" rtl="0" eaLnBrk="1" fontAlgn="auto" latinLnBrk="0" hangingPunct="1">
                  <a:lnSpc>
                    <a:spcPct val="100000"/>
                  </a:lnSpc>
                  <a:spcBef>
                    <a:spcPts val="0"/>
                  </a:spcBef>
                  <a:spcAft>
                    <a:spcPts val="0"/>
                  </a:spcAft>
                  <a:buClrTx/>
                  <a:buSzTx/>
                  <a:buFontTx/>
                  <a:buNone/>
                  <a:tabLst/>
                  <a:defRPr/>
                </a:pPr>
                <a:r>
                  <a:rPr lang="es-EC" dirty="0" smtClean="0"/>
                  <a:t>A) Red agrupada por el índice de cercanía nótese la infección mixta (2 parásitos) compartida por el grupo formado por los juveniles. B) Red que presenta asociaciones según el índice de agrupamiento (</a:t>
                </a:r>
                <a:r>
                  <a:rPr lang="es-EC" dirty="0" err="1" smtClean="0"/>
                  <a:t>clustering</a:t>
                </a:r>
                <a:r>
                  <a:rPr lang="es-EC" dirty="0" smtClean="0"/>
                  <a:t>), nótese que el tamaño del nodo es similar entre los individuos.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smtClean="0"/>
              </a:p>
              <a:p>
                <a:r>
                  <a:rPr lang="es-EC" sz="1200" kern="1200" dirty="0" smtClean="0">
                    <a:solidFill>
                      <a:schemeClr val="tx1"/>
                    </a:solidFill>
                    <a:effectLst/>
                    <a:latin typeface="+mn-lt"/>
                    <a:ea typeface="+mn-ea"/>
                    <a:cs typeface="+mn-cs"/>
                  </a:rPr>
                  <a:t>La diversidad o riqueza de parásitos (RP) con los coeficientes de centralidad de la red indicaron presentó una relación </a:t>
                </a:r>
                <a:r>
                  <a:rPr lang="es-EC" sz="1200" kern="1200" dirty="0" err="1" smtClean="0">
                    <a:solidFill>
                      <a:schemeClr val="tx1"/>
                    </a:solidFill>
                    <a:effectLst/>
                    <a:latin typeface="+mn-lt"/>
                    <a:ea typeface="+mn-ea"/>
                    <a:cs typeface="+mn-cs"/>
                  </a:rPr>
                  <a:t>monotónica</a:t>
                </a:r>
                <a:r>
                  <a:rPr lang="es-EC" sz="1200" kern="1200" dirty="0" smtClean="0">
                    <a:solidFill>
                      <a:schemeClr val="tx1"/>
                    </a:solidFill>
                    <a:effectLst/>
                    <a:latin typeface="+mn-lt"/>
                    <a:ea typeface="+mn-ea"/>
                    <a:cs typeface="+mn-cs"/>
                  </a:rPr>
                  <a:t> con los siguientes coeficientes de centralidad: </a:t>
                </a:r>
                <a:r>
                  <a:rPr lang="es-EC" sz="1200" b="1" kern="1200" dirty="0">
                    <a:solidFill>
                      <a:schemeClr val="tx1"/>
                    </a:solidFill>
                    <a:effectLst/>
                    <a:latin typeface="+mn-lt"/>
                    <a:ea typeface="+mn-ea"/>
                    <a:cs typeface="+mn-cs"/>
                  </a:rPr>
                  <a:t>grado </a:t>
                </a:r>
                <a:r>
                  <a:rPr lang="es-EC" sz="1200" kern="1200" dirty="0">
                    <a:solidFill>
                      <a:schemeClr val="tx1"/>
                    </a:solidFill>
                    <a:effectLst/>
                    <a:latin typeface="+mn-lt"/>
                    <a:ea typeface="+mn-ea"/>
                    <a:cs typeface="+mn-cs"/>
                  </a:rPr>
                  <a:t>(</a:t>
                </a:r>
                <a:r>
                  <a:rPr lang="es-EC" sz="1200" kern="1200" dirty="0" err="1">
                    <a:solidFill>
                      <a:schemeClr val="tx1"/>
                    </a:solidFill>
                    <a:effectLst/>
                    <a:latin typeface="+mn-lt"/>
                    <a:ea typeface="+mn-ea"/>
                    <a:cs typeface="+mn-cs"/>
                  </a:rPr>
                  <a:t>r</a:t>
                </a:r>
                <a:r>
                  <a:rPr lang="es-EC" sz="1200" kern="1200" baseline="-25000" dirty="0" err="1">
                    <a:solidFill>
                      <a:schemeClr val="tx1"/>
                    </a:solidFill>
                    <a:effectLst/>
                    <a:latin typeface="+mn-lt"/>
                    <a:ea typeface="+mn-ea"/>
                    <a:cs typeface="+mn-cs"/>
                  </a:rPr>
                  <a:t>s</a:t>
                </a:r>
                <a:r>
                  <a:rPr lang="es-EC" sz="1200" kern="1200" dirty="0">
                    <a:solidFill>
                      <a:schemeClr val="tx1"/>
                    </a:solidFill>
                    <a:effectLst/>
                    <a:latin typeface="+mn-lt"/>
                    <a:ea typeface="+mn-ea"/>
                    <a:cs typeface="+mn-cs"/>
                  </a:rPr>
                  <a:t>  = 0.726, </a:t>
                </a:r>
                <a:r>
                  <a:rPr lang="es-EC" sz="1200" i="0" kern="1200">
                    <a:solidFill>
                      <a:schemeClr val="tx1"/>
                    </a:solidFill>
                    <a:effectLst/>
                    <a:latin typeface="+mn-lt"/>
                    <a:ea typeface="+mn-ea"/>
                    <a:cs typeface="+mn-cs"/>
                  </a:rPr>
                  <a:t>𝑝</a:t>
                </a:r>
                <a:r>
                  <a:rPr lang="es-EC" sz="1200" kern="1200" dirty="0">
                    <a:solidFill>
                      <a:schemeClr val="tx1"/>
                    </a:solidFill>
                    <a:effectLst/>
                    <a:latin typeface="+mn-lt"/>
                    <a:ea typeface="+mn-ea"/>
                    <a:cs typeface="+mn-cs"/>
                  </a:rPr>
                  <a:t> = 0.03) y </a:t>
                </a:r>
                <a:r>
                  <a:rPr lang="es-EC" sz="1200" b="1" kern="1200" dirty="0">
                    <a:solidFill>
                      <a:schemeClr val="tx1"/>
                    </a:solidFill>
                    <a:effectLst/>
                    <a:latin typeface="+mn-lt"/>
                    <a:ea typeface="+mn-ea"/>
                    <a:cs typeface="+mn-cs"/>
                  </a:rPr>
                  <a:t>coeficiente de agrupamiento </a:t>
                </a:r>
                <a:r>
                  <a:rPr lang="es-EC" sz="1200" kern="1200" dirty="0">
                    <a:solidFill>
                      <a:schemeClr val="tx1"/>
                    </a:solidFill>
                    <a:effectLst/>
                    <a:latin typeface="+mn-lt"/>
                    <a:ea typeface="+mn-ea"/>
                    <a:cs typeface="+mn-cs"/>
                  </a:rPr>
                  <a:t>(</a:t>
                </a:r>
                <a:r>
                  <a:rPr lang="es-EC" sz="1200" kern="1200" dirty="0" err="1">
                    <a:solidFill>
                      <a:schemeClr val="tx1"/>
                    </a:solidFill>
                    <a:effectLst/>
                    <a:latin typeface="+mn-lt"/>
                    <a:ea typeface="+mn-ea"/>
                    <a:cs typeface="+mn-cs"/>
                  </a:rPr>
                  <a:t>r</a:t>
                </a:r>
                <a:r>
                  <a:rPr lang="es-EC" sz="1200" kern="1200" baseline="-25000" dirty="0" err="1">
                    <a:solidFill>
                      <a:schemeClr val="tx1"/>
                    </a:solidFill>
                    <a:effectLst/>
                    <a:latin typeface="+mn-lt"/>
                    <a:ea typeface="+mn-ea"/>
                    <a:cs typeface="+mn-cs"/>
                  </a:rPr>
                  <a:t>s</a:t>
                </a:r>
                <a:r>
                  <a:rPr lang="es-EC" sz="1200" kern="1200" dirty="0">
                    <a:solidFill>
                      <a:schemeClr val="tx1"/>
                    </a:solidFill>
                    <a:effectLst/>
                    <a:latin typeface="+mn-lt"/>
                    <a:ea typeface="+mn-ea"/>
                    <a:cs typeface="+mn-cs"/>
                  </a:rPr>
                  <a:t>  = 0.694, </a:t>
                </a:r>
                <a:r>
                  <a:rPr lang="es-EC" sz="1200" i="0" kern="1200">
                    <a:solidFill>
                      <a:schemeClr val="tx1"/>
                    </a:solidFill>
                    <a:effectLst/>
                    <a:latin typeface="+mn-lt"/>
                    <a:ea typeface="+mn-ea"/>
                    <a:cs typeface="+mn-cs"/>
                  </a:rPr>
                  <a:t>𝑝</a:t>
                </a:r>
                <a:r>
                  <a:rPr lang="es-EC" sz="1200" kern="1200" dirty="0">
                    <a:solidFill>
                      <a:schemeClr val="tx1"/>
                    </a:solidFill>
                    <a:effectLst/>
                    <a:latin typeface="+mn-lt"/>
                    <a:ea typeface="+mn-ea"/>
                    <a:cs typeface="+mn-cs"/>
                  </a:rPr>
                  <a:t> = 0.04). </a:t>
                </a:r>
              </a:p>
              <a:p>
                <a:r>
                  <a:rPr lang="es-EC" sz="1200" kern="1200" dirty="0">
                    <a:solidFill>
                      <a:schemeClr val="tx1"/>
                    </a:solidFill>
                    <a:effectLst/>
                    <a:latin typeface="+mn-lt"/>
                    <a:ea typeface="+mn-ea"/>
                    <a:cs typeface="+mn-cs"/>
                  </a:rPr>
                  <a:t>La intensidad de la infección parasitaria por </a:t>
                </a:r>
                <a:r>
                  <a:rPr lang="es-EC" sz="1200" i="1" kern="1200" dirty="0" err="1">
                    <a:solidFill>
                      <a:schemeClr val="tx1"/>
                    </a:solidFill>
                    <a:effectLst/>
                    <a:latin typeface="+mn-lt"/>
                    <a:ea typeface="+mn-ea"/>
                    <a:cs typeface="+mn-cs"/>
                  </a:rPr>
                  <a:t>Strongyloides</a:t>
                </a:r>
                <a:r>
                  <a:rPr lang="es-EC" sz="1200" i="1" kern="1200" dirty="0">
                    <a:solidFill>
                      <a:schemeClr val="tx1"/>
                    </a:solidFill>
                    <a:effectLst/>
                    <a:latin typeface="+mn-lt"/>
                    <a:ea typeface="+mn-ea"/>
                    <a:cs typeface="+mn-cs"/>
                  </a:rPr>
                  <a:t> </a:t>
                </a:r>
                <a:r>
                  <a:rPr lang="es-EC" sz="1200" kern="1200" dirty="0" err="1">
                    <a:solidFill>
                      <a:schemeClr val="tx1"/>
                    </a:solidFill>
                    <a:effectLst/>
                    <a:latin typeface="+mn-lt"/>
                    <a:ea typeface="+mn-ea"/>
                    <a:cs typeface="+mn-cs"/>
                  </a:rPr>
                  <a:t>sp</a:t>
                </a:r>
                <a:r>
                  <a:rPr lang="es-EC" sz="1200" kern="1200" dirty="0">
                    <a:solidFill>
                      <a:schemeClr val="tx1"/>
                    </a:solidFill>
                    <a:effectLst/>
                    <a:latin typeface="+mn-lt"/>
                    <a:ea typeface="+mn-ea"/>
                    <a:cs typeface="+mn-cs"/>
                  </a:rPr>
                  <a:t>., al hacerse una prueba no paramétrica de correlación (</a:t>
                </a:r>
                <a:r>
                  <a:rPr lang="es-EC" sz="1200" kern="1200" dirty="0" err="1">
                    <a:solidFill>
                      <a:schemeClr val="tx1"/>
                    </a:solidFill>
                    <a:effectLst/>
                    <a:latin typeface="+mn-lt"/>
                    <a:ea typeface="+mn-ea"/>
                    <a:cs typeface="+mn-cs"/>
                  </a:rPr>
                  <a:t>Spearman</a:t>
                </a:r>
                <a:r>
                  <a:rPr lang="es-EC" sz="1200" kern="1200" dirty="0">
                    <a:solidFill>
                      <a:schemeClr val="tx1"/>
                    </a:solidFill>
                    <a:effectLst/>
                    <a:latin typeface="+mn-lt"/>
                    <a:ea typeface="+mn-ea"/>
                    <a:cs typeface="+mn-cs"/>
                  </a:rPr>
                  <a:t>) demostró tener relación con el </a:t>
                </a:r>
                <a:r>
                  <a:rPr lang="es-EC" sz="1200" b="1" kern="1200" dirty="0">
                    <a:solidFill>
                      <a:schemeClr val="tx1"/>
                    </a:solidFill>
                    <a:effectLst/>
                    <a:latin typeface="+mn-lt"/>
                    <a:ea typeface="+mn-ea"/>
                    <a:cs typeface="+mn-cs"/>
                  </a:rPr>
                  <a:t>coeficiente de agrupamiento</a:t>
                </a:r>
                <a:r>
                  <a:rPr lang="es-EC" sz="1200" kern="1200" dirty="0">
                    <a:solidFill>
                      <a:schemeClr val="tx1"/>
                    </a:solidFill>
                    <a:effectLst/>
                    <a:latin typeface="+mn-lt"/>
                    <a:ea typeface="+mn-ea"/>
                    <a:cs typeface="+mn-cs"/>
                  </a:rPr>
                  <a:t> (</a:t>
                </a:r>
                <a:r>
                  <a:rPr lang="es-EC" sz="1200" kern="1200" dirty="0" err="1">
                    <a:solidFill>
                      <a:schemeClr val="tx1"/>
                    </a:solidFill>
                    <a:effectLst/>
                    <a:latin typeface="+mn-lt"/>
                    <a:ea typeface="+mn-ea"/>
                    <a:cs typeface="+mn-cs"/>
                  </a:rPr>
                  <a:t>r</a:t>
                </a:r>
                <a:r>
                  <a:rPr lang="es-EC" sz="1200" kern="1200" baseline="-25000" dirty="0" err="1">
                    <a:solidFill>
                      <a:schemeClr val="tx1"/>
                    </a:solidFill>
                    <a:effectLst/>
                    <a:latin typeface="+mn-lt"/>
                    <a:ea typeface="+mn-ea"/>
                    <a:cs typeface="+mn-cs"/>
                  </a:rPr>
                  <a:t>s</a:t>
                </a:r>
                <a:r>
                  <a:rPr lang="es-EC" sz="1200" kern="1200" dirty="0">
                    <a:solidFill>
                      <a:schemeClr val="tx1"/>
                    </a:solidFill>
                    <a:effectLst/>
                    <a:latin typeface="+mn-lt"/>
                    <a:ea typeface="+mn-ea"/>
                    <a:cs typeface="+mn-cs"/>
                  </a:rPr>
                  <a:t>  = 0.81, </a:t>
                </a:r>
                <a:r>
                  <a:rPr lang="es-EC" sz="1200" i="0" kern="1200">
                    <a:solidFill>
                      <a:schemeClr val="tx1"/>
                    </a:solidFill>
                    <a:effectLst/>
                    <a:latin typeface="+mn-lt"/>
                    <a:ea typeface="+mn-ea"/>
                    <a:cs typeface="+mn-cs"/>
                  </a:rPr>
                  <a:t>𝑝</a:t>
                </a:r>
                <a:r>
                  <a:rPr lang="es-EC" sz="1200" kern="1200" dirty="0">
                    <a:solidFill>
                      <a:schemeClr val="tx1"/>
                    </a:solidFill>
                    <a:effectLst/>
                    <a:latin typeface="+mn-lt"/>
                    <a:ea typeface="+mn-ea"/>
                    <a:cs typeface="+mn-cs"/>
                  </a:rPr>
                  <a:t> &lt; 0.01) y </a:t>
                </a:r>
                <a:r>
                  <a:rPr lang="es-EC" sz="1200" b="1" kern="1200" dirty="0">
                    <a:solidFill>
                      <a:schemeClr val="tx1"/>
                    </a:solidFill>
                    <a:effectLst/>
                    <a:latin typeface="+mn-lt"/>
                    <a:ea typeface="+mn-ea"/>
                    <a:cs typeface="+mn-cs"/>
                  </a:rPr>
                  <a:t>vector de centralidad propio</a:t>
                </a:r>
                <a:r>
                  <a:rPr lang="es-EC" sz="1200" kern="1200" dirty="0">
                    <a:solidFill>
                      <a:schemeClr val="tx1"/>
                    </a:solidFill>
                    <a:effectLst/>
                    <a:latin typeface="+mn-lt"/>
                    <a:ea typeface="+mn-ea"/>
                    <a:cs typeface="+mn-cs"/>
                  </a:rPr>
                  <a:t> (</a:t>
                </a:r>
                <a:r>
                  <a:rPr lang="es-EC" sz="1200" kern="1200" dirty="0" err="1">
                    <a:solidFill>
                      <a:schemeClr val="tx1"/>
                    </a:solidFill>
                    <a:effectLst/>
                    <a:latin typeface="+mn-lt"/>
                    <a:ea typeface="+mn-ea"/>
                    <a:cs typeface="+mn-cs"/>
                  </a:rPr>
                  <a:t>r</a:t>
                </a:r>
                <a:r>
                  <a:rPr lang="es-EC" sz="1200" kern="1200" baseline="-25000" dirty="0" err="1">
                    <a:solidFill>
                      <a:schemeClr val="tx1"/>
                    </a:solidFill>
                    <a:effectLst/>
                    <a:latin typeface="+mn-lt"/>
                    <a:ea typeface="+mn-ea"/>
                    <a:cs typeface="+mn-cs"/>
                  </a:rPr>
                  <a:t>s</a:t>
                </a:r>
                <a:r>
                  <a:rPr lang="es-EC" sz="1200" kern="1200" dirty="0">
                    <a:solidFill>
                      <a:schemeClr val="tx1"/>
                    </a:solidFill>
                    <a:effectLst/>
                    <a:latin typeface="+mn-lt"/>
                    <a:ea typeface="+mn-ea"/>
                    <a:cs typeface="+mn-cs"/>
                  </a:rPr>
                  <a:t> = 0.66, </a:t>
                </a:r>
                <a:r>
                  <a:rPr lang="es-EC" sz="1200" i="0" kern="1200">
                    <a:solidFill>
                      <a:schemeClr val="tx1"/>
                    </a:solidFill>
                    <a:effectLst/>
                    <a:latin typeface="+mn-lt"/>
                    <a:ea typeface="+mn-ea"/>
                    <a:cs typeface="+mn-cs"/>
                  </a:rPr>
                  <a:t>𝑝</a:t>
                </a:r>
                <a:r>
                  <a:rPr lang="es-EC" sz="1200" kern="1200" dirty="0">
                    <a:solidFill>
                      <a:schemeClr val="tx1"/>
                    </a:solidFill>
                    <a:effectLst/>
                    <a:latin typeface="+mn-lt"/>
                    <a:ea typeface="+mn-ea"/>
                    <a:cs typeface="+mn-cs"/>
                  </a:rPr>
                  <a:t> = 0.04); mientras que el parasitismo por </a:t>
                </a:r>
                <a:r>
                  <a:rPr lang="es-EC" sz="1200" i="1" kern="1200" dirty="0" err="1">
                    <a:solidFill>
                      <a:schemeClr val="tx1"/>
                    </a:solidFill>
                    <a:effectLst/>
                    <a:latin typeface="+mn-lt"/>
                    <a:ea typeface="+mn-ea"/>
                    <a:cs typeface="+mn-cs"/>
                  </a:rPr>
                  <a:t>Hymenolepis</a:t>
                </a:r>
                <a:r>
                  <a:rPr lang="es-EC" sz="1200" kern="1200" dirty="0">
                    <a:solidFill>
                      <a:schemeClr val="tx1"/>
                    </a:solidFill>
                    <a:effectLst/>
                    <a:latin typeface="+mn-lt"/>
                    <a:ea typeface="+mn-ea"/>
                    <a:cs typeface="+mn-cs"/>
                  </a:rPr>
                  <a:t> </a:t>
                </a:r>
                <a:r>
                  <a:rPr lang="es-EC" sz="1200" kern="1200" dirty="0" err="1">
                    <a:solidFill>
                      <a:schemeClr val="tx1"/>
                    </a:solidFill>
                    <a:effectLst/>
                    <a:latin typeface="+mn-lt"/>
                    <a:ea typeface="+mn-ea"/>
                    <a:cs typeface="+mn-cs"/>
                  </a:rPr>
                  <a:t>sp</a:t>
                </a:r>
                <a:r>
                  <a:rPr lang="es-EC" sz="1200" kern="1200" dirty="0">
                    <a:solidFill>
                      <a:schemeClr val="tx1"/>
                    </a:solidFill>
                    <a:effectLst/>
                    <a:latin typeface="+mn-lt"/>
                    <a:ea typeface="+mn-ea"/>
                    <a:cs typeface="+mn-cs"/>
                  </a:rPr>
                  <a:t>. no se asoció a ninguna variable de los parámetros de la red de contacto mediante la correlación de </a:t>
                </a:r>
                <a:r>
                  <a:rPr lang="es-EC" sz="1200" kern="1200" dirty="0" err="1">
                    <a:solidFill>
                      <a:schemeClr val="tx1"/>
                    </a:solidFill>
                    <a:effectLst/>
                    <a:latin typeface="+mn-lt"/>
                    <a:ea typeface="+mn-ea"/>
                    <a:cs typeface="+mn-cs"/>
                  </a:rPr>
                  <a:t>Spearman</a:t>
                </a:r>
                <a:r>
                  <a:rPr lang="es-EC"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p:txBody>
          </p:sp>
        </mc:Fallback>
      </mc:AlternateContent>
      <p:sp>
        <p:nvSpPr>
          <p:cNvPr id="4" name="Marcador de número de diapositiva 3"/>
          <p:cNvSpPr>
            <a:spLocks noGrp="1"/>
          </p:cNvSpPr>
          <p:nvPr>
            <p:ph type="sldNum" sz="quarter" idx="10"/>
          </p:nvPr>
        </p:nvSpPr>
        <p:spPr/>
        <p:txBody>
          <a:bodyPr/>
          <a:lstStyle/>
          <a:p>
            <a:fld id="{60A9DB09-8D2A-4D6E-9F24-FD44D7E0E9C9}" type="slidenum">
              <a:rPr lang="es-EC" smtClean="0"/>
              <a:t>25</a:t>
            </a:fld>
            <a:endParaRPr lang="es-EC"/>
          </a:p>
        </p:txBody>
      </p:sp>
      <p:sp>
        <p:nvSpPr>
          <p:cNvPr id="5" name="Marcador de fecha 4">
            <a:extLst>
              <a:ext uri="{FF2B5EF4-FFF2-40B4-BE49-F238E27FC236}">
                <a16:creationId xmlns:a16="http://schemas.microsoft.com/office/drawing/2014/main" id="{32371168-62CF-44E7-AF96-CD3D989059A4}"/>
              </a:ext>
            </a:extLst>
          </p:cNvPr>
          <p:cNvSpPr>
            <a:spLocks noGrp="1"/>
          </p:cNvSpPr>
          <p:nvPr>
            <p:ph type="dt" idx="1"/>
          </p:nvPr>
        </p:nvSpPr>
        <p:spPr/>
        <p:txBody>
          <a:bodyPr/>
          <a:lstStyle/>
          <a:p>
            <a:fld id="{B124A058-355F-479C-9D54-BE404AEF12EF}" type="datetime1">
              <a:rPr lang="es-EC" smtClean="0"/>
              <a:t>2/3/2023</a:t>
            </a:fld>
            <a:endParaRPr lang="es-EC"/>
          </a:p>
        </p:txBody>
      </p:sp>
      <p:sp>
        <p:nvSpPr>
          <p:cNvPr id="6" name="Marcador de encabezado 5">
            <a:extLst>
              <a:ext uri="{FF2B5EF4-FFF2-40B4-BE49-F238E27FC236}">
                <a16:creationId xmlns:a16="http://schemas.microsoft.com/office/drawing/2014/main" id="{4EDFF4C8-4CE0-49B0-9BB8-E076B3F6D097}"/>
              </a:ext>
            </a:extLst>
          </p:cNvPr>
          <p:cNvSpPr>
            <a:spLocks noGrp="1"/>
          </p:cNvSpPr>
          <p:nvPr>
            <p:ph type="hdr" sz="quarter"/>
          </p:nvPr>
        </p:nvSpPr>
        <p:spPr/>
        <p:txBody>
          <a:bodyPr/>
          <a:lstStyle/>
          <a:p>
            <a:endParaRPr lang="es-EC"/>
          </a:p>
        </p:txBody>
      </p:sp>
    </p:spTree>
    <p:extLst>
      <p:ext uri="{BB962C8B-B14F-4D97-AF65-F5344CB8AC3E}">
        <p14:creationId xmlns:p14="http://schemas.microsoft.com/office/powerpoint/2010/main" val="3431164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baseline="0" dirty="0"/>
          </a:p>
        </p:txBody>
      </p:sp>
      <p:sp>
        <p:nvSpPr>
          <p:cNvPr id="4" name="Marcador de número de diapositiva 3"/>
          <p:cNvSpPr>
            <a:spLocks noGrp="1"/>
          </p:cNvSpPr>
          <p:nvPr>
            <p:ph type="sldNum" sz="quarter" idx="10"/>
          </p:nvPr>
        </p:nvSpPr>
        <p:spPr/>
        <p:txBody>
          <a:bodyPr/>
          <a:lstStyle/>
          <a:p>
            <a:fld id="{60A9DB09-8D2A-4D6E-9F24-FD44D7E0E9C9}" type="slidenum">
              <a:rPr lang="es-EC" smtClean="0"/>
              <a:t>3</a:t>
            </a:fld>
            <a:endParaRPr lang="es-EC"/>
          </a:p>
        </p:txBody>
      </p:sp>
      <p:sp>
        <p:nvSpPr>
          <p:cNvPr id="5" name="Marcador de fecha 4">
            <a:extLst>
              <a:ext uri="{FF2B5EF4-FFF2-40B4-BE49-F238E27FC236}">
                <a16:creationId xmlns:a16="http://schemas.microsoft.com/office/drawing/2014/main" id="{1AF3A1F1-74E8-4DB9-A3B7-7DA0D904C964}"/>
              </a:ext>
            </a:extLst>
          </p:cNvPr>
          <p:cNvSpPr>
            <a:spLocks noGrp="1"/>
          </p:cNvSpPr>
          <p:nvPr>
            <p:ph type="dt" idx="1"/>
          </p:nvPr>
        </p:nvSpPr>
        <p:spPr/>
        <p:txBody>
          <a:bodyPr/>
          <a:lstStyle/>
          <a:p>
            <a:fld id="{5B9F5BD3-9929-4527-ABE9-FB236722308E}" type="datetime1">
              <a:rPr lang="es-EC" smtClean="0"/>
              <a:t>2/3/2023</a:t>
            </a:fld>
            <a:endParaRPr lang="es-EC"/>
          </a:p>
        </p:txBody>
      </p:sp>
      <p:sp>
        <p:nvSpPr>
          <p:cNvPr id="6" name="Marcador de encabezado 5">
            <a:extLst>
              <a:ext uri="{FF2B5EF4-FFF2-40B4-BE49-F238E27FC236}">
                <a16:creationId xmlns:a16="http://schemas.microsoft.com/office/drawing/2014/main" id="{CD04BC9B-5569-4F3C-9026-43F2D07B2489}"/>
              </a:ext>
            </a:extLst>
          </p:cNvPr>
          <p:cNvSpPr>
            <a:spLocks noGrp="1"/>
          </p:cNvSpPr>
          <p:nvPr>
            <p:ph type="hdr" sz="quarter"/>
          </p:nvPr>
        </p:nvSpPr>
        <p:spPr/>
        <p:txBody>
          <a:bodyPr/>
          <a:lstStyle/>
          <a:p>
            <a:endParaRPr lang="es-EC"/>
          </a:p>
        </p:txBody>
      </p:sp>
    </p:spTree>
    <p:extLst>
      <p:ext uri="{BB962C8B-B14F-4D97-AF65-F5344CB8AC3E}">
        <p14:creationId xmlns:p14="http://schemas.microsoft.com/office/powerpoint/2010/main" val="33567123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p:txBody>
          </p:sp>
        </mc:Choice>
        <mc:Fallback xmlns="">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dirty="0" smtClean="0"/>
                  <a:t>Figura 9 Redes de contactos agrupadas bajo diferentes criterios</a:t>
                </a:r>
              </a:p>
              <a:p>
                <a:pPr marL="0" marR="0" lvl="0" indent="0" algn="l" defTabSz="914400" rtl="0" eaLnBrk="1" fontAlgn="auto" latinLnBrk="0" hangingPunct="1">
                  <a:lnSpc>
                    <a:spcPct val="100000"/>
                  </a:lnSpc>
                  <a:spcBef>
                    <a:spcPts val="0"/>
                  </a:spcBef>
                  <a:spcAft>
                    <a:spcPts val="0"/>
                  </a:spcAft>
                  <a:buClrTx/>
                  <a:buSzTx/>
                  <a:buFontTx/>
                  <a:buNone/>
                  <a:tabLst/>
                  <a:defRPr/>
                </a:pPr>
                <a:r>
                  <a:rPr lang="es-EC" dirty="0" smtClean="0"/>
                  <a:t>A) Red agrupada por el índice de cercanía nótese la infección mixta (2 parásitos) compartida por el grupo formado por los juveniles. B) Red que presenta asociaciones según el índice de agrupamiento (</a:t>
                </a:r>
                <a:r>
                  <a:rPr lang="es-EC" dirty="0" err="1" smtClean="0"/>
                  <a:t>clustering</a:t>
                </a:r>
                <a:r>
                  <a:rPr lang="es-EC" dirty="0" smtClean="0"/>
                  <a:t>), nótese que el tamaño del nodo es similar entre los individuos.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smtClean="0"/>
              </a:p>
              <a:p>
                <a:r>
                  <a:rPr lang="es-EC" sz="1200" kern="1200" dirty="0" smtClean="0">
                    <a:solidFill>
                      <a:schemeClr val="tx1"/>
                    </a:solidFill>
                    <a:effectLst/>
                    <a:latin typeface="+mn-lt"/>
                    <a:ea typeface="+mn-ea"/>
                    <a:cs typeface="+mn-cs"/>
                  </a:rPr>
                  <a:t>La diversidad o riqueza de parásitos (RP) con los coeficientes de centralidad de la red indicaron presentó una relación </a:t>
                </a:r>
                <a:r>
                  <a:rPr lang="es-EC" sz="1200" kern="1200" dirty="0" err="1" smtClean="0">
                    <a:solidFill>
                      <a:schemeClr val="tx1"/>
                    </a:solidFill>
                    <a:effectLst/>
                    <a:latin typeface="+mn-lt"/>
                    <a:ea typeface="+mn-ea"/>
                    <a:cs typeface="+mn-cs"/>
                  </a:rPr>
                  <a:t>monotónica</a:t>
                </a:r>
                <a:r>
                  <a:rPr lang="es-EC" sz="1200" kern="1200" dirty="0" smtClean="0">
                    <a:solidFill>
                      <a:schemeClr val="tx1"/>
                    </a:solidFill>
                    <a:effectLst/>
                    <a:latin typeface="+mn-lt"/>
                    <a:ea typeface="+mn-ea"/>
                    <a:cs typeface="+mn-cs"/>
                  </a:rPr>
                  <a:t> con los siguientes coeficientes de centralidad: </a:t>
                </a:r>
                <a:r>
                  <a:rPr lang="es-EC" sz="1200" b="1" kern="1200" dirty="0">
                    <a:solidFill>
                      <a:schemeClr val="tx1"/>
                    </a:solidFill>
                    <a:effectLst/>
                    <a:latin typeface="+mn-lt"/>
                    <a:ea typeface="+mn-ea"/>
                    <a:cs typeface="+mn-cs"/>
                  </a:rPr>
                  <a:t>grado </a:t>
                </a:r>
                <a:r>
                  <a:rPr lang="es-EC" sz="1200" kern="1200" dirty="0">
                    <a:solidFill>
                      <a:schemeClr val="tx1"/>
                    </a:solidFill>
                    <a:effectLst/>
                    <a:latin typeface="+mn-lt"/>
                    <a:ea typeface="+mn-ea"/>
                    <a:cs typeface="+mn-cs"/>
                  </a:rPr>
                  <a:t>(</a:t>
                </a:r>
                <a:r>
                  <a:rPr lang="es-EC" sz="1200" kern="1200" dirty="0" err="1">
                    <a:solidFill>
                      <a:schemeClr val="tx1"/>
                    </a:solidFill>
                    <a:effectLst/>
                    <a:latin typeface="+mn-lt"/>
                    <a:ea typeface="+mn-ea"/>
                    <a:cs typeface="+mn-cs"/>
                  </a:rPr>
                  <a:t>r</a:t>
                </a:r>
                <a:r>
                  <a:rPr lang="es-EC" sz="1200" kern="1200" baseline="-25000" dirty="0" err="1">
                    <a:solidFill>
                      <a:schemeClr val="tx1"/>
                    </a:solidFill>
                    <a:effectLst/>
                    <a:latin typeface="+mn-lt"/>
                    <a:ea typeface="+mn-ea"/>
                    <a:cs typeface="+mn-cs"/>
                  </a:rPr>
                  <a:t>s</a:t>
                </a:r>
                <a:r>
                  <a:rPr lang="es-EC" sz="1200" kern="1200" dirty="0">
                    <a:solidFill>
                      <a:schemeClr val="tx1"/>
                    </a:solidFill>
                    <a:effectLst/>
                    <a:latin typeface="+mn-lt"/>
                    <a:ea typeface="+mn-ea"/>
                    <a:cs typeface="+mn-cs"/>
                  </a:rPr>
                  <a:t>  = 0.726, </a:t>
                </a:r>
                <a:r>
                  <a:rPr lang="es-EC" sz="1200" i="0" kern="1200">
                    <a:solidFill>
                      <a:schemeClr val="tx1"/>
                    </a:solidFill>
                    <a:effectLst/>
                    <a:latin typeface="+mn-lt"/>
                    <a:ea typeface="+mn-ea"/>
                    <a:cs typeface="+mn-cs"/>
                  </a:rPr>
                  <a:t>𝑝</a:t>
                </a:r>
                <a:r>
                  <a:rPr lang="es-EC" sz="1200" kern="1200" dirty="0">
                    <a:solidFill>
                      <a:schemeClr val="tx1"/>
                    </a:solidFill>
                    <a:effectLst/>
                    <a:latin typeface="+mn-lt"/>
                    <a:ea typeface="+mn-ea"/>
                    <a:cs typeface="+mn-cs"/>
                  </a:rPr>
                  <a:t> = 0.03) y </a:t>
                </a:r>
                <a:r>
                  <a:rPr lang="es-EC" sz="1200" b="1" kern="1200" dirty="0">
                    <a:solidFill>
                      <a:schemeClr val="tx1"/>
                    </a:solidFill>
                    <a:effectLst/>
                    <a:latin typeface="+mn-lt"/>
                    <a:ea typeface="+mn-ea"/>
                    <a:cs typeface="+mn-cs"/>
                  </a:rPr>
                  <a:t>coeficiente de agrupamiento </a:t>
                </a:r>
                <a:r>
                  <a:rPr lang="es-EC" sz="1200" kern="1200" dirty="0">
                    <a:solidFill>
                      <a:schemeClr val="tx1"/>
                    </a:solidFill>
                    <a:effectLst/>
                    <a:latin typeface="+mn-lt"/>
                    <a:ea typeface="+mn-ea"/>
                    <a:cs typeface="+mn-cs"/>
                  </a:rPr>
                  <a:t>(</a:t>
                </a:r>
                <a:r>
                  <a:rPr lang="es-EC" sz="1200" kern="1200" dirty="0" err="1">
                    <a:solidFill>
                      <a:schemeClr val="tx1"/>
                    </a:solidFill>
                    <a:effectLst/>
                    <a:latin typeface="+mn-lt"/>
                    <a:ea typeface="+mn-ea"/>
                    <a:cs typeface="+mn-cs"/>
                  </a:rPr>
                  <a:t>r</a:t>
                </a:r>
                <a:r>
                  <a:rPr lang="es-EC" sz="1200" kern="1200" baseline="-25000" dirty="0" err="1">
                    <a:solidFill>
                      <a:schemeClr val="tx1"/>
                    </a:solidFill>
                    <a:effectLst/>
                    <a:latin typeface="+mn-lt"/>
                    <a:ea typeface="+mn-ea"/>
                    <a:cs typeface="+mn-cs"/>
                  </a:rPr>
                  <a:t>s</a:t>
                </a:r>
                <a:r>
                  <a:rPr lang="es-EC" sz="1200" kern="1200" dirty="0">
                    <a:solidFill>
                      <a:schemeClr val="tx1"/>
                    </a:solidFill>
                    <a:effectLst/>
                    <a:latin typeface="+mn-lt"/>
                    <a:ea typeface="+mn-ea"/>
                    <a:cs typeface="+mn-cs"/>
                  </a:rPr>
                  <a:t>  = 0.694, </a:t>
                </a:r>
                <a:r>
                  <a:rPr lang="es-EC" sz="1200" i="0" kern="1200">
                    <a:solidFill>
                      <a:schemeClr val="tx1"/>
                    </a:solidFill>
                    <a:effectLst/>
                    <a:latin typeface="+mn-lt"/>
                    <a:ea typeface="+mn-ea"/>
                    <a:cs typeface="+mn-cs"/>
                  </a:rPr>
                  <a:t>𝑝</a:t>
                </a:r>
                <a:r>
                  <a:rPr lang="es-EC" sz="1200" kern="1200" dirty="0">
                    <a:solidFill>
                      <a:schemeClr val="tx1"/>
                    </a:solidFill>
                    <a:effectLst/>
                    <a:latin typeface="+mn-lt"/>
                    <a:ea typeface="+mn-ea"/>
                    <a:cs typeface="+mn-cs"/>
                  </a:rPr>
                  <a:t> = 0.04). </a:t>
                </a:r>
              </a:p>
              <a:p>
                <a:r>
                  <a:rPr lang="es-EC" sz="1200" kern="1200" dirty="0">
                    <a:solidFill>
                      <a:schemeClr val="tx1"/>
                    </a:solidFill>
                    <a:effectLst/>
                    <a:latin typeface="+mn-lt"/>
                    <a:ea typeface="+mn-ea"/>
                    <a:cs typeface="+mn-cs"/>
                  </a:rPr>
                  <a:t>La intensidad de la infección parasitaria por </a:t>
                </a:r>
                <a:r>
                  <a:rPr lang="es-EC" sz="1200" i="1" kern="1200" dirty="0" err="1">
                    <a:solidFill>
                      <a:schemeClr val="tx1"/>
                    </a:solidFill>
                    <a:effectLst/>
                    <a:latin typeface="+mn-lt"/>
                    <a:ea typeface="+mn-ea"/>
                    <a:cs typeface="+mn-cs"/>
                  </a:rPr>
                  <a:t>Strongyloides</a:t>
                </a:r>
                <a:r>
                  <a:rPr lang="es-EC" sz="1200" i="1" kern="1200" dirty="0">
                    <a:solidFill>
                      <a:schemeClr val="tx1"/>
                    </a:solidFill>
                    <a:effectLst/>
                    <a:latin typeface="+mn-lt"/>
                    <a:ea typeface="+mn-ea"/>
                    <a:cs typeface="+mn-cs"/>
                  </a:rPr>
                  <a:t> </a:t>
                </a:r>
                <a:r>
                  <a:rPr lang="es-EC" sz="1200" kern="1200" dirty="0" err="1">
                    <a:solidFill>
                      <a:schemeClr val="tx1"/>
                    </a:solidFill>
                    <a:effectLst/>
                    <a:latin typeface="+mn-lt"/>
                    <a:ea typeface="+mn-ea"/>
                    <a:cs typeface="+mn-cs"/>
                  </a:rPr>
                  <a:t>sp</a:t>
                </a:r>
                <a:r>
                  <a:rPr lang="es-EC" sz="1200" kern="1200" dirty="0">
                    <a:solidFill>
                      <a:schemeClr val="tx1"/>
                    </a:solidFill>
                    <a:effectLst/>
                    <a:latin typeface="+mn-lt"/>
                    <a:ea typeface="+mn-ea"/>
                    <a:cs typeface="+mn-cs"/>
                  </a:rPr>
                  <a:t>., al hacerse una prueba no paramétrica de correlación (</a:t>
                </a:r>
                <a:r>
                  <a:rPr lang="es-EC" sz="1200" kern="1200" dirty="0" err="1">
                    <a:solidFill>
                      <a:schemeClr val="tx1"/>
                    </a:solidFill>
                    <a:effectLst/>
                    <a:latin typeface="+mn-lt"/>
                    <a:ea typeface="+mn-ea"/>
                    <a:cs typeface="+mn-cs"/>
                  </a:rPr>
                  <a:t>Spearman</a:t>
                </a:r>
                <a:r>
                  <a:rPr lang="es-EC" sz="1200" kern="1200" dirty="0">
                    <a:solidFill>
                      <a:schemeClr val="tx1"/>
                    </a:solidFill>
                    <a:effectLst/>
                    <a:latin typeface="+mn-lt"/>
                    <a:ea typeface="+mn-ea"/>
                    <a:cs typeface="+mn-cs"/>
                  </a:rPr>
                  <a:t>) demostró tener relación con el </a:t>
                </a:r>
                <a:r>
                  <a:rPr lang="es-EC" sz="1200" b="1" kern="1200" dirty="0">
                    <a:solidFill>
                      <a:schemeClr val="tx1"/>
                    </a:solidFill>
                    <a:effectLst/>
                    <a:latin typeface="+mn-lt"/>
                    <a:ea typeface="+mn-ea"/>
                    <a:cs typeface="+mn-cs"/>
                  </a:rPr>
                  <a:t>coeficiente de agrupamiento</a:t>
                </a:r>
                <a:r>
                  <a:rPr lang="es-EC" sz="1200" kern="1200" dirty="0">
                    <a:solidFill>
                      <a:schemeClr val="tx1"/>
                    </a:solidFill>
                    <a:effectLst/>
                    <a:latin typeface="+mn-lt"/>
                    <a:ea typeface="+mn-ea"/>
                    <a:cs typeface="+mn-cs"/>
                  </a:rPr>
                  <a:t> (</a:t>
                </a:r>
                <a:r>
                  <a:rPr lang="es-EC" sz="1200" kern="1200" dirty="0" err="1">
                    <a:solidFill>
                      <a:schemeClr val="tx1"/>
                    </a:solidFill>
                    <a:effectLst/>
                    <a:latin typeface="+mn-lt"/>
                    <a:ea typeface="+mn-ea"/>
                    <a:cs typeface="+mn-cs"/>
                  </a:rPr>
                  <a:t>r</a:t>
                </a:r>
                <a:r>
                  <a:rPr lang="es-EC" sz="1200" kern="1200" baseline="-25000" dirty="0" err="1">
                    <a:solidFill>
                      <a:schemeClr val="tx1"/>
                    </a:solidFill>
                    <a:effectLst/>
                    <a:latin typeface="+mn-lt"/>
                    <a:ea typeface="+mn-ea"/>
                    <a:cs typeface="+mn-cs"/>
                  </a:rPr>
                  <a:t>s</a:t>
                </a:r>
                <a:r>
                  <a:rPr lang="es-EC" sz="1200" kern="1200" dirty="0">
                    <a:solidFill>
                      <a:schemeClr val="tx1"/>
                    </a:solidFill>
                    <a:effectLst/>
                    <a:latin typeface="+mn-lt"/>
                    <a:ea typeface="+mn-ea"/>
                    <a:cs typeface="+mn-cs"/>
                  </a:rPr>
                  <a:t>  = 0.81, </a:t>
                </a:r>
                <a:r>
                  <a:rPr lang="es-EC" sz="1200" i="0" kern="1200">
                    <a:solidFill>
                      <a:schemeClr val="tx1"/>
                    </a:solidFill>
                    <a:effectLst/>
                    <a:latin typeface="+mn-lt"/>
                    <a:ea typeface="+mn-ea"/>
                    <a:cs typeface="+mn-cs"/>
                  </a:rPr>
                  <a:t>𝑝</a:t>
                </a:r>
                <a:r>
                  <a:rPr lang="es-EC" sz="1200" kern="1200" dirty="0">
                    <a:solidFill>
                      <a:schemeClr val="tx1"/>
                    </a:solidFill>
                    <a:effectLst/>
                    <a:latin typeface="+mn-lt"/>
                    <a:ea typeface="+mn-ea"/>
                    <a:cs typeface="+mn-cs"/>
                  </a:rPr>
                  <a:t> &lt; 0.01) y </a:t>
                </a:r>
                <a:r>
                  <a:rPr lang="es-EC" sz="1200" b="1" kern="1200" dirty="0">
                    <a:solidFill>
                      <a:schemeClr val="tx1"/>
                    </a:solidFill>
                    <a:effectLst/>
                    <a:latin typeface="+mn-lt"/>
                    <a:ea typeface="+mn-ea"/>
                    <a:cs typeface="+mn-cs"/>
                  </a:rPr>
                  <a:t>vector de centralidad propio</a:t>
                </a:r>
                <a:r>
                  <a:rPr lang="es-EC" sz="1200" kern="1200" dirty="0">
                    <a:solidFill>
                      <a:schemeClr val="tx1"/>
                    </a:solidFill>
                    <a:effectLst/>
                    <a:latin typeface="+mn-lt"/>
                    <a:ea typeface="+mn-ea"/>
                    <a:cs typeface="+mn-cs"/>
                  </a:rPr>
                  <a:t> (</a:t>
                </a:r>
                <a:r>
                  <a:rPr lang="es-EC" sz="1200" kern="1200" dirty="0" err="1">
                    <a:solidFill>
                      <a:schemeClr val="tx1"/>
                    </a:solidFill>
                    <a:effectLst/>
                    <a:latin typeface="+mn-lt"/>
                    <a:ea typeface="+mn-ea"/>
                    <a:cs typeface="+mn-cs"/>
                  </a:rPr>
                  <a:t>r</a:t>
                </a:r>
                <a:r>
                  <a:rPr lang="es-EC" sz="1200" kern="1200" baseline="-25000" dirty="0" err="1">
                    <a:solidFill>
                      <a:schemeClr val="tx1"/>
                    </a:solidFill>
                    <a:effectLst/>
                    <a:latin typeface="+mn-lt"/>
                    <a:ea typeface="+mn-ea"/>
                    <a:cs typeface="+mn-cs"/>
                  </a:rPr>
                  <a:t>s</a:t>
                </a:r>
                <a:r>
                  <a:rPr lang="es-EC" sz="1200" kern="1200" dirty="0">
                    <a:solidFill>
                      <a:schemeClr val="tx1"/>
                    </a:solidFill>
                    <a:effectLst/>
                    <a:latin typeface="+mn-lt"/>
                    <a:ea typeface="+mn-ea"/>
                    <a:cs typeface="+mn-cs"/>
                  </a:rPr>
                  <a:t> = 0.66, </a:t>
                </a:r>
                <a:r>
                  <a:rPr lang="es-EC" sz="1200" i="0" kern="1200">
                    <a:solidFill>
                      <a:schemeClr val="tx1"/>
                    </a:solidFill>
                    <a:effectLst/>
                    <a:latin typeface="+mn-lt"/>
                    <a:ea typeface="+mn-ea"/>
                    <a:cs typeface="+mn-cs"/>
                  </a:rPr>
                  <a:t>𝑝</a:t>
                </a:r>
                <a:r>
                  <a:rPr lang="es-EC" sz="1200" kern="1200" dirty="0">
                    <a:solidFill>
                      <a:schemeClr val="tx1"/>
                    </a:solidFill>
                    <a:effectLst/>
                    <a:latin typeface="+mn-lt"/>
                    <a:ea typeface="+mn-ea"/>
                    <a:cs typeface="+mn-cs"/>
                  </a:rPr>
                  <a:t> = 0.04); mientras que el parasitismo por </a:t>
                </a:r>
                <a:r>
                  <a:rPr lang="es-EC" sz="1200" i="1" kern="1200" dirty="0" err="1">
                    <a:solidFill>
                      <a:schemeClr val="tx1"/>
                    </a:solidFill>
                    <a:effectLst/>
                    <a:latin typeface="+mn-lt"/>
                    <a:ea typeface="+mn-ea"/>
                    <a:cs typeface="+mn-cs"/>
                  </a:rPr>
                  <a:t>Hymenolepis</a:t>
                </a:r>
                <a:r>
                  <a:rPr lang="es-EC" sz="1200" kern="1200" dirty="0">
                    <a:solidFill>
                      <a:schemeClr val="tx1"/>
                    </a:solidFill>
                    <a:effectLst/>
                    <a:latin typeface="+mn-lt"/>
                    <a:ea typeface="+mn-ea"/>
                    <a:cs typeface="+mn-cs"/>
                  </a:rPr>
                  <a:t> </a:t>
                </a:r>
                <a:r>
                  <a:rPr lang="es-EC" sz="1200" kern="1200" dirty="0" err="1">
                    <a:solidFill>
                      <a:schemeClr val="tx1"/>
                    </a:solidFill>
                    <a:effectLst/>
                    <a:latin typeface="+mn-lt"/>
                    <a:ea typeface="+mn-ea"/>
                    <a:cs typeface="+mn-cs"/>
                  </a:rPr>
                  <a:t>sp</a:t>
                </a:r>
                <a:r>
                  <a:rPr lang="es-EC" sz="1200" kern="1200" dirty="0">
                    <a:solidFill>
                      <a:schemeClr val="tx1"/>
                    </a:solidFill>
                    <a:effectLst/>
                    <a:latin typeface="+mn-lt"/>
                    <a:ea typeface="+mn-ea"/>
                    <a:cs typeface="+mn-cs"/>
                  </a:rPr>
                  <a:t>. no se asoció a ninguna variable de los parámetros de la red de contacto mediante la correlación de </a:t>
                </a:r>
                <a:r>
                  <a:rPr lang="es-EC" sz="1200" kern="1200" dirty="0" err="1">
                    <a:solidFill>
                      <a:schemeClr val="tx1"/>
                    </a:solidFill>
                    <a:effectLst/>
                    <a:latin typeface="+mn-lt"/>
                    <a:ea typeface="+mn-ea"/>
                    <a:cs typeface="+mn-cs"/>
                  </a:rPr>
                  <a:t>Spearman</a:t>
                </a:r>
                <a:r>
                  <a:rPr lang="es-EC"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p:txBody>
          </p:sp>
        </mc:Fallback>
      </mc:AlternateContent>
      <p:sp>
        <p:nvSpPr>
          <p:cNvPr id="4" name="Marcador de número de diapositiva 3"/>
          <p:cNvSpPr>
            <a:spLocks noGrp="1"/>
          </p:cNvSpPr>
          <p:nvPr>
            <p:ph type="sldNum" sz="quarter" idx="10"/>
          </p:nvPr>
        </p:nvSpPr>
        <p:spPr/>
        <p:txBody>
          <a:bodyPr/>
          <a:lstStyle/>
          <a:p>
            <a:fld id="{60A9DB09-8D2A-4D6E-9F24-FD44D7E0E9C9}" type="slidenum">
              <a:rPr lang="es-EC" smtClean="0"/>
              <a:t>26</a:t>
            </a:fld>
            <a:endParaRPr lang="es-EC"/>
          </a:p>
        </p:txBody>
      </p:sp>
      <p:sp>
        <p:nvSpPr>
          <p:cNvPr id="5" name="Marcador de fecha 4">
            <a:extLst>
              <a:ext uri="{FF2B5EF4-FFF2-40B4-BE49-F238E27FC236}">
                <a16:creationId xmlns:a16="http://schemas.microsoft.com/office/drawing/2014/main" id="{03662EE5-FCFF-4536-9452-996270BB7EFE}"/>
              </a:ext>
            </a:extLst>
          </p:cNvPr>
          <p:cNvSpPr>
            <a:spLocks noGrp="1"/>
          </p:cNvSpPr>
          <p:nvPr>
            <p:ph type="dt" idx="1"/>
          </p:nvPr>
        </p:nvSpPr>
        <p:spPr/>
        <p:txBody>
          <a:bodyPr/>
          <a:lstStyle/>
          <a:p>
            <a:fld id="{609BCE33-B30B-48A8-A97F-A6F5A176EAC7}" type="datetime1">
              <a:rPr lang="es-EC" smtClean="0"/>
              <a:t>2/3/2023</a:t>
            </a:fld>
            <a:endParaRPr lang="es-EC"/>
          </a:p>
        </p:txBody>
      </p:sp>
      <p:sp>
        <p:nvSpPr>
          <p:cNvPr id="6" name="Marcador de encabezado 5">
            <a:extLst>
              <a:ext uri="{FF2B5EF4-FFF2-40B4-BE49-F238E27FC236}">
                <a16:creationId xmlns:a16="http://schemas.microsoft.com/office/drawing/2014/main" id="{72E1EFD3-4712-44D0-87CD-0E6D571BA62B}"/>
              </a:ext>
            </a:extLst>
          </p:cNvPr>
          <p:cNvSpPr>
            <a:spLocks noGrp="1"/>
          </p:cNvSpPr>
          <p:nvPr>
            <p:ph type="hdr" sz="quarter"/>
          </p:nvPr>
        </p:nvSpPr>
        <p:spPr/>
        <p:txBody>
          <a:bodyPr/>
          <a:lstStyle/>
          <a:p>
            <a:endParaRPr lang="es-EC"/>
          </a:p>
        </p:txBody>
      </p:sp>
    </p:spTree>
    <p:extLst>
      <p:ext uri="{BB962C8B-B14F-4D97-AF65-F5344CB8AC3E}">
        <p14:creationId xmlns:p14="http://schemas.microsoft.com/office/powerpoint/2010/main" val="28643016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p:txBody>
          </p:sp>
        </mc:Choice>
        <mc:Fallback xmlns="">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dirty="0" smtClean="0"/>
                  <a:t>Figura 9 Redes de contactos agrupadas bajo diferentes criterios</a:t>
                </a:r>
              </a:p>
              <a:p>
                <a:pPr marL="0" marR="0" lvl="0" indent="0" algn="l" defTabSz="914400" rtl="0" eaLnBrk="1" fontAlgn="auto" latinLnBrk="0" hangingPunct="1">
                  <a:lnSpc>
                    <a:spcPct val="100000"/>
                  </a:lnSpc>
                  <a:spcBef>
                    <a:spcPts val="0"/>
                  </a:spcBef>
                  <a:spcAft>
                    <a:spcPts val="0"/>
                  </a:spcAft>
                  <a:buClrTx/>
                  <a:buSzTx/>
                  <a:buFontTx/>
                  <a:buNone/>
                  <a:tabLst/>
                  <a:defRPr/>
                </a:pPr>
                <a:r>
                  <a:rPr lang="es-EC" dirty="0" smtClean="0"/>
                  <a:t>A) Red agrupada por el índice de cercanía nótese la infección mixta (2 parásitos) compartida por el grupo formado por los juveniles. B) Red que presenta asociaciones según el índice de agrupamiento (</a:t>
                </a:r>
                <a:r>
                  <a:rPr lang="es-EC" dirty="0" err="1" smtClean="0"/>
                  <a:t>clustering</a:t>
                </a:r>
                <a:r>
                  <a:rPr lang="es-EC" dirty="0" smtClean="0"/>
                  <a:t>), nótese que el tamaño del nodo es similar entre los individuos.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smtClean="0"/>
              </a:p>
              <a:p>
                <a:r>
                  <a:rPr lang="es-EC" sz="1200" kern="1200" dirty="0" smtClean="0">
                    <a:solidFill>
                      <a:schemeClr val="tx1"/>
                    </a:solidFill>
                    <a:effectLst/>
                    <a:latin typeface="+mn-lt"/>
                    <a:ea typeface="+mn-ea"/>
                    <a:cs typeface="+mn-cs"/>
                  </a:rPr>
                  <a:t>La diversidad o riqueza de parásitos (RP) con los coeficientes de centralidad de la red indicaron presentó una relación </a:t>
                </a:r>
                <a:r>
                  <a:rPr lang="es-EC" sz="1200" kern="1200" dirty="0" err="1" smtClean="0">
                    <a:solidFill>
                      <a:schemeClr val="tx1"/>
                    </a:solidFill>
                    <a:effectLst/>
                    <a:latin typeface="+mn-lt"/>
                    <a:ea typeface="+mn-ea"/>
                    <a:cs typeface="+mn-cs"/>
                  </a:rPr>
                  <a:t>monotónica</a:t>
                </a:r>
                <a:r>
                  <a:rPr lang="es-EC" sz="1200" kern="1200" dirty="0" smtClean="0">
                    <a:solidFill>
                      <a:schemeClr val="tx1"/>
                    </a:solidFill>
                    <a:effectLst/>
                    <a:latin typeface="+mn-lt"/>
                    <a:ea typeface="+mn-ea"/>
                    <a:cs typeface="+mn-cs"/>
                  </a:rPr>
                  <a:t> con los siguientes coeficientes de centralidad: </a:t>
                </a:r>
                <a:r>
                  <a:rPr lang="es-EC" sz="1200" b="1" kern="1200" dirty="0">
                    <a:solidFill>
                      <a:schemeClr val="tx1"/>
                    </a:solidFill>
                    <a:effectLst/>
                    <a:latin typeface="+mn-lt"/>
                    <a:ea typeface="+mn-ea"/>
                    <a:cs typeface="+mn-cs"/>
                  </a:rPr>
                  <a:t>grado </a:t>
                </a:r>
                <a:r>
                  <a:rPr lang="es-EC" sz="1200" kern="1200" dirty="0">
                    <a:solidFill>
                      <a:schemeClr val="tx1"/>
                    </a:solidFill>
                    <a:effectLst/>
                    <a:latin typeface="+mn-lt"/>
                    <a:ea typeface="+mn-ea"/>
                    <a:cs typeface="+mn-cs"/>
                  </a:rPr>
                  <a:t>(</a:t>
                </a:r>
                <a:r>
                  <a:rPr lang="es-EC" sz="1200" kern="1200" dirty="0" err="1">
                    <a:solidFill>
                      <a:schemeClr val="tx1"/>
                    </a:solidFill>
                    <a:effectLst/>
                    <a:latin typeface="+mn-lt"/>
                    <a:ea typeface="+mn-ea"/>
                    <a:cs typeface="+mn-cs"/>
                  </a:rPr>
                  <a:t>r</a:t>
                </a:r>
                <a:r>
                  <a:rPr lang="es-EC" sz="1200" kern="1200" baseline="-25000" dirty="0" err="1">
                    <a:solidFill>
                      <a:schemeClr val="tx1"/>
                    </a:solidFill>
                    <a:effectLst/>
                    <a:latin typeface="+mn-lt"/>
                    <a:ea typeface="+mn-ea"/>
                    <a:cs typeface="+mn-cs"/>
                  </a:rPr>
                  <a:t>s</a:t>
                </a:r>
                <a:r>
                  <a:rPr lang="es-EC" sz="1200" kern="1200" dirty="0">
                    <a:solidFill>
                      <a:schemeClr val="tx1"/>
                    </a:solidFill>
                    <a:effectLst/>
                    <a:latin typeface="+mn-lt"/>
                    <a:ea typeface="+mn-ea"/>
                    <a:cs typeface="+mn-cs"/>
                  </a:rPr>
                  <a:t>  = 0.726, </a:t>
                </a:r>
                <a:r>
                  <a:rPr lang="es-EC" sz="1200" i="0" kern="1200">
                    <a:solidFill>
                      <a:schemeClr val="tx1"/>
                    </a:solidFill>
                    <a:effectLst/>
                    <a:latin typeface="+mn-lt"/>
                    <a:ea typeface="+mn-ea"/>
                    <a:cs typeface="+mn-cs"/>
                  </a:rPr>
                  <a:t>𝑝</a:t>
                </a:r>
                <a:r>
                  <a:rPr lang="es-EC" sz="1200" kern="1200" dirty="0">
                    <a:solidFill>
                      <a:schemeClr val="tx1"/>
                    </a:solidFill>
                    <a:effectLst/>
                    <a:latin typeface="+mn-lt"/>
                    <a:ea typeface="+mn-ea"/>
                    <a:cs typeface="+mn-cs"/>
                  </a:rPr>
                  <a:t> = 0.03) y </a:t>
                </a:r>
                <a:r>
                  <a:rPr lang="es-EC" sz="1200" b="1" kern="1200" dirty="0">
                    <a:solidFill>
                      <a:schemeClr val="tx1"/>
                    </a:solidFill>
                    <a:effectLst/>
                    <a:latin typeface="+mn-lt"/>
                    <a:ea typeface="+mn-ea"/>
                    <a:cs typeface="+mn-cs"/>
                  </a:rPr>
                  <a:t>coeficiente de agrupamiento </a:t>
                </a:r>
                <a:r>
                  <a:rPr lang="es-EC" sz="1200" kern="1200" dirty="0">
                    <a:solidFill>
                      <a:schemeClr val="tx1"/>
                    </a:solidFill>
                    <a:effectLst/>
                    <a:latin typeface="+mn-lt"/>
                    <a:ea typeface="+mn-ea"/>
                    <a:cs typeface="+mn-cs"/>
                  </a:rPr>
                  <a:t>(</a:t>
                </a:r>
                <a:r>
                  <a:rPr lang="es-EC" sz="1200" kern="1200" dirty="0" err="1">
                    <a:solidFill>
                      <a:schemeClr val="tx1"/>
                    </a:solidFill>
                    <a:effectLst/>
                    <a:latin typeface="+mn-lt"/>
                    <a:ea typeface="+mn-ea"/>
                    <a:cs typeface="+mn-cs"/>
                  </a:rPr>
                  <a:t>r</a:t>
                </a:r>
                <a:r>
                  <a:rPr lang="es-EC" sz="1200" kern="1200" baseline="-25000" dirty="0" err="1">
                    <a:solidFill>
                      <a:schemeClr val="tx1"/>
                    </a:solidFill>
                    <a:effectLst/>
                    <a:latin typeface="+mn-lt"/>
                    <a:ea typeface="+mn-ea"/>
                    <a:cs typeface="+mn-cs"/>
                  </a:rPr>
                  <a:t>s</a:t>
                </a:r>
                <a:r>
                  <a:rPr lang="es-EC" sz="1200" kern="1200" dirty="0">
                    <a:solidFill>
                      <a:schemeClr val="tx1"/>
                    </a:solidFill>
                    <a:effectLst/>
                    <a:latin typeface="+mn-lt"/>
                    <a:ea typeface="+mn-ea"/>
                    <a:cs typeface="+mn-cs"/>
                  </a:rPr>
                  <a:t>  = 0.694, </a:t>
                </a:r>
                <a:r>
                  <a:rPr lang="es-EC" sz="1200" i="0" kern="1200">
                    <a:solidFill>
                      <a:schemeClr val="tx1"/>
                    </a:solidFill>
                    <a:effectLst/>
                    <a:latin typeface="+mn-lt"/>
                    <a:ea typeface="+mn-ea"/>
                    <a:cs typeface="+mn-cs"/>
                  </a:rPr>
                  <a:t>𝑝</a:t>
                </a:r>
                <a:r>
                  <a:rPr lang="es-EC" sz="1200" kern="1200" dirty="0">
                    <a:solidFill>
                      <a:schemeClr val="tx1"/>
                    </a:solidFill>
                    <a:effectLst/>
                    <a:latin typeface="+mn-lt"/>
                    <a:ea typeface="+mn-ea"/>
                    <a:cs typeface="+mn-cs"/>
                  </a:rPr>
                  <a:t> = 0.04). </a:t>
                </a:r>
              </a:p>
              <a:p>
                <a:r>
                  <a:rPr lang="es-EC" sz="1200" kern="1200" dirty="0">
                    <a:solidFill>
                      <a:schemeClr val="tx1"/>
                    </a:solidFill>
                    <a:effectLst/>
                    <a:latin typeface="+mn-lt"/>
                    <a:ea typeface="+mn-ea"/>
                    <a:cs typeface="+mn-cs"/>
                  </a:rPr>
                  <a:t>La intensidad de la infección parasitaria por </a:t>
                </a:r>
                <a:r>
                  <a:rPr lang="es-EC" sz="1200" i="1" kern="1200" dirty="0" err="1">
                    <a:solidFill>
                      <a:schemeClr val="tx1"/>
                    </a:solidFill>
                    <a:effectLst/>
                    <a:latin typeface="+mn-lt"/>
                    <a:ea typeface="+mn-ea"/>
                    <a:cs typeface="+mn-cs"/>
                  </a:rPr>
                  <a:t>Strongyloides</a:t>
                </a:r>
                <a:r>
                  <a:rPr lang="es-EC" sz="1200" i="1" kern="1200" dirty="0">
                    <a:solidFill>
                      <a:schemeClr val="tx1"/>
                    </a:solidFill>
                    <a:effectLst/>
                    <a:latin typeface="+mn-lt"/>
                    <a:ea typeface="+mn-ea"/>
                    <a:cs typeface="+mn-cs"/>
                  </a:rPr>
                  <a:t> </a:t>
                </a:r>
                <a:r>
                  <a:rPr lang="es-EC" sz="1200" kern="1200" dirty="0" err="1">
                    <a:solidFill>
                      <a:schemeClr val="tx1"/>
                    </a:solidFill>
                    <a:effectLst/>
                    <a:latin typeface="+mn-lt"/>
                    <a:ea typeface="+mn-ea"/>
                    <a:cs typeface="+mn-cs"/>
                  </a:rPr>
                  <a:t>sp</a:t>
                </a:r>
                <a:r>
                  <a:rPr lang="es-EC" sz="1200" kern="1200" dirty="0">
                    <a:solidFill>
                      <a:schemeClr val="tx1"/>
                    </a:solidFill>
                    <a:effectLst/>
                    <a:latin typeface="+mn-lt"/>
                    <a:ea typeface="+mn-ea"/>
                    <a:cs typeface="+mn-cs"/>
                  </a:rPr>
                  <a:t>., al hacerse una prueba no paramétrica de correlación (</a:t>
                </a:r>
                <a:r>
                  <a:rPr lang="es-EC" sz="1200" kern="1200" dirty="0" err="1">
                    <a:solidFill>
                      <a:schemeClr val="tx1"/>
                    </a:solidFill>
                    <a:effectLst/>
                    <a:latin typeface="+mn-lt"/>
                    <a:ea typeface="+mn-ea"/>
                    <a:cs typeface="+mn-cs"/>
                  </a:rPr>
                  <a:t>Spearman</a:t>
                </a:r>
                <a:r>
                  <a:rPr lang="es-EC" sz="1200" kern="1200" dirty="0">
                    <a:solidFill>
                      <a:schemeClr val="tx1"/>
                    </a:solidFill>
                    <a:effectLst/>
                    <a:latin typeface="+mn-lt"/>
                    <a:ea typeface="+mn-ea"/>
                    <a:cs typeface="+mn-cs"/>
                  </a:rPr>
                  <a:t>) demostró tener relación con el </a:t>
                </a:r>
                <a:r>
                  <a:rPr lang="es-EC" sz="1200" b="1" kern="1200" dirty="0">
                    <a:solidFill>
                      <a:schemeClr val="tx1"/>
                    </a:solidFill>
                    <a:effectLst/>
                    <a:latin typeface="+mn-lt"/>
                    <a:ea typeface="+mn-ea"/>
                    <a:cs typeface="+mn-cs"/>
                  </a:rPr>
                  <a:t>coeficiente de agrupamiento</a:t>
                </a:r>
                <a:r>
                  <a:rPr lang="es-EC" sz="1200" kern="1200" dirty="0">
                    <a:solidFill>
                      <a:schemeClr val="tx1"/>
                    </a:solidFill>
                    <a:effectLst/>
                    <a:latin typeface="+mn-lt"/>
                    <a:ea typeface="+mn-ea"/>
                    <a:cs typeface="+mn-cs"/>
                  </a:rPr>
                  <a:t> (</a:t>
                </a:r>
                <a:r>
                  <a:rPr lang="es-EC" sz="1200" kern="1200" dirty="0" err="1">
                    <a:solidFill>
                      <a:schemeClr val="tx1"/>
                    </a:solidFill>
                    <a:effectLst/>
                    <a:latin typeface="+mn-lt"/>
                    <a:ea typeface="+mn-ea"/>
                    <a:cs typeface="+mn-cs"/>
                  </a:rPr>
                  <a:t>r</a:t>
                </a:r>
                <a:r>
                  <a:rPr lang="es-EC" sz="1200" kern="1200" baseline="-25000" dirty="0" err="1">
                    <a:solidFill>
                      <a:schemeClr val="tx1"/>
                    </a:solidFill>
                    <a:effectLst/>
                    <a:latin typeface="+mn-lt"/>
                    <a:ea typeface="+mn-ea"/>
                    <a:cs typeface="+mn-cs"/>
                  </a:rPr>
                  <a:t>s</a:t>
                </a:r>
                <a:r>
                  <a:rPr lang="es-EC" sz="1200" kern="1200" dirty="0">
                    <a:solidFill>
                      <a:schemeClr val="tx1"/>
                    </a:solidFill>
                    <a:effectLst/>
                    <a:latin typeface="+mn-lt"/>
                    <a:ea typeface="+mn-ea"/>
                    <a:cs typeface="+mn-cs"/>
                  </a:rPr>
                  <a:t>  = 0.81, </a:t>
                </a:r>
                <a:r>
                  <a:rPr lang="es-EC" sz="1200" i="0" kern="1200">
                    <a:solidFill>
                      <a:schemeClr val="tx1"/>
                    </a:solidFill>
                    <a:effectLst/>
                    <a:latin typeface="+mn-lt"/>
                    <a:ea typeface="+mn-ea"/>
                    <a:cs typeface="+mn-cs"/>
                  </a:rPr>
                  <a:t>𝑝</a:t>
                </a:r>
                <a:r>
                  <a:rPr lang="es-EC" sz="1200" kern="1200" dirty="0">
                    <a:solidFill>
                      <a:schemeClr val="tx1"/>
                    </a:solidFill>
                    <a:effectLst/>
                    <a:latin typeface="+mn-lt"/>
                    <a:ea typeface="+mn-ea"/>
                    <a:cs typeface="+mn-cs"/>
                  </a:rPr>
                  <a:t> &lt; 0.01) y </a:t>
                </a:r>
                <a:r>
                  <a:rPr lang="es-EC" sz="1200" b="1" kern="1200" dirty="0">
                    <a:solidFill>
                      <a:schemeClr val="tx1"/>
                    </a:solidFill>
                    <a:effectLst/>
                    <a:latin typeface="+mn-lt"/>
                    <a:ea typeface="+mn-ea"/>
                    <a:cs typeface="+mn-cs"/>
                  </a:rPr>
                  <a:t>vector de centralidad propio</a:t>
                </a:r>
                <a:r>
                  <a:rPr lang="es-EC" sz="1200" kern="1200" dirty="0">
                    <a:solidFill>
                      <a:schemeClr val="tx1"/>
                    </a:solidFill>
                    <a:effectLst/>
                    <a:latin typeface="+mn-lt"/>
                    <a:ea typeface="+mn-ea"/>
                    <a:cs typeface="+mn-cs"/>
                  </a:rPr>
                  <a:t> (</a:t>
                </a:r>
                <a:r>
                  <a:rPr lang="es-EC" sz="1200" kern="1200" dirty="0" err="1">
                    <a:solidFill>
                      <a:schemeClr val="tx1"/>
                    </a:solidFill>
                    <a:effectLst/>
                    <a:latin typeface="+mn-lt"/>
                    <a:ea typeface="+mn-ea"/>
                    <a:cs typeface="+mn-cs"/>
                  </a:rPr>
                  <a:t>r</a:t>
                </a:r>
                <a:r>
                  <a:rPr lang="es-EC" sz="1200" kern="1200" baseline="-25000" dirty="0" err="1">
                    <a:solidFill>
                      <a:schemeClr val="tx1"/>
                    </a:solidFill>
                    <a:effectLst/>
                    <a:latin typeface="+mn-lt"/>
                    <a:ea typeface="+mn-ea"/>
                    <a:cs typeface="+mn-cs"/>
                  </a:rPr>
                  <a:t>s</a:t>
                </a:r>
                <a:r>
                  <a:rPr lang="es-EC" sz="1200" kern="1200" dirty="0">
                    <a:solidFill>
                      <a:schemeClr val="tx1"/>
                    </a:solidFill>
                    <a:effectLst/>
                    <a:latin typeface="+mn-lt"/>
                    <a:ea typeface="+mn-ea"/>
                    <a:cs typeface="+mn-cs"/>
                  </a:rPr>
                  <a:t> = 0.66, </a:t>
                </a:r>
                <a:r>
                  <a:rPr lang="es-EC" sz="1200" i="0" kern="1200">
                    <a:solidFill>
                      <a:schemeClr val="tx1"/>
                    </a:solidFill>
                    <a:effectLst/>
                    <a:latin typeface="+mn-lt"/>
                    <a:ea typeface="+mn-ea"/>
                    <a:cs typeface="+mn-cs"/>
                  </a:rPr>
                  <a:t>𝑝</a:t>
                </a:r>
                <a:r>
                  <a:rPr lang="es-EC" sz="1200" kern="1200" dirty="0">
                    <a:solidFill>
                      <a:schemeClr val="tx1"/>
                    </a:solidFill>
                    <a:effectLst/>
                    <a:latin typeface="+mn-lt"/>
                    <a:ea typeface="+mn-ea"/>
                    <a:cs typeface="+mn-cs"/>
                  </a:rPr>
                  <a:t> = 0.04); mientras que el parasitismo por </a:t>
                </a:r>
                <a:r>
                  <a:rPr lang="es-EC" sz="1200" i="1" kern="1200" dirty="0" err="1">
                    <a:solidFill>
                      <a:schemeClr val="tx1"/>
                    </a:solidFill>
                    <a:effectLst/>
                    <a:latin typeface="+mn-lt"/>
                    <a:ea typeface="+mn-ea"/>
                    <a:cs typeface="+mn-cs"/>
                  </a:rPr>
                  <a:t>Hymenolepis</a:t>
                </a:r>
                <a:r>
                  <a:rPr lang="es-EC" sz="1200" kern="1200" dirty="0">
                    <a:solidFill>
                      <a:schemeClr val="tx1"/>
                    </a:solidFill>
                    <a:effectLst/>
                    <a:latin typeface="+mn-lt"/>
                    <a:ea typeface="+mn-ea"/>
                    <a:cs typeface="+mn-cs"/>
                  </a:rPr>
                  <a:t> </a:t>
                </a:r>
                <a:r>
                  <a:rPr lang="es-EC" sz="1200" kern="1200" dirty="0" err="1">
                    <a:solidFill>
                      <a:schemeClr val="tx1"/>
                    </a:solidFill>
                    <a:effectLst/>
                    <a:latin typeface="+mn-lt"/>
                    <a:ea typeface="+mn-ea"/>
                    <a:cs typeface="+mn-cs"/>
                  </a:rPr>
                  <a:t>sp</a:t>
                </a:r>
                <a:r>
                  <a:rPr lang="es-EC" sz="1200" kern="1200" dirty="0">
                    <a:solidFill>
                      <a:schemeClr val="tx1"/>
                    </a:solidFill>
                    <a:effectLst/>
                    <a:latin typeface="+mn-lt"/>
                    <a:ea typeface="+mn-ea"/>
                    <a:cs typeface="+mn-cs"/>
                  </a:rPr>
                  <a:t>. no se asoció a ninguna variable de los parámetros de la red de contacto mediante la correlación de </a:t>
                </a:r>
                <a:r>
                  <a:rPr lang="es-EC" sz="1200" kern="1200" dirty="0" err="1">
                    <a:solidFill>
                      <a:schemeClr val="tx1"/>
                    </a:solidFill>
                    <a:effectLst/>
                    <a:latin typeface="+mn-lt"/>
                    <a:ea typeface="+mn-ea"/>
                    <a:cs typeface="+mn-cs"/>
                  </a:rPr>
                  <a:t>Spearman</a:t>
                </a:r>
                <a:r>
                  <a:rPr lang="es-EC"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p:txBody>
          </p:sp>
        </mc:Fallback>
      </mc:AlternateContent>
      <p:sp>
        <p:nvSpPr>
          <p:cNvPr id="4" name="Marcador de número de diapositiva 3"/>
          <p:cNvSpPr>
            <a:spLocks noGrp="1"/>
          </p:cNvSpPr>
          <p:nvPr>
            <p:ph type="sldNum" sz="quarter" idx="10"/>
          </p:nvPr>
        </p:nvSpPr>
        <p:spPr/>
        <p:txBody>
          <a:bodyPr/>
          <a:lstStyle/>
          <a:p>
            <a:fld id="{60A9DB09-8D2A-4D6E-9F24-FD44D7E0E9C9}" type="slidenum">
              <a:rPr lang="es-EC" smtClean="0"/>
              <a:t>27</a:t>
            </a:fld>
            <a:endParaRPr lang="es-EC"/>
          </a:p>
        </p:txBody>
      </p:sp>
      <p:sp>
        <p:nvSpPr>
          <p:cNvPr id="5" name="Marcador de fecha 4">
            <a:extLst>
              <a:ext uri="{FF2B5EF4-FFF2-40B4-BE49-F238E27FC236}">
                <a16:creationId xmlns:a16="http://schemas.microsoft.com/office/drawing/2014/main" id="{EB046040-5592-4FB0-A62E-A24ABBDFA8D4}"/>
              </a:ext>
            </a:extLst>
          </p:cNvPr>
          <p:cNvSpPr>
            <a:spLocks noGrp="1"/>
          </p:cNvSpPr>
          <p:nvPr>
            <p:ph type="dt" idx="1"/>
          </p:nvPr>
        </p:nvSpPr>
        <p:spPr/>
        <p:txBody>
          <a:bodyPr/>
          <a:lstStyle/>
          <a:p>
            <a:fld id="{3666696B-EED2-4165-8DC7-8F671FE8AEE5}" type="datetime1">
              <a:rPr lang="es-EC" smtClean="0"/>
              <a:t>2/3/2023</a:t>
            </a:fld>
            <a:endParaRPr lang="es-EC"/>
          </a:p>
        </p:txBody>
      </p:sp>
      <p:sp>
        <p:nvSpPr>
          <p:cNvPr id="6" name="Marcador de encabezado 5">
            <a:extLst>
              <a:ext uri="{FF2B5EF4-FFF2-40B4-BE49-F238E27FC236}">
                <a16:creationId xmlns:a16="http://schemas.microsoft.com/office/drawing/2014/main" id="{049B578B-641C-4F42-9BD9-85EB324625F6}"/>
              </a:ext>
            </a:extLst>
          </p:cNvPr>
          <p:cNvSpPr>
            <a:spLocks noGrp="1"/>
          </p:cNvSpPr>
          <p:nvPr>
            <p:ph type="hdr" sz="quarter"/>
          </p:nvPr>
        </p:nvSpPr>
        <p:spPr/>
        <p:txBody>
          <a:bodyPr/>
          <a:lstStyle/>
          <a:p>
            <a:endParaRPr lang="es-EC"/>
          </a:p>
        </p:txBody>
      </p:sp>
    </p:spTree>
    <p:extLst>
      <p:ext uri="{BB962C8B-B14F-4D97-AF65-F5344CB8AC3E}">
        <p14:creationId xmlns:p14="http://schemas.microsoft.com/office/powerpoint/2010/main" val="30271743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p:txBody>
      </p:sp>
      <p:sp>
        <p:nvSpPr>
          <p:cNvPr id="4" name="Marcador de número de diapositiva 3"/>
          <p:cNvSpPr>
            <a:spLocks noGrp="1"/>
          </p:cNvSpPr>
          <p:nvPr>
            <p:ph type="sldNum" sz="quarter" idx="10"/>
          </p:nvPr>
        </p:nvSpPr>
        <p:spPr/>
        <p:txBody>
          <a:bodyPr/>
          <a:lstStyle/>
          <a:p>
            <a:fld id="{60A9DB09-8D2A-4D6E-9F24-FD44D7E0E9C9}" type="slidenum">
              <a:rPr lang="es-EC" smtClean="0"/>
              <a:t>28</a:t>
            </a:fld>
            <a:endParaRPr lang="es-EC"/>
          </a:p>
        </p:txBody>
      </p:sp>
      <p:sp>
        <p:nvSpPr>
          <p:cNvPr id="5" name="Marcador de fecha 4">
            <a:extLst>
              <a:ext uri="{FF2B5EF4-FFF2-40B4-BE49-F238E27FC236}">
                <a16:creationId xmlns:a16="http://schemas.microsoft.com/office/drawing/2014/main" id="{0EFBF68B-5931-4ACD-8913-295181247054}"/>
              </a:ext>
            </a:extLst>
          </p:cNvPr>
          <p:cNvSpPr>
            <a:spLocks noGrp="1"/>
          </p:cNvSpPr>
          <p:nvPr>
            <p:ph type="dt" idx="1"/>
          </p:nvPr>
        </p:nvSpPr>
        <p:spPr/>
        <p:txBody>
          <a:bodyPr/>
          <a:lstStyle/>
          <a:p>
            <a:fld id="{94F0289E-775A-40BD-AED7-765DE52D4531}" type="datetime1">
              <a:rPr lang="es-EC" smtClean="0"/>
              <a:t>2/3/2023</a:t>
            </a:fld>
            <a:endParaRPr lang="es-EC"/>
          </a:p>
        </p:txBody>
      </p:sp>
      <p:sp>
        <p:nvSpPr>
          <p:cNvPr id="6" name="Marcador de encabezado 5">
            <a:extLst>
              <a:ext uri="{FF2B5EF4-FFF2-40B4-BE49-F238E27FC236}">
                <a16:creationId xmlns:a16="http://schemas.microsoft.com/office/drawing/2014/main" id="{1C827905-F53A-4330-BD6A-48D7446E8ACF}"/>
              </a:ext>
            </a:extLst>
          </p:cNvPr>
          <p:cNvSpPr>
            <a:spLocks noGrp="1"/>
          </p:cNvSpPr>
          <p:nvPr>
            <p:ph type="hdr" sz="quarter"/>
          </p:nvPr>
        </p:nvSpPr>
        <p:spPr/>
        <p:txBody>
          <a:bodyPr/>
          <a:lstStyle/>
          <a:p>
            <a:endParaRPr lang="es-EC"/>
          </a:p>
        </p:txBody>
      </p:sp>
    </p:spTree>
    <p:extLst>
      <p:ext uri="{BB962C8B-B14F-4D97-AF65-F5344CB8AC3E}">
        <p14:creationId xmlns:p14="http://schemas.microsoft.com/office/powerpoint/2010/main" val="31084807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p:txBody>
      </p:sp>
      <p:sp>
        <p:nvSpPr>
          <p:cNvPr id="4" name="Marcador de número de diapositiva 3"/>
          <p:cNvSpPr>
            <a:spLocks noGrp="1"/>
          </p:cNvSpPr>
          <p:nvPr>
            <p:ph type="sldNum" sz="quarter" idx="10"/>
          </p:nvPr>
        </p:nvSpPr>
        <p:spPr/>
        <p:txBody>
          <a:bodyPr/>
          <a:lstStyle/>
          <a:p>
            <a:fld id="{60A9DB09-8D2A-4D6E-9F24-FD44D7E0E9C9}" type="slidenum">
              <a:rPr lang="es-EC" smtClean="0"/>
              <a:t>29</a:t>
            </a:fld>
            <a:endParaRPr lang="es-EC"/>
          </a:p>
        </p:txBody>
      </p:sp>
      <p:sp>
        <p:nvSpPr>
          <p:cNvPr id="5" name="Marcador de fecha 4">
            <a:extLst>
              <a:ext uri="{FF2B5EF4-FFF2-40B4-BE49-F238E27FC236}">
                <a16:creationId xmlns:a16="http://schemas.microsoft.com/office/drawing/2014/main" id="{0EFBF68B-5931-4ACD-8913-295181247054}"/>
              </a:ext>
            </a:extLst>
          </p:cNvPr>
          <p:cNvSpPr>
            <a:spLocks noGrp="1"/>
          </p:cNvSpPr>
          <p:nvPr>
            <p:ph type="dt" idx="1"/>
          </p:nvPr>
        </p:nvSpPr>
        <p:spPr/>
        <p:txBody>
          <a:bodyPr/>
          <a:lstStyle/>
          <a:p>
            <a:fld id="{94F0289E-775A-40BD-AED7-765DE52D4531}" type="datetime1">
              <a:rPr lang="es-EC" smtClean="0"/>
              <a:t>2/3/2023</a:t>
            </a:fld>
            <a:endParaRPr lang="es-EC"/>
          </a:p>
        </p:txBody>
      </p:sp>
      <p:sp>
        <p:nvSpPr>
          <p:cNvPr id="6" name="Marcador de encabezado 5">
            <a:extLst>
              <a:ext uri="{FF2B5EF4-FFF2-40B4-BE49-F238E27FC236}">
                <a16:creationId xmlns:a16="http://schemas.microsoft.com/office/drawing/2014/main" id="{1C827905-F53A-4330-BD6A-48D7446E8ACF}"/>
              </a:ext>
            </a:extLst>
          </p:cNvPr>
          <p:cNvSpPr>
            <a:spLocks noGrp="1"/>
          </p:cNvSpPr>
          <p:nvPr>
            <p:ph type="hdr" sz="quarter"/>
          </p:nvPr>
        </p:nvSpPr>
        <p:spPr/>
        <p:txBody>
          <a:bodyPr/>
          <a:lstStyle/>
          <a:p>
            <a:endParaRPr lang="es-EC"/>
          </a:p>
        </p:txBody>
      </p:sp>
    </p:spTree>
    <p:extLst>
      <p:ext uri="{BB962C8B-B14F-4D97-AF65-F5344CB8AC3E}">
        <p14:creationId xmlns:p14="http://schemas.microsoft.com/office/powerpoint/2010/main" val="42086643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p:txBody>
      </p:sp>
      <p:sp>
        <p:nvSpPr>
          <p:cNvPr id="4" name="Marcador de número de diapositiva 3"/>
          <p:cNvSpPr>
            <a:spLocks noGrp="1"/>
          </p:cNvSpPr>
          <p:nvPr>
            <p:ph type="sldNum" sz="quarter" idx="10"/>
          </p:nvPr>
        </p:nvSpPr>
        <p:spPr/>
        <p:txBody>
          <a:bodyPr/>
          <a:lstStyle/>
          <a:p>
            <a:fld id="{60A9DB09-8D2A-4D6E-9F24-FD44D7E0E9C9}" type="slidenum">
              <a:rPr lang="es-EC" smtClean="0"/>
              <a:t>30</a:t>
            </a:fld>
            <a:endParaRPr lang="es-EC"/>
          </a:p>
        </p:txBody>
      </p:sp>
      <p:sp>
        <p:nvSpPr>
          <p:cNvPr id="5" name="Marcador de fecha 4">
            <a:extLst>
              <a:ext uri="{FF2B5EF4-FFF2-40B4-BE49-F238E27FC236}">
                <a16:creationId xmlns:a16="http://schemas.microsoft.com/office/drawing/2014/main" id="{4654DFBE-0FCD-438E-BC83-62239065753C}"/>
              </a:ext>
            </a:extLst>
          </p:cNvPr>
          <p:cNvSpPr>
            <a:spLocks noGrp="1"/>
          </p:cNvSpPr>
          <p:nvPr>
            <p:ph type="dt" idx="1"/>
          </p:nvPr>
        </p:nvSpPr>
        <p:spPr/>
        <p:txBody>
          <a:bodyPr/>
          <a:lstStyle/>
          <a:p>
            <a:fld id="{DBA39F4D-09EC-460B-B48F-8214F78E57C9}" type="datetime1">
              <a:rPr lang="es-EC" smtClean="0"/>
              <a:t>2/3/2023</a:t>
            </a:fld>
            <a:endParaRPr lang="es-EC"/>
          </a:p>
        </p:txBody>
      </p:sp>
      <p:sp>
        <p:nvSpPr>
          <p:cNvPr id="6" name="Marcador de encabezado 5">
            <a:extLst>
              <a:ext uri="{FF2B5EF4-FFF2-40B4-BE49-F238E27FC236}">
                <a16:creationId xmlns:a16="http://schemas.microsoft.com/office/drawing/2014/main" id="{40A71469-C489-402B-AFC3-7B7D4DC3A714}"/>
              </a:ext>
            </a:extLst>
          </p:cNvPr>
          <p:cNvSpPr>
            <a:spLocks noGrp="1"/>
          </p:cNvSpPr>
          <p:nvPr>
            <p:ph type="hdr" sz="quarter"/>
          </p:nvPr>
        </p:nvSpPr>
        <p:spPr/>
        <p:txBody>
          <a:bodyPr/>
          <a:lstStyle/>
          <a:p>
            <a:endParaRPr lang="es-EC"/>
          </a:p>
        </p:txBody>
      </p:sp>
    </p:spTree>
    <p:extLst>
      <p:ext uri="{BB962C8B-B14F-4D97-AF65-F5344CB8AC3E}">
        <p14:creationId xmlns:p14="http://schemas.microsoft.com/office/powerpoint/2010/main" val="12787097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C" dirty="0"/>
          </a:p>
          <a:p>
            <a:endParaRPr lang="es-ES" dirty="0"/>
          </a:p>
        </p:txBody>
      </p:sp>
      <p:sp>
        <p:nvSpPr>
          <p:cNvPr id="4" name="Marcador de número de diapositiva 3"/>
          <p:cNvSpPr>
            <a:spLocks noGrp="1"/>
          </p:cNvSpPr>
          <p:nvPr>
            <p:ph type="sldNum" sz="quarter" idx="10"/>
          </p:nvPr>
        </p:nvSpPr>
        <p:spPr/>
        <p:txBody>
          <a:bodyPr/>
          <a:lstStyle/>
          <a:p>
            <a:fld id="{60A9DB09-8D2A-4D6E-9F24-FD44D7E0E9C9}" type="slidenum">
              <a:rPr lang="es-EC" smtClean="0"/>
              <a:t>32</a:t>
            </a:fld>
            <a:endParaRPr lang="es-EC"/>
          </a:p>
        </p:txBody>
      </p:sp>
      <p:sp>
        <p:nvSpPr>
          <p:cNvPr id="5" name="Marcador de fecha 4">
            <a:extLst>
              <a:ext uri="{FF2B5EF4-FFF2-40B4-BE49-F238E27FC236}">
                <a16:creationId xmlns:a16="http://schemas.microsoft.com/office/drawing/2014/main" id="{9D8931FB-949B-4076-8492-AA29DFE2324E}"/>
              </a:ext>
            </a:extLst>
          </p:cNvPr>
          <p:cNvSpPr>
            <a:spLocks noGrp="1"/>
          </p:cNvSpPr>
          <p:nvPr>
            <p:ph type="dt" idx="1"/>
          </p:nvPr>
        </p:nvSpPr>
        <p:spPr/>
        <p:txBody>
          <a:bodyPr/>
          <a:lstStyle/>
          <a:p>
            <a:fld id="{A24D6D03-75FE-42F2-988E-972416D45321}" type="datetime1">
              <a:rPr lang="es-EC" smtClean="0"/>
              <a:t>2/3/2023</a:t>
            </a:fld>
            <a:endParaRPr lang="es-EC"/>
          </a:p>
        </p:txBody>
      </p:sp>
      <p:sp>
        <p:nvSpPr>
          <p:cNvPr id="6" name="Marcador de encabezado 5">
            <a:extLst>
              <a:ext uri="{FF2B5EF4-FFF2-40B4-BE49-F238E27FC236}">
                <a16:creationId xmlns:a16="http://schemas.microsoft.com/office/drawing/2014/main" id="{F933EBA5-E30F-4C98-9664-B46E0EFE7FC2}"/>
              </a:ext>
            </a:extLst>
          </p:cNvPr>
          <p:cNvSpPr>
            <a:spLocks noGrp="1"/>
          </p:cNvSpPr>
          <p:nvPr>
            <p:ph type="hdr" sz="quarter"/>
          </p:nvPr>
        </p:nvSpPr>
        <p:spPr/>
        <p:txBody>
          <a:bodyPr/>
          <a:lstStyle/>
          <a:p>
            <a:endParaRPr lang="es-EC"/>
          </a:p>
        </p:txBody>
      </p:sp>
    </p:spTree>
    <p:extLst>
      <p:ext uri="{BB962C8B-B14F-4D97-AF65-F5344CB8AC3E}">
        <p14:creationId xmlns:p14="http://schemas.microsoft.com/office/powerpoint/2010/main" val="38864628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Emplear un análisis</a:t>
            </a:r>
            <a:r>
              <a:rPr lang="es-EC" baseline="0" dirty="0"/>
              <a:t> </a:t>
            </a:r>
            <a:r>
              <a:rPr lang="es-EC" baseline="0" dirty="0" err="1"/>
              <a:t>multilocus</a:t>
            </a:r>
            <a:endParaRPr lang="es-EC" dirty="0"/>
          </a:p>
        </p:txBody>
      </p:sp>
      <p:sp>
        <p:nvSpPr>
          <p:cNvPr id="4" name="Marcador de número de diapositiva 3"/>
          <p:cNvSpPr>
            <a:spLocks noGrp="1"/>
          </p:cNvSpPr>
          <p:nvPr>
            <p:ph type="sldNum" sz="quarter" idx="10"/>
          </p:nvPr>
        </p:nvSpPr>
        <p:spPr/>
        <p:txBody>
          <a:bodyPr/>
          <a:lstStyle/>
          <a:p>
            <a:fld id="{60A9DB09-8D2A-4D6E-9F24-FD44D7E0E9C9}" type="slidenum">
              <a:rPr lang="es-EC" smtClean="0"/>
              <a:t>34</a:t>
            </a:fld>
            <a:endParaRPr lang="es-EC"/>
          </a:p>
        </p:txBody>
      </p:sp>
      <p:sp>
        <p:nvSpPr>
          <p:cNvPr id="5" name="Marcador de fecha 4">
            <a:extLst>
              <a:ext uri="{FF2B5EF4-FFF2-40B4-BE49-F238E27FC236}">
                <a16:creationId xmlns:a16="http://schemas.microsoft.com/office/drawing/2014/main" id="{FF38E44C-1C5E-4421-9258-B871803E20E4}"/>
              </a:ext>
            </a:extLst>
          </p:cNvPr>
          <p:cNvSpPr>
            <a:spLocks noGrp="1"/>
          </p:cNvSpPr>
          <p:nvPr>
            <p:ph type="dt" idx="1"/>
          </p:nvPr>
        </p:nvSpPr>
        <p:spPr/>
        <p:txBody>
          <a:bodyPr/>
          <a:lstStyle/>
          <a:p>
            <a:fld id="{DFC6535C-2B3D-4829-8B7A-F2DA799B63F9}" type="datetime1">
              <a:rPr lang="es-EC" smtClean="0"/>
              <a:t>2/3/2023</a:t>
            </a:fld>
            <a:endParaRPr lang="es-EC"/>
          </a:p>
        </p:txBody>
      </p:sp>
      <p:sp>
        <p:nvSpPr>
          <p:cNvPr id="6" name="Marcador de encabezado 5">
            <a:extLst>
              <a:ext uri="{FF2B5EF4-FFF2-40B4-BE49-F238E27FC236}">
                <a16:creationId xmlns:a16="http://schemas.microsoft.com/office/drawing/2014/main" id="{3A8E9AF4-6EDE-4824-B578-F1ACE2030C61}"/>
              </a:ext>
            </a:extLst>
          </p:cNvPr>
          <p:cNvSpPr>
            <a:spLocks noGrp="1"/>
          </p:cNvSpPr>
          <p:nvPr>
            <p:ph type="hdr" sz="quarter"/>
          </p:nvPr>
        </p:nvSpPr>
        <p:spPr/>
        <p:txBody>
          <a:bodyPr/>
          <a:lstStyle/>
          <a:p>
            <a:endParaRPr lang="es-EC"/>
          </a:p>
        </p:txBody>
      </p:sp>
    </p:spTree>
    <p:extLst>
      <p:ext uri="{BB962C8B-B14F-4D97-AF65-F5344CB8AC3E}">
        <p14:creationId xmlns:p14="http://schemas.microsoft.com/office/powerpoint/2010/main" val="34278572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60A9DB09-8D2A-4D6E-9F24-FD44D7E0E9C9}" type="slidenum">
              <a:rPr lang="es-EC" smtClean="0"/>
              <a:t>35</a:t>
            </a:fld>
            <a:endParaRPr lang="es-EC"/>
          </a:p>
        </p:txBody>
      </p:sp>
      <p:sp>
        <p:nvSpPr>
          <p:cNvPr id="5" name="Marcador de fecha 4">
            <a:extLst>
              <a:ext uri="{FF2B5EF4-FFF2-40B4-BE49-F238E27FC236}">
                <a16:creationId xmlns:a16="http://schemas.microsoft.com/office/drawing/2014/main" id="{162AEF63-BF8A-458D-BCD0-E506EC88A488}"/>
              </a:ext>
            </a:extLst>
          </p:cNvPr>
          <p:cNvSpPr>
            <a:spLocks noGrp="1"/>
          </p:cNvSpPr>
          <p:nvPr>
            <p:ph type="dt" idx="1"/>
          </p:nvPr>
        </p:nvSpPr>
        <p:spPr/>
        <p:txBody>
          <a:bodyPr/>
          <a:lstStyle/>
          <a:p>
            <a:fld id="{F1048F82-1861-4CE9-9674-D2C63BA1F6AB}" type="datetime1">
              <a:rPr lang="es-EC" smtClean="0"/>
              <a:t>2/3/2023</a:t>
            </a:fld>
            <a:endParaRPr lang="es-EC"/>
          </a:p>
        </p:txBody>
      </p:sp>
      <p:sp>
        <p:nvSpPr>
          <p:cNvPr id="6" name="Marcador de encabezado 5">
            <a:extLst>
              <a:ext uri="{FF2B5EF4-FFF2-40B4-BE49-F238E27FC236}">
                <a16:creationId xmlns:a16="http://schemas.microsoft.com/office/drawing/2014/main" id="{4C02D7D7-14B4-40DB-9FF5-A1116C2B5A57}"/>
              </a:ext>
            </a:extLst>
          </p:cNvPr>
          <p:cNvSpPr>
            <a:spLocks noGrp="1"/>
          </p:cNvSpPr>
          <p:nvPr>
            <p:ph type="hdr" sz="quarter"/>
          </p:nvPr>
        </p:nvSpPr>
        <p:spPr/>
        <p:txBody>
          <a:bodyPr/>
          <a:lstStyle/>
          <a:p>
            <a:endParaRPr lang="es-EC"/>
          </a:p>
        </p:txBody>
      </p:sp>
    </p:spTree>
    <p:extLst>
      <p:ext uri="{BB962C8B-B14F-4D97-AF65-F5344CB8AC3E}">
        <p14:creationId xmlns:p14="http://schemas.microsoft.com/office/powerpoint/2010/main" val="6686201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baseline="0" dirty="0"/>
          </a:p>
        </p:txBody>
      </p:sp>
      <p:sp>
        <p:nvSpPr>
          <p:cNvPr id="4" name="Marcador de número de diapositiva 3"/>
          <p:cNvSpPr>
            <a:spLocks noGrp="1"/>
          </p:cNvSpPr>
          <p:nvPr>
            <p:ph type="sldNum" sz="quarter" idx="10"/>
          </p:nvPr>
        </p:nvSpPr>
        <p:spPr/>
        <p:txBody>
          <a:bodyPr/>
          <a:lstStyle/>
          <a:p>
            <a:fld id="{60A9DB09-8D2A-4D6E-9F24-FD44D7E0E9C9}" type="slidenum">
              <a:rPr lang="es-EC" smtClean="0"/>
              <a:t>4</a:t>
            </a:fld>
            <a:endParaRPr lang="es-EC"/>
          </a:p>
        </p:txBody>
      </p:sp>
      <p:sp>
        <p:nvSpPr>
          <p:cNvPr id="5" name="Marcador de fecha 4">
            <a:extLst>
              <a:ext uri="{FF2B5EF4-FFF2-40B4-BE49-F238E27FC236}">
                <a16:creationId xmlns:a16="http://schemas.microsoft.com/office/drawing/2014/main" id="{A06B15AE-41CD-420A-9247-9C989B740C3E}"/>
              </a:ext>
            </a:extLst>
          </p:cNvPr>
          <p:cNvSpPr>
            <a:spLocks noGrp="1"/>
          </p:cNvSpPr>
          <p:nvPr>
            <p:ph type="dt" idx="1"/>
          </p:nvPr>
        </p:nvSpPr>
        <p:spPr/>
        <p:txBody>
          <a:bodyPr/>
          <a:lstStyle/>
          <a:p>
            <a:fld id="{EBB90D41-419A-4EC5-BFA9-00EEA38E83C8}" type="datetime1">
              <a:rPr lang="es-EC" smtClean="0"/>
              <a:t>2/3/2023</a:t>
            </a:fld>
            <a:endParaRPr lang="es-EC"/>
          </a:p>
        </p:txBody>
      </p:sp>
      <p:sp>
        <p:nvSpPr>
          <p:cNvPr id="6" name="Marcador de encabezado 5">
            <a:extLst>
              <a:ext uri="{FF2B5EF4-FFF2-40B4-BE49-F238E27FC236}">
                <a16:creationId xmlns:a16="http://schemas.microsoft.com/office/drawing/2014/main" id="{7F17503B-E20B-416E-BD31-4C84AA5B9FEE}"/>
              </a:ext>
            </a:extLst>
          </p:cNvPr>
          <p:cNvSpPr>
            <a:spLocks noGrp="1"/>
          </p:cNvSpPr>
          <p:nvPr>
            <p:ph type="hdr" sz="quarter"/>
          </p:nvPr>
        </p:nvSpPr>
        <p:spPr/>
        <p:txBody>
          <a:bodyPr/>
          <a:lstStyle/>
          <a:p>
            <a:endParaRPr lang="es-EC"/>
          </a:p>
        </p:txBody>
      </p:sp>
    </p:spTree>
    <p:extLst>
      <p:ext uri="{BB962C8B-B14F-4D97-AF65-F5344CB8AC3E}">
        <p14:creationId xmlns:p14="http://schemas.microsoft.com/office/powerpoint/2010/main" val="2271219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baseline="0" dirty="0"/>
          </a:p>
        </p:txBody>
      </p:sp>
      <p:sp>
        <p:nvSpPr>
          <p:cNvPr id="4" name="Marcador de número de diapositiva 3"/>
          <p:cNvSpPr>
            <a:spLocks noGrp="1"/>
          </p:cNvSpPr>
          <p:nvPr>
            <p:ph type="sldNum" sz="quarter" idx="10"/>
          </p:nvPr>
        </p:nvSpPr>
        <p:spPr/>
        <p:txBody>
          <a:bodyPr/>
          <a:lstStyle/>
          <a:p>
            <a:fld id="{60A9DB09-8D2A-4D6E-9F24-FD44D7E0E9C9}" type="slidenum">
              <a:rPr lang="es-EC" smtClean="0"/>
              <a:t>5</a:t>
            </a:fld>
            <a:endParaRPr lang="es-EC"/>
          </a:p>
        </p:txBody>
      </p:sp>
      <p:sp>
        <p:nvSpPr>
          <p:cNvPr id="5" name="Marcador de fecha 4">
            <a:extLst>
              <a:ext uri="{FF2B5EF4-FFF2-40B4-BE49-F238E27FC236}">
                <a16:creationId xmlns:a16="http://schemas.microsoft.com/office/drawing/2014/main" id="{A06B15AE-41CD-420A-9247-9C989B740C3E}"/>
              </a:ext>
            </a:extLst>
          </p:cNvPr>
          <p:cNvSpPr>
            <a:spLocks noGrp="1"/>
          </p:cNvSpPr>
          <p:nvPr>
            <p:ph type="dt" idx="1"/>
          </p:nvPr>
        </p:nvSpPr>
        <p:spPr/>
        <p:txBody>
          <a:bodyPr/>
          <a:lstStyle/>
          <a:p>
            <a:fld id="{338EB9A3-A19F-4EBF-83E1-7EA224DD7E41}" type="datetime1">
              <a:rPr lang="es-EC" smtClean="0"/>
              <a:t>2/3/2023</a:t>
            </a:fld>
            <a:endParaRPr lang="es-EC"/>
          </a:p>
        </p:txBody>
      </p:sp>
      <p:sp>
        <p:nvSpPr>
          <p:cNvPr id="6" name="Marcador de encabezado 5">
            <a:extLst>
              <a:ext uri="{FF2B5EF4-FFF2-40B4-BE49-F238E27FC236}">
                <a16:creationId xmlns:a16="http://schemas.microsoft.com/office/drawing/2014/main" id="{7F17503B-E20B-416E-BD31-4C84AA5B9FEE}"/>
              </a:ext>
            </a:extLst>
          </p:cNvPr>
          <p:cNvSpPr>
            <a:spLocks noGrp="1"/>
          </p:cNvSpPr>
          <p:nvPr>
            <p:ph type="hdr" sz="quarter"/>
          </p:nvPr>
        </p:nvSpPr>
        <p:spPr/>
        <p:txBody>
          <a:bodyPr/>
          <a:lstStyle/>
          <a:p>
            <a:endParaRPr lang="es-EC"/>
          </a:p>
        </p:txBody>
      </p:sp>
    </p:spTree>
    <p:extLst>
      <p:ext uri="{BB962C8B-B14F-4D97-AF65-F5344CB8AC3E}">
        <p14:creationId xmlns:p14="http://schemas.microsoft.com/office/powerpoint/2010/main" val="2003760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baseline="0" dirty="0"/>
          </a:p>
        </p:txBody>
      </p:sp>
      <p:sp>
        <p:nvSpPr>
          <p:cNvPr id="4" name="Marcador de número de diapositiva 3"/>
          <p:cNvSpPr>
            <a:spLocks noGrp="1"/>
          </p:cNvSpPr>
          <p:nvPr>
            <p:ph type="sldNum" sz="quarter" idx="10"/>
          </p:nvPr>
        </p:nvSpPr>
        <p:spPr/>
        <p:txBody>
          <a:bodyPr/>
          <a:lstStyle/>
          <a:p>
            <a:fld id="{60A9DB09-8D2A-4D6E-9F24-FD44D7E0E9C9}" type="slidenum">
              <a:rPr lang="es-EC" smtClean="0"/>
              <a:t>6</a:t>
            </a:fld>
            <a:endParaRPr lang="es-EC"/>
          </a:p>
        </p:txBody>
      </p:sp>
      <p:sp>
        <p:nvSpPr>
          <p:cNvPr id="5" name="Marcador de fecha 4">
            <a:extLst>
              <a:ext uri="{FF2B5EF4-FFF2-40B4-BE49-F238E27FC236}">
                <a16:creationId xmlns:a16="http://schemas.microsoft.com/office/drawing/2014/main" id="{A06B15AE-41CD-420A-9247-9C989B740C3E}"/>
              </a:ext>
            </a:extLst>
          </p:cNvPr>
          <p:cNvSpPr>
            <a:spLocks noGrp="1"/>
          </p:cNvSpPr>
          <p:nvPr>
            <p:ph type="dt" idx="1"/>
          </p:nvPr>
        </p:nvSpPr>
        <p:spPr/>
        <p:txBody>
          <a:bodyPr/>
          <a:lstStyle/>
          <a:p>
            <a:fld id="{17884113-20AF-46D4-A0A2-E3CCD92B2284}" type="datetime1">
              <a:rPr lang="es-EC" smtClean="0"/>
              <a:t>2/3/2023</a:t>
            </a:fld>
            <a:endParaRPr lang="es-EC"/>
          </a:p>
        </p:txBody>
      </p:sp>
      <p:sp>
        <p:nvSpPr>
          <p:cNvPr id="6" name="Marcador de encabezado 5">
            <a:extLst>
              <a:ext uri="{FF2B5EF4-FFF2-40B4-BE49-F238E27FC236}">
                <a16:creationId xmlns:a16="http://schemas.microsoft.com/office/drawing/2014/main" id="{7F17503B-E20B-416E-BD31-4C84AA5B9FEE}"/>
              </a:ext>
            </a:extLst>
          </p:cNvPr>
          <p:cNvSpPr>
            <a:spLocks noGrp="1"/>
          </p:cNvSpPr>
          <p:nvPr>
            <p:ph type="hdr" sz="quarter"/>
          </p:nvPr>
        </p:nvSpPr>
        <p:spPr/>
        <p:txBody>
          <a:bodyPr/>
          <a:lstStyle/>
          <a:p>
            <a:endParaRPr lang="es-EC"/>
          </a:p>
        </p:txBody>
      </p:sp>
    </p:spTree>
    <p:extLst>
      <p:ext uri="{BB962C8B-B14F-4D97-AF65-F5344CB8AC3E}">
        <p14:creationId xmlns:p14="http://schemas.microsoft.com/office/powerpoint/2010/main" val="18273764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baseline="0" dirty="0"/>
          </a:p>
        </p:txBody>
      </p:sp>
      <p:sp>
        <p:nvSpPr>
          <p:cNvPr id="4" name="Marcador de número de diapositiva 3"/>
          <p:cNvSpPr>
            <a:spLocks noGrp="1"/>
          </p:cNvSpPr>
          <p:nvPr>
            <p:ph type="sldNum" sz="quarter" idx="10"/>
          </p:nvPr>
        </p:nvSpPr>
        <p:spPr/>
        <p:txBody>
          <a:bodyPr/>
          <a:lstStyle/>
          <a:p>
            <a:fld id="{60A9DB09-8D2A-4D6E-9F24-FD44D7E0E9C9}" type="slidenum">
              <a:rPr lang="es-EC" smtClean="0"/>
              <a:t>7</a:t>
            </a:fld>
            <a:endParaRPr lang="es-EC"/>
          </a:p>
        </p:txBody>
      </p:sp>
      <p:sp>
        <p:nvSpPr>
          <p:cNvPr id="5" name="Marcador de fecha 4">
            <a:extLst>
              <a:ext uri="{FF2B5EF4-FFF2-40B4-BE49-F238E27FC236}">
                <a16:creationId xmlns:a16="http://schemas.microsoft.com/office/drawing/2014/main" id="{B6D548E8-75A1-4DFA-8AE4-C11E7C1BE15E}"/>
              </a:ext>
            </a:extLst>
          </p:cNvPr>
          <p:cNvSpPr>
            <a:spLocks noGrp="1"/>
          </p:cNvSpPr>
          <p:nvPr>
            <p:ph type="dt" idx="1"/>
          </p:nvPr>
        </p:nvSpPr>
        <p:spPr/>
        <p:txBody>
          <a:bodyPr/>
          <a:lstStyle/>
          <a:p>
            <a:fld id="{D5B4410A-1AF6-41E6-BE4F-344D541E7B8A}" type="datetime1">
              <a:rPr lang="es-EC" smtClean="0"/>
              <a:t>2/3/2023</a:t>
            </a:fld>
            <a:endParaRPr lang="es-EC"/>
          </a:p>
        </p:txBody>
      </p:sp>
      <p:sp>
        <p:nvSpPr>
          <p:cNvPr id="6" name="Marcador de encabezado 5">
            <a:extLst>
              <a:ext uri="{FF2B5EF4-FFF2-40B4-BE49-F238E27FC236}">
                <a16:creationId xmlns:a16="http://schemas.microsoft.com/office/drawing/2014/main" id="{AC007698-A1A7-4D24-9139-FDEF387B22E5}"/>
              </a:ext>
            </a:extLst>
          </p:cNvPr>
          <p:cNvSpPr>
            <a:spLocks noGrp="1"/>
          </p:cNvSpPr>
          <p:nvPr>
            <p:ph type="hdr" sz="quarter"/>
          </p:nvPr>
        </p:nvSpPr>
        <p:spPr/>
        <p:txBody>
          <a:bodyPr/>
          <a:lstStyle/>
          <a:p>
            <a:endParaRPr lang="es-EC"/>
          </a:p>
        </p:txBody>
      </p:sp>
    </p:spTree>
    <p:extLst>
      <p:ext uri="{BB962C8B-B14F-4D97-AF65-F5344CB8AC3E}">
        <p14:creationId xmlns:p14="http://schemas.microsoft.com/office/powerpoint/2010/main" val="17794390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baseline="0" dirty="0"/>
          </a:p>
        </p:txBody>
      </p:sp>
      <p:sp>
        <p:nvSpPr>
          <p:cNvPr id="4" name="Marcador de número de diapositiva 3"/>
          <p:cNvSpPr>
            <a:spLocks noGrp="1"/>
          </p:cNvSpPr>
          <p:nvPr>
            <p:ph type="sldNum" sz="quarter" idx="10"/>
          </p:nvPr>
        </p:nvSpPr>
        <p:spPr/>
        <p:txBody>
          <a:bodyPr/>
          <a:lstStyle/>
          <a:p>
            <a:fld id="{60A9DB09-8D2A-4D6E-9F24-FD44D7E0E9C9}" type="slidenum">
              <a:rPr lang="es-EC" smtClean="0"/>
              <a:t>8</a:t>
            </a:fld>
            <a:endParaRPr lang="es-EC"/>
          </a:p>
        </p:txBody>
      </p:sp>
      <p:sp>
        <p:nvSpPr>
          <p:cNvPr id="5" name="Marcador de fecha 4">
            <a:extLst>
              <a:ext uri="{FF2B5EF4-FFF2-40B4-BE49-F238E27FC236}">
                <a16:creationId xmlns:a16="http://schemas.microsoft.com/office/drawing/2014/main" id="{FB0E0E3D-6358-412D-9E93-EA0242ED4409}"/>
              </a:ext>
            </a:extLst>
          </p:cNvPr>
          <p:cNvSpPr>
            <a:spLocks noGrp="1"/>
          </p:cNvSpPr>
          <p:nvPr>
            <p:ph type="dt" idx="1"/>
          </p:nvPr>
        </p:nvSpPr>
        <p:spPr/>
        <p:txBody>
          <a:bodyPr/>
          <a:lstStyle/>
          <a:p>
            <a:fld id="{48E78510-E1F0-4E15-96E6-5650EC14452D}" type="datetime1">
              <a:rPr lang="es-EC" smtClean="0"/>
              <a:t>2/3/2023</a:t>
            </a:fld>
            <a:endParaRPr lang="es-EC"/>
          </a:p>
        </p:txBody>
      </p:sp>
      <p:sp>
        <p:nvSpPr>
          <p:cNvPr id="6" name="Marcador de encabezado 5">
            <a:extLst>
              <a:ext uri="{FF2B5EF4-FFF2-40B4-BE49-F238E27FC236}">
                <a16:creationId xmlns:a16="http://schemas.microsoft.com/office/drawing/2014/main" id="{D1CFF1FF-022B-4AA7-B384-C463EBDD2466}"/>
              </a:ext>
            </a:extLst>
          </p:cNvPr>
          <p:cNvSpPr>
            <a:spLocks noGrp="1"/>
          </p:cNvSpPr>
          <p:nvPr>
            <p:ph type="hdr" sz="quarter"/>
          </p:nvPr>
        </p:nvSpPr>
        <p:spPr/>
        <p:txBody>
          <a:bodyPr/>
          <a:lstStyle/>
          <a:p>
            <a:endParaRPr lang="es-EC"/>
          </a:p>
        </p:txBody>
      </p:sp>
    </p:spTree>
    <p:extLst>
      <p:ext uri="{BB962C8B-B14F-4D97-AF65-F5344CB8AC3E}">
        <p14:creationId xmlns:p14="http://schemas.microsoft.com/office/powerpoint/2010/main" val="12179269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baseline="0" dirty="0"/>
          </a:p>
        </p:txBody>
      </p:sp>
      <p:sp>
        <p:nvSpPr>
          <p:cNvPr id="4" name="Marcador de número de diapositiva 3"/>
          <p:cNvSpPr>
            <a:spLocks noGrp="1"/>
          </p:cNvSpPr>
          <p:nvPr>
            <p:ph type="sldNum" sz="quarter" idx="10"/>
          </p:nvPr>
        </p:nvSpPr>
        <p:spPr/>
        <p:txBody>
          <a:bodyPr/>
          <a:lstStyle/>
          <a:p>
            <a:fld id="{60A9DB09-8D2A-4D6E-9F24-FD44D7E0E9C9}" type="slidenum">
              <a:rPr lang="es-EC" smtClean="0"/>
              <a:t>9</a:t>
            </a:fld>
            <a:endParaRPr lang="es-EC"/>
          </a:p>
        </p:txBody>
      </p:sp>
      <p:sp>
        <p:nvSpPr>
          <p:cNvPr id="5" name="Marcador de fecha 4">
            <a:extLst>
              <a:ext uri="{FF2B5EF4-FFF2-40B4-BE49-F238E27FC236}">
                <a16:creationId xmlns:a16="http://schemas.microsoft.com/office/drawing/2014/main" id="{6E15A261-A57B-414B-9438-AC3529B4656A}"/>
              </a:ext>
            </a:extLst>
          </p:cNvPr>
          <p:cNvSpPr>
            <a:spLocks noGrp="1"/>
          </p:cNvSpPr>
          <p:nvPr>
            <p:ph type="dt" idx="1"/>
          </p:nvPr>
        </p:nvSpPr>
        <p:spPr/>
        <p:txBody>
          <a:bodyPr/>
          <a:lstStyle/>
          <a:p>
            <a:fld id="{B402ADBE-DED1-49FC-9320-09031E8A6DDF}" type="datetime1">
              <a:rPr lang="es-EC" smtClean="0"/>
              <a:t>2/3/2023</a:t>
            </a:fld>
            <a:endParaRPr lang="es-EC"/>
          </a:p>
        </p:txBody>
      </p:sp>
      <p:sp>
        <p:nvSpPr>
          <p:cNvPr id="6" name="Marcador de encabezado 5">
            <a:extLst>
              <a:ext uri="{FF2B5EF4-FFF2-40B4-BE49-F238E27FC236}">
                <a16:creationId xmlns:a16="http://schemas.microsoft.com/office/drawing/2014/main" id="{FBD5D5BF-A13C-4F0F-9A96-B6AC79CD59CC}"/>
              </a:ext>
            </a:extLst>
          </p:cNvPr>
          <p:cNvSpPr>
            <a:spLocks noGrp="1"/>
          </p:cNvSpPr>
          <p:nvPr>
            <p:ph type="hdr" sz="quarter"/>
          </p:nvPr>
        </p:nvSpPr>
        <p:spPr/>
        <p:txBody>
          <a:bodyPr/>
          <a:lstStyle/>
          <a:p>
            <a:endParaRPr lang="es-EC"/>
          </a:p>
        </p:txBody>
      </p:sp>
    </p:spTree>
    <p:extLst>
      <p:ext uri="{BB962C8B-B14F-4D97-AF65-F5344CB8AC3E}">
        <p14:creationId xmlns:p14="http://schemas.microsoft.com/office/powerpoint/2010/main" val="36843920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s-EC" dirty="0"/>
          </a:p>
        </p:txBody>
      </p:sp>
      <p:sp>
        <p:nvSpPr>
          <p:cNvPr id="4" name="Marcador de número de diapositiva 3"/>
          <p:cNvSpPr>
            <a:spLocks noGrp="1"/>
          </p:cNvSpPr>
          <p:nvPr>
            <p:ph type="sldNum" sz="quarter" idx="10"/>
          </p:nvPr>
        </p:nvSpPr>
        <p:spPr/>
        <p:txBody>
          <a:bodyPr/>
          <a:lstStyle/>
          <a:p>
            <a:fld id="{DC511F2A-4D50-D947-8D4D-946C8F539A0A}" type="slidenum">
              <a:rPr lang="es-ES" smtClean="0"/>
              <a:t>10</a:t>
            </a:fld>
            <a:endParaRPr lang="es-ES"/>
          </a:p>
        </p:txBody>
      </p:sp>
      <p:sp>
        <p:nvSpPr>
          <p:cNvPr id="5" name="Marcador de fecha 4">
            <a:extLst>
              <a:ext uri="{FF2B5EF4-FFF2-40B4-BE49-F238E27FC236}">
                <a16:creationId xmlns:a16="http://schemas.microsoft.com/office/drawing/2014/main" id="{FC755421-A908-48B3-89DC-A25991D71A5B}"/>
              </a:ext>
            </a:extLst>
          </p:cNvPr>
          <p:cNvSpPr>
            <a:spLocks noGrp="1"/>
          </p:cNvSpPr>
          <p:nvPr>
            <p:ph type="dt" idx="1"/>
          </p:nvPr>
        </p:nvSpPr>
        <p:spPr/>
        <p:txBody>
          <a:bodyPr/>
          <a:lstStyle/>
          <a:p>
            <a:fld id="{3843DFFC-90FA-4BC5-8CD7-1EF5843D00AD}" type="datetime1">
              <a:rPr lang="es-EC" smtClean="0"/>
              <a:t>2/3/2023</a:t>
            </a:fld>
            <a:endParaRPr lang="es-EC"/>
          </a:p>
        </p:txBody>
      </p:sp>
      <p:sp>
        <p:nvSpPr>
          <p:cNvPr id="6" name="Marcador de encabezado 5">
            <a:extLst>
              <a:ext uri="{FF2B5EF4-FFF2-40B4-BE49-F238E27FC236}">
                <a16:creationId xmlns:a16="http://schemas.microsoft.com/office/drawing/2014/main" id="{86197DAC-022F-4673-A28C-77854EEF2B02}"/>
              </a:ext>
            </a:extLst>
          </p:cNvPr>
          <p:cNvSpPr>
            <a:spLocks noGrp="1"/>
          </p:cNvSpPr>
          <p:nvPr>
            <p:ph type="hdr" sz="quarter"/>
          </p:nvPr>
        </p:nvSpPr>
        <p:spPr/>
        <p:txBody>
          <a:bodyPr/>
          <a:lstStyle/>
          <a:p>
            <a:endParaRPr lang="es-EC"/>
          </a:p>
        </p:txBody>
      </p:sp>
    </p:spTree>
    <p:extLst>
      <p:ext uri="{BB962C8B-B14F-4D97-AF65-F5344CB8AC3E}">
        <p14:creationId xmlns:p14="http://schemas.microsoft.com/office/powerpoint/2010/main" val="131835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oleObject" Target="../embeddings/oleObject1.bin"/><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graphicFrame>
        <p:nvGraphicFramePr>
          <p:cNvPr id="2" name="Object 21"/>
          <p:cNvGraphicFramePr>
            <a:graphicFrameLocks noChangeAspect="1"/>
          </p:cNvGraphicFramePr>
          <p:nvPr/>
        </p:nvGraphicFramePr>
        <p:xfrm>
          <a:off x="0" y="981075"/>
          <a:ext cx="12192000" cy="5616575"/>
        </p:xfrm>
        <a:graphic>
          <a:graphicData uri="http://schemas.openxmlformats.org/presentationml/2006/ole">
            <mc:AlternateContent xmlns:mc="http://schemas.openxmlformats.org/markup-compatibility/2006">
              <mc:Choice xmlns:v="urn:schemas-microsoft-com:vml" Requires="v">
                <p:oleObj name="CorelDRAW" r:id="rId2" imgW="9151920" imgH="5621400" progId="">
                  <p:embed/>
                </p:oleObj>
              </mc:Choice>
              <mc:Fallback>
                <p:oleObj name="CorelDRAW" r:id="rId2" imgW="9151920" imgH="5621400" progId="">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1075"/>
                        <a:ext cx="12192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4"/>
          <p:cNvSpPr>
            <a:spLocks noChangeArrowheads="1"/>
          </p:cNvSpPr>
          <p:nvPr/>
        </p:nvSpPr>
        <p:spPr bwMode="auto">
          <a:xfrm>
            <a:off x="609600" y="6245225"/>
            <a:ext cx="2844800" cy="476250"/>
          </a:xfrm>
          <a:prstGeom prst="rect">
            <a:avLst/>
          </a:prstGeom>
          <a:noFill/>
          <a:ln>
            <a:noFill/>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es-EC" altLang="es-EC" sz="1400">
              <a:solidFill>
                <a:srgbClr val="000000"/>
              </a:solidFill>
              <a:cs typeface="Arial" panose="020B0604020202020204" pitchFamily="34" charset="0"/>
            </a:endParaRPr>
          </a:p>
        </p:txBody>
      </p:sp>
      <p:sp>
        <p:nvSpPr>
          <p:cNvPr id="4" name="Rectangle 25"/>
          <p:cNvSpPr>
            <a:spLocks noChangeArrowheads="1"/>
          </p:cNvSpPr>
          <p:nvPr/>
        </p:nvSpPr>
        <p:spPr bwMode="auto">
          <a:xfrm>
            <a:off x="4165600" y="6245225"/>
            <a:ext cx="3860800" cy="476250"/>
          </a:xfrm>
          <a:prstGeom prst="rect">
            <a:avLst/>
          </a:prstGeom>
          <a:noFill/>
          <a:ln>
            <a:noFill/>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defRPr/>
            </a:pPr>
            <a:endParaRPr lang="es-EC" altLang="es-EC" sz="1400">
              <a:solidFill>
                <a:srgbClr val="000000"/>
              </a:solidFill>
              <a:cs typeface="Arial" panose="020B0604020202020204" pitchFamily="34" charset="0"/>
            </a:endParaRPr>
          </a:p>
        </p:txBody>
      </p:sp>
      <p:sp>
        <p:nvSpPr>
          <p:cNvPr id="5" name="Rectangle 26"/>
          <p:cNvSpPr>
            <a:spLocks noChangeArrowheads="1"/>
          </p:cNvSpPr>
          <p:nvPr/>
        </p:nvSpPr>
        <p:spPr bwMode="auto">
          <a:xfrm>
            <a:off x="609600" y="6245225"/>
            <a:ext cx="2844800" cy="476250"/>
          </a:xfrm>
          <a:prstGeom prst="rect">
            <a:avLst/>
          </a:prstGeom>
          <a:noFill/>
          <a:ln>
            <a:noFill/>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es-EC" altLang="es-EC" sz="1400">
              <a:solidFill>
                <a:srgbClr val="000000"/>
              </a:solidFill>
              <a:cs typeface="Arial" panose="020B0604020202020204" pitchFamily="34" charset="0"/>
            </a:endParaRPr>
          </a:p>
        </p:txBody>
      </p:sp>
      <p:sp>
        <p:nvSpPr>
          <p:cNvPr id="6" name="Rectangle 27"/>
          <p:cNvSpPr>
            <a:spLocks noChangeArrowheads="1"/>
          </p:cNvSpPr>
          <p:nvPr/>
        </p:nvSpPr>
        <p:spPr bwMode="auto">
          <a:xfrm>
            <a:off x="4165600" y="6245225"/>
            <a:ext cx="3860800" cy="476250"/>
          </a:xfrm>
          <a:prstGeom prst="rect">
            <a:avLst/>
          </a:prstGeom>
          <a:noFill/>
          <a:ln>
            <a:noFill/>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defRPr/>
            </a:pPr>
            <a:endParaRPr lang="es-EC" altLang="es-EC" sz="1400">
              <a:solidFill>
                <a:srgbClr val="000000"/>
              </a:solidFill>
              <a:cs typeface="Arial" panose="020B0604020202020204" pitchFamily="34" charset="0"/>
            </a:endParaRPr>
          </a:p>
        </p:txBody>
      </p:sp>
      <p:pic>
        <p:nvPicPr>
          <p:cNvPr id="7" name="Picture 48" descr="bannner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722938"/>
            <a:ext cx="1219200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50"/>
          <p:cNvSpPr>
            <a:spLocks noChangeArrowheads="1"/>
          </p:cNvSpPr>
          <p:nvPr/>
        </p:nvSpPr>
        <p:spPr bwMode="auto">
          <a:xfrm>
            <a:off x="290513" y="260350"/>
            <a:ext cx="1055687" cy="792163"/>
          </a:xfrm>
          <a:prstGeom prst="ellipse">
            <a:avLst/>
          </a:prstGeom>
          <a:solidFill>
            <a:schemeClr val="bg1"/>
          </a:solidFill>
          <a:ln>
            <a:noFill/>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es-EC" altLang="es-EC">
              <a:solidFill>
                <a:srgbClr val="000000"/>
              </a:solidFill>
              <a:cs typeface="Arial" panose="020B0604020202020204" pitchFamily="34" charset="0"/>
            </a:endParaRPr>
          </a:p>
        </p:txBody>
      </p:sp>
      <p:pic>
        <p:nvPicPr>
          <p:cNvPr id="9" name="Picture 49" descr="LOGO ESPE ORIGINAL copia"/>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44463" y="115888"/>
            <a:ext cx="4416425"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204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EC"/>
          </a:p>
        </p:txBody>
      </p:sp>
      <p:sp>
        <p:nvSpPr>
          <p:cNvPr id="3" name="2 Marcador de texto vertical"/>
          <p:cNvSpPr>
            <a:spLocks noGrp="1"/>
          </p:cNvSpPr>
          <p:nvPr>
            <p:ph type="body" orient="vert" idx="1"/>
          </p:nvPr>
        </p:nvSpPr>
        <p:spPr>
          <a:xfrm>
            <a:off x="609600" y="1600201"/>
            <a:ext cx="109728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28331554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a:prstGeom prst="rect">
            <a:avLst/>
          </a:prstGeom>
        </p:spPr>
        <p:txBody>
          <a:bodyPr vert="eaVert"/>
          <a:lstStyle/>
          <a:p>
            <a:r>
              <a:rPr lang="es-ES"/>
              <a:t>Haga clic para modificar el estilo de título del patrón</a:t>
            </a:r>
            <a:endParaRPr lang="es-EC"/>
          </a:p>
        </p:txBody>
      </p:sp>
      <p:sp>
        <p:nvSpPr>
          <p:cNvPr id="3" name="2 Marcador de texto vertical"/>
          <p:cNvSpPr>
            <a:spLocks noGrp="1"/>
          </p:cNvSpPr>
          <p:nvPr>
            <p:ph type="body" orient="vert" idx="1"/>
          </p:nvPr>
        </p:nvSpPr>
        <p:spPr>
          <a:xfrm>
            <a:off x="609600" y="274639"/>
            <a:ext cx="80264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5200368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s-ES"/>
              <a:t>Haga clic para modificar el estilo de título del patrón</a:t>
            </a:r>
            <a:endParaRPr lang="es-EC"/>
          </a:p>
        </p:txBody>
      </p:sp>
      <p:sp>
        <p:nvSpPr>
          <p:cNvPr id="3" name="Subtítulo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C"/>
          </a:p>
        </p:txBody>
      </p:sp>
      <p:sp>
        <p:nvSpPr>
          <p:cNvPr id="4" name="Marcador de fecha 3"/>
          <p:cNvSpPr>
            <a:spLocks noGrp="1"/>
          </p:cNvSpPr>
          <p:nvPr>
            <p:ph type="dt" sz="half" idx="10"/>
          </p:nvPr>
        </p:nvSpPr>
        <p:spPr>
          <a:xfrm>
            <a:off x="838200" y="6356350"/>
            <a:ext cx="2743200" cy="365125"/>
          </a:xfrm>
          <a:prstGeom prst="rect">
            <a:avLst/>
          </a:prstGeom>
        </p:spPr>
        <p:txBody>
          <a:bodyPr/>
          <a:lstStyle/>
          <a:p>
            <a:endParaRPr lang="es-EC"/>
          </a:p>
        </p:txBody>
      </p:sp>
      <p:sp>
        <p:nvSpPr>
          <p:cNvPr id="5" name="Marcador de pie de página 4"/>
          <p:cNvSpPr>
            <a:spLocks noGrp="1"/>
          </p:cNvSpPr>
          <p:nvPr>
            <p:ph type="ftr" sz="quarter" idx="11"/>
          </p:nvPr>
        </p:nvSpPr>
        <p:spPr>
          <a:xfrm>
            <a:off x="4038600" y="6356350"/>
            <a:ext cx="4114800" cy="365125"/>
          </a:xfrm>
          <a:prstGeom prst="rect">
            <a:avLst/>
          </a:prstGeom>
        </p:spPr>
        <p:txBody>
          <a:bodyPr/>
          <a:lstStyle/>
          <a:p>
            <a:endParaRPr lang="es-EC"/>
          </a:p>
        </p:txBody>
      </p:sp>
      <p:sp>
        <p:nvSpPr>
          <p:cNvPr id="6" name="Marcador de número de diapositiva 5"/>
          <p:cNvSpPr>
            <a:spLocks noGrp="1"/>
          </p:cNvSpPr>
          <p:nvPr>
            <p:ph type="sldNum" sz="quarter" idx="12"/>
          </p:nvPr>
        </p:nvSpPr>
        <p:spPr>
          <a:xfrm>
            <a:off x="8610600" y="6356350"/>
            <a:ext cx="2743200" cy="365125"/>
          </a:xfrm>
          <a:prstGeom prst="rect">
            <a:avLst/>
          </a:prstGeom>
        </p:spPr>
        <p:txBody>
          <a:bodyPr/>
          <a:lstStyle/>
          <a:p>
            <a:fld id="{7BB105AC-5687-4D32-BF4C-3C4CB09FD13A}" type="slidenum">
              <a:rPr lang="es-EC" smtClean="0"/>
              <a:t>‹Nº›</a:t>
            </a:fld>
            <a:endParaRPr lang="es-EC"/>
          </a:p>
        </p:txBody>
      </p:sp>
    </p:spTree>
    <p:extLst>
      <p:ext uri="{BB962C8B-B14F-4D97-AF65-F5344CB8AC3E}">
        <p14:creationId xmlns:p14="http://schemas.microsoft.com/office/powerpoint/2010/main" val="1810043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EC"/>
          </a:p>
        </p:txBody>
      </p:sp>
      <p:sp>
        <p:nvSpPr>
          <p:cNvPr id="3" name="2 Marcador de contenido"/>
          <p:cNvSpPr>
            <a:spLocks noGrp="1"/>
          </p:cNvSpPr>
          <p:nvPr>
            <p:ph idx="1"/>
          </p:nvPr>
        </p:nvSpPr>
        <p:spPr>
          <a:xfrm>
            <a:off x="609600" y="1600201"/>
            <a:ext cx="109728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2855017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s-ES"/>
              <a:t>Haga clic para modificar el estilo de título del patrón</a:t>
            </a:r>
            <a:endParaRPr lang="es-EC"/>
          </a:p>
        </p:txBody>
      </p:sp>
      <p:sp>
        <p:nvSpPr>
          <p:cNvPr id="3" name="2 Marcador de texto"/>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Tree>
    <p:extLst>
      <p:ext uri="{BB962C8B-B14F-4D97-AF65-F5344CB8AC3E}">
        <p14:creationId xmlns:p14="http://schemas.microsoft.com/office/powerpoint/2010/main" val="117660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EC"/>
          </a:p>
        </p:txBody>
      </p:sp>
      <p:sp>
        <p:nvSpPr>
          <p:cNvPr id="3" name="2 Marcador de contenido"/>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contenido"/>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3551841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lvl1pPr>
              <a:defRPr/>
            </a:lvl1pPr>
          </a:lstStyle>
          <a:p>
            <a:r>
              <a:rPr lang="es-ES"/>
              <a:t>Haga clic para modificar el estilo de título del patrón</a:t>
            </a:r>
            <a:endParaRPr lang="es-EC"/>
          </a:p>
        </p:txBody>
      </p:sp>
      <p:sp>
        <p:nvSpPr>
          <p:cNvPr id="3" name="2 Marcador de texto"/>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4 Marcador de texto"/>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3370098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EC"/>
          </a:p>
        </p:txBody>
      </p:sp>
    </p:spTree>
    <p:extLst>
      <p:ext uri="{BB962C8B-B14F-4D97-AF65-F5344CB8AC3E}">
        <p14:creationId xmlns:p14="http://schemas.microsoft.com/office/powerpoint/2010/main" val="45799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78448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a:prstGeom prst="rect">
            <a:avLst/>
          </a:prstGeom>
        </p:spPr>
        <p:txBody>
          <a:bodyPr anchor="b"/>
          <a:lstStyle>
            <a:lvl1pPr algn="l">
              <a:defRPr sz="2000" b="1"/>
            </a:lvl1pPr>
          </a:lstStyle>
          <a:p>
            <a:r>
              <a:rPr lang="es-ES"/>
              <a:t>Haga clic para modificar el estilo de título del patrón</a:t>
            </a:r>
            <a:endParaRPr lang="es-EC"/>
          </a:p>
        </p:txBody>
      </p:sp>
      <p:sp>
        <p:nvSpPr>
          <p:cNvPr id="3" name="2 Marcador de contenido"/>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texto"/>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32521125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a:prstGeom prst="rect">
            <a:avLst/>
          </a:prstGeom>
        </p:spPr>
        <p:txBody>
          <a:bodyPr anchor="b"/>
          <a:lstStyle>
            <a:lvl1pPr algn="l">
              <a:defRPr sz="2000" b="1"/>
            </a:lvl1pPr>
          </a:lstStyle>
          <a:p>
            <a:r>
              <a:rPr lang="es-ES"/>
              <a:t>Haga clic para modificar el estilo de título del patrón</a:t>
            </a:r>
            <a:endParaRPr lang="es-EC"/>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a:t>Haga clic en el icono para agregar una imagen</a:t>
            </a:r>
            <a:endParaRPr lang="es-EC" noProof="0"/>
          </a:p>
        </p:txBody>
      </p:sp>
      <p:sp>
        <p:nvSpPr>
          <p:cNvPr id="4" name="3 Marcador de texto"/>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424968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0"/>
          <p:cNvSpPr>
            <a:spLocks noChangeArrowheads="1"/>
          </p:cNvSpPr>
          <p:nvPr/>
        </p:nvSpPr>
        <p:spPr bwMode="auto">
          <a:xfrm>
            <a:off x="0" y="0"/>
            <a:ext cx="12192000" cy="620713"/>
          </a:xfrm>
          <a:prstGeom prst="rect">
            <a:avLst/>
          </a:prstGeom>
          <a:gradFill rotWithShape="1">
            <a:gsLst>
              <a:gs pos="0">
                <a:schemeClr val="bg1"/>
              </a:gs>
              <a:gs pos="100000">
                <a:srgbClr val="9EB786"/>
              </a:gs>
            </a:gsLst>
            <a:lin ang="0" scaled="1"/>
          </a:gradFill>
          <a:ln>
            <a:noFill/>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es-EC" altLang="es-EC">
              <a:solidFill>
                <a:srgbClr val="000000"/>
              </a:solidFill>
              <a:cs typeface="Arial" panose="020B0604020202020204" pitchFamily="34" charset="0"/>
            </a:endParaRPr>
          </a:p>
        </p:txBody>
      </p:sp>
      <p:sp>
        <p:nvSpPr>
          <p:cNvPr id="1027" name="Rectangle 21"/>
          <p:cNvSpPr>
            <a:spLocks noChangeArrowheads="1"/>
          </p:cNvSpPr>
          <p:nvPr/>
        </p:nvSpPr>
        <p:spPr bwMode="auto">
          <a:xfrm rot="10800000">
            <a:off x="0" y="6308725"/>
            <a:ext cx="10514013" cy="549275"/>
          </a:xfrm>
          <a:prstGeom prst="rect">
            <a:avLst/>
          </a:prstGeom>
          <a:gradFill rotWithShape="1">
            <a:gsLst>
              <a:gs pos="0">
                <a:schemeClr val="bg1"/>
              </a:gs>
              <a:gs pos="100000">
                <a:srgbClr val="9EB786"/>
              </a:gs>
            </a:gsLst>
            <a:lin ang="0" scaled="1"/>
          </a:gradFill>
          <a:ln>
            <a:noFill/>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endParaRPr lang="es-EC" altLang="es-EC">
              <a:solidFill>
                <a:srgbClr val="000000"/>
              </a:solidFill>
              <a:cs typeface="Arial" panose="020B0604020202020204" pitchFamily="34" charset="0"/>
            </a:endParaRPr>
          </a:p>
        </p:txBody>
      </p:sp>
      <p:sp>
        <p:nvSpPr>
          <p:cNvPr id="1028" name="Line 23"/>
          <p:cNvSpPr>
            <a:spLocks noChangeShapeType="1"/>
          </p:cNvSpPr>
          <p:nvPr/>
        </p:nvSpPr>
        <p:spPr bwMode="auto">
          <a:xfrm rot="10800000" flipH="1">
            <a:off x="33338" y="6296025"/>
            <a:ext cx="8880475"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s-EC">
              <a:solidFill>
                <a:prstClr val="black"/>
              </a:solidFill>
              <a:latin typeface="Arial" panose="020B0604020202020204" pitchFamily="34" charset="0"/>
              <a:cs typeface="Arial" panose="020B0604020202020204" pitchFamily="34" charset="0"/>
            </a:endParaRPr>
          </a:p>
        </p:txBody>
      </p:sp>
      <p:sp>
        <p:nvSpPr>
          <p:cNvPr id="1029" name="Line 24"/>
          <p:cNvSpPr>
            <a:spLocks noChangeShapeType="1"/>
          </p:cNvSpPr>
          <p:nvPr/>
        </p:nvSpPr>
        <p:spPr bwMode="auto">
          <a:xfrm rot="10800000" flipH="1">
            <a:off x="33338" y="6245225"/>
            <a:ext cx="8880475" cy="0"/>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s-EC">
              <a:solidFill>
                <a:prstClr val="black"/>
              </a:solidFill>
              <a:latin typeface="Arial" panose="020B0604020202020204" pitchFamily="34" charset="0"/>
              <a:cs typeface="Arial" panose="020B0604020202020204" pitchFamily="34" charset="0"/>
            </a:endParaRPr>
          </a:p>
        </p:txBody>
      </p:sp>
      <p:pic>
        <p:nvPicPr>
          <p:cNvPr id="1030" name="Picture 26" descr="LOGO ESPE ORIGINAL copia"/>
          <p:cNvPicPr>
            <a:picLocks noChangeAspect="1" noChangeArrowheads="1"/>
          </p:cNvPicPr>
          <p:nvPr/>
        </p:nvPicPr>
        <p:blipFill>
          <a:blip r:embed="rId14" cstate="screen">
            <a:extLst>
              <a:ext uri="{28A0092B-C50C-407E-A947-70E740481C1C}">
                <a14:useLocalDpi xmlns:a14="http://schemas.microsoft.com/office/drawing/2010/main" val="0"/>
              </a:ext>
            </a:extLst>
          </a:blip>
          <a:srcRect/>
          <a:stretch>
            <a:fillRect/>
          </a:stretch>
        </p:blipFill>
        <p:spPr bwMode="auto">
          <a:xfrm>
            <a:off x="8977313" y="5949950"/>
            <a:ext cx="307340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573201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hdr="0" ftr="0" dt="0"/>
  <p:txStyles>
    <p:title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Berlin Sans FB Demi" pitchFamily="34"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eaLnBrk="1" fontAlgn="base" hangingPunct="1">
        <a:spcBef>
          <a:spcPct val="20000"/>
        </a:spcBef>
        <a:spcAft>
          <a:spcPct val="0"/>
        </a:spcAft>
        <a:buChar char="»"/>
        <a:defRPr sz="2400">
          <a:solidFill>
            <a:schemeClr val="bg1"/>
          </a:solidFill>
          <a:latin typeface="+mn-lt"/>
        </a:defRPr>
      </a:lvl6pPr>
      <a:lvl7pPr marL="2971800" indent="-228600" algn="l" rtl="0" eaLnBrk="1" fontAlgn="base" hangingPunct="1">
        <a:spcBef>
          <a:spcPct val="20000"/>
        </a:spcBef>
        <a:spcAft>
          <a:spcPct val="0"/>
        </a:spcAft>
        <a:buChar char="»"/>
        <a:defRPr sz="2400">
          <a:solidFill>
            <a:schemeClr val="bg1"/>
          </a:solidFill>
          <a:latin typeface="+mn-lt"/>
        </a:defRPr>
      </a:lvl7pPr>
      <a:lvl8pPr marL="3429000" indent="-228600" algn="l" rtl="0" eaLnBrk="1" fontAlgn="base" hangingPunct="1">
        <a:spcBef>
          <a:spcPct val="20000"/>
        </a:spcBef>
        <a:spcAft>
          <a:spcPct val="0"/>
        </a:spcAft>
        <a:buChar char="»"/>
        <a:defRPr sz="2400">
          <a:solidFill>
            <a:schemeClr val="bg1"/>
          </a:solidFill>
          <a:latin typeface="+mn-lt"/>
        </a:defRPr>
      </a:lvl8pPr>
      <a:lvl9pPr marL="3886200" indent="-228600" algn="l" rtl="0" eaLnBrk="1" fontAlgn="base" hangingPunct="1">
        <a:spcBef>
          <a:spcPct val="20000"/>
        </a:spcBef>
        <a:spcAft>
          <a:spcPct val="0"/>
        </a:spcAft>
        <a:buChar char="»"/>
        <a:defRPr sz="2400">
          <a:solidFill>
            <a:schemeClr val="bg1"/>
          </a:solidFill>
          <a:latin typeface="+mn-lt"/>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41.png"/><Relationship Id="rId18" Type="http://schemas.openxmlformats.org/officeDocument/2006/relationships/image" Target="../media/image46.jpeg"/><Relationship Id="rId3" Type="http://schemas.openxmlformats.org/officeDocument/2006/relationships/diagramLayout" Target="../diagrams/layout4.xml"/><Relationship Id="rId21" Type="http://schemas.openxmlformats.org/officeDocument/2006/relationships/image" Target="../media/image49.png"/><Relationship Id="rId7" Type="http://schemas.openxmlformats.org/officeDocument/2006/relationships/image" Target="../media/image35.jpeg"/><Relationship Id="rId12" Type="http://schemas.openxmlformats.org/officeDocument/2006/relationships/image" Target="../media/image40.jpeg"/><Relationship Id="rId17" Type="http://schemas.openxmlformats.org/officeDocument/2006/relationships/image" Target="../media/image45.jpeg"/><Relationship Id="rId2" Type="http://schemas.openxmlformats.org/officeDocument/2006/relationships/diagramData" Target="../diagrams/data4.xml"/><Relationship Id="rId16" Type="http://schemas.openxmlformats.org/officeDocument/2006/relationships/image" Target="../media/image44.jpeg"/><Relationship Id="rId20" Type="http://schemas.openxmlformats.org/officeDocument/2006/relationships/image" Target="../media/image48.jpeg"/><Relationship Id="rId1" Type="http://schemas.openxmlformats.org/officeDocument/2006/relationships/slideLayout" Target="../slideLayouts/slideLayout2.xml"/><Relationship Id="rId6" Type="http://schemas.microsoft.com/office/2007/relationships/diagramDrawing" Target="../diagrams/drawing4.xml"/><Relationship Id="rId11" Type="http://schemas.openxmlformats.org/officeDocument/2006/relationships/image" Target="../media/image39.jpeg"/><Relationship Id="rId5" Type="http://schemas.openxmlformats.org/officeDocument/2006/relationships/diagramColors" Target="../diagrams/colors4.xml"/><Relationship Id="rId15" Type="http://schemas.openxmlformats.org/officeDocument/2006/relationships/image" Target="../media/image43.png"/><Relationship Id="rId10" Type="http://schemas.openxmlformats.org/officeDocument/2006/relationships/image" Target="../media/image38.jpeg"/><Relationship Id="rId19" Type="http://schemas.openxmlformats.org/officeDocument/2006/relationships/image" Target="../media/image47.png"/><Relationship Id="rId4" Type="http://schemas.openxmlformats.org/officeDocument/2006/relationships/diagramQuickStyle" Target="../diagrams/quickStyle4.xml"/><Relationship Id="rId9" Type="http://schemas.openxmlformats.org/officeDocument/2006/relationships/image" Target="../media/image37.jpeg"/><Relationship Id="rId14" Type="http://schemas.openxmlformats.org/officeDocument/2006/relationships/image" Target="../media/image42.jpe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50.png"/><Relationship Id="rId7" Type="http://schemas.openxmlformats.org/officeDocument/2006/relationships/diagramColors" Target="../diagrams/colors5.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50.png"/><Relationship Id="rId7" Type="http://schemas.openxmlformats.org/officeDocument/2006/relationships/diagramQuickStyle" Target="../diagrams/quickStyle6.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57.jpeg"/><Relationship Id="rId9" Type="http://schemas.microsoft.com/office/2007/relationships/diagramDrawing" Target="../diagrams/drawing6.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50.png"/><Relationship Id="rId7" Type="http://schemas.openxmlformats.org/officeDocument/2006/relationships/diagramColors" Target="../diagrams/colors7.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 Id="rId9" Type="http://schemas.openxmlformats.org/officeDocument/2006/relationships/image" Target="../media/image58.jpeg"/></Relationships>
</file>

<file path=ppt/slides/_rels/slide21.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50.png"/><Relationship Id="rId7" Type="http://schemas.openxmlformats.org/officeDocument/2006/relationships/diagramColors" Target="../diagrams/colors8.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 Id="rId9" Type="http://schemas.openxmlformats.org/officeDocument/2006/relationships/image" Target="../media/image59.jpeg"/></Relationships>
</file>

<file path=ppt/slides/_rels/slide22.xml.rels><?xml version="1.0" encoding="UTF-8" standalone="yes"?>
<Relationships xmlns="http://schemas.openxmlformats.org/package/2006/relationships"><Relationship Id="rId8" Type="http://schemas.openxmlformats.org/officeDocument/2006/relationships/image" Target="../media/image64.jpg"/><Relationship Id="rId3" Type="http://schemas.openxmlformats.org/officeDocument/2006/relationships/image" Target="../media/image50.png"/><Relationship Id="rId7" Type="http://schemas.openxmlformats.org/officeDocument/2006/relationships/image" Target="../media/image63.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60.jpeg"/></Relationships>
</file>

<file path=ppt/slides/_rels/slide2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2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25.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50.png"/><Relationship Id="rId7" Type="http://schemas.openxmlformats.org/officeDocument/2006/relationships/image" Target="../media/image74.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10" Type="http://schemas.openxmlformats.org/officeDocument/2006/relationships/image" Target="../media/image77.jpeg"/><Relationship Id="rId4" Type="http://schemas.openxmlformats.org/officeDocument/2006/relationships/image" Target="../media/image71.jpeg"/><Relationship Id="rId9" Type="http://schemas.openxmlformats.org/officeDocument/2006/relationships/image" Target="../media/image76.jpe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27.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50.png"/><Relationship Id="rId7" Type="http://schemas.openxmlformats.org/officeDocument/2006/relationships/image" Target="../media/image83.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png"/><Relationship Id="rId9" Type="http://schemas.openxmlformats.org/officeDocument/2006/relationships/image" Target="../media/image85.jpe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86.jpeg"/></Relationships>
</file>

<file path=ppt/slides/_rels/slide29.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50.png"/><Relationship Id="rId7" Type="http://schemas.openxmlformats.org/officeDocument/2006/relationships/image" Target="../media/image9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 Id="rId9" Type="http://schemas.openxmlformats.org/officeDocument/2006/relationships/image" Target="../media/image93.jpeg"/></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7.png"/><Relationship Id="rId7" Type="http://schemas.openxmlformats.org/officeDocument/2006/relationships/diagramQuickStyle" Target="../diagrams/quickStyle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8.png"/><Relationship Id="rId9" Type="http://schemas.microsoft.com/office/2007/relationships/diagramDrawing" Target="../diagrams/drawing1.xml"/></Relationships>
</file>

<file path=ppt/slides/_rels/slide30.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50.png"/><Relationship Id="rId7" Type="http://schemas.openxmlformats.org/officeDocument/2006/relationships/image" Target="../media/image97.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jpeg"/><Relationship Id="rId4" Type="http://schemas.openxmlformats.org/officeDocument/2006/relationships/image" Target="../media/image99.png"/></Relationships>
</file>

<file path=ppt/slides/_rels/slide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50.png"/><Relationship Id="rId7" Type="http://schemas.openxmlformats.org/officeDocument/2006/relationships/diagramColors" Target="../diagrams/colors9.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35.xml.rels><?xml version="1.0" encoding="UTF-8" standalone="yes"?>
<Relationships xmlns="http://schemas.openxmlformats.org/package/2006/relationships"><Relationship Id="rId8" Type="http://schemas.openxmlformats.org/officeDocument/2006/relationships/image" Target="../media/image108.jpeg"/><Relationship Id="rId3" Type="http://schemas.openxmlformats.org/officeDocument/2006/relationships/image" Target="../media/image50.png"/><Relationship Id="rId7" Type="http://schemas.openxmlformats.org/officeDocument/2006/relationships/image" Target="../media/image107.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jpeg"/><Relationship Id="rId4" Type="http://schemas.openxmlformats.org/officeDocument/2006/relationships/image" Target="../media/image104.jpeg"/></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7.png"/><Relationship Id="rId7" Type="http://schemas.openxmlformats.org/officeDocument/2006/relationships/diagramQuickStyle" Target="../diagrams/quickStyle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9.jpg"/><Relationship Id="rId9" Type="http://schemas.microsoft.com/office/2007/relationships/diagramDrawing" Target="../diagrams/drawing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7.png"/><Relationship Id="rId7"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10" Type="http://schemas.openxmlformats.org/officeDocument/2006/relationships/image" Target="../media/image20.jpeg"/><Relationship Id="rId4" Type="http://schemas.openxmlformats.org/officeDocument/2006/relationships/image" Target="../media/image14.jpeg"/><Relationship Id="rId9" Type="http://schemas.openxmlformats.org/officeDocument/2006/relationships/image" Target="../media/image19.jpeg"/></Relationships>
</file>

<file path=ppt/slides/_rels/slide7.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7.png"/><Relationship Id="rId7"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7.pn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jpeg"/><Relationship Id="rId9" Type="http://schemas.openxmlformats.org/officeDocument/2006/relationships/image" Target="../media/image31.jpeg"/></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7.png"/><Relationship Id="rId7" Type="http://schemas.openxmlformats.org/officeDocument/2006/relationships/diagramQuickStyle" Target="../diagrams/quickStyle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Layout" Target="../diagrams/layout3.xml"/><Relationship Id="rId11" Type="http://schemas.openxmlformats.org/officeDocument/2006/relationships/image" Target="../media/image34.jpeg"/><Relationship Id="rId5" Type="http://schemas.openxmlformats.org/officeDocument/2006/relationships/diagramData" Target="../diagrams/data3.xml"/><Relationship Id="rId10" Type="http://schemas.openxmlformats.org/officeDocument/2006/relationships/image" Target="../media/image33.png"/><Relationship Id="rId4" Type="http://schemas.openxmlformats.org/officeDocument/2006/relationships/image" Target="../media/image32.jpeg"/><Relationship Id="rId9" Type="http://schemas.microsoft.com/office/2007/relationships/diagramDrawing" Target="../diagrams/drawing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8" name="Rectangle 6"/>
          <p:cNvSpPr>
            <a:spLocks noChangeArrowheads="1"/>
          </p:cNvSpPr>
          <p:nvPr/>
        </p:nvSpPr>
        <p:spPr bwMode="auto">
          <a:xfrm>
            <a:off x="2639616" y="2631547"/>
            <a:ext cx="7632848"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endParaRPr lang="en-US" sz="2000" b="1" dirty="0">
              <a:solidFill>
                <a:schemeClr val="accent5">
                  <a:lumMod val="50000"/>
                </a:schemeClr>
              </a:solidFill>
            </a:endParaRPr>
          </a:p>
          <a:p>
            <a:pPr algn="ctr"/>
            <a:r>
              <a:rPr lang="es-EC" b="1" dirty="0">
                <a:solidFill>
                  <a:schemeClr val="accent5">
                    <a:lumMod val="50000"/>
                  </a:schemeClr>
                </a:solidFill>
              </a:rPr>
              <a:t>“ÁREA DE VIDA DEL GRUPO DE </a:t>
            </a:r>
            <a:r>
              <a:rPr lang="es-EC" b="1" i="1" dirty="0" err="1">
                <a:solidFill>
                  <a:schemeClr val="accent5">
                    <a:lumMod val="50000"/>
                  </a:schemeClr>
                </a:solidFill>
              </a:rPr>
              <a:t>Cebus</a:t>
            </a:r>
            <a:r>
              <a:rPr lang="es-EC" b="1" i="1" dirty="0">
                <a:solidFill>
                  <a:schemeClr val="accent5">
                    <a:lumMod val="50000"/>
                  </a:schemeClr>
                </a:solidFill>
              </a:rPr>
              <a:t> </a:t>
            </a:r>
            <a:r>
              <a:rPr lang="es-EC" b="1" i="1" dirty="0" err="1">
                <a:solidFill>
                  <a:schemeClr val="accent5">
                    <a:lumMod val="50000"/>
                  </a:schemeClr>
                </a:solidFill>
              </a:rPr>
              <a:t>albifrons</a:t>
            </a:r>
            <a:r>
              <a:rPr lang="es-EC" b="1" i="1" dirty="0">
                <a:solidFill>
                  <a:schemeClr val="accent5">
                    <a:lumMod val="50000"/>
                  </a:schemeClr>
                </a:solidFill>
              </a:rPr>
              <a:t> </a:t>
            </a:r>
            <a:r>
              <a:rPr lang="es-EC" b="1" dirty="0">
                <a:solidFill>
                  <a:schemeClr val="accent5">
                    <a:lumMod val="50000"/>
                  </a:schemeClr>
                </a:solidFill>
              </a:rPr>
              <a:t>POR MEDIO DE HERRAMIENTAS BIOINFORMÁTICAS”</a:t>
            </a:r>
            <a:endParaRPr lang="es-EC" sz="2000" b="1" dirty="0">
              <a:solidFill>
                <a:schemeClr val="accent5">
                  <a:lumMod val="50000"/>
                </a:schemeClr>
              </a:solidFill>
              <a:latin typeface="Arial" pitchFamily="34" charset="0"/>
              <a:cs typeface="Arial" panose="020B0604020202020204" pitchFamily="34" charset="0"/>
            </a:endParaRPr>
          </a:p>
        </p:txBody>
      </p:sp>
      <p:sp>
        <p:nvSpPr>
          <p:cNvPr id="18439" name="Rectangle 7"/>
          <p:cNvSpPr>
            <a:spLocks noChangeArrowheads="1"/>
          </p:cNvSpPr>
          <p:nvPr/>
        </p:nvSpPr>
        <p:spPr bwMode="auto">
          <a:xfrm>
            <a:off x="2940331" y="930041"/>
            <a:ext cx="7543936" cy="126188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tabLst>
                <a:tab pos="2805113" algn="ctr"/>
              </a:tabLst>
            </a:pPr>
            <a:r>
              <a:rPr lang="es-EC" sz="2000" b="1" dirty="0">
                <a:solidFill>
                  <a:prstClr val="black"/>
                </a:solidFill>
                <a:latin typeface="Calibri" panose="020F0502020204030204" pitchFamily="34" charset="0"/>
                <a:ea typeface="Times New Roman" pitchFamily="18" charset="0"/>
                <a:cs typeface="Calibri" panose="020F0502020204030204" pitchFamily="34" charset="0"/>
              </a:rPr>
              <a:t>DEPARTAMENTO DE CIENCIAS DE LA VIDA Y DE LA AGRICULTURA</a:t>
            </a:r>
          </a:p>
          <a:p>
            <a:pPr algn="ctr" eaLnBrk="0" fontAlgn="base" hangingPunct="0">
              <a:spcBef>
                <a:spcPct val="0"/>
              </a:spcBef>
              <a:spcAft>
                <a:spcPct val="0"/>
              </a:spcAft>
              <a:tabLst>
                <a:tab pos="2805113" algn="ctr"/>
              </a:tabLst>
            </a:pPr>
            <a:r>
              <a:rPr lang="es-EC" sz="2000" b="1" dirty="0">
                <a:solidFill>
                  <a:prstClr val="black"/>
                </a:solidFill>
                <a:latin typeface="Calibri" panose="020F0502020204030204" pitchFamily="34" charset="0"/>
                <a:ea typeface="Times New Roman" pitchFamily="18" charset="0"/>
                <a:cs typeface="Calibri" panose="020F0502020204030204" pitchFamily="34" charset="0"/>
              </a:rPr>
              <a:t>INGENIERÍA EN BIOTECNOLOGÍA</a:t>
            </a:r>
            <a:r>
              <a:rPr lang="es-EC" sz="2000" b="1" dirty="0">
                <a:solidFill>
                  <a:prstClr val="black"/>
                </a:solidFill>
                <a:latin typeface="Calibri" panose="020F0502020204030204" pitchFamily="34" charset="0"/>
                <a:cs typeface="Calibri" panose="020F0502020204030204" pitchFamily="34" charset="0"/>
              </a:rPr>
              <a:t> </a:t>
            </a:r>
          </a:p>
          <a:p>
            <a:pPr algn="ctr" eaLnBrk="0" fontAlgn="base" hangingPunct="0">
              <a:spcBef>
                <a:spcPct val="0"/>
              </a:spcBef>
              <a:spcAft>
                <a:spcPct val="0"/>
              </a:spcAft>
              <a:tabLst>
                <a:tab pos="2805113" algn="ctr"/>
              </a:tabLst>
            </a:pPr>
            <a:endParaRPr lang="es-EC" sz="2000" b="1" dirty="0">
              <a:solidFill>
                <a:prstClr val="black"/>
              </a:solidFill>
              <a:latin typeface="Calibri" panose="020F0502020204030204" pitchFamily="34" charset="0"/>
              <a:cs typeface="Calibri" panose="020F0502020204030204" pitchFamily="34" charset="0"/>
            </a:endParaRPr>
          </a:p>
          <a:p>
            <a:pPr algn="ctr" eaLnBrk="0" fontAlgn="base" hangingPunct="0">
              <a:spcBef>
                <a:spcPct val="0"/>
              </a:spcBef>
              <a:spcAft>
                <a:spcPct val="0"/>
              </a:spcAft>
              <a:tabLst>
                <a:tab pos="2805113" algn="ctr"/>
              </a:tabLst>
            </a:pPr>
            <a:endParaRPr lang="es-EC" sz="1600" b="1" dirty="0">
              <a:solidFill>
                <a:prstClr val="black"/>
              </a:solidFill>
              <a:latin typeface="Times New Roman" pitchFamily="18" charset="0"/>
              <a:cs typeface="Times New Roman" pitchFamily="18" charset="0"/>
            </a:endParaRPr>
          </a:p>
        </p:txBody>
      </p:sp>
      <p:sp>
        <p:nvSpPr>
          <p:cNvPr id="5" name="2 Subtítulo"/>
          <p:cNvSpPr txBox="1">
            <a:spLocks/>
          </p:cNvSpPr>
          <p:nvPr/>
        </p:nvSpPr>
        <p:spPr>
          <a:xfrm>
            <a:off x="2813539" y="4078536"/>
            <a:ext cx="7797521" cy="1665771"/>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s-ES" sz="1600" b="1" dirty="0">
                <a:solidFill>
                  <a:prstClr val="black"/>
                </a:solidFill>
                <a:latin typeface="Arial" panose="020B0604020202020204" pitchFamily="34" charset="0"/>
                <a:cs typeface="Arial" panose="020B0604020202020204" pitchFamily="34" charset="0"/>
              </a:rPr>
              <a:t>Autor: </a:t>
            </a:r>
            <a:r>
              <a:rPr lang="es-ES" sz="1600" dirty="0">
                <a:solidFill>
                  <a:prstClr val="black"/>
                </a:solidFill>
                <a:latin typeface="Arial" panose="020B0604020202020204" pitchFamily="34" charset="0"/>
                <a:cs typeface="Arial" panose="020B0604020202020204" pitchFamily="34" charset="0"/>
              </a:rPr>
              <a:t>Gabriela Nikole Rodríguez </a:t>
            </a:r>
            <a:r>
              <a:rPr lang="es-ES" sz="1600" dirty="0" err="1">
                <a:solidFill>
                  <a:prstClr val="black"/>
                </a:solidFill>
                <a:latin typeface="Arial" panose="020B0604020202020204" pitchFamily="34" charset="0"/>
                <a:cs typeface="Arial" panose="020B0604020202020204" pitchFamily="34" charset="0"/>
              </a:rPr>
              <a:t>Rodríguez</a:t>
            </a:r>
            <a:r>
              <a:rPr lang="es-ES" sz="1600" dirty="0">
                <a:solidFill>
                  <a:prstClr val="black"/>
                </a:solidFill>
                <a:latin typeface="Arial" panose="020B0604020202020204" pitchFamily="34" charset="0"/>
                <a:cs typeface="Arial" panose="020B0604020202020204" pitchFamily="34" charset="0"/>
              </a:rPr>
              <a:t>	</a:t>
            </a:r>
          </a:p>
          <a:p>
            <a:pPr marL="0" indent="0" algn="just">
              <a:buFont typeface="Arial" pitchFamily="34" charset="0"/>
              <a:buNone/>
            </a:pPr>
            <a:endParaRPr lang="es-ES" sz="1600" b="1" dirty="0">
              <a:solidFill>
                <a:prstClr val="black"/>
              </a:solidFill>
              <a:latin typeface="Arial" panose="020B0604020202020204" pitchFamily="34" charset="0"/>
              <a:cs typeface="Arial" panose="020B0604020202020204" pitchFamily="34" charset="0"/>
            </a:endParaRPr>
          </a:p>
          <a:p>
            <a:pPr marL="0" indent="0" algn="just">
              <a:buFont typeface="Arial" pitchFamily="34" charset="0"/>
              <a:buNone/>
            </a:pPr>
            <a:r>
              <a:rPr lang="es-ES" sz="1600" b="1" dirty="0">
                <a:solidFill>
                  <a:prstClr val="black"/>
                </a:solidFill>
                <a:latin typeface="Arial" panose="020B0604020202020204" pitchFamily="34" charset="0"/>
                <a:cs typeface="Arial" panose="020B0604020202020204" pitchFamily="34" charset="0"/>
              </a:rPr>
              <a:t>Director: </a:t>
            </a:r>
            <a:r>
              <a:rPr lang="es-ES" sz="1600" dirty="0" err="1">
                <a:solidFill>
                  <a:prstClr val="black"/>
                </a:solidFill>
                <a:latin typeface="Arial" panose="020B0604020202020204" pitchFamily="34" charset="0"/>
                <a:cs typeface="Arial" panose="020B0604020202020204" pitchFamily="34" charset="0"/>
              </a:rPr>
              <a:t>M.Sc</a:t>
            </a:r>
            <a:r>
              <a:rPr lang="es-ES" sz="1600" dirty="0">
                <a:solidFill>
                  <a:prstClr val="black"/>
                </a:solidFill>
                <a:latin typeface="Arial" panose="020B0604020202020204" pitchFamily="34" charset="0"/>
                <a:cs typeface="Arial" panose="020B0604020202020204" pitchFamily="34" charset="0"/>
              </a:rPr>
              <a:t>. Sarah Martin-Solano </a:t>
            </a:r>
            <a:r>
              <a:rPr lang="es-ES" sz="1600" dirty="0" err="1">
                <a:solidFill>
                  <a:prstClr val="black"/>
                </a:solidFill>
                <a:latin typeface="Arial" panose="020B0604020202020204" pitchFamily="34" charset="0"/>
                <a:cs typeface="Arial" panose="020B0604020202020204" pitchFamily="34" charset="0"/>
              </a:rPr>
              <a:t>Ph.D</a:t>
            </a:r>
            <a:endParaRPr lang="es-ES" sz="1600" dirty="0">
              <a:solidFill>
                <a:prstClr val="black"/>
              </a:solidFill>
              <a:latin typeface="Arial" panose="020B0604020202020204" pitchFamily="34" charset="0"/>
              <a:cs typeface="Arial" panose="020B0604020202020204" pitchFamily="34" charset="0"/>
            </a:endParaRPr>
          </a:p>
          <a:p>
            <a:pPr marL="0" indent="0" algn="just">
              <a:buFont typeface="Arial" pitchFamily="34" charset="0"/>
              <a:buNone/>
            </a:pPr>
            <a:endParaRPr lang="es-ES" sz="1000" dirty="0">
              <a:solidFill>
                <a:prstClr val="black"/>
              </a:solidFill>
              <a:latin typeface="Arial" panose="020B0604020202020204" pitchFamily="34" charset="0"/>
              <a:cs typeface="Arial" panose="020B0604020202020204" pitchFamily="34" charset="0"/>
            </a:endParaRPr>
          </a:p>
          <a:p>
            <a:pPr marL="0" indent="0" algn="ctr">
              <a:buFont typeface="Arial" pitchFamily="34" charset="0"/>
              <a:buNone/>
            </a:pPr>
            <a:r>
              <a:rPr lang="es-ES" sz="1600" dirty="0">
                <a:solidFill>
                  <a:prstClr val="black"/>
                </a:solidFill>
                <a:latin typeface="Arial" panose="020B0604020202020204" pitchFamily="34" charset="0"/>
                <a:cs typeface="Arial" panose="020B0604020202020204" pitchFamily="34" charset="0"/>
              </a:rPr>
              <a:t>Sangolquí, Marzo 2023</a:t>
            </a:r>
          </a:p>
          <a:p>
            <a:pPr marL="0" indent="0" algn="ctr">
              <a:buFont typeface="Arial" pitchFamily="34" charset="0"/>
              <a:buNone/>
            </a:pPr>
            <a:endParaRPr lang="es-ES" sz="1400" dirty="0">
              <a:solidFill>
                <a:prstClr val="black"/>
              </a:solidFill>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20820" y="-41139"/>
            <a:ext cx="971180" cy="971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8 Imag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836" y="63266"/>
            <a:ext cx="4132262" cy="866775"/>
          </a:xfrm>
          <a:prstGeom prst="rect">
            <a:avLst/>
          </a:prstGeom>
          <a:noFill/>
          <a:ln w="9525">
            <a:noFill/>
            <a:miter lim="800000"/>
            <a:headEnd/>
            <a:tailEnd/>
          </a:ln>
        </p:spPr>
      </p:pic>
      <p:sp>
        <p:nvSpPr>
          <p:cNvPr id="8" name="Rectangle 7">
            <a:extLst>
              <a:ext uri="{FF2B5EF4-FFF2-40B4-BE49-F238E27FC236}">
                <a16:creationId xmlns:a16="http://schemas.microsoft.com/office/drawing/2014/main" id="{5007CE77-5116-431C-8D4C-E37B106157EE}"/>
              </a:ext>
            </a:extLst>
          </p:cNvPr>
          <p:cNvSpPr>
            <a:spLocks noChangeArrowheads="1"/>
          </p:cNvSpPr>
          <p:nvPr/>
        </p:nvSpPr>
        <p:spPr bwMode="auto">
          <a:xfrm>
            <a:off x="2940331" y="1742321"/>
            <a:ext cx="7543936"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tabLst>
                <a:tab pos="2805113" algn="ctr"/>
              </a:tabLst>
            </a:pPr>
            <a:r>
              <a:rPr lang="es-EC" dirty="0">
                <a:solidFill>
                  <a:prstClr val="black"/>
                </a:solidFill>
                <a:latin typeface="Calibri" panose="020F0502020204030204" pitchFamily="34" charset="0"/>
                <a:ea typeface="Times New Roman" pitchFamily="18" charset="0"/>
                <a:cs typeface="Calibri" panose="020F0502020204030204" pitchFamily="34" charset="0"/>
              </a:rPr>
              <a:t>TRABAJO DE TITULACIÓN PREVIO A LA OBTENCIÓN DEL TÍTULO DE</a:t>
            </a:r>
          </a:p>
          <a:p>
            <a:pPr algn="ctr" fontAlgn="base">
              <a:spcBef>
                <a:spcPct val="0"/>
              </a:spcBef>
              <a:spcAft>
                <a:spcPct val="0"/>
              </a:spcAft>
              <a:tabLst>
                <a:tab pos="2805113" algn="ctr"/>
              </a:tabLst>
            </a:pPr>
            <a:r>
              <a:rPr lang="es-EC" dirty="0">
                <a:solidFill>
                  <a:prstClr val="black"/>
                </a:solidFill>
                <a:latin typeface="Calibri" panose="020F0502020204030204" pitchFamily="34" charset="0"/>
                <a:ea typeface="Times New Roman" pitchFamily="18" charset="0"/>
                <a:cs typeface="Calibri" panose="020F0502020204030204" pitchFamily="34" charset="0"/>
              </a:rPr>
              <a:t> INGENIERA EN BIOTECNOLOGÍA</a:t>
            </a:r>
            <a:endParaRPr lang="es-EC" dirty="0">
              <a:solidFill>
                <a:prstClr val="black"/>
              </a:solidFill>
              <a:latin typeface="Calibri" panose="020F0502020204030204" pitchFamily="34" charset="0"/>
              <a:cs typeface="Calibri" panose="020F0502020204030204" pitchFamily="34" charset="0"/>
            </a:endParaRPr>
          </a:p>
          <a:p>
            <a:pPr algn="ctr" eaLnBrk="0" fontAlgn="base" hangingPunct="0">
              <a:spcBef>
                <a:spcPct val="0"/>
              </a:spcBef>
              <a:spcAft>
                <a:spcPct val="0"/>
              </a:spcAft>
              <a:tabLst>
                <a:tab pos="2805113" algn="ctr"/>
              </a:tabLst>
            </a:pPr>
            <a:endParaRPr lang="es-EC" sz="2000" b="1" dirty="0">
              <a:solidFill>
                <a:prstClr val="black"/>
              </a:solidFill>
              <a:latin typeface="Calibri" panose="020F0502020204030204" pitchFamily="34" charset="0"/>
              <a:cs typeface="Calibri" panose="020F0502020204030204" pitchFamily="34" charset="0"/>
            </a:endParaRPr>
          </a:p>
          <a:p>
            <a:pPr algn="ctr" eaLnBrk="0" fontAlgn="base" hangingPunct="0">
              <a:spcBef>
                <a:spcPct val="0"/>
              </a:spcBef>
              <a:spcAft>
                <a:spcPct val="0"/>
              </a:spcAft>
              <a:tabLst>
                <a:tab pos="2805113" algn="ctr"/>
              </a:tabLst>
            </a:pPr>
            <a:endParaRPr lang="es-EC" sz="16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6883047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3DA6F7D4-5809-4ECE-86E4-73E9DAD3C1B7}"/>
              </a:ext>
            </a:extLst>
          </p:cNvPr>
          <p:cNvSpPr txBox="1"/>
          <p:nvPr/>
        </p:nvSpPr>
        <p:spPr>
          <a:xfrm>
            <a:off x="4977617" y="1622952"/>
            <a:ext cx="2236766" cy="461665"/>
          </a:xfrm>
          <a:prstGeom prst="rect">
            <a:avLst/>
          </a:prstGeom>
          <a:noFill/>
        </p:spPr>
        <p:txBody>
          <a:bodyPr wrap="none" rtlCol="0">
            <a:spAutoFit/>
          </a:bodyPr>
          <a:lstStyle/>
          <a:p>
            <a:r>
              <a:rPr lang="es-ES" sz="2400" b="1" i="1" dirty="0">
                <a:solidFill>
                  <a:schemeClr val="accent6">
                    <a:lumMod val="75000"/>
                  </a:schemeClr>
                </a:solidFill>
              </a:rPr>
              <a:t>Objetivo General</a:t>
            </a:r>
          </a:p>
        </p:txBody>
      </p:sp>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5110" y="5999806"/>
            <a:ext cx="3090940" cy="719390"/>
          </a:xfrm>
          <a:prstGeom prst="rect">
            <a:avLst/>
          </a:prstGeom>
        </p:spPr>
      </p:pic>
      <p:sp>
        <p:nvSpPr>
          <p:cNvPr id="2" name="Rectángulo 1"/>
          <p:cNvSpPr/>
          <p:nvPr/>
        </p:nvSpPr>
        <p:spPr>
          <a:xfrm>
            <a:off x="1437564" y="2157017"/>
            <a:ext cx="9316872" cy="2543966"/>
          </a:xfrm>
          <a:prstGeom prst="rect">
            <a:avLst/>
          </a:prstGeom>
        </p:spPr>
        <p:txBody>
          <a:bodyPr wrap="square">
            <a:spAutoFit/>
          </a:bodyPr>
          <a:lstStyle/>
          <a:p>
            <a:pPr algn="ctr">
              <a:lnSpc>
                <a:spcPct val="200000"/>
              </a:lnSpc>
            </a:pPr>
            <a:r>
              <a:rPr lang="es-EC" sz="2800" dirty="0">
                <a:latin typeface="Arial" panose="020B0604020202020204" pitchFamily="34" charset="0"/>
                <a:cs typeface="Arial" panose="020B0604020202020204" pitchFamily="34" charset="0"/>
              </a:rPr>
              <a:t>Determinar y modelar el área de vida del grupo de </a:t>
            </a:r>
            <a:r>
              <a:rPr lang="es-EC" sz="2800" i="1" dirty="0" err="1">
                <a:latin typeface="Arial" panose="020B0604020202020204" pitchFamily="34" charset="0"/>
                <a:cs typeface="Arial" panose="020B0604020202020204" pitchFamily="34" charset="0"/>
              </a:rPr>
              <a:t>Cebus</a:t>
            </a:r>
            <a:r>
              <a:rPr lang="es-EC" sz="2800" i="1" dirty="0">
                <a:latin typeface="Arial" panose="020B0604020202020204" pitchFamily="34" charset="0"/>
                <a:cs typeface="Arial" panose="020B0604020202020204" pitchFamily="34" charset="0"/>
              </a:rPr>
              <a:t> </a:t>
            </a:r>
            <a:r>
              <a:rPr lang="es-EC" sz="2800" i="1" dirty="0" err="1">
                <a:latin typeface="Arial" panose="020B0604020202020204" pitchFamily="34" charset="0"/>
                <a:cs typeface="Arial" panose="020B0604020202020204" pitchFamily="34" charset="0"/>
              </a:rPr>
              <a:t>albifrons</a:t>
            </a:r>
            <a:r>
              <a:rPr lang="es-EC" sz="2800" i="1" dirty="0">
                <a:latin typeface="Arial" panose="020B0604020202020204" pitchFamily="34" charset="0"/>
                <a:cs typeface="Arial" panose="020B0604020202020204" pitchFamily="34" charset="0"/>
              </a:rPr>
              <a:t> </a:t>
            </a:r>
            <a:r>
              <a:rPr lang="es-EC" sz="2800" dirty="0">
                <a:latin typeface="Arial" panose="020B0604020202020204" pitchFamily="34" charset="0"/>
                <a:cs typeface="Arial" panose="020B0604020202020204" pitchFamily="34" charset="0"/>
              </a:rPr>
              <a:t>por medio de herramientas bioinformáticas en </a:t>
            </a:r>
            <a:r>
              <a:rPr lang="es-EC" sz="2800" dirty="0" err="1">
                <a:latin typeface="Arial" panose="020B0604020202020204" pitchFamily="34" charset="0"/>
                <a:cs typeface="Arial" panose="020B0604020202020204" pitchFamily="34" charset="0"/>
              </a:rPr>
              <a:t>Misahuallí</a:t>
            </a:r>
            <a:r>
              <a:rPr lang="es-EC" sz="2800" dirty="0">
                <a:latin typeface="Arial" panose="020B0604020202020204" pitchFamily="34" charset="0"/>
                <a:cs typeface="Arial" panose="020B0604020202020204" pitchFamily="34" charset="0"/>
              </a:rPr>
              <a:t>, Napo.</a:t>
            </a:r>
          </a:p>
        </p:txBody>
      </p:sp>
      <p:sp>
        <p:nvSpPr>
          <p:cNvPr id="8" name="CuadroTexto 7"/>
          <p:cNvSpPr txBox="1"/>
          <p:nvPr/>
        </p:nvSpPr>
        <p:spPr>
          <a:xfrm>
            <a:off x="258445" y="0"/>
            <a:ext cx="5837555" cy="523220"/>
          </a:xfrm>
          <a:prstGeom prst="rect">
            <a:avLst/>
          </a:prstGeom>
          <a:noFill/>
        </p:spPr>
        <p:txBody>
          <a:bodyPr wrap="square" rtlCol="0">
            <a:spAutoFit/>
          </a:bodyPr>
          <a:lstStyle/>
          <a:p>
            <a:r>
              <a:rPr lang="es-ES" sz="2800" b="1" i="1" dirty="0">
                <a:ln w="0"/>
                <a:effectLst>
                  <a:outerShdw blurRad="38100" dist="19050" dir="2700000" algn="tl" rotWithShape="0">
                    <a:schemeClr val="dk1">
                      <a:alpha val="40000"/>
                    </a:schemeClr>
                  </a:outerShdw>
                </a:effectLst>
              </a:rPr>
              <a:t>OBJETIVOS</a:t>
            </a:r>
          </a:p>
        </p:txBody>
      </p:sp>
      <p:sp>
        <p:nvSpPr>
          <p:cNvPr id="7" name="CuadroTexto 6">
            <a:extLst>
              <a:ext uri="{FF2B5EF4-FFF2-40B4-BE49-F238E27FC236}">
                <a16:creationId xmlns:a16="http://schemas.microsoft.com/office/drawing/2014/main" id="{E2BACAB5-EFF3-4DB3-880C-70FDFD80018D}"/>
              </a:ext>
            </a:extLst>
          </p:cNvPr>
          <p:cNvSpPr txBox="1"/>
          <p:nvPr/>
        </p:nvSpPr>
        <p:spPr>
          <a:xfrm>
            <a:off x="11555743" y="72269"/>
            <a:ext cx="502733" cy="369332"/>
          </a:xfrm>
          <a:prstGeom prst="rect">
            <a:avLst/>
          </a:prstGeom>
          <a:noFill/>
        </p:spPr>
        <p:txBody>
          <a:bodyPr wrap="square" rtlCol="0">
            <a:spAutoFit/>
          </a:bodyPr>
          <a:lstStyle/>
          <a:p>
            <a:r>
              <a:rPr lang="es-EC" dirty="0"/>
              <a:t>9</a:t>
            </a:r>
          </a:p>
        </p:txBody>
      </p:sp>
    </p:spTree>
    <p:extLst>
      <p:ext uri="{BB962C8B-B14F-4D97-AF65-F5344CB8AC3E}">
        <p14:creationId xmlns:p14="http://schemas.microsoft.com/office/powerpoint/2010/main" val="1384521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881898" y="5925844"/>
            <a:ext cx="3090940" cy="719390"/>
          </a:xfrm>
          <a:prstGeom prst="rect">
            <a:avLst/>
          </a:prstGeom>
        </p:spPr>
      </p:pic>
      <p:sp>
        <p:nvSpPr>
          <p:cNvPr id="5" name="CuadroTexto 4"/>
          <p:cNvSpPr txBox="1"/>
          <p:nvPr/>
        </p:nvSpPr>
        <p:spPr>
          <a:xfrm>
            <a:off x="3326143" y="2326105"/>
            <a:ext cx="8646695" cy="1107996"/>
          </a:xfrm>
          <a:prstGeom prst="rect">
            <a:avLst/>
          </a:prstGeom>
          <a:noFill/>
        </p:spPr>
        <p:txBody>
          <a:bodyPr wrap="square" rtlCol="0">
            <a:spAutoFit/>
          </a:bodyPr>
          <a:lstStyle/>
          <a:p>
            <a:r>
              <a:rPr lang="es-EC" sz="6600" b="1" dirty="0"/>
              <a:t>METODOLOGÍA</a:t>
            </a:r>
          </a:p>
        </p:txBody>
      </p:sp>
      <p:sp>
        <p:nvSpPr>
          <p:cNvPr id="6" name="CuadroTexto 5">
            <a:extLst>
              <a:ext uri="{FF2B5EF4-FFF2-40B4-BE49-F238E27FC236}">
                <a16:creationId xmlns:a16="http://schemas.microsoft.com/office/drawing/2014/main" id="{A007AD6C-4343-4B2A-8E4A-1B5077BE3799}"/>
              </a:ext>
            </a:extLst>
          </p:cNvPr>
          <p:cNvSpPr txBox="1"/>
          <p:nvPr/>
        </p:nvSpPr>
        <p:spPr>
          <a:xfrm>
            <a:off x="11555743" y="72269"/>
            <a:ext cx="502733" cy="369332"/>
          </a:xfrm>
          <a:prstGeom prst="rect">
            <a:avLst/>
          </a:prstGeom>
          <a:noFill/>
        </p:spPr>
        <p:txBody>
          <a:bodyPr wrap="square" rtlCol="0">
            <a:spAutoFit/>
          </a:bodyPr>
          <a:lstStyle/>
          <a:p>
            <a:r>
              <a:rPr lang="es-EC" dirty="0"/>
              <a:t>10</a:t>
            </a:r>
          </a:p>
        </p:txBody>
      </p:sp>
    </p:spTree>
    <p:extLst>
      <p:ext uri="{BB962C8B-B14F-4D97-AF65-F5344CB8AC3E}">
        <p14:creationId xmlns:p14="http://schemas.microsoft.com/office/powerpoint/2010/main" val="9262206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BED12029-0D0C-4AC1-853A-A32453B37982}"/>
              </a:ext>
            </a:extLst>
          </p:cNvPr>
          <p:cNvSpPr txBox="1"/>
          <p:nvPr/>
        </p:nvSpPr>
        <p:spPr>
          <a:xfrm>
            <a:off x="553793" y="113944"/>
            <a:ext cx="11451394" cy="461665"/>
          </a:xfrm>
          <a:prstGeom prst="rect">
            <a:avLst/>
          </a:prstGeom>
          <a:noFill/>
        </p:spPr>
        <p:txBody>
          <a:bodyPr wrap="square" rtlCol="0">
            <a:spAutoFit/>
          </a:bodyPr>
          <a:lstStyle/>
          <a:p>
            <a:r>
              <a:rPr lang="es-EC" sz="2400" b="1" dirty="0">
                <a:solidFill>
                  <a:schemeClr val="tx2"/>
                </a:solidFill>
              </a:rPr>
              <a:t>Análisis del área de vida y área central: observación y registro de datos</a:t>
            </a:r>
          </a:p>
        </p:txBody>
      </p:sp>
      <p:graphicFrame>
        <p:nvGraphicFramePr>
          <p:cNvPr id="5" name="Diagrama 4">
            <a:extLst>
              <a:ext uri="{FF2B5EF4-FFF2-40B4-BE49-F238E27FC236}">
                <a16:creationId xmlns:a16="http://schemas.microsoft.com/office/drawing/2014/main" id="{307B3F36-C30D-409B-A459-B750EC31C101}"/>
              </a:ext>
            </a:extLst>
          </p:cNvPr>
          <p:cNvGraphicFramePr/>
          <p:nvPr>
            <p:extLst>
              <p:ext uri="{D42A27DB-BD31-4B8C-83A1-F6EECF244321}">
                <p14:modId xmlns:p14="http://schemas.microsoft.com/office/powerpoint/2010/main" val="2023083036"/>
              </p:ext>
            </p:extLst>
          </p:nvPr>
        </p:nvGraphicFramePr>
        <p:xfrm>
          <a:off x="553793" y="683989"/>
          <a:ext cx="10740104" cy="32980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Imagen 6">
            <a:extLst>
              <a:ext uri="{FF2B5EF4-FFF2-40B4-BE49-F238E27FC236}">
                <a16:creationId xmlns:a16="http://schemas.microsoft.com/office/drawing/2014/main" id="{952C9CA6-2F19-4C86-A062-57218FE4C6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797642" y="3405035"/>
            <a:ext cx="2227009" cy="1670257"/>
          </a:xfrm>
          <a:prstGeom prst="rect">
            <a:avLst/>
          </a:prstGeom>
        </p:spPr>
      </p:pic>
      <p:pic>
        <p:nvPicPr>
          <p:cNvPr id="9" name="Imagen 8">
            <a:extLst>
              <a:ext uri="{FF2B5EF4-FFF2-40B4-BE49-F238E27FC236}">
                <a16:creationId xmlns:a16="http://schemas.microsoft.com/office/drawing/2014/main" id="{80260456-2F8D-4961-9C70-7B99B7A4AFB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5781221" y="3436375"/>
            <a:ext cx="2477729" cy="1858297"/>
          </a:xfrm>
          <a:prstGeom prst="rect">
            <a:avLst/>
          </a:prstGeom>
        </p:spPr>
      </p:pic>
      <p:grpSp>
        <p:nvGrpSpPr>
          <p:cNvPr id="10" name="Grupo 9">
            <a:extLst>
              <a:ext uri="{FF2B5EF4-FFF2-40B4-BE49-F238E27FC236}">
                <a16:creationId xmlns:a16="http://schemas.microsoft.com/office/drawing/2014/main" id="{763BD884-A139-4BD8-894B-3A3784E503C8}"/>
              </a:ext>
            </a:extLst>
          </p:cNvPr>
          <p:cNvGrpSpPr/>
          <p:nvPr/>
        </p:nvGrpSpPr>
        <p:grpSpPr>
          <a:xfrm>
            <a:off x="8502174" y="3001298"/>
            <a:ext cx="2976036" cy="2477729"/>
            <a:chOff x="223511" y="684946"/>
            <a:chExt cx="7147544" cy="5438022"/>
          </a:xfrm>
        </p:grpSpPr>
        <p:pic>
          <p:nvPicPr>
            <p:cNvPr id="11" name="Imagen 10">
              <a:extLst>
                <a:ext uri="{FF2B5EF4-FFF2-40B4-BE49-F238E27FC236}">
                  <a16:creationId xmlns:a16="http://schemas.microsoft.com/office/drawing/2014/main" id="{C8ABF87E-BC5D-42CB-8E3F-64DEFE92B14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2903" t="15973" r="36403" b="13889"/>
            <a:stretch/>
          </p:blipFill>
          <p:spPr>
            <a:xfrm rot="5400000">
              <a:off x="2771934" y="4297976"/>
              <a:ext cx="1775466" cy="1842366"/>
            </a:xfrm>
            <a:prstGeom prst="rect">
              <a:avLst/>
            </a:prstGeom>
          </p:spPr>
        </p:pic>
        <p:pic>
          <p:nvPicPr>
            <p:cNvPr id="12" name="Imagen 11">
              <a:extLst>
                <a:ext uri="{FF2B5EF4-FFF2-40B4-BE49-F238E27FC236}">
                  <a16:creationId xmlns:a16="http://schemas.microsoft.com/office/drawing/2014/main" id="{9DDD742C-D250-4EBD-AF6F-9D8B57980AA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3118" t="26008" r="29893" b="22952"/>
            <a:stretch/>
          </p:blipFill>
          <p:spPr>
            <a:xfrm rot="5400000">
              <a:off x="4655651" y="4300459"/>
              <a:ext cx="1775467" cy="1837401"/>
            </a:xfrm>
            <a:prstGeom prst="rect">
              <a:avLst/>
            </a:prstGeom>
          </p:spPr>
        </p:pic>
        <p:pic>
          <p:nvPicPr>
            <p:cNvPr id="13" name="Imagen 12">
              <a:extLst>
                <a:ext uri="{FF2B5EF4-FFF2-40B4-BE49-F238E27FC236}">
                  <a16:creationId xmlns:a16="http://schemas.microsoft.com/office/drawing/2014/main" id="{527ACE04-6FD0-4668-AFF9-B1BCE862A58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6342" r="9978"/>
            <a:stretch/>
          </p:blipFill>
          <p:spPr>
            <a:xfrm rot="5400000">
              <a:off x="860464" y="4315353"/>
              <a:ext cx="1791541" cy="1823690"/>
            </a:xfrm>
            <a:prstGeom prst="rect">
              <a:avLst/>
            </a:prstGeom>
          </p:spPr>
        </p:pic>
        <p:pic>
          <p:nvPicPr>
            <p:cNvPr id="14" name="Imagen 13">
              <a:extLst>
                <a:ext uri="{FF2B5EF4-FFF2-40B4-BE49-F238E27FC236}">
                  <a16:creationId xmlns:a16="http://schemas.microsoft.com/office/drawing/2014/main" id="{B0CF8B05-8665-4B71-B782-47C1C861767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8394" t="35185" r="44515" b="4026"/>
            <a:stretch/>
          </p:blipFill>
          <p:spPr>
            <a:xfrm rot="5400000">
              <a:off x="5651877" y="2612371"/>
              <a:ext cx="1746987" cy="1691368"/>
            </a:xfrm>
            <a:prstGeom prst="rect">
              <a:avLst/>
            </a:prstGeom>
          </p:spPr>
        </p:pic>
        <p:pic>
          <p:nvPicPr>
            <p:cNvPr id="15" name="Imagen 14">
              <a:extLst>
                <a:ext uri="{FF2B5EF4-FFF2-40B4-BE49-F238E27FC236}">
                  <a16:creationId xmlns:a16="http://schemas.microsoft.com/office/drawing/2014/main" id="{E68A63F7-9E02-4645-B8D6-6B571B39626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829128" y="2548451"/>
              <a:ext cx="1775466" cy="1775466"/>
            </a:xfrm>
            <a:prstGeom prst="rect">
              <a:avLst/>
            </a:prstGeom>
          </p:spPr>
        </p:pic>
        <p:pic>
          <p:nvPicPr>
            <p:cNvPr id="16" name="Imagen 15">
              <a:extLst>
                <a:ext uri="{FF2B5EF4-FFF2-40B4-BE49-F238E27FC236}">
                  <a16:creationId xmlns:a16="http://schemas.microsoft.com/office/drawing/2014/main" id="{8C73D06E-9A2F-4496-8EF2-B6CCF6C1C593}"/>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2473" t="35758" r="30107" b="14922"/>
            <a:stretch/>
          </p:blipFill>
          <p:spPr>
            <a:xfrm rot="5400000">
              <a:off x="310486" y="706389"/>
              <a:ext cx="1796416" cy="1775769"/>
            </a:xfrm>
            <a:prstGeom prst="rect">
              <a:avLst/>
            </a:prstGeom>
          </p:spPr>
        </p:pic>
        <p:pic>
          <p:nvPicPr>
            <p:cNvPr id="17" name="Imagen 16">
              <a:extLst>
                <a:ext uri="{FF2B5EF4-FFF2-40B4-BE49-F238E27FC236}">
                  <a16:creationId xmlns:a16="http://schemas.microsoft.com/office/drawing/2014/main" id="{C995A5F4-5959-4AE4-BD74-E4E00A18028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575025" y="684946"/>
              <a:ext cx="1746989" cy="1746989"/>
            </a:xfrm>
            <a:prstGeom prst="rect">
              <a:avLst/>
            </a:prstGeom>
          </p:spPr>
        </p:pic>
        <p:pic>
          <p:nvPicPr>
            <p:cNvPr id="18" name="Imagen 17">
              <a:extLst>
                <a:ext uri="{FF2B5EF4-FFF2-40B4-BE49-F238E27FC236}">
                  <a16:creationId xmlns:a16="http://schemas.microsoft.com/office/drawing/2014/main" id="{B53A60A0-1E28-4153-A990-C27EF525AEFD}"/>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2230" t="10950" r="35929" b="14817"/>
            <a:stretch/>
          </p:blipFill>
          <p:spPr>
            <a:xfrm rot="5400000">
              <a:off x="3883498" y="822137"/>
              <a:ext cx="1746989" cy="1572785"/>
            </a:xfrm>
            <a:prstGeom prst="rect">
              <a:avLst/>
            </a:prstGeom>
          </p:spPr>
        </p:pic>
        <p:pic>
          <p:nvPicPr>
            <p:cNvPr id="19" name="Imagen 18">
              <a:extLst>
                <a:ext uri="{FF2B5EF4-FFF2-40B4-BE49-F238E27FC236}">
                  <a16:creationId xmlns:a16="http://schemas.microsoft.com/office/drawing/2014/main" id="{33745515-A7D8-4C59-A2F9-0A3734FB06A2}"/>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24086" t="1064" r="23225" b="29546"/>
            <a:stretch/>
          </p:blipFill>
          <p:spPr>
            <a:xfrm rot="5400000">
              <a:off x="2032367" y="2552066"/>
              <a:ext cx="1763371" cy="1741778"/>
            </a:xfrm>
            <a:prstGeom prst="rect">
              <a:avLst/>
            </a:prstGeom>
          </p:spPr>
        </p:pic>
        <p:pic>
          <p:nvPicPr>
            <p:cNvPr id="20" name="Imagen 19">
              <a:extLst>
                <a:ext uri="{FF2B5EF4-FFF2-40B4-BE49-F238E27FC236}">
                  <a16:creationId xmlns:a16="http://schemas.microsoft.com/office/drawing/2014/main" id="{C483805B-A6AC-4223-8BAA-E080C115B49A}"/>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20217" t="10283" r="47527" b="46004"/>
            <a:stretch/>
          </p:blipFill>
          <p:spPr>
            <a:xfrm rot="5400000">
              <a:off x="2147230" y="692753"/>
              <a:ext cx="1746989" cy="1775465"/>
            </a:xfrm>
            <a:prstGeom prst="rect">
              <a:avLst/>
            </a:prstGeom>
          </p:spPr>
        </p:pic>
        <p:pic>
          <p:nvPicPr>
            <p:cNvPr id="21" name="Imagen 20">
              <a:extLst>
                <a:ext uri="{FF2B5EF4-FFF2-40B4-BE49-F238E27FC236}">
                  <a16:creationId xmlns:a16="http://schemas.microsoft.com/office/drawing/2014/main" id="{17C754DA-7983-401B-9EC2-B54CD5BF61A2}"/>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23511" y="2541270"/>
              <a:ext cx="1775466" cy="1775466"/>
            </a:xfrm>
            <a:prstGeom prst="rect">
              <a:avLst/>
            </a:prstGeom>
          </p:spPr>
        </p:pic>
      </p:grpSp>
      <p:pic>
        <p:nvPicPr>
          <p:cNvPr id="23" name="Imagen 22">
            <a:extLst>
              <a:ext uri="{FF2B5EF4-FFF2-40B4-BE49-F238E27FC236}">
                <a16:creationId xmlns:a16="http://schemas.microsoft.com/office/drawing/2014/main" id="{895DF05A-C022-4980-945C-25947AA6CC74}"/>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28172" r="28602"/>
          <a:stretch/>
        </p:blipFill>
        <p:spPr>
          <a:xfrm rot="5400000">
            <a:off x="3727883" y="2595428"/>
            <a:ext cx="1258375" cy="2183376"/>
          </a:xfrm>
          <a:prstGeom prst="rect">
            <a:avLst/>
          </a:prstGeom>
        </p:spPr>
      </p:pic>
      <p:pic>
        <p:nvPicPr>
          <p:cNvPr id="27" name="Imagen 26">
            <a:extLst>
              <a:ext uri="{FF2B5EF4-FFF2-40B4-BE49-F238E27FC236}">
                <a16:creationId xmlns:a16="http://schemas.microsoft.com/office/drawing/2014/main" id="{82ED4A25-0D28-45F3-BAB0-AB9091CFFB96}"/>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252263" y="4316304"/>
            <a:ext cx="2183378" cy="1228485"/>
          </a:xfrm>
          <a:prstGeom prst="rect">
            <a:avLst/>
          </a:prstGeom>
        </p:spPr>
      </p:pic>
      <p:sp>
        <p:nvSpPr>
          <p:cNvPr id="28" name="CuadroTexto 27">
            <a:extLst>
              <a:ext uri="{FF2B5EF4-FFF2-40B4-BE49-F238E27FC236}">
                <a16:creationId xmlns:a16="http://schemas.microsoft.com/office/drawing/2014/main" id="{7EFEF0DE-F3DD-485A-BAA8-E27CFB5B0B52}"/>
              </a:ext>
            </a:extLst>
          </p:cNvPr>
          <p:cNvSpPr txBox="1"/>
          <p:nvPr/>
        </p:nvSpPr>
        <p:spPr>
          <a:xfrm>
            <a:off x="258445" y="6334780"/>
            <a:ext cx="2534022" cy="523220"/>
          </a:xfrm>
          <a:prstGeom prst="rect">
            <a:avLst/>
          </a:prstGeom>
          <a:noFill/>
        </p:spPr>
        <p:txBody>
          <a:bodyPr wrap="square" rtlCol="0">
            <a:spAutoFit/>
          </a:bodyPr>
          <a:lstStyle/>
          <a:p>
            <a:r>
              <a:rPr lang="es-ES" sz="2800" b="1" i="1" dirty="0">
                <a:ln w="0"/>
                <a:effectLst>
                  <a:outerShdw blurRad="38100" dist="19050" dir="2700000" algn="tl" rotWithShape="0">
                    <a:schemeClr val="dk1">
                      <a:alpha val="40000"/>
                    </a:schemeClr>
                  </a:outerShdw>
                </a:effectLst>
              </a:rPr>
              <a:t>Metodología</a:t>
            </a:r>
          </a:p>
        </p:txBody>
      </p:sp>
      <p:sp>
        <p:nvSpPr>
          <p:cNvPr id="29" name="CuadroTexto 28">
            <a:extLst>
              <a:ext uri="{FF2B5EF4-FFF2-40B4-BE49-F238E27FC236}">
                <a16:creationId xmlns:a16="http://schemas.microsoft.com/office/drawing/2014/main" id="{D2ED5EFF-87FF-44AA-8203-74AD3A5AD324}"/>
              </a:ext>
            </a:extLst>
          </p:cNvPr>
          <p:cNvSpPr txBox="1"/>
          <p:nvPr/>
        </p:nvSpPr>
        <p:spPr>
          <a:xfrm>
            <a:off x="11555743" y="72269"/>
            <a:ext cx="502733" cy="369332"/>
          </a:xfrm>
          <a:prstGeom prst="rect">
            <a:avLst/>
          </a:prstGeom>
          <a:noFill/>
        </p:spPr>
        <p:txBody>
          <a:bodyPr wrap="square" rtlCol="0">
            <a:spAutoFit/>
          </a:bodyPr>
          <a:lstStyle/>
          <a:p>
            <a:r>
              <a:rPr lang="es-EC" dirty="0"/>
              <a:t>11</a:t>
            </a:r>
          </a:p>
        </p:txBody>
      </p:sp>
    </p:spTree>
    <p:extLst>
      <p:ext uri="{BB962C8B-B14F-4D97-AF65-F5344CB8AC3E}">
        <p14:creationId xmlns:p14="http://schemas.microsoft.com/office/powerpoint/2010/main" val="980320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1000"/>
                                        <p:tgtEl>
                                          <p:spTgt spid="23"/>
                                        </p:tgtEl>
                                      </p:cBhvr>
                                    </p:animEffect>
                                    <p:anim calcmode="lin" valueType="num">
                                      <p:cBhvr>
                                        <p:cTn id="21" dur="1000" fill="hold"/>
                                        <p:tgtEl>
                                          <p:spTgt spid="23"/>
                                        </p:tgtEl>
                                        <p:attrNameLst>
                                          <p:attrName>ppt_x</p:attrName>
                                        </p:attrNameLst>
                                      </p:cBhvr>
                                      <p:tavLst>
                                        <p:tav tm="0">
                                          <p:val>
                                            <p:strVal val="#ppt_x"/>
                                          </p:val>
                                        </p:tav>
                                        <p:tav tm="100000">
                                          <p:val>
                                            <p:strVal val="#ppt_x"/>
                                          </p:val>
                                        </p:tav>
                                      </p:tavLst>
                                    </p:anim>
                                    <p:anim calcmode="lin" valueType="num">
                                      <p:cBhvr>
                                        <p:cTn id="2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1000"/>
                                        <p:tgtEl>
                                          <p:spTgt spid="27"/>
                                        </p:tgtEl>
                                      </p:cBhvr>
                                    </p:animEffect>
                                    <p:anim calcmode="lin" valueType="num">
                                      <p:cBhvr>
                                        <p:cTn id="28" dur="1000" fill="hold"/>
                                        <p:tgtEl>
                                          <p:spTgt spid="27"/>
                                        </p:tgtEl>
                                        <p:attrNameLst>
                                          <p:attrName>ppt_x</p:attrName>
                                        </p:attrNameLst>
                                      </p:cBhvr>
                                      <p:tavLst>
                                        <p:tav tm="0">
                                          <p:val>
                                            <p:strVal val="#ppt_x"/>
                                          </p:val>
                                        </p:tav>
                                        <p:tav tm="100000">
                                          <p:val>
                                            <p:strVal val="#ppt_x"/>
                                          </p:val>
                                        </p:tav>
                                      </p:tavLst>
                                    </p:anim>
                                    <p:anim calcmode="lin" valueType="num">
                                      <p:cBhvr>
                                        <p:cTn id="2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anim calcmode="lin" valueType="num">
                                      <p:cBhvr>
                                        <p:cTn id="42" dur="1000" fill="hold"/>
                                        <p:tgtEl>
                                          <p:spTgt spid="10"/>
                                        </p:tgtEl>
                                        <p:attrNameLst>
                                          <p:attrName>ppt_x</p:attrName>
                                        </p:attrNameLst>
                                      </p:cBhvr>
                                      <p:tavLst>
                                        <p:tav tm="0">
                                          <p:val>
                                            <p:strVal val="#ppt_x"/>
                                          </p:val>
                                        </p:tav>
                                        <p:tav tm="100000">
                                          <p:val>
                                            <p:strVal val="#ppt_x"/>
                                          </p:val>
                                        </p:tav>
                                      </p:tavLst>
                                    </p:anim>
                                    <p:anim calcmode="lin" valueType="num">
                                      <p:cBhvr>
                                        <p:cTn id="4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4 Imag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45606" y="6021541"/>
            <a:ext cx="3089595" cy="7225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CuadroTexto 4">
            <a:extLst>
              <a:ext uri="{FF2B5EF4-FFF2-40B4-BE49-F238E27FC236}">
                <a16:creationId xmlns:a16="http://schemas.microsoft.com/office/drawing/2014/main" id="{4D8907FE-8E8A-4E94-8A41-02CD5CF7690B}"/>
              </a:ext>
            </a:extLst>
          </p:cNvPr>
          <p:cNvSpPr txBox="1"/>
          <p:nvPr/>
        </p:nvSpPr>
        <p:spPr>
          <a:xfrm>
            <a:off x="529202" y="50755"/>
            <a:ext cx="11451394" cy="830997"/>
          </a:xfrm>
          <a:prstGeom prst="rect">
            <a:avLst/>
          </a:prstGeom>
          <a:noFill/>
        </p:spPr>
        <p:txBody>
          <a:bodyPr wrap="square" rtlCol="0">
            <a:spAutoFit/>
          </a:bodyPr>
          <a:lstStyle/>
          <a:p>
            <a:r>
              <a:rPr lang="es-EC" sz="2400" b="1" dirty="0">
                <a:solidFill>
                  <a:schemeClr val="tx2"/>
                </a:solidFill>
              </a:rPr>
              <a:t>Análisis del área de vida y área central: comparación entre estimadores y correlación entre lugares de descanso y alimentación con la afluencia turística</a:t>
            </a:r>
          </a:p>
        </p:txBody>
      </p:sp>
      <p:sp>
        <p:nvSpPr>
          <p:cNvPr id="2" name="Rectángulo 1">
            <a:extLst>
              <a:ext uri="{FF2B5EF4-FFF2-40B4-BE49-F238E27FC236}">
                <a16:creationId xmlns:a16="http://schemas.microsoft.com/office/drawing/2014/main" id="{93CC244C-5ADB-4264-BAB2-E31F988B7C93}"/>
              </a:ext>
            </a:extLst>
          </p:cNvPr>
          <p:cNvSpPr/>
          <p:nvPr/>
        </p:nvSpPr>
        <p:spPr>
          <a:xfrm>
            <a:off x="206476" y="2620648"/>
            <a:ext cx="1828800" cy="830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t>Datos acumulados</a:t>
            </a:r>
          </a:p>
        </p:txBody>
      </p:sp>
      <p:sp>
        <p:nvSpPr>
          <p:cNvPr id="4" name="Rectángulo 3">
            <a:extLst>
              <a:ext uri="{FF2B5EF4-FFF2-40B4-BE49-F238E27FC236}">
                <a16:creationId xmlns:a16="http://schemas.microsoft.com/office/drawing/2014/main" id="{1960B368-170F-43CA-ABDA-EFF90255C10E}"/>
              </a:ext>
            </a:extLst>
          </p:cNvPr>
          <p:cNvSpPr/>
          <p:nvPr/>
        </p:nvSpPr>
        <p:spPr>
          <a:xfrm>
            <a:off x="2435940" y="1941526"/>
            <a:ext cx="2050026" cy="830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t>Subconjuntos: </a:t>
            </a:r>
            <a:r>
              <a:rPr lang="es-EC" dirty="0"/>
              <a:t>semanas de observación</a:t>
            </a:r>
          </a:p>
        </p:txBody>
      </p:sp>
      <p:sp>
        <p:nvSpPr>
          <p:cNvPr id="8" name="Rectángulo 7">
            <a:extLst>
              <a:ext uri="{FF2B5EF4-FFF2-40B4-BE49-F238E27FC236}">
                <a16:creationId xmlns:a16="http://schemas.microsoft.com/office/drawing/2014/main" id="{F7D73CEA-036E-46D1-894B-2E0A575C88FD}"/>
              </a:ext>
            </a:extLst>
          </p:cNvPr>
          <p:cNvSpPr/>
          <p:nvPr/>
        </p:nvSpPr>
        <p:spPr>
          <a:xfrm>
            <a:off x="2528118" y="3429000"/>
            <a:ext cx="2050026" cy="17743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t>Subgrupos según la afluencia:</a:t>
            </a:r>
            <a:br>
              <a:rPr lang="es-EC" dirty="0"/>
            </a:br>
            <a:r>
              <a:rPr lang="es-EC" dirty="0"/>
              <a:t>Baja-lunes a viernes</a:t>
            </a:r>
            <a:br>
              <a:rPr lang="es-EC" dirty="0"/>
            </a:br>
            <a:r>
              <a:rPr lang="es-EC" dirty="0"/>
              <a:t>Media alta-fines de semana</a:t>
            </a:r>
            <a:br>
              <a:rPr lang="es-EC" dirty="0"/>
            </a:br>
            <a:r>
              <a:rPr lang="es-EC" dirty="0"/>
              <a:t>Alta-feriado</a:t>
            </a:r>
          </a:p>
        </p:txBody>
      </p:sp>
      <p:sp>
        <p:nvSpPr>
          <p:cNvPr id="7" name="CuadroTexto 6">
            <a:extLst>
              <a:ext uri="{FF2B5EF4-FFF2-40B4-BE49-F238E27FC236}">
                <a16:creationId xmlns:a16="http://schemas.microsoft.com/office/drawing/2014/main" id="{CB7F738C-3442-4119-B803-6A52336DD679}"/>
              </a:ext>
            </a:extLst>
          </p:cNvPr>
          <p:cNvSpPr txBox="1"/>
          <p:nvPr/>
        </p:nvSpPr>
        <p:spPr>
          <a:xfrm>
            <a:off x="2757948" y="1227984"/>
            <a:ext cx="2050026" cy="369332"/>
          </a:xfrm>
          <a:prstGeom prst="rect">
            <a:avLst/>
          </a:prstGeom>
          <a:noFill/>
        </p:spPr>
        <p:txBody>
          <a:bodyPr wrap="square" rtlCol="0">
            <a:spAutoFit/>
          </a:bodyPr>
          <a:lstStyle/>
          <a:p>
            <a:r>
              <a:rPr lang="es-EC" dirty="0"/>
              <a:t>División</a:t>
            </a:r>
          </a:p>
        </p:txBody>
      </p:sp>
      <p:sp>
        <p:nvSpPr>
          <p:cNvPr id="10" name="CuadroTexto 9">
            <a:extLst>
              <a:ext uri="{FF2B5EF4-FFF2-40B4-BE49-F238E27FC236}">
                <a16:creationId xmlns:a16="http://schemas.microsoft.com/office/drawing/2014/main" id="{DD8C17C2-3225-448D-93A9-24133AE84A71}"/>
              </a:ext>
            </a:extLst>
          </p:cNvPr>
          <p:cNvSpPr txBox="1"/>
          <p:nvPr/>
        </p:nvSpPr>
        <p:spPr>
          <a:xfrm>
            <a:off x="5767513" y="1215114"/>
            <a:ext cx="2050026" cy="369332"/>
          </a:xfrm>
          <a:prstGeom prst="rect">
            <a:avLst/>
          </a:prstGeom>
          <a:noFill/>
        </p:spPr>
        <p:txBody>
          <a:bodyPr wrap="square" rtlCol="0">
            <a:spAutoFit/>
          </a:bodyPr>
          <a:lstStyle/>
          <a:p>
            <a:r>
              <a:rPr lang="es-EC" dirty="0"/>
              <a:t>Cálculos</a:t>
            </a:r>
          </a:p>
        </p:txBody>
      </p:sp>
      <p:sp>
        <p:nvSpPr>
          <p:cNvPr id="11" name="Rectángulo 10">
            <a:extLst>
              <a:ext uri="{FF2B5EF4-FFF2-40B4-BE49-F238E27FC236}">
                <a16:creationId xmlns:a16="http://schemas.microsoft.com/office/drawing/2014/main" id="{8446CE17-8829-4E23-B7C6-0370B6175248}"/>
              </a:ext>
            </a:extLst>
          </p:cNvPr>
          <p:cNvSpPr/>
          <p:nvPr/>
        </p:nvSpPr>
        <p:spPr>
          <a:xfrm>
            <a:off x="4956568" y="1640746"/>
            <a:ext cx="2800967" cy="14325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t>MCP y KDE:</a:t>
            </a:r>
            <a:br>
              <a:rPr lang="es-EC" b="1" dirty="0"/>
            </a:br>
            <a:r>
              <a:rPr lang="es-EC" dirty="0" err="1"/>
              <a:t>Isopletas</a:t>
            </a:r>
            <a:r>
              <a:rPr lang="es-EC" dirty="0"/>
              <a:t> de 99%, 95% y 50%,</a:t>
            </a:r>
            <a:br>
              <a:rPr lang="es-EC" dirty="0"/>
            </a:br>
            <a:r>
              <a:rPr lang="es-EC" dirty="0"/>
              <a:t>Detalle de alimento y cuantificación</a:t>
            </a:r>
          </a:p>
        </p:txBody>
      </p:sp>
      <p:sp>
        <p:nvSpPr>
          <p:cNvPr id="12" name="Rectángulo 11">
            <a:extLst>
              <a:ext uri="{FF2B5EF4-FFF2-40B4-BE49-F238E27FC236}">
                <a16:creationId xmlns:a16="http://schemas.microsoft.com/office/drawing/2014/main" id="{043381E4-714D-4EAB-B663-F326082FFB5B}"/>
              </a:ext>
            </a:extLst>
          </p:cNvPr>
          <p:cNvSpPr/>
          <p:nvPr/>
        </p:nvSpPr>
        <p:spPr>
          <a:xfrm>
            <a:off x="4980038" y="3481094"/>
            <a:ext cx="2800968" cy="16701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t>KDE:</a:t>
            </a:r>
            <a:br>
              <a:rPr lang="es-EC" b="1" dirty="0"/>
            </a:br>
            <a:r>
              <a:rPr lang="es-EC" b="1" dirty="0"/>
              <a:t>-</a:t>
            </a:r>
            <a:r>
              <a:rPr lang="es-EC" dirty="0" err="1"/>
              <a:t>Isopletas</a:t>
            </a:r>
            <a:r>
              <a:rPr lang="es-EC" dirty="0"/>
              <a:t> 95% y 50%</a:t>
            </a:r>
            <a:br>
              <a:rPr lang="es-EC" dirty="0"/>
            </a:br>
            <a:r>
              <a:rPr lang="es-EC" dirty="0"/>
              <a:t>-Conteo de comportamientos (lugares de descanso y alimento) dentro del área central y área externa</a:t>
            </a:r>
          </a:p>
        </p:txBody>
      </p:sp>
      <p:sp>
        <p:nvSpPr>
          <p:cNvPr id="13" name="Rectángulo 12">
            <a:extLst>
              <a:ext uri="{FF2B5EF4-FFF2-40B4-BE49-F238E27FC236}">
                <a16:creationId xmlns:a16="http://schemas.microsoft.com/office/drawing/2014/main" id="{9C7D521B-630B-4246-923F-F9614433BC4A}"/>
              </a:ext>
            </a:extLst>
          </p:cNvPr>
          <p:cNvSpPr/>
          <p:nvPr/>
        </p:nvSpPr>
        <p:spPr>
          <a:xfrm>
            <a:off x="8249265" y="1941526"/>
            <a:ext cx="2153265" cy="830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C" dirty="0"/>
              <a:t>-Shapiro-Wilk </a:t>
            </a:r>
          </a:p>
          <a:p>
            <a:pPr lvl="0"/>
            <a:r>
              <a:rPr lang="es-EC" dirty="0"/>
              <a:t>-U de Mann-Whitney </a:t>
            </a:r>
          </a:p>
          <a:p>
            <a:pPr algn="ctr"/>
            <a:endParaRPr lang="es-EC" dirty="0"/>
          </a:p>
        </p:txBody>
      </p:sp>
      <p:cxnSp>
        <p:nvCxnSpPr>
          <p:cNvPr id="15" name="Conector recto de flecha 14">
            <a:extLst>
              <a:ext uri="{FF2B5EF4-FFF2-40B4-BE49-F238E27FC236}">
                <a16:creationId xmlns:a16="http://schemas.microsoft.com/office/drawing/2014/main" id="{B9364423-2CA3-45DC-B50E-8D18FA93F2BE}"/>
              </a:ext>
            </a:extLst>
          </p:cNvPr>
          <p:cNvCxnSpPr>
            <a:cxnSpLocks/>
            <a:stCxn id="4" idx="3"/>
            <a:endCxn id="11" idx="1"/>
          </p:cNvCxnSpPr>
          <p:nvPr/>
        </p:nvCxnSpPr>
        <p:spPr>
          <a:xfrm flipV="1">
            <a:off x="4485966" y="2357024"/>
            <a:ext cx="470602"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Conector recto de flecha 16">
            <a:extLst>
              <a:ext uri="{FF2B5EF4-FFF2-40B4-BE49-F238E27FC236}">
                <a16:creationId xmlns:a16="http://schemas.microsoft.com/office/drawing/2014/main" id="{3A966F00-6DE7-4930-892D-E0F4FA713429}"/>
              </a:ext>
            </a:extLst>
          </p:cNvPr>
          <p:cNvCxnSpPr>
            <a:cxnSpLocks/>
            <a:stCxn id="8" idx="3"/>
            <a:endCxn id="12" idx="1"/>
          </p:cNvCxnSpPr>
          <p:nvPr/>
        </p:nvCxnSpPr>
        <p:spPr>
          <a:xfrm>
            <a:off x="4578144" y="4316190"/>
            <a:ext cx="40189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Conector: angular 19">
            <a:extLst>
              <a:ext uri="{FF2B5EF4-FFF2-40B4-BE49-F238E27FC236}">
                <a16:creationId xmlns:a16="http://schemas.microsoft.com/office/drawing/2014/main" id="{DF4240B8-DA3A-473E-9460-34D64F95B5F6}"/>
              </a:ext>
            </a:extLst>
          </p:cNvPr>
          <p:cNvCxnSpPr>
            <a:stCxn id="2" idx="3"/>
            <a:endCxn id="4" idx="1"/>
          </p:cNvCxnSpPr>
          <p:nvPr/>
        </p:nvCxnSpPr>
        <p:spPr>
          <a:xfrm flipV="1">
            <a:off x="2035276" y="2357025"/>
            <a:ext cx="400664" cy="67912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Conector: angular 21">
            <a:extLst>
              <a:ext uri="{FF2B5EF4-FFF2-40B4-BE49-F238E27FC236}">
                <a16:creationId xmlns:a16="http://schemas.microsoft.com/office/drawing/2014/main" id="{FD410BB0-CBB6-4437-8BE1-3297349262B8}"/>
              </a:ext>
            </a:extLst>
          </p:cNvPr>
          <p:cNvCxnSpPr>
            <a:stCxn id="2" idx="3"/>
            <a:endCxn id="8" idx="1"/>
          </p:cNvCxnSpPr>
          <p:nvPr/>
        </p:nvCxnSpPr>
        <p:spPr>
          <a:xfrm>
            <a:off x="2035276" y="3036147"/>
            <a:ext cx="492842" cy="1280043"/>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CuadroTexto 25">
            <a:extLst>
              <a:ext uri="{FF2B5EF4-FFF2-40B4-BE49-F238E27FC236}">
                <a16:creationId xmlns:a16="http://schemas.microsoft.com/office/drawing/2014/main" id="{F19D7D38-2EA0-43F5-B9C1-3357E6B58B5A}"/>
              </a:ext>
            </a:extLst>
          </p:cNvPr>
          <p:cNvSpPr txBox="1"/>
          <p:nvPr/>
        </p:nvSpPr>
        <p:spPr>
          <a:xfrm>
            <a:off x="8494396" y="1278984"/>
            <a:ext cx="2050026" cy="369332"/>
          </a:xfrm>
          <a:prstGeom prst="rect">
            <a:avLst/>
          </a:prstGeom>
          <a:noFill/>
        </p:spPr>
        <p:txBody>
          <a:bodyPr wrap="square" rtlCol="0">
            <a:spAutoFit/>
          </a:bodyPr>
          <a:lstStyle/>
          <a:p>
            <a:r>
              <a:rPr lang="es-EC" dirty="0"/>
              <a:t>Estadística</a:t>
            </a:r>
          </a:p>
        </p:txBody>
      </p:sp>
      <p:sp>
        <p:nvSpPr>
          <p:cNvPr id="27" name="Rectángulo 26">
            <a:extLst>
              <a:ext uri="{FF2B5EF4-FFF2-40B4-BE49-F238E27FC236}">
                <a16:creationId xmlns:a16="http://schemas.microsoft.com/office/drawing/2014/main" id="{93EBB61D-BF13-43BC-ABB7-7B7527A2532F}"/>
              </a:ext>
            </a:extLst>
          </p:cNvPr>
          <p:cNvSpPr/>
          <p:nvPr/>
        </p:nvSpPr>
        <p:spPr>
          <a:xfrm>
            <a:off x="8241983" y="3358944"/>
            <a:ext cx="2153265" cy="19144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EC" dirty="0"/>
              <a:t>-Coeficiente de correlación de Spearman</a:t>
            </a:r>
          </a:p>
          <a:p>
            <a:pPr lvl="0" algn="ctr"/>
            <a:r>
              <a:rPr lang="es-EC" dirty="0"/>
              <a:t>-Correlación entre la comportamientos y afluencia de gente</a:t>
            </a:r>
          </a:p>
        </p:txBody>
      </p:sp>
      <p:cxnSp>
        <p:nvCxnSpPr>
          <p:cNvPr id="29" name="Conector recto de flecha 28">
            <a:extLst>
              <a:ext uri="{FF2B5EF4-FFF2-40B4-BE49-F238E27FC236}">
                <a16:creationId xmlns:a16="http://schemas.microsoft.com/office/drawing/2014/main" id="{0EA17012-6CDD-4E1E-A200-93FC7C4E68FD}"/>
              </a:ext>
            </a:extLst>
          </p:cNvPr>
          <p:cNvCxnSpPr>
            <a:cxnSpLocks/>
            <a:stCxn id="11" idx="3"/>
            <a:endCxn id="13" idx="1"/>
          </p:cNvCxnSpPr>
          <p:nvPr/>
        </p:nvCxnSpPr>
        <p:spPr>
          <a:xfrm>
            <a:off x="7757535" y="2357024"/>
            <a:ext cx="491730"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Conector recto de flecha 31">
            <a:extLst>
              <a:ext uri="{FF2B5EF4-FFF2-40B4-BE49-F238E27FC236}">
                <a16:creationId xmlns:a16="http://schemas.microsoft.com/office/drawing/2014/main" id="{1FDD869E-88EC-49A9-AE34-DCEF5C7F9819}"/>
              </a:ext>
            </a:extLst>
          </p:cNvPr>
          <p:cNvCxnSpPr>
            <a:cxnSpLocks/>
            <a:stCxn id="12" idx="3"/>
            <a:endCxn id="27" idx="1"/>
          </p:cNvCxnSpPr>
          <p:nvPr/>
        </p:nvCxnSpPr>
        <p:spPr>
          <a:xfrm flipV="1">
            <a:off x="7781006" y="4316189"/>
            <a:ext cx="460977"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6" name="CuadroTexto 55">
            <a:extLst>
              <a:ext uri="{FF2B5EF4-FFF2-40B4-BE49-F238E27FC236}">
                <a16:creationId xmlns:a16="http://schemas.microsoft.com/office/drawing/2014/main" id="{7D2ACAEC-A4D6-49C2-A2BB-5C529F05CA47}"/>
              </a:ext>
            </a:extLst>
          </p:cNvPr>
          <p:cNvSpPr txBox="1"/>
          <p:nvPr/>
        </p:nvSpPr>
        <p:spPr>
          <a:xfrm>
            <a:off x="258445" y="6334780"/>
            <a:ext cx="2534022" cy="523220"/>
          </a:xfrm>
          <a:prstGeom prst="rect">
            <a:avLst/>
          </a:prstGeom>
          <a:noFill/>
        </p:spPr>
        <p:txBody>
          <a:bodyPr wrap="square" rtlCol="0">
            <a:spAutoFit/>
          </a:bodyPr>
          <a:lstStyle/>
          <a:p>
            <a:r>
              <a:rPr lang="es-ES" sz="2800" b="1" i="1" dirty="0">
                <a:ln w="0"/>
                <a:effectLst>
                  <a:outerShdw blurRad="38100" dist="19050" dir="2700000" algn="tl" rotWithShape="0">
                    <a:schemeClr val="dk1">
                      <a:alpha val="40000"/>
                    </a:schemeClr>
                  </a:outerShdw>
                </a:effectLst>
              </a:rPr>
              <a:t>Metodología</a:t>
            </a:r>
          </a:p>
        </p:txBody>
      </p:sp>
      <p:sp>
        <p:nvSpPr>
          <p:cNvPr id="57" name="CuadroTexto 56">
            <a:extLst>
              <a:ext uri="{FF2B5EF4-FFF2-40B4-BE49-F238E27FC236}">
                <a16:creationId xmlns:a16="http://schemas.microsoft.com/office/drawing/2014/main" id="{53967A48-A8AF-4762-A2CF-272541E30703}"/>
              </a:ext>
            </a:extLst>
          </p:cNvPr>
          <p:cNvSpPr txBox="1"/>
          <p:nvPr/>
        </p:nvSpPr>
        <p:spPr>
          <a:xfrm>
            <a:off x="11555743" y="72269"/>
            <a:ext cx="502733" cy="369332"/>
          </a:xfrm>
          <a:prstGeom prst="rect">
            <a:avLst/>
          </a:prstGeom>
          <a:noFill/>
        </p:spPr>
        <p:txBody>
          <a:bodyPr wrap="square" rtlCol="0">
            <a:spAutoFit/>
          </a:bodyPr>
          <a:lstStyle/>
          <a:p>
            <a:r>
              <a:rPr lang="es-EC" dirty="0"/>
              <a:t>12</a:t>
            </a:r>
          </a:p>
        </p:txBody>
      </p:sp>
    </p:spTree>
    <p:extLst>
      <p:ext uri="{BB962C8B-B14F-4D97-AF65-F5344CB8AC3E}">
        <p14:creationId xmlns:p14="http://schemas.microsoft.com/office/powerpoint/2010/main" val="6662268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4 Imag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45606" y="6021541"/>
            <a:ext cx="3089595" cy="7225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 name="CuadroTexto 17"/>
          <p:cNvSpPr txBox="1"/>
          <p:nvPr/>
        </p:nvSpPr>
        <p:spPr>
          <a:xfrm>
            <a:off x="553792" y="113944"/>
            <a:ext cx="9814323" cy="461665"/>
          </a:xfrm>
          <a:prstGeom prst="rect">
            <a:avLst/>
          </a:prstGeom>
          <a:noFill/>
        </p:spPr>
        <p:txBody>
          <a:bodyPr wrap="square" rtlCol="0">
            <a:spAutoFit/>
          </a:bodyPr>
          <a:lstStyle/>
          <a:p>
            <a:r>
              <a:rPr lang="es-EC" sz="2400" b="1" dirty="0">
                <a:solidFill>
                  <a:schemeClr val="tx2"/>
                </a:solidFill>
              </a:rPr>
              <a:t>Relación entre lugares de descanso y alimentación con el estrato</a:t>
            </a:r>
          </a:p>
        </p:txBody>
      </p:sp>
      <p:graphicFrame>
        <p:nvGraphicFramePr>
          <p:cNvPr id="12" name="Diagrama 11">
            <a:extLst>
              <a:ext uri="{FF2B5EF4-FFF2-40B4-BE49-F238E27FC236}">
                <a16:creationId xmlns:a16="http://schemas.microsoft.com/office/drawing/2014/main" id="{17E90FF2-60D8-4576-9164-FDB7DA936D30}"/>
              </a:ext>
            </a:extLst>
          </p:cNvPr>
          <p:cNvGraphicFramePr/>
          <p:nvPr>
            <p:extLst>
              <p:ext uri="{D42A27DB-BD31-4B8C-83A1-F6EECF244321}">
                <p14:modId xmlns:p14="http://schemas.microsoft.com/office/powerpoint/2010/main" val="1784385531"/>
              </p:ext>
            </p:extLst>
          </p:nvPr>
        </p:nvGraphicFramePr>
        <p:xfrm>
          <a:off x="1823885" y="344776"/>
          <a:ext cx="8735960" cy="56767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2" name="Tabla 1">
            <a:extLst>
              <a:ext uri="{FF2B5EF4-FFF2-40B4-BE49-F238E27FC236}">
                <a16:creationId xmlns:a16="http://schemas.microsoft.com/office/drawing/2014/main" id="{888A554C-E0AB-4C8E-B448-B184965D0D28}"/>
              </a:ext>
            </a:extLst>
          </p:cNvPr>
          <p:cNvGraphicFramePr>
            <a:graphicFrameLocks noGrp="1"/>
          </p:cNvGraphicFramePr>
          <p:nvPr>
            <p:extLst>
              <p:ext uri="{D42A27DB-BD31-4B8C-83A1-F6EECF244321}">
                <p14:modId xmlns:p14="http://schemas.microsoft.com/office/powerpoint/2010/main" val="21065941"/>
              </p:ext>
            </p:extLst>
          </p:nvPr>
        </p:nvGraphicFramePr>
        <p:xfrm>
          <a:off x="1292942" y="2437369"/>
          <a:ext cx="4803058" cy="3078531"/>
        </p:xfrm>
        <a:graphic>
          <a:graphicData uri="http://schemas.openxmlformats.org/drawingml/2006/table">
            <a:tbl>
              <a:tblPr firstRow="1" firstCol="1" bandRow="1">
                <a:tableStyleId>{5C22544A-7EE6-4342-B048-85BDC9FD1C3A}</a:tableStyleId>
              </a:tblPr>
              <a:tblGrid>
                <a:gridCol w="2151596">
                  <a:extLst>
                    <a:ext uri="{9D8B030D-6E8A-4147-A177-3AD203B41FA5}">
                      <a16:colId xmlns:a16="http://schemas.microsoft.com/office/drawing/2014/main" val="261470773"/>
                    </a:ext>
                  </a:extLst>
                </a:gridCol>
                <a:gridCol w="2651462">
                  <a:extLst>
                    <a:ext uri="{9D8B030D-6E8A-4147-A177-3AD203B41FA5}">
                      <a16:colId xmlns:a16="http://schemas.microsoft.com/office/drawing/2014/main" val="789793055"/>
                    </a:ext>
                  </a:extLst>
                </a:gridCol>
              </a:tblGrid>
              <a:tr h="342059">
                <a:tc>
                  <a:txBody>
                    <a:bodyPr/>
                    <a:lstStyle/>
                    <a:p>
                      <a:pPr algn="ctr">
                        <a:lnSpc>
                          <a:spcPct val="107000"/>
                        </a:lnSpc>
                        <a:spcAft>
                          <a:spcPts val="0"/>
                        </a:spcAft>
                      </a:pPr>
                      <a:r>
                        <a:rPr lang="es-EC" sz="1500">
                          <a:effectLst/>
                        </a:rPr>
                        <a:t>Altura (m)</a:t>
                      </a:r>
                      <a:endParaRPr lang="es-EC" sz="15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500">
                          <a:effectLst/>
                        </a:rPr>
                        <a:t>Estrato</a:t>
                      </a:r>
                      <a:endParaRPr lang="es-EC" sz="15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585369787"/>
                  </a:ext>
                </a:extLst>
              </a:tr>
              <a:tr h="342059">
                <a:tc>
                  <a:txBody>
                    <a:bodyPr/>
                    <a:lstStyle/>
                    <a:p>
                      <a:pPr algn="ctr">
                        <a:lnSpc>
                          <a:spcPct val="107000"/>
                        </a:lnSpc>
                        <a:spcAft>
                          <a:spcPts val="0"/>
                        </a:spcAft>
                      </a:pPr>
                      <a:r>
                        <a:rPr lang="es-EC" sz="1500">
                          <a:effectLst/>
                        </a:rPr>
                        <a:t>0</a:t>
                      </a:r>
                      <a:endParaRPr lang="es-EC" sz="15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500">
                          <a:effectLst/>
                        </a:rPr>
                        <a:t>0</a:t>
                      </a:r>
                      <a:endParaRPr lang="es-EC" sz="15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41286965"/>
                  </a:ext>
                </a:extLst>
              </a:tr>
              <a:tr h="342059">
                <a:tc>
                  <a:txBody>
                    <a:bodyPr/>
                    <a:lstStyle/>
                    <a:p>
                      <a:pPr algn="ctr">
                        <a:lnSpc>
                          <a:spcPct val="107000"/>
                        </a:lnSpc>
                        <a:spcAft>
                          <a:spcPts val="0"/>
                        </a:spcAft>
                      </a:pPr>
                      <a:r>
                        <a:rPr lang="es-EC" sz="1500">
                          <a:effectLst/>
                        </a:rPr>
                        <a:t>&lt;0 hasta 2</a:t>
                      </a:r>
                      <a:endParaRPr lang="es-EC" sz="15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500">
                          <a:effectLst/>
                        </a:rPr>
                        <a:t>1</a:t>
                      </a:r>
                      <a:endParaRPr lang="es-EC" sz="15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412758016"/>
                  </a:ext>
                </a:extLst>
              </a:tr>
              <a:tr h="342059">
                <a:tc>
                  <a:txBody>
                    <a:bodyPr/>
                    <a:lstStyle/>
                    <a:p>
                      <a:pPr algn="ctr">
                        <a:lnSpc>
                          <a:spcPct val="107000"/>
                        </a:lnSpc>
                        <a:spcAft>
                          <a:spcPts val="0"/>
                        </a:spcAft>
                      </a:pPr>
                      <a:r>
                        <a:rPr lang="es-EC" sz="1500">
                          <a:effectLst/>
                        </a:rPr>
                        <a:t>&gt;2 hasta 4</a:t>
                      </a:r>
                      <a:endParaRPr lang="es-EC" sz="15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500">
                          <a:effectLst/>
                        </a:rPr>
                        <a:t>2</a:t>
                      </a:r>
                      <a:endParaRPr lang="es-EC" sz="15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908951224"/>
                  </a:ext>
                </a:extLst>
              </a:tr>
              <a:tr h="342059">
                <a:tc>
                  <a:txBody>
                    <a:bodyPr/>
                    <a:lstStyle/>
                    <a:p>
                      <a:pPr algn="ctr">
                        <a:lnSpc>
                          <a:spcPct val="107000"/>
                        </a:lnSpc>
                        <a:spcAft>
                          <a:spcPts val="0"/>
                        </a:spcAft>
                      </a:pPr>
                      <a:r>
                        <a:rPr lang="es-EC" sz="1500">
                          <a:effectLst/>
                        </a:rPr>
                        <a:t>&gt;4 hasta 6</a:t>
                      </a:r>
                      <a:endParaRPr lang="es-EC" sz="15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500">
                          <a:effectLst/>
                        </a:rPr>
                        <a:t>3</a:t>
                      </a:r>
                      <a:endParaRPr lang="es-EC" sz="15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704751961"/>
                  </a:ext>
                </a:extLst>
              </a:tr>
              <a:tr h="342059">
                <a:tc>
                  <a:txBody>
                    <a:bodyPr/>
                    <a:lstStyle/>
                    <a:p>
                      <a:pPr algn="ctr">
                        <a:lnSpc>
                          <a:spcPct val="107000"/>
                        </a:lnSpc>
                        <a:spcAft>
                          <a:spcPts val="0"/>
                        </a:spcAft>
                      </a:pPr>
                      <a:r>
                        <a:rPr lang="es-EC" sz="1500" dirty="0">
                          <a:effectLst/>
                        </a:rPr>
                        <a:t>&gt;6 hasta 8</a:t>
                      </a:r>
                      <a:endParaRPr lang="es-EC"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500">
                          <a:effectLst/>
                        </a:rPr>
                        <a:t>4</a:t>
                      </a:r>
                      <a:endParaRPr lang="es-EC" sz="15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912005786"/>
                  </a:ext>
                </a:extLst>
              </a:tr>
              <a:tr h="342059">
                <a:tc>
                  <a:txBody>
                    <a:bodyPr/>
                    <a:lstStyle/>
                    <a:p>
                      <a:pPr algn="ctr">
                        <a:lnSpc>
                          <a:spcPct val="107000"/>
                        </a:lnSpc>
                        <a:spcAft>
                          <a:spcPts val="0"/>
                        </a:spcAft>
                      </a:pPr>
                      <a:r>
                        <a:rPr lang="es-EC" sz="1500">
                          <a:effectLst/>
                        </a:rPr>
                        <a:t>&gt;8 hasta 10</a:t>
                      </a:r>
                      <a:endParaRPr lang="es-EC" sz="15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500">
                          <a:effectLst/>
                        </a:rPr>
                        <a:t>5</a:t>
                      </a:r>
                      <a:endParaRPr lang="es-EC" sz="15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893871401"/>
                  </a:ext>
                </a:extLst>
              </a:tr>
              <a:tr h="342059">
                <a:tc>
                  <a:txBody>
                    <a:bodyPr/>
                    <a:lstStyle/>
                    <a:p>
                      <a:pPr algn="ctr">
                        <a:lnSpc>
                          <a:spcPct val="107000"/>
                        </a:lnSpc>
                        <a:spcAft>
                          <a:spcPts val="0"/>
                        </a:spcAft>
                      </a:pPr>
                      <a:r>
                        <a:rPr lang="es-EC" sz="1500">
                          <a:effectLst/>
                        </a:rPr>
                        <a:t>&gt;10 hasta 12</a:t>
                      </a:r>
                      <a:endParaRPr lang="es-EC" sz="15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500" dirty="0">
                          <a:effectLst/>
                        </a:rPr>
                        <a:t>6</a:t>
                      </a:r>
                      <a:endParaRPr lang="es-EC"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658529797"/>
                  </a:ext>
                </a:extLst>
              </a:tr>
              <a:tr h="342059">
                <a:tc>
                  <a:txBody>
                    <a:bodyPr/>
                    <a:lstStyle/>
                    <a:p>
                      <a:pPr algn="ctr">
                        <a:lnSpc>
                          <a:spcPct val="107000"/>
                        </a:lnSpc>
                        <a:spcAft>
                          <a:spcPts val="0"/>
                        </a:spcAft>
                      </a:pPr>
                      <a:r>
                        <a:rPr lang="es-EC" sz="1500">
                          <a:effectLst/>
                        </a:rPr>
                        <a:t>&gt;12 hasta 14</a:t>
                      </a:r>
                      <a:endParaRPr lang="es-EC" sz="15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500" dirty="0">
                          <a:effectLst/>
                        </a:rPr>
                        <a:t>7</a:t>
                      </a:r>
                      <a:endParaRPr lang="es-EC"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2792471284"/>
                  </a:ext>
                </a:extLst>
              </a:tr>
            </a:tbl>
          </a:graphicData>
        </a:graphic>
      </p:graphicFrame>
      <p:sp>
        <p:nvSpPr>
          <p:cNvPr id="7" name="CuadroTexto 6">
            <a:extLst>
              <a:ext uri="{FF2B5EF4-FFF2-40B4-BE49-F238E27FC236}">
                <a16:creationId xmlns:a16="http://schemas.microsoft.com/office/drawing/2014/main" id="{5CEB86D2-43F1-44D0-ADE2-E3D22C6D2989}"/>
              </a:ext>
            </a:extLst>
          </p:cNvPr>
          <p:cNvSpPr txBox="1"/>
          <p:nvPr/>
        </p:nvSpPr>
        <p:spPr>
          <a:xfrm>
            <a:off x="258445" y="6334780"/>
            <a:ext cx="2534022" cy="523220"/>
          </a:xfrm>
          <a:prstGeom prst="rect">
            <a:avLst/>
          </a:prstGeom>
          <a:noFill/>
        </p:spPr>
        <p:txBody>
          <a:bodyPr wrap="square" rtlCol="0">
            <a:spAutoFit/>
          </a:bodyPr>
          <a:lstStyle/>
          <a:p>
            <a:r>
              <a:rPr lang="es-ES" sz="2800" b="1" i="1" dirty="0">
                <a:ln w="0"/>
                <a:effectLst>
                  <a:outerShdw blurRad="38100" dist="19050" dir="2700000" algn="tl" rotWithShape="0">
                    <a:schemeClr val="dk1">
                      <a:alpha val="40000"/>
                    </a:schemeClr>
                  </a:outerShdw>
                </a:effectLst>
              </a:rPr>
              <a:t>Metodología</a:t>
            </a:r>
          </a:p>
        </p:txBody>
      </p:sp>
      <p:sp>
        <p:nvSpPr>
          <p:cNvPr id="8" name="CuadroTexto 7">
            <a:extLst>
              <a:ext uri="{FF2B5EF4-FFF2-40B4-BE49-F238E27FC236}">
                <a16:creationId xmlns:a16="http://schemas.microsoft.com/office/drawing/2014/main" id="{4C8CD070-4444-4F63-9E71-05D36EE12DA4}"/>
              </a:ext>
            </a:extLst>
          </p:cNvPr>
          <p:cNvSpPr txBox="1"/>
          <p:nvPr/>
        </p:nvSpPr>
        <p:spPr>
          <a:xfrm>
            <a:off x="11555743" y="72269"/>
            <a:ext cx="502733" cy="369332"/>
          </a:xfrm>
          <a:prstGeom prst="rect">
            <a:avLst/>
          </a:prstGeom>
          <a:noFill/>
        </p:spPr>
        <p:txBody>
          <a:bodyPr wrap="square" rtlCol="0">
            <a:spAutoFit/>
          </a:bodyPr>
          <a:lstStyle/>
          <a:p>
            <a:r>
              <a:rPr lang="es-EC" dirty="0"/>
              <a:t>13</a:t>
            </a:r>
          </a:p>
        </p:txBody>
      </p:sp>
    </p:spTree>
    <p:extLst>
      <p:ext uri="{BB962C8B-B14F-4D97-AF65-F5344CB8AC3E}">
        <p14:creationId xmlns:p14="http://schemas.microsoft.com/office/powerpoint/2010/main" val="3767313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881898" y="5925844"/>
            <a:ext cx="3090940" cy="719390"/>
          </a:xfrm>
          <a:prstGeom prst="rect">
            <a:avLst/>
          </a:prstGeom>
        </p:spPr>
      </p:pic>
      <p:sp>
        <p:nvSpPr>
          <p:cNvPr id="5" name="CuadroTexto 4"/>
          <p:cNvSpPr txBox="1"/>
          <p:nvPr/>
        </p:nvSpPr>
        <p:spPr>
          <a:xfrm>
            <a:off x="1267327" y="2326105"/>
            <a:ext cx="10705512" cy="1107996"/>
          </a:xfrm>
          <a:prstGeom prst="rect">
            <a:avLst/>
          </a:prstGeom>
          <a:noFill/>
        </p:spPr>
        <p:txBody>
          <a:bodyPr wrap="square" rtlCol="0">
            <a:spAutoFit/>
          </a:bodyPr>
          <a:lstStyle/>
          <a:p>
            <a:r>
              <a:rPr lang="es-EC" sz="6600" b="1" dirty="0">
                <a:solidFill>
                  <a:prstClr val="black"/>
                </a:solidFill>
              </a:rPr>
              <a:t>RESULTADOS Y DISCUSIÓN</a:t>
            </a:r>
          </a:p>
        </p:txBody>
      </p:sp>
      <p:sp>
        <p:nvSpPr>
          <p:cNvPr id="6" name="CuadroTexto 5">
            <a:extLst>
              <a:ext uri="{FF2B5EF4-FFF2-40B4-BE49-F238E27FC236}">
                <a16:creationId xmlns:a16="http://schemas.microsoft.com/office/drawing/2014/main" id="{06132F21-E8B4-4B22-8C0C-4EAAB99D84AF}"/>
              </a:ext>
            </a:extLst>
          </p:cNvPr>
          <p:cNvSpPr txBox="1"/>
          <p:nvPr/>
        </p:nvSpPr>
        <p:spPr>
          <a:xfrm>
            <a:off x="11555743" y="72269"/>
            <a:ext cx="502733" cy="369332"/>
          </a:xfrm>
          <a:prstGeom prst="rect">
            <a:avLst/>
          </a:prstGeom>
          <a:noFill/>
        </p:spPr>
        <p:txBody>
          <a:bodyPr wrap="square" rtlCol="0">
            <a:spAutoFit/>
          </a:bodyPr>
          <a:lstStyle/>
          <a:p>
            <a:r>
              <a:rPr lang="es-EC" dirty="0"/>
              <a:t>14</a:t>
            </a:r>
          </a:p>
        </p:txBody>
      </p:sp>
    </p:spTree>
    <p:extLst>
      <p:ext uri="{BB962C8B-B14F-4D97-AF65-F5344CB8AC3E}">
        <p14:creationId xmlns:p14="http://schemas.microsoft.com/office/powerpoint/2010/main" val="26460234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8484DDC-5120-4B5F-B2D7-A5DA269B5C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3562" y="883046"/>
            <a:ext cx="6430272" cy="2333951"/>
          </a:xfrm>
          <a:prstGeom prst="rect">
            <a:avLst/>
          </a:prstGeom>
        </p:spPr>
      </p:pic>
      <p:pic>
        <p:nvPicPr>
          <p:cNvPr id="14" name="4 Imagen">
            <a:extLst>
              <a:ext uri="{FF2B5EF4-FFF2-40B4-BE49-F238E27FC236}">
                <a16:creationId xmlns:a16="http://schemas.microsoft.com/office/drawing/2014/main" id="{E4141A20-B419-4452-BD1A-7DE38CEB447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57302" y="5955075"/>
            <a:ext cx="3089595" cy="7225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CuadroTexto 2">
            <a:extLst>
              <a:ext uri="{FF2B5EF4-FFF2-40B4-BE49-F238E27FC236}">
                <a16:creationId xmlns:a16="http://schemas.microsoft.com/office/drawing/2014/main" id="{74016510-C5A8-4046-A843-2E6319F752C8}"/>
              </a:ext>
            </a:extLst>
          </p:cNvPr>
          <p:cNvSpPr txBox="1"/>
          <p:nvPr/>
        </p:nvSpPr>
        <p:spPr>
          <a:xfrm>
            <a:off x="258445" y="0"/>
            <a:ext cx="5837555" cy="523220"/>
          </a:xfrm>
          <a:prstGeom prst="rect">
            <a:avLst/>
          </a:prstGeom>
          <a:noFill/>
        </p:spPr>
        <p:txBody>
          <a:bodyPr wrap="square" rtlCol="0">
            <a:spAutoFit/>
          </a:bodyPr>
          <a:lstStyle/>
          <a:p>
            <a:r>
              <a:rPr lang="es-ES" sz="2800" b="1" i="1" dirty="0">
                <a:ln w="0"/>
                <a:effectLst>
                  <a:outerShdw blurRad="38100" dist="19050" dir="2700000" algn="tl" rotWithShape="0">
                    <a:schemeClr val="dk1">
                      <a:alpha val="40000"/>
                    </a:schemeClr>
                  </a:outerShdw>
                </a:effectLst>
              </a:rPr>
              <a:t>Análisis del área de vida</a:t>
            </a:r>
          </a:p>
        </p:txBody>
      </p:sp>
      <p:pic>
        <p:nvPicPr>
          <p:cNvPr id="7" name="Imagen 6" descr="Image">
            <a:extLst>
              <a:ext uri="{FF2B5EF4-FFF2-40B4-BE49-F238E27FC236}">
                <a16:creationId xmlns:a16="http://schemas.microsoft.com/office/drawing/2014/main" id="{2C51B268-74EC-41BF-A424-C4FFB6A059D8}"/>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65699" y="1193578"/>
            <a:ext cx="4208206" cy="2333951"/>
          </a:xfrm>
          <a:prstGeom prst="rect">
            <a:avLst/>
          </a:prstGeom>
          <a:noFill/>
          <a:ln>
            <a:noFill/>
          </a:ln>
        </p:spPr>
      </p:pic>
      <p:sp>
        <p:nvSpPr>
          <p:cNvPr id="6" name="CuadroTexto 5">
            <a:extLst>
              <a:ext uri="{FF2B5EF4-FFF2-40B4-BE49-F238E27FC236}">
                <a16:creationId xmlns:a16="http://schemas.microsoft.com/office/drawing/2014/main" id="{3B17C399-2BF2-43BF-80FF-D3CE7495E547}"/>
              </a:ext>
            </a:extLst>
          </p:cNvPr>
          <p:cNvSpPr txBox="1"/>
          <p:nvPr/>
        </p:nvSpPr>
        <p:spPr>
          <a:xfrm>
            <a:off x="665699" y="590659"/>
            <a:ext cx="3977034" cy="584775"/>
          </a:xfrm>
          <a:prstGeom prst="rect">
            <a:avLst/>
          </a:prstGeom>
          <a:noFill/>
        </p:spPr>
        <p:txBody>
          <a:bodyPr wrap="square" rtlCol="0">
            <a:spAutoFit/>
          </a:bodyPr>
          <a:lstStyle/>
          <a:p>
            <a:r>
              <a:rPr lang="es-EC" sz="1600" dirty="0"/>
              <a:t>Gráfico de barras con desviaciones estándar del área de vida calculado con KDE y MCP</a:t>
            </a:r>
          </a:p>
        </p:txBody>
      </p:sp>
      <p:pic>
        <p:nvPicPr>
          <p:cNvPr id="9" name="Imagen 8">
            <a:extLst>
              <a:ext uri="{FF2B5EF4-FFF2-40B4-BE49-F238E27FC236}">
                <a16:creationId xmlns:a16="http://schemas.microsoft.com/office/drawing/2014/main" id="{4FE926B6-409D-4D0B-AA98-4D50C60867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20496" y="4102242"/>
            <a:ext cx="6466820" cy="1528866"/>
          </a:xfrm>
          <a:prstGeom prst="rect">
            <a:avLst/>
          </a:prstGeom>
        </p:spPr>
      </p:pic>
      <p:sp>
        <p:nvSpPr>
          <p:cNvPr id="2" name="Elipse 1">
            <a:extLst>
              <a:ext uri="{FF2B5EF4-FFF2-40B4-BE49-F238E27FC236}">
                <a16:creationId xmlns:a16="http://schemas.microsoft.com/office/drawing/2014/main" id="{5BEE697B-377C-49C2-A720-572A1CEEF5EA}"/>
              </a:ext>
            </a:extLst>
          </p:cNvPr>
          <p:cNvSpPr/>
          <p:nvPr/>
        </p:nvSpPr>
        <p:spPr>
          <a:xfrm>
            <a:off x="6725265" y="1329359"/>
            <a:ext cx="1088579" cy="15396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Elipse 12">
            <a:extLst>
              <a:ext uri="{FF2B5EF4-FFF2-40B4-BE49-F238E27FC236}">
                <a16:creationId xmlns:a16="http://schemas.microsoft.com/office/drawing/2014/main" id="{7D5B5FC2-CCDD-4674-9308-CEC274C5552D}"/>
              </a:ext>
            </a:extLst>
          </p:cNvPr>
          <p:cNvSpPr/>
          <p:nvPr/>
        </p:nvSpPr>
        <p:spPr>
          <a:xfrm>
            <a:off x="9043027" y="1392705"/>
            <a:ext cx="1088579" cy="15396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6" name="Elipse 15">
            <a:extLst>
              <a:ext uri="{FF2B5EF4-FFF2-40B4-BE49-F238E27FC236}">
                <a16:creationId xmlns:a16="http://schemas.microsoft.com/office/drawing/2014/main" id="{D0026730-2E6E-4FCB-97AE-C80E44AC426F}"/>
              </a:ext>
            </a:extLst>
          </p:cNvPr>
          <p:cNvSpPr/>
          <p:nvPr/>
        </p:nvSpPr>
        <p:spPr>
          <a:xfrm>
            <a:off x="9833123" y="1370782"/>
            <a:ext cx="1088579" cy="15396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7" name="Elipse 16">
            <a:extLst>
              <a:ext uri="{FF2B5EF4-FFF2-40B4-BE49-F238E27FC236}">
                <a16:creationId xmlns:a16="http://schemas.microsoft.com/office/drawing/2014/main" id="{8ED8811A-0970-4DFA-AFF6-D432C51F8082}"/>
              </a:ext>
            </a:extLst>
          </p:cNvPr>
          <p:cNvSpPr/>
          <p:nvPr/>
        </p:nvSpPr>
        <p:spPr>
          <a:xfrm>
            <a:off x="7515361" y="1359848"/>
            <a:ext cx="1088579" cy="15396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0" name="Elipse 19">
            <a:extLst>
              <a:ext uri="{FF2B5EF4-FFF2-40B4-BE49-F238E27FC236}">
                <a16:creationId xmlns:a16="http://schemas.microsoft.com/office/drawing/2014/main" id="{46F601E6-5A02-4ECF-B58B-C3F069B72FD3}"/>
              </a:ext>
            </a:extLst>
          </p:cNvPr>
          <p:cNvSpPr/>
          <p:nvPr/>
        </p:nvSpPr>
        <p:spPr>
          <a:xfrm>
            <a:off x="8252931" y="1353348"/>
            <a:ext cx="1088579" cy="15396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1" name="Elipse 20">
            <a:extLst>
              <a:ext uri="{FF2B5EF4-FFF2-40B4-BE49-F238E27FC236}">
                <a16:creationId xmlns:a16="http://schemas.microsoft.com/office/drawing/2014/main" id="{2CA16CA2-C3E0-4593-B883-A6FC826DB0AA}"/>
              </a:ext>
            </a:extLst>
          </p:cNvPr>
          <p:cNvSpPr/>
          <p:nvPr/>
        </p:nvSpPr>
        <p:spPr>
          <a:xfrm>
            <a:off x="10623219" y="1392705"/>
            <a:ext cx="1088579" cy="15396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 name="Elipse 3">
            <a:extLst>
              <a:ext uri="{FF2B5EF4-FFF2-40B4-BE49-F238E27FC236}">
                <a16:creationId xmlns:a16="http://schemas.microsoft.com/office/drawing/2014/main" id="{DB99B2A8-E5BF-461D-AE4F-3BBB2AB374F1}"/>
              </a:ext>
            </a:extLst>
          </p:cNvPr>
          <p:cNvSpPr/>
          <p:nvPr/>
        </p:nvSpPr>
        <p:spPr>
          <a:xfrm>
            <a:off x="6832456" y="4660199"/>
            <a:ext cx="682905" cy="87975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2" name="Elipse 21">
            <a:extLst>
              <a:ext uri="{FF2B5EF4-FFF2-40B4-BE49-F238E27FC236}">
                <a16:creationId xmlns:a16="http://schemas.microsoft.com/office/drawing/2014/main" id="{BE035A91-FDFF-46F2-8826-DF5A4658F9CC}"/>
              </a:ext>
            </a:extLst>
          </p:cNvPr>
          <p:cNvSpPr/>
          <p:nvPr/>
        </p:nvSpPr>
        <p:spPr>
          <a:xfrm>
            <a:off x="4415185" y="4708980"/>
            <a:ext cx="682905" cy="87975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3" name="Elipse 22">
            <a:extLst>
              <a:ext uri="{FF2B5EF4-FFF2-40B4-BE49-F238E27FC236}">
                <a16:creationId xmlns:a16="http://schemas.microsoft.com/office/drawing/2014/main" id="{6D117ED6-08CA-480F-984E-644CCBA43913}"/>
              </a:ext>
            </a:extLst>
          </p:cNvPr>
          <p:cNvSpPr/>
          <p:nvPr/>
        </p:nvSpPr>
        <p:spPr>
          <a:xfrm>
            <a:off x="5210792" y="4660070"/>
            <a:ext cx="682905" cy="87975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4" name="Elipse 23">
            <a:extLst>
              <a:ext uri="{FF2B5EF4-FFF2-40B4-BE49-F238E27FC236}">
                <a16:creationId xmlns:a16="http://schemas.microsoft.com/office/drawing/2014/main" id="{4FFD309D-A291-496F-96DD-5C0E72DB72EE}"/>
              </a:ext>
            </a:extLst>
          </p:cNvPr>
          <p:cNvSpPr/>
          <p:nvPr/>
        </p:nvSpPr>
        <p:spPr>
          <a:xfrm>
            <a:off x="7718197" y="4582155"/>
            <a:ext cx="682905" cy="9464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5" name="Elipse 24">
            <a:extLst>
              <a:ext uri="{FF2B5EF4-FFF2-40B4-BE49-F238E27FC236}">
                <a16:creationId xmlns:a16="http://schemas.microsoft.com/office/drawing/2014/main" id="{734AF345-C641-4DC0-A055-51B8F15313ED}"/>
              </a:ext>
            </a:extLst>
          </p:cNvPr>
          <p:cNvSpPr/>
          <p:nvPr/>
        </p:nvSpPr>
        <p:spPr>
          <a:xfrm>
            <a:off x="5992439" y="4650674"/>
            <a:ext cx="682905" cy="87975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6" name="Elipse 25">
            <a:extLst>
              <a:ext uri="{FF2B5EF4-FFF2-40B4-BE49-F238E27FC236}">
                <a16:creationId xmlns:a16="http://schemas.microsoft.com/office/drawing/2014/main" id="{EFEC7CD4-4E39-49B7-B578-229DBEB87756}"/>
              </a:ext>
            </a:extLst>
          </p:cNvPr>
          <p:cNvSpPr/>
          <p:nvPr/>
        </p:nvSpPr>
        <p:spPr>
          <a:xfrm>
            <a:off x="8603938" y="4643238"/>
            <a:ext cx="682905" cy="87975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7" name="CuadroTexto 26">
            <a:extLst>
              <a:ext uri="{FF2B5EF4-FFF2-40B4-BE49-F238E27FC236}">
                <a16:creationId xmlns:a16="http://schemas.microsoft.com/office/drawing/2014/main" id="{A64B3B7F-86A6-41F0-92B9-EEF292FDF826}"/>
              </a:ext>
            </a:extLst>
          </p:cNvPr>
          <p:cNvSpPr txBox="1"/>
          <p:nvPr/>
        </p:nvSpPr>
        <p:spPr>
          <a:xfrm>
            <a:off x="258444" y="6334780"/>
            <a:ext cx="3750847" cy="523220"/>
          </a:xfrm>
          <a:prstGeom prst="rect">
            <a:avLst/>
          </a:prstGeom>
          <a:noFill/>
        </p:spPr>
        <p:txBody>
          <a:bodyPr wrap="square" rtlCol="0">
            <a:spAutoFit/>
          </a:bodyPr>
          <a:lstStyle/>
          <a:p>
            <a:r>
              <a:rPr lang="es-ES" sz="2800" b="1" i="1" dirty="0">
                <a:ln w="0"/>
                <a:effectLst>
                  <a:outerShdw blurRad="38100" dist="19050" dir="2700000" algn="tl" rotWithShape="0">
                    <a:schemeClr val="dk1">
                      <a:alpha val="40000"/>
                    </a:schemeClr>
                  </a:outerShdw>
                </a:effectLst>
              </a:rPr>
              <a:t>Resultados y discusión</a:t>
            </a:r>
          </a:p>
        </p:txBody>
      </p:sp>
      <p:sp>
        <p:nvSpPr>
          <p:cNvPr id="28" name="CuadroTexto 27">
            <a:extLst>
              <a:ext uri="{FF2B5EF4-FFF2-40B4-BE49-F238E27FC236}">
                <a16:creationId xmlns:a16="http://schemas.microsoft.com/office/drawing/2014/main" id="{5CBEC092-940E-4384-B559-EA45D523C011}"/>
              </a:ext>
            </a:extLst>
          </p:cNvPr>
          <p:cNvSpPr txBox="1"/>
          <p:nvPr/>
        </p:nvSpPr>
        <p:spPr>
          <a:xfrm>
            <a:off x="11555743" y="72269"/>
            <a:ext cx="502733" cy="369332"/>
          </a:xfrm>
          <a:prstGeom prst="rect">
            <a:avLst/>
          </a:prstGeom>
          <a:noFill/>
        </p:spPr>
        <p:txBody>
          <a:bodyPr wrap="square" rtlCol="0">
            <a:spAutoFit/>
          </a:bodyPr>
          <a:lstStyle/>
          <a:p>
            <a:r>
              <a:rPr lang="es-EC" dirty="0"/>
              <a:t>15</a:t>
            </a:r>
          </a:p>
        </p:txBody>
      </p:sp>
    </p:spTree>
    <p:extLst>
      <p:ext uri="{BB962C8B-B14F-4D97-AF65-F5344CB8AC3E}">
        <p14:creationId xmlns:p14="http://schemas.microsoft.com/office/powerpoint/2010/main" val="4209241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1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2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21"/>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9"/>
                                        </p:tgtEl>
                                        <p:attrNameLst>
                                          <p:attrName>style.visibility</p:attrName>
                                        </p:attrNameLst>
                                      </p:cBhvr>
                                      <p:to>
                                        <p:strVal val="visible"/>
                                      </p:to>
                                    </p:set>
                                    <p:anim calcmode="lin" valueType="num">
                                      <p:cBhvr additive="base">
                                        <p:cTn id="71" dur="500" fill="hold"/>
                                        <p:tgtEl>
                                          <p:spTgt spid="9"/>
                                        </p:tgtEl>
                                        <p:attrNameLst>
                                          <p:attrName>ppt_x</p:attrName>
                                        </p:attrNameLst>
                                      </p:cBhvr>
                                      <p:tavLst>
                                        <p:tav tm="0">
                                          <p:val>
                                            <p:strVal val="#ppt_x"/>
                                          </p:val>
                                        </p:tav>
                                        <p:tav tm="100000">
                                          <p:val>
                                            <p:strVal val="#ppt_x"/>
                                          </p:val>
                                        </p:tav>
                                      </p:tavLst>
                                    </p:anim>
                                    <p:anim calcmode="lin" valueType="num">
                                      <p:cBhvr additive="base">
                                        <p:cTn id="7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2"/>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1" nodeType="clickEffect">
                                  <p:stCondLst>
                                    <p:cond delay="0"/>
                                  </p:stCondLst>
                                  <p:childTnLst>
                                    <p:set>
                                      <p:cBhvr>
                                        <p:cTn id="82" dur="1" fill="hold">
                                          <p:stCondLst>
                                            <p:cond delay="0"/>
                                          </p:stCondLst>
                                        </p:cTn>
                                        <p:tgtEl>
                                          <p:spTgt spid="22"/>
                                        </p:tgtEl>
                                        <p:attrNameLst>
                                          <p:attrName>style.visibility</p:attrName>
                                        </p:attrNameLst>
                                      </p:cBhvr>
                                      <p:to>
                                        <p:strVal val="hidden"/>
                                      </p:to>
                                    </p:set>
                                  </p:childTnLst>
                                </p:cTn>
                              </p:par>
                              <p:par>
                                <p:cTn id="83" presetID="1" presetClass="exit" presetSubtype="0" fill="hold" grpId="1" nodeType="withEffect">
                                  <p:stCondLst>
                                    <p:cond delay="0"/>
                                  </p:stCondLst>
                                  <p:childTnLst>
                                    <p:set>
                                      <p:cBhvr>
                                        <p:cTn id="84" dur="1" fill="hold">
                                          <p:stCondLst>
                                            <p:cond delay="0"/>
                                          </p:stCondLst>
                                        </p:cTn>
                                        <p:tgtEl>
                                          <p:spTgt spid="4"/>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23"/>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24"/>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1" nodeType="clickEffect">
                                  <p:stCondLst>
                                    <p:cond delay="0"/>
                                  </p:stCondLst>
                                  <p:childTnLst>
                                    <p:set>
                                      <p:cBhvr>
                                        <p:cTn id="94" dur="1" fill="hold">
                                          <p:stCondLst>
                                            <p:cond delay="0"/>
                                          </p:stCondLst>
                                        </p:cTn>
                                        <p:tgtEl>
                                          <p:spTgt spid="23"/>
                                        </p:tgtEl>
                                        <p:attrNameLst>
                                          <p:attrName>style.visibility</p:attrName>
                                        </p:attrNameLst>
                                      </p:cBhvr>
                                      <p:to>
                                        <p:strVal val="hidden"/>
                                      </p:to>
                                    </p:set>
                                  </p:childTnLst>
                                </p:cTn>
                              </p:par>
                              <p:par>
                                <p:cTn id="95" presetID="1" presetClass="exit" presetSubtype="0" fill="hold" grpId="1" nodeType="withEffect">
                                  <p:stCondLst>
                                    <p:cond delay="0"/>
                                  </p:stCondLst>
                                  <p:childTnLst>
                                    <p:set>
                                      <p:cBhvr>
                                        <p:cTn id="96" dur="1" fill="hold">
                                          <p:stCondLst>
                                            <p:cond delay="0"/>
                                          </p:stCondLst>
                                        </p:cTn>
                                        <p:tgtEl>
                                          <p:spTgt spid="24"/>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25"/>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26"/>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1" nodeType="clickEffect">
                                  <p:stCondLst>
                                    <p:cond delay="0"/>
                                  </p:stCondLst>
                                  <p:childTnLst>
                                    <p:set>
                                      <p:cBhvr>
                                        <p:cTn id="106" dur="1" fill="hold">
                                          <p:stCondLst>
                                            <p:cond delay="0"/>
                                          </p:stCondLst>
                                        </p:cTn>
                                        <p:tgtEl>
                                          <p:spTgt spid="25"/>
                                        </p:tgtEl>
                                        <p:attrNameLst>
                                          <p:attrName>style.visibility</p:attrName>
                                        </p:attrNameLst>
                                      </p:cBhvr>
                                      <p:to>
                                        <p:strVal val="hidden"/>
                                      </p:to>
                                    </p:set>
                                  </p:childTnLst>
                                </p:cTn>
                              </p:par>
                              <p:par>
                                <p:cTn id="107" presetID="1" presetClass="exit" presetSubtype="0" fill="hold" grpId="1" nodeType="withEffect">
                                  <p:stCondLst>
                                    <p:cond delay="0"/>
                                  </p:stCondLst>
                                  <p:childTnLst>
                                    <p:set>
                                      <p:cBhvr>
                                        <p:cTn id="108"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2" grpId="1" animBg="1"/>
      <p:bldP spid="13" grpId="0" animBg="1"/>
      <p:bldP spid="13" grpId="1" animBg="1"/>
      <p:bldP spid="16" grpId="0" animBg="1"/>
      <p:bldP spid="16" grpId="1" animBg="1"/>
      <p:bldP spid="17" grpId="0" animBg="1"/>
      <p:bldP spid="17" grpId="1" animBg="1"/>
      <p:bldP spid="20" grpId="0" animBg="1"/>
      <p:bldP spid="20" grpId="1" animBg="1"/>
      <p:bldP spid="21" grpId="0" animBg="1"/>
      <p:bldP spid="21" grpId="1" animBg="1"/>
      <p:bldP spid="4" grpId="0" animBg="1"/>
      <p:bldP spid="4"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4 Imagen">
            <a:extLst>
              <a:ext uri="{FF2B5EF4-FFF2-40B4-BE49-F238E27FC236}">
                <a16:creationId xmlns:a16="http://schemas.microsoft.com/office/drawing/2014/main" id="{E4141A20-B419-4452-BD1A-7DE38CEB447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57302" y="5955075"/>
            <a:ext cx="3089595" cy="7225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CuadroTexto 2">
            <a:extLst>
              <a:ext uri="{FF2B5EF4-FFF2-40B4-BE49-F238E27FC236}">
                <a16:creationId xmlns:a16="http://schemas.microsoft.com/office/drawing/2014/main" id="{74016510-C5A8-4046-A843-2E6319F752C8}"/>
              </a:ext>
            </a:extLst>
          </p:cNvPr>
          <p:cNvSpPr txBox="1"/>
          <p:nvPr/>
        </p:nvSpPr>
        <p:spPr>
          <a:xfrm>
            <a:off x="258445" y="0"/>
            <a:ext cx="5837555" cy="523220"/>
          </a:xfrm>
          <a:prstGeom prst="rect">
            <a:avLst/>
          </a:prstGeom>
          <a:noFill/>
        </p:spPr>
        <p:txBody>
          <a:bodyPr wrap="square" rtlCol="0">
            <a:spAutoFit/>
          </a:bodyPr>
          <a:lstStyle/>
          <a:p>
            <a:r>
              <a:rPr lang="es-ES" sz="2800" b="1" i="1" dirty="0">
                <a:ln w="0"/>
                <a:effectLst>
                  <a:outerShdw blurRad="38100" dist="19050" dir="2700000" algn="tl" rotWithShape="0">
                    <a:schemeClr val="dk1">
                      <a:alpha val="40000"/>
                    </a:schemeClr>
                  </a:outerShdw>
                </a:effectLst>
              </a:rPr>
              <a:t>Análisis del área de vida</a:t>
            </a:r>
          </a:p>
        </p:txBody>
      </p:sp>
      <p:pic>
        <p:nvPicPr>
          <p:cNvPr id="5" name="Imagen 4">
            <a:extLst>
              <a:ext uri="{FF2B5EF4-FFF2-40B4-BE49-F238E27FC236}">
                <a16:creationId xmlns:a16="http://schemas.microsoft.com/office/drawing/2014/main" id="{43D99CBB-E335-453A-B413-8D5FF79E3D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8445" y="704178"/>
            <a:ext cx="7682276" cy="5425200"/>
          </a:xfrm>
          <a:prstGeom prst="rect">
            <a:avLst/>
          </a:prstGeom>
        </p:spPr>
      </p:pic>
      <p:sp>
        <p:nvSpPr>
          <p:cNvPr id="6" name="Rectángulo 5">
            <a:extLst>
              <a:ext uri="{FF2B5EF4-FFF2-40B4-BE49-F238E27FC236}">
                <a16:creationId xmlns:a16="http://schemas.microsoft.com/office/drawing/2014/main" id="{057B2E9F-6F42-4EAB-A07D-46C809085379}"/>
              </a:ext>
            </a:extLst>
          </p:cNvPr>
          <p:cNvSpPr/>
          <p:nvPr/>
        </p:nvSpPr>
        <p:spPr>
          <a:xfrm>
            <a:off x="8347587" y="2315497"/>
            <a:ext cx="3089595" cy="1755058"/>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EC" dirty="0"/>
              <a:t>Ubicación de </a:t>
            </a:r>
            <a:r>
              <a:rPr lang="es-EC" i="1" dirty="0" err="1"/>
              <a:t>Cebus</a:t>
            </a:r>
            <a:r>
              <a:rPr lang="es-EC" i="1" dirty="0"/>
              <a:t> </a:t>
            </a:r>
            <a:r>
              <a:rPr lang="es-EC" i="1" dirty="0" err="1"/>
              <a:t>albifrons</a:t>
            </a:r>
            <a:r>
              <a:rPr lang="es-EC" i="1" dirty="0"/>
              <a:t> </a:t>
            </a:r>
            <a:r>
              <a:rPr lang="es-EC" dirty="0"/>
              <a:t>durante el mes de noviembre del 2022</a:t>
            </a:r>
          </a:p>
        </p:txBody>
      </p:sp>
      <p:sp>
        <p:nvSpPr>
          <p:cNvPr id="7" name="CuadroTexto 6">
            <a:extLst>
              <a:ext uri="{FF2B5EF4-FFF2-40B4-BE49-F238E27FC236}">
                <a16:creationId xmlns:a16="http://schemas.microsoft.com/office/drawing/2014/main" id="{0BB1CA59-D7EE-4182-9BFA-A3B888FB7475}"/>
              </a:ext>
            </a:extLst>
          </p:cNvPr>
          <p:cNvSpPr txBox="1"/>
          <p:nvPr/>
        </p:nvSpPr>
        <p:spPr>
          <a:xfrm>
            <a:off x="258444" y="6334780"/>
            <a:ext cx="3750847" cy="523220"/>
          </a:xfrm>
          <a:prstGeom prst="rect">
            <a:avLst/>
          </a:prstGeom>
          <a:noFill/>
        </p:spPr>
        <p:txBody>
          <a:bodyPr wrap="square" rtlCol="0">
            <a:spAutoFit/>
          </a:bodyPr>
          <a:lstStyle/>
          <a:p>
            <a:r>
              <a:rPr lang="es-ES" sz="2800" b="1" i="1" dirty="0">
                <a:ln w="0"/>
                <a:effectLst>
                  <a:outerShdw blurRad="38100" dist="19050" dir="2700000" algn="tl" rotWithShape="0">
                    <a:schemeClr val="dk1">
                      <a:alpha val="40000"/>
                    </a:schemeClr>
                  </a:outerShdw>
                </a:effectLst>
              </a:rPr>
              <a:t>Resultados y discusión</a:t>
            </a:r>
          </a:p>
        </p:txBody>
      </p:sp>
      <p:sp>
        <p:nvSpPr>
          <p:cNvPr id="8" name="CuadroTexto 7">
            <a:extLst>
              <a:ext uri="{FF2B5EF4-FFF2-40B4-BE49-F238E27FC236}">
                <a16:creationId xmlns:a16="http://schemas.microsoft.com/office/drawing/2014/main" id="{645585F0-9F8D-40A7-907C-141161B1A46C}"/>
              </a:ext>
            </a:extLst>
          </p:cNvPr>
          <p:cNvSpPr txBox="1"/>
          <p:nvPr/>
        </p:nvSpPr>
        <p:spPr>
          <a:xfrm>
            <a:off x="11555743" y="72269"/>
            <a:ext cx="502733" cy="369332"/>
          </a:xfrm>
          <a:prstGeom prst="rect">
            <a:avLst/>
          </a:prstGeom>
          <a:noFill/>
        </p:spPr>
        <p:txBody>
          <a:bodyPr wrap="square" rtlCol="0">
            <a:spAutoFit/>
          </a:bodyPr>
          <a:lstStyle/>
          <a:p>
            <a:r>
              <a:rPr lang="es-EC" dirty="0"/>
              <a:t>16</a:t>
            </a:r>
          </a:p>
        </p:txBody>
      </p:sp>
    </p:spTree>
    <p:extLst>
      <p:ext uri="{BB962C8B-B14F-4D97-AF65-F5344CB8AC3E}">
        <p14:creationId xmlns:p14="http://schemas.microsoft.com/office/powerpoint/2010/main" val="1153947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4 Imagen">
            <a:extLst>
              <a:ext uri="{FF2B5EF4-FFF2-40B4-BE49-F238E27FC236}">
                <a16:creationId xmlns:a16="http://schemas.microsoft.com/office/drawing/2014/main" id="{E4141A20-B419-4452-BD1A-7DE38CEB447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57302" y="5955075"/>
            <a:ext cx="3089595" cy="7225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CuadroTexto 2">
            <a:extLst>
              <a:ext uri="{FF2B5EF4-FFF2-40B4-BE49-F238E27FC236}">
                <a16:creationId xmlns:a16="http://schemas.microsoft.com/office/drawing/2014/main" id="{74016510-C5A8-4046-A843-2E6319F752C8}"/>
              </a:ext>
            </a:extLst>
          </p:cNvPr>
          <p:cNvSpPr txBox="1"/>
          <p:nvPr/>
        </p:nvSpPr>
        <p:spPr>
          <a:xfrm>
            <a:off x="258445" y="0"/>
            <a:ext cx="5837555" cy="523220"/>
          </a:xfrm>
          <a:prstGeom prst="rect">
            <a:avLst/>
          </a:prstGeom>
          <a:noFill/>
        </p:spPr>
        <p:txBody>
          <a:bodyPr wrap="square" rtlCol="0">
            <a:spAutoFit/>
          </a:bodyPr>
          <a:lstStyle/>
          <a:p>
            <a:r>
              <a:rPr lang="es-ES" sz="2800" b="1" i="1" dirty="0">
                <a:ln w="0"/>
                <a:effectLst>
                  <a:outerShdw blurRad="38100" dist="19050" dir="2700000" algn="tl" rotWithShape="0">
                    <a:schemeClr val="dk1">
                      <a:alpha val="40000"/>
                    </a:schemeClr>
                  </a:outerShdw>
                </a:effectLst>
              </a:rPr>
              <a:t>Análisis del área de vida</a:t>
            </a:r>
          </a:p>
        </p:txBody>
      </p:sp>
      <p:pic>
        <p:nvPicPr>
          <p:cNvPr id="4" name="Imagen 3">
            <a:extLst>
              <a:ext uri="{FF2B5EF4-FFF2-40B4-BE49-F238E27FC236}">
                <a16:creationId xmlns:a16="http://schemas.microsoft.com/office/drawing/2014/main" id="{451A870E-3769-4728-A22C-228CE50736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8429" y="1620822"/>
            <a:ext cx="5617586" cy="3967122"/>
          </a:xfrm>
          <a:prstGeom prst="rect">
            <a:avLst/>
          </a:prstGeom>
        </p:spPr>
      </p:pic>
      <p:pic>
        <p:nvPicPr>
          <p:cNvPr id="8" name="Imagen 7">
            <a:extLst>
              <a:ext uri="{FF2B5EF4-FFF2-40B4-BE49-F238E27FC236}">
                <a16:creationId xmlns:a16="http://schemas.microsoft.com/office/drawing/2014/main" id="{E3228F97-FC28-4CB7-9E2B-9DA1A3B178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86015" y="1620822"/>
            <a:ext cx="5617696" cy="3967200"/>
          </a:xfrm>
          <a:prstGeom prst="rect">
            <a:avLst/>
          </a:prstGeom>
        </p:spPr>
      </p:pic>
      <p:sp>
        <p:nvSpPr>
          <p:cNvPr id="9" name="Rectángulo 8">
            <a:extLst>
              <a:ext uri="{FF2B5EF4-FFF2-40B4-BE49-F238E27FC236}">
                <a16:creationId xmlns:a16="http://schemas.microsoft.com/office/drawing/2014/main" id="{CBB3B774-502B-4F55-9AA0-ADD84950185D}"/>
              </a:ext>
            </a:extLst>
          </p:cNvPr>
          <p:cNvSpPr/>
          <p:nvPr/>
        </p:nvSpPr>
        <p:spPr>
          <a:xfrm>
            <a:off x="840658" y="766916"/>
            <a:ext cx="4704736" cy="85382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EC" sz="3600" dirty="0"/>
              <a:t>MCP</a:t>
            </a:r>
          </a:p>
        </p:txBody>
      </p:sp>
      <p:sp>
        <p:nvSpPr>
          <p:cNvPr id="11" name="Rectángulo 10">
            <a:extLst>
              <a:ext uri="{FF2B5EF4-FFF2-40B4-BE49-F238E27FC236}">
                <a16:creationId xmlns:a16="http://schemas.microsoft.com/office/drawing/2014/main" id="{F88A9BE5-99A4-4434-A8C9-44B4EA3A0C2F}"/>
              </a:ext>
            </a:extLst>
          </p:cNvPr>
          <p:cNvSpPr/>
          <p:nvPr/>
        </p:nvSpPr>
        <p:spPr>
          <a:xfrm>
            <a:off x="6442495" y="750954"/>
            <a:ext cx="4704736" cy="853828"/>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s-EC" sz="3600" dirty="0"/>
              <a:t>KDE</a:t>
            </a:r>
          </a:p>
        </p:txBody>
      </p:sp>
      <p:sp>
        <p:nvSpPr>
          <p:cNvPr id="10" name="CuadroTexto 9">
            <a:extLst>
              <a:ext uri="{FF2B5EF4-FFF2-40B4-BE49-F238E27FC236}">
                <a16:creationId xmlns:a16="http://schemas.microsoft.com/office/drawing/2014/main" id="{79A10E28-B96C-438E-8B4C-248DF516CA96}"/>
              </a:ext>
            </a:extLst>
          </p:cNvPr>
          <p:cNvSpPr txBox="1"/>
          <p:nvPr/>
        </p:nvSpPr>
        <p:spPr>
          <a:xfrm>
            <a:off x="258444" y="6334780"/>
            <a:ext cx="3750847" cy="523220"/>
          </a:xfrm>
          <a:prstGeom prst="rect">
            <a:avLst/>
          </a:prstGeom>
          <a:noFill/>
        </p:spPr>
        <p:txBody>
          <a:bodyPr wrap="square" rtlCol="0">
            <a:spAutoFit/>
          </a:bodyPr>
          <a:lstStyle/>
          <a:p>
            <a:r>
              <a:rPr lang="es-ES" sz="2800" b="1" i="1" dirty="0">
                <a:ln w="0"/>
                <a:effectLst>
                  <a:outerShdw blurRad="38100" dist="19050" dir="2700000" algn="tl" rotWithShape="0">
                    <a:schemeClr val="dk1">
                      <a:alpha val="40000"/>
                    </a:schemeClr>
                  </a:outerShdw>
                </a:effectLst>
              </a:rPr>
              <a:t>Resultados y discusión</a:t>
            </a:r>
          </a:p>
        </p:txBody>
      </p:sp>
      <p:sp>
        <p:nvSpPr>
          <p:cNvPr id="12" name="Rectángulo 11">
            <a:extLst>
              <a:ext uri="{FF2B5EF4-FFF2-40B4-BE49-F238E27FC236}">
                <a16:creationId xmlns:a16="http://schemas.microsoft.com/office/drawing/2014/main" id="{D6A874DB-F3A2-4B81-B734-F96CB2CA3223}"/>
              </a:ext>
            </a:extLst>
          </p:cNvPr>
          <p:cNvSpPr/>
          <p:nvPr/>
        </p:nvSpPr>
        <p:spPr>
          <a:xfrm>
            <a:off x="3570512" y="6457890"/>
            <a:ext cx="5050976" cy="276999"/>
          </a:xfrm>
          <a:prstGeom prst="rect">
            <a:avLst/>
          </a:prstGeom>
        </p:spPr>
        <p:txBody>
          <a:bodyPr wrap="square">
            <a:spAutoFit/>
          </a:bodyPr>
          <a:lstStyle/>
          <a:p>
            <a:r>
              <a:rPr lang="en-US" sz="1200" dirty="0"/>
              <a:t>Discusión: (</a:t>
            </a:r>
            <a:r>
              <a:rPr lang="es-EC" sz="1200" dirty="0"/>
              <a:t>Martínez-Íñigo, 2021)</a:t>
            </a:r>
            <a:r>
              <a:rPr lang="en-US" sz="1200" dirty="0"/>
              <a:t> y (</a:t>
            </a:r>
            <a:r>
              <a:rPr lang="es-EC" sz="1200" dirty="0" err="1"/>
              <a:t>Börger</a:t>
            </a:r>
            <a:r>
              <a:rPr lang="es-EC" sz="1200" dirty="0"/>
              <a:t> et al., 2006) </a:t>
            </a:r>
            <a:r>
              <a:rPr lang="en-US" sz="1200" dirty="0"/>
              <a:t>.</a:t>
            </a:r>
            <a:endParaRPr lang="es-EC" sz="1200" dirty="0"/>
          </a:p>
        </p:txBody>
      </p:sp>
      <p:sp>
        <p:nvSpPr>
          <p:cNvPr id="13" name="CuadroTexto 12">
            <a:extLst>
              <a:ext uri="{FF2B5EF4-FFF2-40B4-BE49-F238E27FC236}">
                <a16:creationId xmlns:a16="http://schemas.microsoft.com/office/drawing/2014/main" id="{E89E20F0-174B-42DE-8D22-66EB893A6E1A}"/>
              </a:ext>
            </a:extLst>
          </p:cNvPr>
          <p:cNvSpPr txBox="1"/>
          <p:nvPr/>
        </p:nvSpPr>
        <p:spPr>
          <a:xfrm>
            <a:off x="11555743" y="72269"/>
            <a:ext cx="502733" cy="369332"/>
          </a:xfrm>
          <a:prstGeom prst="rect">
            <a:avLst/>
          </a:prstGeom>
          <a:noFill/>
        </p:spPr>
        <p:txBody>
          <a:bodyPr wrap="square" rtlCol="0">
            <a:spAutoFit/>
          </a:bodyPr>
          <a:lstStyle/>
          <a:p>
            <a:r>
              <a:rPr lang="es-EC" dirty="0"/>
              <a:t>17</a:t>
            </a:r>
          </a:p>
        </p:txBody>
      </p:sp>
    </p:spTree>
    <p:extLst>
      <p:ext uri="{BB962C8B-B14F-4D97-AF65-F5344CB8AC3E}">
        <p14:creationId xmlns:p14="http://schemas.microsoft.com/office/powerpoint/2010/main" val="3301372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4 Imagen">
            <a:extLst>
              <a:ext uri="{FF2B5EF4-FFF2-40B4-BE49-F238E27FC236}">
                <a16:creationId xmlns:a16="http://schemas.microsoft.com/office/drawing/2014/main" id="{E4141A20-B419-4452-BD1A-7DE38CEB447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57302" y="5955075"/>
            <a:ext cx="3089595" cy="7225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CuadroTexto 2">
            <a:extLst>
              <a:ext uri="{FF2B5EF4-FFF2-40B4-BE49-F238E27FC236}">
                <a16:creationId xmlns:a16="http://schemas.microsoft.com/office/drawing/2014/main" id="{74016510-C5A8-4046-A843-2E6319F752C8}"/>
              </a:ext>
            </a:extLst>
          </p:cNvPr>
          <p:cNvSpPr txBox="1"/>
          <p:nvPr/>
        </p:nvSpPr>
        <p:spPr>
          <a:xfrm>
            <a:off x="258445" y="0"/>
            <a:ext cx="5837555" cy="523220"/>
          </a:xfrm>
          <a:prstGeom prst="rect">
            <a:avLst/>
          </a:prstGeom>
          <a:noFill/>
        </p:spPr>
        <p:txBody>
          <a:bodyPr wrap="square" rtlCol="0">
            <a:spAutoFit/>
          </a:bodyPr>
          <a:lstStyle/>
          <a:p>
            <a:r>
              <a:rPr lang="es-ES" sz="2800" b="1" i="1" dirty="0">
                <a:ln w="0"/>
                <a:effectLst>
                  <a:outerShdw blurRad="38100" dist="19050" dir="2700000" algn="tl" rotWithShape="0">
                    <a:schemeClr val="dk1">
                      <a:alpha val="40000"/>
                    </a:schemeClr>
                  </a:outerShdw>
                </a:effectLst>
              </a:rPr>
              <a:t>Análisis del área de vida</a:t>
            </a:r>
          </a:p>
        </p:txBody>
      </p:sp>
      <p:pic>
        <p:nvPicPr>
          <p:cNvPr id="4" name="Imagen 3">
            <a:extLst>
              <a:ext uri="{FF2B5EF4-FFF2-40B4-BE49-F238E27FC236}">
                <a16:creationId xmlns:a16="http://schemas.microsoft.com/office/drawing/2014/main" id="{4A24BEBC-1FD5-4B1B-A0C4-A6AD9A19F6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103" y="716371"/>
            <a:ext cx="7682360" cy="5425258"/>
          </a:xfrm>
          <a:prstGeom prst="rect">
            <a:avLst/>
          </a:prstGeom>
        </p:spPr>
      </p:pic>
      <p:graphicFrame>
        <p:nvGraphicFramePr>
          <p:cNvPr id="15" name="Diagrama 14">
            <a:extLst>
              <a:ext uri="{FF2B5EF4-FFF2-40B4-BE49-F238E27FC236}">
                <a16:creationId xmlns:a16="http://schemas.microsoft.com/office/drawing/2014/main" id="{6A1A8388-0822-4F00-821B-2F5851A54510}"/>
              </a:ext>
            </a:extLst>
          </p:cNvPr>
          <p:cNvGraphicFramePr/>
          <p:nvPr>
            <p:extLst>
              <p:ext uri="{D42A27DB-BD31-4B8C-83A1-F6EECF244321}">
                <p14:modId xmlns:p14="http://schemas.microsoft.com/office/powerpoint/2010/main" val="1634357309"/>
              </p:ext>
            </p:extLst>
          </p:nvPr>
        </p:nvGraphicFramePr>
        <p:xfrm>
          <a:off x="7827463" y="1008356"/>
          <a:ext cx="3861542" cy="494671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CuadroTexto 5">
            <a:extLst>
              <a:ext uri="{FF2B5EF4-FFF2-40B4-BE49-F238E27FC236}">
                <a16:creationId xmlns:a16="http://schemas.microsoft.com/office/drawing/2014/main" id="{39650ED9-F3C8-4B41-A7FC-75AFEED13618}"/>
              </a:ext>
            </a:extLst>
          </p:cNvPr>
          <p:cNvSpPr txBox="1"/>
          <p:nvPr/>
        </p:nvSpPr>
        <p:spPr>
          <a:xfrm>
            <a:off x="11555743" y="72269"/>
            <a:ext cx="502733" cy="369332"/>
          </a:xfrm>
          <a:prstGeom prst="rect">
            <a:avLst/>
          </a:prstGeom>
          <a:noFill/>
        </p:spPr>
        <p:txBody>
          <a:bodyPr wrap="square" rtlCol="0">
            <a:spAutoFit/>
          </a:bodyPr>
          <a:lstStyle/>
          <a:p>
            <a:r>
              <a:rPr lang="es-EC" dirty="0"/>
              <a:t>18</a:t>
            </a:r>
          </a:p>
        </p:txBody>
      </p:sp>
    </p:spTree>
    <p:extLst>
      <p:ext uri="{BB962C8B-B14F-4D97-AF65-F5344CB8AC3E}">
        <p14:creationId xmlns:p14="http://schemas.microsoft.com/office/powerpoint/2010/main" val="2006377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881898" y="5970088"/>
            <a:ext cx="3090940" cy="719390"/>
          </a:xfrm>
          <a:prstGeom prst="rect">
            <a:avLst/>
          </a:prstGeom>
        </p:spPr>
      </p:pic>
      <p:sp>
        <p:nvSpPr>
          <p:cNvPr id="5" name="CuadroTexto 4"/>
          <p:cNvSpPr txBox="1"/>
          <p:nvPr/>
        </p:nvSpPr>
        <p:spPr>
          <a:xfrm>
            <a:off x="3326143" y="2261937"/>
            <a:ext cx="8646695" cy="1107996"/>
          </a:xfrm>
          <a:prstGeom prst="rect">
            <a:avLst/>
          </a:prstGeom>
          <a:noFill/>
        </p:spPr>
        <p:txBody>
          <a:bodyPr wrap="square" rtlCol="0">
            <a:spAutoFit/>
          </a:bodyPr>
          <a:lstStyle/>
          <a:p>
            <a:r>
              <a:rPr lang="es-EC" sz="6600" b="1" dirty="0"/>
              <a:t>INTRODUCCIÓN</a:t>
            </a:r>
          </a:p>
        </p:txBody>
      </p:sp>
      <p:sp>
        <p:nvSpPr>
          <p:cNvPr id="2" name="CuadroTexto 1">
            <a:extLst>
              <a:ext uri="{FF2B5EF4-FFF2-40B4-BE49-F238E27FC236}">
                <a16:creationId xmlns:a16="http://schemas.microsoft.com/office/drawing/2014/main" id="{6C43AC17-9559-40D2-B988-07FA65C9F1F5}"/>
              </a:ext>
            </a:extLst>
          </p:cNvPr>
          <p:cNvSpPr txBox="1"/>
          <p:nvPr/>
        </p:nvSpPr>
        <p:spPr>
          <a:xfrm>
            <a:off x="11555743" y="72269"/>
            <a:ext cx="502733" cy="369332"/>
          </a:xfrm>
          <a:prstGeom prst="rect">
            <a:avLst/>
          </a:prstGeom>
          <a:noFill/>
        </p:spPr>
        <p:txBody>
          <a:bodyPr wrap="square" rtlCol="0">
            <a:spAutoFit/>
          </a:bodyPr>
          <a:lstStyle/>
          <a:p>
            <a:r>
              <a:rPr lang="es-EC" dirty="0"/>
              <a:t>1</a:t>
            </a:r>
          </a:p>
        </p:txBody>
      </p:sp>
    </p:spTree>
    <p:extLst>
      <p:ext uri="{BB962C8B-B14F-4D97-AF65-F5344CB8AC3E}">
        <p14:creationId xmlns:p14="http://schemas.microsoft.com/office/powerpoint/2010/main" val="13456755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4 Imagen">
            <a:extLst>
              <a:ext uri="{FF2B5EF4-FFF2-40B4-BE49-F238E27FC236}">
                <a16:creationId xmlns:a16="http://schemas.microsoft.com/office/drawing/2014/main" id="{E4141A20-B419-4452-BD1A-7DE38CEB447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57302" y="5955075"/>
            <a:ext cx="3089595" cy="7225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CuadroTexto 2">
            <a:extLst>
              <a:ext uri="{FF2B5EF4-FFF2-40B4-BE49-F238E27FC236}">
                <a16:creationId xmlns:a16="http://schemas.microsoft.com/office/drawing/2014/main" id="{74016510-C5A8-4046-A843-2E6319F752C8}"/>
              </a:ext>
            </a:extLst>
          </p:cNvPr>
          <p:cNvSpPr txBox="1"/>
          <p:nvPr/>
        </p:nvSpPr>
        <p:spPr>
          <a:xfrm>
            <a:off x="258445" y="0"/>
            <a:ext cx="5837555" cy="523220"/>
          </a:xfrm>
          <a:prstGeom prst="rect">
            <a:avLst/>
          </a:prstGeom>
          <a:noFill/>
        </p:spPr>
        <p:txBody>
          <a:bodyPr wrap="square" rtlCol="0">
            <a:spAutoFit/>
          </a:bodyPr>
          <a:lstStyle/>
          <a:p>
            <a:r>
              <a:rPr lang="es-ES" sz="2800" b="1" i="1" dirty="0">
                <a:ln w="0"/>
                <a:effectLst>
                  <a:outerShdw blurRad="38100" dist="19050" dir="2700000" algn="tl" rotWithShape="0">
                    <a:schemeClr val="dk1">
                      <a:alpha val="40000"/>
                    </a:schemeClr>
                  </a:outerShdw>
                </a:effectLst>
              </a:rPr>
              <a:t>Análisis del área de vida</a:t>
            </a:r>
          </a:p>
        </p:txBody>
      </p:sp>
      <p:graphicFrame>
        <p:nvGraphicFramePr>
          <p:cNvPr id="15" name="Diagrama 14">
            <a:extLst>
              <a:ext uri="{FF2B5EF4-FFF2-40B4-BE49-F238E27FC236}">
                <a16:creationId xmlns:a16="http://schemas.microsoft.com/office/drawing/2014/main" id="{6A1A8388-0822-4F00-821B-2F5851A54510}"/>
              </a:ext>
            </a:extLst>
          </p:cNvPr>
          <p:cNvGraphicFramePr/>
          <p:nvPr>
            <p:extLst>
              <p:ext uri="{D42A27DB-BD31-4B8C-83A1-F6EECF244321}">
                <p14:modId xmlns:p14="http://schemas.microsoft.com/office/powerpoint/2010/main" val="106698141"/>
              </p:ext>
            </p:extLst>
          </p:nvPr>
        </p:nvGraphicFramePr>
        <p:xfrm>
          <a:off x="7827463" y="1008356"/>
          <a:ext cx="3861542" cy="494671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Imagen 4">
            <a:extLst>
              <a:ext uri="{FF2B5EF4-FFF2-40B4-BE49-F238E27FC236}">
                <a16:creationId xmlns:a16="http://schemas.microsoft.com/office/drawing/2014/main" id="{62A2F749-BF06-49D4-88FF-4646AB85195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5188" y="716400"/>
            <a:ext cx="7682275" cy="5425200"/>
          </a:xfrm>
          <a:prstGeom prst="rect">
            <a:avLst/>
          </a:prstGeom>
        </p:spPr>
      </p:pic>
      <p:sp>
        <p:nvSpPr>
          <p:cNvPr id="6" name="CuadroTexto 5">
            <a:extLst>
              <a:ext uri="{FF2B5EF4-FFF2-40B4-BE49-F238E27FC236}">
                <a16:creationId xmlns:a16="http://schemas.microsoft.com/office/drawing/2014/main" id="{A09AB102-29C2-4E33-9C93-3CEECB06B1A1}"/>
              </a:ext>
            </a:extLst>
          </p:cNvPr>
          <p:cNvSpPr txBox="1"/>
          <p:nvPr/>
        </p:nvSpPr>
        <p:spPr>
          <a:xfrm>
            <a:off x="258444" y="6334780"/>
            <a:ext cx="3750847" cy="523220"/>
          </a:xfrm>
          <a:prstGeom prst="rect">
            <a:avLst/>
          </a:prstGeom>
          <a:noFill/>
        </p:spPr>
        <p:txBody>
          <a:bodyPr wrap="square" rtlCol="0">
            <a:spAutoFit/>
          </a:bodyPr>
          <a:lstStyle/>
          <a:p>
            <a:r>
              <a:rPr lang="es-ES" sz="2800" b="1" i="1" dirty="0">
                <a:ln w="0"/>
                <a:effectLst>
                  <a:outerShdw blurRad="38100" dist="19050" dir="2700000" algn="tl" rotWithShape="0">
                    <a:schemeClr val="dk1">
                      <a:alpha val="40000"/>
                    </a:schemeClr>
                  </a:outerShdw>
                </a:effectLst>
              </a:rPr>
              <a:t>Resultados y discusión</a:t>
            </a:r>
          </a:p>
        </p:txBody>
      </p:sp>
      <p:sp>
        <p:nvSpPr>
          <p:cNvPr id="7" name="CuadroTexto 6">
            <a:extLst>
              <a:ext uri="{FF2B5EF4-FFF2-40B4-BE49-F238E27FC236}">
                <a16:creationId xmlns:a16="http://schemas.microsoft.com/office/drawing/2014/main" id="{B965621F-EAB3-48E8-9801-522A9C646ECA}"/>
              </a:ext>
            </a:extLst>
          </p:cNvPr>
          <p:cNvSpPr txBox="1"/>
          <p:nvPr/>
        </p:nvSpPr>
        <p:spPr>
          <a:xfrm>
            <a:off x="11555743" y="72269"/>
            <a:ext cx="502733" cy="369332"/>
          </a:xfrm>
          <a:prstGeom prst="rect">
            <a:avLst/>
          </a:prstGeom>
          <a:noFill/>
        </p:spPr>
        <p:txBody>
          <a:bodyPr wrap="square" rtlCol="0">
            <a:spAutoFit/>
          </a:bodyPr>
          <a:lstStyle/>
          <a:p>
            <a:r>
              <a:rPr lang="es-EC" dirty="0"/>
              <a:t>19</a:t>
            </a:r>
          </a:p>
        </p:txBody>
      </p:sp>
    </p:spTree>
    <p:extLst>
      <p:ext uri="{BB962C8B-B14F-4D97-AF65-F5344CB8AC3E}">
        <p14:creationId xmlns:p14="http://schemas.microsoft.com/office/powerpoint/2010/main" val="2114253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4 Imagen">
            <a:extLst>
              <a:ext uri="{FF2B5EF4-FFF2-40B4-BE49-F238E27FC236}">
                <a16:creationId xmlns:a16="http://schemas.microsoft.com/office/drawing/2014/main" id="{E4141A20-B419-4452-BD1A-7DE38CEB447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57302" y="5955075"/>
            <a:ext cx="3089595" cy="7225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CuadroTexto 2">
            <a:extLst>
              <a:ext uri="{FF2B5EF4-FFF2-40B4-BE49-F238E27FC236}">
                <a16:creationId xmlns:a16="http://schemas.microsoft.com/office/drawing/2014/main" id="{74016510-C5A8-4046-A843-2E6319F752C8}"/>
              </a:ext>
            </a:extLst>
          </p:cNvPr>
          <p:cNvSpPr txBox="1"/>
          <p:nvPr/>
        </p:nvSpPr>
        <p:spPr>
          <a:xfrm>
            <a:off x="258445" y="0"/>
            <a:ext cx="5837555" cy="523220"/>
          </a:xfrm>
          <a:prstGeom prst="rect">
            <a:avLst/>
          </a:prstGeom>
          <a:noFill/>
        </p:spPr>
        <p:txBody>
          <a:bodyPr wrap="square" rtlCol="0">
            <a:spAutoFit/>
          </a:bodyPr>
          <a:lstStyle/>
          <a:p>
            <a:r>
              <a:rPr lang="es-ES" sz="2800" b="1" i="1" dirty="0">
                <a:ln w="0"/>
                <a:effectLst>
                  <a:outerShdw blurRad="38100" dist="19050" dir="2700000" algn="tl" rotWithShape="0">
                    <a:schemeClr val="dk1">
                      <a:alpha val="40000"/>
                    </a:schemeClr>
                  </a:outerShdw>
                </a:effectLst>
              </a:rPr>
              <a:t>Análisis del área de vida</a:t>
            </a:r>
          </a:p>
        </p:txBody>
      </p:sp>
      <p:graphicFrame>
        <p:nvGraphicFramePr>
          <p:cNvPr id="15" name="Diagrama 14">
            <a:extLst>
              <a:ext uri="{FF2B5EF4-FFF2-40B4-BE49-F238E27FC236}">
                <a16:creationId xmlns:a16="http://schemas.microsoft.com/office/drawing/2014/main" id="{6A1A8388-0822-4F00-821B-2F5851A54510}"/>
              </a:ext>
            </a:extLst>
          </p:cNvPr>
          <p:cNvGraphicFramePr/>
          <p:nvPr>
            <p:extLst>
              <p:ext uri="{D42A27DB-BD31-4B8C-83A1-F6EECF244321}">
                <p14:modId xmlns:p14="http://schemas.microsoft.com/office/powerpoint/2010/main" val="2566253428"/>
              </p:ext>
            </p:extLst>
          </p:nvPr>
        </p:nvGraphicFramePr>
        <p:xfrm>
          <a:off x="7827463" y="1008356"/>
          <a:ext cx="3861542" cy="494671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Imagen 3">
            <a:extLst>
              <a:ext uri="{FF2B5EF4-FFF2-40B4-BE49-F238E27FC236}">
                <a16:creationId xmlns:a16="http://schemas.microsoft.com/office/drawing/2014/main" id="{71F28DD2-2ADB-485C-AC95-B1918780F3B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5103" y="769115"/>
            <a:ext cx="7682276" cy="5425200"/>
          </a:xfrm>
          <a:prstGeom prst="rect">
            <a:avLst/>
          </a:prstGeom>
        </p:spPr>
      </p:pic>
      <p:sp>
        <p:nvSpPr>
          <p:cNvPr id="6" name="CuadroTexto 5">
            <a:extLst>
              <a:ext uri="{FF2B5EF4-FFF2-40B4-BE49-F238E27FC236}">
                <a16:creationId xmlns:a16="http://schemas.microsoft.com/office/drawing/2014/main" id="{04D0602F-F946-4C03-A2AE-17A522881C20}"/>
              </a:ext>
            </a:extLst>
          </p:cNvPr>
          <p:cNvSpPr txBox="1"/>
          <p:nvPr/>
        </p:nvSpPr>
        <p:spPr>
          <a:xfrm>
            <a:off x="258444" y="6334780"/>
            <a:ext cx="3750847" cy="523220"/>
          </a:xfrm>
          <a:prstGeom prst="rect">
            <a:avLst/>
          </a:prstGeom>
          <a:noFill/>
        </p:spPr>
        <p:txBody>
          <a:bodyPr wrap="square" rtlCol="0">
            <a:spAutoFit/>
          </a:bodyPr>
          <a:lstStyle/>
          <a:p>
            <a:r>
              <a:rPr lang="es-ES" sz="2800" b="1" i="1" dirty="0">
                <a:ln w="0"/>
                <a:effectLst>
                  <a:outerShdw blurRad="38100" dist="19050" dir="2700000" algn="tl" rotWithShape="0">
                    <a:schemeClr val="dk1">
                      <a:alpha val="40000"/>
                    </a:schemeClr>
                  </a:outerShdw>
                </a:effectLst>
              </a:rPr>
              <a:t>Resultados y discusión</a:t>
            </a:r>
          </a:p>
        </p:txBody>
      </p:sp>
      <p:sp>
        <p:nvSpPr>
          <p:cNvPr id="7" name="CuadroTexto 6">
            <a:extLst>
              <a:ext uri="{FF2B5EF4-FFF2-40B4-BE49-F238E27FC236}">
                <a16:creationId xmlns:a16="http://schemas.microsoft.com/office/drawing/2014/main" id="{DB25745C-034E-47C2-8719-600C516D1F04}"/>
              </a:ext>
            </a:extLst>
          </p:cNvPr>
          <p:cNvSpPr txBox="1"/>
          <p:nvPr/>
        </p:nvSpPr>
        <p:spPr>
          <a:xfrm>
            <a:off x="11555743" y="72269"/>
            <a:ext cx="502733" cy="369332"/>
          </a:xfrm>
          <a:prstGeom prst="rect">
            <a:avLst/>
          </a:prstGeom>
          <a:noFill/>
        </p:spPr>
        <p:txBody>
          <a:bodyPr wrap="square" rtlCol="0">
            <a:spAutoFit/>
          </a:bodyPr>
          <a:lstStyle/>
          <a:p>
            <a:r>
              <a:rPr lang="es-EC" dirty="0"/>
              <a:t>20</a:t>
            </a:r>
          </a:p>
        </p:txBody>
      </p:sp>
    </p:spTree>
    <p:extLst>
      <p:ext uri="{BB962C8B-B14F-4D97-AF65-F5344CB8AC3E}">
        <p14:creationId xmlns:p14="http://schemas.microsoft.com/office/powerpoint/2010/main" val="1191517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4 Imagen">
            <a:extLst>
              <a:ext uri="{FF2B5EF4-FFF2-40B4-BE49-F238E27FC236}">
                <a16:creationId xmlns:a16="http://schemas.microsoft.com/office/drawing/2014/main" id="{E4141A20-B419-4452-BD1A-7DE38CEB447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57302" y="5955075"/>
            <a:ext cx="3089595" cy="7225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CuadroTexto 6">
            <a:extLst>
              <a:ext uri="{FF2B5EF4-FFF2-40B4-BE49-F238E27FC236}">
                <a16:creationId xmlns:a16="http://schemas.microsoft.com/office/drawing/2014/main" id="{7F40E3D3-2C1C-4803-8E52-4116971A8803}"/>
              </a:ext>
            </a:extLst>
          </p:cNvPr>
          <p:cNvSpPr txBox="1"/>
          <p:nvPr/>
        </p:nvSpPr>
        <p:spPr>
          <a:xfrm>
            <a:off x="451874" y="35781"/>
            <a:ext cx="11288249" cy="523220"/>
          </a:xfrm>
          <a:prstGeom prst="rect">
            <a:avLst/>
          </a:prstGeom>
          <a:noFill/>
        </p:spPr>
        <p:txBody>
          <a:bodyPr wrap="square" rtlCol="0">
            <a:spAutoFit/>
          </a:bodyPr>
          <a:lstStyle/>
          <a:p>
            <a:r>
              <a:rPr lang="es-ES" sz="2800" b="1" i="1" dirty="0">
                <a:ln w="0"/>
                <a:effectLst>
                  <a:outerShdw blurRad="38100" dist="19050" dir="2700000" algn="tl" rotWithShape="0">
                    <a:schemeClr val="dk1">
                      <a:alpha val="40000"/>
                    </a:schemeClr>
                  </a:outerShdw>
                </a:effectLst>
              </a:rPr>
              <a:t>Análisis de relación de fuentes de alimento, lugares de descanso y área de vida</a:t>
            </a:r>
          </a:p>
        </p:txBody>
      </p:sp>
      <p:pic>
        <p:nvPicPr>
          <p:cNvPr id="6" name="Imagen 5">
            <a:extLst>
              <a:ext uri="{FF2B5EF4-FFF2-40B4-BE49-F238E27FC236}">
                <a16:creationId xmlns:a16="http://schemas.microsoft.com/office/drawing/2014/main" id="{80AA8FEC-0454-4E66-8CB9-018AE7EEE4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103" y="1140300"/>
            <a:ext cx="6481760" cy="4577399"/>
          </a:xfrm>
          <a:prstGeom prst="rect">
            <a:avLst/>
          </a:prstGeom>
        </p:spPr>
      </p:pic>
      <p:pic>
        <p:nvPicPr>
          <p:cNvPr id="12" name="Imagen 11">
            <a:extLst>
              <a:ext uri="{FF2B5EF4-FFF2-40B4-BE49-F238E27FC236}">
                <a16:creationId xmlns:a16="http://schemas.microsoft.com/office/drawing/2014/main" id="{CFC98BE5-33E9-4D17-AFC1-E7AB604151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344" y="1088470"/>
            <a:ext cx="6481760" cy="4577399"/>
          </a:xfrm>
          <a:prstGeom prst="rect">
            <a:avLst/>
          </a:prstGeom>
        </p:spPr>
      </p:pic>
      <p:pic>
        <p:nvPicPr>
          <p:cNvPr id="3" name="Imagen 2">
            <a:extLst>
              <a:ext uri="{FF2B5EF4-FFF2-40B4-BE49-F238E27FC236}">
                <a16:creationId xmlns:a16="http://schemas.microsoft.com/office/drawing/2014/main" id="{6022D86B-A3F4-435F-8A88-44585DE22E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24505" y="1435883"/>
            <a:ext cx="5163271" cy="1390844"/>
          </a:xfrm>
          <a:prstGeom prst="rect">
            <a:avLst/>
          </a:prstGeom>
        </p:spPr>
      </p:pic>
      <p:pic>
        <p:nvPicPr>
          <p:cNvPr id="9" name="Imagen 8">
            <a:extLst>
              <a:ext uri="{FF2B5EF4-FFF2-40B4-BE49-F238E27FC236}">
                <a16:creationId xmlns:a16="http://schemas.microsoft.com/office/drawing/2014/main" id="{8EC41675-508E-406E-B2D1-087FCC0CEDB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5103" y="1027733"/>
            <a:ext cx="6481759" cy="4577399"/>
          </a:xfrm>
          <a:prstGeom prst="rect">
            <a:avLst/>
          </a:prstGeom>
        </p:spPr>
      </p:pic>
      <p:pic>
        <p:nvPicPr>
          <p:cNvPr id="10" name="Imagen 9">
            <a:extLst>
              <a:ext uri="{FF2B5EF4-FFF2-40B4-BE49-F238E27FC236}">
                <a16:creationId xmlns:a16="http://schemas.microsoft.com/office/drawing/2014/main" id="{2CE95476-8E66-4139-9FA8-D7B040D64B17}"/>
              </a:ext>
            </a:extLst>
          </p:cNvPr>
          <p:cNvPicPr/>
          <p:nvPr/>
        </p:nvPicPr>
        <p:blipFill>
          <a:blip r:embed="rId8">
            <a:extLst>
              <a:ext uri="{28A0092B-C50C-407E-A947-70E740481C1C}">
                <a14:useLocalDpi xmlns:a14="http://schemas.microsoft.com/office/drawing/2010/main" val="0"/>
              </a:ext>
            </a:extLst>
          </a:blip>
          <a:stretch>
            <a:fillRect/>
          </a:stretch>
        </p:blipFill>
        <p:spPr>
          <a:xfrm>
            <a:off x="6818997" y="3183524"/>
            <a:ext cx="4921126" cy="2063255"/>
          </a:xfrm>
          <a:prstGeom prst="rect">
            <a:avLst/>
          </a:prstGeom>
        </p:spPr>
      </p:pic>
      <p:sp>
        <p:nvSpPr>
          <p:cNvPr id="11" name="CuadroTexto 10">
            <a:extLst>
              <a:ext uri="{FF2B5EF4-FFF2-40B4-BE49-F238E27FC236}">
                <a16:creationId xmlns:a16="http://schemas.microsoft.com/office/drawing/2014/main" id="{53A584C1-5392-4278-BB89-9E734EDA7F02}"/>
              </a:ext>
            </a:extLst>
          </p:cNvPr>
          <p:cNvSpPr txBox="1"/>
          <p:nvPr/>
        </p:nvSpPr>
        <p:spPr>
          <a:xfrm>
            <a:off x="258444" y="6334780"/>
            <a:ext cx="3750847" cy="523220"/>
          </a:xfrm>
          <a:prstGeom prst="rect">
            <a:avLst/>
          </a:prstGeom>
          <a:noFill/>
        </p:spPr>
        <p:txBody>
          <a:bodyPr wrap="square" rtlCol="0">
            <a:spAutoFit/>
          </a:bodyPr>
          <a:lstStyle/>
          <a:p>
            <a:r>
              <a:rPr lang="es-ES" sz="2800" b="1" i="1" dirty="0">
                <a:ln w="0"/>
                <a:effectLst>
                  <a:outerShdw blurRad="38100" dist="19050" dir="2700000" algn="tl" rotWithShape="0">
                    <a:schemeClr val="dk1">
                      <a:alpha val="40000"/>
                    </a:schemeClr>
                  </a:outerShdw>
                </a:effectLst>
              </a:rPr>
              <a:t>Resultados y discusión</a:t>
            </a:r>
          </a:p>
        </p:txBody>
      </p:sp>
      <p:cxnSp>
        <p:nvCxnSpPr>
          <p:cNvPr id="4" name="Conector recto de flecha 3">
            <a:extLst>
              <a:ext uri="{FF2B5EF4-FFF2-40B4-BE49-F238E27FC236}">
                <a16:creationId xmlns:a16="http://schemas.microsoft.com/office/drawing/2014/main" id="{D8C1D49D-B027-49D9-AE5C-878A991A80C3}"/>
              </a:ext>
            </a:extLst>
          </p:cNvPr>
          <p:cNvCxnSpPr/>
          <p:nvPr/>
        </p:nvCxnSpPr>
        <p:spPr>
          <a:xfrm>
            <a:off x="7402286" y="2134339"/>
            <a:ext cx="435428"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5" name="Conector recto de flecha 14">
            <a:extLst>
              <a:ext uri="{FF2B5EF4-FFF2-40B4-BE49-F238E27FC236}">
                <a16:creationId xmlns:a16="http://schemas.microsoft.com/office/drawing/2014/main" id="{83938E71-751C-4AA7-B513-7CD3FD733260}"/>
              </a:ext>
            </a:extLst>
          </p:cNvPr>
          <p:cNvCxnSpPr>
            <a:cxnSpLocks/>
          </p:cNvCxnSpPr>
          <p:nvPr/>
        </p:nvCxnSpPr>
        <p:spPr>
          <a:xfrm>
            <a:off x="7402286" y="2352318"/>
            <a:ext cx="435428"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6" name="Conector recto de flecha 15">
            <a:extLst>
              <a:ext uri="{FF2B5EF4-FFF2-40B4-BE49-F238E27FC236}">
                <a16:creationId xmlns:a16="http://schemas.microsoft.com/office/drawing/2014/main" id="{844B5413-7E4F-437D-956B-F63B59C9EE8E}"/>
              </a:ext>
            </a:extLst>
          </p:cNvPr>
          <p:cNvCxnSpPr>
            <a:cxnSpLocks/>
          </p:cNvCxnSpPr>
          <p:nvPr/>
        </p:nvCxnSpPr>
        <p:spPr>
          <a:xfrm>
            <a:off x="7402286" y="2532853"/>
            <a:ext cx="435428"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7" name="CuadroTexto 16">
            <a:extLst>
              <a:ext uri="{FF2B5EF4-FFF2-40B4-BE49-F238E27FC236}">
                <a16:creationId xmlns:a16="http://schemas.microsoft.com/office/drawing/2014/main" id="{67B0B7E2-31FC-4E16-A4FF-393ABC38F5D9}"/>
              </a:ext>
            </a:extLst>
          </p:cNvPr>
          <p:cNvSpPr txBox="1"/>
          <p:nvPr/>
        </p:nvSpPr>
        <p:spPr>
          <a:xfrm>
            <a:off x="11555743" y="72269"/>
            <a:ext cx="502733" cy="369332"/>
          </a:xfrm>
          <a:prstGeom prst="rect">
            <a:avLst/>
          </a:prstGeom>
          <a:noFill/>
        </p:spPr>
        <p:txBody>
          <a:bodyPr wrap="square" rtlCol="0">
            <a:spAutoFit/>
          </a:bodyPr>
          <a:lstStyle/>
          <a:p>
            <a:r>
              <a:rPr lang="es-EC" dirty="0"/>
              <a:t>22</a:t>
            </a:r>
          </a:p>
        </p:txBody>
      </p:sp>
    </p:spTree>
    <p:extLst>
      <p:ext uri="{BB962C8B-B14F-4D97-AF65-F5344CB8AC3E}">
        <p14:creationId xmlns:p14="http://schemas.microsoft.com/office/powerpoint/2010/main" val="1781928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1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1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D9BFB0C7-FA40-4740-87B4-184FEE2FAC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8052" y="956376"/>
            <a:ext cx="7402141" cy="5227369"/>
          </a:xfrm>
          <a:prstGeom prst="rect">
            <a:avLst/>
          </a:prstGeom>
        </p:spPr>
      </p:pic>
      <p:pic>
        <p:nvPicPr>
          <p:cNvPr id="7" name="Imagen 6">
            <a:extLst>
              <a:ext uri="{FF2B5EF4-FFF2-40B4-BE49-F238E27FC236}">
                <a16:creationId xmlns:a16="http://schemas.microsoft.com/office/drawing/2014/main" id="{2C6858F5-C8D3-4FC9-9503-FAAE18FE72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4929" y="956376"/>
            <a:ext cx="7402141" cy="5227369"/>
          </a:xfrm>
          <a:prstGeom prst="rect">
            <a:avLst/>
          </a:prstGeom>
        </p:spPr>
      </p:pic>
      <p:pic>
        <p:nvPicPr>
          <p:cNvPr id="9" name="Imagen 8">
            <a:extLst>
              <a:ext uri="{FF2B5EF4-FFF2-40B4-BE49-F238E27FC236}">
                <a16:creationId xmlns:a16="http://schemas.microsoft.com/office/drawing/2014/main" id="{A0872C2B-DBCF-4F44-BE92-8678C36EF4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05763" y="956376"/>
            <a:ext cx="7402141" cy="5227369"/>
          </a:xfrm>
          <a:prstGeom prst="rect">
            <a:avLst/>
          </a:prstGeom>
        </p:spPr>
      </p:pic>
      <p:sp>
        <p:nvSpPr>
          <p:cNvPr id="6" name="CuadroTexto 5">
            <a:extLst>
              <a:ext uri="{FF2B5EF4-FFF2-40B4-BE49-F238E27FC236}">
                <a16:creationId xmlns:a16="http://schemas.microsoft.com/office/drawing/2014/main" id="{A4BE8EAC-3366-40F7-B662-A7616241788A}"/>
              </a:ext>
            </a:extLst>
          </p:cNvPr>
          <p:cNvSpPr txBox="1"/>
          <p:nvPr/>
        </p:nvSpPr>
        <p:spPr>
          <a:xfrm>
            <a:off x="3465879" y="0"/>
            <a:ext cx="5837555" cy="523220"/>
          </a:xfrm>
          <a:prstGeom prst="rect">
            <a:avLst/>
          </a:prstGeom>
          <a:noFill/>
        </p:spPr>
        <p:txBody>
          <a:bodyPr wrap="square" rtlCol="0">
            <a:spAutoFit/>
          </a:bodyPr>
          <a:lstStyle/>
          <a:p>
            <a:r>
              <a:rPr lang="es-ES" sz="2800" b="1" i="1" dirty="0">
                <a:ln w="0"/>
                <a:effectLst>
                  <a:outerShdw blurRad="38100" dist="19050" dir="2700000" algn="tl" rotWithShape="0">
                    <a:schemeClr val="dk1">
                      <a:alpha val="40000"/>
                    </a:schemeClr>
                  </a:outerShdw>
                </a:effectLst>
              </a:rPr>
              <a:t>Ubicación de fuentes de alimento</a:t>
            </a:r>
          </a:p>
        </p:txBody>
      </p:sp>
      <p:sp>
        <p:nvSpPr>
          <p:cNvPr id="2" name="Rectángulo 1">
            <a:extLst>
              <a:ext uri="{FF2B5EF4-FFF2-40B4-BE49-F238E27FC236}">
                <a16:creationId xmlns:a16="http://schemas.microsoft.com/office/drawing/2014/main" id="{845EEFF2-9B97-48DF-A2C4-A326963590DF}"/>
              </a:ext>
            </a:extLst>
          </p:cNvPr>
          <p:cNvSpPr/>
          <p:nvPr/>
        </p:nvSpPr>
        <p:spPr>
          <a:xfrm>
            <a:off x="225271" y="2349304"/>
            <a:ext cx="1885070" cy="13364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t>Días normales:</a:t>
            </a:r>
            <a:br>
              <a:rPr lang="es-EC" dirty="0"/>
            </a:br>
            <a:r>
              <a:rPr lang="es-EC" dirty="0"/>
              <a:t>Afluencia baja</a:t>
            </a:r>
          </a:p>
        </p:txBody>
      </p:sp>
      <p:sp>
        <p:nvSpPr>
          <p:cNvPr id="8" name="Rectángulo 7">
            <a:extLst>
              <a:ext uri="{FF2B5EF4-FFF2-40B4-BE49-F238E27FC236}">
                <a16:creationId xmlns:a16="http://schemas.microsoft.com/office/drawing/2014/main" id="{64C34B98-D226-47C8-99A8-7E2F637F1CEC}"/>
              </a:ext>
            </a:extLst>
          </p:cNvPr>
          <p:cNvSpPr/>
          <p:nvPr/>
        </p:nvSpPr>
        <p:spPr>
          <a:xfrm>
            <a:off x="225271" y="2349303"/>
            <a:ext cx="1885070" cy="13364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t>Fines de semana:</a:t>
            </a:r>
            <a:br>
              <a:rPr lang="es-EC" dirty="0"/>
            </a:br>
            <a:r>
              <a:rPr lang="es-EC" dirty="0"/>
              <a:t>Afluencia media-alta</a:t>
            </a:r>
          </a:p>
        </p:txBody>
      </p:sp>
      <p:sp>
        <p:nvSpPr>
          <p:cNvPr id="10" name="Rectángulo 9">
            <a:extLst>
              <a:ext uri="{FF2B5EF4-FFF2-40B4-BE49-F238E27FC236}">
                <a16:creationId xmlns:a16="http://schemas.microsoft.com/office/drawing/2014/main" id="{AA57C65A-6B08-40F1-B82A-D52A3E639C52}"/>
              </a:ext>
            </a:extLst>
          </p:cNvPr>
          <p:cNvSpPr/>
          <p:nvPr/>
        </p:nvSpPr>
        <p:spPr>
          <a:xfrm>
            <a:off x="225271" y="2349302"/>
            <a:ext cx="1885070" cy="13364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t>Feriado:</a:t>
            </a:r>
            <a:br>
              <a:rPr lang="es-EC" dirty="0"/>
            </a:br>
            <a:r>
              <a:rPr lang="es-EC" dirty="0"/>
              <a:t>Afluencia alta</a:t>
            </a:r>
          </a:p>
        </p:txBody>
      </p:sp>
      <p:sp>
        <p:nvSpPr>
          <p:cNvPr id="12" name="CuadroTexto 11">
            <a:extLst>
              <a:ext uri="{FF2B5EF4-FFF2-40B4-BE49-F238E27FC236}">
                <a16:creationId xmlns:a16="http://schemas.microsoft.com/office/drawing/2014/main" id="{E700632A-C9B4-448B-A9BD-47D770871452}"/>
              </a:ext>
            </a:extLst>
          </p:cNvPr>
          <p:cNvSpPr txBox="1"/>
          <p:nvPr/>
        </p:nvSpPr>
        <p:spPr>
          <a:xfrm>
            <a:off x="258444" y="6334780"/>
            <a:ext cx="3750847" cy="523220"/>
          </a:xfrm>
          <a:prstGeom prst="rect">
            <a:avLst/>
          </a:prstGeom>
          <a:noFill/>
        </p:spPr>
        <p:txBody>
          <a:bodyPr wrap="square" rtlCol="0">
            <a:spAutoFit/>
          </a:bodyPr>
          <a:lstStyle/>
          <a:p>
            <a:r>
              <a:rPr lang="es-ES" sz="2800" b="1" i="1" dirty="0">
                <a:ln w="0"/>
                <a:effectLst>
                  <a:outerShdw blurRad="38100" dist="19050" dir="2700000" algn="tl" rotWithShape="0">
                    <a:schemeClr val="dk1">
                      <a:alpha val="40000"/>
                    </a:schemeClr>
                  </a:outerShdw>
                </a:effectLst>
              </a:rPr>
              <a:t>Resultados y discusión</a:t>
            </a:r>
          </a:p>
        </p:txBody>
      </p:sp>
      <p:sp>
        <p:nvSpPr>
          <p:cNvPr id="13" name="CuadroTexto 12">
            <a:extLst>
              <a:ext uri="{FF2B5EF4-FFF2-40B4-BE49-F238E27FC236}">
                <a16:creationId xmlns:a16="http://schemas.microsoft.com/office/drawing/2014/main" id="{CDB6A691-4003-47AF-8618-802CAC80CF6B}"/>
              </a:ext>
            </a:extLst>
          </p:cNvPr>
          <p:cNvSpPr txBox="1"/>
          <p:nvPr/>
        </p:nvSpPr>
        <p:spPr>
          <a:xfrm>
            <a:off x="11555743" y="72269"/>
            <a:ext cx="502733" cy="369332"/>
          </a:xfrm>
          <a:prstGeom prst="rect">
            <a:avLst/>
          </a:prstGeom>
          <a:noFill/>
        </p:spPr>
        <p:txBody>
          <a:bodyPr wrap="square" rtlCol="0">
            <a:spAutoFit/>
          </a:bodyPr>
          <a:lstStyle/>
          <a:p>
            <a:r>
              <a:rPr lang="es-EC" dirty="0"/>
              <a:t>23</a:t>
            </a:r>
          </a:p>
        </p:txBody>
      </p:sp>
    </p:spTree>
    <p:extLst>
      <p:ext uri="{BB962C8B-B14F-4D97-AF65-F5344CB8AC3E}">
        <p14:creationId xmlns:p14="http://schemas.microsoft.com/office/powerpoint/2010/main" val="1927755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24AB4DA-5BAC-435A-B082-ACE977F532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95049" y="678425"/>
            <a:ext cx="7401901" cy="5227200"/>
          </a:xfrm>
          <a:prstGeom prst="rect">
            <a:avLst/>
          </a:prstGeom>
        </p:spPr>
      </p:pic>
      <p:pic>
        <p:nvPicPr>
          <p:cNvPr id="6" name="Imagen 5">
            <a:extLst>
              <a:ext uri="{FF2B5EF4-FFF2-40B4-BE49-F238E27FC236}">
                <a16:creationId xmlns:a16="http://schemas.microsoft.com/office/drawing/2014/main" id="{7240DFA3-C146-48E3-92A9-B5FDE286D8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5048" y="586982"/>
            <a:ext cx="7401901" cy="5227200"/>
          </a:xfrm>
          <a:prstGeom prst="rect">
            <a:avLst/>
          </a:prstGeom>
        </p:spPr>
      </p:pic>
      <p:pic>
        <p:nvPicPr>
          <p:cNvPr id="10" name="Imagen 9">
            <a:extLst>
              <a:ext uri="{FF2B5EF4-FFF2-40B4-BE49-F238E27FC236}">
                <a16:creationId xmlns:a16="http://schemas.microsoft.com/office/drawing/2014/main" id="{4F1D77E2-7549-4168-971E-DA17242838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5047" y="586982"/>
            <a:ext cx="7401901" cy="5227200"/>
          </a:xfrm>
          <a:prstGeom prst="rect">
            <a:avLst/>
          </a:prstGeom>
        </p:spPr>
      </p:pic>
      <p:sp>
        <p:nvSpPr>
          <p:cNvPr id="7" name="Rectángulo 6">
            <a:extLst>
              <a:ext uri="{FF2B5EF4-FFF2-40B4-BE49-F238E27FC236}">
                <a16:creationId xmlns:a16="http://schemas.microsoft.com/office/drawing/2014/main" id="{BB47D7F9-149C-4D85-9D38-CB97C5FD48BF}"/>
              </a:ext>
            </a:extLst>
          </p:cNvPr>
          <p:cNvSpPr/>
          <p:nvPr/>
        </p:nvSpPr>
        <p:spPr>
          <a:xfrm>
            <a:off x="225271" y="2349302"/>
            <a:ext cx="1885070" cy="13364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t>Días normales:</a:t>
            </a:r>
            <a:br>
              <a:rPr lang="es-EC" dirty="0"/>
            </a:br>
            <a:r>
              <a:rPr lang="es-EC" dirty="0"/>
              <a:t>Afluencia baja</a:t>
            </a:r>
          </a:p>
        </p:txBody>
      </p:sp>
      <p:sp>
        <p:nvSpPr>
          <p:cNvPr id="8" name="Rectángulo 7">
            <a:extLst>
              <a:ext uri="{FF2B5EF4-FFF2-40B4-BE49-F238E27FC236}">
                <a16:creationId xmlns:a16="http://schemas.microsoft.com/office/drawing/2014/main" id="{43AB5EAC-4690-40DE-BE2A-97685051026E}"/>
              </a:ext>
            </a:extLst>
          </p:cNvPr>
          <p:cNvSpPr/>
          <p:nvPr/>
        </p:nvSpPr>
        <p:spPr>
          <a:xfrm>
            <a:off x="225271" y="2349302"/>
            <a:ext cx="1885070" cy="13364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t>Fines de semana:</a:t>
            </a:r>
            <a:br>
              <a:rPr lang="es-EC" dirty="0"/>
            </a:br>
            <a:r>
              <a:rPr lang="es-EC" dirty="0"/>
              <a:t>Afluencia media-alta</a:t>
            </a:r>
          </a:p>
        </p:txBody>
      </p:sp>
      <p:sp>
        <p:nvSpPr>
          <p:cNvPr id="9" name="Rectángulo 8">
            <a:extLst>
              <a:ext uri="{FF2B5EF4-FFF2-40B4-BE49-F238E27FC236}">
                <a16:creationId xmlns:a16="http://schemas.microsoft.com/office/drawing/2014/main" id="{48995A10-B160-46D7-AC7A-0549B743BB73}"/>
              </a:ext>
            </a:extLst>
          </p:cNvPr>
          <p:cNvSpPr/>
          <p:nvPr/>
        </p:nvSpPr>
        <p:spPr>
          <a:xfrm>
            <a:off x="225271" y="2349301"/>
            <a:ext cx="1885070" cy="13364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t>Feriado:</a:t>
            </a:r>
            <a:br>
              <a:rPr lang="es-EC" dirty="0"/>
            </a:br>
            <a:r>
              <a:rPr lang="es-EC" dirty="0"/>
              <a:t>Afluencia alta</a:t>
            </a:r>
          </a:p>
        </p:txBody>
      </p:sp>
      <p:sp>
        <p:nvSpPr>
          <p:cNvPr id="11" name="CuadroTexto 10">
            <a:extLst>
              <a:ext uri="{FF2B5EF4-FFF2-40B4-BE49-F238E27FC236}">
                <a16:creationId xmlns:a16="http://schemas.microsoft.com/office/drawing/2014/main" id="{96679CCE-C746-49CF-8E43-DD08591449DA}"/>
              </a:ext>
            </a:extLst>
          </p:cNvPr>
          <p:cNvSpPr txBox="1"/>
          <p:nvPr/>
        </p:nvSpPr>
        <p:spPr>
          <a:xfrm>
            <a:off x="3508082" y="18041"/>
            <a:ext cx="5837555" cy="523220"/>
          </a:xfrm>
          <a:prstGeom prst="rect">
            <a:avLst/>
          </a:prstGeom>
          <a:noFill/>
        </p:spPr>
        <p:txBody>
          <a:bodyPr wrap="square" rtlCol="0">
            <a:spAutoFit/>
          </a:bodyPr>
          <a:lstStyle/>
          <a:p>
            <a:r>
              <a:rPr lang="es-ES" sz="2800" b="1" i="1" dirty="0">
                <a:ln w="0"/>
                <a:effectLst>
                  <a:outerShdw blurRad="38100" dist="19050" dir="2700000" algn="tl" rotWithShape="0">
                    <a:schemeClr val="dk1">
                      <a:alpha val="40000"/>
                    </a:schemeClr>
                  </a:outerShdw>
                </a:effectLst>
              </a:rPr>
              <a:t>Ubicación de lugares de descanso</a:t>
            </a:r>
          </a:p>
        </p:txBody>
      </p:sp>
      <p:sp>
        <p:nvSpPr>
          <p:cNvPr id="12" name="CuadroTexto 11">
            <a:extLst>
              <a:ext uri="{FF2B5EF4-FFF2-40B4-BE49-F238E27FC236}">
                <a16:creationId xmlns:a16="http://schemas.microsoft.com/office/drawing/2014/main" id="{A9AC9DAF-467F-4AE0-B64F-7DC9EE3FE938}"/>
              </a:ext>
            </a:extLst>
          </p:cNvPr>
          <p:cNvSpPr txBox="1"/>
          <p:nvPr/>
        </p:nvSpPr>
        <p:spPr>
          <a:xfrm>
            <a:off x="258444" y="6334780"/>
            <a:ext cx="3750847" cy="523220"/>
          </a:xfrm>
          <a:prstGeom prst="rect">
            <a:avLst/>
          </a:prstGeom>
          <a:noFill/>
        </p:spPr>
        <p:txBody>
          <a:bodyPr wrap="square" rtlCol="0">
            <a:spAutoFit/>
          </a:bodyPr>
          <a:lstStyle/>
          <a:p>
            <a:r>
              <a:rPr lang="es-ES" sz="2800" b="1" i="1" dirty="0">
                <a:ln w="0"/>
                <a:effectLst>
                  <a:outerShdw blurRad="38100" dist="19050" dir="2700000" algn="tl" rotWithShape="0">
                    <a:schemeClr val="dk1">
                      <a:alpha val="40000"/>
                    </a:schemeClr>
                  </a:outerShdw>
                </a:effectLst>
              </a:rPr>
              <a:t>Resultados y discusión</a:t>
            </a:r>
          </a:p>
        </p:txBody>
      </p:sp>
      <p:sp>
        <p:nvSpPr>
          <p:cNvPr id="13" name="CuadroTexto 12">
            <a:extLst>
              <a:ext uri="{FF2B5EF4-FFF2-40B4-BE49-F238E27FC236}">
                <a16:creationId xmlns:a16="http://schemas.microsoft.com/office/drawing/2014/main" id="{2EF4A8C9-337B-42A6-8A4A-B04A67E70131}"/>
              </a:ext>
            </a:extLst>
          </p:cNvPr>
          <p:cNvSpPr txBox="1"/>
          <p:nvPr/>
        </p:nvSpPr>
        <p:spPr>
          <a:xfrm>
            <a:off x="11555743" y="72269"/>
            <a:ext cx="502733" cy="369332"/>
          </a:xfrm>
          <a:prstGeom prst="rect">
            <a:avLst/>
          </a:prstGeom>
          <a:noFill/>
        </p:spPr>
        <p:txBody>
          <a:bodyPr wrap="square" rtlCol="0">
            <a:spAutoFit/>
          </a:bodyPr>
          <a:lstStyle/>
          <a:p>
            <a:r>
              <a:rPr lang="es-EC" dirty="0"/>
              <a:t>24</a:t>
            </a:r>
          </a:p>
        </p:txBody>
      </p:sp>
    </p:spTree>
    <p:extLst>
      <p:ext uri="{BB962C8B-B14F-4D97-AF65-F5344CB8AC3E}">
        <p14:creationId xmlns:p14="http://schemas.microsoft.com/office/powerpoint/2010/main" val="333032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4 Imagen">
            <a:extLst>
              <a:ext uri="{FF2B5EF4-FFF2-40B4-BE49-F238E27FC236}">
                <a16:creationId xmlns:a16="http://schemas.microsoft.com/office/drawing/2014/main" id="{E4141A20-B419-4452-BD1A-7DE38CEB447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57302" y="5955075"/>
            <a:ext cx="3089595" cy="7225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CuadroTexto 6">
            <a:extLst>
              <a:ext uri="{FF2B5EF4-FFF2-40B4-BE49-F238E27FC236}">
                <a16:creationId xmlns:a16="http://schemas.microsoft.com/office/drawing/2014/main" id="{7F40E3D3-2C1C-4803-8E52-4116971A8803}"/>
              </a:ext>
            </a:extLst>
          </p:cNvPr>
          <p:cNvSpPr txBox="1"/>
          <p:nvPr/>
        </p:nvSpPr>
        <p:spPr>
          <a:xfrm>
            <a:off x="451874" y="35781"/>
            <a:ext cx="11288249" cy="523220"/>
          </a:xfrm>
          <a:prstGeom prst="rect">
            <a:avLst/>
          </a:prstGeom>
          <a:noFill/>
        </p:spPr>
        <p:txBody>
          <a:bodyPr wrap="square" rtlCol="0">
            <a:spAutoFit/>
          </a:bodyPr>
          <a:lstStyle/>
          <a:p>
            <a:r>
              <a:rPr lang="es-ES" sz="2800" b="1" i="1" dirty="0">
                <a:ln w="0"/>
                <a:effectLst>
                  <a:outerShdw blurRad="38100" dist="19050" dir="2700000" algn="tl" rotWithShape="0">
                    <a:schemeClr val="dk1">
                      <a:alpha val="40000"/>
                    </a:schemeClr>
                  </a:outerShdw>
                </a:effectLst>
              </a:rPr>
              <a:t>Análisis de relación de fuentes de alimento, lugares de descanso y área de vida</a:t>
            </a:r>
          </a:p>
        </p:txBody>
      </p:sp>
      <p:sp>
        <p:nvSpPr>
          <p:cNvPr id="3" name="Rectángulo 2">
            <a:extLst>
              <a:ext uri="{FF2B5EF4-FFF2-40B4-BE49-F238E27FC236}">
                <a16:creationId xmlns:a16="http://schemas.microsoft.com/office/drawing/2014/main" id="{4A5ED8F6-CFC5-4AB7-804B-FB302BDD064B}"/>
              </a:ext>
            </a:extLst>
          </p:cNvPr>
          <p:cNvSpPr/>
          <p:nvPr/>
        </p:nvSpPr>
        <p:spPr>
          <a:xfrm>
            <a:off x="451874" y="831049"/>
            <a:ext cx="2475913" cy="9847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i="1" dirty="0" err="1"/>
              <a:t>Cebus</a:t>
            </a:r>
            <a:r>
              <a:rPr lang="es-EC" i="1" dirty="0"/>
              <a:t> </a:t>
            </a:r>
            <a:r>
              <a:rPr lang="es-EC" i="1" dirty="0" err="1"/>
              <a:t>albifrons</a:t>
            </a:r>
            <a:r>
              <a:rPr lang="es-EC" i="1" dirty="0"/>
              <a:t> </a:t>
            </a:r>
            <a:r>
              <a:rPr lang="es-EC" dirty="0"/>
              <a:t>no aprovisionados (hábitat natural)</a:t>
            </a:r>
            <a:endParaRPr lang="es-EC" i="1" dirty="0"/>
          </a:p>
        </p:txBody>
      </p:sp>
      <p:sp>
        <p:nvSpPr>
          <p:cNvPr id="6" name="Rectángulo 5">
            <a:extLst>
              <a:ext uri="{FF2B5EF4-FFF2-40B4-BE49-F238E27FC236}">
                <a16:creationId xmlns:a16="http://schemas.microsoft.com/office/drawing/2014/main" id="{4A4DC254-DCF5-4517-A042-ADF62EC77F0E}"/>
              </a:ext>
            </a:extLst>
          </p:cNvPr>
          <p:cNvSpPr/>
          <p:nvPr/>
        </p:nvSpPr>
        <p:spPr>
          <a:xfrm>
            <a:off x="3052689" y="831049"/>
            <a:ext cx="2583765" cy="98473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EC" i="1" dirty="0" err="1"/>
              <a:t>Cebus</a:t>
            </a:r>
            <a:r>
              <a:rPr lang="es-EC" i="1" dirty="0"/>
              <a:t> </a:t>
            </a:r>
            <a:r>
              <a:rPr lang="es-EC" i="1" dirty="0" err="1"/>
              <a:t>albifrons</a:t>
            </a:r>
            <a:r>
              <a:rPr lang="es-EC" i="1" dirty="0"/>
              <a:t> </a:t>
            </a:r>
            <a:r>
              <a:rPr lang="es-EC" dirty="0"/>
              <a:t>en un ambiente antropogénico (</a:t>
            </a:r>
            <a:r>
              <a:rPr lang="es-EC" dirty="0" err="1"/>
              <a:t>Misahuallí</a:t>
            </a:r>
            <a:r>
              <a:rPr lang="es-EC" dirty="0"/>
              <a:t>)</a:t>
            </a:r>
            <a:endParaRPr lang="es-EC" i="1" dirty="0"/>
          </a:p>
        </p:txBody>
      </p:sp>
      <p:sp>
        <p:nvSpPr>
          <p:cNvPr id="8" name="CuadroTexto 7">
            <a:extLst>
              <a:ext uri="{FF2B5EF4-FFF2-40B4-BE49-F238E27FC236}">
                <a16:creationId xmlns:a16="http://schemas.microsoft.com/office/drawing/2014/main" id="{4059EE81-1FBF-4FFE-A6B6-4D6995E0FB7A}"/>
              </a:ext>
            </a:extLst>
          </p:cNvPr>
          <p:cNvSpPr txBox="1"/>
          <p:nvPr/>
        </p:nvSpPr>
        <p:spPr>
          <a:xfrm>
            <a:off x="258444" y="6334780"/>
            <a:ext cx="3750847" cy="523220"/>
          </a:xfrm>
          <a:prstGeom prst="rect">
            <a:avLst/>
          </a:prstGeom>
          <a:noFill/>
        </p:spPr>
        <p:txBody>
          <a:bodyPr wrap="square" rtlCol="0">
            <a:spAutoFit/>
          </a:bodyPr>
          <a:lstStyle/>
          <a:p>
            <a:r>
              <a:rPr lang="es-ES" sz="2800" b="1" i="1" dirty="0">
                <a:ln w="0"/>
                <a:effectLst>
                  <a:outerShdw blurRad="38100" dist="19050" dir="2700000" algn="tl" rotWithShape="0">
                    <a:schemeClr val="dk1">
                      <a:alpha val="40000"/>
                    </a:schemeClr>
                  </a:outerShdw>
                </a:effectLst>
              </a:rPr>
              <a:t>Resultados y discusión</a:t>
            </a:r>
          </a:p>
        </p:txBody>
      </p:sp>
      <p:sp>
        <p:nvSpPr>
          <p:cNvPr id="9" name="Rectángulo 8">
            <a:extLst>
              <a:ext uri="{FF2B5EF4-FFF2-40B4-BE49-F238E27FC236}">
                <a16:creationId xmlns:a16="http://schemas.microsoft.com/office/drawing/2014/main" id="{BC254DDE-6F73-40D8-A334-33DF3A3FEB05}"/>
              </a:ext>
            </a:extLst>
          </p:cNvPr>
          <p:cNvSpPr/>
          <p:nvPr/>
        </p:nvSpPr>
        <p:spPr>
          <a:xfrm>
            <a:off x="6373537" y="831048"/>
            <a:ext cx="2583765" cy="9847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i="1" dirty="0"/>
              <a:t>Macaca </a:t>
            </a:r>
            <a:r>
              <a:rPr lang="es-EC" i="1" dirty="0" err="1"/>
              <a:t>fascicularis</a:t>
            </a:r>
            <a:endParaRPr lang="es-EC" dirty="0"/>
          </a:p>
          <a:p>
            <a:pPr algn="ctr"/>
            <a:r>
              <a:rPr lang="es-EC" i="1" dirty="0"/>
              <a:t> </a:t>
            </a:r>
            <a:r>
              <a:rPr lang="es-EC" dirty="0"/>
              <a:t>no aprovisionados</a:t>
            </a:r>
            <a:endParaRPr lang="es-EC" i="1" dirty="0"/>
          </a:p>
        </p:txBody>
      </p:sp>
      <p:sp>
        <p:nvSpPr>
          <p:cNvPr id="10" name="Rectángulo 9">
            <a:extLst>
              <a:ext uri="{FF2B5EF4-FFF2-40B4-BE49-F238E27FC236}">
                <a16:creationId xmlns:a16="http://schemas.microsoft.com/office/drawing/2014/main" id="{FDBE2875-4E5E-4300-A5FE-C985E7233904}"/>
              </a:ext>
            </a:extLst>
          </p:cNvPr>
          <p:cNvSpPr/>
          <p:nvPr/>
        </p:nvSpPr>
        <p:spPr>
          <a:xfrm>
            <a:off x="9156358" y="831049"/>
            <a:ext cx="2583765" cy="98473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EC" i="1" dirty="0"/>
              <a:t>Macaca </a:t>
            </a:r>
            <a:r>
              <a:rPr lang="es-EC" i="1" dirty="0" err="1"/>
              <a:t>fascicularis</a:t>
            </a:r>
            <a:r>
              <a:rPr lang="es-EC" dirty="0"/>
              <a:t> en un ambiente antropogénico</a:t>
            </a:r>
            <a:endParaRPr lang="es-EC" i="1" dirty="0"/>
          </a:p>
        </p:txBody>
      </p:sp>
      <p:grpSp>
        <p:nvGrpSpPr>
          <p:cNvPr id="11" name="Grupo 10">
            <a:extLst>
              <a:ext uri="{FF2B5EF4-FFF2-40B4-BE49-F238E27FC236}">
                <a16:creationId xmlns:a16="http://schemas.microsoft.com/office/drawing/2014/main" id="{755C7639-75A8-4567-83BB-816AD55E7224}"/>
              </a:ext>
            </a:extLst>
          </p:cNvPr>
          <p:cNvGrpSpPr/>
          <p:nvPr/>
        </p:nvGrpSpPr>
        <p:grpSpPr>
          <a:xfrm>
            <a:off x="451874" y="1921109"/>
            <a:ext cx="2475913" cy="3382213"/>
            <a:chOff x="451874" y="2426491"/>
            <a:chExt cx="2532701" cy="3382211"/>
          </a:xfrm>
        </p:grpSpPr>
        <p:pic>
          <p:nvPicPr>
            <p:cNvPr id="3074" name="Picture 2" descr="Estación de Biodiversidad Tiputini; un centro de investigación para la  conservación del bosque tropical amazónico - Noticias USFQ">
              <a:extLst>
                <a:ext uri="{FF2B5EF4-FFF2-40B4-BE49-F238E27FC236}">
                  <a16:creationId xmlns:a16="http://schemas.microsoft.com/office/drawing/2014/main" id="{3A47138B-2D59-4BD1-9B0B-3161FD69CBF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1874" y="2426491"/>
              <a:ext cx="2532700" cy="169374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ñangu: Estación Científica Tiputini">
              <a:extLst>
                <a:ext uri="{FF2B5EF4-FFF2-40B4-BE49-F238E27FC236}">
                  <a16:creationId xmlns:a16="http://schemas.microsoft.com/office/drawing/2014/main" id="{44F2471E-9AD7-47C5-8213-036C98289CE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1874" y="4120234"/>
              <a:ext cx="2532701" cy="1688468"/>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Imagen 4">
            <a:extLst>
              <a:ext uri="{FF2B5EF4-FFF2-40B4-BE49-F238E27FC236}">
                <a16:creationId xmlns:a16="http://schemas.microsoft.com/office/drawing/2014/main" id="{9889D232-E998-45DF-B8BF-8903BE9C82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2629912" y="2343886"/>
            <a:ext cx="3382212" cy="2536659"/>
          </a:xfrm>
          <a:prstGeom prst="rect">
            <a:avLst/>
          </a:prstGeom>
        </p:spPr>
      </p:pic>
      <p:sp>
        <p:nvSpPr>
          <p:cNvPr id="12" name="CuadroTexto 11">
            <a:extLst>
              <a:ext uri="{FF2B5EF4-FFF2-40B4-BE49-F238E27FC236}">
                <a16:creationId xmlns:a16="http://schemas.microsoft.com/office/drawing/2014/main" id="{EB41B9BD-C5B9-47FA-8380-F14D81AEEA6B}"/>
              </a:ext>
            </a:extLst>
          </p:cNvPr>
          <p:cNvSpPr txBox="1"/>
          <p:nvPr/>
        </p:nvSpPr>
        <p:spPr>
          <a:xfrm>
            <a:off x="451873" y="5329130"/>
            <a:ext cx="2475911" cy="954107"/>
          </a:xfrm>
          <a:prstGeom prst="rect">
            <a:avLst/>
          </a:prstGeom>
          <a:noFill/>
        </p:spPr>
        <p:txBody>
          <a:bodyPr wrap="square" rtlCol="0">
            <a:spAutoFit/>
          </a:bodyPr>
          <a:lstStyle/>
          <a:p>
            <a:r>
              <a:rPr lang="es-EC" sz="1400" dirty="0"/>
              <a:t>Estación de Biodiversidad Tiputini (TBS)</a:t>
            </a:r>
          </a:p>
          <a:p>
            <a:r>
              <a:rPr lang="es-EC" sz="1400" dirty="0"/>
              <a:t>Ocho individuos</a:t>
            </a:r>
          </a:p>
          <a:p>
            <a:r>
              <a:rPr lang="es-EC" sz="1400" dirty="0"/>
              <a:t>Área de vida: 240 ha </a:t>
            </a:r>
          </a:p>
        </p:txBody>
      </p:sp>
      <p:sp>
        <p:nvSpPr>
          <p:cNvPr id="16" name="CuadroTexto 15">
            <a:extLst>
              <a:ext uri="{FF2B5EF4-FFF2-40B4-BE49-F238E27FC236}">
                <a16:creationId xmlns:a16="http://schemas.microsoft.com/office/drawing/2014/main" id="{D459B653-C004-4842-A7F0-4F4971533934}"/>
              </a:ext>
            </a:extLst>
          </p:cNvPr>
          <p:cNvSpPr txBox="1"/>
          <p:nvPr/>
        </p:nvSpPr>
        <p:spPr>
          <a:xfrm>
            <a:off x="3081481" y="5303322"/>
            <a:ext cx="2060812" cy="523220"/>
          </a:xfrm>
          <a:prstGeom prst="rect">
            <a:avLst/>
          </a:prstGeom>
          <a:noFill/>
        </p:spPr>
        <p:txBody>
          <a:bodyPr wrap="square" rtlCol="0">
            <a:spAutoFit/>
          </a:bodyPr>
          <a:lstStyle/>
          <a:p>
            <a:r>
              <a:rPr lang="es-EC" sz="1400" dirty="0"/>
              <a:t>Once individuos</a:t>
            </a:r>
          </a:p>
          <a:p>
            <a:r>
              <a:rPr lang="es-EC" sz="1400" dirty="0"/>
              <a:t>Área de vida: 6.68 ha </a:t>
            </a:r>
          </a:p>
        </p:txBody>
      </p:sp>
      <p:pic>
        <p:nvPicPr>
          <p:cNvPr id="3078" name="Picture 6" descr="With no tourist handouts, hungry Bali monkeys raid homes – WANE 15">
            <a:extLst>
              <a:ext uri="{FF2B5EF4-FFF2-40B4-BE49-F238E27FC236}">
                <a16:creationId xmlns:a16="http://schemas.microsoft.com/office/drawing/2014/main" id="{CFD33740-519F-4E1B-A246-D0DA8ED1E84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10282" y="1869706"/>
            <a:ext cx="2475914" cy="1577184"/>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s://brill.com/view/journals/ctoz/89/4/18759866_089_04_s003_i0001.jpg">
            <a:extLst>
              <a:ext uri="{FF2B5EF4-FFF2-40B4-BE49-F238E27FC236}">
                <a16:creationId xmlns:a16="http://schemas.microsoft.com/office/drawing/2014/main" id="{2EB4A57E-92FE-43B4-94F4-AF013E2E5EF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210281" y="3448054"/>
            <a:ext cx="2475915" cy="1649592"/>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2,011 imágenes de Baluran national park - Imágenes, fotos y vectores de  stock | Shutterstock">
            <a:extLst>
              <a:ext uri="{FF2B5EF4-FFF2-40B4-BE49-F238E27FC236}">
                <a16:creationId xmlns:a16="http://schemas.microsoft.com/office/drawing/2014/main" id="{9CD50D09-FCD0-46D0-828C-6470F080CDA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6124"/>
          <a:stretch/>
        </p:blipFill>
        <p:spPr bwMode="auto">
          <a:xfrm>
            <a:off x="6363647" y="1877734"/>
            <a:ext cx="2593655" cy="1475643"/>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Imágenes de Baluran National Park, Indonesia | Descarga imágenes gratuitas  en Unsplash">
            <a:extLst>
              <a:ext uri="{FF2B5EF4-FFF2-40B4-BE49-F238E27FC236}">
                <a16:creationId xmlns:a16="http://schemas.microsoft.com/office/drawing/2014/main" id="{52F0D4B9-03DD-4C26-A5EF-4D4D90C0247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73537" y="3334403"/>
            <a:ext cx="2625700" cy="1475644"/>
          </a:xfrm>
          <a:prstGeom prst="rect">
            <a:avLst/>
          </a:prstGeom>
          <a:noFill/>
          <a:extLst>
            <a:ext uri="{909E8E84-426E-40DD-AFC4-6F175D3DCCD1}">
              <a14:hiddenFill xmlns:a14="http://schemas.microsoft.com/office/drawing/2010/main">
                <a:solidFill>
                  <a:srgbClr val="FFFFFF"/>
                </a:solidFill>
              </a14:hiddenFill>
            </a:ext>
          </a:extLst>
        </p:spPr>
      </p:pic>
      <p:sp>
        <p:nvSpPr>
          <p:cNvPr id="24" name="CuadroTexto 23">
            <a:extLst>
              <a:ext uri="{FF2B5EF4-FFF2-40B4-BE49-F238E27FC236}">
                <a16:creationId xmlns:a16="http://schemas.microsoft.com/office/drawing/2014/main" id="{6F804102-74C3-4131-ABE2-456B0167286B}"/>
              </a:ext>
            </a:extLst>
          </p:cNvPr>
          <p:cNvSpPr txBox="1"/>
          <p:nvPr/>
        </p:nvSpPr>
        <p:spPr>
          <a:xfrm>
            <a:off x="6287315" y="4883101"/>
            <a:ext cx="2475911" cy="738664"/>
          </a:xfrm>
          <a:prstGeom prst="rect">
            <a:avLst/>
          </a:prstGeom>
          <a:noFill/>
        </p:spPr>
        <p:txBody>
          <a:bodyPr wrap="square" rtlCol="0">
            <a:spAutoFit/>
          </a:bodyPr>
          <a:lstStyle/>
          <a:p>
            <a:r>
              <a:rPr lang="pt-BR" sz="1400" dirty="0"/>
              <a:t>Parque Nacional </a:t>
            </a:r>
            <a:r>
              <a:rPr lang="pt-BR" sz="1400" dirty="0" err="1"/>
              <a:t>Baluran</a:t>
            </a:r>
            <a:r>
              <a:rPr lang="pt-BR" sz="1400" dirty="0"/>
              <a:t>, Java Oriental, </a:t>
            </a:r>
            <a:r>
              <a:rPr lang="pt-BR" sz="1400" dirty="0" err="1"/>
              <a:t>Indonesia</a:t>
            </a:r>
            <a:endParaRPr lang="pt-BR" sz="1400" dirty="0"/>
          </a:p>
          <a:p>
            <a:r>
              <a:rPr lang="es-EC" sz="1400" dirty="0"/>
              <a:t>Área de vida: 240 ha </a:t>
            </a:r>
          </a:p>
        </p:txBody>
      </p:sp>
      <p:sp>
        <p:nvSpPr>
          <p:cNvPr id="25" name="CuadroTexto 24">
            <a:extLst>
              <a:ext uri="{FF2B5EF4-FFF2-40B4-BE49-F238E27FC236}">
                <a16:creationId xmlns:a16="http://schemas.microsoft.com/office/drawing/2014/main" id="{4B1096B9-7E96-48D8-947A-09398E3961CE}"/>
              </a:ext>
            </a:extLst>
          </p:cNvPr>
          <p:cNvSpPr txBox="1"/>
          <p:nvPr/>
        </p:nvSpPr>
        <p:spPr>
          <a:xfrm>
            <a:off x="9210281" y="5134245"/>
            <a:ext cx="2475911" cy="954107"/>
          </a:xfrm>
          <a:prstGeom prst="rect">
            <a:avLst/>
          </a:prstGeom>
          <a:noFill/>
        </p:spPr>
        <p:txBody>
          <a:bodyPr wrap="square" rtlCol="0">
            <a:spAutoFit/>
          </a:bodyPr>
          <a:lstStyle/>
          <a:p>
            <a:r>
              <a:rPr lang="pt-BR" sz="1400" dirty="0"/>
              <a:t>Parque Nacional </a:t>
            </a:r>
            <a:r>
              <a:rPr lang="pt-BR" sz="1400" dirty="0" err="1"/>
              <a:t>Baluran</a:t>
            </a:r>
            <a:r>
              <a:rPr lang="pt-BR" sz="1400" dirty="0"/>
              <a:t>, Java Oriental, </a:t>
            </a:r>
            <a:r>
              <a:rPr lang="pt-BR" sz="1400"/>
              <a:t>Indonesia</a:t>
            </a:r>
            <a:endParaRPr lang="es-EC" sz="1400" dirty="0"/>
          </a:p>
          <a:p>
            <a:r>
              <a:rPr lang="es-EC" sz="1400" dirty="0"/>
              <a:t>Área de vida: 10.62 ha</a:t>
            </a:r>
          </a:p>
          <a:p>
            <a:endParaRPr lang="es-EC" sz="1400" dirty="0"/>
          </a:p>
        </p:txBody>
      </p:sp>
      <p:sp>
        <p:nvSpPr>
          <p:cNvPr id="26" name="Rectángulo 25">
            <a:extLst>
              <a:ext uri="{FF2B5EF4-FFF2-40B4-BE49-F238E27FC236}">
                <a16:creationId xmlns:a16="http://schemas.microsoft.com/office/drawing/2014/main" id="{C4553F74-2D13-4A01-99A5-49973C28D447}"/>
              </a:ext>
            </a:extLst>
          </p:cNvPr>
          <p:cNvSpPr/>
          <p:nvPr/>
        </p:nvSpPr>
        <p:spPr>
          <a:xfrm>
            <a:off x="3570510" y="6457890"/>
            <a:ext cx="5050976" cy="276999"/>
          </a:xfrm>
          <a:prstGeom prst="rect">
            <a:avLst/>
          </a:prstGeom>
        </p:spPr>
        <p:txBody>
          <a:bodyPr wrap="square">
            <a:spAutoFit/>
          </a:bodyPr>
          <a:lstStyle/>
          <a:p>
            <a:r>
              <a:rPr lang="en-US" sz="1200" dirty="0" err="1"/>
              <a:t>Figuras</a:t>
            </a:r>
            <a:r>
              <a:rPr lang="en-US" sz="1200" dirty="0"/>
              <a:t> de: (Hansen et al., 2020).</a:t>
            </a:r>
            <a:endParaRPr lang="es-EC" sz="1200" dirty="0"/>
          </a:p>
        </p:txBody>
      </p:sp>
      <p:sp>
        <p:nvSpPr>
          <p:cNvPr id="27" name="CuadroTexto 26">
            <a:extLst>
              <a:ext uri="{FF2B5EF4-FFF2-40B4-BE49-F238E27FC236}">
                <a16:creationId xmlns:a16="http://schemas.microsoft.com/office/drawing/2014/main" id="{D97DC76C-9A62-4F8A-9985-A5170CEFF848}"/>
              </a:ext>
            </a:extLst>
          </p:cNvPr>
          <p:cNvSpPr txBox="1"/>
          <p:nvPr/>
        </p:nvSpPr>
        <p:spPr>
          <a:xfrm>
            <a:off x="11555743" y="72269"/>
            <a:ext cx="502733" cy="369332"/>
          </a:xfrm>
          <a:prstGeom prst="rect">
            <a:avLst/>
          </a:prstGeom>
          <a:noFill/>
        </p:spPr>
        <p:txBody>
          <a:bodyPr wrap="square" rtlCol="0">
            <a:spAutoFit/>
          </a:bodyPr>
          <a:lstStyle/>
          <a:p>
            <a:r>
              <a:rPr lang="es-EC" dirty="0"/>
              <a:t>25</a:t>
            </a:r>
          </a:p>
        </p:txBody>
      </p:sp>
    </p:spTree>
    <p:extLst>
      <p:ext uri="{BB962C8B-B14F-4D97-AF65-F5344CB8AC3E}">
        <p14:creationId xmlns:p14="http://schemas.microsoft.com/office/powerpoint/2010/main" val="4145426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4 Imagen">
            <a:extLst>
              <a:ext uri="{FF2B5EF4-FFF2-40B4-BE49-F238E27FC236}">
                <a16:creationId xmlns:a16="http://schemas.microsoft.com/office/drawing/2014/main" id="{E4141A20-B419-4452-BD1A-7DE38CEB447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57302" y="5955075"/>
            <a:ext cx="3089595" cy="7225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CuadroTexto 2">
            <a:extLst>
              <a:ext uri="{FF2B5EF4-FFF2-40B4-BE49-F238E27FC236}">
                <a16:creationId xmlns:a16="http://schemas.microsoft.com/office/drawing/2014/main" id="{74016510-C5A8-4046-A843-2E6319F752C8}"/>
              </a:ext>
            </a:extLst>
          </p:cNvPr>
          <p:cNvSpPr txBox="1"/>
          <p:nvPr/>
        </p:nvSpPr>
        <p:spPr>
          <a:xfrm>
            <a:off x="258445" y="0"/>
            <a:ext cx="5837555" cy="523220"/>
          </a:xfrm>
          <a:prstGeom prst="rect">
            <a:avLst/>
          </a:prstGeom>
          <a:noFill/>
        </p:spPr>
        <p:txBody>
          <a:bodyPr wrap="square" rtlCol="0">
            <a:spAutoFit/>
          </a:bodyPr>
          <a:lstStyle/>
          <a:p>
            <a:r>
              <a:rPr lang="es-ES" sz="2800" b="1" i="1" dirty="0">
                <a:ln w="0"/>
                <a:effectLst>
                  <a:outerShdw blurRad="38100" dist="19050" dir="2700000" algn="tl" rotWithShape="0">
                    <a:schemeClr val="dk1">
                      <a:alpha val="40000"/>
                    </a:schemeClr>
                  </a:outerShdw>
                </a:effectLst>
              </a:rPr>
              <a:t>Análisis de alimentos consumidos</a:t>
            </a:r>
          </a:p>
        </p:txBody>
      </p:sp>
      <p:pic>
        <p:nvPicPr>
          <p:cNvPr id="6" name="Imagen 5">
            <a:extLst>
              <a:ext uri="{FF2B5EF4-FFF2-40B4-BE49-F238E27FC236}">
                <a16:creationId xmlns:a16="http://schemas.microsoft.com/office/drawing/2014/main" id="{46812EEE-54D0-4776-B762-AA73EE1C289D}"/>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258443" y="890729"/>
            <a:ext cx="5837555" cy="4041212"/>
          </a:xfrm>
          <a:prstGeom prst="rect">
            <a:avLst/>
          </a:prstGeom>
        </p:spPr>
      </p:pic>
      <p:sp>
        <p:nvSpPr>
          <p:cNvPr id="2" name="CuadroTexto 1">
            <a:extLst>
              <a:ext uri="{FF2B5EF4-FFF2-40B4-BE49-F238E27FC236}">
                <a16:creationId xmlns:a16="http://schemas.microsoft.com/office/drawing/2014/main" id="{A121FCAB-4537-4B42-90D6-E5E65A769B05}"/>
              </a:ext>
            </a:extLst>
          </p:cNvPr>
          <p:cNvSpPr txBox="1"/>
          <p:nvPr/>
        </p:nvSpPr>
        <p:spPr>
          <a:xfrm>
            <a:off x="258444" y="5013164"/>
            <a:ext cx="5837555" cy="954107"/>
          </a:xfrm>
          <a:prstGeom prst="rect">
            <a:avLst/>
          </a:prstGeom>
          <a:noFill/>
        </p:spPr>
        <p:txBody>
          <a:bodyPr wrap="square" rtlCol="0">
            <a:spAutoFit/>
          </a:bodyPr>
          <a:lstStyle/>
          <a:p>
            <a:r>
              <a:rPr lang="es-EC" sz="1400" b="1" dirty="0"/>
              <a:t>Zona 1</a:t>
            </a:r>
            <a:r>
              <a:rPr lang="es-EC" sz="1400" dirty="0"/>
              <a:t> parque central y tiendas o restaurantes aledaños, </a:t>
            </a:r>
            <a:r>
              <a:rPr lang="es-EC" sz="1400" b="1" dirty="0"/>
              <a:t>Zona 2</a:t>
            </a:r>
            <a:r>
              <a:rPr lang="es-EC" sz="1400" dirty="0"/>
              <a:t> Playa de los monos y sendero, </a:t>
            </a:r>
            <a:r>
              <a:rPr lang="es-EC" sz="1400" b="1" dirty="0"/>
              <a:t>Zona 3</a:t>
            </a:r>
            <a:r>
              <a:rPr lang="es-EC" sz="1400" dirty="0"/>
              <a:t> viviendas o negocios entre el parque central y la playa, </a:t>
            </a:r>
            <a:r>
              <a:rPr lang="es-EC" sz="1400" b="1" dirty="0"/>
              <a:t>Zona 4</a:t>
            </a:r>
            <a:r>
              <a:rPr lang="es-EC" sz="1400" dirty="0"/>
              <a:t> hoteles y viviendas, </a:t>
            </a:r>
            <a:r>
              <a:rPr lang="es-EC" sz="1400" b="1" dirty="0"/>
              <a:t>Zona 5</a:t>
            </a:r>
            <a:r>
              <a:rPr lang="es-EC" sz="1400" dirty="0"/>
              <a:t> barrio Chino, escuela y viviendas aledañas a la escuela</a:t>
            </a:r>
          </a:p>
        </p:txBody>
      </p:sp>
      <p:pic>
        <p:nvPicPr>
          <p:cNvPr id="8" name="Imagen 7">
            <a:extLst>
              <a:ext uri="{FF2B5EF4-FFF2-40B4-BE49-F238E27FC236}">
                <a16:creationId xmlns:a16="http://schemas.microsoft.com/office/drawing/2014/main" id="{524F2908-4F90-49C9-972C-D8C4FDCF41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8982" y="890729"/>
            <a:ext cx="5659215" cy="4743155"/>
          </a:xfrm>
          <a:prstGeom prst="rect">
            <a:avLst/>
          </a:prstGeom>
        </p:spPr>
      </p:pic>
      <p:sp>
        <p:nvSpPr>
          <p:cNvPr id="7" name="CuadroTexto 6">
            <a:extLst>
              <a:ext uri="{FF2B5EF4-FFF2-40B4-BE49-F238E27FC236}">
                <a16:creationId xmlns:a16="http://schemas.microsoft.com/office/drawing/2014/main" id="{ABEFFCCE-A229-4912-90DF-5A45BC6EF033}"/>
              </a:ext>
            </a:extLst>
          </p:cNvPr>
          <p:cNvSpPr txBox="1"/>
          <p:nvPr/>
        </p:nvSpPr>
        <p:spPr>
          <a:xfrm>
            <a:off x="258444" y="6334780"/>
            <a:ext cx="3750847" cy="523220"/>
          </a:xfrm>
          <a:prstGeom prst="rect">
            <a:avLst/>
          </a:prstGeom>
          <a:noFill/>
        </p:spPr>
        <p:txBody>
          <a:bodyPr wrap="square" rtlCol="0">
            <a:spAutoFit/>
          </a:bodyPr>
          <a:lstStyle/>
          <a:p>
            <a:r>
              <a:rPr lang="es-ES" sz="2800" b="1" i="1" dirty="0">
                <a:ln w="0"/>
                <a:effectLst>
                  <a:outerShdw blurRad="38100" dist="19050" dir="2700000" algn="tl" rotWithShape="0">
                    <a:schemeClr val="dk1">
                      <a:alpha val="40000"/>
                    </a:schemeClr>
                  </a:outerShdw>
                </a:effectLst>
              </a:rPr>
              <a:t>Resultados y discusión</a:t>
            </a:r>
          </a:p>
        </p:txBody>
      </p:sp>
      <p:sp>
        <p:nvSpPr>
          <p:cNvPr id="4" name="Elipse 3">
            <a:extLst>
              <a:ext uri="{FF2B5EF4-FFF2-40B4-BE49-F238E27FC236}">
                <a16:creationId xmlns:a16="http://schemas.microsoft.com/office/drawing/2014/main" id="{AE8EB47D-0D86-44DD-B3AA-BFED75F44388}"/>
              </a:ext>
            </a:extLst>
          </p:cNvPr>
          <p:cNvSpPr/>
          <p:nvPr/>
        </p:nvSpPr>
        <p:spPr>
          <a:xfrm>
            <a:off x="8245929" y="5339443"/>
            <a:ext cx="1143000" cy="2944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cxnSp>
        <p:nvCxnSpPr>
          <p:cNvPr id="9" name="Conector recto de flecha 8">
            <a:extLst>
              <a:ext uri="{FF2B5EF4-FFF2-40B4-BE49-F238E27FC236}">
                <a16:creationId xmlns:a16="http://schemas.microsoft.com/office/drawing/2014/main" id="{4BE8DBD5-F44E-4CB8-9479-8CC80109A5DF}"/>
              </a:ext>
            </a:extLst>
          </p:cNvPr>
          <p:cNvCxnSpPr/>
          <p:nvPr/>
        </p:nvCxnSpPr>
        <p:spPr>
          <a:xfrm>
            <a:off x="11105147" y="1528011"/>
            <a:ext cx="312821"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1" name="Conector recto de flecha 10">
            <a:extLst>
              <a:ext uri="{FF2B5EF4-FFF2-40B4-BE49-F238E27FC236}">
                <a16:creationId xmlns:a16="http://schemas.microsoft.com/office/drawing/2014/main" id="{49A6A20E-6877-4B1E-A0A0-70DB143A0637}"/>
              </a:ext>
            </a:extLst>
          </p:cNvPr>
          <p:cNvCxnSpPr/>
          <p:nvPr/>
        </p:nvCxnSpPr>
        <p:spPr>
          <a:xfrm>
            <a:off x="9934073" y="4931941"/>
            <a:ext cx="312821"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2" name="CuadroTexto 11">
            <a:extLst>
              <a:ext uri="{FF2B5EF4-FFF2-40B4-BE49-F238E27FC236}">
                <a16:creationId xmlns:a16="http://schemas.microsoft.com/office/drawing/2014/main" id="{ADDB0B72-F311-466C-B7B7-2ED58488A4C6}"/>
              </a:ext>
            </a:extLst>
          </p:cNvPr>
          <p:cNvSpPr txBox="1"/>
          <p:nvPr/>
        </p:nvSpPr>
        <p:spPr>
          <a:xfrm>
            <a:off x="11555743" y="72269"/>
            <a:ext cx="502733" cy="369332"/>
          </a:xfrm>
          <a:prstGeom prst="rect">
            <a:avLst/>
          </a:prstGeom>
          <a:noFill/>
        </p:spPr>
        <p:txBody>
          <a:bodyPr wrap="square" rtlCol="0">
            <a:spAutoFit/>
          </a:bodyPr>
          <a:lstStyle/>
          <a:p>
            <a:r>
              <a:rPr lang="es-EC" dirty="0"/>
              <a:t>26</a:t>
            </a:r>
          </a:p>
        </p:txBody>
      </p:sp>
    </p:spTree>
    <p:extLst>
      <p:ext uri="{BB962C8B-B14F-4D97-AF65-F5344CB8AC3E}">
        <p14:creationId xmlns:p14="http://schemas.microsoft.com/office/powerpoint/2010/main" val="3588617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4 Imagen">
            <a:extLst>
              <a:ext uri="{FF2B5EF4-FFF2-40B4-BE49-F238E27FC236}">
                <a16:creationId xmlns:a16="http://schemas.microsoft.com/office/drawing/2014/main" id="{E4141A20-B419-4452-BD1A-7DE38CEB447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57302" y="5955075"/>
            <a:ext cx="3089595" cy="7225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CuadroTexto 6">
            <a:extLst>
              <a:ext uri="{FF2B5EF4-FFF2-40B4-BE49-F238E27FC236}">
                <a16:creationId xmlns:a16="http://schemas.microsoft.com/office/drawing/2014/main" id="{7F40E3D3-2C1C-4803-8E52-4116971A8803}"/>
              </a:ext>
            </a:extLst>
          </p:cNvPr>
          <p:cNvSpPr txBox="1"/>
          <p:nvPr/>
        </p:nvSpPr>
        <p:spPr>
          <a:xfrm>
            <a:off x="258445" y="0"/>
            <a:ext cx="5837555" cy="523220"/>
          </a:xfrm>
          <a:prstGeom prst="rect">
            <a:avLst/>
          </a:prstGeom>
          <a:noFill/>
        </p:spPr>
        <p:txBody>
          <a:bodyPr wrap="square" rtlCol="0">
            <a:spAutoFit/>
          </a:bodyPr>
          <a:lstStyle/>
          <a:p>
            <a:r>
              <a:rPr lang="es-ES" sz="2800" b="1" i="1" dirty="0">
                <a:ln w="0"/>
                <a:effectLst>
                  <a:outerShdw blurRad="38100" dist="19050" dir="2700000" algn="tl" rotWithShape="0">
                    <a:schemeClr val="dk1">
                      <a:alpha val="40000"/>
                    </a:schemeClr>
                  </a:outerShdw>
                </a:effectLst>
              </a:rPr>
              <a:t>Análisis de alimentos consumidos</a:t>
            </a:r>
          </a:p>
        </p:txBody>
      </p:sp>
      <p:pic>
        <p:nvPicPr>
          <p:cNvPr id="10" name="Imagen 9">
            <a:extLst>
              <a:ext uri="{FF2B5EF4-FFF2-40B4-BE49-F238E27FC236}">
                <a16:creationId xmlns:a16="http://schemas.microsoft.com/office/drawing/2014/main" id="{C157D2CD-EDAA-4C82-B084-5E28228691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876" y="676479"/>
            <a:ext cx="1981608" cy="2752521"/>
          </a:xfrm>
          <a:prstGeom prst="rect">
            <a:avLst/>
          </a:prstGeom>
        </p:spPr>
      </p:pic>
      <p:pic>
        <p:nvPicPr>
          <p:cNvPr id="13" name="Imagen 12">
            <a:extLst>
              <a:ext uri="{FF2B5EF4-FFF2-40B4-BE49-F238E27FC236}">
                <a16:creationId xmlns:a16="http://schemas.microsoft.com/office/drawing/2014/main" id="{9F972975-2E7E-4929-905A-FD2A852E1BD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010"/>
          <a:stretch/>
        </p:blipFill>
        <p:spPr>
          <a:xfrm rot="5400000">
            <a:off x="2151646" y="1061937"/>
            <a:ext cx="2752521" cy="1981605"/>
          </a:xfrm>
          <a:prstGeom prst="rect">
            <a:avLst/>
          </a:prstGeom>
        </p:spPr>
      </p:pic>
      <p:pic>
        <p:nvPicPr>
          <p:cNvPr id="18" name="Imagen 17">
            <a:extLst>
              <a:ext uri="{FF2B5EF4-FFF2-40B4-BE49-F238E27FC236}">
                <a16:creationId xmlns:a16="http://schemas.microsoft.com/office/drawing/2014/main" id="{D43737B4-2785-4F42-BC8C-2BB38313843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121609" y="3776119"/>
            <a:ext cx="2642143" cy="1981607"/>
          </a:xfrm>
          <a:prstGeom prst="rect">
            <a:avLst/>
          </a:prstGeom>
        </p:spPr>
      </p:pic>
      <p:pic>
        <p:nvPicPr>
          <p:cNvPr id="20" name="Imagen 19">
            <a:extLst>
              <a:ext uri="{FF2B5EF4-FFF2-40B4-BE49-F238E27FC236}">
                <a16:creationId xmlns:a16="http://schemas.microsoft.com/office/drawing/2014/main" id="{A6733127-D78C-486C-BB49-30E31A6463A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206837" y="3814081"/>
            <a:ext cx="2642142" cy="1981606"/>
          </a:xfrm>
          <a:prstGeom prst="rect">
            <a:avLst/>
          </a:prstGeom>
        </p:spPr>
      </p:pic>
      <p:pic>
        <p:nvPicPr>
          <p:cNvPr id="22" name="Imagen 21">
            <a:extLst>
              <a:ext uri="{FF2B5EF4-FFF2-40B4-BE49-F238E27FC236}">
                <a16:creationId xmlns:a16="http://schemas.microsoft.com/office/drawing/2014/main" id="{9617695C-5150-4C54-957F-DF2221FE1FE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06928" y="676479"/>
            <a:ext cx="3338167" cy="2139019"/>
          </a:xfrm>
          <a:prstGeom prst="rect">
            <a:avLst/>
          </a:prstGeom>
        </p:spPr>
      </p:pic>
      <p:sp>
        <p:nvSpPr>
          <p:cNvPr id="23" name="CuadroTexto 22">
            <a:extLst>
              <a:ext uri="{FF2B5EF4-FFF2-40B4-BE49-F238E27FC236}">
                <a16:creationId xmlns:a16="http://schemas.microsoft.com/office/drawing/2014/main" id="{F33407F1-7129-407C-8207-7372487CEE93}"/>
              </a:ext>
            </a:extLst>
          </p:cNvPr>
          <p:cNvSpPr txBox="1"/>
          <p:nvPr/>
        </p:nvSpPr>
        <p:spPr>
          <a:xfrm>
            <a:off x="5648633" y="1007324"/>
            <a:ext cx="1563330" cy="1477328"/>
          </a:xfrm>
          <a:prstGeom prst="rect">
            <a:avLst/>
          </a:prstGeom>
          <a:noFill/>
        </p:spPr>
        <p:txBody>
          <a:bodyPr wrap="square" rtlCol="0">
            <a:spAutoFit/>
          </a:bodyPr>
          <a:lstStyle/>
          <a:p>
            <a:r>
              <a:rPr lang="es-EC" dirty="0" err="1"/>
              <a:t>Lángures</a:t>
            </a:r>
            <a:r>
              <a:rPr lang="es-EC" dirty="0"/>
              <a:t> de la India</a:t>
            </a:r>
            <a:r>
              <a:rPr lang="es-EC" i="1" dirty="0"/>
              <a:t> </a:t>
            </a:r>
            <a:r>
              <a:rPr lang="es-EC" dirty="0"/>
              <a:t>(</a:t>
            </a:r>
            <a:r>
              <a:rPr lang="es-EC" i="1" dirty="0" err="1"/>
              <a:t>Presbytis</a:t>
            </a:r>
            <a:r>
              <a:rPr lang="es-EC" i="1" dirty="0"/>
              <a:t> </a:t>
            </a:r>
            <a:r>
              <a:rPr lang="es-EC" i="1" dirty="0" err="1"/>
              <a:t>entellus</a:t>
            </a:r>
            <a:r>
              <a:rPr lang="es-EC" dirty="0"/>
              <a:t>)</a:t>
            </a:r>
            <a:r>
              <a:rPr lang="es-EC" i="1" dirty="0"/>
              <a:t> </a:t>
            </a:r>
            <a:r>
              <a:rPr lang="es-EC" dirty="0"/>
              <a:t>buscan alimento en la basura</a:t>
            </a:r>
          </a:p>
        </p:txBody>
      </p:sp>
      <p:pic>
        <p:nvPicPr>
          <p:cNvPr id="10242" name="Picture 2" descr="Mono obseso come hasta morir la comida de los turistas | La Verdad Noticias">
            <a:extLst>
              <a:ext uri="{FF2B5EF4-FFF2-40B4-BE49-F238E27FC236}">
                <a16:creationId xmlns:a16="http://schemas.microsoft.com/office/drawing/2014/main" id="{6D6AEDB2-E40E-401A-BC53-DDDB431FFF3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17275" y="3194585"/>
            <a:ext cx="4233605" cy="2381403"/>
          </a:xfrm>
          <a:prstGeom prst="rect">
            <a:avLst/>
          </a:prstGeom>
          <a:noFill/>
          <a:extLst>
            <a:ext uri="{909E8E84-426E-40DD-AFC4-6F175D3DCCD1}">
              <a14:hiddenFill xmlns:a14="http://schemas.microsoft.com/office/drawing/2010/main">
                <a:solidFill>
                  <a:srgbClr val="FFFFFF"/>
                </a:solidFill>
              </a14:hiddenFill>
            </a:ext>
          </a:extLst>
        </p:spPr>
      </p:pic>
      <p:sp>
        <p:nvSpPr>
          <p:cNvPr id="25" name="CuadroTexto 24">
            <a:extLst>
              <a:ext uri="{FF2B5EF4-FFF2-40B4-BE49-F238E27FC236}">
                <a16:creationId xmlns:a16="http://schemas.microsoft.com/office/drawing/2014/main" id="{33E1A39A-2035-4221-9279-42E46DEA5909}"/>
              </a:ext>
            </a:extLst>
          </p:cNvPr>
          <p:cNvSpPr txBox="1"/>
          <p:nvPr/>
        </p:nvSpPr>
        <p:spPr>
          <a:xfrm>
            <a:off x="9644275" y="3697790"/>
            <a:ext cx="1563330" cy="646331"/>
          </a:xfrm>
          <a:prstGeom prst="rect">
            <a:avLst/>
          </a:prstGeom>
          <a:noFill/>
        </p:spPr>
        <p:txBody>
          <a:bodyPr wrap="square" rtlCol="0">
            <a:spAutoFit/>
          </a:bodyPr>
          <a:lstStyle/>
          <a:p>
            <a:r>
              <a:rPr lang="es-EC" dirty="0"/>
              <a:t>Riesgo de obesidad</a:t>
            </a:r>
          </a:p>
        </p:txBody>
      </p:sp>
      <p:sp>
        <p:nvSpPr>
          <p:cNvPr id="12" name="CuadroTexto 11">
            <a:extLst>
              <a:ext uri="{FF2B5EF4-FFF2-40B4-BE49-F238E27FC236}">
                <a16:creationId xmlns:a16="http://schemas.microsoft.com/office/drawing/2014/main" id="{C98E2F79-89DA-45F5-9CF9-044A58646680}"/>
              </a:ext>
            </a:extLst>
          </p:cNvPr>
          <p:cNvSpPr txBox="1"/>
          <p:nvPr/>
        </p:nvSpPr>
        <p:spPr>
          <a:xfrm>
            <a:off x="258444" y="6334780"/>
            <a:ext cx="3750847" cy="523220"/>
          </a:xfrm>
          <a:prstGeom prst="rect">
            <a:avLst/>
          </a:prstGeom>
          <a:noFill/>
        </p:spPr>
        <p:txBody>
          <a:bodyPr wrap="square" rtlCol="0">
            <a:spAutoFit/>
          </a:bodyPr>
          <a:lstStyle/>
          <a:p>
            <a:r>
              <a:rPr lang="es-ES" sz="2800" b="1" i="1" dirty="0">
                <a:ln w="0"/>
                <a:effectLst>
                  <a:outerShdw blurRad="38100" dist="19050" dir="2700000" algn="tl" rotWithShape="0">
                    <a:schemeClr val="dk1">
                      <a:alpha val="40000"/>
                    </a:schemeClr>
                  </a:outerShdw>
                </a:effectLst>
              </a:rPr>
              <a:t>Resultados y discusión</a:t>
            </a:r>
          </a:p>
        </p:txBody>
      </p:sp>
      <p:sp>
        <p:nvSpPr>
          <p:cNvPr id="15" name="CuadroTexto 14">
            <a:extLst>
              <a:ext uri="{FF2B5EF4-FFF2-40B4-BE49-F238E27FC236}">
                <a16:creationId xmlns:a16="http://schemas.microsoft.com/office/drawing/2014/main" id="{9A499E84-53AD-4DFF-AB89-036725D7CB99}"/>
              </a:ext>
            </a:extLst>
          </p:cNvPr>
          <p:cNvSpPr txBox="1"/>
          <p:nvPr/>
        </p:nvSpPr>
        <p:spPr>
          <a:xfrm>
            <a:off x="11555743" y="72269"/>
            <a:ext cx="502733" cy="369332"/>
          </a:xfrm>
          <a:prstGeom prst="rect">
            <a:avLst/>
          </a:prstGeom>
          <a:noFill/>
        </p:spPr>
        <p:txBody>
          <a:bodyPr wrap="square" rtlCol="0">
            <a:spAutoFit/>
          </a:bodyPr>
          <a:lstStyle/>
          <a:p>
            <a:r>
              <a:rPr lang="es-EC" dirty="0"/>
              <a:t>27</a:t>
            </a:r>
          </a:p>
        </p:txBody>
      </p:sp>
    </p:spTree>
    <p:extLst>
      <p:ext uri="{BB962C8B-B14F-4D97-AF65-F5344CB8AC3E}">
        <p14:creationId xmlns:p14="http://schemas.microsoft.com/office/powerpoint/2010/main" val="4249822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4 Imagen">
            <a:extLst>
              <a:ext uri="{FF2B5EF4-FFF2-40B4-BE49-F238E27FC236}">
                <a16:creationId xmlns:a16="http://schemas.microsoft.com/office/drawing/2014/main" id="{E4141A20-B419-4452-BD1A-7DE38CEB447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57302" y="5955075"/>
            <a:ext cx="3089595" cy="7225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CuadroTexto 6">
            <a:extLst>
              <a:ext uri="{FF2B5EF4-FFF2-40B4-BE49-F238E27FC236}">
                <a16:creationId xmlns:a16="http://schemas.microsoft.com/office/drawing/2014/main" id="{7F40E3D3-2C1C-4803-8E52-4116971A8803}"/>
              </a:ext>
            </a:extLst>
          </p:cNvPr>
          <p:cNvSpPr txBox="1"/>
          <p:nvPr/>
        </p:nvSpPr>
        <p:spPr>
          <a:xfrm>
            <a:off x="451874" y="180410"/>
            <a:ext cx="11288249" cy="523220"/>
          </a:xfrm>
          <a:prstGeom prst="rect">
            <a:avLst/>
          </a:prstGeom>
          <a:noFill/>
        </p:spPr>
        <p:txBody>
          <a:bodyPr wrap="square" rtlCol="0">
            <a:spAutoFit/>
          </a:bodyPr>
          <a:lstStyle/>
          <a:p>
            <a:r>
              <a:rPr lang="es-ES" sz="2800" b="1" i="1" dirty="0">
                <a:ln w="0"/>
                <a:effectLst>
                  <a:outerShdw blurRad="38100" dist="19050" dir="2700000" algn="tl" rotWithShape="0">
                    <a:schemeClr val="dk1">
                      <a:alpha val="40000"/>
                    </a:schemeClr>
                  </a:outerShdw>
                </a:effectLst>
              </a:rPr>
              <a:t>Análisis de relación de fuentes de alimento, lugares de descanso con estratos</a:t>
            </a:r>
          </a:p>
        </p:txBody>
      </p:sp>
      <p:pic>
        <p:nvPicPr>
          <p:cNvPr id="11" name="Imagen 10">
            <a:extLst>
              <a:ext uri="{FF2B5EF4-FFF2-40B4-BE49-F238E27FC236}">
                <a16:creationId xmlns:a16="http://schemas.microsoft.com/office/drawing/2014/main" id="{7BA1D456-2320-4016-A5CC-5E9D6873DEF7}"/>
              </a:ext>
            </a:extLst>
          </p:cNvPr>
          <p:cNvPicPr/>
          <p:nvPr/>
        </p:nvPicPr>
        <p:blipFill rotWithShape="1">
          <a:blip r:embed="rId4">
            <a:extLst>
              <a:ext uri="{28A0092B-C50C-407E-A947-70E740481C1C}">
                <a14:useLocalDpi xmlns:a14="http://schemas.microsoft.com/office/drawing/2010/main" val="0"/>
              </a:ext>
            </a:extLst>
          </a:blip>
          <a:srcRect l="21614"/>
          <a:stretch/>
        </p:blipFill>
        <p:spPr bwMode="auto">
          <a:xfrm>
            <a:off x="1070809" y="1708624"/>
            <a:ext cx="4406256" cy="3440751"/>
          </a:xfrm>
          <a:prstGeom prst="rect">
            <a:avLst/>
          </a:prstGeom>
          <a:ln>
            <a:noFill/>
          </a:ln>
          <a:extLst>
            <a:ext uri="{53640926-AAD7-44D8-BBD7-CCE9431645EC}">
              <a14:shadowObscured xmlns:a14="http://schemas.microsoft.com/office/drawing/2010/main"/>
            </a:ext>
          </a:extLst>
        </p:spPr>
      </p:pic>
      <p:pic>
        <p:nvPicPr>
          <p:cNvPr id="20" name="Imagen 19">
            <a:extLst>
              <a:ext uri="{FF2B5EF4-FFF2-40B4-BE49-F238E27FC236}">
                <a16:creationId xmlns:a16="http://schemas.microsoft.com/office/drawing/2014/main" id="{2CD714D9-71F0-4F80-ADD5-4E925023E3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5998" y="1651972"/>
            <a:ext cx="4210007" cy="3136595"/>
          </a:xfrm>
          <a:prstGeom prst="rect">
            <a:avLst/>
          </a:prstGeom>
        </p:spPr>
      </p:pic>
      <p:sp>
        <p:nvSpPr>
          <p:cNvPr id="2" name="CuadroTexto 1">
            <a:extLst>
              <a:ext uri="{FF2B5EF4-FFF2-40B4-BE49-F238E27FC236}">
                <a16:creationId xmlns:a16="http://schemas.microsoft.com/office/drawing/2014/main" id="{7B64DD32-D6C8-4E18-8B59-331A97CDD96A}"/>
              </a:ext>
            </a:extLst>
          </p:cNvPr>
          <p:cNvSpPr txBox="1"/>
          <p:nvPr/>
        </p:nvSpPr>
        <p:spPr>
          <a:xfrm>
            <a:off x="1413329" y="1282641"/>
            <a:ext cx="3721216" cy="369332"/>
          </a:xfrm>
          <a:prstGeom prst="rect">
            <a:avLst/>
          </a:prstGeom>
          <a:noFill/>
        </p:spPr>
        <p:txBody>
          <a:bodyPr wrap="square" rtlCol="0">
            <a:spAutoFit/>
          </a:bodyPr>
          <a:lstStyle/>
          <a:p>
            <a:pPr algn="ctr"/>
            <a:r>
              <a:rPr lang="es-EC" dirty="0"/>
              <a:t>Matriz de correlación</a:t>
            </a:r>
          </a:p>
        </p:txBody>
      </p:sp>
      <p:sp>
        <p:nvSpPr>
          <p:cNvPr id="8" name="Cerrar llave 7">
            <a:extLst>
              <a:ext uri="{FF2B5EF4-FFF2-40B4-BE49-F238E27FC236}">
                <a16:creationId xmlns:a16="http://schemas.microsoft.com/office/drawing/2014/main" id="{32B6800A-8322-49E9-8DA1-618950B077C9}"/>
              </a:ext>
            </a:extLst>
          </p:cNvPr>
          <p:cNvSpPr/>
          <p:nvPr/>
        </p:nvSpPr>
        <p:spPr>
          <a:xfrm>
            <a:off x="8201001" y="2719137"/>
            <a:ext cx="233136" cy="1022684"/>
          </a:xfrm>
          <a:prstGeom prst="rightBrace">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s-EC"/>
          </a:p>
        </p:txBody>
      </p:sp>
      <p:cxnSp>
        <p:nvCxnSpPr>
          <p:cNvPr id="10" name="Conector recto de flecha 9">
            <a:extLst>
              <a:ext uri="{FF2B5EF4-FFF2-40B4-BE49-F238E27FC236}">
                <a16:creationId xmlns:a16="http://schemas.microsoft.com/office/drawing/2014/main" id="{509D2EC2-78F3-4707-988C-233D79522BE0}"/>
              </a:ext>
            </a:extLst>
          </p:cNvPr>
          <p:cNvCxnSpPr/>
          <p:nvPr/>
        </p:nvCxnSpPr>
        <p:spPr>
          <a:xfrm>
            <a:off x="7555832" y="3332747"/>
            <a:ext cx="348915"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7" name="CuadroTexto 16">
            <a:extLst>
              <a:ext uri="{FF2B5EF4-FFF2-40B4-BE49-F238E27FC236}">
                <a16:creationId xmlns:a16="http://schemas.microsoft.com/office/drawing/2014/main" id="{0DC21FEB-B831-4002-9C27-26F3F38F9045}"/>
              </a:ext>
            </a:extLst>
          </p:cNvPr>
          <p:cNvSpPr txBox="1"/>
          <p:nvPr/>
        </p:nvSpPr>
        <p:spPr>
          <a:xfrm>
            <a:off x="258444" y="6334780"/>
            <a:ext cx="3750847" cy="523220"/>
          </a:xfrm>
          <a:prstGeom prst="rect">
            <a:avLst/>
          </a:prstGeom>
          <a:noFill/>
        </p:spPr>
        <p:txBody>
          <a:bodyPr wrap="square" rtlCol="0">
            <a:spAutoFit/>
          </a:bodyPr>
          <a:lstStyle/>
          <a:p>
            <a:r>
              <a:rPr lang="es-ES" sz="2800" b="1" i="1" dirty="0">
                <a:ln w="0"/>
                <a:effectLst>
                  <a:outerShdw blurRad="38100" dist="19050" dir="2700000" algn="tl" rotWithShape="0">
                    <a:schemeClr val="dk1">
                      <a:alpha val="40000"/>
                    </a:schemeClr>
                  </a:outerShdw>
                </a:effectLst>
              </a:rPr>
              <a:t>Resultados y discusión</a:t>
            </a:r>
          </a:p>
        </p:txBody>
      </p:sp>
      <p:sp>
        <p:nvSpPr>
          <p:cNvPr id="18" name="CuadroTexto 17">
            <a:extLst>
              <a:ext uri="{FF2B5EF4-FFF2-40B4-BE49-F238E27FC236}">
                <a16:creationId xmlns:a16="http://schemas.microsoft.com/office/drawing/2014/main" id="{88DB3FDC-BD49-4287-AA65-B27F82256703}"/>
              </a:ext>
            </a:extLst>
          </p:cNvPr>
          <p:cNvSpPr txBox="1"/>
          <p:nvPr/>
        </p:nvSpPr>
        <p:spPr>
          <a:xfrm>
            <a:off x="11555743" y="72269"/>
            <a:ext cx="502733" cy="369332"/>
          </a:xfrm>
          <a:prstGeom prst="rect">
            <a:avLst/>
          </a:prstGeom>
          <a:noFill/>
        </p:spPr>
        <p:txBody>
          <a:bodyPr wrap="square" rtlCol="0">
            <a:spAutoFit/>
          </a:bodyPr>
          <a:lstStyle/>
          <a:p>
            <a:r>
              <a:rPr lang="es-EC" dirty="0"/>
              <a:t>28</a:t>
            </a:r>
          </a:p>
        </p:txBody>
      </p:sp>
    </p:spTree>
    <p:extLst>
      <p:ext uri="{BB962C8B-B14F-4D97-AF65-F5344CB8AC3E}">
        <p14:creationId xmlns:p14="http://schemas.microsoft.com/office/powerpoint/2010/main" val="1653708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4 Imagen">
            <a:extLst>
              <a:ext uri="{FF2B5EF4-FFF2-40B4-BE49-F238E27FC236}">
                <a16:creationId xmlns:a16="http://schemas.microsoft.com/office/drawing/2014/main" id="{E4141A20-B419-4452-BD1A-7DE38CEB447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57302" y="5955075"/>
            <a:ext cx="3089595" cy="7225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CuadroTexto 6">
            <a:extLst>
              <a:ext uri="{FF2B5EF4-FFF2-40B4-BE49-F238E27FC236}">
                <a16:creationId xmlns:a16="http://schemas.microsoft.com/office/drawing/2014/main" id="{7F40E3D3-2C1C-4803-8E52-4116971A8803}"/>
              </a:ext>
            </a:extLst>
          </p:cNvPr>
          <p:cNvSpPr txBox="1"/>
          <p:nvPr/>
        </p:nvSpPr>
        <p:spPr>
          <a:xfrm>
            <a:off x="451874" y="180410"/>
            <a:ext cx="11288249" cy="523220"/>
          </a:xfrm>
          <a:prstGeom prst="rect">
            <a:avLst/>
          </a:prstGeom>
          <a:noFill/>
        </p:spPr>
        <p:txBody>
          <a:bodyPr wrap="square" rtlCol="0">
            <a:spAutoFit/>
          </a:bodyPr>
          <a:lstStyle/>
          <a:p>
            <a:r>
              <a:rPr lang="es-ES" sz="2800" b="1" i="1" dirty="0">
                <a:ln w="0"/>
                <a:effectLst>
                  <a:outerShdw blurRad="38100" dist="19050" dir="2700000" algn="tl" rotWithShape="0">
                    <a:schemeClr val="dk1">
                      <a:alpha val="40000"/>
                    </a:schemeClr>
                  </a:outerShdw>
                </a:effectLst>
              </a:rPr>
              <a:t>Análisis de relación de fuentes de alimento, lugares de descanso con estratos</a:t>
            </a:r>
          </a:p>
        </p:txBody>
      </p:sp>
      <p:pic>
        <p:nvPicPr>
          <p:cNvPr id="13" name="Imagen 12">
            <a:extLst>
              <a:ext uri="{FF2B5EF4-FFF2-40B4-BE49-F238E27FC236}">
                <a16:creationId xmlns:a16="http://schemas.microsoft.com/office/drawing/2014/main" id="{E621BA1E-7504-44B2-AA2F-50ACF8A540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37448" y="1453170"/>
            <a:ext cx="2614443" cy="1960832"/>
          </a:xfrm>
          <a:prstGeom prst="rect">
            <a:avLst/>
          </a:prstGeom>
        </p:spPr>
      </p:pic>
      <p:pic>
        <p:nvPicPr>
          <p:cNvPr id="3" name="Imagen 2">
            <a:extLst>
              <a:ext uri="{FF2B5EF4-FFF2-40B4-BE49-F238E27FC236}">
                <a16:creationId xmlns:a16="http://schemas.microsoft.com/office/drawing/2014/main" id="{EFA7E9FC-5DCC-4A37-AC31-0A4875E3EA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4254" y="3771105"/>
            <a:ext cx="2565457" cy="1924093"/>
          </a:xfrm>
          <a:prstGeom prst="rect">
            <a:avLst/>
          </a:prstGeom>
        </p:spPr>
      </p:pic>
      <p:pic>
        <p:nvPicPr>
          <p:cNvPr id="6" name="Imagen 5">
            <a:extLst>
              <a:ext uri="{FF2B5EF4-FFF2-40B4-BE49-F238E27FC236}">
                <a16:creationId xmlns:a16="http://schemas.microsoft.com/office/drawing/2014/main" id="{6975784A-135E-4DB6-A2E6-B84EB82CBD8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 r="38508" b="139"/>
          <a:stretch/>
        </p:blipFill>
        <p:spPr>
          <a:xfrm rot="5400000">
            <a:off x="3528259" y="3505046"/>
            <a:ext cx="1974913" cy="2405392"/>
          </a:xfrm>
          <a:prstGeom prst="rect">
            <a:avLst/>
          </a:prstGeom>
        </p:spPr>
      </p:pic>
      <p:pic>
        <p:nvPicPr>
          <p:cNvPr id="9" name="Imagen 8">
            <a:extLst>
              <a:ext uri="{FF2B5EF4-FFF2-40B4-BE49-F238E27FC236}">
                <a16:creationId xmlns:a16="http://schemas.microsoft.com/office/drawing/2014/main" id="{2ADCFC2E-ABEB-42D0-9EBC-6EFF6C9251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5086" y="1132504"/>
            <a:ext cx="2893326" cy="2588765"/>
          </a:xfrm>
          <a:prstGeom prst="rect">
            <a:avLst/>
          </a:prstGeom>
        </p:spPr>
      </p:pic>
      <p:sp>
        <p:nvSpPr>
          <p:cNvPr id="10" name="CuadroTexto 9">
            <a:extLst>
              <a:ext uri="{FF2B5EF4-FFF2-40B4-BE49-F238E27FC236}">
                <a16:creationId xmlns:a16="http://schemas.microsoft.com/office/drawing/2014/main" id="{3D75387F-DF14-49EC-A232-693705B613C6}"/>
              </a:ext>
            </a:extLst>
          </p:cNvPr>
          <p:cNvSpPr txBox="1"/>
          <p:nvPr/>
        </p:nvSpPr>
        <p:spPr>
          <a:xfrm>
            <a:off x="2622080" y="665158"/>
            <a:ext cx="2261084" cy="400110"/>
          </a:xfrm>
          <a:prstGeom prst="rect">
            <a:avLst/>
          </a:prstGeom>
          <a:noFill/>
        </p:spPr>
        <p:txBody>
          <a:bodyPr wrap="square" rtlCol="0">
            <a:spAutoFit/>
          </a:bodyPr>
          <a:lstStyle/>
          <a:p>
            <a:r>
              <a:rPr lang="es-EC" sz="2000" b="1" dirty="0" err="1"/>
              <a:t>Misahuallí</a:t>
            </a:r>
            <a:endParaRPr lang="es-EC" sz="2000" b="1" dirty="0"/>
          </a:p>
        </p:txBody>
      </p:sp>
      <p:pic>
        <p:nvPicPr>
          <p:cNvPr id="4098" name="Picture 2" descr="Stock photo of Common squirrel monkey (Saimiri sciureus) on branch, Yasuni  National Park.... Available for sale on www.naturepl.com">
            <a:extLst>
              <a:ext uri="{FF2B5EF4-FFF2-40B4-BE49-F238E27FC236}">
                <a16:creationId xmlns:a16="http://schemas.microsoft.com/office/drawing/2014/main" id="{E46A1C02-F0A9-4AFF-8BD3-FBC9D04E3FC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48553" y="1647921"/>
            <a:ext cx="2464980" cy="1644494"/>
          </a:xfrm>
          <a:prstGeom prst="rect">
            <a:avLst/>
          </a:prstGeom>
          <a:noFill/>
          <a:extLst>
            <a:ext uri="{909E8E84-426E-40DD-AFC4-6F175D3DCCD1}">
              <a14:hiddenFill xmlns:a14="http://schemas.microsoft.com/office/drawing/2010/main">
                <a:solidFill>
                  <a:srgbClr val="FFFFFF"/>
                </a:solidFill>
              </a14:hiddenFill>
            </a:ext>
          </a:extLst>
        </p:spPr>
      </p:pic>
      <p:sp>
        <p:nvSpPr>
          <p:cNvPr id="12" name="CuadroTexto 11">
            <a:extLst>
              <a:ext uri="{FF2B5EF4-FFF2-40B4-BE49-F238E27FC236}">
                <a16:creationId xmlns:a16="http://schemas.microsoft.com/office/drawing/2014/main" id="{E35F8A0D-C98B-4671-9A9B-3533BD3A291B}"/>
              </a:ext>
            </a:extLst>
          </p:cNvPr>
          <p:cNvSpPr txBox="1"/>
          <p:nvPr/>
        </p:nvSpPr>
        <p:spPr>
          <a:xfrm>
            <a:off x="8897973" y="2059196"/>
            <a:ext cx="2568805" cy="646331"/>
          </a:xfrm>
          <a:prstGeom prst="rect">
            <a:avLst/>
          </a:prstGeom>
          <a:noFill/>
        </p:spPr>
        <p:txBody>
          <a:bodyPr wrap="square" rtlCol="0">
            <a:spAutoFit/>
          </a:bodyPr>
          <a:lstStyle/>
          <a:p>
            <a:r>
              <a:rPr lang="es-EC" dirty="0"/>
              <a:t>Niveles superiores en entornos arbóreos</a:t>
            </a:r>
          </a:p>
        </p:txBody>
      </p:sp>
      <p:sp>
        <p:nvSpPr>
          <p:cNvPr id="19" name="CuadroTexto 18">
            <a:extLst>
              <a:ext uri="{FF2B5EF4-FFF2-40B4-BE49-F238E27FC236}">
                <a16:creationId xmlns:a16="http://schemas.microsoft.com/office/drawing/2014/main" id="{50883A6F-97E6-4B5B-AABE-A057D199DBC8}"/>
              </a:ext>
            </a:extLst>
          </p:cNvPr>
          <p:cNvSpPr txBox="1"/>
          <p:nvPr/>
        </p:nvSpPr>
        <p:spPr>
          <a:xfrm>
            <a:off x="9632654" y="3440488"/>
            <a:ext cx="1893454" cy="369332"/>
          </a:xfrm>
          <a:prstGeom prst="rect">
            <a:avLst/>
          </a:prstGeom>
          <a:noFill/>
        </p:spPr>
        <p:txBody>
          <a:bodyPr wrap="square" rtlCol="0">
            <a:spAutoFit/>
          </a:bodyPr>
          <a:lstStyle/>
          <a:p>
            <a:pPr lvl="0"/>
            <a:r>
              <a:rPr lang="es-EC" i="1" dirty="0" err="1"/>
              <a:t>Alouatta</a:t>
            </a:r>
            <a:r>
              <a:rPr lang="es-EC" i="1" dirty="0"/>
              <a:t> </a:t>
            </a:r>
            <a:r>
              <a:rPr lang="es-EC" i="1" dirty="0" err="1"/>
              <a:t>palliata</a:t>
            </a:r>
            <a:r>
              <a:rPr lang="es-EC" i="1" dirty="0"/>
              <a:t> </a:t>
            </a:r>
            <a:endParaRPr lang="es-EC" dirty="0"/>
          </a:p>
        </p:txBody>
      </p:sp>
      <p:pic>
        <p:nvPicPr>
          <p:cNvPr id="4100" name="Picture 4" descr="Los últimos monos de la andina provincia de Azuay aún sobreviven con  riesgos en sus bosques nativos | Ecología | La Revista | El Universo">
            <a:extLst>
              <a:ext uri="{FF2B5EF4-FFF2-40B4-BE49-F238E27FC236}">
                <a16:creationId xmlns:a16="http://schemas.microsoft.com/office/drawing/2014/main" id="{78A1E09B-5B35-42F6-B2C4-A1E41717303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294978" y="3809820"/>
            <a:ext cx="2568806" cy="1712008"/>
          </a:xfrm>
          <a:prstGeom prst="rect">
            <a:avLst/>
          </a:prstGeom>
          <a:noFill/>
          <a:extLst>
            <a:ext uri="{909E8E84-426E-40DD-AFC4-6F175D3DCCD1}">
              <a14:hiddenFill xmlns:a14="http://schemas.microsoft.com/office/drawing/2010/main">
                <a:solidFill>
                  <a:srgbClr val="FFFFFF"/>
                </a:solidFill>
              </a14:hiddenFill>
            </a:ext>
          </a:extLst>
        </p:spPr>
      </p:pic>
      <p:sp>
        <p:nvSpPr>
          <p:cNvPr id="22" name="CuadroTexto 21">
            <a:extLst>
              <a:ext uri="{FF2B5EF4-FFF2-40B4-BE49-F238E27FC236}">
                <a16:creationId xmlns:a16="http://schemas.microsoft.com/office/drawing/2014/main" id="{6062A818-D714-497A-A5CD-A6DBE1C57DD3}"/>
              </a:ext>
            </a:extLst>
          </p:cNvPr>
          <p:cNvSpPr txBox="1"/>
          <p:nvPr/>
        </p:nvSpPr>
        <p:spPr>
          <a:xfrm>
            <a:off x="6726173" y="4214986"/>
            <a:ext cx="2568805" cy="923330"/>
          </a:xfrm>
          <a:prstGeom prst="rect">
            <a:avLst/>
          </a:prstGeom>
          <a:noFill/>
        </p:spPr>
        <p:txBody>
          <a:bodyPr wrap="square" rtlCol="0">
            <a:spAutoFit/>
          </a:bodyPr>
          <a:lstStyle/>
          <a:p>
            <a:pPr lvl="0"/>
            <a:r>
              <a:rPr lang="es-EC" dirty="0"/>
              <a:t>Uso preferencial de estratos medios (20-25 m).</a:t>
            </a:r>
          </a:p>
        </p:txBody>
      </p:sp>
      <p:sp>
        <p:nvSpPr>
          <p:cNvPr id="23" name="CuadroTexto 22">
            <a:extLst>
              <a:ext uri="{FF2B5EF4-FFF2-40B4-BE49-F238E27FC236}">
                <a16:creationId xmlns:a16="http://schemas.microsoft.com/office/drawing/2014/main" id="{5B3CC60C-83BB-4D8B-A207-DCC816561876}"/>
              </a:ext>
            </a:extLst>
          </p:cNvPr>
          <p:cNvSpPr txBox="1"/>
          <p:nvPr/>
        </p:nvSpPr>
        <p:spPr>
          <a:xfrm>
            <a:off x="6511912" y="1293853"/>
            <a:ext cx="1893454" cy="369332"/>
          </a:xfrm>
          <a:prstGeom prst="rect">
            <a:avLst/>
          </a:prstGeom>
          <a:noFill/>
        </p:spPr>
        <p:txBody>
          <a:bodyPr wrap="square" rtlCol="0">
            <a:spAutoFit/>
          </a:bodyPr>
          <a:lstStyle/>
          <a:p>
            <a:pPr lvl="0"/>
            <a:r>
              <a:rPr lang="es-EC" i="1" dirty="0" err="1"/>
              <a:t>Saimiri</a:t>
            </a:r>
            <a:r>
              <a:rPr lang="es-EC" i="1" dirty="0"/>
              <a:t> </a:t>
            </a:r>
            <a:r>
              <a:rPr lang="es-EC" i="1" dirty="0" err="1"/>
              <a:t>sciureus</a:t>
            </a:r>
            <a:r>
              <a:rPr lang="es-EC" i="1" dirty="0"/>
              <a:t> </a:t>
            </a:r>
            <a:endParaRPr lang="es-EC" dirty="0"/>
          </a:p>
        </p:txBody>
      </p:sp>
      <p:sp>
        <p:nvSpPr>
          <p:cNvPr id="24" name="CuadroTexto 23">
            <a:extLst>
              <a:ext uri="{FF2B5EF4-FFF2-40B4-BE49-F238E27FC236}">
                <a16:creationId xmlns:a16="http://schemas.microsoft.com/office/drawing/2014/main" id="{F6517A0F-96DF-4717-BDC2-A52B40A00EC9}"/>
              </a:ext>
            </a:extLst>
          </p:cNvPr>
          <p:cNvSpPr txBox="1"/>
          <p:nvPr/>
        </p:nvSpPr>
        <p:spPr>
          <a:xfrm>
            <a:off x="7308838" y="719217"/>
            <a:ext cx="3766887" cy="707886"/>
          </a:xfrm>
          <a:prstGeom prst="rect">
            <a:avLst/>
          </a:prstGeom>
          <a:noFill/>
        </p:spPr>
        <p:txBody>
          <a:bodyPr wrap="square" rtlCol="0">
            <a:spAutoFit/>
          </a:bodyPr>
          <a:lstStyle/>
          <a:p>
            <a:pPr algn="ctr"/>
            <a:r>
              <a:rPr lang="es-EC" sz="2000" b="1" dirty="0"/>
              <a:t>NHP ecuatorianos en su hábitat natural</a:t>
            </a:r>
          </a:p>
        </p:txBody>
      </p:sp>
      <p:sp>
        <p:nvSpPr>
          <p:cNvPr id="25" name="CuadroTexto 24">
            <a:extLst>
              <a:ext uri="{FF2B5EF4-FFF2-40B4-BE49-F238E27FC236}">
                <a16:creationId xmlns:a16="http://schemas.microsoft.com/office/drawing/2014/main" id="{3A9387E9-DC5A-465A-B228-F75161010AF6}"/>
              </a:ext>
            </a:extLst>
          </p:cNvPr>
          <p:cNvSpPr txBox="1"/>
          <p:nvPr/>
        </p:nvSpPr>
        <p:spPr>
          <a:xfrm>
            <a:off x="258444" y="6334780"/>
            <a:ext cx="3750847" cy="523220"/>
          </a:xfrm>
          <a:prstGeom prst="rect">
            <a:avLst/>
          </a:prstGeom>
          <a:noFill/>
        </p:spPr>
        <p:txBody>
          <a:bodyPr wrap="square" rtlCol="0">
            <a:spAutoFit/>
          </a:bodyPr>
          <a:lstStyle/>
          <a:p>
            <a:r>
              <a:rPr lang="es-ES" sz="2800" b="1" i="1" dirty="0">
                <a:ln w="0"/>
                <a:effectLst>
                  <a:outerShdw blurRad="38100" dist="19050" dir="2700000" algn="tl" rotWithShape="0">
                    <a:schemeClr val="dk1">
                      <a:alpha val="40000"/>
                    </a:schemeClr>
                  </a:outerShdw>
                </a:effectLst>
              </a:rPr>
              <a:t>Resultados y discusión</a:t>
            </a:r>
          </a:p>
        </p:txBody>
      </p:sp>
      <p:sp>
        <p:nvSpPr>
          <p:cNvPr id="26" name="CuadroTexto 25">
            <a:extLst>
              <a:ext uri="{FF2B5EF4-FFF2-40B4-BE49-F238E27FC236}">
                <a16:creationId xmlns:a16="http://schemas.microsoft.com/office/drawing/2014/main" id="{170A42CC-FBC1-4653-A98A-3DC28FFCC599}"/>
              </a:ext>
            </a:extLst>
          </p:cNvPr>
          <p:cNvSpPr txBox="1"/>
          <p:nvPr/>
        </p:nvSpPr>
        <p:spPr>
          <a:xfrm>
            <a:off x="11555743" y="72269"/>
            <a:ext cx="502733" cy="369332"/>
          </a:xfrm>
          <a:prstGeom prst="rect">
            <a:avLst/>
          </a:prstGeom>
          <a:noFill/>
        </p:spPr>
        <p:txBody>
          <a:bodyPr wrap="square" rtlCol="0">
            <a:spAutoFit/>
          </a:bodyPr>
          <a:lstStyle/>
          <a:p>
            <a:r>
              <a:rPr lang="es-EC" dirty="0"/>
              <a:t>29</a:t>
            </a:r>
          </a:p>
        </p:txBody>
      </p:sp>
    </p:spTree>
    <p:extLst>
      <p:ext uri="{BB962C8B-B14F-4D97-AF65-F5344CB8AC3E}">
        <p14:creationId xmlns:p14="http://schemas.microsoft.com/office/powerpoint/2010/main" val="3557784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4098"/>
                                        </p:tgtEl>
                                        <p:attrNameLst>
                                          <p:attrName>style.visibility</p:attrName>
                                        </p:attrNameLst>
                                      </p:cBhvr>
                                      <p:to>
                                        <p:strVal val="visible"/>
                                      </p:to>
                                    </p:set>
                                    <p:anim calcmode="lin" valueType="num">
                                      <p:cBhvr additive="base">
                                        <p:cTn id="29" dur="500" fill="hold"/>
                                        <p:tgtEl>
                                          <p:spTgt spid="4098"/>
                                        </p:tgtEl>
                                        <p:attrNameLst>
                                          <p:attrName>ppt_x</p:attrName>
                                        </p:attrNameLst>
                                      </p:cBhvr>
                                      <p:tavLst>
                                        <p:tav tm="0">
                                          <p:val>
                                            <p:strVal val="#ppt_x"/>
                                          </p:val>
                                        </p:tav>
                                        <p:tav tm="100000">
                                          <p:val>
                                            <p:strVal val="#ppt_x"/>
                                          </p:val>
                                        </p:tav>
                                      </p:tavLst>
                                    </p:anim>
                                    <p:anim calcmode="lin" valueType="num">
                                      <p:cBhvr additive="base">
                                        <p:cTn id="30" dur="500" fill="hold"/>
                                        <p:tgtEl>
                                          <p:spTgt spid="409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additive="base">
                                        <p:cTn id="41" dur="500" fill="hold"/>
                                        <p:tgtEl>
                                          <p:spTgt spid="24"/>
                                        </p:tgtEl>
                                        <p:attrNameLst>
                                          <p:attrName>ppt_x</p:attrName>
                                        </p:attrNameLst>
                                      </p:cBhvr>
                                      <p:tavLst>
                                        <p:tav tm="0">
                                          <p:val>
                                            <p:strVal val="#ppt_x"/>
                                          </p:val>
                                        </p:tav>
                                        <p:tav tm="100000">
                                          <p:val>
                                            <p:strVal val="#ppt_x"/>
                                          </p:val>
                                        </p:tav>
                                      </p:tavLst>
                                    </p:anim>
                                    <p:anim calcmode="lin" valueType="num">
                                      <p:cBhvr additive="base">
                                        <p:cTn id="4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4100"/>
                                        </p:tgtEl>
                                        <p:attrNameLst>
                                          <p:attrName>style.visibility</p:attrName>
                                        </p:attrNameLst>
                                      </p:cBhvr>
                                      <p:to>
                                        <p:strVal val="visible"/>
                                      </p:to>
                                    </p:set>
                                    <p:anim calcmode="lin" valueType="num">
                                      <p:cBhvr additive="base">
                                        <p:cTn id="47" dur="500" fill="hold"/>
                                        <p:tgtEl>
                                          <p:spTgt spid="4100"/>
                                        </p:tgtEl>
                                        <p:attrNameLst>
                                          <p:attrName>ppt_x</p:attrName>
                                        </p:attrNameLst>
                                      </p:cBhvr>
                                      <p:tavLst>
                                        <p:tav tm="0">
                                          <p:val>
                                            <p:strVal val="#ppt_x"/>
                                          </p:val>
                                        </p:tav>
                                        <p:tav tm="100000">
                                          <p:val>
                                            <p:strVal val="#ppt_x"/>
                                          </p:val>
                                        </p:tav>
                                      </p:tavLst>
                                    </p:anim>
                                    <p:anim calcmode="lin" valueType="num">
                                      <p:cBhvr additive="base">
                                        <p:cTn id="48" dur="500" fill="hold"/>
                                        <p:tgtEl>
                                          <p:spTgt spid="4100"/>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additive="base">
                                        <p:cTn id="51" dur="500" fill="hold"/>
                                        <p:tgtEl>
                                          <p:spTgt spid="22"/>
                                        </p:tgtEl>
                                        <p:attrNameLst>
                                          <p:attrName>ppt_x</p:attrName>
                                        </p:attrNameLst>
                                      </p:cBhvr>
                                      <p:tavLst>
                                        <p:tav tm="0">
                                          <p:val>
                                            <p:strVal val="#ppt_x"/>
                                          </p:val>
                                        </p:tav>
                                        <p:tav tm="100000">
                                          <p:val>
                                            <p:strVal val="#ppt_x"/>
                                          </p:val>
                                        </p:tav>
                                      </p:tavLst>
                                    </p:anim>
                                    <p:anim calcmode="lin" valueType="num">
                                      <p:cBhvr additive="base">
                                        <p:cTn id="52" dur="500" fill="hold"/>
                                        <p:tgtEl>
                                          <p:spTgt spid="22"/>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fill="hold"/>
                                        <p:tgtEl>
                                          <p:spTgt spid="19"/>
                                        </p:tgtEl>
                                        <p:attrNameLst>
                                          <p:attrName>ppt_x</p:attrName>
                                        </p:attrNameLst>
                                      </p:cBhvr>
                                      <p:tavLst>
                                        <p:tav tm="0">
                                          <p:val>
                                            <p:strVal val="#ppt_x"/>
                                          </p:val>
                                        </p:tav>
                                        <p:tav tm="100000">
                                          <p:val>
                                            <p:strVal val="#ppt_x"/>
                                          </p:val>
                                        </p:tav>
                                      </p:tavLst>
                                    </p:anim>
                                    <p:anim calcmode="lin" valueType="num">
                                      <p:cBhvr additive="base">
                                        <p:cTn id="5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9" grpId="0"/>
      <p:bldP spid="22" grpId="0"/>
      <p:bldP spid="23" grpId="0"/>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881898" y="5925844"/>
            <a:ext cx="3090940" cy="719390"/>
          </a:xfrm>
          <a:prstGeom prst="rect">
            <a:avLst/>
          </a:prstGeom>
        </p:spPr>
      </p:pic>
      <p:sp>
        <p:nvSpPr>
          <p:cNvPr id="7" name="CuadroTexto 6"/>
          <p:cNvSpPr txBox="1"/>
          <p:nvPr/>
        </p:nvSpPr>
        <p:spPr>
          <a:xfrm>
            <a:off x="0" y="0"/>
            <a:ext cx="8623453" cy="523220"/>
          </a:xfrm>
          <a:prstGeom prst="rect">
            <a:avLst/>
          </a:prstGeom>
          <a:noFill/>
        </p:spPr>
        <p:txBody>
          <a:bodyPr wrap="square" rtlCol="0">
            <a:spAutoFit/>
          </a:bodyPr>
          <a:lstStyle/>
          <a:p>
            <a:r>
              <a:rPr lang="es-ES" sz="2800" b="1" i="1" dirty="0">
                <a:ln w="0"/>
                <a:effectLst>
                  <a:outerShdw blurRad="38100" dist="19050" dir="2700000" algn="tl" rotWithShape="0">
                    <a:schemeClr val="dk1">
                      <a:alpha val="40000"/>
                    </a:schemeClr>
                  </a:outerShdw>
                </a:effectLst>
              </a:rPr>
              <a:t>Problemática e importancia de los Primates no Humanos</a:t>
            </a:r>
          </a:p>
        </p:txBody>
      </p:sp>
      <p:pic>
        <p:nvPicPr>
          <p:cNvPr id="3074" name="Picture 2" descr="Non-human primates whose range [IMAGE] | EurekAlert! Science News Releases">
            <a:extLst>
              <a:ext uri="{FF2B5EF4-FFF2-40B4-BE49-F238E27FC236}">
                <a16:creationId xmlns:a16="http://schemas.microsoft.com/office/drawing/2014/main" id="{9BBE04DA-8571-4F08-8844-8F4B921EBF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3506" y="654767"/>
            <a:ext cx="7286491" cy="4861130"/>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D9C8F21E-12B4-4193-B42F-E6B0BF0E1187}"/>
              </a:ext>
            </a:extLst>
          </p:cNvPr>
          <p:cNvSpPr txBox="1"/>
          <p:nvPr/>
        </p:nvSpPr>
        <p:spPr>
          <a:xfrm>
            <a:off x="4703507" y="5139513"/>
            <a:ext cx="6682248" cy="276999"/>
          </a:xfrm>
          <a:prstGeom prst="rect">
            <a:avLst/>
          </a:prstGeom>
          <a:noFill/>
        </p:spPr>
        <p:txBody>
          <a:bodyPr wrap="square" rtlCol="0">
            <a:spAutoFit/>
          </a:bodyPr>
          <a:lstStyle/>
          <a:p>
            <a:r>
              <a:rPr lang="es-EC" sz="1200" dirty="0"/>
              <a:t>(Estrada et al., 2022)</a:t>
            </a:r>
          </a:p>
        </p:txBody>
      </p:sp>
      <p:graphicFrame>
        <p:nvGraphicFramePr>
          <p:cNvPr id="6" name="Diagrama 5">
            <a:extLst>
              <a:ext uri="{FF2B5EF4-FFF2-40B4-BE49-F238E27FC236}">
                <a16:creationId xmlns:a16="http://schemas.microsoft.com/office/drawing/2014/main" id="{B4BA3434-053A-444B-A97D-349BB5857FAD}"/>
              </a:ext>
            </a:extLst>
          </p:cNvPr>
          <p:cNvGraphicFramePr/>
          <p:nvPr>
            <p:extLst>
              <p:ext uri="{D42A27DB-BD31-4B8C-83A1-F6EECF244321}">
                <p14:modId xmlns:p14="http://schemas.microsoft.com/office/powerpoint/2010/main" val="2567024823"/>
              </p:ext>
            </p:extLst>
          </p:nvPr>
        </p:nvGraphicFramePr>
        <p:xfrm>
          <a:off x="394929" y="719666"/>
          <a:ext cx="4064000" cy="502265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CuadroTexto 9">
            <a:extLst>
              <a:ext uri="{FF2B5EF4-FFF2-40B4-BE49-F238E27FC236}">
                <a16:creationId xmlns:a16="http://schemas.microsoft.com/office/drawing/2014/main" id="{D29F0E5F-91B2-489E-BB0D-DADD909BA17D}"/>
              </a:ext>
            </a:extLst>
          </p:cNvPr>
          <p:cNvSpPr txBox="1"/>
          <p:nvPr/>
        </p:nvSpPr>
        <p:spPr>
          <a:xfrm>
            <a:off x="258445" y="6319361"/>
            <a:ext cx="8623453" cy="523220"/>
          </a:xfrm>
          <a:prstGeom prst="rect">
            <a:avLst/>
          </a:prstGeom>
          <a:noFill/>
        </p:spPr>
        <p:txBody>
          <a:bodyPr wrap="square" rtlCol="0">
            <a:spAutoFit/>
          </a:bodyPr>
          <a:lstStyle/>
          <a:p>
            <a:r>
              <a:rPr lang="es-ES" sz="2800" b="1" i="1" dirty="0">
                <a:ln w="0"/>
                <a:effectLst>
                  <a:outerShdw blurRad="38100" dist="19050" dir="2700000" algn="tl" rotWithShape="0">
                    <a:schemeClr val="dk1">
                      <a:alpha val="40000"/>
                    </a:schemeClr>
                  </a:outerShdw>
                </a:effectLst>
              </a:rPr>
              <a:t>Introducción</a:t>
            </a:r>
          </a:p>
        </p:txBody>
      </p:sp>
      <p:sp>
        <p:nvSpPr>
          <p:cNvPr id="8" name="CuadroTexto 7">
            <a:extLst>
              <a:ext uri="{FF2B5EF4-FFF2-40B4-BE49-F238E27FC236}">
                <a16:creationId xmlns:a16="http://schemas.microsoft.com/office/drawing/2014/main" id="{86346ED3-5965-469D-A64D-E0110E29A2FA}"/>
              </a:ext>
            </a:extLst>
          </p:cNvPr>
          <p:cNvSpPr txBox="1"/>
          <p:nvPr/>
        </p:nvSpPr>
        <p:spPr>
          <a:xfrm>
            <a:off x="11555743" y="72269"/>
            <a:ext cx="502733" cy="369332"/>
          </a:xfrm>
          <a:prstGeom prst="rect">
            <a:avLst/>
          </a:prstGeom>
          <a:noFill/>
        </p:spPr>
        <p:txBody>
          <a:bodyPr wrap="square" rtlCol="0">
            <a:spAutoFit/>
          </a:bodyPr>
          <a:lstStyle/>
          <a:p>
            <a:r>
              <a:rPr lang="es-EC" dirty="0"/>
              <a:t>2</a:t>
            </a:r>
          </a:p>
        </p:txBody>
      </p:sp>
    </p:spTree>
    <p:extLst>
      <p:ext uri="{BB962C8B-B14F-4D97-AF65-F5344CB8AC3E}">
        <p14:creationId xmlns:p14="http://schemas.microsoft.com/office/powerpoint/2010/main" val="319592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Graphic spid="6"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4 Imagen">
            <a:extLst>
              <a:ext uri="{FF2B5EF4-FFF2-40B4-BE49-F238E27FC236}">
                <a16:creationId xmlns:a16="http://schemas.microsoft.com/office/drawing/2014/main" id="{E4141A20-B419-4452-BD1A-7DE38CEB447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57302" y="5955075"/>
            <a:ext cx="3089595" cy="7225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CuadroTexto 6">
            <a:extLst>
              <a:ext uri="{FF2B5EF4-FFF2-40B4-BE49-F238E27FC236}">
                <a16:creationId xmlns:a16="http://schemas.microsoft.com/office/drawing/2014/main" id="{7F40E3D3-2C1C-4803-8E52-4116971A8803}"/>
              </a:ext>
            </a:extLst>
          </p:cNvPr>
          <p:cNvSpPr txBox="1"/>
          <p:nvPr/>
        </p:nvSpPr>
        <p:spPr>
          <a:xfrm>
            <a:off x="451874" y="180410"/>
            <a:ext cx="11288249" cy="523220"/>
          </a:xfrm>
          <a:prstGeom prst="rect">
            <a:avLst/>
          </a:prstGeom>
          <a:noFill/>
        </p:spPr>
        <p:txBody>
          <a:bodyPr wrap="square" rtlCol="0">
            <a:spAutoFit/>
          </a:bodyPr>
          <a:lstStyle/>
          <a:p>
            <a:r>
              <a:rPr lang="es-ES" sz="2800" b="1" i="1" dirty="0">
                <a:ln w="0"/>
                <a:effectLst>
                  <a:outerShdw blurRad="38100" dist="19050" dir="2700000" algn="tl" rotWithShape="0">
                    <a:schemeClr val="dk1">
                      <a:alpha val="40000"/>
                    </a:schemeClr>
                  </a:outerShdw>
                </a:effectLst>
              </a:rPr>
              <a:t>Turismo y planes de conservación</a:t>
            </a:r>
          </a:p>
        </p:txBody>
      </p:sp>
      <p:sp>
        <p:nvSpPr>
          <p:cNvPr id="4" name="Rectángulo 3">
            <a:extLst>
              <a:ext uri="{FF2B5EF4-FFF2-40B4-BE49-F238E27FC236}">
                <a16:creationId xmlns:a16="http://schemas.microsoft.com/office/drawing/2014/main" id="{E8444617-2B2C-407F-A51E-2E9193234F31}"/>
              </a:ext>
            </a:extLst>
          </p:cNvPr>
          <p:cNvSpPr/>
          <p:nvPr/>
        </p:nvSpPr>
        <p:spPr>
          <a:xfrm>
            <a:off x="772596" y="1078642"/>
            <a:ext cx="2768998" cy="6846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t>Áreas de vida y centrales</a:t>
            </a:r>
          </a:p>
        </p:txBody>
      </p:sp>
      <p:pic>
        <p:nvPicPr>
          <p:cNvPr id="9" name="Imagen 8">
            <a:extLst>
              <a:ext uri="{FF2B5EF4-FFF2-40B4-BE49-F238E27FC236}">
                <a16:creationId xmlns:a16="http://schemas.microsoft.com/office/drawing/2014/main" id="{CFE5355F-05B5-4AF0-A6D7-46264BC824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0995" y="2522129"/>
            <a:ext cx="2392200" cy="3429000"/>
          </a:xfrm>
          <a:prstGeom prst="rect">
            <a:avLst/>
          </a:prstGeom>
        </p:spPr>
      </p:pic>
      <p:sp>
        <p:nvSpPr>
          <p:cNvPr id="10" name="CuadroTexto 9">
            <a:extLst>
              <a:ext uri="{FF2B5EF4-FFF2-40B4-BE49-F238E27FC236}">
                <a16:creationId xmlns:a16="http://schemas.microsoft.com/office/drawing/2014/main" id="{F9373B00-51AA-4A73-9C67-81A440B80DAD}"/>
              </a:ext>
            </a:extLst>
          </p:cNvPr>
          <p:cNvSpPr txBox="1"/>
          <p:nvPr/>
        </p:nvSpPr>
        <p:spPr>
          <a:xfrm>
            <a:off x="451874" y="1842448"/>
            <a:ext cx="3410442" cy="646331"/>
          </a:xfrm>
          <a:prstGeom prst="rect">
            <a:avLst/>
          </a:prstGeom>
          <a:noFill/>
        </p:spPr>
        <p:txBody>
          <a:bodyPr wrap="square" rtlCol="0">
            <a:spAutoFit/>
          </a:bodyPr>
          <a:lstStyle/>
          <a:p>
            <a:pPr algn="ctr"/>
            <a:r>
              <a:rPr lang="es-EC" dirty="0"/>
              <a:t>Requerimientos de cada especie y comprensión de hábitat.</a:t>
            </a:r>
          </a:p>
        </p:txBody>
      </p:sp>
      <p:sp>
        <p:nvSpPr>
          <p:cNvPr id="12" name="CuadroTexto 11">
            <a:extLst>
              <a:ext uri="{FF2B5EF4-FFF2-40B4-BE49-F238E27FC236}">
                <a16:creationId xmlns:a16="http://schemas.microsoft.com/office/drawing/2014/main" id="{6E2E8B13-E4D6-4DF7-ACA1-720714FAD107}"/>
              </a:ext>
            </a:extLst>
          </p:cNvPr>
          <p:cNvSpPr txBox="1"/>
          <p:nvPr/>
        </p:nvSpPr>
        <p:spPr>
          <a:xfrm>
            <a:off x="258444" y="6334780"/>
            <a:ext cx="3750847" cy="523220"/>
          </a:xfrm>
          <a:prstGeom prst="rect">
            <a:avLst/>
          </a:prstGeom>
          <a:noFill/>
        </p:spPr>
        <p:txBody>
          <a:bodyPr wrap="square" rtlCol="0">
            <a:spAutoFit/>
          </a:bodyPr>
          <a:lstStyle/>
          <a:p>
            <a:r>
              <a:rPr lang="es-ES" sz="2800" b="1" i="1" dirty="0">
                <a:ln w="0"/>
                <a:effectLst>
                  <a:outerShdw blurRad="38100" dist="19050" dir="2700000" algn="tl" rotWithShape="0">
                    <a:schemeClr val="dk1">
                      <a:alpha val="40000"/>
                    </a:schemeClr>
                  </a:outerShdw>
                </a:effectLst>
              </a:rPr>
              <a:t>Resultados y discusión</a:t>
            </a:r>
          </a:p>
        </p:txBody>
      </p:sp>
      <p:sp>
        <p:nvSpPr>
          <p:cNvPr id="13" name="Rectángulo 12">
            <a:extLst>
              <a:ext uri="{FF2B5EF4-FFF2-40B4-BE49-F238E27FC236}">
                <a16:creationId xmlns:a16="http://schemas.microsoft.com/office/drawing/2014/main" id="{0D42E447-C2A8-44CC-B40B-B0590383F276}"/>
              </a:ext>
            </a:extLst>
          </p:cNvPr>
          <p:cNvSpPr/>
          <p:nvPr/>
        </p:nvSpPr>
        <p:spPr>
          <a:xfrm>
            <a:off x="4711499" y="1078641"/>
            <a:ext cx="2985838" cy="68460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C"/>
              <a:t>NHP prosperan en ambientes antropogénicos/urbanos</a:t>
            </a:r>
            <a:endParaRPr lang="es-EC" dirty="0"/>
          </a:p>
        </p:txBody>
      </p:sp>
      <p:pic>
        <p:nvPicPr>
          <p:cNvPr id="8194" name="Picture 2" descr="Gray Langur Monkey Presbytis entellus is regarded as sacred in Hinduism,  Foto de Stock, Imagen Royalty Free Pic. WE157644 | agefotostock">
            <a:extLst>
              <a:ext uri="{FF2B5EF4-FFF2-40B4-BE49-F238E27FC236}">
                <a16:creationId xmlns:a16="http://schemas.microsoft.com/office/drawing/2014/main" id="{06E5A2E7-284B-488F-9268-517FA3D56A5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82668" y="1967688"/>
            <a:ext cx="1512627" cy="2268941"/>
          </a:xfrm>
          <a:prstGeom prst="rect">
            <a:avLst/>
          </a:prstGeom>
          <a:noFill/>
          <a:extLst>
            <a:ext uri="{909E8E84-426E-40DD-AFC4-6F175D3DCCD1}">
              <a14:hiddenFill xmlns:a14="http://schemas.microsoft.com/office/drawing/2010/main">
                <a:solidFill>
                  <a:srgbClr val="FFFFFF"/>
                </a:solidFill>
              </a14:hiddenFill>
            </a:ext>
          </a:extLst>
        </p:spPr>
      </p:pic>
      <p:sp>
        <p:nvSpPr>
          <p:cNvPr id="15" name="CuadroTexto 14">
            <a:extLst>
              <a:ext uri="{FF2B5EF4-FFF2-40B4-BE49-F238E27FC236}">
                <a16:creationId xmlns:a16="http://schemas.microsoft.com/office/drawing/2014/main" id="{C7A55B5A-C985-4496-B607-3C1478C2A697}"/>
              </a:ext>
            </a:extLst>
          </p:cNvPr>
          <p:cNvSpPr txBox="1"/>
          <p:nvPr/>
        </p:nvSpPr>
        <p:spPr>
          <a:xfrm>
            <a:off x="5695295" y="2683021"/>
            <a:ext cx="2066125" cy="646331"/>
          </a:xfrm>
          <a:prstGeom prst="rect">
            <a:avLst/>
          </a:prstGeom>
          <a:noFill/>
        </p:spPr>
        <p:txBody>
          <a:bodyPr wrap="square" rtlCol="0">
            <a:spAutoFit/>
          </a:bodyPr>
          <a:lstStyle/>
          <a:p>
            <a:pPr lvl="0"/>
            <a:r>
              <a:rPr lang="es-EC" dirty="0"/>
              <a:t>Langur (</a:t>
            </a:r>
            <a:r>
              <a:rPr lang="es-EC" i="1" dirty="0" err="1"/>
              <a:t>Presbytis</a:t>
            </a:r>
            <a:r>
              <a:rPr lang="es-EC" i="1" dirty="0"/>
              <a:t> </a:t>
            </a:r>
            <a:r>
              <a:rPr lang="es-EC" i="1" dirty="0" err="1"/>
              <a:t>entellus</a:t>
            </a:r>
            <a:r>
              <a:rPr lang="es-EC" dirty="0"/>
              <a:t>)</a:t>
            </a:r>
            <a:r>
              <a:rPr lang="es-EC" i="1" dirty="0"/>
              <a:t>  en la India</a:t>
            </a:r>
            <a:endParaRPr lang="es-EC" dirty="0"/>
          </a:p>
        </p:txBody>
      </p:sp>
      <p:pic>
        <p:nvPicPr>
          <p:cNvPr id="8196" name="Picture 4" descr="El Gobierno de Gibraltar blinda a los macacos de Berbería">
            <a:extLst>
              <a:ext uri="{FF2B5EF4-FFF2-40B4-BE49-F238E27FC236}">
                <a16:creationId xmlns:a16="http://schemas.microsoft.com/office/drawing/2014/main" id="{41A9342B-4D17-4F2E-9111-FBC81E8FDD3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66869" y="4359852"/>
            <a:ext cx="2535996" cy="1419507"/>
          </a:xfrm>
          <a:prstGeom prst="rect">
            <a:avLst/>
          </a:prstGeom>
          <a:noFill/>
          <a:extLst>
            <a:ext uri="{909E8E84-426E-40DD-AFC4-6F175D3DCCD1}">
              <a14:hiddenFill xmlns:a14="http://schemas.microsoft.com/office/drawing/2010/main">
                <a:solidFill>
                  <a:srgbClr val="FFFFFF"/>
                </a:solidFill>
              </a14:hiddenFill>
            </a:ext>
          </a:extLst>
        </p:spPr>
      </p:pic>
      <p:sp>
        <p:nvSpPr>
          <p:cNvPr id="17" name="CuadroTexto 16">
            <a:extLst>
              <a:ext uri="{FF2B5EF4-FFF2-40B4-BE49-F238E27FC236}">
                <a16:creationId xmlns:a16="http://schemas.microsoft.com/office/drawing/2014/main" id="{9445AE33-8D97-4F57-BA93-CD34E1B54854}"/>
              </a:ext>
            </a:extLst>
          </p:cNvPr>
          <p:cNvSpPr txBox="1"/>
          <p:nvPr/>
        </p:nvSpPr>
        <p:spPr>
          <a:xfrm>
            <a:off x="3839296" y="4719571"/>
            <a:ext cx="2066125" cy="923330"/>
          </a:xfrm>
          <a:prstGeom prst="rect">
            <a:avLst/>
          </a:prstGeom>
          <a:noFill/>
        </p:spPr>
        <p:txBody>
          <a:bodyPr wrap="square" rtlCol="0">
            <a:spAutoFit/>
          </a:bodyPr>
          <a:lstStyle/>
          <a:p>
            <a:pPr lvl="0"/>
            <a:r>
              <a:rPr lang="es-EC" dirty="0"/>
              <a:t>Macaco de Berbería (</a:t>
            </a:r>
            <a:r>
              <a:rPr lang="es-EC" i="1" dirty="0"/>
              <a:t>Macaca </a:t>
            </a:r>
            <a:r>
              <a:rPr lang="es-EC" i="1" dirty="0" err="1"/>
              <a:t>sylvanus</a:t>
            </a:r>
            <a:r>
              <a:rPr lang="es-EC" dirty="0"/>
              <a:t>)</a:t>
            </a:r>
            <a:r>
              <a:rPr lang="es-EC" i="1" dirty="0"/>
              <a:t> </a:t>
            </a:r>
            <a:r>
              <a:rPr lang="es-EC" dirty="0"/>
              <a:t>en Gibraltar </a:t>
            </a:r>
          </a:p>
        </p:txBody>
      </p:sp>
      <p:sp>
        <p:nvSpPr>
          <p:cNvPr id="18" name="Rectángulo 17">
            <a:extLst>
              <a:ext uri="{FF2B5EF4-FFF2-40B4-BE49-F238E27FC236}">
                <a16:creationId xmlns:a16="http://schemas.microsoft.com/office/drawing/2014/main" id="{D341BC1E-4E53-436A-BD85-A0E82F7F4002}"/>
              </a:ext>
            </a:extLst>
          </p:cNvPr>
          <p:cNvSpPr/>
          <p:nvPr/>
        </p:nvSpPr>
        <p:spPr>
          <a:xfrm>
            <a:off x="8953146" y="1062382"/>
            <a:ext cx="2985838" cy="684607"/>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C" dirty="0"/>
              <a:t>Gestión eficaz del turismo y planes de conservación </a:t>
            </a:r>
          </a:p>
        </p:txBody>
      </p:sp>
      <p:pic>
        <p:nvPicPr>
          <p:cNvPr id="16" name="Imagen 15">
            <a:extLst>
              <a:ext uri="{FF2B5EF4-FFF2-40B4-BE49-F238E27FC236}">
                <a16:creationId xmlns:a16="http://schemas.microsoft.com/office/drawing/2014/main" id="{74157DB1-B2D3-419E-94B3-2CCA257DF0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45959" y="2245758"/>
            <a:ext cx="2658975" cy="1618299"/>
          </a:xfrm>
          <a:prstGeom prst="rect">
            <a:avLst/>
          </a:prstGeom>
        </p:spPr>
      </p:pic>
      <p:pic>
        <p:nvPicPr>
          <p:cNvPr id="20" name="Imagen 19">
            <a:extLst>
              <a:ext uri="{FF2B5EF4-FFF2-40B4-BE49-F238E27FC236}">
                <a16:creationId xmlns:a16="http://schemas.microsoft.com/office/drawing/2014/main" id="{0E4B6633-43BB-4F88-90EB-1C6F34676DC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45959" y="4009816"/>
            <a:ext cx="2658975" cy="1512533"/>
          </a:xfrm>
          <a:prstGeom prst="rect">
            <a:avLst/>
          </a:prstGeom>
        </p:spPr>
      </p:pic>
      <p:sp>
        <p:nvSpPr>
          <p:cNvPr id="23" name="CuadroTexto 22">
            <a:extLst>
              <a:ext uri="{FF2B5EF4-FFF2-40B4-BE49-F238E27FC236}">
                <a16:creationId xmlns:a16="http://schemas.microsoft.com/office/drawing/2014/main" id="{54BCF273-D179-4035-850F-EDF6293F0D54}"/>
              </a:ext>
            </a:extLst>
          </p:cNvPr>
          <p:cNvSpPr txBox="1"/>
          <p:nvPr/>
        </p:nvSpPr>
        <p:spPr>
          <a:xfrm>
            <a:off x="11555743" y="72269"/>
            <a:ext cx="502733" cy="369332"/>
          </a:xfrm>
          <a:prstGeom prst="rect">
            <a:avLst/>
          </a:prstGeom>
          <a:noFill/>
        </p:spPr>
        <p:txBody>
          <a:bodyPr wrap="square" rtlCol="0">
            <a:spAutoFit/>
          </a:bodyPr>
          <a:lstStyle/>
          <a:p>
            <a:r>
              <a:rPr lang="es-EC" dirty="0"/>
              <a:t>30</a:t>
            </a:r>
          </a:p>
        </p:txBody>
      </p:sp>
    </p:spTree>
    <p:extLst>
      <p:ext uri="{BB962C8B-B14F-4D97-AF65-F5344CB8AC3E}">
        <p14:creationId xmlns:p14="http://schemas.microsoft.com/office/powerpoint/2010/main" val="4135073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881898" y="5925844"/>
            <a:ext cx="3090940" cy="719390"/>
          </a:xfrm>
          <a:prstGeom prst="rect">
            <a:avLst/>
          </a:prstGeom>
        </p:spPr>
      </p:pic>
      <p:sp>
        <p:nvSpPr>
          <p:cNvPr id="5" name="CuadroTexto 4"/>
          <p:cNvSpPr txBox="1"/>
          <p:nvPr/>
        </p:nvSpPr>
        <p:spPr>
          <a:xfrm>
            <a:off x="1267327" y="2326105"/>
            <a:ext cx="10705512" cy="1107996"/>
          </a:xfrm>
          <a:prstGeom prst="rect">
            <a:avLst/>
          </a:prstGeom>
          <a:noFill/>
        </p:spPr>
        <p:txBody>
          <a:bodyPr wrap="square" rtlCol="0">
            <a:spAutoFit/>
          </a:bodyPr>
          <a:lstStyle/>
          <a:p>
            <a:pPr algn="ctr"/>
            <a:r>
              <a:rPr lang="es-EC" sz="6600" b="1" dirty="0">
                <a:solidFill>
                  <a:prstClr val="black"/>
                </a:solidFill>
              </a:rPr>
              <a:t>CONCLUSIONES</a:t>
            </a:r>
          </a:p>
        </p:txBody>
      </p:sp>
      <p:sp>
        <p:nvSpPr>
          <p:cNvPr id="6" name="CuadroTexto 5">
            <a:extLst>
              <a:ext uri="{FF2B5EF4-FFF2-40B4-BE49-F238E27FC236}">
                <a16:creationId xmlns:a16="http://schemas.microsoft.com/office/drawing/2014/main" id="{05579DB0-53E3-4D0E-ABD6-0C295A4E0C49}"/>
              </a:ext>
            </a:extLst>
          </p:cNvPr>
          <p:cNvSpPr txBox="1"/>
          <p:nvPr/>
        </p:nvSpPr>
        <p:spPr>
          <a:xfrm>
            <a:off x="11555743" y="72269"/>
            <a:ext cx="502733" cy="369332"/>
          </a:xfrm>
          <a:prstGeom prst="rect">
            <a:avLst/>
          </a:prstGeom>
          <a:noFill/>
        </p:spPr>
        <p:txBody>
          <a:bodyPr wrap="square" rtlCol="0">
            <a:spAutoFit/>
          </a:bodyPr>
          <a:lstStyle/>
          <a:p>
            <a:r>
              <a:rPr lang="es-EC" dirty="0"/>
              <a:t>31</a:t>
            </a:r>
          </a:p>
        </p:txBody>
      </p:sp>
    </p:spTree>
    <p:extLst>
      <p:ext uri="{BB962C8B-B14F-4D97-AF65-F5344CB8AC3E}">
        <p14:creationId xmlns:p14="http://schemas.microsoft.com/office/powerpoint/2010/main" val="3160838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4 Imag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57302" y="5955075"/>
            <a:ext cx="3089595" cy="7225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ángulo 1">
            <a:extLst>
              <a:ext uri="{FF2B5EF4-FFF2-40B4-BE49-F238E27FC236}">
                <a16:creationId xmlns:a16="http://schemas.microsoft.com/office/drawing/2014/main" id="{F9969404-30DA-4391-A9BC-DA377421266E}"/>
              </a:ext>
            </a:extLst>
          </p:cNvPr>
          <p:cNvSpPr/>
          <p:nvPr/>
        </p:nvSpPr>
        <p:spPr>
          <a:xfrm>
            <a:off x="994689" y="736918"/>
            <a:ext cx="1422143" cy="342458"/>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s-EC" dirty="0"/>
              <a:t>KDE</a:t>
            </a:r>
          </a:p>
        </p:txBody>
      </p:sp>
      <p:pic>
        <p:nvPicPr>
          <p:cNvPr id="9218" name="Picture 2" descr="cheque ">
            <a:extLst>
              <a:ext uri="{FF2B5EF4-FFF2-40B4-BE49-F238E27FC236}">
                <a16:creationId xmlns:a16="http://schemas.microsoft.com/office/drawing/2014/main" id="{64DFC5E1-816B-4D96-ABFF-9B3643C053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7664" y="598628"/>
            <a:ext cx="959892" cy="959892"/>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a:extLst>
              <a:ext uri="{FF2B5EF4-FFF2-40B4-BE49-F238E27FC236}">
                <a16:creationId xmlns:a16="http://schemas.microsoft.com/office/drawing/2014/main" id="{A1305D02-D227-453B-A4AC-7282C862FA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5863" y="2870326"/>
            <a:ext cx="3116058" cy="2200551"/>
          </a:xfrm>
          <a:prstGeom prst="rect">
            <a:avLst/>
          </a:prstGeom>
        </p:spPr>
      </p:pic>
      <p:sp>
        <p:nvSpPr>
          <p:cNvPr id="5" name="CuadroTexto 4">
            <a:extLst>
              <a:ext uri="{FF2B5EF4-FFF2-40B4-BE49-F238E27FC236}">
                <a16:creationId xmlns:a16="http://schemas.microsoft.com/office/drawing/2014/main" id="{C5F0BEE1-BBF4-4532-8534-B9874A95C5F7}"/>
              </a:ext>
            </a:extLst>
          </p:cNvPr>
          <p:cNvSpPr txBox="1"/>
          <p:nvPr/>
        </p:nvSpPr>
        <p:spPr>
          <a:xfrm>
            <a:off x="971264" y="2223995"/>
            <a:ext cx="2620372" cy="646331"/>
          </a:xfrm>
          <a:prstGeom prst="rect">
            <a:avLst/>
          </a:prstGeom>
          <a:noFill/>
        </p:spPr>
        <p:txBody>
          <a:bodyPr wrap="square" rtlCol="0">
            <a:spAutoFit/>
          </a:bodyPr>
          <a:lstStyle/>
          <a:p>
            <a:r>
              <a:rPr lang="es-EC" dirty="0"/>
              <a:t>Área de vida: 6.68 ha Área central: 1.15 ha</a:t>
            </a:r>
          </a:p>
        </p:txBody>
      </p:sp>
      <p:sp>
        <p:nvSpPr>
          <p:cNvPr id="6" name="Rectángulo 5">
            <a:extLst>
              <a:ext uri="{FF2B5EF4-FFF2-40B4-BE49-F238E27FC236}">
                <a16:creationId xmlns:a16="http://schemas.microsoft.com/office/drawing/2014/main" id="{6823F3C0-789E-46D9-8E26-9BB769D7B823}"/>
              </a:ext>
            </a:extLst>
          </p:cNvPr>
          <p:cNvSpPr/>
          <p:nvPr/>
        </p:nvSpPr>
        <p:spPr>
          <a:xfrm>
            <a:off x="367350" y="734115"/>
            <a:ext cx="450376" cy="36933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a:t>1</a:t>
            </a:r>
          </a:p>
        </p:txBody>
      </p:sp>
      <p:sp>
        <p:nvSpPr>
          <p:cNvPr id="11" name="Rectángulo 10">
            <a:extLst>
              <a:ext uri="{FF2B5EF4-FFF2-40B4-BE49-F238E27FC236}">
                <a16:creationId xmlns:a16="http://schemas.microsoft.com/office/drawing/2014/main" id="{F12D0B59-8E86-40AD-AE4B-5069C565C4EE}"/>
              </a:ext>
            </a:extLst>
          </p:cNvPr>
          <p:cNvSpPr/>
          <p:nvPr/>
        </p:nvSpPr>
        <p:spPr>
          <a:xfrm>
            <a:off x="367350" y="2362494"/>
            <a:ext cx="450376" cy="36933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a:t>2</a:t>
            </a:r>
          </a:p>
        </p:txBody>
      </p:sp>
      <p:sp>
        <p:nvSpPr>
          <p:cNvPr id="12" name="Rectángulo 11">
            <a:extLst>
              <a:ext uri="{FF2B5EF4-FFF2-40B4-BE49-F238E27FC236}">
                <a16:creationId xmlns:a16="http://schemas.microsoft.com/office/drawing/2014/main" id="{2A46FE5C-5427-423A-9CA1-E671E672C492}"/>
              </a:ext>
            </a:extLst>
          </p:cNvPr>
          <p:cNvSpPr/>
          <p:nvPr/>
        </p:nvSpPr>
        <p:spPr>
          <a:xfrm>
            <a:off x="258169" y="5146993"/>
            <a:ext cx="450376" cy="36933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a:t>3</a:t>
            </a:r>
          </a:p>
        </p:txBody>
      </p:sp>
      <p:sp>
        <p:nvSpPr>
          <p:cNvPr id="13" name="Rectángulo 12">
            <a:extLst>
              <a:ext uri="{FF2B5EF4-FFF2-40B4-BE49-F238E27FC236}">
                <a16:creationId xmlns:a16="http://schemas.microsoft.com/office/drawing/2014/main" id="{A3AC4072-A952-433D-9AD6-BDE681B875E0}"/>
              </a:ext>
            </a:extLst>
          </p:cNvPr>
          <p:cNvSpPr/>
          <p:nvPr/>
        </p:nvSpPr>
        <p:spPr>
          <a:xfrm>
            <a:off x="971264" y="5331659"/>
            <a:ext cx="1771936" cy="64144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s-EC" dirty="0"/>
              <a:t>Disponibilidad de alimentos</a:t>
            </a:r>
          </a:p>
        </p:txBody>
      </p:sp>
      <p:sp>
        <p:nvSpPr>
          <p:cNvPr id="15" name="Rectángulo 14">
            <a:extLst>
              <a:ext uri="{FF2B5EF4-FFF2-40B4-BE49-F238E27FC236}">
                <a16:creationId xmlns:a16="http://schemas.microsoft.com/office/drawing/2014/main" id="{472F1FC6-CBC9-4AB5-8FDE-11F04F5AB642}"/>
              </a:ext>
            </a:extLst>
          </p:cNvPr>
          <p:cNvSpPr/>
          <p:nvPr/>
        </p:nvSpPr>
        <p:spPr>
          <a:xfrm>
            <a:off x="4040872" y="5331659"/>
            <a:ext cx="1771936" cy="64144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s-EC" dirty="0"/>
              <a:t>Área de vida</a:t>
            </a:r>
          </a:p>
        </p:txBody>
      </p:sp>
      <p:sp>
        <p:nvSpPr>
          <p:cNvPr id="16" name="Rectángulo 15">
            <a:extLst>
              <a:ext uri="{FF2B5EF4-FFF2-40B4-BE49-F238E27FC236}">
                <a16:creationId xmlns:a16="http://schemas.microsoft.com/office/drawing/2014/main" id="{15BC8FB7-3B5B-40C7-AEE6-611F9678FED7}"/>
              </a:ext>
            </a:extLst>
          </p:cNvPr>
          <p:cNvSpPr/>
          <p:nvPr/>
        </p:nvSpPr>
        <p:spPr>
          <a:xfrm>
            <a:off x="5153885" y="1020953"/>
            <a:ext cx="450376" cy="36933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a:t>4</a:t>
            </a:r>
          </a:p>
        </p:txBody>
      </p:sp>
      <p:sp>
        <p:nvSpPr>
          <p:cNvPr id="10" name="Flecha: a la derecha 9">
            <a:extLst>
              <a:ext uri="{FF2B5EF4-FFF2-40B4-BE49-F238E27FC236}">
                <a16:creationId xmlns:a16="http://schemas.microsoft.com/office/drawing/2014/main" id="{293AA4F9-C46B-45D2-8B4D-44649388240E}"/>
              </a:ext>
            </a:extLst>
          </p:cNvPr>
          <p:cNvSpPr/>
          <p:nvPr/>
        </p:nvSpPr>
        <p:spPr>
          <a:xfrm>
            <a:off x="2817692" y="5516325"/>
            <a:ext cx="1148687" cy="369332"/>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a:p>
        </p:txBody>
      </p:sp>
      <p:sp>
        <p:nvSpPr>
          <p:cNvPr id="17" name="CuadroTexto 16">
            <a:extLst>
              <a:ext uri="{FF2B5EF4-FFF2-40B4-BE49-F238E27FC236}">
                <a16:creationId xmlns:a16="http://schemas.microsoft.com/office/drawing/2014/main" id="{7534BA92-A3D7-4278-99D9-FF8611E81D22}"/>
              </a:ext>
            </a:extLst>
          </p:cNvPr>
          <p:cNvSpPr txBox="1"/>
          <p:nvPr/>
        </p:nvSpPr>
        <p:spPr>
          <a:xfrm>
            <a:off x="2743200" y="5239326"/>
            <a:ext cx="1297672" cy="369332"/>
          </a:xfrm>
          <a:prstGeom prst="rect">
            <a:avLst/>
          </a:prstGeom>
          <a:noFill/>
        </p:spPr>
        <p:txBody>
          <a:bodyPr wrap="square" rtlCol="0">
            <a:spAutoFit/>
          </a:bodyPr>
          <a:lstStyle/>
          <a:p>
            <a:r>
              <a:rPr lang="es-EC" dirty="0"/>
              <a:t>Determina</a:t>
            </a:r>
          </a:p>
        </p:txBody>
      </p:sp>
      <p:sp>
        <p:nvSpPr>
          <p:cNvPr id="19" name="Rectángulo 18">
            <a:extLst>
              <a:ext uri="{FF2B5EF4-FFF2-40B4-BE49-F238E27FC236}">
                <a16:creationId xmlns:a16="http://schemas.microsoft.com/office/drawing/2014/main" id="{CF9E3E01-E465-4A00-96DF-6ED2ECA679D2}"/>
              </a:ext>
            </a:extLst>
          </p:cNvPr>
          <p:cNvSpPr/>
          <p:nvPr/>
        </p:nvSpPr>
        <p:spPr>
          <a:xfrm>
            <a:off x="5887459" y="884896"/>
            <a:ext cx="1771936" cy="64144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s-EC" dirty="0"/>
              <a:t>Lugares de alimentación</a:t>
            </a:r>
          </a:p>
        </p:txBody>
      </p:sp>
      <p:sp>
        <p:nvSpPr>
          <p:cNvPr id="20" name="Rectángulo 19">
            <a:extLst>
              <a:ext uri="{FF2B5EF4-FFF2-40B4-BE49-F238E27FC236}">
                <a16:creationId xmlns:a16="http://schemas.microsoft.com/office/drawing/2014/main" id="{91D739AC-5B11-4FA7-9464-65C5A2084F7B}"/>
              </a:ext>
            </a:extLst>
          </p:cNvPr>
          <p:cNvSpPr/>
          <p:nvPr/>
        </p:nvSpPr>
        <p:spPr>
          <a:xfrm>
            <a:off x="8823006" y="884896"/>
            <a:ext cx="1771936" cy="64144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s-EC" dirty="0"/>
              <a:t>Lugares de descanso</a:t>
            </a:r>
          </a:p>
        </p:txBody>
      </p:sp>
      <p:sp>
        <p:nvSpPr>
          <p:cNvPr id="18" name="Flecha: a la izquierda y derecha 17">
            <a:extLst>
              <a:ext uri="{FF2B5EF4-FFF2-40B4-BE49-F238E27FC236}">
                <a16:creationId xmlns:a16="http://schemas.microsoft.com/office/drawing/2014/main" id="{F016CE76-2071-4051-89B1-2A9BC68B98E3}"/>
              </a:ext>
            </a:extLst>
          </p:cNvPr>
          <p:cNvSpPr/>
          <p:nvPr/>
        </p:nvSpPr>
        <p:spPr>
          <a:xfrm>
            <a:off x="7749881" y="1020953"/>
            <a:ext cx="982639" cy="369332"/>
          </a:xfrm>
          <a:prstGeom prst="lef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a:p>
        </p:txBody>
      </p:sp>
      <p:sp>
        <p:nvSpPr>
          <p:cNvPr id="22" name="Rectángulo 21">
            <a:extLst>
              <a:ext uri="{FF2B5EF4-FFF2-40B4-BE49-F238E27FC236}">
                <a16:creationId xmlns:a16="http://schemas.microsoft.com/office/drawing/2014/main" id="{5E304775-D277-4012-B9E7-FAEFAB2F1FD0}"/>
              </a:ext>
            </a:extLst>
          </p:cNvPr>
          <p:cNvSpPr/>
          <p:nvPr/>
        </p:nvSpPr>
        <p:spPr>
          <a:xfrm>
            <a:off x="5153885" y="2041292"/>
            <a:ext cx="450376" cy="36933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a:t>5</a:t>
            </a:r>
          </a:p>
        </p:txBody>
      </p:sp>
      <p:pic>
        <p:nvPicPr>
          <p:cNvPr id="23" name="Imagen 22">
            <a:extLst>
              <a:ext uri="{FF2B5EF4-FFF2-40B4-BE49-F238E27FC236}">
                <a16:creationId xmlns:a16="http://schemas.microsoft.com/office/drawing/2014/main" id="{BEA542CD-676E-4F8A-886B-4DA7A806CE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34088" y="2041292"/>
            <a:ext cx="1432422" cy="1989683"/>
          </a:xfrm>
          <a:prstGeom prst="rect">
            <a:avLst/>
          </a:prstGeom>
        </p:spPr>
      </p:pic>
      <p:sp>
        <p:nvSpPr>
          <p:cNvPr id="25" name="Rectángulo 24">
            <a:extLst>
              <a:ext uri="{FF2B5EF4-FFF2-40B4-BE49-F238E27FC236}">
                <a16:creationId xmlns:a16="http://schemas.microsoft.com/office/drawing/2014/main" id="{91DDE4B5-A362-42C5-9FE7-030E983D4B37}"/>
              </a:ext>
            </a:extLst>
          </p:cNvPr>
          <p:cNvSpPr/>
          <p:nvPr/>
        </p:nvSpPr>
        <p:spPr>
          <a:xfrm>
            <a:off x="817726" y="995232"/>
            <a:ext cx="1867471" cy="450841"/>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s-EC" dirty="0" err="1"/>
              <a:t>Isopleta</a:t>
            </a:r>
            <a:r>
              <a:rPr lang="es-EC" dirty="0"/>
              <a:t> de 95%</a:t>
            </a:r>
          </a:p>
        </p:txBody>
      </p:sp>
      <p:sp>
        <p:nvSpPr>
          <p:cNvPr id="26" name="Rectángulo 25">
            <a:extLst>
              <a:ext uri="{FF2B5EF4-FFF2-40B4-BE49-F238E27FC236}">
                <a16:creationId xmlns:a16="http://schemas.microsoft.com/office/drawing/2014/main" id="{1CE8A121-5064-40F9-A2FF-C3F84981FDE8}"/>
              </a:ext>
            </a:extLst>
          </p:cNvPr>
          <p:cNvSpPr/>
          <p:nvPr/>
        </p:nvSpPr>
        <p:spPr>
          <a:xfrm>
            <a:off x="6999481" y="4874880"/>
            <a:ext cx="1771935" cy="64144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s-EC" dirty="0"/>
              <a:t>Planes de conservación</a:t>
            </a:r>
          </a:p>
        </p:txBody>
      </p:sp>
      <p:sp>
        <p:nvSpPr>
          <p:cNvPr id="24" name="Flecha: a la derecha 23">
            <a:extLst>
              <a:ext uri="{FF2B5EF4-FFF2-40B4-BE49-F238E27FC236}">
                <a16:creationId xmlns:a16="http://schemas.microsoft.com/office/drawing/2014/main" id="{CF691C64-9435-483A-BB43-B3B9D78EA64B}"/>
              </a:ext>
            </a:extLst>
          </p:cNvPr>
          <p:cNvSpPr/>
          <p:nvPr/>
        </p:nvSpPr>
        <p:spPr>
          <a:xfrm>
            <a:off x="8547363" y="2672940"/>
            <a:ext cx="982639" cy="641445"/>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a:p>
        </p:txBody>
      </p:sp>
      <p:sp>
        <p:nvSpPr>
          <p:cNvPr id="28" name="Rectángulo 27">
            <a:extLst>
              <a:ext uri="{FF2B5EF4-FFF2-40B4-BE49-F238E27FC236}">
                <a16:creationId xmlns:a16="http://schemas.microsoft.com/office/drawing/2014/main" id="{83A3DE99-B774-4484-9DBC-40BC1F7F722E}"/>
              </a:ext>
            </a:extLst>
          </p:cNvPr>
          <p:cNvSpPr/>
          <p:nvPr/>
        </p:nvSpPr>
        <p:spPr>
          <a:xfrm>
            <a:off x="9530002" y="2223995"/>
            <a:ext cx="1815446" cy="160167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s-EC" dirty="0"/>
              <a:t>Exposición a patógenos.</a:t>
            </a:r>
          </a:p>
          <a:p>
            <a:pPr algn="ctr"/>
            <a:r>
              <a:rPr lang="es-EC" dirty="0"/>
              <a:t>Enfermedades relacionadas con la obesidad</a:t>
            </a:r>
          </a:p>
        </p:txBody>
      </p:sp>
      <p:sp>
        <p:nvSpPr>
          <p:cNvPr id="29" name="Rectángulo 28">
            <a:extLst>
              <a:ext uri="{FF2B5EF4-FFF2-40B4-BE49-F238E27FC236}">
                <a16:creationId xmlns:a16="http://schemas.microsoft.com/office/drawing/2014/main" id="{38E46FC2-F729-444F-B019-AF3E42D5B1FB}"/>
              </a:ext>
            </a:extLst>
          </p:cNvPr>
          <p:cNvSpPr/>
          <p:nvPr/>
        </p:nvSpPr>
        <p:spPr>
          <a:xfrm>
            <a:off x="6263491" y="4464384"/>
            <a:ext cx="450376" cy="36933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a:t>6</a:t>
            </a:r>
          </a:p>
        </p:txBody>
      </p:sp>
      <p:sp>
        <p:nvSpPr>
          <p:cNvPr id="27" name="CuadroTexto 26">
            <a:extLst>
              <a:ext uri="{FF2B5EF4-FFF2-40B4-BE49-F238E27FC236}">
                <a16:creationId xmlns:a16="http://schemas.microsoft.com/office/drawing/2014/main" id="{D01396FD-650A-458C-873E-D1FCB8A8E7F0}"/>
              </a:ext>
            </a:extLst>
          </p:cNvPr>
          <p:cNvSpPr txBox="1"/>
          <p:nvPr/>
        </p:nvSpPr>
        <p:spPr>
          <a:xfrm>
            <a:off x="9708974" y="4464384"/>
            <a:ext cx="1815446" cy="646331"/>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s-EC" dirty="0"/>
              <a:t>Bienestar de los monos</a:t>
            </a:r>
          </a:p>
        </p:txBody>
      </p:sp>
      <p:sp>
        <p:nvSpPr>
          <p:cNvPr id="32" name="CuadroTexto 31">
            <a:extLst>
              <a:ext uri="{FF2B5EF4-FFF2-40B4-BE49-F238E27FC236}">
                <a16:creationId xmlns:a16="http://schemas.microsoft.com/office/drawing/2014/main" id="{313858E5-095D-41B7-981B-CC84478A0123}"/>
              </a:ext>
            </a:extLst>
          </p:cNvPr>
          <p:cNvSpPr txBox="1"/>
          <p:nvPr/>
        </p:nvSpPr>
        <p:spPr>
          <a:xfrm>
            <a:off x="9708974" y="5208315"/>
            <a:ext cx="1815446" cy="646331"/>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s-EC" dirty="0"/>
              <a:t>Importancia económica</a:t>
            </a:r>
          </a:p>
        </p:txBody>
      </p:sp>
      <p:sp>
        <p:nvSpPr>
          <p:cNvPr id="33" name="Rectángulo 32">
            <a:extLst>
              <a:ext uri="{FF2B5EF4-FFF2-40B4-BE49-F238E27FC236}">
                <a16:creationId xmlns:a16="http://schemas.microsoft.com/office/drawing/2014/main" id="{E771A0FB-EDE5-48AE-85E9-50F80BA24C4B}"/>
              </a:ext>
            </a:extLst>
          </p:cNvPr>
          <p:cNvSpPr/>
          <p:nvPr/>
        </p:nvSpPr>
        <p:spPr>
          <a:xfrm>
            <a:off x="7296876" y="2715410"/>
            <a:ext cx="1051380" cy="64144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s-EC" dirty="0"/>
              <a:t>Afluencia turística</a:t>
            </a:r>
          </a:p>
        </p:txBody>
      </p:sp>
      <p:sp>
        <p:nvSpPr>
          <p:cNvPr id="35" name="Flecha: a la derecha 34">
            <a:extLst>
              <a:ext uri="{FF2B5EF4-FFF2-40B4-BE49-F238E27FC236}">
                <a16:creationId xmlns:a16="http://schemas.microsoft.com/office/drawing/2014/main" id="{17BA23A3-71EB-4EEC-BE96-7A812D3B5DF7}"/>
              </a:ext>
            </a:extLst>
          </p:cNvPr>
          <p:cNvSpPr/>
          <p:nvPr/>
        </p:nvSpPr>
        <p:spPr>
          <a:xfrm>
            <a:off x="8976366" y="4472784"/>
            <a:ext cx="646861" cy="641445"/>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a:p>
        </p:txBody>
      </p:sp>
      <p:sp>
        <p:nvSpPr>
          <p:cNvPr id="36" name="Flecha: a la derecha 35">
            <a:extLst>
              <a:ext uri="{FF2B5EF4-FFF2-40B4-BE49-F238E27FC236}">
                <a16:creationId xmlns:a16="http://schemas.microsoft.com/office/drawing/2014/main" id="{7021BDC8-E893-43A5-8A8E-941526171F13}"/>
              </a:ext>
            </a:extLst>
          </p:cNvPr>
          <p:cNvSpPr/>
          <p:nvPr/>
        </p:nvSpPr>
        <p:spPr>
          <a:xfrm>
            <a:off x="8983967" y="5239326"/>
            <a:ext cx="646861" cy="641445"/>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C"/>
          </a:p>
        </p:txBody>
      </p:sp>
      <p:sp>
        <p:nvSpPr>
          <p:cNvPr id="37" name="CuadroTexto 36">
            <a:extLst>
              <a:ext uri="{FF2B5EF4-FFF2-40B4-BE49-F238E27FC236}">
                <a16:creationId xmlns:a16="http://schemas.microsoft.com/office/drawing/2014/main" id="{55F4C216-2860-4311-A1A9-5FCF584B0828}"/>
              </a:ext>
            </a:extLst>
          </p:cNvPr>
          <p:cNvSpPr txBox="1"/>
          <p:nvPr/>
        </p:nvSpPr>
        <p:spPr>
          <a:xfrm>
            <a:off x="483537" y="6288480"/>
            <a:ext cx="3750847" cy="523220"/>
          </a:xfrm>
          <a:prstGeom prst="rect">
            <a:avLst/>
          </a:prstGeom>
          <a:noFill/>
        </p:spPr>
        <p:txBody>
          <a:bodyPr wrap="square" rtlCol="0">
            <a:spAutoFit/>
          </a:bodyPr>
          <a:lstStyle/>
          <a:p>
            <a:r>
              <a:rPr lang="es-ES" sz="2800" b="1" i="1" dirty="0">
                <a:ln w="0"/>
                <a:effectLst>
                  <a:outerShdw blurRad="38100" dist="19050" dir="2700000" algn="tl" rotWithShape="0">
                    <a:schemeClr val="dk1">
                      <a:alpha val="40000"/>
                    </a:schemeClr>
                  </a:outerShdw>
                </a:effectLst>
              </a:rPr>
              <a:t>Conclusiones</a:t>
            </a:r>
          </a:p>
        </p:txBody>
      </p:sp>
      <p:sp>
        <p:nvSpPr>
          <p:cNvPr id="38" name="CuadroTexto 37">
            <a:extLst>
              <a:ext uri="{FF2B5EF4-FFF2-40B4-BE49-F238E27FC236}">
                <a16:creationId xmlns:a16="http://schemas.microsoft.com/office/drawing/2014/main" id="{85A391B9-5905-4393-B2D4-71F832D6EE86}"/>
              </a:ext>
            </a:extLst>
          </p:cNvPr>
          <p:cNvSpPr txBox="1"/>
          <p:nvPr/>
        </p:nvSpPr>
        <p:spPr>
          <a:xfrm>
            <a:off x="11555743" y="72269"/>
            <a:ext cx="502733" cy="369332"/>
          </a:xfrm>
          <a:prstGeom prst="rect">
            <a:avLst/>
          </a:prstGeom>
          <a:noFill/>
        </p:spPr>
        <p:txBody>
          <a:bodyPr wrap="square" rtlCol="0">
            <a:spAutoFit/>
          </a:bodyPr>
          <a:lstStyle/>
          <a:p>
            <a:r>
              <a:rPr lang="es-EC" dirty="0"/>
              <a:t>32</a:t>
            </a:r>
          </a:p>
        </p:txBody>
      </p:sp>
    </p:spTree>
    <p:extLst>
      <p:ext uri="{BB962C8B-B14F-4D97-AF65-F5344CB8AC3E}">
        <p14:creationId xmlns:p14="http://schemas.microsoft.com/office/powerpoint/2010/main" val="41987806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881898" y="5925844"/>
            <a:ext cx="3090940" cy="719390"/>
          </a:xfrm>
          <a:prstGeom prst="rect">
            <a:avLst/>
          </a:prstGeom>
        </p:spPr>
      </p:pic>
      <p:sp>
        <p:nvSpPr>
          <p:cNvPr id="5" name="CuadroTexto 4"/>
          <p:cNvSpPr txBox="1"/>
          <p:nvPr/>
        </p:nvSpPr>
        <p:spPr>
          <a:xfrm>
            <a:off x="1267327" y="2326105"/>
            <a:ext cx="10705512" cy="1107996"/>
          </a:xfrm>
          <a:prstGeom prst="rect">
            <a:avLst/>
          </a:prstGeom>
          <a:noFill/>
        </p:spPr>
        <p:txBody>
          <a:bodyPr wrap="square" rtlCol="0">
            <a:spAutoFit/>
          </a:bodyPr>
          <a:lstStyle/>
          <a:p>
            <a:pPr algn="ctr"/>
            <a:r>
              <a:rPr lang="es-EC" sz="6600" b="1" dirty="0">
                <a:solidFill>
                  <a:prstClr val="black"/>
                </a:solidFill>
              </a:rPr>
              <a:t>RECOMENDACIONES</a:t>
            </a:r>
          </a:p>
        </p:txBody>
      </p:sp>
      <p:sp>
        <p:nvSpPr>
          <p:cNvPr id="6" name="CuadroTexto 5">
            <a:extLst>
              <a:ext uri="{FF2B5EF4-FFF2-40B4-BE49-F238E27FC236}">
                <a16:creationId xmlns:a16="http://schemas.microsoft.com/office/drawing/2014/main" id="{CC065816-E513-49E3-8AE1-51057AFDC845}"/>
              </a:ext>
            </a:extLst>
          </p:cNvPr>
          <p:cNvSpPr txBox="1"/>
          <p:nvPr/>
        </p:nvSpPr>
        <p:spPr>
          <a:xfrm>
            <a:off x="11555743" y="72269"/>
            <a:ext cx="502733" cy="369332"/>
          </a:xfrm>
          <a:prstGeom prst="rect">
            <a:avLst/>
          </a:prstGeom>
          <a:noFill/>
        </p:spPr>
        <p:txBody>
          <a:bodyPr wrap="square" rtlCol="0">
            <a:spAutoFit/>
          </a:bodyPr>
          <a:lstStyle/>
          <a:p>
            <a:r>
              <a:rPr lang="es-EC" dirty="0"/>
              <a:t>33</a:t>
            </a:r>
          </a:p>
        </p:txBody>
      </p:sp>
    </p:spTree>
    <p:extLst>
      <p:ext uri="{BB962C8B-B14F-4D97-AF65-F5344CB8AC3E}">
        <p14:creationId xmlns:p14="http://schemas.microsoft.com/office/powerpoint/2010/main" val="25934775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4 Imag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57302" y="5955075"/>
            <a:ext cx="3089595" cy="7225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4" name="Diagrama 3">
            <a:extLst>
              <a:ext uri="{FF2B5EF4-FFF2-40B4-BE49-F238E27FC236}">
                <a16:creationId xmlns:a16="http://schemas.microsoft.com/office/drawing/2014/main" id="{531D811C-0453-4E2A-88AB-8C3B923346FB}"/>
              </a:ext>
            </a:extLst>
          </p:cNvPr>
          <p:cNvGraphicFramePr/>
          <p:nvPr>
            <p:extLst>
              <p:ext uri="{D42A27DB-BD31-4B8C-83A1-F6EECF244321}">
                <p14:modId xmlns:p14="http://schemas.microsoft.com/office/powerpoint/2010/main" val="1353195462"/>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CuadroTexto 5">
            <a:extLst>
              <a:ext uri="{FF2B5EF4-FFF2-40B4-BE49-F238E27FC236}">
                <a16:creationId xmlns:a16="http://schemas.microsoft.com/office/drawing/2014/main" id="{26E67B3D-79A2-4949-A991-E85DF3725F68}"/>
              </a:ext>
            </a:extLst>
          </p:cNvPr>
          <p:cNvSpPr txBox="1"/>
          <p:nvPr/>
        </p:nvSpPr>
        <p:spPr>
          <a:xfrm>
            <a:off x="11555743" y="72269"/>
            <a:ext cx="502733" cy="369332"/>
          </a:xfrm>
          <a:prstGeom prst="rect">
            <a:avLst/>
          </a:prstGeom>
          <a:noFill/>
        </p:spPr>
        <p:txBody>
          <a:bodyPr wrap="square" rtlCol="0">
            <a:spAutoFit/>
          </a:bodyPr>
          <a:lstStyle/>
          <a:p>
            <a:r>
              <a:rPr lang="es-EC" dirty="0"/>
              <a:t>34</a:t>
            </a:r>
          </a:p>
        </p:txBody>
      </p:sp>
    </p:spTree>
    <p:extLst>
      <p:ext uri="{BB962C8B-B14F-4D97-AF65-F5344CB8AC3E}">
        <p14:creationId xmlns:p14="http://schemas.microsoft.com/office/powerpoint/2010/main" val="2636327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4 Imag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57302" y="5955075"/>
            <a:ext cx="3089595" cy="7225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CuadroTexto 4"/>
          <p:cNvSpPr txBox="1"/>
          <p:nvPr/>
        </p:nvSpPr>
        <p:spPr>
          <a:xfrm>
            <a:off x="0" y="-88071"/>
            <a:ext cx="2608663" cy="461665"/>
          </a:xfrm>
          <a:prstGeom prst="rect">
            <a:avLst/>
          </a:prstGeom>
          <a:noFill/>
        </p:spPr>
        <p:txBody>
          <a:bodyPr wrap="none" rtlCol="0">
            <a:spAutoFit/>
          </a:bodyPr>
          <a:lstStyle/>
          <a:p>
            <a:r>
              <a:rPr lang="es-ES" sz="2400" b="1" i="1" dirty="0">
                <a:solidFill>
                  <a:srgbClr val="800000"/>
                </a:solidFill>
              </a:rPr>
              <a:t>AGRADECIMIENTOS</a:t>
            </a:r>
          </a:p>
        </p:txBody>
      </p:sp>
      <p:pic>
        <p:nvPicPr>
          <p:cNvPr id="13" name="Picture 6" descr="http://ugi.espe.edu.ec/ugi/wp-content/uploads/2014/06/Logo-RP-UFA-ESPE2.jpg">
            <a:extLst>
              <a:ext uri="{FF2B5EF4-FFF2-40B4-BE49-F238E27FC236}">
                <a16:creationId xmlns:a16="http://schemas.microsoft.com/office/drawing/2014/main" id="{942B8426-B1ED-485A-9C44-8E62AD53A40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3067" y="3733189"/>
            <a:ext cx="4074620" cy="111165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http://decv.espe.edu.ec/wp-content/uploads/2015/01/sello-biotec.jpg">
            <a:extLst>
              <a:ext uri="{FF2B5EF4-FFF2-40B4-BE49-F238E27FC236}">
                <a16:creationId xmlns:a16="http://schemas.microsoft.com/office/drawing/2014/main" id="{B320F38D-5403-4511-9974-39580842367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9202" y="2331305"/>
            <a:ext cx="1366530" cy="1335465"/>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4">
            <a:extLst>
              <a:ext uri="{FF2B5EF4-FFF2-40B4-BE49-F238E27FC236}">
                <a16:creationId xmlns:a16="http://schemas.microsoft.com/office/drawing/2014/main" id="{EC0BD663-D40F-474A-8D15-0E37D413730A}"/>
              </a:ext>
            </a:extLst>
          </p:cNvPr>
          <p:cNvSpPr/>
          <p:nvPr/>
        </p:nvSpPr>
        <p:spPr>
          <a:xfrm>
            <a:off x="4956540" y="2331305"/>
            <a:ext cx="5915550" cy="1492716"/>
          </a:xfrm>
          <a:prstGeom prst="rect">
            <a:avLst/>
          </a:prstGeom>
        </p:spPr>
        <p:txBody>
          <a:bodyPr wrap="square">
            <a:spAutoFit/>
          </a:bodyPr>
          <a:lstStyle/>
          <a:p>
            <a:pPr algn="ctr"/>
            <a:endParaRPr lang="es-EC" sz="1300" b="1" dirty="0">
              <a:solidFill>
                <a:srgbClr val="000000"/>
              </a:solidFill>
              <a:latin typeface="Arial"/>
              <a:cs typeface="Times" panose="02020603050405020304" pitchFamily="18" charset="0"/>
            </a:endParaRPr>
          </a:p>
          <a:p>
            <a:pPr algn="ctr"/>
            <a:r>
              <a:rPr lang="es-EC" sz="1300" b="1" dirty="0">
                <a:solidFill>
                  <a:srgbClr val="000000"/>
                </a:solidFill>
                <a:latin typeface="Arial"/>
                <a:cs typeface="Times" panose="02020603050405020304" pitchFamily="18" charset="0"/>
              </a:rPr>
              <a:t>Directora de Tesis: </a:t>
            </a:r>
            <a:r>
              <a:rPr lang="es-EC" sz="1300" dirty="0" err="1">
                <a:solidFill>
                  <a:srgbClr val="000000"/>
                </a:solidFill>
                <a:latin typeface="Arial"/>
                <a:cs typeface="Times" panose="02020603050405020304" pitchFamily="18" charset="0"/>
              </a:rPr>
              <a:t>M.Sc</a:t>
            </a:r>
            <a:r>
              <a:rPr lang="es-EC" sz="1300" dirty="0">
                <a:solidFill>
                  <a:srgbClr val="000000"/>
                </a:solidFill>
                <a:latin typeface="Arial"/>
                <a:cs typeface="Times" panose="02020603050405020304" pitchFamily="18" charset="0"/>
              </a:rPr>
              <a:t>. Sarah Martin-Solano PhD.</a:t>
            </a:r>
          </a:p>
          <a:p>
            <a:pPr algn="ctr"/>
            <a:r>
              <a:rPr lang="es-EC" sz="1300" b="1" dirty="0">
                <a:solidFill>
                  <a:srgbClr val="000000"/>
                </a:solidFill>
                <a:latin typeface="Arial"/>
                <a:cs typeface="Times" panose="02020603050405020304" pitchFamily="18" charset="0"/>
              </a:rPr>
              <a:t>Codirector</a:t>
            </a:r>
            <a:r>
              <a:rPr lang="es-EC" sz="1300" dirty="0">
                <a:solidFill>
                  <a:srgbClr val="000000"/>
                </a:solidFill>
                <a:latin typeface="Arial"/>
                <a:cs typeface="Times" panose="02020603050405020304" pitchFamily="18" charset="0"/>
              </a:rPr>
              <a:t>: </a:t>
            </a:r>
            <a:r>
              <a:rPr lang="es-EC" sz="1300" dirty="0" err="1">
                <a:solidFill>
                  <a:srgbClr val="000000"/>
                </a:solidFill>
                <a:latin typeface="Arial"/>
                <a:cs typeface="Times" panose="02020603050405020304" pitchFamily="18" charset="0"/>
              </a:rPr>
              <a:t>M.Sc</a:t>
            </a:r>
            <a:r>
              <a:rPr lang="es-EC" sz="1300" dirty="0">
                <a:solidFill>
                  <a:srgbClr val="000000"/>
                </a:solidFill>
                <a:latin typeface="Arial"/>
                <a:cs typeface="Times" panose="02020603050405020304" pitchFamily="18" charset="0"/>
              </a:rPr>
              <a:t>. Gabriel </a:t>
            </a:r>
            <a:r>
              <a:rPr lang="es-EC" sz="1300" dirty="0" err="1">
                <a:solidFill>
                  <a:srgbClr val="000000"/>
                </a:solidFill>
                <a:latin typeface="Arial"/>
                <a:cs typeface="Times" panose="02020603050405020304" pitchFamily="18" charset="0"/>
              </a:rPr>
              <a:t>Carrilo</a:t>
            </a:r>
            <a:r>
              <a:rPr lang="es-EC" sz="1300" dirty="0">
                <a:solidFill>
                  <a:srgbClr val="000000"/>
                </a:solidFill>
                <a:latin typeface="Arial"/>
                <a:cs typeface="Times" panose="02020603050405020304" pitchFamily="18" charset="0"/>
              </a:rPr>
              <a:t> Bilbao</a:t>
            </a:r>
          </a:p>
          <a:p>
            <a:pPr algn="ctr"/>
            <a:endParaRPr lang="es-EC" sz="1300" dirty="0">
              <a:solidFill>
                <a:srgbClr val="000000"/>
              </a:solidFill>
              <a:latin typeface="Arial"/>
              <a:cs typeface="Times" panose="02020603050405020304" pitchFamily="18" charset="0"/>
            </a:endParaRPr>
          </a:p>
          <a:p>
            <a:pPr algn="ctr"/>
            <a:endParaRPr lang="es-EC" sz="1300" dirty="0">
              <a:solidFill>
                <a:srgbClr val="000000"/>
              </a:solidFill>
              <a:latin typeface="Arial"/>
              <a:cs typeface="Times" panose="02020603050405020304" pitchFamily="18" charset="0"/>
            </a:endParaRPr>
          </a:p>
          <a:p>
            <a:pPr algn="ctr"/>
            <a:r>
              <a:rPr lang="es-EC" sz="1300" dirty="0">
                <a:solidFill>
                  <a:srgbClr val="000000"/>
                </a:solidFill>
                <a:latin typeface="Arial"/>
                <a:cs typeface="Times" panose="02020603050405020304" pitchFamily="18" charset="0"/>
              </a:rPr>
              <a:t>Especialmente al </a:t>
            </a:r>
            <a:r>
              <a:rPr lang="es-EC" sz="1300" b="1" dirty="0">
                <a:solidFill>
                  <a:srgbClr val="000000"/>
                </a:solidFill>
                <a:latin typeface="Arial"/>
                <a:cs typeface="Times" panose="02020603050405020304" pitchFamily="18" charset="0"/>
              </a:rPr>
              <a:t>GAD Parroquial de Puerto Misahuallí</a:t>
            </a:r>
            <a:endParaRPr lang="es-EC" sz="1300" dirty="0">
              <a:solidFill>
                <a:srgbClr val="000000"/>
              </a:solidFill>
              <a:latin typeface="Arial"/>
              <a:cs typeface="Times" panose="02020603050405020304" pitchFamily="18" charset="0"/>
            </a:endParaRPr>
          </a:p>
          <a:p>
            <a:pPr algn="ctr"/>
            <a:endParaRPr lang="es-EC" sz="1300" dirty="0">
              <a:solidFill>
                <a:srgbClr val="000000"/>
              </a:solidFill>
              <a:latin typeface="Arial"/>
              <a:cs typeface="Times" panose="02020603050405020304" pitchFamily="18" charset="0"/>
            </a:endParaRPr>
          </a:p>
        </p:txBody>
      </p:sp>
      <p:pic>
        <p:nvPicPr>
          <p:cNvPr id="8" name="Picture 7">
            <a:extLst>
              <a:ext uri="{FF2B5EF4-FFF2-40B4-BE49-F238E27FC236}">
                <a16:creationId xmlns:a16="http://schemas.microsoft.com/office/drawing/2014/main" id="{A09538BB-82FF-4683-809D-38AA3ED80104}"/>
              </a:ext>
            </a:extLst>
          </p:cNvPr>
          <p:cNvPicPr>
            <a:picLocks noChangeAspect="1" noChangeArrowheads="1"/>
          </p:cNvPicPr>
          <p:nvPr/>
        </p:nvPicPr>
        <p:blipFill>
          <a:blip r:embed="rId6" cstate="print"/>
          <a:srcRect/>
          <a:stretch>
            <a:fillRect/>
          </a:stretch>
        </p:blipFill>
        <p:spPr bwMode="auto">
          <a:xfrm>
            <a:off x="1692467" y="1107745"/>
            <a:ext cx="1600782" cy="1111654"/>
          </a:xfrm>
          <a:prstGeom prst="rect">
            <a:avLst/>
          </a:prstGeom>
          <a:noFill/>
          <a:ln w="9525">
            <a:noFill/>
            <a:miter lim="800000"/>
            <a:headEnd/>
            <a:tailEnd/>
          </a:ln>
        </p:spPr>
      </p:pic>
      <p:pic>
        <p:nvPicPr>
          <p:cNvPr id="4" name="Imagen 3">
            <a:extLst>
              <a:ext uri="{FF2B5EF4-FFF2-40B4-BE49-F238E27FC236}">
                <a16:creationId xmlns:a16="http://schemas.microsoft.com/office/drawing/2014/main" id="{76CD1757-A602-4403-AE0D-9DC1C979707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55691" y="2397723"/>
            <a:ext cx="1485130" cy="1335466"/>
          </a:xfrm>
          <a:prstGeom prst="rect">
            <a:avLst/>
          </a:prstGeom>
        </p:spPr>
      </p:pic>
      <p:pic>
        <p:nvPicPr>
          <p:cNvPr id="9" name="Imagen 8">
            <a:extLst>
              <a:ext uri="{FF2B5EF4-FFF2-40B4-BE49-F238E27FC236}">
                <a16:creationId xmlns:a16="http://schemas.microsoft.com/office/drawing/2014/main" id="{102070E6-9376-4448-B2F7-44E6C737BAC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02031" y="4922133"/>
            <a:ext cx="1583052" cy="1099731"/>
          </a:xfrm>
          <a:prstGeom prst="rect">
            <a:avLst/>
          </a:prstGeom>
        </p:spPr>
      </p:pic>
      <p:sp>
        <p:nvSpPr>
          <p:cNvPr id="16" name="CuadroTexto 15">
            <a:extLst>
              <a:ext uri="{FF2B5EF4-FFF2-40B4-BE49-F238E27FC236}">
                <a16:creationId xmlns:a16="http://schemas.microsoft.com/office/drawing/2014/main" id="{813988C7-F022-4F25-8BC3-5BFA7A0D089C}"/>
              </a:ext>
            </a:extLst>
          </p:cNvPr>
          <p:cNvSpPr txBox="1"/>
          <p:nvPr/>
        </p:nvSpPr>
        <p:spPr>
          <a:xfrm>
            <a:off x="11555743" y="72269"/>
            <a:ext cx="502733" cy="369332"/>
          </a:xfrm>
          <a:prstGeom prst="rect">
            <a:avLst/>
          </a:prstGeom>
          <a:noFill/>
        </p:spPr>
        <p:txBody>
          <a:bodyPr wrap="square" rtlCol="0">
            <a:spAutoFit/>
          </a:bodyPr>
          <a:lstStyle/>
          <a:p>
            <a:r>
              <a:rPr lang="es-EC" dirty="0"/>
              <a:t>35</a:t>
            </a:r>
          </a:p>
        </p:txBody>
      </p:sp>
    </p:spTree>
    <p:extLst>
      <p:ext uri="{BB962C8B-B14F-4D97-AF65-F5344CB8AC3E}">
        <p14:creationId xmlns:p14="http://schemas.microsoft.com/office/powerpoint/2010/main" val="4291480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881898" y="5925844"/>
            <a:ext cx="3090940" cy="719390"/>
          </a:xfrm>
          <a:prstGeom prst="rect">
            <a:avLst/>
          </a:prstGeom>
        </p:spPr>
      </p:pic>
      <p:sp>
        <p:nvSpPr>
          <p:cNvPr id="12" name="Rectángulo 11"/>
          <p:cNvSpPr/>
          <p:nvPr/>
        </p:nvSpPr>
        <p:spPr>
          <a:xfrm>
            <a:off x="2701308" y="6442471"/>
            <a:ext cx="3819525" cy="276999"/>
          </a:xfrm>
          <a:prstGeom prst="rect">
            <a:avLst/>
          </a:prstGeom>
        </p:spPr>
        <p:txBody>
          <a:bodyPr wrap="square">
            <a:spAutoFit/>
          </a:bodyPr>
          <a:lstStyle/>
          <a:p>
            <a:r>
              <a:rPr lang="es-EC" sz="1200" dirty="0"/>
              <a:t>Figuras de: (</a:t>
            </a:r>
            <a:r>
              <a:rPr lang="es-EC" sz="1200" dirty="0" err="1"/>
              <a:t>Tirira</a:t>
            </a:r>
            <a:r>
              <a:rPr lang="es-EC" sz="1200" dirty="0"/>
              <a:t> et al., 2018)</a:t>
            </a:r>
          </a:p>
        </p:txBody>
      </p:sp>
      <p:sp>
        <p:nvSpPr>
          <p:cNvPr id="13" name="CuadroTexto 12"/>
          <p:cNvSpPr txBox="1"/>
          <p:nvPr/>
        </p:nvSpPr>
        <p:spPr>
          <a:xfrm>
            <a:off x="258445" y="0"/>
            <a:ext cx="5837555" cy="523220"/>
          </a:xfrm>
          <a:prstGeom prst="rect">
            <a:avLst/>
          </a:prstGeom>
          <a:noFill/>
        </p:spPr>
        <p:txBody>
          <a:bodyPr wrap="square" rtlCol="0">
            <a:spAutoFit/>
          </a:bodyPr>
          <a:lstStyle/>
          <a:p>
            <a:r>
              <a:rPr lang="es-ES" sz="2800" b="1" i="1" dirty="0">
                <a:ln w="0"/>
                <a:effectLst>
                  <a:outerShdw blurRad="38100" dist="19050" dir="2700000" algn="tl" rotWithShape="0">
                    <a:schemeClr val="dk1">
                      <a:alpha val="40000"/>
                    </a:schemeClr>
                  </a:outerShdw>
                </a:effectLst>
              </a:rPr>
              <a:t>Situación en el Ecuador</a:t>
            </a:r>
          </a:p>
        </p:txBody>
      </p:sp>
      <p:pic>
        <p:nvPicPr>
          <p:cNvPr id="3" name="Imagen 2">
            <a:extLst>
              <a:ext uri="{FF2B5EF4-FFF2-40B4-BE49-F238E27FC236}">
                <a16:creationId xmlns:a16="http://schemas.microsoft.com/office/drawing/2014/main" id="{E2D0D1DC-BEB1-43C8-B7B8-706F102ADD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876" y="840658"/>
            <a:ext cx="5085186" cy="5085186"/>
          </a:xfrm>
          <a:prstGeom prst="rect">
            <a:avLst/>
          </a:prstGeom>
        </p:spPr>
      </p:pic>
      <p:graphicFrame>
        <p:nvGraphicFramePr>
          <p:cNvPr id="5" name="Diagrama 4">
            <a:extLst>
              <a:ext uri="{FF2B5EF4-FFF2-40B4-BE49-F238E27FC236}">
                <a16:creationId xmlns:a16="http://schemas.microsoft.com/office/drawing/2014/main" id="{23C2623C-C04E-45B4-A477-BBF55D83ECD2}"/>
              </a:ext>
            </a:extLst>
          </p:cNvPr>
          <p:cNvGraphicFramePr/>
          <p:nvPr>
            <p:extLst>
              <p:ext uri="{D42A27DB-BD31-4B8C-83A1-F6EECF244321}">
                <p14:modId xmlns:p14="http://schemas.microsoft.com/office/powerpoint/2010/main" val="265306382"/>
              </p:ext>
            </p:extLst>
          </p:nvPr>
        </p:nvGraphicFramePr>
        <p:xfrm>
          <a:off x="6155252" y="1530824"/>
          <a:ext cx="5020582" cy="338038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CuadroTexto 6">
            <a:extLst>
              <a:ext uri="{FF2B5EF4-FFF2-40B4-BE49-F238E27FC236}">
                <a16:creationId xmlns:a16="http://schemas.microsoft.com/office/drawing/2014/main" id="{8828BD77-E4CA-436E-968B-B761C5DB56ED}"/>
              </a:ext>
            </a:extLst>
          </p:cNvPr>
          <p:cNvSpPr txBox="1"/>
          <p:nvPr/>
        </p:nvSpPr>
        <p:spPr>
          <a:xfrm>
            <a:off x="258445" y="6319361"/>
            <a:ext cx="1939323" cy="523220"/>
          </a:xfrm>
          <a:prstGeom prst="rect">
            <a:avLst/>
          </a:prstGeom>
          <a:noFill/>
        </p:spPr>
        <p:txBody>
          <a:bodyPr wrap="square" rtlCol="0">
            <a:spAutoFit/>
          </a:bodyPr>
          <a:lstStyle/>
          <a:p>
            <a:r>
              <a:rPr lang="es-ES" sz="2800" b="1" i="1" dirty="0">
                <a:ln w="0"/>
                <a:effectLst>
                  <a:outerShdw blurRad="38100" dist="19050" dir="2700000" algn="tl" rotWithShape="0">
                    <a:schemeClr val="dk1">
                      <a:alpha val="40000"/>
                    </a:schemeClr>
                  </a:outerShdw>
                </a:effectLst>
              </a:rPr>
              <a:t>Introducción</a:t>
            </a:r>
          </a:p>
        </p:txBody>
      </p:sp>
      <p:sp>
        <p:nvSpPr>
          <p:cNvPr id="8" name="CuadroTexto 7">
            <a:extLst>
              <a:ext uri="{FF2B5EF4-FFF2-40B4-BE49-F238E27FC236}">
                <a16:creationId xmlns:a16="http://schemas.microsoft.com/office/drawing/2014/main" id="{55396065-CDA7-46C7-B5F3-613561331EEA}"/>
              </a:ext>
            </a:extLst>
          </p:cNvPr>
          <p:cNvSpPr txBox="1"/>
          <p:nvPr/>
        </p:nvSpPr>
        <p:spPr>
          <a:xfrm>
            <a:off x="11555743" y="72269"/>
            <a:ext cx="502733" cy="369332"/>
          </a:xfrm>
          <a:prstGeom prst="rect">
            <a:avLst/>
          </a:prstGeom>
          <a:noFill/>
        </p:spPr>
        <p:txBody>
          <a:bodyPr wrap="square" rtlCol="0">
            <a:spAutoFit/>
          </a:bodyPr>
          <a:lstStyle/>
          <a:p>
            <a:r>
              <a:rPr lang="es-EC" dirty="0"/>
              <a:t>3</a:t>
            </a:r>
          </a:p>
        </p:txBody>
      </p:sp>
    </p:spTree>
    <p:extLst>
      <p:ext uri="{BB962C8B-B14F-4D97-AF65-F5344CB8AC3E}">
        <p14:creationId xmlns:p14="http://schemas.microsoft.com/office/powerpoint/2010/main" val="2841765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881898" y="5925844"/>
            <a:ext cx="3090940" cy="719390"/>
          </a:xfrm>
          <a:prstGeom prst="rect">
            <a:avLst/>
          </a:prstGeom>
        </p:spPr>
      </p:pic>
      <p:sp>
        <p:nvSpPr>
          <p:cNvPr id="13" name="CuadroTexto 12"/>
          <p:cNvSpPr txBox="1"/>
          <p:nvPr/>
        </p:nvSpPr>
        <p:spPr>
          <a:xfrm>
            <a:off x="258445" y="0"/>
            <a:ext cx="5837555" cy="523220"/>
          </a:xfrm>
          <a:prstGeom prst="rect">
            <a:avLst/>
          </a:prstGeom>
          <a:noFill/>
        </p:spPr>
        <p:txBody>
          <a:bodyPr wrap="square" rtlCol="0">
            <a:spAutoFit/>
          </a:bodyPr>
          <a:lstStyle/>
          <a:p>
            <a:r>
              <a:rPr lang="es-ES" sz="2800" b="1" i="1" dirty="0">
                <a:ln w="0"/>
                <a:effectLst>
                  <a:outerShdw blurRad="38100" dist="19050" dir="2700000" algn="tl" rotWithShape="0">
                    <a:schemeClr val="dk1">
                      <a:alpha val="40000"/>
                    </a:schemeClr>
                  </a:outerShdw>
                </a:effectLst>
              </a:rPr>
              <a:t>Situación en el Ecuador</a:t>
            </a:r>
          </a:p>
        </p:txBody>
      </p:sp>
      <p:sp>
        <p:nvSpPr>
          <p:cNvPr id="2" name="CuadroTexto 1">
            <a:extLst>
              <a:ext uri="{FF2B5EF4-FFF2-40B4-BE49-F238E27FC236}">
                <a16:creationId xmlns:a16="http://schemas.microsoft.com/office/drawing/2014/main" id="{B3AEB70B-84E0-43B5-9135-F1808C64498A}"/>
              </a:ext>
            </a:extLst>
          </p:cNvPr>
          <p:cNvSpPr txBox="1"/>
          <p:nvPr/>
        </p:nvSpPr>
        <p:spPr>
          <a:xfrm>
            <a:off x="2209105" y="802868"/>
            <a:ext cx="7773789" cy="4001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EC" sz="2000" dirty="0"/>
              <a:t>Poca información sobre el estado de conservación de </a:t>
            </a:r>
            <a:r>
              <a:rPr lang="es-EC" sz="2000" i="1" dirty="0" err="1"/>
              <a:t>Cebus</a:t>
            </a:r>
            <a:r>
              <a:rPr lang="es-EC" sz="2000" i="1" dirty="0"/>
              <a:t> </a:t>
            </a:r>
            <a:r>
              <a:rPr lang="es-EC" sz="2000" i="1" dirty="0" err="1"/>
              <a:t>albifrons</a:t>
            </a:r>
            <a:endParaRPr lang="es-EC" sz="2000" dirty="0"/>
          </a:p>
        </p:txBody>
      </p:sp>
      <p:sp>
        <p:nvSpPr>
          <p:cNvPr id="7" name="CuadroTexto 6">
            <a:extLst>
              <a:ext uri="{FF2B5EF4-FFF2-40B4-BE49-F238E27FC236}">
                <a16:creationId xmlns:a16="http://schemas.microsoft.com/office/drawing/2014/main" id="{01729D72-0CD4-4DB8-9889-DEB8BEB693D2}"/>
              </a:ext>
            </a:extLst>
          </p:cNvPr>
          <p:cNvSpPr txBox="1"/>
          <p:nvPr/>
        </p:nvSpPr>
        <p:spPr>
          <a:xfrm>
            <a:off x="6830323" y="1666167"/>
            <a:ext cx="2307774" cy="369332"/>
          </a:xfrm>
          <a:prstGeom prst="rect">
            <a:avLst/>
          </a:prstGeom>
          <a:noFill/>
        </p:spPr>
        <p:txBody>
          <a:bodyPr wrap="square" rtlCol="0">
            <a:spAutoFit/>
          </a:bodyPr>
          <a:lstStyle/>
          <a:p>
            <a:r>
              <a:rPr lang="es-EC" i="1" dirty="0" err="1"/>
              <a:t>Cebus</a:t>
            </a:r>
            <a:r>
              <a:rPr lang="es-EC" i="1" dirty="0"/>
              <a:t> </a:t>
            </a:r>
            <a:r>
              <a:rPr lang="es-EC" i="1" dirty="0" err="1"/>
              <a:t>albifrons</a:t>
            </a:r>
            <a:r>
              <a:rPr lang="es-EC" i="1" dirty="0"/>
              <a:t> </a:t>
            </a:r>
            <a:r>
              <a:rPr lang="es-EC" i="1" dirty="0" err="1"/>
              <a:t>yuracus</a:t>
            </a:r>
            <a:r>
              <a:rPr lang="es-EC" i="1" dirty="0"/>
              <a:t> </a:t>
            </a:r>
            <a:endParaRPr lang="es-EC" dirty="0"/>
          </a:p>
        </p:txBody>
      </p:sp>
      <p:sp>
        <p:nvSpPr>
          <p:cNvPr id="10" name="CuadroTexto 9">
            <a:extLst>
              <a:ext uri="{FF2B5EF4-FFF2-40B4-BE49-F238E27FC236}">
                <a16:creationId xmlns:a16="http://schemas.microsoft.com/office/drawing/2014/main" id="{9BB1BC46-07FA-4DBB-BB2A-F53264C6EF02}"/>
              </a:ext>
            </a:extLst>
          </p:cNvPr>
          <p:cNvSpPr txBox="1"/>
          <p:nvPr/>
        </p:nvSpPr>
        <p:spPr>
          <a:xfrm>
            <a:off x="2792467" y="1661081"/>
            <a:ext cx="3290059" cy="369332"/>
          </a:xfrm>
          <a:prstGeom prst="rect">
            <a:avLst/>
          </a:prstGeom>
          <a:noFill/>
        </p:spPr>
        <p:txBody>
          <a:bodyPr wrap="square" rtlCol="0">
            <a:spAutoFit/>
          </a:bodyPr>
          <a:lstStyle/>
          <a:p>
            <a:pPr algn="ctr"/>
            <a:r>
              <a:rPr lang="es-EC" i="1" dirty="0" err="1"/>
              <a:t>Cebus</a:t>
            </a:r>
            <a:r>
              <a:rPr lang="es-EC" i="1" dirty="0"/>
              <a:t> </a:t>
            </a:r>
            <a:r>
              <a:rPr lang="es-EC" i="1" dirty="0" err="1"/>
              <a:t>albifrons</a:t>
            </a:r>
            <a:r>
              <a:rPr lang="es-EC" i="1" dirty="0"/>
              <a:t> </a:t>
            </a:r>
            <a:r>
              <a:rPr lang="es-EC" i="1" dirty="0" err="1"/>
              <a:t>aequatorialis</a:t>
            </a:r>
            <a:r>
              <a:rPr lang="es-EC" i="1" dirty="0"/>
              <a:t> </a:t>
            </a:r>
            <a:endParaRPr lang="es-EC" dirty="0"/>
          </a:p>
        </p:txBody>
      </p:sp>
      <p:pic>
        <p:nvPicPr>
          <p:cNvPr id="9" name="Imagen 8">
            <a:extLst>
              <a:ext uri="{FF2B5EF4-FFF2-40B4-BE49-F238E27FC236}">
                <a16:creationId xmlns:a16="http://schemas.microsoft.com/office/drawing/2014/main" id="{7B2FDBCA-990E-4D00-8B8B-4ED07FD987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443" y="1282616"/>
            <a:ext cx="2768512" cy="2935381"/>
          </a:xfrm>
          <a:prstGeom prst="rect">
            <a:avLst/>
          </a:prstGeom>
        </p:spPr>
      </p:pic>
      <p:pic>
        <p:nvPicPr>
          <p:cNvPr id="14" name="Imagen 13">
            <a:extLst>
              <a:ext uri="{FF2B5EF4-FFF2-40B4-BE49-F238E27FC236}">
                <a16:creationId xmlns:a16="http://schemas.microsoft.com/office/drawing/2014/main" id="{B22C1DE0-3836-42FC-BF74-964D6F837D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38097" y="1251668"/>
            <a:ext cx="3032905" cy="2966329"/>
          </a:xfrm>
          <a:prstGeom prst="rect">
            <a:avLst/>
          </a:prstGeom>
        </p:spPr>
      </p:pic>
      <p:pic>
        <p:nvPicPr>
          <p:cNvPr id="3076" name="Picture 4" descr="Subespecie Cebus albifrons aequatorialis · iNaturalist Ecuador">
            <a:extLst>
              <a:ext uri="{FF2B5EF4-FFF2-40B4-BE49-F238E27FC236}">
                <a16:creationId xmlns:a16="http://schemas.microsoft.com/office/drawing/2014/main" id="{40745512-EB98-44C6-8236-D048F3A1180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50600" y="2110051"/>
            <a:ext cx="2768512" cy="1687062"/>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Conector recto de flecha 20">
            <a:extLst>
              <a:ext uri="{FF2B5EF4-FFF2-40B4-BE49-F238E27FC236}">
                <a16:creationId xmlns:a16="http://schemas.microsoft.com/office/drawing/2014/main" id="{3210182D-A608-4C1E-A140-D39E8382C792}"/>
              </a:ext>
            </a:extLst>
          </p:cNvPr>
          <p:cNvCxnSpPr>
            <a:cxnSpLocks/>
          </p:cNvCxnSpPr>
          <p:nvPr/>
        </p:nvCxnSpPr>
        <p:spPr>
          <a:xfrm>
            <a:off x="1058779" y="2514600"/>
            <a:ext cx="2745230" cy="3526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pic>
        <p:nvPicPr>
          <p:cNvPr id="3078" name="Picture 6" descr="Subespecie Cebus albifrons yuracus · iNaturalist Ecuador">
            <a:extLst>
              <a:ext uri="{FF2B5EF4-FFF2-40B4-BE49-F238E27FC236}">
                <a16:creationId xmlns:a16="http://schemas.microsoft.com/office/drawing/2014/main" id="{95F99F05-8E33-42C1-AD32-C597680BD50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16124" y="2027844"/>
            <a:ext cx="2521973" cy="1687062"/>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Conector recto de flecha 25">
            <a:extLst>
              <a:ext uri="{FF2B5EF4-FFF2-40B4-BE49-F238E27FC236}">
                <a16:creationId xmlns:a16="http://schemas.microsoft.com/office/drawing/2014/main" id="{543C651B-5EEB-4393-91AF-6EB3EA7C135E}"/>
              </a:ext>
            </a:extLst>
          </p:cNvPr>
          <p:cNvCxnSpPr>
            <a:cxnSpLocks/>
          </p:cNvCxnSpPr>
          <p:nvPr/>
        </p:nvCxnSpPr>
        <p:spPr>
          <a:xfrm flipH="1">
            <a:off x="8585929" y="2449998"/>
            <a:ext cx="2339116" cy="9986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5" name="CuadroTexto 24">
            <a:extLst>
              <a:ext uri="{FF2B5EF4-FFF2-40B4-BE49-F238E27FC236}">
                <a16:creationId xmlns:a16="http://schemas.microsoft.com/office/drawing/2014/main" id="{F208D1C0-93FC-4C22-A126-C7E9B103EF2E}"/>
              </a:ext>
            </a:extLst>
          </p:cNvPr>
          <p:cNvSpPr txBox="1"/>
          <p:nvPr/>
        </p:nvSpPr>
        <p:spPr>
          <a:xfrm>
            <a:off x="2431394" y="4217997"/>
            <a:ext cx="2745230" cy="1477328"/>
          </a:xfrm>
          <a:prstGeom prst="rect">
            <a:avLst/>
          </a:prstGeom>
          <a:noFill/>
        </p:spPr>
        <p:txBody>
          <a:bodyPr wrap="square" rtlCol="0">
            <a:spAutoFit/>
          </a:bodyPr>
          <a:lstStyle/>
          <a:p>
            <a:r>
              <a:rPr lang="es-EC" b="1" dirty="0"/>
              <a:t>Estado de conservación:</a:t>
            </a:r>
          </a:p>
          <a:p>
            <a:r>
              <a:rPr lang="es-EC" dirty="0"/>
              <a:t>En Peligro Crítico</a:t>
            </a:r>
          </a:p>
          <a:p>
            <a:r>
              <a:rPr lang="es-MX" dirty="0"/>
              <a:t>Riesgo extremadamente alto de extinción en estado silvestre </a:t>
            </a:r>
            <a:endParaRPr lang="es-EC" dirty="0"/>
          </a:p>
        </p:txBody>
      </p:sp>
      <p:sp>
        <p:nvSpPr>
          <p:cNvPr id="31" name="CuadroTexto 30">
            <a:extLst>
              <a:ext uri="{FF2B5EF4-FFF2-40B4-BE49-F238E27FC236}">
                <a16:creationId xmlns:a16="http://schemas.microsoft.com/office/drawing/2014/main" id="{2A7B6AC2-610D-4E52-8416-E8C657C1A15B}"/>
              </a:ext>
            </a:extLst>
          </p:cNvPr>
          <p:cNvSpPr txBox="1"/>
          <p:nvPr/>
        </p:nvSpPr>
        <p:spPr>
          <a:xfrm>
            <a:off x="6709782" y="4129405"/>
            <a:ext cx="2745230" cy="1200329"/>
          </a:xfrm>
          <a:prstGeom prst="rect">
            <a:avLst/>
          </a:prstGeom>
          <a:noFill/>
        </p:spPr>
        <p:txBody>
          <a:bodyPr wrap="square" rtlCol="0">
            <a:spAutoFit/>
          </a:bodyPr>
          <a:lstStyle/>
          <a:p>
            <a:r>
              <a:rPr lang="es-EC" b="1" dirty="0"/>
              <a:t>Estado de conservación:</a:t>
            </a:r>
          </a:p>
          <a:p>
            <a:r>
              <a:rPr lang="es-EC" dirty="0"/>
              <a:t>Vulnerable</a:t>
            </a:r>
          </a:p>
          <a:p>
            <a:r>
              <a:rPr lang="es-MX" dirty="0"/>
              <a:t>Alto riesgo de extinción en estado silvestre </a:t>
            </a:r>
            <a:endParaRPr lang="es-EC" dirty="0"/>
          </a:p>
        </p:txBody>
      </p:sp>
      <p:sp>
        <p:nvSpPr>
          <p:cNvPr id="32" name="CuadroTexto 31">
            <a:extLst>
              <a:ext uri="{FF2B5EF4-FFF2-40B4-BE49-F238E27FC236}">
                <a16:creationId xmlns:a16="http://schemas.microsoft.com/office/drawing/2014/main" id="{9EA7D669-F303-4AA2-B015-C0D4B6AF8A8C}"/>
              </a:ext>
            </a:extLst>
          </p:cNvPr>
          <p:cNvSpPr txBox="1"/>
          <p:nvPr/>
        </p:nvSpPr>
        <p:spPr>
          <a:xfrm>
            <a:off x="2936588" y="6407953"/>
            <a:ext cx="2745230" cy="276999"/>
          </a:xfrm>
          <a:prstGeom prst="rect">
            <a:avLst/>
          </a:prstGeom>
          <a:noFill/>
        </p:spPr>
        <p:txBody>
          <a:bodyPr wrap="square" rtlCol="0">
            <a:spAutoFit/>
          </a:bodyPr>
          <a:lstStyle/>
          <a:p>
            <a:r>
              <a:rPr lang="es-EC" sz="1200" dirty="0"/>
              <a:t>Figuras de </a:t>
            </a:r>
            <a:r>
              <a:rPr lang="es-EC" sz="1200" dirty="0" err="1"/>
              <a:t>iNaturalist</a:t>
            </a:r>
            <a:endParaRPr lang="es-EC" sz="1200" dirty="0"/>
          </a:p>
        </p:txBody>
      </p:sp>
      <p:sp>
        <p:nvSpPr>
          <p:cNvPr id="34" name="CuadroTexto 33">
            <a:extLst>
              <a:ext uri="{FF2B5EF4-FFF2-40B4-BE49-F238E27FC236}">
                <a16:creationId xmlns:a16="http://schemas.microsoft.com/office/drawing/2014/main" id="{EA25E509-093B-4EB7-8EFC-9271D8A2F3BC}"/>
              </a:ext>
            </a:extLst>
          </p:cNvPr>
          <p:cNvSpPr txBox="1"/>
          <p:nvPr/>
        </p:nvSpPr>
        <p:spPr>
          <a:xfrm>
            <a:off x="258446" y="6319361"/>
            <a:ext cx="2534022" cy="523220"/>
          </a:xfrm>
          <a:prstGeom prst="rect">
            <a:avLst/>
          </a:prstGeom>
          <a:noFill/>
        </p:spPr>
        <p:txBody>
          <a:bodyPr wrap="square" rtlCol="0">
            <a:spAutoFit/>
          </a:bodyPr>
          <a:lstStyle/>
          <a:p>
            <a:r>
              <a:rPr lang="es-ES" sz="2800" b="1" i="1" dirty="0">
                <a:ln w="0"/>
                <a:effectLst>
                  <a:outerShdw blurRad="38100" dist="19050" dir="2700000" algn="tl" rotWithShape="0">
                    <a:schemeClr val="dk1">
                      <a:alpha val="40000"/>
                    </a:schemeClr>
                  </a:outerShdw>
                </a:effectLst>
              </a:rPr>
              <a:t>Introducción</a:t>
            </a:r>
          </a:p>
        </p:txBody>
      </p:sp>
      <p:sp>
        <p:nvSpPr>
          <p:cNvPr id="35" name="CuadroTexto 34">
            <a:extLst>
              <a:ext uri="{FF2B5EF4-FFF2-40B4-BE49-F238E27FC236}">
                <a16:creationId xmlns:a16="http://schemas.microsoft.com/office/drawing/2014/main" id="{9FEB4D5D-9338-4CC5-BB9F-4C426F8C9C97}"/>
              </a:ext>
            </a:extLst>
          </p:cNvPr>
          <p:cNvSpPr txBox="1"/>
          <p:nvPr/>
        </p:nvSpPr>
        <p:spPr>
          <a:xfrm>
            <a:off x="258445" y="6334780"/>
            <a:ext cx="2534022" cy="523220"/>
          </a:xfrm>
          <a:prstGeom prst="rect">
            <a:avLst/>
          </a:prstGeom>
          <a:noFill/>
        </p:spPr>
        <p:txBody>
          <a:bodyPr wrap="square" rtlCol="0">
            <a:spAutoFit/>
          </a:bodyPr>
          <a:lstStyle/>
          <a:p>
            <a:r>
              <a:rPr lang="es-ES" sz="2800" b="1" i="1" dirty="0">
                <a:ln w="0"/>
                <a:effectLst>
                  <a:outerShdw blurRad="38100" dist="19050" dir="2700000" algn="tl" rotWithShape="0">
                    <a:schemeClr val="dk1">
                      <a:alpha val="40000"/>
                    </a:schemeClr>
                  </a:outerShdw>
                </a:effectLst>
              </a:rPr>
              <a:t>Introducción</a:t>
            </a:r>
          </a:p>
        </p:txBody>
      </p:sp>
      <p:sp>
        <p:nvSpPr>
          <p:cNvPr id="18" name="CuadroTexto 17">
            <a:extLst>
              <a:ext uri="{FF2B5EF4-FFF2-40B4-BE49-F238E27FC236}">
                <a16:creationId xmlns:a16="http://schemas.microsoft.com/office/drawing/2014/main" id="{8C306C6D-8569-493A-A27A-6A3F465340CC}"/>
              </a:ext>
            </a:extLst>
          </p:cNvPr>
          <p:cNvSpPr txBox="1"/>
          <p:nvPr/>
        </p:nvSpPr>
        <p:spPr>
          <a:xfrm>
            <a:off x="11555743" y="72269"/>
            <a:ext cx="502733" cy="369332"/>
          </a:xfrm>
          <a:prstGeom prst="rect">
            <a:avLst/>
          </a:prstGeom>
          <a:noFill/>
        </p:spPr>
        <p:txBody>
          <a:bodyPr wrap="square" rtlCol="0">
            <a:spAutoFit/>
          </a:bodyPr>
          <a:lstStyle/>
          <a:p>
            <a:r>
              <a:rPr lang="es-EC" dirty="0"/>
              <a:t>4</a:t>
            </a:r>
          </a:p>
        </p:txBody>
      </p:sp>
    </p:spTree>
    <p:extLst>
      <p:ext uri="{BB962C8B-B14F-4D97-AF65-F5344CB8AC3E}">
        <p14:creationId xmlns:p14="http://schemas.microsoft.com/office/powerpoint/2010/main" val="1547845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076"/>
                                        </p:tgtEl>
                                        <p:attrNameLst>
                                          <p:attrName>style.visibility</p:attrName>
                                        </p:attrNameLst>
                                      </p:cBhvr>
                                      <p:to>
                                        <p:strVal val="visible"/>
                                      </p:to>
                                    </p:set>
                                    <p:animEffect transition="in" filter="fade">
                                      <p:cBhvr>
                                        <p:cTn id="20" dur="1000"/>
                                        <p:tgtEl>
                                          <p:spTgt spid="3076"/>
                                        </p:tgtEl>
                                      </p:cBhvr>
                                    </p:animEffect>
                                    <p:anim calcmode="lin" valueType="num">
                                      <p:cBhvr>
                                        <p:cTn id="21" dur="1000" fill="hold"/>
                                        <p:tgtEl>
                                          <p:spTgt spid="3076"/>
                                        </p:tgtEl>
                                        <p:attrNameLst>
                                          <p:attrName>ppt_x</p:attrName>
                                        </p:attrNameLst>
                                      </p:cBhvr>
                                      <p:tavLst>
                                        <p:tav tm="0">
                                          <p:val>
                                            <p:strVal val="#ppt_x"/>
                                          </p:val>
                                        </p:tav>
                                        <p:tav tm="100000">
                                          <p:val>
                                            <p:strVal val="#ppt_x"/>
                                          </p:val>
                                        </p:tav>
                                      </p:tavLst>
                                    </p:anim>
                                    <p:anim calcmode="lin" valueType="num">
                                      <p:cBhvr>
                                        <p:cTn id="22" dur="1000" fill="hold"/>
                                        <p:tgtEl>
                                          <p:spTgt spid="3076"/>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1000"/>
                                        <p:tgtEl>
                                          <p:spTgt spid="7"/>
                                        </p:tgtEl>
                                      </p:cBhvr>
                                    </p:animEffect>
                                    <p:anim calcmode="lin" valueType="num">
                                      <p:cBhvr>
                                        <p:cTn id="44" dur="1000" fill="hold"/>
                                        <p:tgtEl>
                                          <p:spTgt spid="7"/>
                                        </p:tgtEl>
                                        <p:attrNameLst>
                                          <p:attrName>ppt_x</p:attrName>
                                        </p:attrNameLst>
                                      </p:cBhvr>
                                      <p:tavLst>
                                        <p:tav tm="0">
                                          <p:val>
                                            <p:strVal val="#ppt_x"/>
                                          </p:val>
                                        </p:tav>
                                        <p:tav tm="100000">
                                          <p:val>
                                            <p:strVal val="#ppt_x"/>
                                          </p:val>
                                        </p:tav>
                                      </p:tavLst>
                                    </p:anim>
                                    <p:anim calcmode="lin" valueType="num">
                                      <p:cBhvr>
                                        <p:cTn id="45" dur="1000" fill="hold"/>
                                        <p:tgtEl>
                                          <p:spTgt spid="7"/>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3078"/>
                                        </p:tgtEl>
                                        <p:attrNameLst>
                                          <p:attrName>style.visibility</p:attrName>
                                        </p:attrNameLst>
                                      </p:cBhvr>
                                      <p:to>
                                        <p:strVal val="visible"/>
                                      </p:to>
                                    </p:set>
                                    <p:animEffect transition="in" filter="fade">
                                      <p:cBhvr>
                                        <p:cTn id="48" dur="1000"/>
                                        <p:tgtEl>
                                          <p:spTgt spid="3078"/>
                                        </p:tgtEl>
                                      </p:cBhvr>
                                    </p:animEffect>
                                    <p:anim calcmode="lin" valueType="num">
                                      <p:cBhvr>
                                        <p:cTn id="49" dur="1000" fill="hold"/>
                                        <p:tgtEl>
                                          <p:spTgt spid="3078"/>
                                        </p:tgtEl>
                                        <p:attrNameLst>
                                          <p:attrName>ppt_x</p:attrName>
                                        </p:attrNameLst>
                                      </p:cBhvr>
                                      <p:tavLst>
                                        <p:tav tm="0">
                                          <p:val>
                                            <p:strVal val="#ppt_x"/>
                                          </p:val>
                                        </p:tav>
                                        <p:tav tm="100000">
                                          <p:val>
                                            <p:strVal val="#ppt_x"/>
                                          </p:val>
                                        </p:tav>
                                      </p:tavLst>
                                    </p:anim>
                                    <p:anim calcmode="lin" valueType="num">
                                      <p:cBhvr>
                                        <p:cTn id="50" dur="1000" fill="hold"/>
                                        <p:tgtEl>
                                          <p:spTgt spid="3078"/>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anim calcmode="lin" valueType="num">
                                      <p:cBhvr additive="base">
                                        <p:cTn id="59" dur="500" fill="hold"/>
                                        <p:tgtEl>
                                          <p:spTgt spid="25"/>
                                        </p:tgtEl>
                                        <p:attrNameLst>
                                          <p:attrName>ppt_x</p:attrName>
                                        </p:attrNameLst>
                                      </p:cBhvr>
                                      <p:tavLst>
                                        <p:tav tm="0">
                                          <p:val>
                                            <p:strVal val="#ppt_x"/>
                                          </p:val>
                                        </p:tav>
                                        <p:tav tm="100000">
                                          <p:val>
                                            <p:strVal val="#ppt_x"/>
                                          </p:val>
                                        </p:tav>
                                      </p:tavLst>
                                    </p:anim>
                                    <p:anim calcmode="lin" valueType="num">
                                      <p:cBhvr additive="base">
                                        <p:cTn id="6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fade">
                                      <p:cBhvr>
                                        <p:cTn id="65" dur="1000"/>
                                        <p:tgtEl>
                                          <p:spTgt spid="31"/>
                                        </p:tgtEl>
                                      </p:cBhvr>
                                    </p:animEffect>
                                    <p:anim calcmode="lin" valueType="num">
                                      <p:cBhvr>
                                        <p:cTn id="66" dur="1000" fill="hold"/>
                                        <p:tgtEl>
                                          <p:spTgt spid="31"/>
                                        </p:tgtEl>
                                        <p:attrNameLst>
                                          <p:attrName>ppt_x</p:attrName>
                                        </p:attrNameLst>
                                      </p:cBhvr>
                                      <p:tavLst>
                                        <p:tav tm="0">
                                          <p:val>
                                            <p:strVal val="#ppt_x"/>
                                          </p:val>
                                        </p:tav>
                                        <p:tav tm="100000">
                                          <p:val>
                                            <p:strVal val="#ppt_x"/>
                                          </p:val>
                                        </p:tav>
                                      </p:tavLst>
                                    </p:anim>
                                    <p:anim calcmode="lin" valueType="num">
                                      <p:cBhvr>
                                        <p:cTn id="67"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10" grpId="0"/>
      <p:bldP spid="25" grpId="0"/>
      <p:bldP spid="3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881898" y="5925844"/>
            <a:ext cx="3090940" cy="719390"/>
          </a:xfrm>
          <a:prstGeom prst="rect">
            <a:avLst/>
          </a:prstGeom>
        </p:spPr>
      </p:pic>
      <p:sp>
        <p:nvSpPr>
          <p:cNvPr id="13" name="CuadroTexto 12"/>
          <p:cNvSpPr txBox="1"/>
          <p:nvPr/>
        </p:nvSpPr>
        <p:spPr>
          <a:xfrm>
            <a:off x="258445" y="0"/>
            <a:ext cx="9954700" cy="523220"/>
          </a:xfrm>
          <a:prstGeom prst="rect">
            <a:avLst/>
          </a:prstGeom>
          <a:noFill/>
        </p:spPr>
        <p:txBody>
          <a:bodyPr wrap="square" rtlCol="0">
            <a:spAutoFit/>
          </a:bodyPr>
          <a:lstStyle/>
          <a:p>
            <a:r>
              <a:rPr lang="es-ES" sz="2800" b="1" i="1" dirty="0">
                <a:ln w="0"/>
                <a:effectLst>
                  <a:outerShdw blurRad="38100" dist="19050" dir="2700000" algn="tl" rotWithShape="0">
                    <a:schemeClr val="dk1">
                      <a:alpha val="40000"/>
                    </a:schemeClr>
                  </a:outerShdw>
                </a:effectLst>
              </a:rPr>
              <a:t>Situación en el Ecuador: Factores que amenazan la población de NHP</a:t>
            </a:r>
          </a:p>
        </p:txBody>
      </p:sp>
      <p:pic>
        <p:nvPicPr>
          <p:cNvPr id="4098" name="Picture 2" descr="Más casos de fauna afectada por el tráfico de especies, incendios y tala  durante la pandemia en Ecuador | Ecología | La Revista | El Universo">
            <a:extLst>
              <a:ext uri="{FF2B5EF4-FFF2-40B4-BE49-F238E27FC236}">
                <a16:creationId xmlns:a16="http://schemas.microsoft.com/office/drawing/2014/main" id="{468CE828-B16B-4B3C-AFDF-65D07F0060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3889" y="1389949"/>
            <a:ext cx="2466975" cy="18478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a vida silvestre, en peligro! | Últimas Noticias">
            <a:extLst>
              <a:ext uri="{FF2B5EF4-FFF2-40B4-BE49-F238E27FC236}">
                <a16:creationId xmlns:a16="http://schemas.microsoft.com/office/drawing/2014/main" id="{AE01FE49-DC11-4358-8C81-722A459D484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3889" y="3237800"/>
            <a:ext cx="2466975" cy="137054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Militares de Ecuador y Colombia combaten tráfico de especies en peligro de  extinción - Diálogo Américas">
            <a:extLst>
              <a:ext uri="{FF2B5EF4-FFF2-40B4-BE49-F238E27FC236}">
                <a16:creationId xmlns:a16="http://schemas.microsoft.com/office/drawing/2014/main" id="{6EE839D3-F4F8-4585-890C-5954696DA3C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3889" y="4538151"/>
            <a:ext cx="2466975" cy="1386644"/>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1B5858A9-2EE8-4255-B580-5023504B8498}"/>
              </a:ext>
            </a:extLst>
          </p:cNvPr>
          <p:cNvSpPr txBox="1"/>
          <p:nvPr/>
        </p:nvSpPr>
        <p:spPr>
          <a:xfrm>
            <a:off x="918553" y="817908"/>
            <a:ext cx="2729132" cy="369332"/>
          </a:xfrm>
          <a:prstGeom prst="rect">
            <a:avLst/>
          </a:prstGeom>
          <a:noFill/>
        </p:spPr>
        <p:txBody>
          <a:bodyPr wrap="square" rtlCol="0">
            <a:spAutoFit/>
          </a:bodyPr>
          <a:lstStyle/>
          <a:p>
            <a:r>
              <a:rPr lang="es-EC" dirty="0"/>
              <a:t>Tráfico ilegal de especies</a:t>
            </a:r>
          </a:p>
        </p:txBody>
      </p:sp>
      <p:pic>
        <p:nvPicPr>
          <p:cNvPr id="4104" name="Picture 8" descr="Los monos de tamaño chico se adueñan de la Amazonia a medida que los  grandes son cazados y desaparecen">
            <a:extLst>
              <a:ext uri="{FF2B5EF4-FFF2-40B4-BE49-F238E27FC236}">
                <a16:creationId xmlns:a16="http://schemas.microsoft.com/office/drawing/2014/main" id="{131C322B-4DF0-4604-96EC-497E8BD4305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98104" y="1350515"/>
            <a:ext cx="2466975" cy="164465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a:extLst>
              <a:ext uri="{FF2B5EF4-FFF2-40B4-BE49-F238E27FC236}">
                <a16:creationId xmlns:a16="http://schemas.microsoft.com/office/drawing/2014/main" id="{85EB5D92-28FC-4D0E-9C0C-852BEF12EED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6230" b="22536"/>
          <a:stretch/>
        </p:blipFill>
        <p:spPr>
          <a:xfrm>
            <a:off x="4398104" y="2995164"/>
            <a:ext cx="2479894" cy="2845263"/>
          </a:xfrm>
          <a:prstGeom prst="rect">
            <a:avLst/>
          </a:prstGeom>
        </p:spPr>
      </p:pic>
      <p:sp>
        <p:nvSpPr>
          <p:cNvPr id="15" name="CuadroTexto 14">
            <a:extLst>
              <a:ext uri="{FF2B5EF4-FFF2-40B4-BE49-F238E27FC236}">
                <a16:creationId xmlns:a16="http://schemas.microsoft.com/office/drawing/2014/main" id="{228B4FDA-6339-4C9D-AAF5-308FB9D38048}"/>
              </a:ext>
            </a:extLst>
          </p:cNvPr>
          <p:cNvSpPr txBox="1"/>
          <p:nvPr/>
        </p:nvSpPr>
        <p:spPr>
          <a:xfrm>
            <a:off x="4303532" y="863890"/>
            <a:ext cx="2479894" cy="369332"/>
          </a:xfrm>
          <a:prstGeom prst="rect">
            <a:avLst/>
          </a:prstGeom>
          <a:noFill/>
        </p:spPr>
        <p:txBody>
          <a:bodyPr wrap="square" rtlCol="0">
            <a:spAutoFit/>
          </a:bodyPr>
          <a:lstStyle/>
          <a:p>
            <a:pPr algn="ctr"/>
            <a:r>
              <a:rPr lang="es-EC" dirty="0"/>
              <a:t>Caza</a:t>
            </a:r>
          </a:p>
        </p:txBody>
      </p:sp>
      <p:pic>
        <p:nvPicPr>
          <p:cNvPr id="4106" name="Picture 10" descr="La deforestación crece por la agricultura - El Comercio">
            <a:extLst>
              <a:ext uri="{FF2B5EF4-FFF2-40B4-BE49-F238E27FC236}">
                <a16:creationId xmlns:a16="http://schemas.microsoft.com/office/drawing/2014/main" id="{02AAB9D5-F9E0-4B53-AA8C-D12AC991768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80440" y="1673641"/>
            <a:ext cx="3090940" cy="1727063"/>
          </a:xfrm>
          <a:prstGeom prst="rect">
            <a:avLst/>
          </a:prstGeom>
          <a:noFill/>
          <a:extLst>
            <a:ext uri="{909E8E84-426E-40DD-AFC4-6F175D3DCCD1}">
              <a14:hiddenFill xmlns:a14="http://schemas.microsoft.com/office/drawing/2010/main">
                <a:solidFill>
                  <a:srgbClr val="FFFFFF"/>
                </a:solidFill>
              </a14:hiddenFill>
            </a:ext>
          </a:extLst>
        </p:spPr>
      </p:pic>
      <p:sp>
        <p:nvSpPr>
          <p:cNvPr id="19" name="CuadroTexto 18">
            <a:extLst>
              <a:ext uri="{FF2B5EF4-FFF2-40B4-BE49-F238E27FC236}">
                <a16:creationId xmlns:a16="http://schemas.microsoft.com/office/drawing/2014/main" id="{0DA6899C-FE0A-48E3-9DE9-B2DC576750F4}"/>
              </a:ext>
            </a:extLst>
          </p:cNvPr>
          <p:cNvSpPr txBox="1"/>
          <p:nvPr/>
        </p:nvSpPr>
        <p:spPr>
          <a:xfrm>
            <a:off x="7580440" y="1217072"/>
            <a:ext cx="2729132" cy="369332"/>
          </a:xfrm>
          <a:prstGeom prst="rect">
            <a:avLst/>
          </a:prstGeom>
          <a:noFill/>
        </p:spPr>
        <p:txBody>
          <a:bodyPr wrap="square" rtlCol="0">
            <a:spAutoFit/>
          </a:bodyPr>
          <a:lstStyle/>
          <a:p>
            <a:r>
              <a:rPr lang="es-EC" dirty="0"/>
              <a:t>Agricultura y deforestación</a:t>
            </a:r>
          </a:p>
        </p:txBody>
      </p:sp>
      <p:pic>
        <p:nvPicPr>
          <p:cNvPr id="4108" name="Picture 12" descr="Ecuador, uno de los países con la mayor cantidad de bosque amazónico  perdido durante 2020">
            <a:extLst>
              <a:ext uri="{FF2B5EF4-FFF2-40B4-BE49-F238E27FC236}">
                <a16:creationId xmlns:a16="http://schemas.microsoft.com/office/drawing/2014/main" id="{A730311B-FE0B-4714-A104-51196546315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80440" y="3424629"/>
            <a:ext cx="3090940" cy="1737741"/>
          </a:xfrm>
          <a:prstGeom prst="rect">
            <a:avLst/>
          </a:prstGeom>
          <a:noFill/>
          <a:extLst>
            <a:ext uri="{909E8E84-426E-40DD-AFC4-6F175D3DCCD1}">
              <a14:hiddenFill xmlns:a14="http://schemas.microsoft.com/office/drawing/2010/main">
                <a:solidFill>
                  <a:srgbClr val="FFFFFF"/>
                </a:solidFill>
              </a14:hiddenFill>
            </a:ext>
          </a:extLst>
        </p:spPr>
      </p:pic>
      <p:sp>
        <p:nvSpPr>
          <p:cNvPr id="23" name="CuadroTexto 22">
            <a:extLst>
              <a:ext uri="{FF2B5EF4-FFF2-40B4-BE49-F238E27FC236}">
                <a16:creationId xmlns:a16="http://schemas.microsoft.com/office/drawing/2014/main" id="{D9F95050-5894-46F3-ABFF-CD19ADB78CB3}"/>
              </a:ext>
            </a:extLst>
          </p:cNvPr>
          <p:cNvSpPr txBox="1"/>
          <p:nvPr/>
        </p:nvSpPr>
        <p:spPr>
          <a:xfrm>
            <a:off x="258445" y="6334780"/>
            <a:ext cx="2534022" cy="523220"/>
          </a:xfrm>
          <a:prstGeom prst="rect">
            <a:avLst/>
          </a:prstGeom>
          <a:noFill/>
        </p:spPr>
        <p:txBody>
          <a:bodyPr wrap="square" rtlCol="0">
            <a:spAutoFit/>
          </a:bodyPr>
          <a:lstStyle/>
          <a:p>
            <a:r>
              <a:rPr lang="es-ES" sz="2800" b="1" i="1" dirty="0">
                <a:ln w="0"/>
                <a:effectLst>
                  <a:outerShdw blurRad="38100" dist="19050" dir="2700000" algn="tl" rotWithShape="0">
                    <a:schemeClr val="dk1">
                      <a:alpha val="40000"/>
                    </a:schemeClr>
                  </a:outerShdw>
                </a:effectLst>
              </a:rPr>
              <a:t>Introducción</a:t>
            </a:r>
          </a:p>
        </p:txBody>
      </p:sp>
      <p:sp>
        <p:nvSpPr>
          <p:cNvPr id="24" name="CuadroTexto 23">
            <a:extLst>
              <a:ext uri="{FF2B5EF4-FFF2-40B4-BE49-F238E27FC236}">
                <a16:creationId xmlns:a16="http://schemas.microsoft.com/office/drawing/2014/main" id="{E325C705-9F93-40D1-BE33-2F50E4000644}"/>
              </a:ext>
            </a:extLst>
          </p:cNvPr>
          <p:cNvSpPr txBox="1"/>
          <p:nvPr/>
        </p:nvSpPr>
        <p:spPr>
          <a:xfrm>
            <a:off x="2490565" y="6480195"/>
            <a:ext cx="4038572" cy="276999"/>
          </a:xfrm>
          <a:prstGeom prst="rect">
            <a:avLst/>
          </a:prstGeom>
          <a:noFill/>
        </p:spPr>
        <p:txBody>
          <a:bodyPr wrap="square" rtlCol="0">
            <a:spAutoFit/>
          </a:bodyPr>
          <a:lstStyle/>
          <a:p>
            <a:r>
              <a:rPr lang="es-EC" sz="1200" dirty="0"/>
              <a:t>Figuras de: (Boom, 2007), (Butler, 2014) y (Vistazo, 2020)</a:t>
            </a:r>
          </a:p>
        </p:txBody>
      </p:sp>
      <p:sp>
        <p:nvSpPr>
          <p:cNvPr id="16" name="CuadroTexto 15">
            <a:extLst>
              <a:ext uri="{FF2B5EF4-FFF2-40B4-BE49-F238E27FC236}">
                <a16:creationId xmlns:a16="http://schemas.microsoft.com/office/drawing/2014/main" id="{51D23678-2DE2-4816-B7E9-FC80BCE1BCE2}"/>
              </a:ext>
            </a:extLst>
          </p:cNvPr>
          <p:cNvSpPr txBox="1"/>
          <p:nvPr/>
        </p:nvSpPr>
        <p:spPr>
          <a:xfrm>
            <a:off x="11555743" y="72269"/>
            <a:ext cx="502733" cy="369332"/>
          </a:xfrm>
          <a:prstGeom prst="rect">
            <a:avLst/>
          </a:prstGeom>
          <a:noFill/>
        </p:spPr>
        <p:txBody>
          <a:bodyPr wrap="square" rtlCol="0">
            <a:spAutoFit/>
          </a:bodyPr>
          <a:lstStyle/>
          <a:p>
            <a:r>
              <a:rPr lang="es-EC" dirty="0"/>
              <a:t>5</a:t>
            </a:r>
          </a:p>
        </p:txBody>
      </p:sp>
    </p:spTree>
    <p:extLst>
      <p:ext uri="{BB962C8B-B14F-4D97-AF65-F5344CB8AC3E}">
        <p14:creationId xmlns:p14="http://schemas.microsoft.com/office/powerpoint/2010/main" val="722309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100"/>
                                        </p:tgtEl>
                                        <p:attrNameLst>
                                          <p:attrName>style.visibility</p:attrName>
                                        </p:attrNameLst>
                                      </p:cBhvr>
                                      <p:to>
                                        <p:strVal val="visible"/>
                                      </p:to>
                                    </p:set>
                                    <p:anim calcmode="lin" valueType="num">
                                      <p:cBhvr additive="base">
                                        <p:cTn id="11" dur="500" fill="hold"/>
                                        <p:tgtEl>
                                          <p:spTgt spid="4100"/>
                                        </p:tgtEl>
                                        <p:attrNameLst>
                                          <p:attrName>ppt_x</p:attrName>
                                        </p:attrNameLst>
                                      </p:cBhvr>
                                      <p:tavLst>
                                        <p:tav tm="0">
                                          <p:val>
                                            <p:strVal val="#ppt_x"/>
                                          </p:val>
                                        </p:tav>
                                        <p:tav tm="100000">
                                          <p:val>
                                            <p:strVal val="#ppt_x"/>
                                          </p:val>
                                        </p:tav>
                                      </p:tavLst>
                                    </p:anim>
                                    <p:anim calcmode="lin" valueType="num">
                                      <p:cBhvr additive="base">
                                        <p:cTn id="12" dur="500" fill="hold"/>
                                        <p:tgtEl>
                                          <p:spTgt spid="410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102"/>
                                        </p:tgtEl>
                                        <p:attrNameLst>
                                          <p:attrName>style.visibility</p:attrName>
                                        </p:attrNameLst>
                                      </p:cBhvr>
                                      <p:to>
                                        <p:strVal val="visible"/>
                                      </p:to>
                                    </p:set>
                                    <p:anim calcmode="lin" valueType="num">
                                      <p:cBhvr additive="base">
                                        <p:cTn id="19" dur="500" fill="hold"/>
                                        <p:tgtEl>
                                          <p:spTgt spid="4102"/>
                                        </p:tgtEl>
                                        <p:attrNameLst>
                                          <p:attrName>ppt_x</p:attrName>
                                        </p:attrNameLst>
                                      </p:cBhvr>
                                      <p:tavLst>
                                        <p:tav tm="0">
                                          <p:val>
                                            <p:strVal val="#ppt_x"/>
                                          </p:val>
                                        </p:tav>
                                        <p:tav tm="100000">
                                          <p:val>
                                            <p:strVal val="#ppt_x"/>
                                          </p:val>
                                        </p:tav>
                                      </p:tavLst>
                                    </p:anim>
                                    <p:anim calcmode="lin" valueType="num">
                                      <p:cBhvr additive="base">
                                        <p:cTn id="20" dur="500" fill="hold"/>
                                        <p:tgtEl>
                                          <p:spTgt spid="410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104"/>
                                        </p:tgtEl>
                                        <p:attrNameLst>
                                          <p:attrName>style.visibility</p:attrName>
                                        </p:attrNameLst>
                                      </p:cBhvr>
                                      <p:to>
                                        <p:strVal val="visible"/>
                                      </p:to>
                                    </p:set>
                                    <p:anim calcmode="lin" valueType="num">
                                      <p:cBhvr additive="base">
                                        <p:cTn id="29" dur="500" fill="hold"/>
                                        <p:tgtEl>
                                          <p:spTgt spid="4104"/>
                                        </p:tgtEl>
                                        <p:attrNameLst>
                                          <p:attrName>ppt_x</p:attrName>
                                        </p:attrNameLst>
                                      </p:cBhvr>
                                      <p:tavLst>
                                        <p:tav tm="0">
                                          <p:val>
                                            <p:strVal val="#ppt_x"/>
                                          </p:val>
                                        </p:tav>
                                        <p:tav tm="100000">
                                          <p:val>
                                            <p:strVal val="#ppt_x"/>
                                          </p:val>
                                        </p:tav>
                                      </p:tavLst>
                                    </p:anim>
                                    <p:anim calcmode="lin" valueType="num">
                                      <p:cBhvr additive="base">
                                        <p:cTn id="30" dur="500" fill="hold"/>
                                        <p:tgtEl>
                                          <p:spTgt spid="410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4106"/>
                                        </p:tgtEl>
                                        <p:attrNameLst>
                                          <p:attrName>style.visibility</p:attrName>
                                        </p:attrNameLst>
                                      </p:cBhvr>
                                      <p:to>
                                        <p:strVal val="visible"/>
                                      </p:to>
                                    </p:set>
                                    <p:anim calcmode="lin" valueType="num">
                                      <p:cBhvr additive="base">
                                        <p:cTn id="39" dur="500" fill="hold"/>
                                        <p:tgtEl>
                                          <p:spTgt spid="4106"/>
                                        </p:tgtEl>
                                        <p:attrNameLst>
                                          <p:attrName>ppt_x</p:attrName>
                                        </p:attrNameLst>
                                      </p:cBhvr>
                                      <p:tavLst>
                                        <p:tav tm="0">
                                          <p:val>
                                            <p:strVal val="#ppt_x"/>
                                          </p:val>
                                        </p:tav>
                                        <p:tav tm="100000">
                                          <p:val>
                                            <p:strVal val="#ppt_x"/>
                                          </p:val>
                                        </p:tav>
                                      </p:tavLst>
                                    </p:anim>
                                    <p:anim calcmode="lin" valueType="num">
                                      <p:cBhvr additive="base">
                                        <p:cTn id="40" dur="500" fill="hold"/>
                                        <p:tgtEl>
                                          <p:spTgt spid="4106"/>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4108"/>
                                        </p:tgtEl>
                                        <p:attrNameLst>
                                          <p:attrName>style.visibility</p:attrName>
                                        </p:attrNameLst>
                                      </p:cBhvr>
                                      <p:to>
                                        <p:strVal val="visible"/>
                                      </p:to>
                                    </p:set>
                                    <p:anim calcmode="lin" valueType="num">
                                      <p:cBhvr additive="base">
                                        <p:cTn id="47" dur="500" fill="hold"/>
                                        <p:tgtEl>
                                          <p:spTgt spid="4108"/>
                                        </p:tgtEl>
                                        <p:attrNameLst>
                                          <p:attrName>ppt_x</p:attrName>
                                        </p:attrNameLst>
                                      </p:cBhvr>
                                      <p:tavLst>
                                        <p:tav tm="0">
                                          <p:val>
                                            <p:strVal val="#ppt_x"/>
                                          </p:val>
                                        </p:tav>
                                        <p:tav tm="100000">
                                          <p:val>
                                            <p:strVal val="#ppt_x"/>
                                          </p:val>
                                        </p:tav>
                                      </p:tavLst>
                                    </p:anim>
                                    <p:anim calcmode="lin" valueType="num">
                                      <p:cBhvr additive="base">
                                        <p:cTn id="48" dur="500" fill="hold"/>
                                        <p:tgtEl>
                                          <p:spTgt spid="410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881898" y="5925844"/>
            <a:ext cx="3090940" cy="719390"/>
          </a:xfrm>
          <a:prstGeom prst="rect">
            <a:avLst/>
          </a:prstGeom>
        </p:spPr>
      </p:pic>
      <p:sp>
        <p:nvSpPr>
          <p:cNvPr id="13" name="CuadroTexto 12"/>
          <p:cNvSpPr txBox="1"/>
          <p:nvPr/>
        </p:nvSpPr>
        <p:spPr>
          <a:xfrm>
            <a:off x="258445" y="0"/>
            <a:ext cx="5837555" cy="523220"/>
          </a:xfrm>
          <a:prstGeom prst="rect">
            <a:avLst/>
          </a:prstGeom>
          <a:noFill/>
        </p:spPr>
        <p:txBody>
          <a:bodyPr wrap="square" rtlCol="0">
            <a:spAutoFit/>
          </a:bodyPr>
          <a:lstStyle/>
          <a:p>
            <a:r>
              <a:rPr lang="es-ES" sz="2800" b="1" i="1" dirty="0" err="1">
                <a:ln w="0"/>
                <a:effectLst>
                  <a:outerShdw blurRad="38100" dist="19050" dir="2700000" algn="tl" rotWithShape="0">
                    <a:schemeClr val="dk1">
                      <a:alpha val="40000"/>
                    </a:schemeClr>
                  </a:outerShdw>
                </a:effectLst>
              </a:rPr>
              <a:t>Cebus</a:t>
            </a:r>
            <a:r>
              <a:rPr lang="es-ES" sz="2800" b="1" i="1" dirty="0">
                <a:ln w="0"/>
                <a:effectLst>
                  <a:outerShdw blurRad="38100" dist="19050" dir="2700000" algn="tl" rotWithShape="0">
                    <a:schemeClr val="dk1">
                      <a:alpha val="40000"/>
                    </a:schemeClr>
                  </a:outerShdw>
                </a:effectLst>
              </a:rPr>
              <a:t> </a:t>
            </a:r>
            <a:r>
              <a:rPr lang="es-ES" sz="2800" b="1" i="1" dirty="0" err="1">
                <a:ln w="0"/>
                <a:effectLst>
                  <a:outerShdw blurRad="38100" dist="19050" dir="2700000" algn="tl" rotWithShape="0">
                    <a:schemeClr val="dk1">
                      <a:alpha val="40000"/>
                    </a:schemeClr>
                  </a:outerShdw>
                </a:effectLst>
              </a:rPr>
              <a:t>albifrons</a:t>
            </a:r>
            <a:r>
              <a:rPr lang="es-ES" sz="2800" b="1" i="1" dirty="0">
                <a:ln w="0"/>
                <a:effectLst>
                  <a:outerShdw blurRad="38100" dist="19050" dir="2700000" algn="tl" rotWithShape="0">
                    <a:schemeClr val="dk1">
                      <a:alpha val="40000"/>
                    </a:schemeClr>
                  </a:outerShdw>
                </a:effectLst>
              </a:rPr>
              <a:t> </a:t>
            </a:r>
            <a:r>
              <a:rPr lang="es-ES" sz="2800" b="1" dirty="0">
                <a:ln w="0"/>
                <a:effectLst>
                  <a:outerShdw blurRad="38100" dist="19050" dir="2700000" algn="tl" rotWithShape="0">
                    <a:schemeClr val="dk1">
                      <a:alpha val="40000"/>
                    </a:schemeClr>
                  </a:outerShdw>
                </a:effectLst>
              </a:rPr>
              <a:t>de Puerto </a:t>
            </a:r>
            <a:r>
              <a:rPr lang="es-ES" sz="2800" b="1" dirty="0" err="1">
                <a:ln w="0"/>
                <a:effectLst>
                  <a:outerShdw blurRad="38100" dist="19050" dir="2700000" algn="tl" rotWithShape="0">
                    <a:schemeClr val="dk1">
                      <a:alpha val="40000"/>
                    </a:schemeClr>
                  </a:outerShdw>
                </a:effectLst>
              </a:rPr>
              <a:t>Misahuallí</a:t>
            </a:r>
            <a:endParaRPr lang="es-ES" sz="2800" b="1" i="1" dirty="0">
              <a:ln w="0"/>
              <a:effectLst>
                <a:outerShdw blurRad="38100" dist="19050" dir="2700000" algn="tl" rotWithShape="0">
                  <a:schemeClr val="dk1">
                    <a:alpha val="40000"/>
                  </a:schemeClr>
                </a:outerShdw>
              </a:effectLst>
            </a:endParaRPr>
          </a:p>
        </p:txBody>
      </p:sp>
      <p:pic>
        <p:nvPicPr>
          <p:cNvPr id="6" name="Imagen 5">
            <a:extLst>
              <a:ext uri="{FF2B5EF4-FFF2-40B4-BE49-F238E27FC236}">
                <a16:creationId xmlns:a16="http://schemas.microsoft.com/office/drawing/2014/main" id="{225C139F-4994-40C1-8FB5-323E80BD16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958" y="1781991"/>
            <a:ext cx="5642411" cy="3984654"/>
          </a:xfrm>
          <a:prstGeom prst="rect">
            <a:avLst/>
          </a:prstGeom>
        </p:spPr>
      </p:pic>
      <p:sp>
        <p:nvSpPr>
          <p:cNvPr id="10" name="CuadroTexto 9">
            <a:extLst>
              <a:ext uri="{FF2B5EF4-FFF2-40B4-BE49-F238E27FC236}">
                <a16:creationId xmlns:a16="http://schemas.microsoft.com/office/drawing/2014/main" id="{F473E1A5-5301-447C-871B-5CF969380351}"/>
              </a:ext>
            </a:extLst>
          </p:cNvPr>
          <p:cNvSpPr txBox="1"/>
          <p:nvPr/>
        </p:nvSpPr>
        <p:spPr>
          <a:xfrm>
            <a:off x="258445" y="982848"/>
            <a:ext cx="2287807" cy="646331"/>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EC" dirty="0"/>
              <a:t>Ubicado a 24.8 km de la ciudad del Tena</a:t>
            </a:r>
          </a:p>
        </p:txBody>
      </p:sp>
      <p:sp>
        <p:nvSpPr>
          <p:cNvPr id="15" name="CuadroTexto 14">
            <a:extLst>
              <a:ext uri="{FF2B5EF4-FFF2-40B4-BE49-F238E27FC236}">
                <a16:creationId xmlns:a16="http://schemas.microsoft.com/office/drawing/2014/main" id="{49735400-9511-4504-A093-D294CC39EF7B}"/>
              </a:ext>
            </a:extLst>
          </p:cNvPr>
          <p:cNvSpPr txBox="1"/>
          <p:nvPr/>
        </p:nvSpPr>
        <p:spPr>
          <a:xfrm>
            <a:off x="2650403" y="982847"/>
            <a:ext cx="2984945" cy="646331"/>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EC" dirty="0"/>
              <a:t>Turismo representa el 2.74% de actividades económicas</a:t>
            </a:r>
          </a:p>
        </p:txBody>
      </p:sp>
      <p:sp>
        <p:nvSpPr>
          <p:cNvPr id="16" name="CuadroTexto 15">
            <a:extLst>
              <a:ext uri="{FF2B5EF4-FFF2-40B4-BE49-F238E27FC236}">
                <a16:creationId xmlns:a16="http://schemas.microsoft.com/office/drawing/2014/main" id="{27A13984-FF5A-4B60-AD18-7AB48913DD2F}"/>
              </a:ext>
            </a:extLst>
          </p:cNvPr>
          <p:cNvSpPr txBox="1"/>
          <p:nvPr/>
        </p:nvSpPr>
        <p:spPr>
          <a:xfrm>
            <a:off x="7047915" y="726101"/>
            <a:ext cx="3636620" cy="369332"/>
          </a:xfrm>
          <a:prstGeom prst="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EC" dirty="0"/>
              <a:t>ÁREA URBANA</a:t>
            </a:r>
          </a:p>
        </p:txBody>
      </p:sp>
      <p:pic>
        <p:nvPicPr>
          <p:cNvPr id="5122" name="Picture 2" descr="Puerto Misahualli – Tourism">
            <a:extLst>
              <a:ext uri="{FF2B5EF4-FFF2-40B4-BE49-F238E27FC236}">
                <a16:creationId xmlns:a16="http://schemas.microsoft.com/office/drawing/2014/main" id="{D2C5D0E6-CE4B-4D6B-B34C-1B3C8494C53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77218" y="1534881"/>
            <a:ext cx="2609519" cy="174021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Alcaldía de Tena on Twitter: &quot;Carnaval Puerto #Misahuallí #Tena Vive los  mejores carnavales con nosotros, porque #LaAventuraEstáEnTena  #KléverRonAlcalde https://t.co/NcxcVKvb18&quot; / Twitter">
            <a:extLst>
              <a:ext uri="{FF2B5EF4-FFF2-40B4-BE49-F238E27FC236}">
                <a16:creationId xmlns:a16="http://schemas.microsoft.com/office/drawing/2014/main" id="{F96463D9-62A0-40E4-A0A8-3395BA83EA36}"/>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663"/>
          <a:stretch/>
        </p:blipFill>
        <p:spPr bwMode="auto">
          <a:xfrm>
            <a:off x="8766114" y="1534881"/>
            <a:ext cx="2980409" cy="174021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FORTALECIMIENTO TURÍSTICO Y CULTURAL PUERTO MISAHUALLÍ, MARZO 2019 – GAD  Parroquial de Puerto Misahualli">
            <a:extLst>
              <a:ext uri="{FF2B5EF4-FFF2-40B4-BE49-F238E27FC236}">
                <a16:creationId xmlns:a16="http://schemas.microsoft.com/office/drawing/2014/main" id="{002B4E3A-C373-478C-87F3-0F73EB3682C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77218" y="3494733"/>
            <a:ext cx="2609519" cy="1957139"/>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Puerto Misahualli - Archidona - Cavernas Jumandy - Tour Un Día | Marriott">
            <a:extLst>
              <a:ext uri="{FF2B5EF4-FFF2-40B4-BE49-F238E27FC236}">
                <a16:creationId xmlns:a16="http://schemas.microsoft.com/office/drawing/2014/main" id="{923E11B0-2895-41E5-94B5-C46B503F21F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68586" y="3494733"/>
            <a:ext cx="2977937" cy="1985291"/>
          </a:xfrm>
          <a:prstGeom prst="rect">
            <a:avLst/>
          </a:prstGeom>
          <a:noFill/>
          <a:extLst>
            <a:ext uri="{909E8E84-426E-40DD-AFC4-6F175D3DCCD1}">
              <a14:hiddenFill xmlns:a14="http://schemas.microsoft.com/office/drawing/2010/main">
                <a:solidFill>
                  <a:srgbClr val="FFFFFF"/>
                </a:solidFill>
              </a14:hiddenFill>
            </a:ext>
          </a:extLst>
        </p:spPr>
      </p:pic>
      <p:sp>
        <p:nvSpPr>
          <p:cNvPr id="20" name="CuadroTexto 19">
            <a:extLst>
              <a:ext uri="{FF2B5EF4-FFF2-40B4-BE49-F238E27FC236}">
                <a16:creationId xmlns:a16="http://schemas.microsoft.com/office/drawing/2014/main" id="{DD323528-49EB-4650-BEE8-3292FD876A07}"/>
              </a:ext>
            </a:extLst>
          </p:cNvPr>
          <p:cNvSpPr txBox="1"/>
          <p:nvPr/>
        </p:nvSpPr>
        <p:spPr>
          <a:xfrm>
            <a:off x="258445" y="6334780"/>
            <a:ext cx="2534022" cy="523220"/>
          </a:xfrm>
          <a:prstGeom prst="rect">
            <a:avLst/>
          </a:prstGeom>
          <a:noFill/>
        </p:spPr>
        <p:txBody>
          <a:bodyPr wrap="square" rtlCol="0">
            <a:spAutoFit/>
          </a:bodyPr>
          <a:lstStyle/>
          <a:p>
            <a:r>
              <a:rPr lang="es-ES" sz="2800" b="1" i="1" dirty="0">
                <a:ln w="0"/>
                <a:effectLst>
                  <a:outerShdw blurRad="38100" dist="19050" dir="2700000" algn="tl" rotWithShape="0">
                    <a:schemeClr val="dk1">
                      <a:alpha val="40000"/>
                    </a:schemeClr>
                  </a:outerShdw>
                </a:effectLst>
              </a:rPr>
              <a:t>Introducción</a:t>
            </a:r>
          </a:p>
        </p:txBody>
      </p:sp>
      <p:sp>
        <p:nvSpPr>
          <p:cNvPr id="14" name="CuadroTexto 13">
            <a:extLst>
              <a:ext uri="{FF2B5EF4-FFF2-40B4-BE49-F238E27FC236}">
                <a16:creationId xmlns:a16="http://schemas.microsoft.com/office/drawing/2014/main" id="{C95D913F-B936-4C9B-BE09-8552D2008618}"/>
              </a:ext>
            </a:extLst>
          </p:cNvPr>
          <p:cNvSpPr txBox="1"/>
          <p:nvPr/>
        </p:nvSpPr>
        <p:spPr>
          <a:xfrm>
            <a:off x="11555743" y="72269"/>
            <a:ext cx="502733" cy="369332"/>
          </a:xfrm>
          <a:prstGeom prst="rect">
            <a:avLst/>
          </a:prstGeom>
          <a:noFill/>
        </p:spPr>
        <p:txBody>
          <a:bodyPr wrap="square" rtlCol="0">
            <a:spAutoFit/>
          </a:bodyPr>
          <a:lstStyle/>
          <a:p>
            <a:r>
              <a:rPr lang="es-EC" dirty="0"/>
              <a:t>6</a:t>
            </a:r>
          </a:p>
        </p:txBody>
      </p:sp>
    </p:spTree>
    <p:extLst>
      <p:ext uri="{BB962C8B-B14F-4D97-AF65-F5344CB8AC3E}">
        <p14:creationId xmlns:p14="http://schemas.microsoft.com/office/powerpoint/2010/main" val="3419939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122"/>
                                        </p:tgtEl>
                                        <p:attrNameLst>
                                          <p:attrName>style.visibility</p:attrName>
                                        </p:attrNameLst>
                                      </p:cBhvr>
                                      <p:to>
                                        <p:strVal val="visible"/>
                                      </p:to>
                                    </p:set>
                                    <p:anim calcmode="lin" valueType="num">
                                      <p:cBhvr additive="base">
                                        <p:cTn id="25" dur="500" fill="hold"/>
                                        <p:tgtEl>
                                          <p:spTgt spid="5122"/>
                                        </p:tgtEl>
                                        <p:attrNameLst>
                                          <p:attrName>ppt_x</p:attrName>
                                        </p:attrNameLst>
                                      </p:cBhvr>
                                      <p:tavLst>
                                        <p:tav tm="0">
                                          <p:val>
                                            <p:strVal val="#ppt_x"/>
                                          </p:val>
                                        </p:tav>
                                        <p:tav tm="100000">
                                          <p:val>
                                            <p:strVal val="#ppt_x"/>
                                          </p:val>
                                        </p:tav>
                                      </p:tavLst>
                                    </p:anim>
                                    <p:anim calcmode="lin" valueType="num">
                                      <p:cBhvr additive="base">
                                        <p:cTn id="26" dur="500" fill="hold"/>
                                        <p:tgtEl>
                                          <p:spTgt spid="5122"/>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124"/>
                                        </p:tgtEl>
                                        <p:attrNameLst>
                                          <p:attrName>style.visibility</p:attrName>
                                        </p:attrNameLst>
                                      </p:cBhvr>
                                      <p:to>
                                        <p:strVal val="visible"/>
                                      </p:to>
                                    </p:set>
                                    <p:anim calcmode="lin" valueType="num">
                                      <p:cBhvr additive="base">
                                        <p:cTn id="29" dur="500" fill="hold"/>
                                        <p:tgtEl>
                                          <p:spTgt spid="5124"/>
                                        </p:tgtEl>
                                        <p:attrNameLst>
                                          <p:attrName>ppt_x</p:attrName>
                                        </p:attrNameLst>
                                      </p:cBhvr>
                                      <p:tavLst>
                                        <p:tav tm="0">
                                          <p:val>
                                            <p:strVal val="#ppt_x"/>
                                          </p:val>
                                        </p:tav>
                                        <p:tav tm="100000">
                                          <p:val>
                                            <p:strVal val="#ppt_x"/>
                                          </p:val>
                                        </p:tav>
                                      </p:tavLst>
                                    </p:anim>
                                    <p:anim calcmode="lin" valueType="num">
                                      <p:cBhvr additive="base">
                                        <p:cTn id="30" dur="500" fill="hold"/>
                                        <p:tgtEl>
                                          <p:spTgt spid="512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5126"/>
                                        </p:tgtEl>
                                        <p:attrNameLst>
                                          <p:attrName>style.visibility</p:attrName>
                                        </p:attrNameLst>
                                      </p:cBhvr>
                                      <p:to>
                                        <p:strVal val="visible"/>
                                      </p:to>
                                    </p:set>
                                    <p:anim calcmode="lin" valueType="num">
                                      <p:cBhvr additive="base">
                                        <p:cTn id="33" dur="500" fill="hold"/>
                                        <p:tgtEl>
                                          <p:spTgt spid="5126"/>
                                        </p:tgtEl>
                                        <p:attrNameLst>
                                          <p:attrName>ppt_x</p:attrName>
                                        </p:attrNameLst>
                                      </p:cBhvr>
                                      <p:tavLst>
                                        <p:tav tm="0">
                                          <p:val>
                                            <p:strVal val="#ppt_x"/>
                                          </p:val>
                                        </p:tav>
                                        <p:tav tm="100000">
                                          <p:val>
                                            <p:strVal val="#ppt_x"/>
                                          </p:val>
                                        </p:tav>
                                      </p:tavLst>
                                    </p:anim>
                                    <p:anim calcmode="lin" valueType="num">
                                      <p:cBhvr additive="base">
                                        <p:cTn id="34" dur="500" fill="hold"/>
                                        <p:tgtEl>
                                          <p:spTgt spid="5126"/>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5128"/>
                                        </p:tgtEl>
                                        <p:attrNameLst>
                                          <p:attrName>style.visibility</p:attrName>
                                        </p:attrNameLst>
                                      </p:cBhvr>
                                      <p:to>
                                        <p:strVal val="visible"/>
                                      </p:to>
                                    </p:set>
                                    <p:anim calcmode="lin" valueType="num">
                                      <p:cBhvr additive="base">
                                        <p:cTn id="37" dur="500" fill="hold"/>
                                        <p:tgtEl>
                                          <p:spTgt spid="5128"/>
                                        </p:tgtEl>
                                        <p:attrNameLst>
                                          <p:attrName>ppt_x</p:attrName>
                                        </p:attrNameLst>
                                      </p:cBhvr>
                                      <p:tavLst>
                                        <p:tav tm="0">
                                          <p:val>
                                            <p:strVal val="#ppt_x"/>
                                          </p:val>
                                        </p:tav>
                                        <p:tav tm="100000">
                                          <p:val>
                                            <p:strVal val="#ppt_x"/>
                                          </p:val>
                                        </p:tav>
                                      </p:tavLst>
                                    </p:anim>
                                    <p:anim calcmode="lin" valueType="num">
                                      <p:cBhvr additive="base">
                                        <p:cTn id="38" dur="500" fill="hold"/>
                                        <p:tgtEl>
                                          <p:spTgt spid="51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881898" y="5925844"/>
            <a:ext cx="3090940" cy="719390"/>
          </a:xfrm>
          <a:prstGeom prst="rect">
            <a:avLst/>
          </a:prstGeom>
        </p:spPr>
      </p:pic>
      <p:sp>
        <p:nvSpPr>
          <p:cNvPr id="13" name="CuadroTexto 12"/>
          <p:cNvSpPr txBox="1"/>
          <p:nvPr/>
        </p:nvSpPr>
        <p:spPr>
          <a:xfrm>
            <a:off x="258445" y="0"/>
            <a:ext cx="5837555" cy="523220"/>
          </a:xfrm>
          <a:prstGeom prst="rect">
            <a:avLst/>
          </a:prstGeom>
          <a:noFill/>
        </p:spPr>
        <p:txBody>
          <a:bodyPr wrap="square" rtlCol="0">
            <a:spAutoFit/>
          </a:bodyPr>
          <a:lstStyle/>
          <a:p>
            <a:r>
              <a:rPr lang="es-ES" sz="2800" b="1" i="1" dirty="0">
                <a:ln w="0"/>
                <a:effectLst>
                  <a:outerShdw blurRad="38100" dist="19050" dir="2700000" algn="tl" rotWithShape="0">
                    <a:schemeClr val="dk1">
                      <a:alpha val="40000"/>
                    </a:schemeClr>
                  </a:outerShdw>
                </a:effectLst>
              </a:rPr>
              <a:t>Área de vida (Home </a:t>
            </a:r>
            <a:r>
              <a:rPr lang="es-ES" sz="2800" b="1" i="1" dirty="0" err="1">
                <a:ln w="0"/>
                <a:effectLst>
                  <a:outerShdw blurRad="38100" dist="19050" dir="2700000" algn="tl" rotWithShape="0">
                    <a:schemeClr val="dk1">
                      <a:alpha val="40000"/>
                    </a:schemeClr>
                  </a:outerShdw>
                </a:effectLst>
              </a:rPr>
              <a:t>range</a:t>
            </a:r>
            <a:r>
              <a:rPr lang="es-ES" sz="2800" b="1" dirty="0">
                <a:ln w="0"/>
                <a:effectLst>
                  <a:outerShdw blurRad="38100" dist="19050" dir="2700000" algn="tl" rotWithShape="0">
                    <a:schemeClr val="dk1">
                      <a:alpha val="40000"/>
                    </a:schemeClr>
                  </a:outerShdw>
                </a:effectLst>
              </a:rPr>
              <a:t>)</a:t>
            </a:r>
            <a:endParaRPr lang="es-ES" sz="2800" b="1" i="1" dirty="0">
              <a:ln w="0"/>
              <a:effectLst>
                <a:outerShdw blurRad="38100" dist="19050" dir="2700000" algn="tl" rotWithShape="0">
                  <a:schemeClr val="dk1">
                    <a:alpha val="40000"/>
                  </a:schemeClr>
                </a:outerShdw>
              </a:effectLst>
            </a:endParaRPr>
          </a:p>
        </p:txBody>
      </p:sp>
      <p:pic>
        <p:nvPicPr>
          <p:cNvPr id="8" name="Imagen 7">
            <a:extLst>
              <a:ext uri="{FF2B5EF4-FFF2-40B4-BE49-F238E27FC236}">
                <a16:creationId xmlns:a16="http://schemas.microsoft.com/office/drawing/2014/main" id="{2704F5A6-180D-4054-B1F6-2CD5257DD5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8684194" y="1633899"/>
            <a:ext cx="2734537" cy="2050902"/>
          </a:xfrm>
          <a:prstGeom prst="rect">
            <a:avLst/>
          </a:prstGeom>
        </p:spPr>
      </p:pic>
      <p:pic>
        <p:nvPicPr>
          <p:cNvPr id="24" name="Imagen 23">
            <a:extLst>
              <a:ext uri="{FF2B5EF4-FFF2-40B4-BE49-F238E27FC236}">
                <a16:creationId xmlns:a16="http://schemas.microsoft.com/office/drawing/2014/main" id="{AB2420F2-E2FF-4061-9FB6-47DA57E5578A}"/>
              </a:ext>
            </a:extLst>
          </p:cNvPr>
          <p:cNvPicPr>
            <a:picLocks noChangeAspect="1"/>
          </p:cNvPicPr>
          <p:nvPr/>
        </p:nvPicPr>
        <p:blipFill rotWithShape="1">
          <a:blip r:embed="rId5">
            <a:extLst>
              <a:ext uri="{28A0092B-C50C-407E-A947-70E740481C1C}">
                <a14:useLocalDpi xmlns:a14="http://schemas.microsoft.com/office/drawing/2010/main" val="0"/>
              </a:ext>
            </a:extLst>
          </a:blip>
          <a:srcRect b="5300"/>
          <a:stretch/>
        </p:blipFill>
        <p:spPr>
          <a:xfrm>
            <a:off x="6283880" y="1292080"/>
            <a:ext cx="2514481" cy="2701425"/>
          </a:xfrm>
          <a:prstGeom prst="rect">
            <a:avLst/>
          </a:prstGeom>
        </p:spPr>
      </p:pic>
      <p:pic>
        <p:nvPicPr>
          <p:cNvPr id="26" name="Imagen 25">
            <a:extLst>
              <a:ext uri="{FF2B5EF4-FFF2-40B4-BE49-F238E27FC236}">
                <a16:creationId xmlns:a16="http://schemas.microsoft.com/office/drawing/2014/main" id="{21B339C7-D0F0-4B84-A9C4-3DC28879C8D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9882" r="26236"/>
          <a:stretch/>
        </p:blipFill>
        <p:spPr>
          <a:xfrm rot="5400000">
            <a:off x="7839472" y="3283884"/>
            <a:ext cx="2001316" cy="3420558"/>
          </a:xfrm>
          <a:prstGeom prst="rect">
            <a:avLst/>
          </a:prstGeom>
        </p:spPr>
      </p:pic>
      <p:pic>
        <p:nvPicPr>
          <p:cNvPr id="6148" name="Picture 4" descr="Dry season home-range of an elephant family herd (dashed line = 50%... |  Download Scientific Diagram">
            <a:extLst>
              <a:ext uri="{FF2B5EF4-FFF2-40B4-BE49-F238E27FC236}">
                <a16:creationId xmlns:a16="http://schemas.microsoft.com/office/drawing/2014/main" id="{012B843D-EC1C-44F7-945F-0E5412D70B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754" y="1396836"/>
            <a:ext cx="2872881" cy="2032164"/>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964E4E56-CB37-403C-BEC7-6D888109C9DD}"/>
              </a:ext>
            </a:extLst>
          </p:cNvPr>
          <p:cNvSpPr txBox="1"/>
          <p:nvPr/>
        </p:nvSpPr>
        <p:spPr>
          <a:xfrm>
            <a:off x="988351" y="839038"/>
            <a:ext cx="2345133" cy="369332"/>
          </a:xfrm>
          <a:prstGeom prst="rect">
            <a:avLst/>
          </a:prstGeom>
          <a:noFill/>
        </p:spPr>
        <p:txBody>
          <a:bodyPr wrap="square" rtlCol="0">
            <a:spAutoFit/>
          </a:bodyPr>
          <a:lstStyle/>
          <a:p>
            <a:r>
              <a:rPr lang="es-EC" dirty="0"/>
              <a:t>Áreas de vida</a:t>
            </a:r>
          </a:p>
        </p:txBody>
      </p:sp>
      <p:sp>
        <p:nvSpPr>
          <p:cNvPr id="14" name="CuadroTexto 13">
            <a:extLst>
              <a:ext uri="{FF2B5EF4-FFF2-40B4-BE49-F238E27FC236}">
                <a16:creationId xmlns:a16="http://schemas.microsoft.com/office/drawing/2014/main" id="{EA4C964E-B416-4736-BEE8-578CA23B082D}"/>
              </a:ext>
            </a:extLst>
          </p:cNvPr>
          <p:cNvSpPr txBox="1"/>
          <p:nvPr/>
        </p:nvSpPr>
        <p:spPr>
          <a:xfrm>
            <a:off x="258445" y="6334780"/>
            <a:ext cx="2534022" cy="523220"/>
          </a:xfrm>
          <a:prstGeom prst="rect">
            <a:avLst/>
          </a:prstGeom>
          <a:noFill/>
        </p:spPr>
        <p:txBody>
          <a:bodyPr wrap="square" rtlCol="0">
            <a:spAutoFit/>
          </a:bodyPr>
          <a:lstStyle/>
          <a:p>
            <a:r>
              <a:rPr lang="es-ES" sz="2800" b="1" i="1" dirty="0">
                <a:ln w="0"/>
                <a:effectLst>
                  <a:outerShdw blurRad="38100" dist="19050" dir="2700000" algn="tl" rotWithShape="0">
                    <a:schemeClr val="dk1">
                      <a:alpha val="40000"/>
                    </a:schemeClr>
                  </a:outerShdw>
                </a:effectLst>
              </a:rPr>
              <a:t>Introducción</a:t>
            </a:r>
          </a:p>
        </p:txBody>
      </p:sp>
      <p:sp>
        <p:nvSpPr>
          <p:cNvPr id="15" name="CuadroTexto 14">
            <a:extLst>
              <a:ext uri="{FF2B5EF4-FFF2-40B4-BE49-F238E27FC236}">
                <a16:creationId xmlns:a16="http://schemas.microsoft.com/office/drawing/2014/main" id="{95C995CE-4472-4AE6-B90E-713F5C2DF53C}"/>
              </a:ext>
            </a:extLst>
          </p:cNvPr>
          <p:cNvSpPr txBox="1"/>
          <p:nvPr/>
        </p:nvSpPr>
        <p:spPr>
          <a:xfrm>
            <a:off x="2490565" y="6480195"/>
            <a:ext cx="6307796" cy="276999"/>
          </a:xfrm>
          <a:prstGeom prst="rect">
            <a:avLst/>
          </a:prstGeom>
          <a:noFill/>
        </p:spPr>
        <p:txBody>
          <a:bodyPr wrap="square" rtlCol="0">
            <a:spAutoFit/>
          </a:bodyPr>
          <a:lstStyle/>
          <a:p>
            <a:r>
              <a:rPr lang="es-EC" sz="1200" dirty="0"/>
              <a:t>Figuras de: (Valls Fox et al., 2018), (</a:t>
            </a:r>
            <a:r>
              <a:rPr lang="es-EC" sz="1200" dirty="0" err="1"/>
              <a:t>Jirinec</a:t>
            </a:r>
            <a:r>
              <a:rPr lang="es-EC" sz="1200" dirty="0"/>
              <a:t> </a:t>
            </a:r>
            <a:r>
              <a:rPr lang="es-EC" sz="1200" dirty="0" err="1"/>
              <a:t>etl</a:t>
            </a:r>
            <a:r>
              <a:rPr lang="es-EC" sz="1200" dirty="0"/>
              <a:t> al., 2016) y (</a:t>
            </a:r>
            <a:r>
              <a:rPr lang="es-EC" sz="1200" dirty="0" err="1"/>
              <a:t>Signer</a:t>
            </a:r>
            <a:r>
              <a:rPr lang="es-EC" sz="1200" dirty="0"/>
              <a:t>, J., &amp; </a:t>
            </a:r>
            <a:r>
              <a:rPr lang="es-EC" sz="1200" dirty="0" err="1"/>
              <a:t>Fieberg</a:t>
            </a:r>
            <a:r>
              <a:rPr lang="es-EC" sz="1200" dirty="0"/>
              <a:t>, J. R. 2021)</a:t>
            </a:r>
          </a:p>
        </p:txBody>
      </p:sp>
      <p:pic>
        <p:nvPicPr>
          <p:cNvPr id="6150" name="Picture 6" descr="Example home range of one of 37 Wood Thrush males tracked in this... |  Download Scientific Diagram">
            <a:extLst>
              <a:ext uri="{FF2B5EF4-FFF2-40B4-BE49-F238E27FC236}">
                <a16:creationId xmlns:a16="http://schemas.microsoft.com/office/drawing/2014/main" id="{29A4FEC6-9DF6-4544-A818-1864ADCF730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95538" y="3550077"/>
            <a:ext cx="3049347" cy="2550712"/>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n 16" descr="Estimaciones del área de distribución de un pescador.">
            <a:extLst>
              <a:ext uri="{FF2B5EF4-FFF2-40B4-BE49-F238E27FC236}">
                <a16:creationId xmlns:a16="http://schemas.microsoft.com/office/drawing/2014/main" id="{F8433E67-6E77-434C-888E-4BF8E953EB6D}"/>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96635" y="1329448"/>
            <a:ext cx="2458601" cy="2099551"/>
          </a:xfrm>
          <a:prstGeom prst="rect">
            <a:avLst/>
          </a:prstGeom>
          <a:noFill/>
          <a:ln>
            <a:noFill/>
          </a:ln>
        </p:spPr>
      </p:pic>
      <p:sp>
        <p:nvSpPr>
          <p:cNvPr id="18" name="CuadroTexto 17">
            <a:extLst>
              <a:ext uri="{FF2B5EF4-FFF2-40B4-BE49-F238E27FC236}">
                <a16:creationId xmlns:a16="http://schemas.microsoft.com/office/drawing/2014/main" id="{1C50242C-0E94-46F1-9D29-64CFC5258212}"/>
              </a:ext>
            </a:extLst>
          </p:cNvPr>
          <p:cNvSpPr txBox="1"/>
          <p:nvPr/>
        </p:nvSpPr>
        <p:spPr>
          <a:xfrm>
            <a:off x="8205555" y="803749"/>
            <a:ext cx="2345133" cy="369332"/>
          </a:xfrm>
          <a:prstGeom prst="rect">
            <a:avLst/>
          </a:prstGeom>
          <a:noFill/>
        </p:spPr>
        <p:txBody>
          <a:bodyPr wrap="square" rtlCol="0">
            <a:spAutoFit/>
          </a:bodyPr>
          <a:lstStyle/>
          <a:p>
            <a:r>
              <a:rPr lang="es-EC" dirty="0"/>
              <a:t>Forrajeo</a:t>
            </a:r>
          </a:p>
        </p:txBody>
      </p:sp>
      <p:cxnSp>
        <p:nvCxnSpPr>
          <p:cNvPr id="11" name="Conector recto de flecha 10">
            <a:extLst>
              <a:ext uri="{FF2B5EF4-FFF2-40B4-BE49-F238E27FC236}">
                <a16:creationId xmlns:a16="http://schemas.microsoft.com/office/drawing/2014/main" id="{FBCA41B5-635E-4308-87CB-BAF800FE2972}"/>
              </a:ext>
            </a:extLst>
          </p:cNvPr>
          <p:cNvCxnSpPr>
            <a:stCxn id="2" idx="3"/>
            <a:endCxn id="18" idx="1"/>
          </p:cNvCxnSpPr>
          <p:nvPr/>
        </p:nvCxnSpPr>
        <p:spPr>
          <a:xfrm flipV="1">
            <a:off x="3333484" y="988415"/>
            <a:ext cx="4872071" cy="35289"/>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3" name="CuadroTexto 22">
            <a:extLst>
              <a:ext uri="{FF2B5EF4-FFF2-40B4-BE49-F238E27FC236}">
                <a16:creationId xmlns:a16="http://schemas.microsoft.com/office/drawing/2014/main" id="{6200C73A-D365-41CD-9418-97C039B33CE8}"/>
              </a:ext>
            </a:extLst>
          </p:cNvPr>
          <p:cNvSpPr txBox="1"/>
          <p:nvPr/>
        </p:nvSpPr>
        <p:spPr>
          <a:xfrm>
            <a:off x="11555743" y="72269"/>
            <a:ext cx="502733" cy="369332"/>
          </a:xfrm>
          <a:prstGeom prst="rect">
            <a:avLst/>
          </a:prstGeom>
          <a:noFill/>
        </p:spPr>
        <p:txBody>
          <a:bodyPr wrap="square" rtlCol="0">
            <a:spAutoFit/>
          </a:bodyPr>
          <a:lstStyle/>
          <a:p>
            <a:r>
              <a:rPr lang="es-EC" dirty="0"/>
              <a:t>7</a:t>
            </a:r>
          </a:p>
        </p:txBody>
      </p:sp>
    </p:spTree>
    <p:extLst>
      <p:ext uri="{BB962C8B-B14F-4D97-AF65-F5344CB8AC3E}">
        <p14:creationId xmlns:p14="http://schemas.microsoft.com/office/powerpoint/2010/main" val="24160254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881898" y="5925844"/>
            <a:ext cx="3090940" cy="719390"/>
          </a:xfrm>
          <a:prstGeom prst="rect">
            <a:avLst/>
          </a:prstGeom>
        </p:spPr>
      </p:pic>
      <p:sp>
        <p:nvSpPr>
          <p:cNvPr id="13" name="CuadroTexto 12"/>
          <p:cNvSpPr txBox="1"/>
          <p:nvPr/>
        </p:nvSpPr>
        <p:spPr>
          <a:xfrm>
            <a:off x="391180" y="103239"/>
            <a:ext cx="5837555" cy="523220"/>
          </a:xfrm>
          <a:prstGeom prst="rect">
            <a:avLst/>
          </a:prstGeom>
          <a:noFill/>
        </p:spPr>
        <p:txBody>
          <a:bodyPr wrap="square" rtlCol="0">
            <a:spAutoFit/>
          </a:bodyPr>
          <a:lstStyle/>
          <a:p>
            <a:r>
              <a:rPr lang="es-ES" sz="2800" b="1" i="1" dirty="0">
                <a:ln w="0"/>
                <a:effectLst>
                  <a:outerShdw blurRad="38100" dist="19050" dir="2700000" algn="tl" rotWithShape="0">
                    <a:schemeClr val="dk1">
                      <a:alpha val="40000"/>
                    </a:schemeClr>
                  </a:outerShdw>
                </a:effectLst>
              </a:rPr>
              <a:t>Estimadores de área</a:t>
            </a:r>
          </a:p>
        </p:txBody>
      </p:sp>
      <p:pic>
        <p:nvPicPr>
          <p:cNvPr id="5122" name="Picture 2" descr="ArcGIS - Wikipedia, la enciclopedia libre">
            <a:extLst>
              <a:ext uri="{FF2B5EF4-FFF2-40B4-BE49-F238E27FC236}">
                <a16:creationId xmlns:a16="http://schemas.microsoft.com/office/drawing/2014/main" id="{038DB526-C75B-4B40-9D0B-96DA89E8F1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21535" y="2494963"/>
            <a:ext cx="2143125" cy="214312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Diagrama 1">
            <a:extLst>
              <a:ext uri="{FF2B5EF4-FFF2-40B4-BE49-F238E27FC236}">
                <a16:creationId xmlns:a16="http://schemas.microsoft.com/office/drawing/2014/main" id="{433E0A65-8EF1-49F1-9124-35C031D213E1}"/>
              </a:ext>
            </a:extLst>
          </p:cNvPr>
          <p:cNvGraphicFramePr/>
          <p:nvPr>
            <p:extLst>
              <p:ext uri="{D42A27DB-BD31-4B8C-83A1-F6EECF244321}">
                <p14:modId xmlns:p14="http://schemas.microsoft.com/office/powerpoint/2010/main" val="3712148133"/>
              </p:ext>
            </p:extLst>
          </p:nvPr>
        </p:nvGraphicFramePr>
        <p:xfrm>
          <a:off x="391180" y="693134"/>
          <a:ext cx="4873994" cy="129193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126" name="Picture 6" descr="4 Kernel density estimation with different colours representing... |  Download Scientific Diagram">
            <a:extLst>
              <a:ext uri="{FF2B5EF4-FFF2-40B4-BE49-F238E27FC236}">
                <a16:creationId xmlns:a16="http://schemas.microsoft.com/office/drawing/2014/main" id="{545BD496-B383-4D9D-ABEE-5244955C2A2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21693" y="2051741"/>
            <a:ext cx="3561735" cy="3482585"/>
          </a:xfrm>
          <a:prstGeom prst="rect">
            <a:avLst/>
          </a:prstGeom>
          <a:noFill/>
          <a:extLst>
            <a:ext uri="{909E8E84-426E-40DD-AFC4-6F175D3DCCD1}">
              <a14:hiddenFill xmlns:a14="http://schemas.microsoft.com/office/drawing/2010/main">
                <a:solidFill>
                  <a:srgbClr val="FFFFFF"/>
                </a:solidFill>
              </a14:hiddenFill>
            </a:ext>
          </a:extLst>
        </p:spPr>
      </p:pic>
      <p:sp>
        <p:nvSpPr>
          <p:cNvPr id="15" name="Rectángulo 14">
            <a:extLst>
              <a:ext uri="{FF2B5EF4-FFF2-40B4-BE49-F238E27FC236}">
                <a16:creationId xmlns:a16="http://schemas.microsoft.com/office/drawing/2014/main" id="{090DAF3B-B733-4CA9-94BA-CE827290F907}"/>
              </a:ext>
            </a:extLst>
          </p:cNvPr>
          <p:cNvSpPr/>
          <p:nvPr/>
        </p:nvSpPr>
        <p:spPr>
          <a:xfrm>
            <a:off x="2792467" y="6457890"/>
            <a:ext cx="5050976" cy="276999"/>
          </a:xfrm>
          <a:prstGeom prst="rect">
            <a:avLst/>
          </a:prstGeom>
        </p:spPr>
        <p:txBody>
          <a:bodyPr wrap="square">
            <a:spAutoFit/>
          </a:bodyPr>
          <a:lstStyle/>
          <a:p>
            <a:r>
              <a:rPr lang="en-US" sz="1200" dirty="0" err="1"/>
              <a:t>Figuras</a:t>
            </a:r>
            <a:r>
              <a:rPr lang="en-US" sz="1200" dirty="0"/>
              <a:t> de: (Pittman et al., 2018).</a:t>
            </a:r>
            <a:endParaRPr lang="es-EC" sz="1200" dirty="0"/>
          </a:p>
        </p:txBody>
      </p:sp>
      <p:pic>
        <p:nvPicPr>
          <p:cNvPr id="5130" name="Picture 10" descr="Lecture 3 Home Ranges, Utilization Distributions, and Resource Selection">
            <a:extLst>
              <a:ext uri="{FF2B5EF4-FFF2-40B4-BE49-F238E27FC236}">
                <a16:creationId xmlns:a16="http://schemas.microsoft.com/office/drawing/2014/main" id="{CE8BA9BB-BE8D-4F3B-8EB7-6F1EC5BB600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97470" y="2494963"/>
            <a:ext cx="3184428" cy="2596140"/>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3DFEF10A-E8E1-4C58-8635-E66A6E828534}"/>
              </a:ext>
            </a:extLst>
          </p:cNvPr>
          <p:cNvSpPr txBox="1"/>
          <p:nvPr/>
        </p:nvSpPr>
        <p:spPr>
          <a:xfrm>
            <a:off x="5637658" y="1154263"/>
            <a:ext cx="3004898" cy="92333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EC" dirty="0" err="1"/>
              <a:t>Isopletas</a:t>
            </a:r>
            <a:r>
              <a:rPr lang="es-EC" dirty="0"/>
              <a:t> extrapoladas:</a:t>
            </a:r>
          </a:p>
          <a:p>
            <a:pPr algn="ctr"/>
            <a:r>
              <a:rPr lang="es-EC" dirty="0"/>
              <a:t>99%-80%: área de vida</a:t>
            </a:r>
          </a:p>
          <a:p>
            <a:pPr algn="ctr"/>
            <a:r>
              <a:rPr lang="es-EC" dirty="0"/>
              <a:t>50%: área central</a:t>
            </a:r>
          </a:p>
        </p:txBody>
      </p:sp>
      <p:sp>
        <p:nvSpPr>
          <p:cNvPr id="23" name="CuadroTexto 22">
            <a:extLst>
              <a:ext uri="{FF2B5EF4-FFF2-40B4-BE49-F238E27FC236}">
                <a16:creationId xmlns:a16="http://schemas.microsoft.com/office/drawing/2014/main" id="{98156E20-33D5-4A62-8B98-43A1F0FD4029}"/>
              </a:ext>
            </a:extLst>
          </p:cNvPr>
          <p:cNvSpPr txBox="1"/>
          <p:nvPr/>
        </p:nvSpPr>
        <p:spPr>
          <a:xfrm>
            <a:off x="9142175" y="1204754"/>
            <a:ext cx="2658645" cy="64633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EC" dirty="0"/>
              <a:t>Sistemas de Información Geográfica (GIS) </a:t>
            </a:r>
          </a:p>
        </p:txBody>
      </p:sp>
      <p:sp>
        <p:nvSpPr>
          <p:cNvPr id="11" name="CuadroTexto 10">
            <a:extLst>
              <a:ext uri="{FF2B5EF4-FFF2-40B4-BE49-F238E27FC236}">
                <a16:creationId xmlns:a16="http://schemas.microsoft.com/office/drawing/2014/main" id="{36AC735A-B122-4E72-8CD3-99D1DF01E8EF}"/>
              </a:ext>
            </a:extLst>
          </p:cNvPr>
          <p:cNvSpPr txBox="1"/>
          <p:nvPr/>
        </p:nvSpPr>
        <p:spPr>
          <a:xfrm>
            <a:off x="258445" y="6334780"/>
            <a:ext cx="2534022" cy="523220"/>
          </a:xfrm>
          <a:prstGeom prst="rect">
            <a:avLst/>
          </a:prstGeom>
          <a:noFill/>
        </p:spPr>
        <p:txBody>
          <a:bodyPr wrap="square" rtlCol="0">
            <a:spAutoFit/>
          </a:bodyPr>
          <a:lstStyle/>
          <a:p>
            <a:r>
              <a:rPr lang="es-ES" sz="2800" b="1" i="1" dirty="0">
                <a:ln w="0"/>
                <a:effectLst>
                  <a:outerShdw blurRad="38100" dist="19050" dir="2700000" algn="tl" rotWithShape="0">
                    <a:schemeClr val="dk1">
                      <a:alpha val="40000"/>
                    </a:schemeClr>
                  </a:outerShdw>
                </a:effectLst>
              </a:rPr>
              <a:t>Introducción</a:t>
            </a:r>
          </a:p>
        </p:txBody>
      </p:sp>
      <p:sp>
        <p:nvSpPr>
          <p:cNvPr id="12" name="CuadroTexto 11">
            <a:extLst>
              <a:ext uri="{FF2B5EF4-FFF2-40B4-BE49-F238E27FC236}">
                <a16:creationId xmlns:a16="http://schemas.microsoft.com/office/drawing/2014/main" id="{DA5F1AA8-C834-4386-9C5F-244669949C13}"/>
              </a:ext>
            </a:extLst>
          </p:cNvPr>
          <p:cNvSpPr txBox="1"/>
          <p:nvPr/>
        </p:nvSpPr>
        <p:spPr>
          <a:xfrm>
            <a:off x="11555743" y="72269"/>
            <a:ext cx="502733" cy="369332"/>
          </a:xfrm>
          <a:prstGeom prst="rect">
            <a:avLst/>
          </a:prstGeom>
          <a:noFill/>
        </p:spPr>
        <p:txBody>
          <a:bodyPr wrap="square" rtlCol="0">
            <a:spAutoFit/>
          </a:bodyPr>
          <a:lstStyle/>
          <a:p>
            <a:r>
              <a:rPr lang="es-EC" dirty="0"/>
              <a:t>8</a:t>
            </a:r>
          </a:p>
        </p:txBody>
      </p:sp>
    </p:spTree>
    <p:extLst>
      <p:ext uri="{BB962C8B-B14F-4D97-AF65-F5344CB8AC3E}">
        <p14:creationId xmlns:p14="http://schemas.microsoft.com/office/powerpoint/2010/main" val="222320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126"/>
                                        </p:tgtEl>
                                        <p:attrNameLst>
                                          <p:attrName>style.visibility</p:attrName>
                                        </p:attrNameLst>
                                      </p:cBhvr>
                                      <p:to>
                                        <p:strVal val="visible"/>
                                      </p:to>
                                    </p:set>
                                    <p:anim calcmode="lin" valueType="num">
                                      <p:cBhvr additive="base">
                                        <p:cTn id="13" dur="500" fill="hold"/>
                                        <p:tgtEl>
                                          <p:spTgt spid="5126"/>
                                        </p:tgtEl>
                                        <p:attrNameLst>
                                          <p:attrName>ppt_x</p:attrName>
                                        </p:attrNameLst>
                                      </p:cBhvr>
                                      <p:tavLst>
                                        <p:tav tm="0">
                                          <p:val>
                                            <p:strVal val="#ppt_x"/>
                                          </p:val>
                                        </p:tav>
                                        <p:tav tm="100000">
                                          <p:val>
                                            <p:strVal val="#ppt_x"/>
                                          </p:val>
                                        </p:tav>
                                      </p:tavLst>
                                    </p:anim>
                                    <p:anim calcmode="lin" valueType="num">
                                      <p:cBhvr additive="base">
                                        <p:cTn id="14" dur="500" fill="hold"/>
                                        <p:tgtEl>
                                          <p:spTgt spid="51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130"/>
                                        </p:tgtEl>
                                        <p:attrNameLst>
                                          <p:attrName>style.visibility</p:attrName>
                                        </p:attrNameLst>
                                      </p:cBhvr>
                                      <p:to>
                                        <p:strVal val="visible"/>
                                      </p:to>
                                    </p:set>
                                    <p:anim calcmode="lin" valueType="num">
                                      <p:cBhvr additive="base">
                                        <p:cTn id="19" dur="500" fill="hold"/>
                                        <p:tgtEl>
                                          <p:spTgt spid="5130"/>
                                        </p:tgtEl>
                                        <p:attrNameLst>
                                          <p:attrName>ppt_x</p:attrName>
                                        </p:attrNameLst>
                                      </p:cBhvr>
                                      <p:tavLst>
                                        <p:tav tm="0">
                                          <p:val>
                                            <p:strVal val="#ppt_x"/>
                                          </p:val>
                                        </p:tav>
                                        <p:tav tm="100000">
                                          <p:val>
                                            <p:strVal val="#ppt_x"/>
                                          </p:val>
                                        </p:tav>
                                      </p:tavLst>
                                    </p:anim>
                                    <p:anim calcmode="lin" valueType="num">
                                      <p:cBhvr additive="base">
                                        <p:cTn id="20" dur="500" fill="hold"/>
                                        <p:tgtEl>
                                          <p:spTgt spid="513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122"/>
                                        </p:tgtEl>
                                        <p:attrNameLst>
                                          <p:attrName>style.visibility</p:attrName>
                                        </p:attrNameLst>
                                      </p:cBhvr>
                                      <p:to>
                                        <p:strVal val="visible"/>
                                      </p:to>
                                    </p:set>
                                    <p:anim calcmode="lin" valueType="num">
                                      <p:cBhvr additive="base">
                                        <p:cTn id="29" dur="500" fill="hold"/>
                                        <p:tgtEl>
                                          <p:spTgt spid="5122"/>
                                        </p:tgtEl>
                                        <p:attrNameLst>
                                          <p:attrName>ppt_x</p:attrName>
                                        </p:attrNameLst>
                                      </p:cBhvr>
                                      <p:tavLst>
                                        <p:tav tm="0">
                                          <p:val>
                                            <p:strVal val="#ppt_x"/>
                                          </p:val>
                                        </p:tav>
                                        <p:tav tm="100000">
                                          <p:val>
                                            <p:strVal val="#ppt_x"/>
                                          </p:val>
                                        </p:tav>
                                      </p:tavLst>
                                    </p:anim>
                                    <p:anim calcmode="lin" valueType="num">
                                      <p:cBhvr additive="base">
                                        <p:cTn id="30" dur="500" fill="hold"/>
                                        <p:tgtEl>
                                          <p:spTgt spid="5122"/>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ppt_x"/>
                                          </p:val>
                                        </p:tav>
                                        <p:tav tm="100000">
                                          <p:val>
                                            <p:strVal val="#ppt_x"/>
                                          </p:val>
                                        </p:tav>
                                      </p:tavLst>
                                    </p:anim>
                                    <p:anim calcmode="lin" valueType="num">
                                      <p:cBhvr additive="base">
                                        <p:cTn id="3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5" grpId="0" animBg="1"/>
      <p:bldP spid="23" grpId="0" animBg="1"/>
    </p:bldLst>
  </p:timing>
</p:sld>
</file>

<file path=ppt/theme/theme1.xml><?xml version="1.0" encoding="utf-8"?>
<a:theme xmlns:a="http://schemas.openxmlformats.org/drawingml/2006/main" name="TemaESP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ersonalizado 2">
      <a:majorFont>
        <a:latin typeface="Berlin Sans FB Demi"/>
        <a:ea typeface=""/>
        <a:cs typeface=""/>
      </a:majorFont>
      <a:minorFont>
        <a:latin typeface="Tw Cen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ción1" id="{0F9E024F-55E6-40A2-91F2-5D07BA05CD51}" vid="{2E3A5D47-31DE-42F3-B788-4F47F3D71626}"/>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16194</TotalTime>
  <Words>1547</Words>
  <Application>Microsoft Office PowerPoint</Application>
  <PresentationFormat>Panorámica</PresentationFormat>
  <Paragraphs>318</Paragraphs>
  <Slides>35</Slides>
  <Notes>27</Notes>
  <HiddenSlides>0</HiddenSlides>
  <MMClips>0</MMClips>
  <ScaleCrop>false</ScaleCrop>
  <HeadingPairs>
    <vt:vector size="8" baseType="variant">
      <vt:variant>
        <vt:lpstr>Fuentes usadas</vt:lpstr>
      </vt:variant>
      <vt:variant>
        <vt:i4>5</vt:i4>
      </vt:variant>
      <vt:variant>
        <vt:lpstr>Tema</vt:lpstr>
      </vt:variant>
      <vt:variant>
        <vt:i4>1</vt:i4>
      </vt:variant>
      <vt:variant>
        <vt:lpstr>Servidores OLE incrustados</vt:lpstr>
      </vt:variant>
      <vt:variant>
        <vt:i4>1</vt:i4>
      </vt:variant>
      <vt:variant>
        <vt:lpstr>Títulos de diapositiva</vt:lpstr>
      </vt:variant>
      <vt:variant>
        <vt:i4>35</vt:i4>
      </vt:variant>
    </vt:vector>
  </HeadingPairs>
  <TitlesOfParts>
    <vt:vector size="42" baseType="lpstr">
      <vt:lpstr>Arial</vt:lpstr>
      <vt:lpstr>Berlin Sans FB Demi</vt:lpstr>
      <vt:lpstr>Calibri</vt:lpstr>
      <vt:lpstr>Times New Roman</vt:lpstr>
      <vt:lpstr>Tw Cen MT</vt:lpstr>
      <vt:lpstr>TemaESPE</vt:lpstr>
      <vt:lpstr>CorelDRAW</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Andrius</dc:creator>
  <cp:lastModifiedBy>Alex Perez J.</cp:lastModifiedBy>
  <cp:revision>534</cp:revision>
  <dcterms:created xsi:type="dcterms:W3CDTF">2016-12-30T05:03:01Z</dcterms:created>
  <dcterms:modified xsi:type="dcterms:W3CDTF">2023-03-02T13:05:44Z</dcterms:modified>
</cp:coreProperties>
</file>