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9144000"/>
  <p:notesSz cx="7099300" cy="10234600"/>
  <p:embeddedFontLst>
    <p:embeddedFont>
      <p:font typeface="Roboto Thin"/>
      <p:regular r:id="rId32"/>
      <p:bold r:id="rId33"/>
      <p:italic r:id="rId34"/>
      <p:boldItalic r:id="rId35"/>
    </p:embeddedFont>
    <p:embeddedFont>
      <p:font typeface="Roboto Medium"/>
      <p:regular r:id="rId36"/>
      <p:bold r:id="rId37"/>
      <p:italic r:id="rId38"/>
      <p:boldItalic r:id="rId39"/>
    </p:embeddedFont>
    <p:embeddedFont>
      <p:font typeface="Roboto"/>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p15:clr>
            <a:srgbClr val="9AA0A6"/>
          </p15:clr>
        </p15:guide>
      </p15:sldGuideLst>
    </p:ext>
    <p:ext uri="http://customooxmlschemas.google.com/">
      <go:slidesCustomData xmlns:go="http://customooxmlschemas.google.com/" r:id="rId44" roundtripDataSignature="AMtx7mif9dNKR2irj7pvROzX4R2UPtqAo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20" Type="http://schemas.openxmlformats.org/officeDocument/2006/relationships/slide" Target="slides/slide15.xml"/><Relationship Id="rId42" Type="http://schemas.openxmlformats.org/officeDocument/2006/relationships/font" Target="fonts/Roboto-italic.fntdata"/><Relationship Id="rId41" Type="http://schemas.openxmlformats.org/officeDocument/2006/relationships/font" Target="fonts/Roboto-bold.fntdata"/><Relationship Id="rId22" Type="http://schemas.openxmlformats.org/officeDocument/2006/relationships/slide" Target="slides/slide17.xml"/><Relationship Id="rId44" Type="http://customschemas.google.com/relationships/presentationmetadata" Target="metadata"/><Relationship Id="rId21" Type="http://schemas.openxmlformats.org/officeDocument/2006/relationships/slide" Target="slides/slide16.xml"/><Relationship Id="rId43" Type="http://schemas.openxmlformats.org/officeDocument/2006/relationships/font" Target="fonts/Roboto-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Thin-bold.fntdata"/><Relationship Id="rId10" Type="http://schemas.openxmlformats.org/officeDocument/2006/relationships/slide" Target="slides/slide5.xml"/><Relationship Id="rId32" Type="http://schemas.openxmlformats.org/officeDocument/2006/relationships/font" Target="fonts/RobotoThin-regular.fntdata"/><Relationship Id="rId13" Type="http://schemas.openxmlformats.org/officeDocument/2006/relationships/slide" Target="slides/slide8.xml"/><Relationship Id="rId35" Type="http://schemas.openxmlformats.org/officeDocument/2006/relationships/font" Target="fonts/RobotoThin-boldItalic.fntdata"/><Relationship Id="rId12" Type="http://schemas.openxmlformats.org/officeDocument/2006/relationships/slide" Target="slides/slide7.xml"/><Relationship Id="rId34" Type="http://schemas.openxmlformats.org/officeDocument/2006/relationships/font" Target="fonts/RobotoThin-italic.fntdata"/><Relationship Id="rId15" Type="http://schemas.openxmlformats.org/officeDocument/2006/relationships/slide" Target="slides/slide10.xml"/><Relationship Id="rId37" Type="http://schemas.openxmlformats.org/officeDocument/2006/relationships/font" Target="fonts/RobotoMedium-bold.fntdata"/><Relationship Id="rId14" Type="http://schemas.openxmlformats.org/officeDocument/2006/relationships/slide" Target="slides/slide9.xml"/><Relationship Id="rId36" Type="http://schemas.openxmlformats.org/officeDocument/2006/relationships/font" Target="fonts/RobotoMedium-regular.fntdata"/><Relationship Id="rId17" Type="http://schemas.openxmlformats.org/officeDocument/2006/relationships/slide" Target="slides/slide12.xml"/><Relationship Id="rId39" Type="http://schemas.openxmlformats.org/officeDocument/2006/relationships/font" Target="fonts/RobotoMedium-boldItalic.fntdata"/><Relationship Id="rId16" Type="http://schemas.openxmlformats.org/officeDocument/2006/relationships/slide" Target="slides/slide11.xml"/><Relationship Id="rId38" Type="http://schemas.openxmlformats.org/officeDocument/2006/relationships/font" Target="fonts/RobotoMedium-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76363" cy="511731"/>
          </a:xfrm>
          <a:prstGeom prst="rect">
            <a:avLst/>
          </a:prstGeom>
          <a:noFill/>
          <a:ln>
            <a:noFill/>
          </a:ln>
        </p:spPr>
        <p:txBody>
          <a:bodyPr anchorCtr="0" anchor="t" bIns="49925" lIns="99875" spcFirstLastPara="1" rIns="99875" wrap="square" tIns="499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021293" y="0"/>
            <a:ext cx="3076363" cy="511731"/>
          </a:xfrm>
          <a:prstGeom prst="rect">
            <a:avLst/>
          </a:prstGeom>
          <a:noFill/>
          <a:ln>
            <a:noFill/>
          </a:ln>
        </p:spPr>
        <p:txBody>
          <a:bodyPr anchorCtr="0" anchor="t" bIns="49925" lIns="99875" spcFirstLastPara="1" rIns="99875" wrap="square" tIns="49925">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9930" y="4861443"/>
            <a:ext cx="5679440" cy="4605576"/>
          </a:xfrm>
          <a:prstGeom prst="rect">
            <a:avLst/>
          </a:prstGeom>
          <a:noFill/>
          <a:ln>
            <a:noFill/>
          </a:ln>
        </p:spPr>
        <p:txBody>
          <a:bodyPr anchorCtr="0" anchor="t" bIns="49925" lIns="99875" spcFirstLastPara="1" rIns="99875" wrap="square" tIns="4992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721106"/>
            <a:ext cx="3076363" cy="511731"/>
          </a:xfrm>
          <a:prstGeom prst="rect">
            <a:avLst/>
          </a:prstGeom>
          <a:noFill/>
          <a:ln>
            <a:noFill/>
          </a:ln>
        </p:spPr>
        <p:txBody>
          <a:bodyPr anchorCtr="0" anchor="b" bIns="49925" lIns="99875" spcFirstLastPara="1" rIns="99875" wrap="square" tIns="499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021293" y="9721106"/>
            <a:ext cx="3076363" cy="511731"/>
          </a:xfrm>
          <a:prstGeom prst="rect">
            <a:avLst/>
          </a:prstGeom>
          <a:noFill/>
          <a:ln>
            <a:noFill/>
          </a:ln>
        </p:spPr>
        <p:txBody>
          <a:bodyPr anchorCtr="0" anchor="b" bIns="49925" lIns="99875" spcFirstLastPara="1" rIns="99875" wrap="square" tIns="499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EC" sz="1400" u="none" cap="none" strike="noStrike">
                <a:solidFill>
                  <a:schemeClr val="dk1"/>
                </a:solidFill>
                <a:latin typeface="Calibri"/>
                <a:ea typeface="Calibri"/>
                <a:cs typeface="Calibri"/>
                <a:sym typeface="Calibri"/>
              </a:rPr>
              <a:t>‹#›</a:t>
            </a:fld>
            <a:endParaRPr b="0" i="0" sz="14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1: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 name="Google Shape;65;p1: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66" name="Google Shape;66;p1: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
        <p:nvSpPr>
          <p:cNvPr id="67" name="Google Shape;67;p1:notes"/>
          <p:cNvSpPr txBox="1"/>
          <p:nvPr>
            <p:ph idx="11" type="ftr"/>
          </p:nvPr>
        </p:nvSpPr>
        <p:spPr>
          <a:xfrm>
            <a:off x="0" y="9721106"/>
            <a:ext cx="3076500" cy="511800"/>
          </a:xfrm>
          <a:prstGeom prst="rect">
            <a:avLst/>
          </a:prstGeom>
          <a:noFill/>
          <a:ln>
            <a:noFill/>
          </a:ln>
        </p:spPr>
        <p:txBody>
          <a:bodyPr anchorCtr="0" anchor="b" bIns="49925" lIns="99875" spcFirstLastPara="1" rIns="99875" wrap="square" tIns="49925">
            <a:noAutofit/>
          </a:bodyPr>
          <a:lstStyle/>
          <a:p>
            <a:pPr indent="0" lvl="0" marL="0" rtl="0" algn="l">
              <a:lnSpc>
                <a:spcPct val="100000"/>
              </a:lnSpc>
              <a:spcBef>
                <a:spcPts val="0"/>
              </a:spcBef>
              <a:spcAft>
                <a:spcPts val="0"/>
              </a:spcAft>
              <a:buSzPts val="1400"/>
              <a:buNone/>
            </a:pPr>
            <a:r>
              <a:rPr lang="es-EC"/>
              <a:t>CÓDIGO: SGC.DI.269       VERSIÓN: 1.0        DICIEMBRE 13 2011</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e2d4c0847c_1_22: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e2d4c0847c_1_22: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252" name="Google Shape;252;ge2d4c0847c_1_22: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dda814a7e4_0_11: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1dda814a7e4_0_11: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267" name="Google Shape;267;g1dda814a7e4_0_11: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0e79a43a4f_1_4: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20e79a43a4f_1_4: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293" name="Google Shape;293;g20e79a43a4f_1_4: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dd9aae8c25_0_32: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1dd9aae8c25_0_32: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323" name="Google Shape;323;g1dd9aae8c25_0_32: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dd9aae8c25_0_49: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1dd9aae8c25_0_49: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331" name="Google Shape;331;g1dd9aae8c25_0_49: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dd9aae8c25_0_62: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1dd9aae8c25_0_62: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348" name="Google Shape;348;g1dd9aae8c25_0_62: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dd9aae8c25_0_77: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1dd9aae8c25_0_77: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355" name="Google Shape;355;g1dd9aae8c25_0_77: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dd9aae8c25_0_90: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1dd9aae8c25_0_90: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362" name="Google Shape;362;g1dd9aae8c25_0_90: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ddba3fd88a_2_374: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1ddba3fd88a_2_374:notes"/>
          <p:cNvSpPr txBox="1"/>
          <p:nvPr>
            <p:ph idx="1" type="body"/>
          </p:nvPr>
        </p:nvSpPr>
        <p:spPr>
          <a:xfrm>
            <a:off x="709930" y="4861443"/>
            <a:ext cx="5679300" cy="4605600"/>
          </a:xfrm>
          <a:prstGeom prst="rect">
            <a:avLst/>
          </a:prstGeom>
        </p:spPr>
        <p:txBody>
          <a:bodyPr anchorCtr="0" anchor="t" bIns="49925" lIns="99875" spcFirstLastPara="1" rIns="99875" wrap="square" tIns="49925">
            <a:noAutofit/>
          </a:bodyPr>
          <a:lstStyle/>
          <a:p>
            <a:pPr indent="0" lvl="0" marL="0" rtl="0" algn="l">
              <a:spcBef>
                <a:spcPts val="0"/>
              </a:spcBef>
              <a:spcAft>
                <a:spcPts val="0"/>
              </a:spcAft>
              <a:buNone/>
            </a:pPr>
            <a:r>
              <a:t/>
            </a:r>
            <a:endParaRPr/>
          </a:p>
        </p:txBody>
      </p:sp>
      <p:sp>
        <p:nvSpPr>
          <p:cNvPr id="375" name="Google Shape;375;g1ddba3fd88a_2_374:notes"/>
          <p:cNvSpPr txBox="1"/>
          <p:nvPr>
            <p:ph idx="12" type="sldNum"/>
          </p:nvPr>
        </p:nvSpPr>
        <p:spPr>
          <a:xfrm>
            <a:off x="4021293" y="9721106"/>
            <a:ext cx="3076500" cy="511800"/>
          </a:xfrm>
          <a:prstGeom prst="rect">
            <a:avLst/>
          </a:prstGeom>
        </p:spPr>
        <p:txBody>
          <a:bodyPr anchorCtr="0" anchor="b" bIns="49925" lIns="99875" spcFirstLastPara="1" rIns="99875" wrap="square" tIns="49925">
            <a:noAutofit/>
          </a:bodyPr>
          <a:lstStyle/>
          <a:p>
            <a:pPr indent="0" lvl="0" marL="0" rtl="0" algn="r">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e49b08a372_0_1: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e49b08a372_0_1: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388" name="Google Shape;388;ge49b08a372_0_1: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ddba3fd88a_2_858: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p:spPr>
      </p:sp>
      <p:sp>
        <p:nvSpPr>
          <p:cNvPr id="76" name="Google Shape;76;g1ddba3fd88a_2_858:notes"/>
          <p:cNvSpPr txBox="1"/>
          <p:nvPr>
            <p:ph idx="1" type="body"/>
          </p:nvPr>
        </p:nvSpPr>
        <p:spPr>
          <a:xfrm>
            <a:off x="709930" y="4861443"/>
            <a:ext cx="5679300" cy="4605600"/>
          </a:xfrm>
          <a:prstGeom prst="rect">
            <a:avLst/>
          </a:prstGeom>
        </p:spPr>
        <p:txBody>
          <a:bodyPr anchorCtr="0" anchor="t" bIns="49925" lIns="99875" spcFirstLastPara="1" rIns="99875" wrap="square" tIns="49925">
            <a:noAutofit/>
          </a:bodyPr>
          <a:lstStyle/>
          <a:p>
            <a:pPr indent="0" lvl="0" marL="0" rtl="0" algn="l">
              <a:spcBef>
                <a:spcPts val="0"/>
              </a:spcBef>
              <a:spcAft>
                <a:spcPts val="0"/>
              </a:spcAft>
              <a:buNone/>
            </a:pPr>
            <a:r>
              <a:t/>
            </a:r>
            <a:endParaRPr/>
          </a:p>
        </p:txBody>
      </p:sp>
      <p:sp>
        <p:nvSpPr>
          <p:cNvPr id="77" name="Google Shape;77;g1ddba3fd88a_2_858:notes"/>
          <p:cNvSpPr txBox="1"/>
          <p:nvPr>
            <p:ph idx="12" type="sldNum"/>
          </p:nvPr>
        </p:nvSpPr>
        <p:spPr>
          <a:xfrm>
            <a:off x="4021293" y="9721106"/>
            <a:ext cx="3076500" cy="511800"/>
          </a:xfrm>
          <a:prstGeom prst="rect">
            <a:avLst/>
          </a:prstGeom>
        </p:spPr>
        <p:txBody>
          <a:bodyPr anchorCtr="0" anchor="b" bIns="49925" lIns="99875" spcFirstLastPara="1" rIns="99875" wrap="square" tIns="49925">
            <a:noAutofit/>
          </a:bodyPr>
          <a:lstStyle/>
          <a:p>
            <a:pPr indent="0" lvl="0" marL="0" rtl="0" algn="r">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ddba3fd88a_2_834: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ddba3fd88a_2_834:notes"/>
          <p:cNvSpPr txBox="1"/>
          <p:nvPr>
            <p:ph idx="1" type="body"/>
          </p:nvPr>
        </p:nvSpPr>
        <p:spPr>
          <a:xfrm>
            <a:off x="709930" y="4861443"/>
            <a:ext cx="5679300" cy="4605600"/>
          </a:xfrm>
          <a:prstGeom prst="rect">
            <a:avLst/>
          </a:prstGeom>
        </p:spPr>
        <p:txBody>
          <a:bodyPr anchorCtr="0" anchor="t" bIns="49925" lIns="99875" spcFirstLastPara="1" rIns="99875" wrap="square" tIns="49925">
            <a:noAutofit/>
          </a:bodyPr>
          <a:lstStyle/>
          <a:p>
            <a:pPr indent="0" lvl="0" marL="0" rtl="0" algn="l">
              <a:spcBef>
                <a:spcPts val="0"/>
              </a:spcBef>
              <a:spcAft>
                <a:spcPts val="0"/>
              </a:spcAft>
              <a:buNone/>
            </a:pPr>
            <a:r>
              <a:t/>
            </a:r>
            <a:endParaRPr/>
          </a:p>
        </p:txBody>
      </p:sp>
      <p:sp>
        <p:nvSpPr>
          <p:cNvPr id="463" name="Google Shape;463;g1ddba3fd88a_2_834:notes"/>
          <p:cNvSpPr txBox="1"/>
          <p:nvPr>
            <p:ph idx="12" type="sldNum"/>
          </p:nvPr>
        </p:nvSpPr>
        <p:spPr>
          <a:xfrm>
            <a:off x="4021293" y="9721106"/>
            <a:ext cx="3076500" cy="511800"/>
          </a:xfrm>
          <a:prstGeom prst="rect">
            <a:avLst/>
          </a:prstGeom>
        </p:spPr>
        <p:txBody>
          <a:bodyPr anchorCtr="0" anchor="b" bIns="49925" lIns="99875" spcFirstLastPara="1" rIns="99875" wrap="square" tIns="49925">
            <a:noAutofit/>
          </a:bodyPr>
          <a:lstStyle/>
          <a:p>
            <a:pPr indent="0" lvl="0" marL="0" rtl="0" algn="r">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e2d4c0847c_1_2: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e2d4c0847c_1_2: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471" name="Google Shape;471;ge2d4c0847c_1_2: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e2d4c0847c_1_80: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ge2d4c0847c_1_80: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487" name="Google Shape;487;ge2d4c0847c_1_80: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dda814a7e4_0_99: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1dda814a7e4_0_99: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494" name="Google Shape;494;g1dda814a7e4_0_99: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23: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23: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501" name="Google Shape;501;p23: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e2d4c0847c_1_69: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e2d4c0847c_1_69: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508" name="Google Shape;508;ge2d4c0847c_1_69: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1dda814a7e4_0_107: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1dda814a7e4_0_107:notes"/>
          <p:cNvSpPr txBox="1"/>
          <p:nvPr>
            <p:ph idx="1" type="body"/>
          </p:nvPr>
        </p:nvSpPr>
        <p:spPr>
          <a:xfrm>
            <a:off x="709930" y="4861443"/>
            <a:ext cx="5679300" cy="4605600"/>
          </a:xfrm>
          <a:prstGeom prst="rect">
            <a:avLst/>
          </a:prstGeom>
        </p:spPr>
        <p:txBody>
          <a:bodyPr anchorCtr="0" anchor="t" bIns="49925" lIns="99875" spcFirstLastPara="1" rIns="99875" wrap="square" tIns="49925">
            <a:noAutofit/>
          </a:bodyPr>
          <a:lstStyle/>
          <a:p>
            <a:pPr indent="0" lvl="0" marL="0" rtl="0" algn="l">
              <a:spcBef>
                <a:spcPts val="0"/>
              </a:spcBef>
              <a:spcAft>
                <a:spcPts val="0"/>
              </a:spcAft>
              <a:buNone/>
            </a:pPr>
            <a:r>
              <a:t/>
            </a:r>
            <a:endParaRPr/>
          </a:p>
        </p:txBody>
      </p:sp>
      <p:sp>
        <p:nvSpPr>
          <p:cNvPr id="515" name="Google Shape;515;g1dda814a7e4_0_107:notes"/>
          <p:cNvSpPr txBox="1"/>
          <p:nvPr>
            <p:ph idx="12" type="sldNum"/>
          </p:nvPr>
        </p:nvSpPr>
        <p:spPr>
          <a:xfrm>
            <a:off x="4021293" y="9721106"/>
            <a:ext cx="3076500" cy="511800"/>
          </a:xfrm>
          <a:prstGeom prst="rect">
            <a:avLst/>
          </a:prstGeom>
        </p:spPr>
        <p:txBody>
          <a:bodyPr anchorCtr="0" anchor="b" bIns="49925" lIns="99875" spcFirstLastPara="1" rIns="99875" wrap="square" tIns="49925">
            <a:noAutofit/>
          </a:bodyPr>
          <a:lstStyle/>
          <a:p>
            <a:pPr indent="0" lvl="0" marL="0" rtl="0" algn="r">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ddba3fd88a_2_5: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g1ddba3fd88a_2_5: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98" name="Google Shape;98;g1ddba3fd88a_2_5: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e49b08a372_0_18: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ge49b08a372_0_18: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126" name="Google Shape;126;ge49b08a372_0_18: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3: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3: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139" name="Google Shape;139;p3: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e49b08a372_1_15: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ge49b08a372_1_15: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166" name="Google Shape;166;ge49b08a372_1_15: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dd9aae8c25_0_15: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1dd9aae8c25_0_15: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174" name="Google Shape;174;g1dd9aae8c25_0_15: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ddba3fd88a_2_288: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1ddba3fd88a_2_288: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183" name="Google Shape;183;g1ddba3fd88a_2_288: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ddba3fd88a_1_155: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ddba3fd88a_1_155:notes"/>
          <p:cNvSpPr txBox="1"/>
          <p:nvPr>
            <p:ph idx="1" type="body"/>
          </p:nvPr>
        </p:nvSpPr>
        <p:spPr>
          <a:xfrm>
            <a:off x="709930" y="4861443"/>
            <a:ext cx="5679300" cy="4605600"/>
          </a:xfrm>
          <a:prstGeom prst="rect">
            <a:avLst/>
          </a:prstGeom>
        </p:spPr>
        <p:txBody>
          <a:bodyPr anchorCtr="0" anchor="t" bIns="49925" lIns="99875" spcFirstLastPara="1" rIns="99875" wrap="square" tIns="49925">
            <a:noAutofit/>
          </a:bodyPr>
          <a:lstStyle/>
          <a:p>
            <a:pPr indent="0" lvl="0" marL="0" rtl="0" algn="l">
              <a:spcBef>
                <a:spcPts val="0"/>
              </a:spcBef>
              <a:spcAft>
                <a:spcPts val="0"/>
              </a:spcAft>
              <a:buNone/>
            </a:pPr>
            <a:r>
              <a:t/>
            </a:r>
            <a:endParaRPr/>
          </a:p>
        </p:txBody>
      </p:sp>
      <p:sp>
        <p:nvSpPr>
          <p:cNvPr id="238" name="Google Shape;238;g1ddba3fd88a_1_155:notes"/>
          <p:cNvSpPr txBox="1"/>
          <p:nvPr>
            <p:ph idx="12" type="sldNum"/>
          </p:nvPr>
        </p:nvSpPr>
        <p:spPr>
          <a:xfrm>
            <a:off x="4021293" y="9721106"/>
            <a:ext cx="3076500" cy="511800"/>
          </a:xfrm>
          <a:prstGeom prst="rect">
            <a:avLst/>
          </a:prstGeom>
        </p:spPr>
        <p:txBody>
          <a:bodyPr anchorCtr="0" anchor="b" bIns="49925" lIns="99875" spcFirstLastPara="1" rIns="99875" wrap="square" tIns="49925">
            <a:noAutofit/>
          </a:bodyPr>
          <a:lstStyle/>
          <a:p>
            <a:pPr indent="0" lvl="0" marL="0" rtl="0" algn="r">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showMasterSp="0">
  <p:cSld name="Diapositiva de título">
    <p:spTree>
      <p:nvGrpSpPr>
        <p:cNvPr id="18" name="Shape 18"/>
        <p:cNvGrpSpPr/>
        <p:nvPr/>
      </p:nvGrpSpPr>
      <p:grpSpPr>
        <a:xfrm>
          <a:off x="0" y="0"/>
          <a:ext cx="0" cy="0"/>
          <a:chOff x="0" y="0"/>
          <a:chExt cx="0" cy="0"/>
        </a:xfrm>
      </p:grpSpPr>
      <p:pic>
        <p:nvPicPr>
          <p:cNvPr id="19" name="Google Shape;19;p25"/>
          <p:cNvPicPr preferRelativeResize="0"/>
          <p:nvPr/>
        </p:nvPicPr>
        <p:blipFill rotWithShape="1">
          <a:blip r:embed="rId2">
            <a:alphaModFix/>
          </a:blip>
          <a:srcRect b="0" l="0" r="2678" t="0"/>
          <a:stretch/>
        </p:blipFill>
        <p:spPr>
          <a:xfrm>
            <a:off x="-19050" y="749300"/>
            <a:ext cx="9163050" cy="5360988"/>
          </a:xfrm>
          <a:prstGeom prst="rect">
            <a:avLst/>
          </a:prstGeom>
          <a:noFill/>
          <a:ln>
            <a:noFill/>
          </a:ln>
        </p:spPr>
      </p:pic>
      <p:sp>
        <p:nvSpPr>
          <p:cNvPr id="20" name="Google Shape;20;p25"/>
          <p:cNvSpPr/>
          <p:nvPr/>
        </p:nvSpPr>
        <p:spPr>
          <a:xfrm>
            <a:off x="3071813" y="2286000"/>
            <a:ext cx="2895600" cy="4762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descr="pie de pagina espe.jpg" id="21" name="Google Shape;21;p25"/>
          <p:cNvPicPr preferRelativeResize="0"/>
          <p:nvPr/>
        </p:nvPicPr>
        <p:blipFill rotWithShape="1">
          <a:blip r:embed="rId3">
            <a:alphaModFix/>
          </a:blip>
          <a:srcRect b="0" l="0" r="0" t="0"/>
          <a:stretch/>
        </p:blipFill>
        <p:spPr>
          <a:xfrm>
            <a:off x="0" y="5864225"/>
            <a:ext cx="9144000" cy="1065213"/>
          </a:xfrm>
          <a:prstGeom prst="rect">
            <a:avLst/>
          </a:prstGeom>
          <a:noFill/>
          <a:ln cap="flat" cmpd="sng" w="9525">
            <a:solidFill>
              <a:schemeClr val="dk1"/>
            </a:solidFill>
            <a:prstDash val="solid"/>
            <a:miter lim="800000"/>
            <a:headEnd len="sm" w="sm" type="none"/>
            <a:tailEnd len="sm" w="sm" type="none"/>
          </a:ln>
        </p:spPr>
      </p:pic>
      <p:sp>
        <p:nvSpPr>
          <p:cNvPr id="22" name="Google Shape;22;p25"/>
          <p:cNvSpPr txBox="1"/>
          <p:nvPr>
            <p:ph idx="10" type="dt"/>
          </p:nvPr>
        </p:nvSpPr>
        <p:spPr>
          <a:xfrm>
            <a:off x="385192" y="5661248"/>
            <a:ext cx="2026568" cy="21602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5"/>
          <p:cNvSpPr txBox="1"/>
          <p:nvPr>
            <p:ph idx="11" type="ftr"/>
          </p:nvPr>
        </p:nvSpPr>
        <p:spPr>
          <a:xfrm>
            <a:off x="4388160" y="5662451"/>
            <a:ext cx="1447800" cy="21361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5"/>
          <p:cNvSpPr txBox="1"/>
          <p:nvPr>
            <p:ph idx="12" type="sldNum"/>
          </p:nvPr>
        </p:nvSpPr>
        <p:spPr>
          <a:xfrm>
            <a:off x="7812360" y="5662451"/>
            <a:ext cx="874440" cy="213618"/>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r>
              <a:rPr lang="es-EC"/>
              <a:t>VERSIÓN: </a:t>
            </a:r>
            <a:r>
              <a:rPr b="0" lang="es-EC"/>
              <a:t>1.1</a:t>
            </a:r>
            <a:endParaRPr b="0"/>
          </a:p>
        </p:txBody>
      </p:sp>
      <p:pic>
        <p:nvPicPr>
          <p:cNvPr id="25" name="Google Shape;25;p25"/>
          <p:cNvPicPr preferRelativeResize="0"/>
          <p:nvPr/>
        </p:nvPicPr>
        <p:blipFill rotWithShape="1">
          <a:blip r:embed="rId4">
            <a:alphaModFix/>
          </a:blip>
          <a:srcRect b="0" l="0" r="0" t="0"/>
          <a:stretch/>
        </p:blipFill>
        <p:spPr>
          <a:xfrm>
            <a:off x="343102" y="222164"/>
            <a:ext cx="2232000" cy="5764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53" name="Shape 53"/>
        <p:cNvGrpSpPr/>
        <p:nvPr/>
      </p:nvGrpSpPr>
      <p:grpSpPr>
        <a:xfrm>
          <a:off x="0" y="0"/>
          <a:ext cx="0" cy="0"/>
          <a:chOff x="0" y="0"/>
          <a:chExt cx="0" cy="0"/>
        </a:xfrm>
      </p:grpSpPr>
      <p:sp>
        <p:nvSpPr>
          <p:cNvPr id="54" name="Google Shape;54;p3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1" sz="2000" u="none" cap="none" strike="noStrike">
                <a:solidFill>
                  <a:srgbClr val="FFFFCC"/>
                </a:solidFill>
                <a:latin typeface="Arial"/>
                <a:ea typeface="Arial"/>
                <a:cs typeface="Arial"/>
                <a:sym typeface="Arial"/>
              </a:defRPr>
            </a:lvl1pPr>
            <a:lvl2pPr lvl="1"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2pPr>
            <a:lvl3pPr lvl="2"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3pPr>
            <a:lvl4pPr lvl="3"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4pPr>
            <a:lvl5pPr lvl="4"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5pPr>
            <a:lvl6pPr lvl="5"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6pPr>
            <a:lvl7pPr lvl="6"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7pPr>
            <a:lvl8pPr lvl="7"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8pPr>
            <a:lvl9pPr lvl="8"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9pPr>
          </a:lstStyle>
          <a:p/>
        </p:txBody>
      </p:sp>
      <p:sp>
        <p:nvSpPr>
          <p:cNvPr id="55" name="Google Shape;55;p34"/>
          <p:cNvSpPr/>
          <p:nvPr>
            <p:ph idx="2" type="pic"/>
          </p:nvPr>
        </p:nvSpPr>
        <p:spPr>
          <a:xfrm>
            <a:off x="1792288" y="612775"/>
            <a:ext cx="5486400" cy="4114800"/>
          </a:xfrm>
          <a:prstGeom prst="rect">
            <a:avLst/>
          </a:prstGeom>
          <a:noFill/>
          <a:ln>
            <a:noFill/>
          </a:ln>
        </p:spPr>
      </p:sp>
      <p:sp>
        <p:nvSpPr>
          <p:cNvPr id="56" name="Google Shape;56;p3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rtl="0" algn="l">
              <a:lnSpc>
                <a:spcPct val="100000"/>
              </a:lnSpc>
              <a:spcBef>
                <a:spcPts val="24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indent="-228600" lvl="2" marL="1371600" marR="0" rtl="0" algn="l">
              <a:lnSpc>
                <a:spcPct val="100000"/>
              </a:lnSpc>
              <a:spcBef>
                <a:spcPts val="20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228600" lvl="3" marL="1828800" marR="0" rtl="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228600" lvl="4" marL="2286000" marR="0" rtl="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228600" lvl="5" marL="2743200" marR="0" rtl="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228600" lvl="6" marL="3200400" marR="0" rtl="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228600" lvl="7" marL="3657600" marR="0" rtl="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228600" lvl="8" marL="4114800" marR="0" rtl="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57" name="Shape 57"/>
        <p:cNvGrpSpPr/>
        <p:nvPr/>
      </p:nvGrpSpPr>
      <p:grpSpPr>
        <a:xfrm>
          <a:off x="0" y="0"/>
          <a:ext cx="0" cy="0"/>
          <a:chOff x="0" y="0"/>
          <a:chExt cx="0" cy="0"/>
        </a:xfrm>
      </p:grpSpPr>
      <p:sp>
        <p:nvSpPr>
          <p:cNvPr id="58" name="Google Shape;58;p35"/>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1pPr>
            <a:lvl2pPr lvl="1"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2pPr>
            <a:lvl3pPr lvl="2"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3pPr>
            <a:lvl4pPr lvl="3"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4pPr>
            <a:lvl5pPr lvl="4"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5pPr>
            <a:lvl6pPr lvl="5"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6pPr>
            <a:lvl7pPr lvl="6"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7pPr>
            <a:lvl8pPr lvl="7"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8pPr>
            <a:lvl9pPr lvl="8"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9pPr>
          </a:lstStyle>
          <a:p/>
        </p:txBody>
      </p:sp>
      <p:sp>
        <p:nvSpPr>
          <p:cNvPr id="59" name="Google Shape;59;p35"/>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1pPr>
            <a:lvl2pPr indent="-381000" lvl="1" marL="9144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81000" lvl="3" marL="18288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81000" lvl="4" marL="22860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5pPr>
            <a:lvl6pPr indent="-381000" lvl="5" marL="27432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6pPr>
            <a:lvl7pPr indent="-381000" lvl="6" marL="32004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7pPr>
            <a:lvl8pPr indent="-381000" lvl="7" marL="3657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8pPr>
            <a:lvl9pPr indent="-381000" lvl="8" marL="41148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60" name="Shape 60"/>
        <p:cNvGrpSpPr/>
        <p:nvPr/>
      </p:nvGrpSpPr>
      <p:grpSpPr>
        <a:xfrm>
          <a:off x="0" y="0"/>
          <a:ext cx="0" cy="0"/>
          <a:chOff x="0" y="0"/>
          <a:chExt cx="0" cy="0"/>
        </a:xfrm>
      </p:grpSpPr>
      <p:sp>
        <p:nvSpPr>
          <p:cNvPr id="61" name="Google Shape;61;p36"/>
          <p:cNvSpPr txBox="1"/>
          <p:nvPr>
            <p:ph type="title"/>
          </p:nvPr>
        </p:nvSpPr>
        <p:spPr>
          <a:xfrm rot="5400000">
            <a:off x="4732337" y="2171700"/>
            <a:ext cx="5851525" cy="20574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1pPr>
            <a:lvl2pPr lvl="1"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2pPr>
            <a:lvl3pPr lvl="2"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3pPr>
            <a:lvl4pPr lvl="3"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4pPr>
            <a:lvl5pPr lvl="4"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5pPr>
            <a:lvl6pPr lvl="5"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6pPr>
            <a:lvl7pPr lvl="6"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7pPr>
            <a:lvl8pPr lvl="7"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8pPr>
            <a:lvl9pPr lvl="8"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9pPr>
          </a:lstStyle>
          <a:p/>
        </p:txBody>
      </p:sp>
      <p:sp>
        <p:nvSpPr>
          <p:cNvPr id="62" name="Google Shape;62;p36"/>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1pPr>
            <a:lvl2pPr indent="-381000" lvl="1" marL="9144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81000" lvl="3" marL="18288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81000" lvl="4" marL="22860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5pPr>
            <a:lvl6pPr indent="-381000" lvl="5" marL="27432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6pPr>
            <a:lvl7pPr indent="-381000" lvl="6" marL="32004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7pPr>
            <a:lvl8pPr indent="-381000" lvl="7" marL="3657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8pPr>
            <a:lvl9pPr indent="-381000" lvl="8" marL="41148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En blanco" type="blank">
  <p:cSld name="BLANK">
    <p:spTree>
      <p:nvGrpSpPr>
        <p:cNvPr id="26" name="Shape 26"/>
        <p:cNvGrpSpPr/>
        <p:nvPr/>
      </p:nvGrpSpPr>
      <p:grpSpPr>
        <a:xfrm>
          <a:off x="0" y="0"/>
          <a:ext cx="0" cy="0"/>
          <a:chOff x="0" y="0"/>
          <a:chExt cx="0" cy="0"/>
        </a:xfrm>
      </p:grpSpPr>
      <p:sp>
        <p:nvSpPr>
          <p:cNvPr id="27" name="Google Shape;27;p26"/>
          <p:cNvSpPr txBox="1"/>
          <p:nvPr>
            <p:ph idx="10" type="dt"/>
          </p:nvPr>
        </p:nvSpPr>
        <p:spPr>
          <a:xfrm>
            <a:off x="385192" y="6656871"/>
            <a:ext cx="2026568" cy="21602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6"/>
          <p:cNvSpPr txBox="1"/>
          <p:nvPr>
            <p:ph idx="12" type="sldNum"/>
          </p:nvPr>
        </p:nvSpPr>
        <p:spPr>
          <a:xfrm>
            <a:off x="7812360" y="6658074"/>
            <a:ext cx="874440" cy="213618"/>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r>
              <a:rPr lang="es-EC"/>
              <a:t>VERSIÓN: 1.0</a:t>
            </a:r>
            <a:endParaRPr/>
          </a:p>
        </p:txBody>
      </p:sp>
      <p:sp>
        <p:nvSpPr>
          <p:cNvPr id="29" name="Google Shape;29;p26"/>
          <p:cNvSpPr txBox="1"/>
          <p:nvPr>
            <p:ph idx="11" type="ftr"/>
          </p:nvPr>
        </p:nvSpPr>
        <p:spPr>
          <a:xfrm>
            <a:off x="4388160" y="6658074"/>
            <a:ext cx="1447800" cy="21361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30" name="Shape 30"/>
        <p:cNvGrpSpPr/>
        <p:nvPr/>
      </p:nvGrpSpPr>
      <p:grpSpPr>
        <a:xfrm>
          <a:off x="0" y="0"/>
          <a:ext cx="0" cy="0"/>
          <a:chOff x="0" y="0"/>
          <a:chExt cx="0" cy="0"/>
        </a:xfrm>
      </p:grpSpPr>
      <p:sp>
        <p:nvSpPr>
          <p:cNvPr id="31" name="Google Shape;31;p2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1" sz="2000" u="none" cap="none" strike="noStrike">
                <a:solidFill>
                  <a:srgbClr val="FFFFCC"/>
                </a:solidFill>
                <a:latin typeface="Arial"/>
                <a:ea typeface="Arial"/>
                <a:cs typeface="Arial"/>
                <a:sym typeface="Arial"/>
              </a:defRPr>
            </a:lvl1pPr>
            <a:lvl2pPr lvl="1"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2pPr>
            <a:lvl3pPr lvl="2"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3pPr>
            <a:lvl4pPr lvl="3"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4pPr>
            <a:lvl5pPr lvl="4"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5pPr>
            <a:lvl6pPr lvl="5"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6pPr>
            <a:lvl7pPr lvl="6"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7pPr>
            <a:lvl8pPr lvl="7"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8pPr>
            <a:lvl9pPr lvl="8"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9pPr>
          </a:lstStyle>
          <a:p/>
        </p:txBody>
      </p:sp>
      <p:sp>
        <p:nvSpPr>
          <p:cNvPr id="32" name="Google Shape;32;p2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9pPr>
          </a:lstStyle>
          <a:p/>
        </p:txBody>
      </p:sp>
      <p:sp>
        <p:nvSpPr>
          <p:cNvPr id="33" name="Google Shape;33;p2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rtl="0" algn="l">
              <a:lnSpc>
                <a:spcPct val="100000"/>
              </a:lnSpc>
              <a:spcBef>
                <a:spcPts val="24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indent="-228600" lvl="2" marL="1371600" marR="0" rtl="0" algn="l">
              <a:lnSpc>
                <a:spcPct val="100000"/>
              </a:lnSpc>
              <a:spcBef>
                <a:spcPts val="20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228600" lvl="3" marL="1828800" marR="0" rtl="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228600" lvl="4" marL="2286000" marR="0" rtl="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228600" lvl="5" marL="2743200" marR="0" rtl="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228600" lvl="6" marL="3200400" marR="0" rtl="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228600" lvl="7" marL="3657600" marR="0" rtl="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228600" lvl="8" marL="4114800" marR="0" rtl="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p:cSld name="Título y objetos">
    <p:spTree>
      <p:nvGrpSpPr>
        <p:cNvPr id="34" name="Shape 34"/>
        <p:cNvGrpSpPr/>
        <p:nvPr/>
      </p:nvGrpSpPr>
      <p:grpSpPr>
        <a:xfrm>
          <a:off x="0" y="0"/>
          <a:ext cx="0" cy="0"/>
          <a:chOff x="0" y="0"/>
          <a:chExt cx="0" cy="0"/>
        </a:xfrm>
      </p:grpSpPr>
      <p:sp>
        <p:nvSpPr>
          <p:cNvPr id="35" name="Google Shape;35;p2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1pPr>
            <a:lvl2pPr indent="-381000" lvl="1" marL="9144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81000" lvl="3" marL="18288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81000" lvl="4" marL="22860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5pPr>
            <a:lvl6pPr indent="-381000" lvl="5" marL="27432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6pPr>
            <a:lvl7pPr indent="-381000" lvl="6" marL="32004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7pPr>
            <a:lvl8pPr indent="-381000" lvl="7" marL="3657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8pPr>
            <a:lvl9pPr indent="-381000" lvl="8" marL="41148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9pPr>
          </a:lstStyle>
          <a:p/>
        </p:txBody>
      </p:sp>
      <p:sp>
        <p:nvSpPr>
          <p:cNvPr id="36" name="Google Shape;36;p28"/>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1pPr>
            <a:lvl2pPr lvl="1"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2pPr>
            <a:lvl3pPr lvl="2"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3pPr>
            <a:lvl4pPr lvl="3"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4pPr>
            <a:lvl5pPr lvl="4"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5pPr>
            <a:lvl6pPr lvl="5"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6pPr>
            <a:lvl7pPr lvl="6"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7pPr>
            <a:lvl8pPr lvl="7"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8pPr>
            <a:lvl9pPr lvl="8"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37" name="Shape 37"/>
        <p:cNvGrpSpPr/>
        <p:nvPr/>
      </p:nvGrpSpPr>
      <p:grpSpPr>
        <a:xfrm>
          <a:off x="0" y="0"/>
          <a:ext cx="0" cy="0"/>
          <a:chOff x="0" y="0"/>
          <a:chExt cx="0" cy="0"/>
        </a:xfrm>
      </p:grpSpPr>
      <p:sp>
        <p:nvSpPr>
          <p:cNvPr id="38" name="Google Shape;38;p2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1" sz="4000" u="none" cap="none" strike="noStrike">
                <a:solidFill>
                  <a:srgbClr val="FFFFCC"/>
                </a:solidFill>
                <a:latin typeface="Arial"/>
                <a:ea typeface="Arial"/>
                <a:cs typeface="Arial"/>
                <a:sym typeface="Arial"/>
              </a:defRPr>
            </a:lvl1pPr>
            <a:lvl2pPr lvl="1"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2pPr>
            <a:lvl3pPr lvl="2"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3pPr>
            <a:lvl4pPr lvl="3"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4pPr>
            <a:lvl5pPr lvl="4"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5pPr>
            <a:lvl6pPr lvl="5"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6pPr>
            <a:lvl7pPr lvl="6"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7pPr>
            <a:lvl8pPr lvl="7"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8pPr>
            <a:lvl9pPr lvl="8"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9pPr>
          </a:lstStyle>
          <a:p/>
        </p:txBody>
      </p:sp>
      <p:sp>
        <p:nvSpPr>
          <p:cNvPr id="39" name="Google Shape;39;p2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1pPr>
            <a:lvl2pPr indent="-228600" lvl="1" marL="914400" marR="0" rtl="0" algn="l">
              <a:lnSpc>
                <a:spcPct val="100000"/>
              </a:lnSpc>
              <a:spcBef>
                <a:spcPts val="36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2pPr>
            <a:lvl3pPr indent="-228600" lvl="2" marL="1371600" marR="0" rtl="0" algn="l">
              <a:lnSpc>
                <a:spcPct val="100000"/>
              </a:lnSpc>
              <a:spcBef>
                <a:spcPts val="32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indent="-228600" lvl="3" marL="1828800" marR="0" rtl="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228600" lvl="4" marL="2286000" marR="0" rtl="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228600" lvl="6" marL="3200400" marR="0" rtl="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228600" lvl="7" marL="3657600" marR="0" rtl="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228600" lvl="8" marL="4114800" marR="0" rtl="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40" name="Shape 40"/>
        <p:cNvGrpSpPr/>
        <p:nvPr/>
      </p:nvGrpSpPr>
      <p:grpSpPr>
        <a:xfrm>
          <a:off x="0" y="0"/>
          <a:ext cx="0" cy="0"/>
          <a:chOff x="0" y="0"/>
          <a:chExt cx="0" cy="0"/>
        </a:xfrm>
      </p:grpSpPr>
      <p:sp>
        <p:nvSpPr>
          <p:cNvPr id="41" name="Google Shape;41;p30"/>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1pPr>
            <a:lvl2pPr lvl="1"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2pPr>
            <a:lvl3pPr lvl="2"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3pPr>
            <a:lvl4pPr lvl="3"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4pPr>
            <a:lvl5pPr lvl="4"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5pPr>
            <a:lvl6pPr lvl="5"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6pPr>
            <a:lvl7pPr lvl="6"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7pPr>
            <a:lvl8pPr lvl="7"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8pPr>
            <a:lvl9pPr lvl="8"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9pPr>
          </a:lstStyle>
          <a:p/>
        </p:txBody>
      </p:sp>
      <p:sp>
        <p:nvSpPr>
          <p:cNvPr id="42" name="Google Shape;42;p3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55600" lvl="2" marL="1371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indent="-342900" lvl="3" marL="18288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43" name="Google Shape;43;p3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55600" lvl="2" marL="1371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indent="-342900" lvl="3" marL="18288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4" name="Shape 44"/>
        <p:cNvGrpSpPr/>
        <p:nvPr/>
      </p:nvGrpSpPr>
      <p:grpSpPr>
        <a:xfrm>
          <a:off x="0" y="0"/>
          <a:ext cx="0" cy="0"/>
          <a:chOff x="0" y="0"/>
          <a:chExt cx="0" cy="0"/>
        </a:xfrm>
      </p:grpSpPr>
      <p:sp>
        <p:nvSpPr>
          <p:cNvPr id="45" name="Google Shape;45;p31"/>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1pPr>
            <a:lvl2pPr lvl="1"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2pPr>
            <a:lvl3pPr lvl="2"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3pPr>
            <a:lvl4pPr lvl="3"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4pPr>
            <a:lvl5pPr lvl="4"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5pPr>
            <a:lvl6pPr lvl="5"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6pPr>
            <a:lvl7pPr lvl="6"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7pPr>
            <a:lvl8pPr lvl="7"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8pPr>
            <a:lvl9pPr lvl="8"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9pPr>
          </a:lstStyle>
          <a:p/>
        </p:txBody>
      </p:sp>
      <p:sp>
        <p:nvSpPr>
          <p:cNvPr id="46" name="Google Shape;46;p3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8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indent="-228600" lvl="1" marL="914400" marR="0" rtl="0" algn="l">
              <a:lnSpc>
                <a:spcPct val="100000"/>
              </a:lnSpc>
              <a:spcBef>
                <a:spcPts val="40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2pPr>
            <a:lvl3pPr indent="-228600" lvl="2" marL="1371600" marR="0" rtl="0" algn="l">
              <a:lnSpc>
                <a:spcPct val="100000"/>
              </a:lnSpc>
              <a:spcBef>
                <a:spcPts val="36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3pPr>
            <a:lvl4pPr indent="-228600" lvl="3" marL="1828800" marR="0" rtl="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Arial"/>
                <a:ea typeface="Arial"/>
                <a:cs typeface="Arial"/>
                <a:sym typeface="Arial"/>
              </a:defRPr>
            </a:lvl4pPr>
            <a:lvl5pPr indent="-228600" lvl="4" marL="2286000" marR="0" rtl="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Arial"/>
                <a:ea typeface="Arial"/>
                <a:cs typeface="Arial"/>
                <a:sym typeface="Arial"/>
              </a:defRPr>
            </a:lvl5pPr>
            <a:lvl6pPr indent="-228600" lvl="5" marL="2743200" marR="0" rtl="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Arial"/>
                <a:ea typeface="Arial"/>
                <a:cs typeface="Arial"/>
                <a:sym typeface="Arial"/>
              </a:defRPr>
            </a:lvl6pPr>
            <a:lvl7pPr indent="-228600" lvl="6" marL="3200400" marR="0" rtl="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Arial"/>
                <a:ea typeface="Arial"/>
                <a:cs typeface="Arial"/>
                <a:sym typeface="Arial"/>
              </a:defRPr>
            </a:lvl7pPr>
            <a:lvl8pPr indent="-228600" lvl="7" marL="3657600" marR="0" rtl="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Arial"/>
                <a:ea typeface="Arial"/>
                <a:cs typeface="Arial"/>
                <a:sym typeface="Arial"/>
              </a:defRPr>
            </a:lvl8pPr>
            <a:lvl9pPr indent="-228600" lvl="8" marL="4114800" marR="0" rtl="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Arial"/>
                <a:ea typeface="Arial"/>
                <a:cs typeface="Arial"/>
                <a:sym typeface="Arial"/>
              </a:defRPr>
            </a:lvl9pPr>
          </a:lstStyle>
          <a:p/>
        </p:txBody>
      </p:sp>
      <p:sp>
        <p:nvSpPr>
          <p:cNvPr id="47" name="Google Shape;47;p3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1pPr>
            <a:lvl2pPr indent="-355600" lvl="1" marL="914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2pPr>
            <a:lvl3pPr indent="-342900" lvl="2" marL="13716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3pPr>
            <a:lvl4pPr indent="-330200" lvl="3" marL="1828800" marR="0" rtl="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4pPr>
            <a:lvl5pPr indent="-330200" lvl="4" marL="2286000" marR="0" rtl="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5pPr>
            <a:lvl6pPr indent="-330200" lvl="5" marL="2743200" marR="0" rtl="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6pPr>
            <a:lvl7pPr indent="-330200" lvl="6" marL="3200400" marR="0" rtl="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7pPr>
            <a:lvl8pPr indent="-330200" lvl="7" marL="3657600" marR="0" rtl="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8pPr>
            <a:lvl9pPr indent="-330200" lvl="8" marL="4114800" marR="0" rtl="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9pPr>
          </a:lstStyle>
          <a:p/>
        </p:txBody>
      </p:sp>
      <p:sp>
        <p:nvSpPr>
          <p:cNvPr id="48" name="Google Shape;48;p3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8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indent="-228600" lvl="1" marL="914400" marR="0" rtl="0" algn="l">
              <a:lnSpc>
                <a:spcPct val="100000"/>
              </a:lnSpc>
              <a:spcBef>
                <a:spcPts val="40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2pPr>
            <a:lvl3pPr indent="-228600" lvl="2" marL="1371600" marR="0" rtl="0" algn="l">
              <a:lnSpc>
                <a:spcPct val="100000"/>
              </a:lnSpc>
              <a:spcBef>
                <a:spcPts val="36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3pPr>
            <a:lvl4pPr indent="-228600" lvl="3" marL="1828800" marR="0" rtl="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Arial"/>
                <a:ea typeface="Arial"/>
                <a:cs typeface="Arial"/>
                <a:sym typeface="Arial"/>
              </a:defRPr>
            </a:lvl4pPr>
            <a:lvl5pPr indent="-228600" lvl="4" marL="2286000" marR="0" rtl="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Arial"/>
                <a:ea typeface="Arial"/>
                <a:cs typeface="Arial"/>
                <a:sym typeface="Arial"/>
              </a:defRPr>
            </a:lvl5pPr>
            <a:lvl6pPr indent="-228600" lvl="5" marL="2743200" marR="0" rtl="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Arial"/>
                <a:ea typeface="Arial"/>
                <a:cs typeface="Arial"/>
                <a:sym typeface="Arial"/>
              </a:defRPr>
            </a:lvl6pPr>
            <a:lvl7pPr indent="-228600" lvl="6" marL="3200400" marR="0" rtl="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Arial"/>
                <a:ea typeface="Arial"/>
                <a:cs typeface="Arial"/>
                <a:sym typeface="Arial"/>
              </a:defRPr>
            </a:lvl7pPr>
            <a:lvl8pPr indent="-228600" lvl="7" marL="3657600" marR="0" rtl="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Arial"/>
                <a:ea typeface="Arial"/>
                <a:cs typeface="Arial"/>
                <a:sym typeface="Arial"/>
              </a:defRPr>
            </a:lvl8pPr>
            <a:lvl9pPr indent="-228600" lvl="8" marL="4114800" marR="0" rtl="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Arial"/>
                <a:ea typeface="Arial"/>
                <a:cs typeface="Arial"/>
                <a:sym typeface="Arial"/>
              </a:defRPr>
            </a:lvl9pPr>
          </a:lstStyle>
          <a:p/>
        </p:txBody>
      </p:sp>
      <p:sp>
        <p:nvSpPr>
          <p:cNvPr id="49" name="Google Shape;49;p3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1pPr>
            <a:lvl2pPr indent="-355600" lvl="1" marL="914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2pPr>
            <a:lvl3pPr indent="-342900" lvl="2" marL="13716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3pPr>
            <a:lvl4pPr indent="-330200" lvl="3" marL="1828800" marR="0" rtl="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4pPr>
            <a:lvl5pPr indent="-330200" lvl="4" marL="2286000" marR="0" rtl="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5pPr>
            <a:lvl6pPr indent="-330200" lvl="5" marL="2743200" marR="0" rtl="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6pPr>
            <a:lvl7pPr indent="-330200" lvl="6" marL="3200400" marR="0" rtl="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7pPr>
            <a:lvl8pPr indent="-330200" lvl="7" marL="3657600" marR="0" rtl="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8pPr>
            <a:lvl9pPr indent="-330200" lvl="8" marL="4114800" marR="0" rtl="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50" name="Shape 50"/>
        <p:cNvGrpSpPr/>
        <p:nvPr/>
      </p:nvGrpSpPr>
      <p:grpSpPr>
        <a:xfrm>
          <a:off x="0" y="0"/>
          <a:ext cx="0" cy="0"/>
          <a:chOff x="0" y="0"/>
          <a:chExt cx="0" cy="0"/>
        </a:xfrm>
      </p:grpSpPr>
      <p:sp>
        <p:nvSpPr>
          <p:cNvPr id="51" name="Google Shape;51;p32"/>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1pPr>
            <a:lvl2pPr lvl="1"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2pPr>
            <a:lvl3pPr lvl="2"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3pPr>
            <a:lvl4pPr lvl="3"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4pPr>
            <a:lvl5pPr lvl="4"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5pPr>
            <a:lvl6pPr lvl="5"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6pPr>
            <a:lvl7pPr lvl="6"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7pPr>
            <a:lvl8pPr lvl="7"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8pPr>
            <a:lvl9pPr lvl="8" marR="0" rtl="0" algn="r">
              <a:lnSpc>
                <a:spcPct val="100000"/>
              </a:lnSpc>
              <a:spcBef>
                <a:spcPts val="0"/>
              </a:spcBef>
              <a:spcAft>
                <a:spcPts val="0"/>
              </a:spcAft>
              <a:buClr>
                <a:srgbClr val="000000"/>
              </a:buClr>
              <a:buSzPts val="1400"/>
              <a:buFont typeface="Arial"/>
              <a:buNone/>
              <a:defRPr b="1" i="1" sz="3200" u="none" cap="none" strike="noStrike">
                <a:solidFill>
                  <a:srgbClr val="FFFFCC"/>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p:cSld name="En blanco">
    <p:spTree>
      <p:nvGrpSpPr>
        <p:cNvPr id="52" name="Shape 5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4"/>
          <p:cNvSpPr/>
          <p:nvPr/>
        </p:nvSpPr>
        <p:spPr>
          <a:xfrm>
            <a:off x="0" y="0"/>
            <a:ext cx="9144000" cy="620713"/>
          </a:xfrm>
          <a:prstGeom prst="rect">
            <a:avLst/>
          </a:prstGeom>
          <a:gradFill>
            <a:gsLst>
              <a:gs pos="0">
                <a:schemeClr val="lt1"/>
              </a:gs>
              <a:gs pos="100000">
                <a:srgbClr val="9EB786"/>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 name="Google Shape;11;p24"/>
          <p:cNvSpPr/>
          <p:nvPr/>
        </p:nvSpPr>
        <p:spPr>
          <a:xfrm rot="10800000">
            <a:off x="0" y="6308725"/>
            <a:ext cx="7885113" cy="549275"/>
          </a:xfrm>
          <a:prstGeom prst="rect">
            <a:avLst/>
          </a:prstGeom>
          <a:gradFill>
            <a:gsLst>
              <a:gs pos="0">
                <a:schemeClr val="lt1"/>
              </a:gs>
              <a:gs pos="100000">
                <a:srgbClr val="9EB786"/>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Arial"/>
              <a:ea typeface="Arial"/>
              <a:cs typeface="Arial"/>
              <a:sym typeface="Arial"/>
            </a:endParaRPr>
          </a:p>
        </p:txBody>
      </p:sp>
      <p:cxnSp>
        <p:nvCxnSpPr>
          <p:cNvPr id="12" name="Google Shape;12;p24"/>
          <p:cNvCxnSpPr/>
          <p:nvPr/>
        </p:nvCxnSpPr>
        <p:spPr>
          <a:xfrm>
            <a:off x="25400" y="6235700"/>
            <a:ext cx="6659563" cy="0"/>
          </a:xfrm>
          <a:prstGeom prst="straightConnector1">
            <a:avLst/>
          </a:prstGeom>
          <a:noFill/>
          <a:ln cap="flat" cmpd="sng" w="38100">
            <a:solidFill>
              <a:srgbClr val="FF0000"/>
            </a:solidFill>
            <a:prstDash val="solid"/>
            <a:round/>
            <a:headEnd len="sm" w="sm" type="none"/>
            <a:tailEnd len="sm" w="sm" type="none"/>
          </a:ln>
        </p:spPr>
      </p:cxnSp>
      <p:cxnSp>
        <p:nvCxnSpPr>
          <p:cNvPr id="13" name="Google Shape;13;p24"/>
          <p:cNvCxnSpPr/>
          <p:nvPr/>
        </p:nvCxnSpPr>
        <p:spPr>
          <a:xfrm>
            <a:off x="25400" y="6283325"/>
            <a:ext cx="6659563" cy="0"/>
          </a:xfrm>
          <a:prstGeom prst="straightConnector1">
            <a:avLst/>
          </a:prstGeom>
          <a:noFill/>
          <a:ln cap="flat" cmpd="sng" w="38100">
            <a:solidFill>
              <a:srgbClr val="006600"/>
            </a:solidFill>
            <a:prstDash val="solid"/>
            <a:round/>
            <a:headEnd len="sm" w="sm" type="none"/>
            <a:tailEnd len="sm" w="sm" type="none"/>
          </a:ln>
        </p:spPr>
      </p:cxnSp>
      <p:sp>
        <p:nvSpPr>
          <p:cNvPr id="14" name="Google Shape;14;p24"/>
          <p:cNvSpPr txBox="1"/>
          <p:nvPr>
            <p:ph idx="10" type="dt"/>
          </p:nvPr>
        </p:nvSpPr>
        <p:spPr>
          <a:xfrm>
            <a:off x="385192" y="6656871"/>
            <a:ext cx="2026568" cy="21602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5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 name="Google Shape;15;p24"/>
          <p:cNvSpPr txBox="1"/>
          <p:nvPr>
            <p:ph idx="11" type="ftr"/>
          </p:nvPr>
        </p:nvSpPr>
        <p:spPr>
          <a:xfrm>
            <a:off x="4388160" y="6658074"/>
            <a:ext cx="1447800" cy="213618"/>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5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6" name="Google Shape;16;p24"/>
          <p:cNvSpPr txBox="1"/>
          <p:nvPr>
            <p:ph idx="12" type="sldNum"/>
          </p:nvPr>
        </p:nvSpPr>
        <p:spPr>
          <a:xfrm>
            <a:off x="7812360" y="6658074"/>
            <a:ext cx="874440" cy="213618"/>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r>
              <a:rPr lang="es-EC"/>
              <a:t>VERSIÓN: </a:t>
            </a:r>
            <a:r>
              <a:rPr b="0" lang="es-EC"/>
              <a:t>1.1</a:t>
            </a:r>
            <a:endParaRPr b="0"/>
          </a:p>
        </p:txBody>
      </p:sp>
      <p:pic>
        <p:nvPicPr>
          <p:cNvPr id="17" name="Google Shape;17;p24"/>
          <p:cNvPicPr preferRelativeResize="0"/>
          <p:nvPr/>
        </p:nvPicPr>
        <p:blipFill rotWithShape="1">
          <a:blip r:embed="rId1">
            <a:alphaModFix/>
          </a:blip>
          <a:srcRect b="0" l="0" r="0" t="0"/>
          <a:stretch/>
        </p:blipFill>
        <p:spPr>
          <a:xfrm>
            <a:off x="6700214" y="5981170"/>
            <a:ext cx="2232000" cy="57644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27.png"/><Relationship Id="rId6"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0.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2.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8.pn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25.png"/><Relationship Id="rId5" Type="http://schemas.openxmlformats.org/officeDocument/2006/relationships/image" Target="../media/image21.png"/><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
          <p:cNvSpPr txBox="1"/>
          <p:nvPr>
            <p:ph idx="10" type="dt"/>
          </p:nvPr>
        </p:nvSpPr>
        <p:spPr>
          <a:xfrm>
            <a:off x="385192" y="5661248"/>
            <a:ext cx="2026500" cy="21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s-EC"/>
              <a:t>FECHA ÚLTIMA REVISIÓN: 13/12/11</a:t>
            </a:r>
            <a:endParaRPr/>
          </a:p>
        </p:txBody>
      </p:sp>
      <p:sp>
        <p:nvSpPr>
          <p:cNvPr id="70" name="Google Shape;70;p1"/>
          <p:cNvSpPr txBox="1"/>
          <p:nvPr>
            <p:ph idx="12" type="sldNum"/>
          </p:nvPr>
        </p:nvSpPr>
        <p:spPr>
          <a:xfrm>
            <a:off x="7812360" y="5662451"/>
            <a:ext cx="874500" cy="21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500"/>
              <a:buNone/>
            </a:pPr>
            <a:r>
              <a:rPr b="1" lang="es-EC"/>
              <a:t>VERSIÓN: </a:t>
            </a:r>
            <a:r>
              <a:rPr lang="es-EC"/>
              <a:t>1.0</a:t>
            </a:r>
            <a:endParaRPr/>
          </a:p>
        </p:txBody>
      </p:sp>
      <p:sp>
        <p:nvSpPr>
          <p:cNvPr id="71" name="Google Shape;71;p1"/>
          <p:cNvSpPr txBox="1"/>
          <p:nvPr>
            <p:ph idx="11" type="ftr"/>
          </p:nvPr>
        </p:nvSpPr>
        <p:spPr>
          <a:xfrm>
            <a:off x="4388160" y="5662451"/>
            <a:ext cx="1447800" cy="21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s-EC"/>
              <a:t>CÓDIGO: </a:t>
            </a:r>
            <a:r>
              <a:rPr lang="es-EC"/>
              <a:t>GDI.3.1.004</a:t>
            </a:r>
            <a:endParaRPr/>
          </a:p>
        </p:txBody>
      </p:sp>
      <p:sp>
        <p:nvSpPr>
          <p:cNvPr id="72" name="Google Shape;72;p1"/>
          <p:cNvSpPr txBox="1"/>
          <p:nvPr/>
        </p:nvSpPr>
        <p:spPr>
          <a:xfrm>
            <a:off x="826475" y="1649275"/>
            <a:ext cx="8124900" cy="154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t/>
            </a:r>
            <a:endParaRPr b="1" i="0" sz="4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1" i="0" sz="4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1" i="0" sz="3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1" i="0" sz="2400" u="none" cap="none" strike="noStrike">
              <a:solidFill>
                <a:srgbClr val="000000"/>
              </a:solidFill>
              <a:latin typeface="Arial"/>
              <a:ea typeface="Arial"/>
              <a:cs typeface="Arial"/>
              <a:sym typeface="Arial"/>
            </a:endParaRPr>
          </a:p>
        </p:txBody>
      </p:sp>
      <p:sp>
        <p:nvSpPr>
          <p:cNvPr id="73" name="Google Shape;73;p1"/>
          <p:cNvSpPr txBox="1"/>
          <p:nvPr/>
        </p:nvSpPr>
        <p:spPr>
          <a:xfrm>
            <a:off x="826475" y="731800"/>
            <a:ext cx="8317500" cy="5002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lang="es-EC" sz="1900"/>
              <a:t>Departamento de Ciencias Económicas, Administrativas y del Comercio Carrera de Comercio Exterior</a:t>
            </a:r>
            <a:endParaRPr b="1" sz="1900"/>
          </a:p>
          <a:p>
            <a:pPr indent="0" lvl="0" marL="0" marR="0" rtl="0" algn="l">
              <a:lnSpc>
                <a:spcPct val="100000"/>
              </a:lnSpc>
              <a:spcBef>
                <a:spcPts val="0"/>
              </a:spcBef>
              <a:spcAft>
                <a:spcPts val="0"/>
              </a:spcAft>
              <a:buClr>
                <a:srgbClr val="000000"/>
              </a:buClr>
              <a:buSzPts val="2400"/>
              <a:buFont typeface="Arial"/>
              <a:buNone/>
            </a:pPr>
            <a:r>
              <a:rPr b="0" i="0" lang="es-EC"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lang="es-EC" sz="1900"/>
              <a:t>‘‘Determinar cómo funciona el Depósito aduanero Comercial Público régimen 70’’ </a:t>
            </a:r>
            <a:endParaRPr b="1" sz="1900"/>
          </a:p>
          <a:p>
            <a:pPr indent="0" lvl="0" marL="0" marR="0" rtl="0" algn="ctr">
              <a:lnSpc>
                <a:spcPct val="100000"/>
              </a:lnSpc>
              <a:spcBef>
                <a:spcPts val="0"/>
              </a:spcBef>
              <a:spcAft>
                <a:spcPts val="0"/>
              </a:spcAft>
              <a:buClr>
                <a:schemeClr val="dk1"/>
              </a:buClr>
              <a:buSzPts val="1100"/>
              <a:buFont typeface="Arial"/>
              <a:buNone/>
            </a:pPr>
            <a:r>
              <a:t/>
            </a:r>
            <a:endParaRPr b="1" sz="2000"/>
          </a:p>
          <a:p>
            <a:pPr indent="0" lvl="0" marL="0" marR="0" rtl="0" algn="ctr">
              <a:lnSpc>
                <a:spcPct val="100000"/>
              </a:lnSpc>
              <a:spcBef>
                <a:spcPts val="0"/>
              </a:spcBef>
              <a:spcAft>
                <a:spcPts val="0"/>
              </a:spcAft>
              <a:buClr>
                <a:schemeClr val="dk1"/>
              </a:buClr>
              <a:buSzPts val="1100"/>
              <a:buFont typeface="Arial"/>
              <a:buNone/>
            </a:pPr>
            <a:r>
              <a:rPr lang="es-EC" sz="1800"/>
              <a:t>Trabajo de Integración Curricular, previo a la obtención del Título de Licenciado en Comercio Exterior</a:t>
            </a:r>
            <a:endParaRPr sz="1800"/>
          </a:p>
          <a:p>
            <a:pPr indent="0" lvl="0" marL="0" marR="0" rtl="0" algn="ctr">
              <a:lnSpc>
                <a:spcPct val="100000"/>
              </a:lnSpc>
              <a:spcBef>
                <a:spcPts val="0"/>
              </a:spcBef>
              <a:spcAft>
                <a:spcPts val="0"/>
              </a:spcAft>
              <a:buClr>
                <a:schemeClr val="dk1"/>
              </a:buClr>
              <a:buSzPts val="1100"/>
              <a:buFont typeface="Arial"/>
              <a:buNone/>
            </a:pPr>
            <a:r>
              <a:t/>
            </a:r>
            <a:endParaRPr sz="1800"/>
          </a:p>
          <a:p>
            <a:pPr indent="0" lvl="0" marL="0" marR="0" rtl="0" algn="ctr">
              <a:lnSpc>
                <a:spcPct val="100000"/>
              </a:lnSpc>
              <a:spcBef>
                <a:spcPts val="0"/>
              </a:spcBef>
              <a:spcAft>
                <a:spcPts val="0"/>
              </a:spcAft>
              <a:buClr>
                <a:schemeClr val="dk1"/>
              </a:buClr>
              <a:buSzPts val="1100"/>
              <a:buFont typeface="Arial"/>
              <a:buNone/>
            </a:pPr>
            <a:r>
              <a:rPr b="1" lang="es-EC" sz="1800"/>
              <a:t>Director:</a:t>
            </a:r>
            <a:endParaRPr b="1" sz="1800"/>
          </a:p>
          <a:p>
            <a:pPr indent="0" lvl="0" marL="0" marR="0" rtl="0" algn="ctr">
              <a:lnSpc>
                <a:spcPct val="100000"/>
              </a:lnSpc>
              <a:spcBef>
                <a:spcPts val="0"/>
              </a:spcBef>
              <a:spcAft>
                <a:spcPts val="0"/>
              </a:spcAft>
              <a:buClr>
                <a:schemeClr val="dk1"/>
              </a:buClr>
              <a:buSzPts val="1100"/>
              <a:buFont typeface="Arial"/>
              <a:buNone/>
            </a:pPr>
            <a:r>
              <a:rPr lang="es-EC" sz="1800"/>
              <a:t>Ing. Rivera Vallejo, Ramiro Abel</a:t>
            </a:r>
            <a:endParaRPr sz="1800"/>
          </a:p>
          <a:p>
            <a:pPr indent="0" lvl="0" marL="0" marR="0" rtl="0" algn="ctr">
              <a:lnSpc>
                <a:spcPct val="100000"/>
              </a:lnSpc>
              <a:spcBef>
                <a:spcPts val="0"/>
              </a:spcBef>
              <a:spcAft>
                <a:spcPts val="0"/>
              </a:spcAft>
              <a:buClr>
                <a:schemeClr val="dk1"/>
              </a:buClr>
              <a:buSzPts val="1100"/>
              <a:buFont typeface="Arial"/>
              <a:buNone/>
            </a:pPr>
            <a:r>
              <a:t/>
            </a:r>
            <a:endParaRPr sz="1800"/>
          </a:p>
          <a:p>
            <a:pPr indent="0" lvl="0" marL="0" marR="0" rtl="0" algn="ctr">
              <a:lnSpc>
                <a:spcPct val="100000"/>
              </a:lnSpc>
              <a:spcBef>
                <a:spcPts val="0"/>
              </a:spcBef>
              <a:spcAft>
                <a:spcPts val="0"/>
              </a:spcAft>
              <a:buClr>
                <a:srgbClr val="000000"/>
              </a:buClr>
              <a:buSzPts val="2400"/>
              <a:buFont typeface="Arial"/>
              <a:buNone/>
            </a:pPr>
            <a:r>
              <a:rPr b="1" lang="es-EC" sz="1800"/>
              <a:t>Autores:</a:t>
            </a:r>
            <a:endParaRPr b="1" sz="1800"/>
          </a:p>
          <a:p>
            <a:pPr indent="0" lvl="0" marL="0" marR="0" rtl="0" algn="ctr">
              <a:lnSpc>
                <a:spcPct val="100000"/>
              </a:lnSpc>
              <a:spcBef>
                <a:spcPts val="0"/>
              </a:spcBef>
              <a:spcAft>
                <a:spcPts val="0"/>
              </a:spcAft>
              <a:buClr>
                <a:srgbClr val="000000"/>
              </a:buClr>
              <a:buSzPts val="2400"/>
              <a:buFont typeface="Arial"/>
              <a:buNone/>
            </a:pPr>
            <a:r>
              <a:rPr lang="es-EC" sz="1800"/>
              <a:t>Cachago Chávez, Lesly Sulay</a:t>
            </a:r>
            <a:endParaRPr sz="1800"/>
          </a:p>
          <a:p>
            <a:pPr indent="0" lvl="0" marL="0" marR="0" rtl="0" algn="ctr">
              <a:lnSpc>
                <a:spcPct val="100000"/>
              </a:lnSpc>
              <a:spcBef>
                <a:spcPts val="0"/>
              </a:spcBef>
              <a:spcAft>
                <a:spcPts val="0"/>
              </a:spcAft>
              <a:buClr>
                <a:srgbClr val="000000"/>
              </a:buClr>
              <a:buSzPts val="2400"/>
              <a:buFont typeface="Arial"/>
              <a:buNone/>
            </a:pPr>
            <a:r>
              <a:rPr lang="es-EC" sz="1800"/>
              <a:t>Pinduisaca Minta, Alex Michael</a:t>
            </a:r>
            <a:endParaRPr sz="1800"/>
          </a:p>
          <a:p>
            <a:pPr indent="0" lvl="0" marL="0" marR="0" rtl="0" algn="ctr">
              <a:lnSpc>
                <a:spcPct val="100000"/>
              </a:lnSpc>
              <a:spcBef>
                <a:spcPts val="0"/>
              </a:spcBef>
              <a:spcAft>
                <a:spcPts val="0"/>
              </a:spcAft>
              <a:buClr>
                <a:srgbClr val="000000"/>
              </a:buClr>
              <a:buSzPts val="2400"/>
              <a:buFont typeface="Arial"/>
              <a:buNone/>
            </a:pPr>
            <a:r>
              <a:t/>
            </a:r>
            <a:endParaRPr sz="1800"/>
          </a:p>
          <a:p>
            <a:pPr indent="0" lvl="0" marL="0" marR="0" rtl="0" algn="r">
              <a:lnSpc>
                <a:spcPct val="100000"/>
              </a:lnSpc>
              <a:spcBef>
                <a:spcPts val="0"/>
              </a:spcBef>
              <a:spcAft>
                <a:spcPts val="0"/>
              </a:spcAft>
              <a:buClr>
                <a:srgbClr val="000000"/>
              </a:buClr>
              <a:buSzPts val="2400"/>
              <a:buFont typeface="Arial"/>
              <a:buNone/>
            </a:pPr>
            <a:r>
              <a:rPr b="1" lang="es-EC" sz="1800"/>
              <a:t>Sangolquí - Febrero 2023</a:t>
            </a:r>
            <a:endParaRPr b="1"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e2d4c0847c_1_22"/>
          <p:cNvSpPr txBox="1"/>
          <p:nvPr/>
        </p:nvSpPr>
        <p:spPr>
          <a:xfrm>
            <a:off x="4484925" y="106075"/>
            <a:ext cx="5082900" cy="661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s-EC" sz="3100"/>
              <a:t>INFORMACIÓN</a:t>
            </a:r>
            <a:endParaRPr b="0" i="0" sz="2600" u="none" cap="none" strike="noStrike">
              <a:solidFill>
                <a:srgbClr val="000000"/>
              </a:solidFill>
              <a:latin typeface="Arial"/>
              <a:ea typeface="Arial"/>
              <a:cs typeface="Arial"/>
              <a:sym typeface="Arial"/>
            </a:endParaRPr>
          </a:p>
        </p:txBody>
      </p:sp>
      <p:sp>
        <p:nvSpPr>
          <p:cNvPr id="255" name="Google Shape;255;ge2d4c0847c_1_22"/>
          <p:cNvSpPr txBox="1"/>
          <p:nvPr/>
        </p:nvSpPr>
        <p:spPr>
          <a:xfrm>
            <a:off x="3634075" y="882925"/>
            <a:ext cx="5597400" cy="193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lang="es-EC" sz="1900"/>
              <a:t>En el Ecuador existen depósitos aduaneros capaces de brindar sus servicios a empresas las cuales buscan almacenar su mercancía durante un año sin el pago de tributos, esto es favorable para las empresas, tomando en cuenta que estas realizan grandes importaciones al año.</a:t>
            </a:r>
            <a:endParaRPr b="0" i="0" sz="1900" u="none" cap="none" strike="noStrike">
              <a:solidFill>
                <a:srgbClr val="000000"/>
              </a:solidFill>
              <a:latin typeface="Arial"/>
              <a:ea typeface="Arial"/>
              <a:cs typeface="Arial"/>
              <a:sym typeface="Arial"/>
            </a:endParaRPr>
          </a:p>
        </p:txBody>
      </p:sp>
      <p:sp>
        <p:nvSpPr>
          <p:cNvPr id="256" name="Google Shape;256;ge2d4c0847c_1_22"/>
          <p:cNvSpPr txBox="1"/>
          <p:nvPr/>
        </p:nvSpPr>
        <p:spPr>
          <a:xfrm>
            <a:off x="7017000" y="2694775"/>
            <a:ext cx="21018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0" i="0" lang="es-EC" sz="1800" u="none" cap="none" strike="noStrike">
                <a:solidFill>
                  <a:schemeClr val="dk1"/>
                </a:solidFill>
                <a:latin typeface="Arial"/>
                <a:ea typeface="Arial"/>
                <a:cs typeface="Arial"/>
                <a:sym typeface="Arial"/>
              </a:rPr>
              <a:t>(López, 2020)</a:t>
            </a:r>
            <a:endParaRPr b="0" i="0" sz="1800" u="none" cap="none" strike="noStrike">
              <a:solidFill>
                <a:schemeClr val="dk1"/>
              </a:solidFill>
              <a:latin typeface="Arial"/>
              <a:ea typeface="Arial"/>
              <a:cs typeface="Arial"/>
              <a:sym typeface="Arial"/>
            </a:endParaRPr>
          </a:p>
        </p:txBody>
      </p:sp>
      <p:cxnSp>
        <p:nvCxnSpPr>
          <p:cNvPr id="257" name="Google Shape;257;ge2d4c0847c_1_22"/>
          <p:cNvCxnSpPr/>
          <p:nvPr/>
        </p:nvCxnSpPr>
        <p:spPr>
          <a:xfrm>
            <a:off x="25200" y="3359425"/>
            <a:ext cx="9093600" cy="0"/>
          </a:xfrm>
          <a:prstGeom prst="straightConnector1">
            <a:avLst/>
          </a:prstGeom>
          <a:noFill/>
          <a:ln cap="flat" cmpd="sng" w="9525">
            <a:solidFill>
              <a:schemeClr val="dk2"/>
            </a:solidFill>
            <a:prstDash val="solid"/>
            <a:round/>
            <a:headEnd len="sm" w="sm" type="none"/>
            <a:tailEnd len="sm" w="sm" type="none"/>
          </a:ln>
        </p:spPr>
      </p:cxnSp>
      <p:pic>
        <p:nvPicPr>
          <p:cNvPr id="258" name="Google Shape;258;ge2d4c0847c_1_22"/>
          <p:cNvPicPr preferRelativeResize="0"/>
          <p:nvPr/>
        </p:nvPicPr>
        <p:blipFill rotWithShape="1">
          <a:blip r:embed="rId3">
            <a:alphaModFix/>
          </a:blip>
          <a:srcRect b="75817" l="9460" r="74297" t="15066"/>
          <a:stretch/>
        </p:blipFill>
        <p:spPr>
          <a:xfrm>
            <a:off x="0" y="1"/>
            <a:ext cx="3554151" cy="1121595"/>
          </a:xfrm>
          <a:prstGeom prst="rect">
            <a:avLst/>
          </a:prstGeom>
          <a:noFill/>
          <a:ln>
            <a:noFill/>
          </a:ln>
        </p:spPr>
      </p:pic>
      <p:pic>
        <p:nvPicPr>
          <p:cNvPr id="259" name="Google Shape;259;ge2d4c0847c_1_22"/>
          <p:cNvPicPr preferRelativeResize="0"/>
          <p:nvPr/>
        </p:nvPicPr>
        <p:blipFill>
          <a:blip r:embed="rId4">
            <a:alphaModFix/>
          </a:blip>
          <a:stretch>
            <a:fillRect/>
          </a:stretch>
        </p:blipFill>
        <p:spPr>
          <a:xfrm>
            <a:off x="842600" y="1417024"/>
            <a:ext cx="1868938" cy="1647000"/>
          </a:xfrm>
          <a:prstGeom prst="rect">
            <a:avLst/>
          </a:prstGeom>
          <a:noFill/>
          <a:ln>
            <a:noFill/>
          </a:ln>
        </p:spPr>
      </p:pic>
      <p:pic>
        <p:nvPicPr>
          <p:cNvPr id="260" name="Google Shape;260;ge2d4c0847c_1_22"/>
          <p:cNvPicPr preferRelativeResize="0"/>
          <p:nvPr/>
        </p:nvPicPr>
        <p:blipFill>
          <a:blip r:embed="rId5">
            <a:alphaModFix/>
          </a:blip>
          <a:stretch>
            <a:fillRect/>
          </a:stretch>
        </p:blipFill>
        <p:spPr>
          <a:xfrm flipH="1">
            <a:off x="1962525" y="3779625"/>
            <a:ext cx="2143200" cy="1939500"/>
          </a:xfrm>
          <a:prstGeom prst="ellipse">
            <a:avLst/>
          </a:prstGeom>
          <a:noFill/>
          <a:ln>
            <a:noFill/>
          </a:ln>
        </p:spPr>
      </p:pic>
      <p:pic>
        <p:nvPicPr>
          <p:cNvPr id="261" name="Google Shape;261;ge2d4c0847c_1_22"/>
          <p:cNvPicPr preferRelativeResize="0"/>
          <p:nvPr/>
        </p:nvPicPr>
        <p:blipFill>
          <a:blip r:embed="rId6">
            <a:alphaModFix/>
          </a:blip>
          <a:stretch>
            <a:fillRect/>
          </a:stretch>
        </p:blipFill>
        <p:spPr>
          <a:xfrm>
            <a:off x="4994075" y="3662375"/>
            <a:ext cx="1939500" cy="1939500"/>
          </a:xfrm>
          <a:prstGeom prst="ellipse">
            <a:avLst/>
          </a:prstGeom>
          <a:noFill/>
          <a:ln>
            <a:noFill/>
          </a:ln>
        </p:spPr>
      </p:pic>
      <p:sp>
        <p:nvSpPr>
          <p:cNvPr id="262" name="Google Shape;262;ge2d4c0847c_1_22"/>
          <p:cNvSpPr txBox="1"/>
          <p:nvPr/>
        </p:nvSpPr>
        <p:spPr>
          <a:xfrm>
            <a:off x="1796475" y="3397075"/>
            <a:ext cx="24753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1200"/>
              </a:spcAft>
              <a:buClr>
                <a:srgbClr val="000000"/>
              </a:buClr>
              <a:buSzPts val="1800"/>
              <a:buFont typeface="Arial"/>
              <a:buNone/>
            </a:pPr>
            <a:r>
              <a:rPr b="1" lang="es-EC" sz="1800">
                <a:solidFill>
                  <a:schemeClr val="dk1"/>
                </a:solidFill>
              </a:rPr>
              <a:t>Depósito Aduanero</a:t>
            </a:r>
            <a:endParaRPr b="1" i="0" sz="1800" u="none" cap="none" strike="noStrike">
              <a:solidFill>
                <a:schemeClr val="dk1"/>
              </a:solidFill>
            </a:endParaRPr>
          </a:p>
        </p:txBody>
      </p:sp>
      <p:sp>
        <p:nvSpPr>
          <p:cNvPr id="263" name="Google Shape;263;ge2d4c0847c_1_22"/>
          <p:cNvSpPr txBox="1"/>
          <p:nvPr/>
        </p:nvSpPr>
        <p:spPr>
          <a:xfrm>
            <a:off x="4893050" y="5601875"/>
            <a:ext cx="24753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1200"/>
              </a:spcAft>
              <a:buClr>
                <a:srgbClr val="000000"/>
              </a:buClr>
              <a:buSzPts val="1800"/>
              <a:buFont typeface="Arial"/>
              <a:buNone/>
            </a:pPr>
            <a:r>
              <a:rPr b="1" lang="es-EC" sz="1800">
                <a:solidFill>
                  <a:schemeClr val="dk1"/>
                </a:solidFill>
              </a:rPr>
              <a:t>Cliente</a:t>
            </a:r>
            <a:endParaRPr b="1" i="0" sz="1800" u="none" cap="none" strike="noStrike">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1dda814a7e4_0_11"/>
          <p:cNvSpPr txBox="1"/>
          <p:nvPr>
            <p:ph idx="12" type="sldNum"/>
          </p:nvPr>
        </p:nvSpPr>
        <p:spPr>
          <a:xfrm>
            <a:off x="7812360" y="6658074"/>
            <a:ext cx="874500" cy="21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500"/>
              <a:buFont typeface="Arial"/>
              <a:buNone/>
            </a:pPr>
            <a:r>
              <a:rPr lang="es-EC"/>
              <a:t>VERSIÓN: 1.0</a:t>
            </a:r>
            <a:endParaRPr/>
          </a:p>
        </p:txBody>
      </p:sp>
      <p:sp>
        <p:nvSpPr>
          <p:cNvPr id="270" name="Google Shape;270;g1dda814a7e4_0_11"/>
          <p:cNvSpPr txBox="1"/>
          <p:nvPr/>
        </p:nvSpPr>
        <p:spPr>
          <a:xfrm>
            <a:off x="120725" y="-113275"/>
            <a:ext cx="4198800" cy="1092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lang="es-EC" sz="2300"/>
              <a:t>DePrati - A través del tiempo </a:t>
            </a:r>
            <a:endParaRPr b="1" sz="2300"/>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1" name="Google Shape;271;g1dda814a7e4_0_11"/>
          <p:cNvSpPr txBox="1"/>
          <p:nvPr/>
        </p:nvSpPr>
        <p:spPr>
          <a:xfrm>
            <a:off x="1535125" y="799525"/>
            <a:ext cx="7458600" cy="16623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000000"/>
              </a:buClr>
              <a:buSzPts val="1600"/>
              <a:buFont typeface="Arial"/>
              <a:buChar char="●"/>
            </a:pPr>
            <a:r>
              <a:rPr lang="es-EC" sz="1600"/>
              <a:t>DE PRATI : </a:t>
            </a:r>
            <a:endParaRPr sz="1600"/>
          </a:p>
          <a:p>
            <a:pPr indent="0" lvl="0" marL="457200" marR="0" rtl="0" algn="l">
              <a:lnSpc>
                <a:spcPct val="100000"/>
              </a:lnSpc>
              <a:spcBef>
                <a:spcPts val="0"/>
              </a:spcBef>
              <a:spcAft>
                <a:spcPts val="0"/>
              </a:spcAft>
              <a:buNone/>
            </a:pPr>
            <a:r>
              <a:rPr lang="es-EC" sz="1600"/>
              <a:t>- Empresa ecuatoriana con mayor posicionamiento en los últimos años en el mercado. </a:t>
            </a:r>
            <a:endParaRPr sz="1600"/>
          </a:p>
          <a:p>
            <a:pPr indent="0" lvl="0" marL="457200" marR="0" rtl="0" algn="l">
              <a:lnSpc>
                <a:spcPct val="100000"/>
              </a:lnSpc>
              <a:spcBef>
                <a:spcPts val="0"/>
              </a:spcBef>
              <a:spcAft>
                <a:spcPts val="0"/>
              </a:spcAft>
              <a:buNone/>
            </a:pPr>
            <a:r>
              <a:rPr lang="es-EC" sz="1600"/>
              <a:t>-Uso de los depósitos aduaneros públicos.</a:t>
            </a:r>
            <a:endParaRPr sz="1600"/>
          </a:p>
          <a:p>
            <a:pPr indent="0" lvl="0" marL="457200" marR="0" rtl="0" algn="l">
              <a:lnSpc>
                <a:spcPct val="100000"/>
              </a:lnSpc>
              <a:spcBef>
                <a:spcPts val="0"/>
              </a:spcBef>
              <a:spcAft>
                <a:spcPts val="0"/>
              </a:spcAft>
              <a:buNone/>
            </a:pPr>
            <a:r>
              <a:rPr lang="es-EC" sz="1600"/>
              <a:t>-Almagro brinda sus servicios de depósito aduanero para que DePrati pueda funcionar y comercializar sus mercancías.</a:t>
            </a:r>
            <a:endParaRPr b="0" i="0" sz="1600" u="none" cap="none" strike="noStrike">
              <a:solidFill>
                <a:srgbClr val="000000"/>
              </a:solidFill>
              <a:latin typeface="Arial"/>
              <a:ea typeface="Arial"/>
              <a:cs typeface="Arial"/>
              <a:sym typeface="Arial"/>
            </a:endParaRPr>
          </a:p>
        </p:txBody>
      </p:sp>
      <p:pic>
        <p:nvPicPr>
          <p:cNvPr id="272" name="Google Shape;272;g1dda814a7e4_0_11"/>
          <p:cNvPicPr preferRelativeResize="0"/>
          <p:nvPr/>
        </p:nvPicPr>
        <p:blipFill>
          <a:blip r:embed="rId3">
            <a:alphaModFix/>
          </a:blip>
          <a:stretch>
            <a:fillRect/>
          </a:stretch>
        </p:blipFill>
        <p:spPr>
          <a:xfrm>
            <a:off x="442225" y="1242900"/>
            <a:ext cx="1092900" cy="1092900"/>
          </a:xfrm>
          <a:prstGeom prst="ellipse">
            <a:avLst/>
          </a:prstGeom>
          <a:noFill/>
          <a:ln>
            <a:noFill/>
          </a:ln>
        </p:spPr>
      </p:pic>
      <p:cxnSp>
        <p:nvCxnSpPr>
          <p:cNvPr id="273" name="Google Shape;273;g1dda814a7e4_0_11"/>
          <p:cNvCxnSpPr/>
          <p:nvPr/>
        </p:nvCxnSpPr>
        <p:spPr>
          <a:xfrm>
            <a:off x="25200" y="2954425"/>
            <a:ext cx="9093600" cy="0"/>
          </a:xfrm>
          <a:prstGeom prst="straightConnector1">
            <a:avLst/>
          </a:prstGeom>
          <a:noFill/>
          <a:ln cap="flat" cmpd="sng" w="9525">
            <a:solidFill>
              <a:schemeClr val="dk2"/>
            </a:solidFill>
            <a:prstDash val="solid"/>
            <a:round/>
            <a:headEnd len="sm" w="sm" type="none"/>
            <a:tailEnd len="sm" w="sm" type="none"/>
          </a:ln>
        </p:spPr>
      </p:cxnSp>
      <p:grpSp>
        <p:nvGrpSpPr>
          <p:cNvPr id="274" name="Google Shape;274;g1dda814a7e4_0_11"/>
          <p:cNvGrpSpPr/>
          <p:nvPr/>
        </p:nvGrpSpPr>
        <p:grpSpPr>
          <a:xfrm>
            <a:off x="77800" y="3109248"/>
            <a:ext cx="2692452" cy="2976100"/>
            <a:chOff x="0" y="1189989"/>
            <a:chExt cx="3546900" cy="7164420"/>
          </a:xfrm>
        </p:grpSpPr>
        <p:sp>
          <p:nvSpPr>
            <p:cNvPr id="275" name="Google Shape;275;g1dda814a7e4_0_11"/>
            <p:cNvSpPr/>
            <p:nvPr/>
          </p:nvSpPr>
          <p:spPr>
            <a:xfrm>
              <a:off x="0" y="1189989"/>
              <a:ext cx="3546900" cy="669000"/>
            </a:xfrm>
            <a:prstGeom prst="homePlate">
              <a:avLst>
                <a:gd fmla="val 50000" name="adj"/>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EC">
                  <a:solidFill>
                    <a:srgbClr val="FFFFFF"/>
                  </a:solidFill>
                  <a:latin typeface="Roboto"/>
                  <a:ea typeface="Roboto"/>
                  <a:cs typeface="Roboto"/>
                  <a:sym typeface="Roboto"/>
                </a:rPr>
                <a:t>Fortalezas</a:t>
              </a:r>
              <a:endParaRPr>
                <a:solidFill>
                  <a:srgbClr val="FFFFFF"/>
                </a:solidFill>
                <a:latin typeface="Roboto"/>
                <a:ea typeface="Roboto"/>
                <a:cs typeface="Roboto"/>
                <a:sym typeface="Roboto"/>
              </a:endParaRPr>
            </a:p>
          </p:txBody>
        </p:sp>
        <p:sp>
          <p:nvSpPr>
            <p:cNvPr id="276" name="Google Shape;276;g1dda814a7e4_0_11"/>
            <p:cNvSpPr txBox="1"/>
            <p:nvPr/>
          </p:nvSpPr>
          <p:spPr>
            <a:xfrm>
              <a:off x="80556" y="2057109"/>
              <a:ext cx="2960400" cy="62973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Roboto"/>
                <a:buAutoNum type="arabicPeriod"/>
              </a:pPr>
              <a:r>
                <a:rPr lang="es-EC" sz="1200">
                  <a:solidFill>
                    <a:schemeClr val="dk1"/>
                  </a:solidFill>
                  <a:latin typeface="Roboto"/>
                  <a:ea typeface="Roboto"/>
                  <a:cs typeface="Roboto"/>
                  <a:sym typeface="Roboto"/>
                </a:rPr>
                <a:t>Ecuador - Estaciones climáticas hace que no varíe sus estilos de importaciones.</a:t>
              </a:r>
              <a:endParaRPr sz="1200">
                <a:solidFill>
                  <a:schemeClr val="dk1"/>
                </a:solidFill>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sz="1200">
                <a:solidFill>
                  <a:schemeClr val="dk1"/>
                </a:solidFill>
                <a:latin typeface="Roboto"/>
                <a:ea typeface="Roboto"/>
                <a:cs typeface="Roboto"/>
                <a:sym typeface="Roboto"/>
              </a:endParaRPr>
            </a:p>
            <a:p>
              <a:pPr indent="0" lvl="0" marL="228600" rtl="0" algn="l">
                <a:lnSpc>
                  <a:spcPct val="200000"/>
                </a:lnSpc>
                <a:spcBef>
                  <a:spcPts val="1200"/>
                </a:spcBef>
                <a:spcAft>
                  <a:spcPts val="0"/>
                </a:spcAft>
                <a:buNone/>
              </a:pPr>
              <a:r>
                <a:t/>
              </a:r>
              <a:endParaRPr sz="1200">
                <a:latin typeface="Roboto"/>
                <a:ea typeface="Roboto"/>
                <a:cs typeface="Roboto"/>
                <a:sym typeface="Roboto"/>
              </a:endParaRPr>
            </a:p>
            <a:p>
              <a:pPr indent="0" lvl="0" marL="0" rtl="0" algn="l">
                <a:lnSpc>
                  <a:spcPct val="115000"/>
                </a:lnSpc>
                <a:spcBef>
                  <a:spcPts val="1200"/>
                </a:spcBef>
                <a:spcAft>
                  <a:spcPts val="0"/>
                </a:spcAft>
                <a:buNone/>
              </a:pPr>
              <a:r>
                <a:t/>
              </a:r>
              <a:endParaRPr sz="1200">
                <a:latin typeface="Roboto"/>
                <a:ea typeface="Roboto"/>
                <a:cs typeface="Roboto"/>
                <a:sym typeface="Roboto"/>
              </a:endParaRPr>
            </a:p>
          </p:txBody>
        </p:sp>
      </p:grpSp>
      <p:grpSp>
        <p:nvGrpSpPr>
          <p:cNvPr id="277" name="Google Shape;277;g1dda814a7e4_0_11"/>
          <p:cNvGrpSpPr/>
          <p:nvPr/>
        </p:nvGrpSpPr>
        <p:grpSpPr>
          <a:xfrm>
            <a:off x="2312745" y="3109159"/>
            <a:ext cx="2509357" cy="2624861"/>
            <a:chOff x="2944204" y="1189775"/>
            <a:chExt cx="3305700" cy="6318875"/>
          </a:xfrm>
        </p:grpSpPr>
        <p:sp>
          <p:nvSpPr>
            <p:cNvPr id="278" name="Google Shape;278;g1dda814a7e4_0_11"/>
            <p:cNvSpPr/>
            <p:nvPr/>
          </p:nvSpPr>
          <p:spPr>
            <a:xfrm>
              <a:off x="2944204" y="1189775"/>
              <a:ext cx="3305700" cy="669000"/>
            </a:xfrm>
            <a:prstGeom prst="chevron">
              <a:avLst>
                <a:gd fmla="val 50000" name="adj"/>
              </a:avLst>
            </a:pr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EC">
                  <a:solidFill>
                    <a:srgbClr val="FFFFFF"/>
                  </a:solidFill>
                  <a:latin typeface="Roboto"/>
                  <a:ea typeface="Roboto"/>
                  <a:cs typeface="Roboto"/>
                  <a:sym typeface="Roboto"/>
                </a:rPr>
                <a:t>Debilidades</a:t>
              </a:r>
              <a:endParaRPr>
                <a:solidFill>
                  <a:srgbClr val="FFFFFF"/>
                </a:solidFill>
                <a:latin typeface="Roboto"/>
                <a:ea typeface="Roboto"/>
                <a:cs typeface="Roboto"/>
                <a:sym typeface="Roboto"/>
              </a:endParaRPr>
            </a:p>
          </p:txBody>
        </p:sp>
        <p:sp>
          <p:nvSpPr>
            <p:cNvPr id="279" name="Google Shape;279;g1dda814a7e4_0_11"/>
            <p:cNvSpPr txBox="1"/>
            <p:nvPr/>
          </p:nvSpPr>
          <p:spPr>
            <a:xfrm>
              <a:off x="3157209" y="1564150"/>
              <a:ext cx="2879700" cy="5944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AutoNum type="arabicPeriod"/>
              </a:pPr>
              <a:r>
                <a:rPr lang="es-EC" sz="1200">
                  <a:latin typeface="Roboto"/>
                  <a:ea typeface="Roboto"/>
                  <a:cs typeface="Roboto"/>
                  <a:sym typeface="Roboto"/>
                </a:rPr>
                <a:t>Mejorar la explicación de sus artículos.</a:t>
              </a:r>
              <a:endParaRPr sz="1200">
                <a:latin typeface="Roboto"/>
                <a:ea typeface="Roboto"/>
                <a:cs typeface="Roboto"/>
                <a:sym typeface="Roboto"/>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a:p>
              <a:pPr indent="0" lvl="0" marL="457200" rtl="0" algn="l">
                <a:lnSpc>
                  <a:spcPct val="115000"/>
                </a:lnSpc>
                <a:spcBef>
                  <a:spcPts val="0"/>
                </a:spcBef>
                <a:spcAft>
                  <a:spcPts val="0"/>
                </a:spcAft>
                <a:buNone/>
              </a:pPr>
              <a:r>
                <a:t/>
              </a:r>
              <a:endParaRPr sz="1200">
                <a:latin typeface="Roboto"/>
                <a:ea typeface="Roboto"/>
                <a:cs typeface="Roboto"/>
                <a:sym typeface="Roboto"/>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p:txBody>
        </p:sp>
      </p:grpSp>
      <p:grpSp>
        <p:nvGrpSpPr>
          <p:cNvPr id="280" name="Google Shape;280;g1dda814a7e4_0_11"/>
          <p:cNvGrpSpPr/>
          <p:nvPr/>
        </p:nvGrpSpPr>
        <p:grpSpPr>
          <a:xfrm>
            <a:off x="6691200" y="3109248"/>
            <a:ext cx="2375004" cy="2976100"/>
            <a:chOff x="0" y="1189989"/>
            <a:chExt cx="3546900" cy="7164420"/>
          </a:xfrm>
        </p:grpSpPr>
        <p:sp>
          <p:nvSpPr>
            <p:cNvPr id="281" name="Google Shape;281;g1dda814a7e4_0_11"/>
            <p:cNvSpPr/>
            <p:nvPr/>
          </p:nvSpPr>
          <p:spPr>
            <a:xfrm>
              <a:off x="0" y="1189989"/>
              <a:ext cx="3546900" cy="669000"/>
            </a:xfrm>
            <a:prstGeom prst="homePlate">
              <a:avLst>
                <a:gd fmla="val 50000"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EC">
                  <a:solidFill>
                    <a:srgbClr val="FFFFFF"/>
                  </a:solidFill>
                  <a:latin typeface="Roboto"/>
                  <a:ea typeface="Roboto"/>
                  <a:cs typeface="Roboto"/>
                  <a:sym typeface="Roboto"/>
                </a:rPr>
                <a:t>Amenazas</a:t>
              </a:r>
              <a:endParaRPr>
                <a:solidFill>
                  <a:srgbClr val="FFFFFF"/>
                </a:solidFill>
                <a:latin typeface="Roboto"/>
                <a:ea typeface="Roboto"/>
                <a:cs typeface="Roboto"/>
                <a:sym typeface="Roboto"/>
              </a:endParaRPr>
            </a:p>
          </p:txBody>
        </p:sp>
        <p:sp>
          <p:nvSpPr>
            <p:cNvPr id="282" name="Google Shape;282;g1dda814a7e4_0_11"/>
            <p:cNvSpPr txBox="1"/>
            <p:nvPr/>
          </p:nvSpPr>
          <p:spPr>
            <a:xfrm>
              <a:off x="256047" y="2057110"/>
              <a:ext cx="3001800" cy="62973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Roboto"/>
                <a:buAutoNum type="arabicPeriod"/>
              </a:pPr>
              <a:r>
                <a:rPr lang="es-EC" sz="1200">
                  <a:latin typeface="Roboto"/>
                  <a:ea typeface="Roboto"/>
                  <a:cs typeface="Roboto"/>
                  <a:sym typeface="Roboto"/>
                </a:rPr>
                <a:t>Alta competencia </a:t>
              </a:r>
              <a:endParaRPr sz="1200">
                <a:latin typeface="Roboto"/>
                <a:ea typeface="Roboto"/>
                <a:cs typeface="Roboto"/>
                <a:sym typeface="Roboto"/>
              </a:endParaRPr>
            </a:p>
            <a:p>
              <a:pPr indent="0" lvl="0" marL="457200" rtl="0" algn="l">
                <a:lnSpc>
                  <a:spcPct val="115000"/>
                </a:lnSpc>
                <a:spcBef>
                  <a:spcPts val="0"/>
                </a:spcBef>
                <a:spcAft>
                  <a:spcPts val="0"/>
                </a:spcAft>
                <a:buNone/>
              </a:pPr>
              <a:r>
                <a:t/>
              </a:r>
              <a:endParaRPr sz="1200">
                <a:latin typeface="Roboto"/>
                <a:ea typeface="Roboto"/>
                <a:cs typeface="Roboto"/>
                <a:sym typeface="Roboto"/>
              </a:endParaRPr>
            </a:p>
          </p:txBody>
        </p:sp>
      </p:grpSp>
      <p:grpSp>
        <p:nvGrpSpPr>
          <p:cNvPr id="283" name="Google Shape;283;g1dda814a7e4_0_11"/>
          <p:cNvGrpSpPr/>
          <p:nvPr/>
        </p:nvGrpSpPr>
        <p:grpSpPr>
          <a:xfrm>
            <a:off x="4353292" y="3109159"/>
            <a:ext cx="2509357" cy="3064669"/>
            <a:chOff x="5632317" y="1189775"/>
            <a:chExt cx="3305700" cy="7377634"/>
          </a:xfrm>
        </p:grpSpPr>
        <p:sp>
          <p:nvSpPr>
            <p:cNvPr id="284" name="Google Shape;284;g1dda814a7e4_0_11"/>
            <p:cNvSpPr/>
            <p:nvPr/>
          </p:nvSpPr>
          <p:spPr>
            <a:xfrm>
              <a:off x="5632317" y="1189775"/>
              <a:ext cx="3305700" cy="669000"/>
            </a:xfrm>
            <a:prstGeom prst="chevron">
              <a:avLst>
                <a:gd fmla="val 50000" name="adj"/>
              </a:avLst>
            </a:prstGeom>
            <a:solidFill>
              <a:srgbClr val="BF9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EC">
                  <a:solidFill>
                    <a:srgbClr val="FFFFFF"/>
                  </a:solidFill>
                  <a:latin typeface="Roboto"/>
                  <a:ea typeface="Roboto"/>
                  <a:cs typeface="Roboto"/>
                  <a:sym typeface="Roboto"/>
                </a:rPr>
                <a:t>Oportunidades</a:t>
              </a:r>
              <a:endParaRPr>
                <a:solidFill>
                  <a:srgbClr val="FFFFFF"/>
                </a:solidFill>
                <a:latin typeface="Roboto"/>
                <a:ea typeface="Roboto"/>
                <a:cs typeface="Roboto"/>
                <a:sym typeface="Roboto"/>
              </a:endParaRPr>
            </a:p>
          </p:txBody>
        </p:sp>
        <p:sp>
          <p:nvSpPr>
            <p:cNvPr id="285" name="Google Shape;285;g1dda814a7e4_0_11"/>
            <p:cNvSpPr txBox="1"/>
            <p:nvPr/>
          </p:nvSpPr>
          <p:spPr>
            <a:xfrm>
              <a:off x="5920433" y="2057109"/>
              <a:ext cx="2745600" cy="65103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Roboto"/>
                <a:buAutoNum type="arabicPeriod"/>
              </a:pPr>
              <a:r>
                <a:rPr lang="es-EC" sz="1200">
                  <a:latin typeface="Roboto"/>
                  <a:ea typeface="Roboto"/>
                  <a:cs typeface="Roboto"/>
                  <a:sym typeface="Roboto"/>
                </a:rPr>
                <a:t>Acceso directo a una amplia gama de productos.</a:t>
              </a:r>
              <a:endParaRPr sz="1200">
                <a:latin typeface="Roboto"/>
                <a:ea typeface="Roboto"/>
                <a:cs typeface="Roboto"/>
                <a:sym typeface="Roboto"/>
              </a:endParaRPr>
            </a:p>
            <a:p>
              <a:pPr indent="0" lvl="0" marL="457200" rtl="0" algn="l">
                <a:lnSpc>
                  <a:spcPct val="115000"/>
                </a:lnSpc>
                <a:spcBef>
                  <a:spcPts val="0"/>
                </a:spcBef>
                <a:spcAft>
                  <a:spcPts val="0"/>
                </a:spcAft>
                <a:buNone/>
              </a:pPr>
              <a:r>
                <a:t/>
              </a:r>
              <a:endParaRPr sz="1200">
                <a:latin typeface="Roboto"/>
                <a:ea typeface="Roboto"/>
                <a:cs typeface="Roboto"/>
                <a:sym typeface="Roboto"/>
              </a:endParaRPr>
            </a:p>
            <a:p>
              <a:pPr indent="0" lvl="0" marL="457200" rtl="0" algn="l">
                <a:lnSpc>
                  <a:spcPct val="115000"/>
                </a:lnSpc>
                <a:spcBef>
                  <a:spcPts val="0"/>
                </a:spcBef>
                <a:spcAft>
                  <a:spcPts val="0"/>
                </a:spcAft>
                <a:buNone/>
              </a:pPr>
              <a:r>
                <a:t/>
              </a:r>
              <a:endParaRPr sz="1200">
                <a:latin typeface="Roboto"/>
                <a:ea typeface="Roboto"/>
                <a:cs typeface="Roboto"/>
                <a:sym typeface="Roboto"/>
              </a:endParaRPr>
            </a:p>
          </p:txBody>
        </p:sp>
      </p:grpSp>
      <p:pic>
        <p:nvPicPr>
          <p:cNvPr id="286" name="Google Shape;286;g1dda814a7e4_0_11"/>
          <p:cNvPicPr preferRelativeResize="0"/>
          <p:nvPr/>
        </p:nvPicPr>
        <p:blipFill>
          <a:blip r:embed="rId4">
            <a:alphaModFix/>
          </a:blip>
          <a:stretch>
            <a:fillRect/>
          </a:stretch>
        </p:blipFill>
        <p:spPr>
          <a:xfrm>
            <a:off x="572350" y="4516575"/>
            <a:ext cx="1443475" cy="1443475"/>
          </a:xfrm>
          <a:prstGeom prst="rect">
            <a:avLst/>
          </a:prstGeom>
          <a:noFill/>
          <a:ln>
            <a:noFill/>
          </a:ln>
        </p:spPr>
      </p:pic>
      <p:pic>
        <p:nvPicPr>
          <p:cNvPr id="287" name="Google Shape;287;g1dda814a7e4_0_11"/>
          <p:cNvPicPr preferRelativeResize="0"/>
          <p:nvPr/>
        </p:nvPicPr>
        <p:blipFill>
          <a:blip r:embed="rId5">
            <a:alphaModFix/>
          </a:blip>
          <a:stretch>
            <a:fillRect/>
          </a:stretch>
        </p:blipFill>
        <p:spPr>
          <a:xfrm>
            <a:off x="2902387" y="4516575"/>
            <a:ext cx="1318775" cy="1318775"/>
          </a:xfrm>
          <a:prstGeom prst="rect">
            <a:avLst/>
          </a:prstGeom>
          <a:noFill/>
          <a:ln>
            <a:noFill/>
          </a:ln>
        </p:spPr>
      </p:pic>
      <p:pic>
        <p:nvPicPr>
          <p:cNvPr id="288" name="Google Shape;288;g1dda814a7e4_0_11"/>
          <p:cNvPicPr preferRelativeResize="0"/>
          <p:nvPr/>
        </p:nvPicPr>
        <p:blipFill>
          <a:blip r:embed="rId6">
            <a:alphaModFix/>
          </a:blip>
          <a:stretch>
            <a:fillRect/>
          </a:stretch>
        </p:blipFill>
        <p:spPr>
          <a:xfrm>
            <a:off x="4859591" y="4516575"/>
            <a:ext cx="1831600" cy="1219200"/>
          </a:xfrm>
          <a:prstGeom prst="rect">
            <a:avLst/>
          </a:prstGeom>
          <a:noFill/>
          <a:ln>
            <a:noFill/>
          </a:ln>
        </p:spPr>
      </p:pic>
      <p:pic>
        <p:nvPicPr>
          <p:cNvPr id="289" name="Google Shape;289;g1dda814a7e4_0_11"/>
          <p:cNvPicPr preferRelativeResize="0"/>
          <p:nvPr/>
        </p:nvPicPr>
        <p:blipFill>
          <a:blip r:embed="rId7">
            <a:alphaModFix/>
          </a:blip>
          <a:stretch>
            <a:fillRect/>
          </a:stretch>
        </p:blipFill>
        <p:spPr>
          <a:xfrm>
            <a:off x="6994800" y="4664163"/>
            <a:ext cx="2008900" cy="1023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20e79a43a4f_1_4"/>
          <p:cNvSpPr txBox="1"/>
          <p:nvPr>
            <p:ph idx="12" type="sldNum"/>
          </p:nvPr>
        </p:nvSpPr>
        <p:spPr>
          <a:xfrm>
            <a:off x="7812360" y="6658074"/>
            <a:ext cx="874500" cy="21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500"/>
              <a:buFont typeface="Arial"/>
              <a:buNone/>
            </a:pPr>
            <a:r>
              <a:rPr lang="es-EC"/>
              <a:t>VERSIÓN: 1.0</a:t>
            </a:r>
            <a:endParaRPr/>
          </a:p>
        </p:txBody>
      </p:sp>
      <p:sp>
        <p:nvSpPr>
          <p:cNvPr id="296" name="Google Shape;296;g20e79a43a4f_1_4"/>
          <p:cNvSpPr txBox="1"/>
          <p:nvPr/>
        </p:nvSpPr>
        <p:spPr>
          <a:xfrm>
            <a:off x="120725" y="-113287"/>
            <a:ext cx="3860700" cy="144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lang="es-EC" sz="2300"/>
              <a:t>Análisis FODA - Almagro</a:t>
            </a:r>
            <a:endParaRPr b="1" sz="2300"/>
          </a:p>
          <a:p>
            <a:pPr indent="0" lvl="0" marL="0" marR="0" rtl="0" algn="l">
              <a:lnSpc>
                <a:spcPct val="100000"/>
              </a:lnSpc>
              <a:spcBef>
                <a:spcPts val="0"/>
              </a:spcBef>
              <a:spcAft>
                <a:spcPts val="0"/>
              </a:spcAft>
              <a:buClr>
                <a:srgbClr val="000000"/>
              </a:buClr>
              <a:buSzPts val="1800"/>
              <a:buFont typeface="Arial"/>
              <a:buNone/>
            </a:pPr>
            <a:r>
              <a:t/>
            </a:r>
            <a:endParaRPr b="1" sz="2300"/>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97" name="Google Shape;297;g20e79a43a4f_1_4"/>
          <p:cNvPicPr preferRelativeResize="0"/>
          <p:nvPr/>
        </p:nvPicPr>
        <p:blipFill rotWithShape="1">
          <a:blip r:embed="rId3">
            <a:alphaModFix/>
          </a:blip>
          <a:srcRect b="0" l="0" r="0" t="0"/>
          <a:stretch/>
        </p:blipFill>
        <p:spPr>
          <a:xfrm>
            <a:off x="6026375" y="725925"/>
            <a:ext cx="1626287" cy="1626287"/>
          </a:xfrm>
          <a:prstGeom prst="rect">
            <a:avLst/>
          </a:prstGeom>
          <a:noFill/>
          <a:ln>
            <a:noFill/>
          </a:ln>
        </p:spPr>
      </p:pic>
      <p:pic>
        <p:nvPicPr>
          <p:cNvPr id="298" name="Google Shape;298;g20e79a43a4f_1_4"/>
          <p:cNvPicPr preferRelativeResize="0"/>
          <p:nvPr/>
        </p:nvPicPr>
        <p:blipFill>
          <a:blip r:embed="rId4">
            <a:alphaModFix/>
          </a:blip>
          <a:stretch>
            <a:fillRect/>
          </a:stretch>
        </p:blipFill>
        <p:spPr>
          <a:xfrm>
            <a:off x="7884925" y="135725"/>
            <a:ext cx="987700" cy="948875"/>
          </a:xfrm>
          <a:prstGeom prst="rect">
            <a:avLst/>
          </a:prstGeom>
          <a:noFill/>
          <a:ln>
            <a:noFill/>
          </a:ln>
        </p:spPr>
      </p:pic>
      <p:sp>
        <p:nvSpPr>
          <p:cNvPr id="299" name="Google Shape;299;g20e79a43a4f_1_4"/>
          <p:cNvSpPr txBox="1"/>
          <p:nvPr/>
        </p:nvSpPr>
        <p:spPr>
          <a:xfrm>
            <a:off x="196700" y="725925"/>
            <a:ext cx="5597400" cy="4464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rgbClr val="000000"/>
              </a:buClr>
              <a:buSzPts val="1700"/>
              <a:buFont typeface="Arial"/>
              <a:buChar char="●"/>
            </a:pPr>
            <a:r>
              <a:rPr lang="es-EC" sz="1700"/>
              <a:t>Operador logístico fundada en el año de 1976</a:t>
            </a:r>
            <a:endParaRPr b="0" i="0" sz="1700" u="none" cap="none" strike="noStrike">
              <a:solidFill>
                <a:srgbClr val="000000"/>
              </a:solidFill>
              <a:latin typeface="Arial"/>
              <a:ea typeface="Arial"/>
              <a:cs typeface="Arial"/>
              <a:sym typeface="Arial"/>
            </a:endParaRPr>
          </a:p>
        </p:txBody>
      </p:sp>
      <p:sp>
        <p:nvSpPr>
          <p:cNvPr id="300" name="Google Shape;300;g20e79a43a4f_1_4"/>
          <p:cNvSpPr txBox="1"/>
          <p:nvPr/>
        </p:nvSpPr>
        <p:spPr>
          <a:xfrm>
            <a:off x="196700" y="1172325"/>
            <a:ext cx="5597400" cy="9696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rgbClr val="000000"/>
              </a:buClr>
              <a:buSzPts val="1700"/>
              <a:buChar char="●"/>
            </a:pPr>
            <a:r>
              <a:rPr b="1" lang="es-EC" sz="1700"/>
              <a:t>Principal Objetivo: </a:t>
            </a:r>
            <a:r>
              <a:rPr lang="es-EC" sz="1700"/>
              <a:t>brindar un servicio de almacenamiento, administración de inventarios, despacho y distribución de productos. </a:t>
            </a:r>
            <a:endParaRPr i="0" sz="1700" u="none" cap="none" strike="noStrike">
              <a:solidFill>
                <a:srgbClr val="000000"/>
              </a:solidFill>
            </a:endParaRPr>
          </a:p>
        </p:txBody>
      </p:sp>
      <p:sp>
        <p:nvSpPr>
          <p:cNvPr id="301" name="Google Shape;301;g20e79a43a4f_1_4"/>
          <p:cNvSpPr/>
          <p:nvPr/>
        </p:nvSpPr>
        <p:spPr>
          <a:xfrm rot="5400000">
            <a:off x="2563999" y="2183776"/>
            <a:ext cx="466800" cy="238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g20e79a43a4f_1_4"/>
          <p:cNvSpPr/>
          <p:nvPr/>
        </p:nvSpPr>
        <p:spPr>
          <a:xfrm>
            <a:off x="2106350" y="2536425"/>
            <a:ext cx="1382100" cy="446400"/>
          </a:xfrm>
          <a:prstGeom prst="rect">
            <a:avLst/>
          </a:prstGeom>
          <a:solidFill>
            <a:schemeClr val="lt1"/>
          </a:solidFill>
          <a:ln cap="flat" cmpd="sng" w="28575">
            <a:solidFill>
              <a:srgbClr val="1B78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s-EC"/>
              <a:t>ADUANA</a:t>
            </a:r>
            <a:endParaRPr b="1" i="0" sz="1400" u="none" cap="none" strike="noStrike">
              <a:solidFill>
                <a:srgbClr val="000000"/>
              </a:solidFill>
            </a:endParaRPr>
          </a:p>
        </p:txBody>
      </p:sp>
      <p:grpSp>
        <p:nvGrpSpPr>
          <p:cNvPr id="303" name="Google Shape;303;g20e79a43a4f_1_4"/>
          <p:cNvGrpSpPr/>
          <p:nvPr/>
        </p:nvGrpSpPr>
        <p:grpSpPr>
          <a:xfrm>
            <a:off x="77800" y="3109248"/>
            <a:ext cx="2692452" cy="2976100"/>
            <a:chOff x="0" y="1189989"/>
            <a:chExt cx="3546900" cy="7164420"/>
          </a:xfrm>
        </p:grpSpPr>
        <p:sp>
          <p:nvSpPr>
            <p:cNvPr id="304" name="Google Shape;304;g20e79a43a4f_1_4"/>
            <p:cNvSpPr/>
            <p:nvPr/>
          </p:nvSpPr>
          <p:spPr>
            <a:xfrm>
              <a:off x="0" y="1189989"/>
              <a:ext cx="3546900" cy="669000"/>
            </a:xfrm>
            <a:prstGeom prst="homePlate">
              <a:avLst>
                <a:gd fmla="val 50000" name="adj"/>
              </a:avLst>
            </a:pr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EC">
                  <a:solidFill>
                    <a:srgbClr val="FFFFFF"/>
                  </a:solidFill>
                  <a:latin typeface="Roboto"/>
                  <a:ea typeface="Roboto"/>
                  <a:cs typeface="Roboto"/>
                  <a:sym typeface="Roboto"/>
                </a:rPr>
                <a:t>Fortalezas</a:t>
              </a:r>
              <a:endParaRPr>
                <a:solidFill>
                  <a:srgbClr val="FFFFFF"/>
                </a:solidFill>
                <a:latin typeface="Roboto"/>
                <a:ea typeface="Roboto"/>
                <a:cs typeface="Roboto"/>
                <a:sym typeface="Roboto"/>
              </a:endParaRPr>
            </a:p>
          </p:txBody>
        </p:sp>
        <p:sp>
          <p:nvSpPr>
            <p:cNvPr id="305" name="Google Shape;305;g20e79a43a4f_1_4"/>
            <p:cNvSpPr txBox="1"/>
            <p:nvPr/>
          </p:nvSpPr>
          <p:spPr>
            <a:xfrm>
              <a:off x="80556" y="2057109"/>
              <a:ext cx="2960400" cy="6297300"/>
            </a:xfrm>
            <a:prstGeom prst="rect">
              <a:avLst/>
            </a:prstGeom>
            <a:noFill/>
            <a:ln>
              <a:noFill/>
            </a:ln>
          </p:spPr>
          <p:txBody>
            <a:bodyPr anchorCtr="0" anchor="t" bIns="91425" lIns="91425" spcFirstLastPara="1" rIns="91425" wrap="square" tIns="91425">
              <a:noAutofit/>
            </a:bodyPr>
            <a:lstStyle/>
            <a:p>
              <a:pPr indent="0" lvl="0" marL="228600" rtl="0" algn="l">
                <a:lnSpc>
                  <a:spcPct val="200000"/>
                </a:lnSpc>
                <a:spcBef>
                  <a:spcPts val="1200"/>
                </a:spcBef>
                <a:spcAft>
                  <a:spcPts val="0"/>
                </a:spcAft>
                <a:buClr>
                  <a:schemeClr val="dk1"/>
                </a:buClr>
                <a:buSzPts val="1100"/>
                <a:buFont typeface="Arial"/>
                <a:buNone/>
              </a:pPr>
              <a:r>
                <a:t/>
              </a:r>
              <a:endParaRPr sz="1200">
                <a:latin typeface="Roboto"/>
                <a:ea typeface="Roboto"/>
                <a:cs typeface="Roboto"/>
                <a:sym typeface="Roboto"/>
              </a:endParaRPr>
            </a:p>
            <a:p>
              <a:pPr indent="0" lvl="0" marL="0" rtl="0" algn="l">
                <a:lnSpc>
                  <a:spcPct val="115000"/>
                </a:lnSpc>
                <a:spcBef>
                  <a:spcPts val="1200"/>
                </a:spcBef>
                <a:spcAft>
                  <a:spcPts val="0"/>
                </a:spcAft>
                <a:buNone/>
              </a:pPr>
              <a:r>
                <a:t/>
              </a:r>
              <a:endParaRPr sz="1200">
                <a:latin typeface="Roboto"/>
                <a:ea typeface="Roboto"/>
                <a:cs typeface="Roboto"/>
                <a:sym typeface="Roboto"/>
              </a:endParaRPr>
            </a:p>
          </p:txBody>
        </p:sp>
      </p:grpSp>
      <p:grpSp>
        <p:nvGrpSpPr>
          <p:cNvPr id="306" name="Google Shape;306;g20e79a43a4f_1_4"/>
          <p:cNvGrpSpPr/>
          <p:nvPr/>
        </p:nvGrpSpPr>
        <p:grpSpPr>
          <a:xfrm>
            <a:off x="2312745" y="3109159"/>
            <a:ext cx="2509357" cy="2976189"/>
            <a:chOff x="2944204" y="1189775"/>
            <a:chExt cx="3305700" cy="7164634"/>
          </a:xfrm>
        </p:grpSpPr>
        <p:sp>
          <p:nvSpPr>
            <p:cNvPr id="307" name="Google Shape;307;g20e79a43a4f_1_4"/>
            <p:cNvSpPr/>
            <p:nvPr/>
          </p:nvSpPr>
          <p:spPr>
            <a:xfrm>
              <a:off x="2944204" y="1189775"/>
              <a:ext cx="3305700" cy="669000"/>
            </a:xfrm>
            <a:prstGeom prst="chevron">
              <a:avLst>
                <a:gd fmla="val 50000" name="adj"/>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EC">
                  <a:solidFill>
                    <a:srgbClr val="FFFFFF"/>
                  </a:solidFill>
                  <a:latin typeface="Roboto"/>
                  <a:ea typeface="Roboto"/>
                  <a:cs typeface="Roboto"/>
                  <a:sym typeface="Roboto"/>
                </a:rPr>
                <a:t>Debilidades</a:t>
              </a:r>
              <a:endParaRPr>
                <a:solidFill>
                  <a:srgbClr val="FFFFFF"/>
                </a:solidFill>
                <a:latin typeface="Roboto"/>
                <a:ea typeface="Roboto"/>
                <a:cs typeface="Roboto"/>
                <a:sym typeface="Roboto"/>
              </a:endParaRPr>
            </a:p>
          </p:txBody>
        </p:sp>
        <p:sp>
          <p:nvSpPr>
            <p:cNvPr id="308" name="Google Shape;308;g20e79a43a4f_1_4"/>
            <p:cNvSpPr txBox="1"/>
            <p:nvPr/>
          </p:nvSpPr>
          <p:spPr>
            <a:xfrm>
              <a:off x="3040871" y="2057109"/>
              <a:ext cx="2879700" cy="62973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Roboto"/>
                <a:buAutoNum type="arabicPeriod"/>
              </a:pPr>
              <a:r>
                <a:rPr lang="es-EC" sz="1200">
                  <a:latin typeface="Roboto"/>
                  <a:ea typeface="Roboto"/>
                  <a:cs typeface="Roboto"/>
                  <a:sym typeface="Roboto"/>
                </a:rPr>
                <a:t>Falta de publicidad - importaciones.</a:t>
              </a:r>
              <a:endParaRPr sz="1200">
                <a:latin typeface="Roboto"/>
                <a:ea typeface="Roboto"/>
                <a:cs typeface="Roboto"/>
                <a:sym typeface="Roboto"/>
              </a:endParaRPr>
            </a:p>
            <a:p>
              <a:pPr indent="0" lvl="0" marL="457200" rtl="0" algn="l">
                <a:lnSpc>
                  <a:spcPct val="115000"/>
                </a:lnSpc>
                <a:spcBef>
                  <a:spcPts val="0"/>
                </a:spcBef>
                <a:spcAft>
                  <a:spcPts val="0"/>
                </a:spcAft>
                <a:buNone/>
              </a:pPr>
              <a:r>
                <a:t/>
              </a:r>
              <a:endParaRPr sz="1200">
                <a:latin typeface="Roboto"/>
                <a:ea typeface="Roboto"/>
                <a:cs typeface="Roboto"/>
                <a:sym typeface="Roboto"/>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p:txBody>
        </p:sp>
      </p:grpSp>
      <p:grpSp>
        <p:nvGrpSpPr>
          <p:cNvPr id="309" name="Google Shape;309;g20e79a43a4f_1_4"/>
          <p:cNvGrpSpPr/>
          <p:nvPr/>
        </p:nvGrpSpPr>
        <p:grpSpPr>
          <a:xfrm>
            <a:off x="6691200" y="3109248"/>
            <a:ext cx="2375004" cy="2976100"/>
            <a:chOff x="0" y="1189989"/>
            <a:chExt cx="3546900" cy="7164420"/>
          </a:xfrm>
        </p:grpSpPr>
        <p:sp>
          <p:nvSpPr>
            <p:cNvPr id="310" name="Google Shape;310;g20e79a43a4f_1_4"/>
            <p:cNvSpPr/>
            <p:nvPr/>
          </p:nvSpPr>
          <p:spPr>
            <a:xfrm>
              <a:off x="0" y="1189989"/>
              <a:ext cx="3546900" cy="669000"/>
            </a:xfrm>
            <a:prstGeom prst="homePlate">
              <a:avLst>
                <a:gd fmla="val 50000" name="adj"/>
              </a:avLst>
            </a:prstGeom>
            <a:solidFill>
              <a:srgbClr val="80201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EC">
                  <a:solidFill>
                    <a:srgbClr val="FFFFFF"/>
                  </a:solidFill>
                  <a:latin typeface="Roboto"/>
                  <a:ea typeface="Roboto"/>
                  <a:cs typeface="Roboto"/>
                  <a:sym typeface="Roboto"/>
                </a:rPr>
                <a:t>Amenazas</a:t>
              </a:r>
              <a:endParaRPr>
                <a:solidFill>
                  <a:srgbClr val="FFFFFF"/>
                </a:solidFill>
                <a:latin typeface="Roboto"/>
                <a:ea typeface="Roboto"/>
                <a:cs typeface="Roboto"/>
                <a:sym typeface="Roboto"/>
              </a:endParaRPr>
            </a:p>
          </p:txBody>
        </p:sp>
        <p:sp>
          <p:nvSpPr>
            <p:cNvPr id="311" name="Google Shape;311;g20e79a43a4f_1_4"/>
            <p:cNvSpPr txBox="1"/>
            <p:nvPr/>
          </p:nvSpPr>
          <p:spPr>
            <a:xfrm>
              <a:off x="256047" y="2057110"/>
              <a:ext cx="3001800" cy="62973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Roboto"/>
                <a:buAutoNum type="arabicPeriod"/>
              </a:pPr>
              <a:r>
                <a:rPr lang="es-EC" sz="1200">
                  <a:latin typeface="Roboto"/>
                  <a:ea typeface="Roboto"/>
                  <a:cs typeface="Roboto"/>
                  <a:sym typeface="Roboto"/>
                </a:rPr>
                <a:t>Inestabilidad de las políticas aduaneras y de comercio.</a:t>
              </a:r>
              <a:endParaRPr sz="1200">
                <a:latin typeface="Roboto"/>
                <a:ea typeface="Roboto"/>
                <a:cs typeface="Roboto"/>
                <a:sym typeface="Roboto"/>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p:txBody>
        </p:sp>
      </p:grpSp>
      <p:grpSp>
        <p:nvGrpSpPr>
          <p:cNvPr id="312" name="Google Shape;312;g20e79a43a4f_1_4"/>
          <p:cNvGrpSpPr/>
          <p:nvPr/>
        </p:nvGrpSpPr>
        <p:grpSpPr>
          <a:xfrm>
            <a:off x="4353292" y="3109159"/>
            <a:ext cx="2509357" cy="3064672"/>
            <a:chOff x="5632317" y="1189775"/>
            <a:chExt cx="3305700" cy="7377640"/>
          </a:xfrm>
        </p:grpSpPr>
        <p:sp>
          <p:nvSpPr>
            <p:cNvPr id="313" name="Google Shape;313;g20e79a43a4f_1_4"/>
            <p:cNvSpPr/>
            <p:nvPr/>
          </p:nvSpPr>
          <p:spPr>
            <a:xfrm>
              <a:off x="5632317" y="1189775"/>
              <a:ext cx="3305700" cy="669000"/>
            </a:xfrm>
            <a:prstGeom prst="chevron">
              <a:avLst>
                <a:gd fmla="val 50000" name="adj"/>
              </a:avLst>
            </a:prstGeom>
            <a:solidFill>
              <a:srgbClr val="D8382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EC">
                  <a:solidFill>
                    <a:srgbClr val="FFFFFF"/>
                  </a:solidFill>
                  <a:latin typeface="Roboto"/>
                  <a:ea typeface="Roboto"/>
                  <a:cs typeface="Roboto"/>
                  <a:sym typeface="Roboto"/>
                </a:rPr>
                <a:t>Oportunidades</a:t>
              </a:r>
              <a:endParaRPr>
                <a:solidFill>
                  <a:srgbClr val="FFFFFF"/>
                </a:solidFill>
                <a:latin typeface="Roboto"/>
                <a:ea typeface="Roboto"/>
                <a:cs typeface="Roboto"/>
                <a:sym typeface="Roboto"/>
              </a:endParaRPr>
            </a:p>
          </p:txBody>
        </p:sp>
        <p:sp>
          <p:nvSpPr>
            <p:cNvPr id="314" name="Google Shape;314;g20e79a43a4f_1_4"/>
            <p:cNvSpPr txBox="1"/>
            <p:nvPr/>
          </p:nvSpPr>
          <p:spPr>
            <a:xfrm>
              <a:off x="6167073" y="2057115"/>
              <a:ext cx="2499000" cy="65103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Roboto"/>
                <a:buAutoNum type="arabicPeriod"/>
              </a:pPr>
              <a:r>
                <a:rPr lang="es-EC" sz="1200">
                  <a:latin typeface="Roboto"/>
                  <a:ea typeface="Roboto"/>
                  <a:cs typeface="Roboto"/>
                  <a:sym typeface="Roboto"/>
                </a:rPr>
                <a:t>Pago parcial de los tributos o impuestos.</a:t>
              </a:r>
              <a:endParaRPr sz="1200">
                <a:latin typeface="Roboto"/>
                <a:ea typeface="Roboto"/>
                <a:cs typeface="Roboto"/>
                <a:sym typeface="Roboto"/>
              </a:endParaRPr>
            </a:p>
            <a:p>
              <a:pPr indent="0" lvl="0" marL="457200" rtl="0" algn="l">
                <a:lnSpc>
                  <a:spcPct val="115000"/>
                </a:lnSpc>
                <a:spcBef>
                  <a:spcPts val="0"/>
                </a:spcBef>
                <a:spcAft>
                  <a:spcPts val="0"/>
                </a:spcAft>
                <a:buNone/>
              </a:pPr>
              <a:r>
                <a:t/>
              </a:r>
              <a:endParaRPr sz="1200">
                <a:latin typeface="Roboto"/>
                <a:ea typeface="Roboto"/>
                <a:cs typeface="Roboto"/>
                <a:sym typeface="Roboto"/>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p:txBody>
        </p:sp>
      </p:grpSp>
      <p:sp>
        <p:nvSpPr>
          <p:cNvPr id="315" name="Google Shape;315;g20e79a43a4f_1_4"/>
          <p:cNvSpPr txBox="1"/>
          <p:nvPr/>
        </p:nvSpPr>
        <p:spPr>
          <a:xfrm>
            <a:off x="120725" y="3527500"/>
            <a:ext cx="2375100" cy="769500"/>
          </a:xfrm>
          <a:prstGeom prst="rect">
            <a:avLst/>
          </a:prstGeom>
          <a:noFill/>
          <a:ln>
            <a:noFill/>
          </a:ln>
        </p:spPr>
        <p:txBody>
          <a:bodyPr anchorCtr="0" anchor="t" bIns="91425" lIns="91425" spcFirstLastPara="1" rIns="91425" wrap="square" tIns="91425">
            <a:spAutoFit/>
          </a:bodyPr>
          <a:lstStyle/>
          <a:p>
            <a:pPr indent="0" lvl="0" marL="228600" rtl="0" algn="l">
              <a:lnSpc>
                <a:spcPct val="200000"/>
              </a:lnSpc>
              <a:spcBef>
                <a:spcPts val="1200"/>
              </a:spcBef>
              <a:spcAft>
                <a:spcPts val="1200"/>
              </a:spcAft>
              <a:buNone/>
            </a:pPr>
            <a:r>
              <a:rPr lang="es-EC" sz="1200">
                <a:solidFill>
                  <a:schemeClr val="dk1"/>
                </a:solidFill>
                <a:latin typeface="Roboto"/>
                <a:ea typeface="Roboto"/>
                <a:cs typeface="Roboto"/>
                <a:sym typeface="Roboto"/>
              </a:rPr>
              <a:t>1.  Instalaciones adecuadas.</a:t>
            </a:r>
            <a:br>
              <a:rPr lang="es-EC" sz="1200">
                <a:solidFill>
                  <a:schemeClr val="dk1"/>
                </a:solidFill>
                <a:latin typeface="Roboto"/>
                <a:ea typeface="Roboto"/>
                <a:cs typeface="Roboto"/>
                <a:sym typeface="Roboto"/>
              </a:rPr>
            </a:br>
            <a:endParaRPr/>
          </a:p>
        </p:txBody>
      </p:sp>
      <p:pic>
        <p:nvPicPr>
          <p:cNvPr id="316" name="Google Shape;316;g20e79a43a4f_1_4"/>
          <p:cNvPicPr preferRelativeResize="0"/>
          <p:nvPr/>
        </p:nvPicPr>
        <p:blipFill>
          <a:blip r:embed="rId5">
            <a:alphaModFix/>
          </a:blip>
          <a:stretch>
            <a:fillRect/>
          </a:stretch>
        </p:blipFill>
        <p:spPr>
          <a:xfrm>
            <a:off x="676013" y="4296988"/>
            <a:ext cx="1264513" cy="1264513"/>
          </a:xfrm>
          <a:prstGeom prst="rect">
            <a:avLst/>
          </a:prstGeom>
          <a:noFill/>
          <a:ln>
            <a:noFill/>
          </a:ln>
        </p:spPr>
      </p:pic>
      <p:pic>
        <p:nvPicPr>
          <p:cNvPr id="317" name="Google Shape;317;g20e79a43a4f_1_4"/>
          <p:cNvPicPr preferRelativeResize="0"/>
          <p:nvPr/>
        </p:nvPicPr>
        <p:blipFill>
          <a:blip r:embed="rId6">
            <a:alphaModFix/>
          </a:blip>
          <a:stretch>
            <a:fillRect/>
          </a:stretch>
        </p:blipFill>
        <p:spPr>
          <a:xfrm>
            <a:off x="2870721" y="4185624"/>
            <a:ext cx="1382099" cy="1728051"/>
          </a:xfrm>
          <a:prstGeom prst="rect">
            <a:avLst/>
          </a:prstGeom>
          <a:noFill/>
          <a:ln>
            <a:noFill/>
          </a:ln>
        </p:spPr>
      </p:pic>
      <p:pic>
        <p:nvPicPr>
          <p:cNvPr id="318" name="Google Shape;318;g20e79a43a4f_1_4"/>
          <p:cNvPicPr preferRelativeResize="0"/>
          <p:nvPr/>
        </p:nvPicPr>
        <p:blipFill>
          <a:blip r:embed="rId7">
            <a:alphaModFix/>
          </a:blip>
          <a:stretch>
            <a:fillRect/>
          </a:stretch>
        </p:blipFill>
        <p:spPr>
          <a:xfrm>
            <a:off x="4943513" y="4658661"/>
            <a:ext cx="1626274" cy="781967"/>
          </a:xfrm>
          <a:prstGeom prst="rect">
            <a:avLst/>
          </a:prstGeom>
          <a:noFill/>
          <a:ln>
            <a:noFill/>
          </a:ln>
        </p:spPr>
      </p:pic>
      <p:pic>
        <p:nvPicPr>
          <p:cNvPr id="319" name="Google Shape;319;g20e79a43a4f_1_4"/>
          <p:cNvPicPr preferRelativeResize="0"/>
          <p:nvPr/>
        </p:nvPicPr>
        <p:blipFill>
          <a:blip r:embed="rId8">
            <a:alphaModFix/>
          </a:blip>
          <a:stretch>
            <a:fillRect/>
          </a:stretch>
        </p:blipFill>
        <p:spPr>
          <a:xfrm>
            <a:off x="7260475" y="4564829"/>
            <a:ext cx="1696093" cy="969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1dd9aae8c25_0_32"/>
          <p:cNvSpPr txBox="1"/>
          <p:nvPr/>
        </p:nvSpPr>
        <p:spPr>
          <a:xfrm>
            <a:off x="207825" y="76200"/>
            <a:ext cx="88392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lang="es-EC" sz="1600"/>
              <a:t>Resultados del análisis estadístico de importaciones bajo régimen 70: Caso DE PRATI</a:t>
            </a:r>
            <a:endParaRPr b="1" sz="1600"/>
          </a:p>
        </p:txBody>
      </p:sp>
      <p:pic>
        <p:nvPicPr>
          <p:cNvPr id="326" name="Google Shape;326;g1dd9aae8c25_0_32"/>
          <p:cNvPicPr preferRelativeResize="0"/>
          <p:nvPr/>
        </p:nvPicPr>
        <p:blipFill>
          <a:blip r:embed="rId3">
            <a:alphaModFix/>
          </a:blip>
          <a:stretch>
            <a:fillRect/>
          </a:stretch>
        </p:blipFill>
        <p:spPr>
          <a:xfrm>
            <a:off x="1769848" y="673475"/>
            <a:ext cx="5715143" cy="3370225"/>
          </a:xfrm>
          <a:prstGeom prst="rect">
            <a:avLst/>
          </a:prstGeom>
          <a:noFill/>
          <a:ln>
            <a:noFill/>
          </a:ln>
        </p:spPr>
      </p:pic>
      <p:pic>
        <p:nvPicPr>
          <p:cNvPr id="327" name="Google Shape;327;g1dd9aae8c25_0_32"/>
          <p:cNvPicPr preferRelativeResize="0"/>
          <p:nvPr/>
        </p:nvPicPr>
        <p:blipFill rotWithShape="1">
          <a:blip r:embed="rId4">
            <a:alphaModFix/>
          </a:blip>
          <a:srcRect b="0" l="3512" r="0" t="0"/>
          <a:stretch/>
        </p:blipFill>
        <p:spPr>
          <a:xfrm>
            <a:off x="2746663" y="4043700"/>
            <a:ext cx="3650675" cy="2031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g1dd9aae8c25_0_49"/>
          <p:cNvPicPr preferRelativeResize="0"/>
          <p:nvPr/>
        </p:nvPicPr>
        <p:blipFill rotWithShape="1">
          <a:blip r:embed="rId3">
            <a:alphaModFix/>
          </a:blip>
          <a:srcRect b="0" l="1777" r="15952" t="0"/>
          <a:stretch/>
        </p:blipFill>
        <p:spPr>
          <a:xfrm>
            <a:off x="207825" y="1010851"/>
            <a:ext cx="6160100" cy="4415305"/>
          </a:xfrm>
          <a:prstGeom prst="rect">
            <a:avLst/>
          </a:prstGeom>
          <a:noFill/>
          <a:ln>
            <a:noFill/>
          </a:ln>
        </p:spPr>
      </p:pic>
      <p:sp>
        <p:nvSpPr>
          <p:cNvPr id="334" name="Google Shape;334;g1dd9aae8c25_0_49"/>
          <p:cNvSpPr/>
          <p:nvPr/>
        </p:nvSpPr>
        <p:spPr>
          <a:xfrm>
            <a:off x="6192975" y="4190040"/>
            <a:ext cx="2764200" cy="1088400"/>
          </a:xfrm>
          <a:prstGeom prst="rect">
            <a:avLst/>
          </a:prstGeom>
          <a:solidFill>
            <a:srgbClr val="D9EAD3"/>
          </a:solidFill>
          <a:ln cap="flat" cmpd="sng" w="952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s-EC" sz="1200">
                <a:solidFill>
                  <a:schemeClr val="dk1"/>
                </a:solidFill>
              </a:rPr>
              <a:t>Guayaquil Marítimo (028):</a:t>
            </a:r>
            <a:r>
              <a:rPr lang="es-EC" sz="1200">
                <a:solidFill>
                  <a:schemeClr val="dk1"/>
                </a:solidFill>
              </a:rPr>
              <a:t> 98,64%</a:t>
            </a:r>
            <a:endParaRPr sz="1200">
              <a:solidFill>
                <a:schemeClr val="dk1"/>
              </a:solidFill>
            </a:endParaRPr>
          </a:p>
          <a:p>
            <a:pPr indent="0" lvl="0" marL="0" rtl="0" algn="l">
              <a:lnSpc>
                <a:spcPct val="150000"/>
              </a:lnSpc>
              <a:spcBef>
                <a:spcPts val="0"/>
              </a:spcBef>
              <a:spcAft>
                <a:spcPts val="0"/>
              </a:spcAft>
              <a:buClr>
                <a:schemeClr val="dk1"/>
              </a:buClr>
              <a:buSzPts val="1100"/>
              <a:buFont typeface="Arial"/>
              <a:buNone/>
            </a:pPr>
            <a:r>
              <a:rPr b="1" lang="es-EC" sz="1200">
                <a:solidFill>
                  <a:schemeClr val="dk1"/>
                </a:solidFill>
              </a:rPr>
              <a:t>Guayaquil Aéreo (019): </a:t>
            </a:r>
            <a:r>
              <a:rPr lang="es-EC" sz="1200">
                <a:solidFill>
                  <a:schemeClr val="dk1"/>
                </a:solidFill>
              </a:rPr>
              <a:t>0,95%</a:t>
            </a:r>
            <a:endParaRPr sz="1200">
              <a:solidFill>
                <a:schemeClr val="dk1"/>
              </a:solidFill>
            </a:endParaRPr>
          </a:p>
          <a:p>
            <a:pPr indent="0" lvl="0" marL="0" rtl="0" algn="l">
              <a:lnSpc>
                <a:spcPct val="150000"/>
              </a:lnSpc>
              <a:spcBef>
                <a:spcPts val="0"/>
              </a:spcBef>
              <a:spcAft>
                <a:spcPts val="0"/>
              </a:spcAft>
              <a:buClr>
                <a:schemeClr val="dk1"/>
              </a:buClr>
              <a:buSzPts val="1100"/>
              <a:buFont typeface="Arial"/>
              <a:buNone/>
            </a:pPr>
            <a:r>
              <a:rPr b="1" lang="es-EC" sz="1200">
                <a:solidFill>
                  <a:schemeClr val="dk1"/>
                </a:solidFill>
              </a:rPr>
              <a:t>Quito Aéreo (055): </a:t>
            </a:r>
            <a:r>
              <a:rPr lang="es-EC" sz="1200">
                <a:solidFill>
                  <a:schemeClr val="dk1"/>
                </a:solidFill>
              </a:rPr>
              <a:t>0,41%</a:t>
            </a:r>
            <a:endParaRPr sz="1200"/>
          </a:p>
        </p:txBody>
      </p:sp>
      <p:sp>
        <p:nvSpPr>
          <p:cNvPr id="335" name="Google Shape;335;g1dd9aae8c25_0_49"/>
          <p:cNvSpPr/>
          <p:nvPr/>
        </p:nvSpPr>
        <p:spPr>
          <a:xfrm>
            <a:off x="7528582" y="1844663"/>
            <a:ext cx="1428300" cy="15057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1dd9aae8c25_0_49"/>
          <p:cNvSpPr/>
          <p:nvPr/>
        </p:nvSpPr>
        <p:spPr>
          <a:xfrm>
            <a:off x="6192979" y="1851528"/>
            <a:ext cx="1335600" cy="15057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1dd9aae8c25_0_49"/>
          <p:cNvSpPr txBox="1"/>
          <p:nvPr/>
        </p:nvSpPr>
        <p:spPr>
          <a:xfrm>
            <a:off x="207825" y="76200"/>
            <a:ext cx="88392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lang="es-EC" sz="1500"/>
              <a:t>Resultados del análisis estadístico de importaciones bajo régimen 70: Caso DE PRATI</a:t>
            </a:r>
            <a:endParaRPr sz="1500"/>
          </a:p>
        </p:txBody>
      </p:sp>
      <p:sp>
        <p:nvSpPr>
          <p:cNvPr id="338" name="Google Shape;338;g1dd9aae8c25_0_49"/>
          <p:cNvSpPr/>
          <p:nvPr/>
        </p:nvSpPr>
        <p:spPr>
          <a:xfrm>
            <a:off x="6192975" y="1534350"/>
            <a:ext cx="2764200" cy="310200"/>
          </a:xfrm>
          <a:prstGeom prst="roundRect">
            <a:avLst>
              <a:gd fmla="val 16667" name="adj"/>
            </a:avLst>
          </a:prstGeom>
          <a:noFill/>
          <a:ln cap="flat" cmpd="sng" w="952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C" sz="1300"/>
              <a:t>Medio de t</a:t>
            </a:r>
            <a:r>
              <a:rPr b="1" lang="es-EC" sz="1300"/>
              <a:t>ransporte utilizado.</a:t>
            </a:r>
            <a:endParaRPr b="1" sz="1300"/>
          </a:p>
        </p:txBody>
      </p:sp>
      <p:pic>
        <p:nvPicPr>
          <p:cNvPr id="339" name="Google Shape;339;g1dd9aae8c25_0_49"/>
          <p:cNvPicPr preferRelativeResize="0"/>
          <p:nvPr/>
        </p:nvPicPr>
        <p:blipFill rotWithShape="1">
          <a:blip r:embed="rId4">
            <a:alphaModFix/>
          </a:blip>
          <a:srcRect b="0" l="7543" r="35866" t="0"/>
          <a:stretch/>
        </p:blipFill>
        <p:spPr>
          <a:xfrm>
            <a:off x="6285543" y="1929785"/>
            <a:ext cx="1190228" cy="1088609"/>
          </a:xfrm>
          <a:prstGeom prst="rect">
            <a:avLst/>
          </a:prstGeom>
          <a:noFill/>
          <a:ln>
            <a:noFill/>
          </a:ln>
        </p:spPr>
      </p:pic>
      <p:pic>
        <p:nvPicPr>
          <p:cNvPr id="340" name="Google Shape;340;g1dd9aae8c25_0_49"/>
          <p:cNvPicPr preferRelativeResize="0"/>
          <p:nvPr/>
        </p:nvPicPr>
        <p:blipFill rotWithShape="1">
          <a:blip r:embed="rId5">
            <a:alphaModFix/>
          </a:blip>
          <a:srcRect b="4647" l="4399" r="24759" t="28283"/>
          <a:stretch/>
        </p:blipFill>
        <p:spPr>
          <a:xfrm>
            <a:off x="7568339" y="1929785"/>
            <a:ext cx="1335727" cy="1088608"/>
          </a:xfrm>
          <a:prstGeom prst="rect">
            <a:avLst/>
          </a:prstGeom>
          <a:noFill/>
          <a:ln>
            <a:noFill/>
          </a:ln>
        </p:spPr>
      </p:pic>
      <p:sp>
        <p:nvSpPr>
          <p:cNvPr id="341" name="Google Shape;341;g1dd9aae8c25_0_49"/>
          <p:cNvSpPr txBox="1"/>
          <p:nvPr/>
        </p:nvSpPr>
        <p:spPr>
          <a:xfrm>
            <a:off x="6367920" y="3018394"/>
            <a:ext cx="1025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C"/>
              <a:t>98,64%</a:t>
            </a:r>
            <a:endParaRPr b="1"/>
          </a:p>
        </p:txBody>
      </p:sp>
      <p:sp>
        <p:nvSpPr>
          <p:cNvPr id="342" name="Google Shape;342;g1dd9aae8c25_0_49"/>
          <p:cNvSpPr txBox="1"/>
          <p:nvPr/>
        </p:nvSpPr>
        <p:spPr>
          <a:xfrm>
            <a:off x="7749919" y="3018394"/>
            <a:ext cx="1025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C"/>
              <a:t>1,36%</a:t>
            </a:r>
            <a:endParaRPr b="1"/>
          </a:p>
        </p:txBody>
      </p:sp>
      <p:sp>
        <p:nvSpPr>
          <p:cNvPr id="343" name="Google Shape;343;g1dd9aae8c25_0_49"/>
          <p:cNvSpPr/>
          <p:nvPr/>
        </p:nvSpPr>
        <p:spPr>
          <a:xfrm>
            <a:off x="6192975" y="3879679"/>
            <a:ext cx="2764200" cy="310200"/>
          </a:xfrm>
          <a:prstGeom prst="rect">
            <a:avLst/>
          </a:prstGeom>
          <a:solidFill>
            <a:srgbClr val="274E13"/>
          </a:solidFill>
          <a:ln cap="flat" cmpd="sng" w="952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C" sz="1300">
                <a:solidFill>
                  <a:schemeClr val="lt1"/>
                </a:solidFill>
              </a:rPr>
              <a:t>Distritos Aduaneros utilizados</a:t>
            </a:r>
            <a:endParaRPr b="1" sz="1300">
              <a:solidFill>
                <a:schemeClr val="lt1"/>
              </a:solidFill>
            </a:endParaRPr>
          </a:p>
        </p:txBody>
      </p:sp>
      <p:pic>
        <p:nvPicPr>
          <p:cNvPr id="344" name="Google Shape;344;g1dd9aae8c25_0_49"/>
          <p:cNvPicPr preferRelativeResize="0"/>
          <p:nvPr/>
        </p:nvPicPr>
        <p:blipFill>
          <a:blip r:embed="rId6">
            <a:alphaModFix/>
          </a:blip>
          <a:stretch>
            <a:fillRect/>
          </a:stretch>
        </p:blipFill>
        <p:spPr>
          <a:xfrm>
            <a:off x="8356900" y="4794903"/>
            <a:ext cx="547175" cy="483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1dd9aae8c25_0_62"/>
          <p:cNvSpPr txBox="1"/>
          <p:nvPr/>
        </p:nvSpPr>
        <p:spPr>
          <a:xfrm>
            <a:off x="207825" y="76200"/>
            <a:ext cx="88392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lang="es-EC" sz="1500"/>
              <a:t>Resultados del análisis estadístico de importaciones bajo régimen 70: Caso DE PRATI</a:t>
            </a:r>
            <a:endParaRPr sz="1500"/>
          </a:p>
        </p:txBody>
      </p:sp>
      <p:pic>
        <p:nvPicPr>
          <p:cNvPr id="351" name="Google Shape;351;g1dd9aae8c25_0_62"/>
          <p:cNvPicPr preferRelativeResize="0"/>
          <p:nvPr/>
        </p:nvPicPr>
        <p:blipFill>
          <a:blip r:embed="rId3">
            <a:alphaModFix/>
          </a:blip>
          <a:stretch>
            <a:fillRect/>
          </a:stretch>
        </p:blipFill>
        <p:spPr>
          <a:xfrm>
            <a:off x="1053575" y="644100"/>
            <a:ext cx="7036850" cy="5271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1dd9aae8c25_0_77"/>
          <p:cNvSpPr txBox="1"/>
          <p:nvPr/>
        </p:nvSpPr>
        <p:spPr>
          <a:xfrm>
            <a:off x="207825" y="76200"/>
            <a:ext cx="88392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lang="es-EC" sz="1500"/>
              <a:t>Resultados del análisis estadístico de importaciones bajo régimen 70: Caso DE PRATI</a:t>
            </a:r>
            <a:endParaRPr b="1" sz="1500"/>
          </a:p>
        </p:txBody>
      </p:sp>
      <p:pic>
        <p:nvPicPr>
          <p:cNvPr id="358" name="Google Shape;358;g1dd9aae8c25_0_77"/>
          <p:cNvPicPr preferRelativeResize="0"/>
          <p:nvPr/>
        </p:nvPicPr>
        <p:blipFill>
          <a:blip r:embed="rId3">
            <a:alphaModFix/>
          </a:blip>
          <a:stretch>
            <a:fillRect/>
          </a:stretch>
        </p:blipFill>
        <p:spPr>
          <a:xfrm>
            <a:off x="379075" y="630250"/>
            <a:ext cx="8385850" cy="5271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g1dd9aae8c25_0_90"/>
          <p:cNvSpPr txBox="1"/>
          <p:nvPr/>
        </p:nvSpPr>
        <p:spPr>
          <a:xfrm>
            <a:off x="207825" y="76200"/>
            <a:ext cx="88392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lang="es-EC" sz="1500"/>
              <a:t>Resultados del análisis estadístico de importaciones bajo régimen 70: Caso DE PRATI</a:t>
            </a:r>
            <a:endParaRPr sz="1500"/>
          </a:p>
        </p:txBody>
      </p:sp>
      <p:pic>
        <p:nvPicPr>
          <p:cNvPr id="365" name="Google Shape;365;g1dd9aae8c25_0_90"/>
          <p:cNvPicPr preferRelativeResize="0"/>
          <p:nvPr/>
        </p:nvPicPr>
        <p:blipFill rotWithShape="1">
          <a:blip r:embed="rId3">
            <a:alphaModFix/>
          </a:blip>
          <a:srcRect b="0" l="10881" r="0" t="0"/>
          <a:stretch/>
        </p:blipFill>
        <p:spPr>
          <a:xfrm>
            <a:off x="2637775" y="893725"/>
            <a:ext cx="6409250" cy="4527825"/>
          </a:xfrm>
          <a:prstGeom prst="rect">
            <a:avLst/>
          </a:prstGeom>
          <a:noFill/>
          <a:ln>
            <a:noFill/>
          </a:ln>
        </p:spPr>
      </p:pic>
      <p:sp>
        <p:nvSpPr>
          <p:cNvPr id="366" name="Google Shape;366;g1dd9aae8c25_0_90"/>
          <p:cNvSpPr/>
          <p:nvPr/>
        </p:nvSpPr>
        <p:spPr>
          <a:xfrm>
            <a:off x="486775" y="893725"/>
            <a:ext cx="1979400" cy="263400"/>
          </a:xfrm>
          <a:prstGeom prst="rect">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C">
                <a:solidFill>
                  <a:schemeClr val="lt1"/>
                </a:solidFill>
              </a:rPr>
              <a:t>Tipos de Aforo</a:t>
            </a:r>
            <a:endParaRPr b="1">
              <a:solidFill>
                <a:schemeClr val="lt1"/>
              </a:solidFill>
            </a:endParaRPr>
          </a:p>
        </p:txBody>
      </p:sp>
      <p:sp>
        <p:nvSpPr>
          <p:cNvPr id="367" name="Google Shape;367;g1dd9aae8c25_0_90"/>
          <p:cNvSpPr txBox="1"/>
          <p:nvPr/>
        </p:nvSpPr>
        <p:spPr>
          <a:xfrm>
            <a:off x="486775" y="1157125"/>
            <a:ext cx="1979400" cy="1046700"/>
          </a:xfrm>
          <a:prstGeom prst="rect">
            <a:avLst/>
          </a:prstGeom>
          <a:solidFill>
            <a:srgbClr val="F4CCCC"/>
          </a:solidFill>
          <a:ln cap="flat" cmpd="sng" w="9525">
            <a:solidFill>
              <a:srgbClr val="99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s-EC"/>
              <a:t>Automático: </a:t>
            </a:r>
            <a:r>
              <a:rPr lang="es-EC"/>
              <a:t>48%</a:t>
            </a:r>
            <a:endParaRPr/>
          </a:p>
          <a:p>
            <a:pPr indent="0" lvl="0" marL="0" rtl="0" algn="l">
              <a:lnSpc>
                <a:spcPct val="150000"/>
              </a:lnSpc>
              <a:spcBef>
                <a:spcPts val="0"/>
              </a:spcBef>
              <a:spcAft>
                <a:spcPts val="0"/>
              </a:spcAft>
              <a:buNone/>
            </a:pPr>
            <a:r>
              <a:rPr b="1" lang="es-EC"/>
              <a:t>Físico Intrusivo: </a:t>
            </a:r>
            <a:r>
              <a:rPr lang="es-EC"/>
              <a:t>27%</a:t>
            </a:r>
            <a:endParaRPr/>
          </a:p>
          <a:p>
            <a:pPr indent="0" lvl="0" marL="0" rtl="0" algn="l">
              <a:lnSpc>
                <a:spcPct val="150000"/>
              </a:lnSpc>
              <a:spcBef>
                <a:spcPts val="0"/>
              </a:spcBef>
              <a:spcAft>
                <a:spcPts val="0"/>
              </a:spcAft>
              <a:buNone/>
            </a:pPr>
            <a:r>
              <a:rPr b="1" lang="es-EC"/>
              <a:t>Documental:</a:t>
            </a:r>
            <a:r>
              <a:rPr lang="es-EC"/>
              <a:t> 25%</a:t>
            </a:r>
            <a:endParaRPr/>
          </a:p>
        </p:txBody>
      </p:sp>
      <p:pic>
        <p:nvPicPr>
          <p:cNvPr id="368" name="Google Shape;368;g1dd9aae8c25_0_90"/>
          <p:cNvPicPr preferRelativeResize="0"/>
          <p:nvPr/>
        </p:nvPicPr>
        <p:blipFill>
          <a:blip r:embed="rId4">
            <a:alphaModFix/>
          </a:blip>
          <a:stretch>
            <a:fillRect/>
          </a:stretch>
        </p:blipFill>
        <p:spPr>
          <a:xfrm>
            <a:off x="486775" y="2203825"/>
            <a:ext cx="1979400" cy="1056500"/>
          </a:xfrm>
          <a:prstGeom prst="rect">
            <a:avLst/>
          </a:prstGeom>
          <a:noFill/>
          <a:ln>
            <a:noFill/>
          </a:ln>
        </p:spPr>
      </p:pic>
      <p:sp>
        <p:nvSpPr>
          <p:cNvPr id="369" name="Google Shape;369;g1dd9aae8c25_0_90"/>
          <p:cNvSpPr/>
          <p:nvPr/>
        </p:nvSpPr>
        <p:spPr>
          <a:xfrm>
            <a:off x="486775" y="3429000"/>
            <a:ext cx="1979400" cy="263400"/>
          </a:xfrm>
          <a:prstGeom prst="rect">
            <a:avLst/>
          </a:prstGeom>
          <a:solidFill>
            <a:srgbClr val="FF9900"/>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C">
                <a:solidFill>
                  <a:schemeClr val="lt1"/>
                </a:solidFill>
              </a:rPr>
              <a:t>Estado de mercancía</a:t>
            </a:r>
            <a:endParaRPr b="1">
              <a:solidFill>
                <a:schemeClr val="lt1"/>
              </a:solidFill>
            </a:endParaRPr>
          </a:p>
        </p:txBody>
      </p:sp>
      <p:sp>
        <p:nvSpPr>
          <p:cNvPr id="370" name="Google Shape;370;g1dd9aae8c25_0_90"/>
          <p:cNvSpPr txBox="1"/>
          <p:nvPr/>
        </p:nvSpPr>
        <p:spPr>
          <a:xfrm>
            <a:off x="486775" y="3692400"/>
            <a:ext cx="1979400" cy="400200"/>
          </a:xfrm>
          <a:prstGeom prst="rect">
            <a:avLst/>
          </a:prstGeom>
          <a:solidFill>
            <a:srgbClr val="FCE5CD"/>
          </a:solidFill>
          <a:ln cap="flat" cmpd="sng" w="9525">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s-EC"/>
              <a:t>Nuevo</a:t>
            </a:r>
            <a:r>
              <a:rPr b="1" lang="es-EC"/>
              <a:t>: </a:t>
            </a:r>
            <a:r>
              <a:rPr lang="es-EC"/>
              <a:t>100</a:t>
            </a:r>
            <a:r>
              <a:rPr lang="es-EC"/>
              <a:t>%</a:t>
            </a:r>
            <a:endParaRPr/>
          </a:p>
        </p:txBody>
      </p:sp>
      <p:pic>
        <p:nvPicPr>
          <p:cNvPr id="371" name="Google Shape;371;g1dd9aae8c25_0_90"/>
          <p:cNvPicPr preferRelativeResize="0"/>
          <p:nvPr/>
        </p:nvPicPr>
        <p:blipFill>
          <a:blip r:embed="rId5">
            <a:alphaModFix/>
          </a:blip>
          <a:stretch>
            <a:fillRect/>
          </a:stretch>
        </p:blipFill>
        <p:spPr>
          <a:xfrm>
            <a:off x="486775" y="4092600"/>
            <a:ext cx="1979400" cy="132124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g1ddba3fd88a_2_374"/>
          <p:cNvSpPr txBox="1"/>
          <p:nvPr>
            <p:ph idx="12" type="sldNum"/>
          </p:nvPr>
        </p:nvSpPr>
        <p:spPr>
          <a:xfrm>
            <a:off x="7812360" y="6658074"/>
            <a:ext cx="874500" cy="213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500"/>
              <a:buFont typeface="Arial"/>
              <a:buNone/>
            </a:pPr>
            <a:r>
              <a:rPr lang="es-EC"/>
              <a:t>VERSIÓN: 1.0</a:t>
            </a:r>
            <a:endParaRPr/>
          </a:p>
        </p:txBody>
      </p:sp>
      <p:pic>
        <p:nvPicPr>
          <p:cNvPr id="378" name="Google Shape;378;g1ddba3fd88a_2_374"/>
          <p:cNvPicPr preferRelativeResize="0"/>
          <p:nvPr/>
        </p:nvPicPr>
        <p:blipFill>
          <a:blip r:embed="rId3">
            <a:alphaModFix/>
          </a:blip>
          <a:stretch>
            <a:fillRect/>
          </a:stretch>
        </p:blipFill>
        <p:spPr>
          <a:xfrm>
            <a:off x="-415600" y="2382300"/>
            <a:ext cx="4097025" cy="4097025"/>
          </a:xfrm>
          <a:prstGeom prst="rect">
            <a:avLst/>
          </a:prstGeom>
          <a:noFill/>
          <a:ln>
            <a:noFill/>
          </a:ln>
        </p:spPr>
      </p:pic>
      <p:sp>
        <p:nvSpPr>
          <p:cNvPr id="379" name="Google Shape;379;g1ddba3fd88a_2_374"/>
          <p:cNvSpPr/>
          <p:nvPr/>
        </p:nvSpPr>
        <p:spPr>
          <a:xfrm>
            <a:off x="2130825" y="698350"/>
            <a:ext cx="3509700" cy="2274000"/>
          </a:xfrm>
          <a:prstGeom prst="wedgeEllipseCallout">
            <a:avLst>
              <a:gd fmla="val -20833" name="adj1"/>
              <a:gd fmla="val 62500" name="adj2"/>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C"/>
              <a:t>I</a:t>
            </a:r>
            <a:r>
              <a:rPr b="1" lang="es-EC"/>
              <a:t>mporta en mayor cantidad del país de España con un valor FOB elevado donde se representaba con un 67,23% del total de las importaciones bajo el Régimen de Depósito Aduanero</a:t>
            </a:r>
            <a:endParaRPr b="1"/>
          </a:p>
        </p:txBody>
      </p:sp>
      <p:sp>
        <p:nvSpPr>
          <p:cNvPr id="380" name="Google Shape;380;g1ddba3fd88a_2_374"/>
          <p:cNvSpPr/>
          <p:nvPr/>
        </p:nvSpPr>
        <p:spPr>
          <a:xfrm>
            <a:off x="4774800" y="3223875"/>
            <a:ext cx="4369200" cy="7878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lnSpc>
                <a:spcPct val="200000"/>
              </a:lnSpc>
              <a:spcBef>
                <a:spcPts val="1200"/>
              </a:spcBef>
              <a:spcAft>
                <a:spcPts val="0"/>
              </a:spcAft>
              <a:buSzPts val="1400"/>
              <a:buAutoNum type="arabicPeriod"/>
            </a:pPr>
            <a:r>
              <a:rPr lang="es-EC"/>
              <a:t>A</a:t>
            </a:r>
            <a:r>
              <a:rPr lang="es-EC"/>
              <a:t>lmacenar la mercancía por un determinado periodo de tiempo.</a:t>
            </a:r>
            <a:endParaRPr/>
          </a:p>
        </p:txBody>
      </p:sp>
      <p:sp>
        <p:nvSpPr>
          <p:cNvPr id="381" name="Google Shape;381;g1ddba3fd88a_2_374"/>
          <p:cNvSpPr txBox="1"/>
          <p:nvPr/>
        </p:nvSpPr>
        <p:spPr>
          <a:xfrm>
            <a:off x="120725" y="-113275"/>
            <a:ext cx="7829700" cy="144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lang="es-EC" sz="2300"/>
              <a:t>DE PRATI en el Ecuador en los últimos años</a:t>
            </a:r>
            <a:endParaRPr b="1" sz="2300"/>
          </a:p>
          <a:p>
            <a:pPr indent="0" lvl="0" marL="0" marR="0" rtl="0" algn="l">
              <a:lnSpc>
                <a:spcPct val="100000"/>
              </a:lnSpc>
              <a:spcBef>
                <a:spcPts val="0"/>
              </a:spcBef>
              <a:spcAft>
                <a:spcPts val="0"/>
              </a:spcAft>
              <a:buClr>
                <a:srgbClr val="000000"/>
              </a:buClr>
              <a:buSzPts val="1800"/>
              <a:buFont typeface="Arial"/>
              <a:buNone/>
            </a:pPr>
            <a:r>
              <a:t/>
            </a:r>
            <a:endParaRPr b="1" sz="2300"/>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2" name="Google Shape;382;g1ddba3fd88a_2_374"/>
          <p:cNvSpPr/>
          <p:nvPr/>
        </p:nvSpPr>
        <p:spPr>
          <a:xfrm>
            <a:off x="4774800" y="4117713"/>
            <a:ext cx="4369200" cy="7878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200000"/>
              </a:lnSpc>
              <a:spcBef>
                <a:spcPts val="1200"/>
              </a:spcBef>
              <a:spcAft>
                <a:spcPts val="1200"/>
              </a:spcAft>
              <a:buNone/>
            </a:pPr>
            <a:r>
              <a:rPr lang="es-EC"/>
              <a:t>2. Empresa ecuatoriana con mayor posicionamiento en los últimos años en el mercado.</a:t>
            </a:r>
            <a:endParaRPr/>
          </a:p>
        </p:txBody>
      </p:sp>
      <p:sp>
        <p:nvSpPr>
          <p:cNvPr id="383" name="Google Shape;383;g1ddba3fd88a_2_374"/>
          <p:cNvSpPr/>
          <p:nvPr/>
        </p:nvSpPr>
        <p:spPr>
          <a:xfrm>
            <a:off x="4774800" y="5011563"/>
            <a:ext cx="4369200" cy="7878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200000"/>
              </a:lnSpc>
              <a:spcBef>
                <a:spcPts val="1200"/>
              </a:spcBef>
              <a:spcAft>
                <a:spcPts val="1200"/>
              </a:spcAft>
              <a:buNone/>
            </a:pPr>
            <a:r>
              <a:rPr lang="es-EC"/>
              <a:t>3. Pago de los impuestos en forma parcial para mantener en stock la mercancía.</a:t>
            </a:r>
            <a:endParaRPr/>
          </a:p>
        </p:txBody>
      </p:sp>
      <p:sp>
        <p:nvSpPr>
          <p:cNvPr id="384" name="Google Shape;384;g1ddba3fd88a_2_374"/>
          <p:cNvSpPr txBox="1"/>
          <p:nvPr/>
        </p:nvSpPr>
        <p:spPr>
          <a:xfrm>
            <a:off x="4774800" y="2382300"/>
            <a:ext cx="2251500" cy="144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lang="es-EC" sz="2300" u="sng"/>
              <a:t>Importancia:</a:t>
            </a:r>
            <a:endParaRPr b="1" sz="2300" u="sng"/>
          </a:p>
          <a:p>
            <a:pPr indent="0" lvl="0" marL="0" marR="0" rtl="0" algn="l">
              <a:lnSpc>
                <a:spcPct val="100000"/>
              </a:lnSpc>
              <a:spcBef>
                <a:spcPts val="0"/>
              </a:spcBef>
              <a:spcAft>
                <a:spcPts val="0"/>
              </a:spcAft>
              <a:buClr>
                <a:srgbClr val="000000"/>
              </a:buClr>
              <a:buSzPts val="1800"/>
              <a:buFont typeface="Arial"/>
              <a:buNone/>
            </a:pPr>
            <a:r>
              <a:t/>
            </a:r>
            <a:endParaRPr b="1" sz="2300"/>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e49b08a372_0_1"/>
          <p:cNvSpPr txBox="1"/>
          <p:nvPr>
            <p:ph idx="12" type="sldNum"/>
          </p:nvPr>
        </p:nvSpPr>
        <p:spPr>
          <a:xfrm>
            <a:off x="7812360" y="6658074"/>
            <a:ext cx="874500" cy="21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500"/>
              <a:buFont typeface="Arial"/>
              <a:buNone/>
            </a:pPr>
            <a:r>
              <a:rPr lang="es-EC"/>
              <a:t>VERSIÓN: 1.0</a:t>
            </a:r>
            <a:endParaRPr/>
          </a:p>
        </p:txBody>
      </p:sp>
      <p:sp>
        <p:nvSpPr>
          <p:cNvPr id="391" name="Google Shape;391;ge49b08a372_0_1"/>
          <p:cNvSpPr txBox="1"/>
          <p:nvPr/>
        </p:nvSpPr>
        <p:spPr>
          <a:xfrm>
            <a:off x="269725" y="-100100"/>
            <a:ext cx="8342700" cy="815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lang="es-EC" sz="2300"/>
              <a:t>Requisitos </a:t>
            </a:r>
            <a:r>
              <a:rPr b="1" lang="es-EC" sz="2300"/>
              <a:t>de la empresa de ALMAGRO - COTIZACIÓN</a:t>
            </a:r>
            <a:endParaRPr b="0" i="0" sz="1800" u="none" cap="none" strike="noStrike">
              <a:solidFill>
                <a:srgbClr val="000000"/>
              </a:solidFill>
              <a:latin typeface="Arial"/>
              <a:ea typeface="Arial"/>
              <a:cs typeface="Arial"/>
              <a:sym typeface="Arial"/>
            </a:endParaRPr>
          </a:p>
        </p:txBody>
      </p:sp>
      <p:sp>
        <p:nvSpPr>
          <p:cNvPr id="392" name="Google Shape;392;ge49b08a372_0_1"/>
          <p:cNvSpPr/>
          <p:nvPr/>
        </p:nvSpPr>
        <p:spPr>
          <a:xfrm rot="-666391">
            <a:off x="5187411" y="2274707"/>
            <a:ext cx="1292610" cy="52032"/>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393" name="Google Shape;393;ge49b08a372_0_1"/>
          <p:cNvSpPr/>
          <p:nvPr/>
        </p:nvSpPr>
        <p:spPr>
          <a:xfrm flipH="1" rot="666391">
            <a:off x="3954675" y="2274707"/>
            <a:ext cx="1292610" cy="52032"/>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nvGrpSpPr>
          <p:cNvPr id="394" name="Google Shape;394;ge49b08a372_0_1"/>
          <p:cNvGrpSpPr/>
          <p:nvPr/>
        </p:nvGrpSpPr>
        <p:grpSpPr>
          <a:xfrm>
            <a:off x="4342028" y="2325052"/>
            <a:ext cx="1643507" cy="1103951"/>
            <a:chOff x="5796625" y="2541798"/>
            <a:chExt cx="1712700" cy="1230715"/>
          </a:xfrm>
        </p:grpSpPr>
        <p:sp>
          <p:nvSpPr>
            <p:cNvPr id="395" name="Google Shape;395;ge49b08a372_0_1"/>
            <p:cNvSpPr/>
            <p:nvPr/>
          </p:nvSpPr>
          <p:spPr>
            <a:xfrm rot="-1789476">
              <a:off x="6572742" y="2571072"/>
              <a:ext cx="160451" cy="160451"/>
            </a:xfrm>
            <a:prstGeom prst="ellipse">
              <a:avLst/>
            </a:prstGeom>
            <a:solidFill>
              <a:srgbClr val="FFFFFF"/>
            </a:solidFill>
            <a:ln cap="flat" cmpd="sng" w="38100">
              <a:solidFill>
                <a:srgbClr val="858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396" name="Google Shape;396;ge49b08a372_0_1"/>
            <p:cNvSpPr txBox="1"/>
            <p:nvPr/>
          </p:nvSpPr>
          <p:spPr>
            <a:xfrm>
              <a:off x="6296613" y="2735584"/>
              <a:ext cx="696900" cy="2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EC" sz="1000">
                  <a:solidFill>
                    <a:srgbClr val="5E5E5E"/>
                  </a:solidFill>
                  <a:latin typeface="Roboto"/>
                  <a:ea typeface="Roboto"/>
                  <a:cs typeface="Roboto"/>
                  <a:sym typeface="Roboto"/>
                </a:rPr>
                <a:t>4</a:t>
              </a:r>
              <a:endParaRPr b="1" sz="1000">
                <a:solidFill>
                  <a:srgbClr val="5E5E5E"/>
                </a:solidFill>
                <a:latin typeface="Roboto"/>
                <a:ea typeface="Roboto"/>
                <a:cs typeface="Roboto"/>
                <a:sym typeface="Roboto"/>
              </a:endParaRPr>
            </a:p>
          </p:txBody>
        </p:sp>
        <p:sp>
          <p:nvSpPr>
            <p:cNvPr id="397" name="Google Shape;397;ge49b08a372_0_1"/>
            <p:cNvSpPr/>
            <p:nvPr/>
          </p:nvSpPr>
          <p:spPr>
            <a:xfrm>
              <a:off x="5796625" y="3069013"/>
              <a:ext cx="1712700" cy="703500"/>
            </a:xfrm>
            <a:prstGeom prst="roundRect">
              <a:avLst>
                <a:gd fmla="val 4485"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sp>
          <p:nvSpPr>
            <p:cNvPr id="398" name="Google Shape;398;ge49b08a372_0_1"/>
            <p:cNvSpPr txBox="1"/>
            <p:nvPr/>
          </p:nvSpPr>
          <p:spPr>
            <a:xfrm>
              <a:off x="5840875" y="3106213"/>
              <a:ext cx="1624200" cy="62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s-EC" sz="1000">
                  <a:solidFill>
                    <a:srgbClr val="5E5E5E"/>
                  </a:solidFill>
                  <a:latin typeface="Roboto"/>
                  <a:ea typeface="Roboto"/>
                  <a:cs typeface="Roboto"/>
                  <a:sym typeface="Roboto"/>
                </a:rPr>
                <a:t>CANTIDAD DE MERCADERÍA A RECIBIR</a:t>
              </a:r>
              <a:endParaRPr sz="1000">
                <a:solidFill>
                  <a:srgbClr val="5E5E5E"/>
                </a:solidFill>
              </a:endParaRPr>
            </a:p>
          </p:txBody>
        </p:sp>
        <p:sp>
          <p:nvSpPr>
            <p:cNvPr id="399" name="Google Shape;399;ge49b08a372_0_1"/>
            <p:cNvSpPr/>
            <p:nvPr/>
          </p:nvSpPr>
          <p:spPr>
            <a:xfrm>
              <a:off x="6607975" y="3004364"/>
              <a:ext cx="90000" cy="675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sp>
        <p:nvSpPr>
          <p:cNvPr id="400" name="Google Shape;400;ge49b08a372_0_1"/>
          <p:cNvSpPr/>
          <p:nvPr/>
        </p:nvSpPr>
        <p:spPr>
          <a:xfrm rot="-666391">
            <a:off x="2725437" y="2274707"/>
            <a:ext cx="1292610" cy="52032"/>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nvGrpSpPr>
          <p:cNvPr id="401" name="Google Shape;401;ge49b08a372_0_1"/>
          <p:cNvGrpSpPr/>
          <p:nvPr/>
        </p:nvGrpSpPr>
        <p:grpSpPr>
          <a:xfrm>
            <a:off x="3139568" y="1157901"/>
            <a:ext cx="1643507" cy="1118338"/>
            <a:chOff x="4409300" y="1219942"/>
            <a:chExt cx="1712700" cy="1246754"/>
          </a:xfrm>
        </p:grpSpPr>
        <p:sp>
          <p:nvSpPr>
            <p:cNvPr id="402" name="Google Shape;402;ge49b08a372_0_1"/>
            <p:cNvSpPr/>
            <p:nvPr/>
          </p:nvSpPr>
          <p:spPr>
            <a:xfrm rot="-1789476">
              <a:off x="5185416" y="2276970"/>
              <a:ext cx="160451" cy="160451"/>
            </a:xfrm>
            <a:prstGeom prst="ellipse">
              <a:avLst/>
            </a:prstGeom>
            <a:solidFill>
              <a:srgbClr val="FFFFFF"/>
            </a:solidFill>
            <a:ln cap="flat" cmpd="sng" w="38100">
              <a:solidFill>
                <a:srgbClr val="858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403" name="Google Shape;403;ge49b08a372_0_1"/>
            <p:cNvSpPr txBox="1"/>
            <p:nvPr/>
          </p:nvSpPr>
          <p:spPr>
            <a:xfrm>
              <a:off x="4921731" y="1985297"/>
              <a:ext cx="696900" cy="2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EC" sz="1000">
                  <a:solidFill>
                    <a:srgbClr val="5E5E5E"/>
                  </a:solidFill>
                  <a:latin typeface="Roboto"/>
                  <a:ea typeface="Roboto"/>
                  <a:cs typeface="Roboto"/>
                  <a:sym typeface="Roboto"/>
                </a:rPr>
                <a:t>3</a:t>
              </a:r>
              <a:endParaRPr b="1" sz="1000">
                <a:solidFill>
                  <a:srgbClr val="5E5E5E"/>
                </a:solidFill>
                <a:latin typeface="Roboto"/>
                <a:ea typeface="Roboto"/>
                <a:cs typeface="Roboto"/>
                <a:sym typeface="Roboto"/>
              </a:endParaRPr>
            </a:p>
          </p:txBody>
        </p:sp>
        <p:sp>
          <p:nvSpPr>
            <p:cNvPr id="404" name="Google Shape;404;ge49b08a372_0_1"/>
            <p:cNvSpPr/>
            <p:nvPr/>
          </p:nvSpPr>
          <p:spPr>
            <a:xfrm>
              <a:off x="4409300" y="1219942"/>
              <a:ext cx="1712700" cy="703500"/>
            </a:xfrm>
            <a:prstGeom prst="roundRect">
              <a:avLst>
                <a:gd fmla="val 4485"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sp>
          <p:nvSpPr>
            <p:cNvPr id="405" name="Google Shape;405;ge49b08a372_0_1"/>
            <p:cNvSpPr/>
            <p:nvPr/>
          </p:nvSpPr>
          <p:spPr>
            <a:xfrm rot="10800000">
              <a:off x="5220625" y="1919036"/>
              <a:ext cx="90000" cy="675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406" name="Google Shape;406;ge49b08a372_0_1"/>
            <p:cNvSpPr txBox="1"/>
            <p:nvPr/>
          </p:nvSpPr>
          <p:spPr>
            <a:xfrm>
              <a:off x="4453550" y="1257142"/>
              <a:ext cx="1624200" cy="62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s-EC" sz="1000">
                  <a:solidFill>
                    <a:srgbClr val="5E5E5E"/>
                  </a:solidFill>
                  <a:latin typeface="Roboto"/>
                  <a:ea typeface="Roboto"/>
                  <a:cs typeface="Roboto"/>
                  <a:sym typeface="Roboto"/>
                </a:rPr>
                <a:t>DESCRIPCIÓN DE LA MERCADERÍA</a:t>
              </a:r>
              <a:endParaRPr sz="1000">
                <a:solidFill>
                  <a:srgbClr val="5E5E5E"/>
                </a:solidFill>
              </a:endParaRPr>
            </a:p>
          </p:txBody>
        </p:sp>
      </p:grpSp>
      <p:sp>
        <p:nvSpPr>
          <p:cNvPr id="407" name="Google Shape;407;ge49b08a372_0_1"/>
          <p:cNvSpPr/>
          <p:nvPr/>
        </p:nvSpPr>
        <p:spPr>
          <a:xfrm flipH="1" rot="666391">
            <a:off x="1486041" y="2274707"/>
            <a:ext cx="1292610" cy="52032"/>
          </a:xfrm>
          <a:prstGeom prst="roundRect">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nvGrpSpPr>
          <p:cNvPr id="408" name="Google Shape;408;ge49b08a372_0_1"/>
          <p:cNvGrpSpPr/>
          <p:nvPr/>
        </p:nvGrpSpPr>
        <p:grpSpPr>
          <a:xfrm>
            <a:off x="1933905" y="2325052"/>
            <a:ext cx="1643507" cy="1103951"/>
            <a:chOff x="3021975" y="2541798"/>
            <a:chExt cx="1712700" cy="1230715"/>
          </a:xfrm>
        </p:grpSpPr>
        <p:sp>
          <p:nvSpPr>
            <p:cNvPr id="409" name="Google Shape;409;ge49b08a372_0_1"/>
            <p:cNvSpPr txBox="1"/>
            <p:nvPr/>
          </p:nvSpPr>
          <p:spPr>
            <a:xfrm>
              <a:off x="3529877" y="2735584"/>
              <a:ext cx="696900" cy="2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EC" sz="1000">
                  <a:solidFill>
                    <a:srgbClr val="701C7F"/>
                  </a:solidFill>
                  <a:latin typeface="Roboto"/>
                  <a:ea typeface="Roboto"/>
                  <a:cs typeface="Roboto"/>
                  <a:sym typeface="Roboto"/>
                </a:rPr>
                <a:t>2</a:t>
              </a:r>
              <a:endParaRPr b="1" sz="1000">
                <a:solidFill>
                  <a:srgbClr val="701C7F"/>
                </a:solidFill>
                <a:latin typeface="Roboto"/>
                <a:ea typeface="Roboto"/>
                <a:cs typeface="Roboto"/>
                <a:sym typeface="Roboto"/>
              </a:endParaRPr>
            </a:p>
          </p:txBody>
        </p:sp>
        <p:sp>
          <p:nvSpPr>
            <p:cNvPr id="410" name="Google Shape;410;ge49b08a372_0_1"/>
            <p:cNvSpPr/>
            <p:nvPr/>
          </p:nvSpPr>
          <p:spPr>
            <a:xfrm rot="-1789476">
              <a:off x="3798091" y="2571072"/>
              <a:ext cx="160451" cy="160451"/>
            </a:xfrm>
            <a:prstGeom prst="ellipse">
              <a:avLst/>
            </a:prstGeom>
            <a:solidFill>
              <a:srgbClr val="FFFFFF"/>
            </a:solidFill>
            <a:ln cap="flat" cmpd="sng" w="38100">
              <a:solidFill>
                <a:srgbClr val="701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411" name="Google Shape;411;ge49b08a372_0_1"/>
            <p:cNvSpPr/>
            <p:nvPr/>
          </p:nvSpPr>
          <p:spPr>
            <a:xfrm>
              <a:off x="3021975" y="3069013"/>
              <a:ext cx="1712700" cy="703500"/>
            </a:xfrm>
            <a:prstGeom prst="roundRect">
              <a:avLst>
                <a:gd fmla="val 4485"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sp>
          <p:nvSpPr>
            <p:cNvPr id="412" name="Google Shape;412;ge49b08a372_0_1"/>
            <p:cNvSpPr txBox="1"/>
            <p:nvPr/>
          </p:nvSpPr>
          <p:spPr>
            <a:xfrm>
              <a:off x="3066225" y="3106213"/>
              <a:ext cx="1624200" cy="62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s-EC" sz="1000">
                  <a:solidFill>
                    <a:srgbClr val="FFFFFF"/>
                  </a:solidFill>
                </a:rPr>
                <a:t>TIPO DE SERVICIO - UBICACIÓN</a:t>
              </a:r>
              <a:endParaRPr sz="1000">
                <a:solidFill>
                  <a:srgbClr val="FFFFFF"/>
                </a:solidFill>
              </a:endParaRPr>
            </a:p>
          </p:txBody>
        </p:sp>
        <p:sp>
          <p:nvSpPr>
            <p:cNvPr id="413" name="Google Shape;413;ge49b08a372_0_1"/>
            <p:cNvSpPr/>
            <p:nvPr/>
          </p:nvSpPr>
          <p:spPr>
            <a:xfrm>
              <a:off x="3833325" y="3004364"/>
              <a:ext cx="90000" cy="67500"/>
            </a:xfrm>
            <a:prstGeom prst="triangle">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sp>
        <p:nvSpPr>
          <p:cNvPr id="414" name="Google Shape;414;ge49b08a372_0_1"/>
          <p:cNvSpPr/>
          <p:nvPr/>
        </p:nvSpPr>
        <p:spPr>
          <a:xfrm rot="-666391">
            <a:off x="263470" y="2274707"/>
            <a:ext cx="1292610" cy="52032"/>
          </a:xfrm>
          <a:prstGeom prst="roundRect">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nvGrpSpPr>
          <p:cNvPr id="415" name="Google Shape;415;ge49b08a372_0_1"/>
          <p:cNvGrpSpPr/>
          <p:nvPr/>
        </p:nvGrpSpPr>
        <p:grpSpPr>
          <a:xfrm>
            <a:off x="699073" y="1157901"/>
            <a:ext cx="1643507" cy="1118338"/>
            <a:chOff x="1637475" y="1219942"/>
            <a:chExt cx="1712700" cy="1246754"/>
          </a:xfrm>
        </p:grpSpPr>
        <p:sp>
          <p:nvSpPr>
            <p:cNvPr id="416" name="Google Shape;416;ge49b08a372_0_1"/>
            <p:cNvSpPr/>
            <p:nvPr/>
          </p:nvSpPr>
          <p:spPr>
            <a:xfrm>
              <a:off x="1637475" y="1219942"/>
              <a:ext cx="1712700" cy="703500"/>
            </a:xfrm>
            <a:prstGeom prst="roundRect">
              <a:avLst>
                <a:gd fmla="val 4485"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sp>
          <p:nvSpPr>
            <p:cNvPr id="417" name="Google Shape;417;ge49b08a372_0_1"/>
            <p:cNvSpPr txBox="1"/>
            <p:nvPr/>
          </p:nvSpPr>
          <p:spPr>
            <a:xfrm>
              <a:off x="2144544" y="1985297"/>
              <a:ext cx="696900" cy="2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EC" sz="1000">
                  <a:solidFill>
                    <a:srgbClr val="701C7F"/>
                  </a:solidFill>
                  <a:latin typeface="Roboto"/>
                  <a:ea typeface="Roboto"/>
                  <a:cs typeface="Roboto"/>
                  <a:sym typeface="Roboto"/>
                </a:rPr>
                <a:t>1</a:t>
              </a:r>
              <a:endParaRPr b="1" sz="1000">
                <a:solidFill>
                  <a:srgbClr val="701C7F"/>
                </a:solidFill>
                <a:latin typeface="Roboto"/>
                <a:ea typeface="Roboto"/>
                <a:cs typeface="Roboto"/>
                <a:sym typeface="Roboto"/>
              </a:endParaRPr>
            </a:p>
          </p:txBody>
        </p:sp>
        <p:sp>
          <p:nvSpPr>
            <p:cNvPr id="418" name="Google Shape;418;ge49b08a372_0_1"/>
            <p:cNvSpPr/>
            <p:nvPr/>
          </p:nvSpPr>
          <p:spPr>
            <a:xfrm rot="10800000">
              <a:off x="2448800" y="1919036"/>
              <a:ext cx="90000" cy="67500"/>
            </a:xfrm>
            <a:prstGeom prst="triangle">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419" name="Google Shape;419;ge49b08a372_0_1"/>
            <p:cNvSpPr txBox="1"/>
            <p:nvPr/>
          </p:nvSpPr>
          <p:spPr>
            <a:xfrm>
              <a:off x="1681725" y="1257142"/>
              <a:ext cx="1624200" cy="62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s-EC" sz="1000">
                  <a:solidFill>
                    <a:srgbClr val="FFFFFF"/>
                  </a:solidFill>
                  <a:latin typeface="Roboto"/>
                  <a:ea typeface="Roboto"/>
                  <a:cs typeface="Roboto"/>
                  <a:sym typeface="Roboto"/>
                </a:rPr>
                <a:t>NOMBRE DEL IMPORTADOR Y RUC</a:t>
              </a:r>
              <a:endParaRPr sz="1000">
                <a:solidFill>
                  <a:srgbClr val="FFFFFF"/>
                </a:solidFill>
              </a:endParaRPr>
            </a:p>
          </p:txBody>
        </p:sp>
        <p:sp>
          <p:nvSpPr>
            <p:cNvPr id="420" name="Google Shape;420;ge49b08a372_0_1"/>
            <p:cNvSpPr/>
            <p:nvPr/>
          </p:nvSpPr>
          <p:spPr>
            <a:xfrm rot="-1789476">
              <a:off x="2410765" y="2276970"/>
              <a:ext cx="160451" cy="160451"/>
            </a:xfrm>
            <a:prstGeom prst="ellipse">
              <a:avLst/>
            </a:prstGeom>
            <a:solidFill>
              <a:srgbClr val="FFFFFF"/>
            </a:solidFill>
            <a:ln cap="flat" cmpd="sng" w="38100">
              <a:solidFill>
                <a:srgbClr val="701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sp>
        <p:nvSpPr>
          <p:cNvPr id="421" name="Google Shape;421;ge49b08a372_0_1"/>
          <p:cNvSpPr/>
          <p:nvPr/>
        </p:nvSpPr>
        <p:spPr>
          <a:xfrm flipH="1" rot="666391">
            <a:off x="6479555" y="2274707"/>
            <a:ext cx="1292610" cy="52032"/>
          </a:xfrm>
          <a:prstGeom prst="roundRect">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nvGrpSpPr>
          <p:cNvPr id="422" name="Google Shape;422;ge49b08a372_0_1"/>
          <p:cNvGrpSpPr/>
          <p:nvPr/>
        </p:nvGrpSpPr>
        <p:grpSpPr>
          <a:xfrm>
            <a:off x="5692588" y="1157901"/>
            <a:ext cx="1643507" cy="1118338"/>
            <a:chOff x="1637475" y="1219942"/>
            <a:chExt cx="1712700" cy="1246754"/>
          </a:xfrm>
        </p:grpSpPr>
        <p:sp>
          <p:nvSpPr>
            <p:cNvPr id="423" name="Google Shape;423;ge49b08a372_0_1"/>
            <p:cNvSpPr/>
            <p:nvPr/>
          </p:nvSpPr>
          <p:spPr>
            <a:xfrm>
              <a:off x="1637475" y="1219942"/>
              <a:ext cx="1712700" cy="703500"/>
            </a:xfrm>
            <a:prstGeom prst="roundRect">
              <a:avLst>
                <a:gd fmla="val 4485"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sp>
          <p:nvSpPr>
            <p:cNvPr id="424" name="Google Shape;424;ge49b08a372_0_1"/>
            <p:cNvSpPr txBox="1"/>
            <p:nvPr/>
          </p:nvSpPr>
          <p:spPr>
            <a:xfrm>
              <a:off x="2144544" y="1985297"/>
              <a:ext cx="696900" cy="2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EC" sz="1000">
                  <a:solidFill>
                    <a:srgbClr val="701C7F"/>
                  </a:solidFill>
                  <a:latin typeface="Roboto"/>
                  <a:ea typeface="Roboto"/>
                  <a:cs typeface="Roboto"/>
                  <a:sym typeface="Roboto"/>
                </a:rPr>
                <a:t>5</a:t>
              </a:r>
              <a:endParaRPr b="1" sz="1000">
                <a:solidFill>
                  <a:srgbClr val="701C7F"/>
                </a:solidFill>
                <a:latin typeface="Roboto"/>
                <a:ea typeface="Roboto"/>
                <a:cs typeface="Roboto"/>
                <a:sym typeface="Roboto"/>
              </a:endParaRPr>
            </a:p>
          </p:txBody>
        </p:sp>
        <p:sp>
          <p:nvSpPr>
            <p:cNvPr id="425" name="Google Shape;425;ge49b08a372_0_1"/>
            <p:cNvSpPr/>
            <p:nvPr/>
          </p:nvSpPr>
          <p:spPr>
            <a:xfrm rot="10800000">
              <a:off x="2448800" y="1919036"/>
              <a:ext cx="90000" cy="67500"/>
            </a:xfrm>
            <a:prstGeom prst="triangle">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426" name="Google Shape;426;ge49b08a372_0_1"/>
            <p:cNvSpPr txBox="1"/>
            <p:nvPr/>
          </p:nvSpPr>
          <p:spPr>
            <a:xfrm>
              <a:off x="1681725" y="1257142"/>
              <a:ext cx="1624200" cy="62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s-EC" sz="1000">
                  <a:solidFill>
                    <a:srgbClr val="FFFFFF"/>
                  </a:solidFill>
                  <a:latin typeface="Roboto"/>
                  <a:ea typeface="Roboto"/>
                  <a:cs typeface="Roboto"/>
                  <a:sym typeface="Roboto"/>
                </a:rPr>
                <a:t>CANTIDAD DE CONTENEDORES A DESCARGAR</a:t>
              </a:r>
              <a:endParaRPr sz="1000">
                <a:solidFill>
                  <a:srgbClr val="FFFFFF"/>
                </a:solidFill>
              </a:endParaRPr>
            </a:p>
          </p:txBody>
        </p:sp>
        <p:sp>
          <p:nvSpPr>
            <p:cNvPr id="427" name="Google Shape;427;ge49b08a372_0_1"/>
            <p:cNvSpPr/>
            <p:nvPr/>
          </p:nvSpPr>
          <p:spPr>
            <a:xfrm rot="-1789476">
              <a:off x="2410765" y="2276970"/>
              <a:ext cx="160451" cy="160451"/>
            </a:xfrm>
            <a:prstGeom prst="ellipse">
              <a:avLst/>
            </a:prstGeom>
            <a:solidFill>
              <a:srgbClr val="FFFFFF"/>
            </a:solidFill>
            <a:ln cap="flat" cmpd="sng" w="38100">
              <a:solidFill>
                <a:srgbClr val="701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grpSp>
        <p:nvGrpSpPr>
          <p:cNvPr id="428" name="Google Shape;428;ge49b08a372_0_1"/>
          <p:cNvGrpSpPr/>
          <p:nvPr/>
        </p:nvGrpSpPr>
        <p:grpSpPr>
          <a:xfrm>
            <a:off x="6961843" y="2325052"/>
            <a:ext cx="1643507" cy="1103951"/>
            <a:chOff x="3021975" y="2541798"/>
            <a:chExt cx="1712700" cy="1230715"/>
          </a:xfrm>
        </p:grpSpPr>
        <p:sp>
          <p:nvSpPr>
            <p:cNvPr id="429" name="Google Shape;429;ge49b08a372_0_1"/>
            <p:cNvSpPr txBox="1"/>
            <p:nvPr/>
          </p:nvSpPr>
          <p:spPr>
            <a:xfrm>
              <a:off x="3529877" y="2735584"/>
              <a:ext cx="696900" cy="2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EC" sz="1000">
                  <a:solidFill>
                    <a:srgbClr val="701C7F"/>
                  </a:solidFill>
                  <a:latin typeface="Roboto"/>
                  <a:ea typeface="Roboto"/>
                  <a:cs typeface="Roboto"/>
                  <a:sym typeface="Roboto"/>
                </a:rPr>
                <a:t>6</a:t>
              </a:r>
              <a:endParaRPr b="1" sz="1000">
                <a:solidFill>
                  <a:srgbClr val="701C7F"/>
                </a:solidFill>
                <a:latin typeface="Roboto"/>
                <a:ea typeface="Roboto"/>
                <a:cs typeface="Roboto"/>
                <a:sym typeface="Roboto"/>
              </a:endParaRPr>
            </a:p>
          </p:txBody>
        </p:sp>
        <p:sp>
          <p:nvSpPr>
            <p:cNvPr id="430" name="Google Shape;430;ge49b08a372_0_1"/>
            <p:cNvSpPr/>
            <p:nvPr/>
          </p:nvSpPr>
          <p:spPr>
            <a:xfrm rot="-1789476">
              <a:off x="3798091" y="2571072"/>
              <a:ext cx="160451" cy="160451"/>
            </a:xfrm>
            <a:prstGeom prst="ellipse">
              <a:avLst/>
            </a:prstGeom>
            <a:solidFill>
              <a:srgbClr val="FFFFFF"/>
            </a:solidFill>
            <a:ln cap="flat" cmpd="sng" w="38100">
              <a:solidFill>
                <a:srgbClr val="701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431" name="Google Shape;431;ge49b08a372_0_1"/>
            <p:cNvSpPr/>
            <p:nvPr/>
          </p:nvSpPr>
          <p:spPr>
            <a:xfrm>
              <a:off x="3021975" y="3069013"/>
              <a:ext cx="1712700" cy="703500"/>
            </a:xfrm>
            <a:prstGeom prst="roundRect">
              <a:avLst>
                <a:gd fmla="val 4485"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sp>
          <p:nvSpPr>
            <p:cNvPr id="432" name="Google Shape;432;ge49b08a372_0_1"/>
            <p:cNvSpPr txBox="1"/>
            <p:nvPr/>
          </p:nvSpPr>
          <p:spPr>
            <a:xfrm>
              <a:off x="3066225" y="3106213"/>
              <a:ext cx="1624200" cy="62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s-EC" sz="1000">
                  <a:solidFill>
                    <a:srgbClr val="FFFFFF"/>
                  </a:solidFill>
                  <a:latin typeface="Roboto"/>
                  <a:ea typeface="Roboto"/>
                  <a:cs typeface="Roboto"/>
                  <a:sym typeface="Roboto"/>
                </a:rPr>
                <a:t>VALOR NACIONALIZADO DE LA MERCADERÍA (SIMPLE)</a:t>
              </a:r>
              <a:endParaRPr sz="1000">
                <a:solidFill>
                  <a:srgbClr val="FFFFFF"/>
                </a:solidFill>
              </a:endParaRPr>
            </a:p>
          </p:txBody>
        </p:sp>
        <p:sp>
          <p:nvSpPr>
            <p:cNvPr id="433" name="Google Shape;433;ge49b08a372_0_1"/>
            <p:cNvSpPr/>
            <p:nvPr/>
          </p:nvSpPr>
          <p:spPr>
            <a:xfrm>
              <a:off x="3833325" y="3004364"/>
              <a:ext cx="90000" cy="67500"/>
            </a:xfrm>
            <a:prstGeom prst="triangle">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sp>
        <p:nvSpPr>
          <p:cNvPr id="434" name="Google Shape;434;ge49b08a372_0_1"/>
          <p:cNvSpPr/>
          <p:nvPr/>
        </p:nvSpPr>
        <p:spPr>
          <a:xfrm rot="-666391">
            <a:off x="7857623" y="2274707"/>
            <a:ext cx="1292610" cy="52032"/>
          </a:xfrm>
          <a:prstGeom prst="roundRect">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435" name="Google Shape;435;ge49b08a372_0_1"/>
          <p:cNvSpPr/>
          <p:nvPr/>
        </p:nvSpPr>
        <p:spPr>
          <a:xfrm rot="-666391">
            <a:off x="5187411" y="4620582"/>
            <a:ext cx="1292610" cy="52032"/>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436" name="Google Shape;436;ge49b08a372_0_1"/>
          <p:cNvSpPr/>
          <p:nvPr/>
        </p:nvSpPr>
        <p:spPr>
          <a:xfrm flipH="1" rot="666391">
            <a:off x="3954675" y="4620582"/>
            <a:ext cx="1292610" cy="52032"/>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nvGrpSpPr>
          <p:cNvPr id="437" name="Google Shape;437;ge49b08a372_0_1"/>
          <p:cNvGrpSpPr/>
          <p:nvPr/>
        </p:nvGrpSpPr>
        <p:grpSpPr>
          <a:xfrm>
            <a:off x="4342028" y="4670927"/>
            <a:ext cx="1643507" cy="1103951"/>
            <a:chOff x="5796625" y="2541798"/>
            <a:chExt cx="1712700" cy="1230715"/>
          </a:xfrm>
        </p:grpSpPr>
        <p:sp>
          <p:nvSpPr>
            <p:cNvPr id="438" name="Google Shape;438;ge49b08a372_0_1"/>
            <p:cNvSpPr/>
            <p:nvPr/>
          </p:nvSpPr>
          <p:spPr>
            <a:xfrm rot="-1789476">
              <a:off x="6572742" y="2571072"/>
              <a:ext cx="160451" cy="160451"/>
            </a:xfrm>
            <a:prstGeom prst="ellipse">
              <a:avLst/>
            </a:prstGeom>
            <a:solidFill>
              <a:srgbClr val="FFFFFF"/>
            </a:solidFill>
            <a:ln cap="flat" cmpd="sng" w="38100">
              <a:solidFill>
                <a:srgbClr val="858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439" name="Google Shape;439;ge49b08a372_0_1"/>
            <p:cNvSpPr txBox="1"/>
            <p:nvPr/>
          </p:nvSpPr>
          <p:spPr>
            <a:xfrm>
              <a:off x="6296613" y="2735584"/>
              <a:ext cx="696900" cy="2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EC" sz="1000">
                  <a:solidFill>
                    <a:srgbClr val="5E5E5E"/>
                  </a:solidFill>
                  <a:latin typeface="Roboto"/>
                  <a:ea typeface="Roboto"/>
                  <a:cs typeface="Roboto"/>
                  <a:sym typeface="Roboto"/>
                </a:rPr>
                <a:t>8</a:t>
              </a:r>
              <a:endParaRPr b="1" sz="1000">
                <a:solidFill>
                  <a:srgbClr val="5E5E5E"/>
                </a:solidFill>
                <a:latin typeface="Roboto"/>
                <a:ea typeface="Roboto"/>
                <a:cs typeface="Roboto"/>
                <a:sym typeface="Roboto"/>
              </a:endParaRPr>
            </a:p>
          </p:txBody>
        </p:sp>
        <p:sp>
          <p:nvSpPr>
            <p:cNvPr id="440" name="Google Shape;440;ge49b08a372_0_1"/>
            <p:cNvSpPr/>
            <p:nvPr/>
          </p:nvSpPr>
          <p:spPr>
            <a:xfrm>
              <a:off x="5796625" y="3069013"/>
              <a:ext cx="1712700" cy="703500"/>
            </a:xfrm>
            <a:prstGeom prst="roundRect">
              <a:avLst>
                <a:gd fmla="val 4485"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sp>
          <p:nvSpPr>
            <p:cNvPr id="441" name="Google Shape;441;ge49b08a372_0_1"/>
            <p:cNvSpPr txBox="1"/>
            <p:nvPr/>
          </p:nvSpPr>
          <p:spPr>
            <a:xfrm>
              <a:off x="5840875" y="3106213"/>
              <a:ext cx="1624200" cy="62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s-EC" sz="1000">
                  <a:solidFill>
                    <a:srgbClr val="5E5E5E"/>
                  </a:solidFill>
                  <a:latin typeface="Roboto"/>
                  <a:ea typeface="Roboto"/>
                  <a:cs typeface="Roboto"/>
                  <a:sym typeface="Roboto"/>
                </a:rPr>
                <a:t>BL/FACTURA COMERCIAL/PACKING LIST</a:t>
              </a:r>
              <a:endParaRPr sz="1000">
                <a:solidFill>
                  <a:srgbClr val="5E5E5E"/>
                </a:solidFill>
              </a:endParaRPr>
            </a:p>
          </p:txBody>
        </p:sp>
        <p:sp>
          <p:nvSpPr>
            <p:cNvPr id="442" name="Google Shape;442;ge49b08a372_0_1"/>
            <p:cNvSpPr/>
            <p:nvPr/>
          </p:nvSpPr>
          <p:spPr>
            <a:xfrm>
              <a:off x="6607975" y="3004364"/>
              <a:ext cx="90000" cy="675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sp>
        <p:nvSpPr>
          <p:cNvPr id="443" name="Google Shape;443;ge49b08a372_0_1"/>
          <p:cNvSpPr/>
          <p:nvPr/>
        </p:nvSpPr>
        <p:spPr>
          <a:xfrm rot="-666391">
            <a:off x="2725437" y="4620582"/>
            <a:ext cx="1292610" cy="52032"/>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444" name="Google Shape;444;ge49b08a372_0_1"/>
          <p:cNvSpPr/>
          <p:nvPr/>
        </p:nvSpPr>
        <p:spPr>
          <a:xfrm flipH="1" rot="666391">
            <a:off x="1486041" y="4620582"/>
            <a:ext cx="1292610" cy="52032"/>
          </a:xfrm>
          <a:prstGeom prst="roundRect">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nvGrpSpPr>
          <p:cNvPr id="445" name="Google Shape;445;ge49b08a372_0_1"/>
          <p:cNvGrpSpPr/>
          <p:nvPr/>
        </p:nvGrpSpPr>
        <p:grpSpPr>
          <a:xfrm>
            <a:off x="1933905" y="4670927"/>
            <a:ext cx="1643507" cy="1103951"/>
            <a:chOff x="3021975" y="2541798"/>
            <a:chExt cx="1712700" cy="1230715"/>
          </a:xfrm>
        </p:grpSpPr>
        <p:sp>
          <p:nvSpPr>
            <p:cNvPr id="446" name="Google Shape;446;ge49b08a372_0_1"/>
            <p:cNvSpPr txBox="1"/>
            <p:nvPr/>
          </p:nvSpPr>
          <p:spPr>
            <a:xfrm>
              <a:off x="3529877" y="2735584"/>
              <a:ext cx="696900" cy="2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EC" sz="1000">
                  <a:solidFill>
                    <a:srgbClr val="701C7F"/>
                  </a:solidFill>
                  <a:latin typeface="Roboto"/>
                  <a:ea typeface="Roboto"/>
                  <a:cs typeface="Roboto"/>
                  <a:sym typeface="Roboto"/>
                </a:rPr>
                <a:t>9</a:t>
              </a:r>
              <a:endParaRPr b="1" sz="1000">
                <a:solidFill>
                  <a:srgbClr val="701C7F"/>
                </a:solidFill>
                <a:latin typeface="Roboto"/>
                <a:ea typeface="Roboto"/>
                <a:cs typeface="Roboto"/>
                <a:sym typeface="Roboto"/>
              </a:endParaRPr>
            </a:p>
          </p:txBody>
        </p:sp>
        <p:sp>
          <p:nvSpPr>
            <p:cNvPr id="447" name="Google Shape;447;ge49b08a372_0_1"/>
            <p:cNvSpPr/>
            <p:nvPr/>
          </p:nvSpPr>
          <p:spPr>
            <a:xfrm rot="-1789476">
              <a:off x="3798091" y="2571072"/>
              <a:ext cx="160451" cy="160451"/>
            </a:xfrm>
            <a:prstGeom prst="ellipse">
              <a:avLst/>
            </a:prstGeom>
            <a:solidFill>
              <a:srgbClr val="FFFFFF"/>
            </a:solidFill>
            <a:ln cap="flat" cmpd="sng" w="38100">
              <a:solidFill>
                <a:srgbClr val="701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448" name="Google Shape;448;ge49b08a372_0_1"/>
            <p:cNvSpPr/>
            <p:nvPr/>
          </p:nvSpPr>
          <p:spPr>
            <a:xfrm>
              <a:off x="3021975" y="3069013"/>
              <a:ext cx="1712700" cy="703500"/>
            </a:xfrm>
            <a:prstGeom prst="roundRect">
              <a:avLst>
                <a:gd fmla="val 4485"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sp>
          <p:nvSpPr>
            <p:cNvPr id="449" name="Google Shape;449;ge49b08a372_0_1"/>
            <p:cNvSpPr txBox="1"/>
            <p:nvPr/>
          </p:nvSpPr>
          <p:spPr>
            <a:xfrm>
              <a:off x="3066225" y="3106213"/>
              <a:ext cx="1624200" cy="62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s-EC" sz="1000">
                  <a:solidFill>
                    <a:srgbClr val="FFFFFF"/>
                  </a:solidFill>
                </a:rPr>
                <a:t>PAGO 10 DÍAS </a:t>
              </a:r>
              <a:r>
                <a:rPr lang="es-EC" sz="1000">
                  <a:solidFill>
                    <a:srgbClr val="FFFFFF"/>
                  </a:solidFill>
                </a:rPr>
                <a:t>DESPUÉS</a:t>
              </a:r>
              <a:r>
                <a:rPr lang="es-EC" sz="1000">
                  <a:solidFill>
                    <a:srgbClr val="FFFFFF"/>
                  </a:solidFill>
                </a:rPr>
                <a:t> - FACTURA</a:t>
              </a:r>
              <a:endParaRPr sz="1000">
                <a:solidFill>
                  <a:srgbClr val="FFFFFF"/>
                </a:solidFill>
              </a:endParaRPr>
            </a:p>
          </p:txBody>
        </p:sp>
        <p:sp>
          <p:nvSpPr>
            <p:cNvPr id="450" name="Google Shape;450;ge49b08a372_0_1"/>
            <p:cNvSpPr/>
            <p:nvPr/>
          </p:nvSpPr>
          <p:spPr>
            <a:xfrm>
              <a:off x="3833325" y="3004364"/>
              <a:ext cx="90000" cy="67500"/>
            </a:xfrm>
            <a:prstGeom prst="triangle">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sp>
        <p:nvSpPr>
          <p:cNvPr id="451" name="Google Shape;451;ge49b08a372_0_1"/>
          <p:cNvSpPr/>
          <p:nvPr/>
        </p:nvSpPr>
        <p:spPr>
          <a:xfrm rot="-666806">
            <a:off x="273869" y="4216144"/>
            <a:ext cx="1509711" cy="926983"/>
          </a:xfrm>
          <a:prstGeom prst="roundRect">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EC" sz="1300">
                <a:solidFill>
                  <a:srgbClr val="FFFFFF"/>
                </a:solidFill>
              </a:rPr>
              <a:t>COTIZACIÓN VÁLIDA 30 DÍAS </a:t>
            </a:r>
            <a:endParaRPr sz="1300">
              <a:solidFill>
                <a:srgbClr val="FFFFFF"/>
              </a:solidFill>
            </a:endParaRPr>
          </a:p>
        </p:txBody>
      </p:sp>
      <p:sp>
        <p:nvSpPr>
          <p:cNvPr id="452" name="Google Shape;452;ge49b08a372_0_1"/>
          <p:cNvSpPr/>
          <p:nvPr/>
        </p:nvSpPr>
        <p:spPr>
          <a:xfrm flipH="1" rot="666391">
            <a:off x="6479555" y="4620582"/>
            <a:ext cx="1292610" cy="52032"/>
          </a:xfrm>
          <a:prstGeom prst="roundRect">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nvGrpSpPr>
          <p:cNvPr id="453" name="Google Shape;453;ge49b08a372_0_1"/>
          <p:cNvGrpSpPr/>
          <p:nvPr/>
        </p:nvGrpSpPr>
        <p:grpSpPr>
          <a:xfrm>
            <a:off x="6961843" y="4670927"/>
            <a:ext cx="1643507" cy="1103951"/>
            <a:chOff x="3021975" y="2541798"/>
            <a:chExt cx="1712700" cy="1230715"/>
          </a:xfrm>
        </p:grpSpPr>
        <p:sp>
          <p:nvSpPr>
            <p:cNvPr id="454" name="Google Shape;454;ge49b08a372_0_1"/>
            <p:cNvSpPr txBox="1"/>
            <p:nvPr/>
          </p:nvSpPr>
          <p:spPr>
            <a:xfrm>
              <a:off x="3529877" y="2735584"/>
              <a:ext cx="696900" cy="2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EC" sz="1000">
                  <a:solidFill>
                    <a:srgbClr val="701C7F"/>
                  </a:solidFill>
                  <a:latin typeface="Roboto"/>
                  <a:ea typeface="Roboto"/>
                  <a:cs typeface="Roboto"/>
                  <a:sym typeface="Roboto"/>
                </a:rPr>
                <a:t>7</a:t>
              </a:r>
              <a:endParaRPr b="1" sz="1000">
                <a:solidFill>
                  <a:srgbClr val="701C7F"/>
                </a:solidFill>
                <a:latin typeface="Roboto"/>
                <a:ea typeface="Roboto"/>
                <a:cs typeface="Roboto"/>
                <a:sym typeface="Roboto"/>
              </a:endParaRPr>
            </a:p>
          </p:txBody>
        </p:sp>
        <p:sp>
          <p:nvSpPr>
            <p:cNvPr id="455" name="Google Shape;455;ge49b08a372_0_1"/>
            <p:cNvSpPr/>
            <p:nvPr/>
          </p:nvSpPr>
          <p:spPr>
            <a:xfrm rot="-1789476">
              <a:off x="3798091" y="2571072"/>
              <a:ext cx="160451" cy="160451"/>
            </a:xfrm>
            <a:prstGeom prst="ellipse">
              <a:avLst/>
            </a:prstGeom>
            <a:solidFill>
              <a:srgbClr val="FFFFFF"/>
            </a:solidFill>
            <a:ln cap="flat" cmpd="sng" w="38100">
              <a:solidFill>
                <a:srgbClr val="701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456" name="Google Shape;456;ge49b08a372_0_1"/>
            <p:cNvSpPr/>
            <p:nvPr/>
          </p:nvSpPr>
          <p:spPr>
            <a:xfrm>
              <a:off x="3021975" y="3069013"/>
              <a:ext cx="1712700" cy="703500"/>
            </a:xfrm>
            <a:prstGeom prst="roundRect">
              <a:avLst>
                <a:gd fmla="val 4485"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sp>
          <p:nvSpPr>
            <p:cNvPr id="457" name="Google Shape;457;ge49b08a372_0_1"/>
            <p:cNvSpPr txBox="1"/>
            <p:nvPr/>
          </p:nvSpPr>
          <p:spPr>
            <a:xfrm>
              <a:off x="3066225" y="3106213"/>
              <a:ext cx="1624200" cy="62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s-EC" sz="1000">
                  <a:solidFill>
                    <a:srgbClr val="FFFFFF"/>
                  </a:solidFill>
                  <a:latin typeface="Roboto"/>
                  <a:ea typeface="Roboto"/>
                  <a:cs typeface="Roboto"/>
                  <a:sym typeface="Roboto"/>
                </a:rPr>
                <a:t>VALOR CIF (RECINTO ADUANERO)</a:t>
              </a:r>
              <a:endParaRPr sz="1000">
                <a:solidFill>
                  <a:srgbClr val="FFFFFF"/>
                </a:solidFill>
              </a:endParaRPr>
            </a:p>
          </p:txBody>
        </p:sp>
        <p:sp>
          <p:nvSpPr>
            <p:cNvPr id="458" name="Google Shape;458;ge49b08a372_0_1"/>
            <p:cNvSpPr/>
            <p:nvPr/>
          </p:nvSpPr>
          <p:spPr>
            <a:xfrm>
              <a:off x="3833325" y="3004364"/>
              <a:ext cx="90000" cy="67500"/>
            </a:xfrm>
            <a:prstGeom prst="triangle">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sp>
        <p:nvSpPr>
          <p:cNvPr id="459" name="Google Shape;459;ge49b08a372_0_1"/>
          <p:cNvSpPr/>
          <p:nvPr/>
        </p:nvSpPr>
        <p:spPr>
          <a:xfrm rot="-666391">
            <a:off x="7857623" y="4620582"/>
            <a:ext cx="1292610" cy="52032"/>
          </a:xfrm>
          <a:prstGeom prst="roundRect">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g1ddba3fd88a_2_858"/>
          <p:cNvSpPr txBox="1"/>
          <p:nvPr>
            <p:ph idx="12" type="sldNum"/>
          </p:nvPr>
        </p:nvSpPr>
        <p:spPr>
          <a:xfrm>
            <a:off x="7812360" y="5662451"/>
            <a:ext cx="874500" cy="213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500"/>
              <a:buFont typeface="Arial"/>
              <a:buNone/>
            </a:pPr>
            <a:r>
              <a:rPr lang="es-EC"/>
              <a:t>VERSIÓN: </a:t>
            </a:r>
            <a:r>
              <a:rPr b="0" lang="es-EC"/>
              <a:t>1.1</a:t>
            </a:r>
            <a:endParaRPr b="0"/>
          </a:p>
        </p:txBody>
      </p:sp>
      <p:sp>
        <p:nvSpPr>
          <p:cNvPr id="80" name="Google Shape;80;g1ddba3fd88a_2_858"/>
          <p:cNvSpPr txBox="1"/>
          <p:nvPr/>
        </p:nvSpPr>
        <p:spPr>
          <a:xfrm>
            <a:off x="4370375" y="131550"/>
            <a:ext cx="25773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lang="es-EC" sz="4400"/>
              <a:t>ÍNDICE</a:t>
            </a:r>
            <a:endParaRPr b="1" sz="4400"/>
          </a:p>
        </p:txBody>
      </p:sp>
      <p:sp>
        <p:nvSpPr>
          <p:cNvPr id="81" name="Google Shape;81;g1ddba3fd88a_2_858"/>
          <p:cNvSpPr txBox="1"/>
          <p:nvPr/>
        </p:nvSpPr>
        <p:spPr>
          <a:xfrm>
            <a:off x="1886100" y="1161350"/>
            <a:ext cx="3145500" cy="969600"/>
          </a:xfrm>
          <a:prstGeom prst="rect">
            <a:avLst/>
          </a:prstGeom>
          <a:solidFill>
            <a:srgbClr val="FCE5CD"/>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s-EC" sz="1700"/>
              <a:t>METODOLOGÍA DE LA INVESTIGACIÓN - MARCO LEGAL</a:t>
            </a:r>
            <a:endParaRPr b="1" sz="1700"/>
          </a:p>
        </p:txBody>
      </p:sp>
      <p:sp>
        <p:nvSpPr>
          <p:cNvPr id="82" name="Google Shape;82;g1ddba3fd88a_2_858"/>
          <p:cNvSpPr txBox="1"/>
          <p:nvPr/>
        </p:nvSpPr>
        <p:spPr>
          <a:xfrm>
            <a:off x="1886850" y="2298850"/>
            <a:ext cx="3145500" cy="477000"/>
          </a:xfrm>
          <a:prstGeom prst="rect">
            <a:avLst/>
          </a:prstGeom>
          <a:solidFill>
            <a:srgbClr val="FCE5CD"/>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s-EC" sz="1900"/>
              <a:t>OBJETIVOS </a:t>
            </a:r>
            <a:endParaRPr b="1" sz="1900"/>
          </a:p>
        </p:txBody>
      </p:sp>
      <p:sp>
        <p:nvSpPr>
          <p:cNvPr id="83" name="Google Shape;83;g1ddba3fd88a_2_858"/>
          <p:cNvSpPr txBox="1"/>
          <p:nvPr/>
        </p:nvSpPr>
        <p:spPr>
          <a:xfrm>
            <a:off x="5888275" y="1158200"/>
            <a:ext cx="3145500" cy="769500"/>
          </a:xfrm>
          <a:prstGeom prst="rect">
            <a:avLst/>
          </a:prstGeom>
          <a:solidFill>
            <a:srgbClr val="FCE5CD"/>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s-EC" sz="1900"/>
              <a:t>INFORMACIÓN DE EMPRESAS</a:t>
            </a:r>
            <a:endParaRPr b="1" sz="1900"/>
          </a:p>
        </p:txBody>
      </p:sp>
      <p:sp>
        <p:nvSpPr>
          <p:cNvPr id="84" name="Google Shape;84;g1ddba3fd88a_2_858"/>
          <p:cNvSpPr txBox="1"/>
          <p:nvPr/>
        </p:nvSpPr>
        <p:spPr>
          <a:xfrm>
            <a:off x="5888275" y="2092450"/>
            <a:ext cx="3145500" cy="769500"/>
          </a:xfrm>
          <a:prstGeom prst="rect">
            <a:avLst/>
          </a:prstGeom>
          <a:solidFill>
            <a:srgbClr val="FCE5CD"/>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s-EC" sz="1900"/>
              <a:t>ANÁLISIS ESTADÍSTICO - RÉGIMEN 70 ECUADOR</a:t>
            </a:r>
            <a:endParaRPr b="1" sz="1900"/>
          </a:p>
        </p:txBody>
      </p:sp>
      <p:sp>
        <p:nvSpPr>
          <p:cNvPr id="85" name="Google Shape;85;g1ddba3fd88a_2_858"/>
          <p:cNvSpPr txBox="1"/>
          <p:nvPr/>
        </p:nvSpPr>
        <p:spPr>
          <a:xfrm>
            <a:off x="1886100" y="3085050"/>
            <a:ext cx="3145500" cy="769500"/>
          </a:xfrm>
          <a:prstGeom prst="rect">
            <a:avLst/>
          </a:prstGeom>
          <a:solidFill>
            <a:srgbClr val="FCE5CD"/>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s-EC" sz="1900"/>
              <a:t>RÉGIMEN 70 </a:t>
            </a:r>
            <a:endParaRPr b="1" sz="1900"/>
          </a:p>
        </p:txBody>
      </p:sp>
      <p:sp>
        <p:nvSpPr>
          <p:cNvPr id="86" name="Google Shape;86;g1ddba3fd88a_2_858"/>
          <p:cNvSpPr txBox="1"/>
          <p:nvPr/>
        </p:nvSpPr>
        <p:spPr>
          <a:xfrm>
            <a:off x="5888275" y="3085050"/>
            <a:ext cx="3145500" cy="769500"/>
          </a:xfrm>
          <a:prstGeom prst="rect">
            <a:avLst/>
          </a:prstGeom>
          <a:solidFill>
            <a:srgbClr val="FCE5CD"/>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s-EC" sz="1900"/>
              <a:t>EJEMPLOS -COTIZACIÓN</a:t>
            </a:r>
            <a:endParaRPr b="1" sz="1900"/>
          </a:p>
        </p:txBody>
      </p:sp>
      <p:sp>
        <p:nvSpPr>
          <p:cNvPr id="87" name="Google Shape;87;g1ddba3fd88a_2_858"/>
          <p:cNvSpPr txBox="1"/>
          <p:nvPr/>
        </p:nvSpPr>
        <p:spPr>
          <a:xfrm>
            <a:off x="4008150" y="4437150"/>
            <a:ext cx="3145500" cy="769500"/>
          </a:xfrm>
          <a:prstGeom prst="rect">
            <a:avLst/>
          </a:prstGeom>
          <a:solidFill>
            <a:srgbClr val="FCE5CD"/>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s-EC" sz="1900"/>
              <a:t>CONCLUSIONES Y RECOMENDACIONES</a:t>
            </a:r>
            <a:endParaRPr b="1" sz="1900"/>
          </a:p>
        </p:txBody>
      </p:sp>
      <p:sp>
        <p:nvSpPr>
          <p:cNvPr id="88" name="Google Shape;88;g1ddba3fd88a_2_858"/>
          <p:cNvSpPr/>
          <p:nvPr/>
        </p:nvSpPr>
        <p:spPr>
          <a:xfrm>
            <a:off x="1128075" y="1161350"/>
            <a:ext cx="662400" cy="708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EC" sz="3300"/>
              <a:t>1</a:t>
            </a:r>
            <a:endParaRPr b="1" sz="3300"/>
          </a:p>
        </p:txBody>
      </p:sp>
      <p:sp>
        <p:nvSpPr>
          <p:cNvPr id="89" name="Google Shape;89;g1ddba3fd88a_2_858"/>
          <p:cNvSpPr/>
          <p:nvPr/>
        </p:nvSpPr>
        <p:spPr>
          <a:xfrm>
            <a:off x="1128075" y="2123200"/>
            <a:ext cx="662400" cy="708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EC" sz="3300"/>
              <a:t>2</a:t>
            </a:r>
            <a:endParaRPr b="1" sz="3300"/>
          </a:p>
        </p:txBody>
      </p:sp>
      <p:sp>
        <p:nvSpPr>
          <p:cNvPr id="90" name="Google Shape;90;g1ddba3fd88a_2_858"/>
          <p:cNvSpPr/>
          <p:nvPr/>
        </p:nvSpPr>
        <p:spPr>
          <a:xfrm>
            <a:off x="1128075" y="3085050"/>
            <a:ext cx="662400" cy="708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EC" sz="3300"/>
              <a:t>3</a:t>
            </a:r>
            <a:endParaRPr b="1" sz="3300"/>
          </a:p>
        </p:txBody>
      </p:sp>
      <p:sp>
        <p:nvSpPr>
          <p:cNvPr id="91" name="Google Shape;91;g1ddba3fd88a_2_858"/>
          <p:cNvSpPr/>
          <p:nvPr/>
        </p:nvSpPr>
        <p:spPr>
          <a:xfrm>
            <a:off x="5128738" y="1161350"/>
            <a:ext cx="662400" cy="708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EC" sz="3300"/>
              <a:t>4</a:t>
            </a:r>
            <a:endParaRPr b="1" sz="3300"/>
          </a:p>
        </p:txBody>
      </p:sp>
      <p:sp>
        <p:nvSpPr>
          <p:cNvPr id="92" name="Google Shape;92;g1ddba3fd88a_2_858"/>
          <p:cNvSpPr/>
          <p:nvPr/>
        </p:nvSpPr>
        <p:spPr>
          <a:xfrm>
            <a:off x="5128725" y="2123200"/>
            <a:ext cx="662400" cy="708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EC" sz="3300"/>
              <a:t>5</a:t>
            </a:r>
            <a:endParaRPr b="1" sz="3300"/>
          </a:p>
        </p:txBody>
      </p:sp>
      <p:sp>
        <p:nvSpPr>
          <p:cNvPr id="93" name="Google Shape;93;g1ddba3fd88a_2_858"/>
          <p:cNvSpPr/>
          <p:nvPr/>
        </p:nvSpPr>
        <p:spPr>
          <a:xfrm>
            <a:off x="5128738" y="3075000"/>
            <a:ext cx="662400" cy="708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EC" sz="3300"/>
              <a:t>6</a:t>
            </a:r>
            <a:endParaRPr b="1" sz="3300"/>
          </a:p>
        </p:txBody>
      </p:sp>
      <p:sp>
        <p:nvSpPr>
          <p:cNvPr id="94" name="Google Shape;94;g1ddba3fd88a_2_858"/>
          <p:cNvSpPr/>
          <p:nvPr/>
        </p:nvSpPr>
        <p:spPr>
          <a:xfrm>
            <a:off x="3239838" y="4467900"/>
            <a:ext cx="662400" cy="708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EC" sz="3300"/>
              <a:t>7</a:t>
            </a:r>
            <a:endParaRPr b="1" sz="33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g1ddba3fd88a_2_834"/>
          <p:cNvSpPr txBox="1"/>
          <p:nvPr>
            <p:ph idx="12" type="sldNum"/>
          </p:nvPr>
        </p:nvSpPr>
        <p:spPr>
          <a:xfrm>
            <a:off x="7812360" y="6658074"/>
            <a:ext cx="874500" cy="213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500"/>
              <a:buFont typeface="Arial"/>
              <a:buNone/>
            </a:pPr>
            <a:r>
              <a:rPr lang="es-EC"/>
              <a:t>VERSIÓN: 1.0</a:t>
            </a:r>
            <a:endParaRPr/>
          </a:p>
        </p:txBody>
      </p:sp>
      <p:pic>
        <p:nvPicPr>
          <p:cNvPr id="466" name="Google Shape;466;g1ddba3fd88a_2_834"/>
          <p:cNvPicPr preferRelativeResize="0"/>
          <p:nvPr/>
        </p:nvPicPr>
        <p:blipFill rotWithShape="1">
          <a:blip r:embed="rId3">
            <a:alphaModFix/>
          </a:blip>
          <a:srcRect b="17313" l="26233" r="25149" t="25396"/>
          <a:stretch/>
        </p:blipFill>
        <p:spPr>
          <a:xfrm>
            <a:off x="713250" y="777350"/>
            <a:ext cx="7717500" cy="5112801"/>
          </a:xfrm>
          <a:prstGeom prst="rect">
            <a:avLst/>
          </a:prstGeom>
          <a:noFill/>
          <a:ln>
            <a:noFill/>
          </a:ln>
        </p:spPr>
      </p:pic>
      <p:sp>
        <p:nvSpPr>
          <p:cNvPr id="467" name="Google Shape;467;g1ddba3fd88a_2_834"/>
          <p:cNvSpPr txBox="1"/>
          <p:nvPr/>
        </p:nvSpPr>
        <p:spPr>
          <a:xfrm>
            <a:off x="269725" y="0"/>
            <a:ext cx="83427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s-EC" sz="2300"/>
              <a:t> COTIZACIÓN</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ge2d4c0847c_1_2"/>
          <p:cNvSpPr txBox="1"/>
          <p:nvPr/>
        </p:nvSpPr>
        <p:spPr>
          <a:xfrm>
            <a:off x="219625" y="141700"/>
            <a:ext cx="85896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s-EC" sz="2600"/>
              <a:t>Beneficios de uso del Depósito ALMAGRO </a:t>
            </a:r>
            <a:endParaRPr b="0" i="0" sz="2100" u="none" cap="none" strike="noStrike">
              <a:solidFill>
                <a:srgbClr val="000000"/>
              </a:solidFill>
              <a:latin typeface="Arial"/>
              <a:ea typeface="Arial"/>
              <a:cs typeface="Arial"/>
              <a:sym typeface="Arial"/>
            </a:endParaRPr>
          </a:p>
        </p:txBody>
      </p:sp>
      <p:sp>
        <p:nvSpPr>
          <p:cNvPr id="474" name="Google Shape;474;ge2d4c0847c_1_2"/>
          <p:cNvSpPr txBox="1"/>
          <p:nvPr/>
        </p:nvSpPr>
        <p:spPr>
          <a:xfrm>
            <a:off x="1362625" y="1477588"/>
            <a:ext cx="4779600" cy="431100"/>
          </a:xfrm>
          <a:prstGeom prst="rect">
            <a:avLst/>
          </a:prstGeom>
          <a:solidFill>
            <a:srgbClr val="FFE599"/>
          </a:solidFill>
          <a:ln cap="flat" cmpd="sng" w="38100">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lang="es-EC" sz="1600"/>
              <a:t>Entrega un “Certificado de depósito afianzado”.</a:t>
            </a:r>
            <a:endParaRPr b="0" i="0" sz="1600" u="none" cap="none" strike="noStrike">
              <a:solidFill>
                <a:srgbClr val="000000"/>
              </a:solidFill>
              <a:latin typeface="Arial"/>
              <a:ea typeface="Arial"/>
              <a:cs typeface="Arial"/>
              <a:sym typeface="Arial"/>
            </a:endParaRPr>
          </a:p>
        </p:txBody>
      </p:sp>
      <p:sp>
        <p:nvSpPr>
          <p:cNvPr id="475" name="Google Shape;475;ge2d4c0847c_1_2"/>
          <p:cNvSpPr txBox="1"/>
          <p:nvPr/>
        </p:nvSpPr>
        <p:spPr>
          <a:xfrm>
            <a:off x="447450" y="5487125"/>
            <a:ext cx="19356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0" i="0" lang="es-EC" sz="1500" u="none" cap="none" strike="noStrike">
                <a:solidFill>
                  <a:schemeClr val="dk1"/>
                </a:solidFill>
                <a:latin typeface="Arial"/>
                <a:ea typeface="Arial"/>
                <a:cs typeface="Arial"/>
                <a:sym typeface="Arial"/>
              </a:rPr>
              <a:t>(</a:t>
            </a:r>
            <a:r>
              <a:rPr lang="es-EC" sz="1500">
                <a:solidFill>
                  <a:schemeClr val="dk1"/>
                </a:solidFill>
              </a:rPr>
              <a:t>ALMAGRO</a:t>
            </a:r>
            <a:r>
              <a:rPr b="0" i="0" lang="es-EC" sz="1500" u="none" cap="none" strike="noStrike">
                <a:solidFill>
                  <a:schemeClr val="dk1"/>
                </a:solidFill>
                <a:latin typeface="Arial"/>
                <a:ea typeface="Arial"/>
                <a:cs typeface="Arial"/>
                <a:sym typeface="Arial"/>
              </a:rPr>
              <a:t>, 202</a:t>
            </a:r>
            <a:r>
              <a:rPr lang="es-EC" sz="1500">
                <a:solidFill>
                  <a:schemeClr val="dk1"/>
                </a:solidFill>
              </a:rPr>
              <a:t>2</a:t>
            </a:r>
            <a:r>
              <a:rPr b="0" i="0" lang="es-EC" sz="1500" u="none" cap="none" strike="noStrike">
                <a:solidFill>
                  <a:schemeClr val="dk1"/>
                </a:solidFill>
                <a:latin typeface="Arial"/>
                <a:ea typeface="Arial"/>
                <a:cs typeface="Arial"/>
                <a:sym typeface="Arial"/>
              </a:rPr>
              <a:t>)</a:t>
            </a:r>
            <a:endParaRPr b="0" i="0" sz="1500" u="none" cap="none" strike="noStrike">
              <a:solidFill>
                <a:schemeClr val="dk1"/>
              </a:solidFill>
              <a:latin typeface="Arial"/>
              <a:ea typeface="Arial"/>
              <a:cs typeface="Arial"/>
              <a:sym typeface="Arial"/>
            </a:endParaRPr>
          </a:p>
        </p:txBody>
      </p:sp>
      <p:sp>
        <p:nvSpPr>
          <p:cNvPr id="476" name="Google Shape;476;ge2d4c0847c_1_2"/>
          <p:cNvSpPr txBox="1"/>
          <p:nvPr/>
        </p:nvSpPr>
        <p:spPr>
          <a:xfrm>
            <a:off x="1896025" y="2124113"/>
            <a:ext cx="4779600" cy="677100"/>
          </a:xfrm>
          <a:prstGeom prst="rect">
            <a:avLst/>
          </a:prstGeom>
          <a:solidFill>
            <a:srgbClr val="FFE599"/>
          </a:solidFill>
          <a:ln cap="flat" cmpd="sng" w="38100">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lang="es-EC" sz="1600"/>
              <a:t>Nacionalizaciones, reexportaciones parciales o totales en 1 año -SENAE</a:t>
            </a:r>
            <a:endParaRPr b="0" i="0" sz="1600" u="none" cap="none" strike="noStrike">
              <a:solidFill>
                <a:srgbClr val="000000"/>
              </a:solidFill>
              <a:latin typeface="Arial"/>
              <a:ea typeface="Arial"/>
              <a:cs typeface="Arial"/>
              <a:sym typeface="Arial"/>
            </a:endParaRPr>
          </a:p>
        </p:txBody>
      </p:sp>
      <p:sp>
        <p:nvSpPr>
          <p:cNvPr id="477" name="Google Shape;477;ge2d4c0847c_1_2"/>
          <p:cNvSpPr txBox="1"/>
          <p:nvPr/>
        </p:nvSpPr>
        <p:spPr>
          <a:xfrm>
            <a:off x="2429425" y="3016650"/>
            <a:ext cx="4779600" cy="431100"/>
          </a:xfrm>
          <a:prstGeom prst="rect">
            <a:avLst/>
          </a:prstGeom>
          <a:solidFill>
            <a:srgbClr val="FFE599"/>
          </a:solidFill>
          <a:ln cap="flat" cmpd="sng" w="38100">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lang="es-EC" sz="1600"/>
              <a:t>Ahorro del costo financiero.</a:t>
            </a:r>
            <a:endParaRPr b="0" i="0" sz="1600" u="none" cap="none" strike="noStrike">
              <a:solidFill>
                <a:srgbClr val="000000"/>
              </a:solidFill>
              <a:latin typeface="Arial"/>
              <a:ea typeface="Arial"/>
              <a:cs typeface="Arial"/>
              <a:sym typeface="Arial"/>
            </a:endParaRPr>
          </a:p>
        </p:txBody>
      </p:sp>
      <p:sp>
        <p:nvSpPr>
          <p:cNvPr id="478" name="Google Shape;478;ge2d4c0847c_1_2"/>
          <p:cNvSpPr txBox="1"/>
          <p:nvPr/>
        </p:nvSpPr>
        <p:spPr>
          <a:xfrm>
            <a:off x="2962825" y="3663175"/>
            <a:ext cx="4779600" cy="431100"/>
          </a:xfrm>
          <a:prstGeom prst="rect">
            <a:avLst/>
          </a:prstGeom>
          <a:solidFill>
            <a:srgbClr val="FFE599"/>
          </a:solidFill>
          <a:ln cap="flat" cmpd="sng" w="38100">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lang="es-EC" sz="1600"/>
              <a:t>Nacionalizar por terceros - endoso.</a:t>
            </a:r>
            <a:endParaRPr b="0" i="0" sz="1600" u="none" cap="none" strike="noStrike">
              <a:solidFill>
                <a:srgbClr val="000000"/>
              </a:solidFill>
              <a:latin typeface="Arial"/>
              <a:ea typeface="Arial"/>
              <a:cs typeface="Arial"/>
              <a:sym typeface="Arial"/>
            </a:endParaRPr>
          </a:p>
        </p:txBody>
      </p:sp>
      <p:sp>
        <p:nvSpPr>
          <p:cNvPr id="479" name="Google Shape;479;ge2d4c0847c_1_2"/>
          <p:cNvSpPr txBox="1"/>
          <p:nvPr/>
        </p:nvSpPr>
        <p:spPr>
          <a:xfrm>
            <a:off x="3496225" y="4309688"/>
            <a:ext cx="4779600" cy="431100"/>
          </a:xfrm>
          <a:prstGeom prst="rect">
            <a:avLst/>
          </a:prstGeom>
          <a:solidFill>
            <a:srgbClr val="FFE599"/>
          </a:solidFill>
          <a:ln cap="flat" cmpd="sng" w="38100">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lang="es-EC" sz="1600"/>
              <a:t>Obtención certificado INEN.</a:t>
            </a:r>
            <a:endParaRPr b="0" i="0" sz="1600" u="none" cap="none" strike="noStrike">
              <a:solidFill>
                <a:srgbClr val="000000"/>
              </a:solidFill>
              <a:latin typeface="Arial"/>
              <a:ea typeface="Arial"/>
              <a:cs typeface="Arial"/>
              <a:sym typeface="Arial"/>
            </a:endParaRPr>
          </a:p>
        </p:txBody>
      </p:sp>
      <p:sp>
        <p:nvSpPr>
          <p:cNvPr id="480" name="Google Shape;480;ge2d4c0847c_1_2"/>
          <p:cNvSpPr txBox="1"/>
          <p:nvPr/>
        </p:nvSpPr>
        <p:spPr>
          <a:xfrm>
            <a:off x="4029625" y="4949300"/>
            <a:ext cx="4779600" cy="431100"/>
          </a:xfrm>
          <a:prstGeom prst="rect">
            <a:avLst/>
          </a:prstGeom>
          <a:solidFill>
            <a:srgbClr val="FFE599"/>
          </a:solidFill>
          <a:ln cap="flat" cmpd="sng" w="38100">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lang="es-EC" sz="1600"/>
              <a:t>Proceso de etiquetado y/o re etiquetado (MIPRO).</a:t>
            </a:r>
            <a:endParaRPr b="0" i="0" sz="1600" u="none" cap="none" strike="noStrike">
              <a:solidFill>
                <a:srgbClr val="000000"/>
              </a:solidFill>
              <a:latin typeface="Arial"/>
              <a:ea typeface="Arial"/>
              <a:cs typeface="Arial"/>
              <a:sym typeface="Arial"/>
            </a:endParaRPr>
          </a:p>
        </p:txBody>
      </p:sp>
      <p:sp>
        <p:nvSpPr>
          <p:cNvPr id="481" name="Google Shape;481;ge2d4c0847c_1_2"/>
          <p:cNvSpPr/>
          <p:nvPr/>
        </p:nvSpPr>
        <p:spPr>
          <a:xfrm>
            <a:off x="377325" y="766425"/>
            <a:ext cx="3197150" cy="336300"/>
          </a:xfrm>
          <a:prstGeom prst="flowChartProcess">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s-EC">
                <a:solidFill>
                  <a:srgbClr val="990000"/>
                </a:solidFill>
              </a:rPr>
              <a:t>DEPÓSITO ADUANERO PÚBLICO</a:t>
            </a:r>
            <a:endParaRPr b="1" i="0" sz="1400" u="none" cap="none" strike="noStrike">
              <a:solidFill>
                <a:srgbClr val="990000"/>
              </a:solidFill>
              <a:latin typeface="Arial"/>
              <a:ea typeface="Arial"/>
              <a:cs typeface="Arial"/>
              <a:sym typeface="Arial"/>
            </a:endParaRPr>
          </a:p>
        </p:txBody>
      </p:sp>
      <p:pic>
        <p:nvPicPr>
          <p:cNvPr id="482" name="Google Shape;482;ge2d4c0847c_1_2"/>
          <p:cNvPicPr preferRelativeResize="0"/>
          <p:nvPr/>
        </p:nvPicPr>
        <p:blipFill>
          <a:blip r:embed="rId3">
            <a:alphaModFix/>
          </a:blip>
          <a:stretch>
            <a:fillRect/>
          </a:stretch>
        </p:blipFill>
        <p:spPr>
          <a:xfrm>
            <a:off x="447450" y="3822625"/>
            <a:ext cx="2157588" cy="1575125"/>
          </a:xfrm>
          <a:prstGeom prst="rect">
            <a:avLst/>
          </a:prstGeom>
          <a:noFill/>
          <a:ln>
            <a:noFill/>
          </a:ln>
        </p:spPr>
      </p:pic>
      <p:pic>
        <p:nvPicPr>
          <p:cNvPr id="483" name="Google Shape;483;ge2d4c0847c_1_2"/>
          <p:cNvPicPr preferRelativeResize="0"/>
          <p:nvPr/>
        </p:nvPicPr>
        <p:blipFill rotWithShape="1">
          <a:blip r:embed="rId4">
            <a:alphaModFix/>
          </a:blip>
          <a:srcRect b="0" l="0" r="50541" t="0"/>
          <a:stretch/>
        </p:blipFill>
        <p:spPr>
          <a:xfrm>
            <a:off x="6580375" y="825750"/>
            <a:ext cx="2157600" cy="1047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ge2d4c0847c_1_80"/>
          <p:cNvSpPr txBox="1"/>
          <p:nvPr/>
        </p:nvSpPr>
        <p:spPr>
          <a:xfrm>
            <a:off x="470925" y="152750"/>
            <a:ext cx="35298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s-EC" sz="2500"/>
              <a:t>Conclusiones</a:t>
            </a:r>
            <a:endParaRPr b="0" i="0" sz="2000" u="none" cap="none" strike="noStrike">
              <a:solidFill>
                <a:srgbClr val="000000"/>
              </a:solidFill>
              <a:latin typeface="Arial"/>
              <a:ea typeface="Arial"/>
              <a:cs typeface="Arial"/>
              <a:sym typeface="Arial"/>
            </a:endParaRPr>
          </a:p>
        </p:txBody>
      </p:sp>
      <p:sp>
        <p:nvSpPr>
          <p:cNvPr id="490" name="Google Shape;490;ge2d4c0847c_1_80"/>
          <p:cNvSpPr txBox="1"/>
          <p:nvPr/>
        </p:nvSpPr>
        <p:spPr>
          <a:xfrm>
            <a:off x="493050" y="1193050"/>
            <a:ext cx="8157900" cy="5295000"/>
          </a:xfrm>
          <a:prstGeom prst="rect">
            <a:avLst/>
          </a:prstGeom>
          <a:noFill/>
          <a:ln>
            <a:noFill/>
          </a:ln>
        </p:spPr>
        <p:txBody>
          <a:bodyPr anchorCtr="0" anchor="t" bIns="91425" lIns="91425" spcFirstLastPara="1" rIns="91425" wrap="square" tIns="91425">
            <a:spAutoFit/>
          </a:bodyPr>
          <a:lstStyle/>
          <a:p>
            <a:pPr indent="-317500" lvl="0" marL="457200" rtl="0" algn="l">
              <a:lnSpc>
                <a:spcPct val="200000"/>
              </a:lnSpc>
              <a:spcBef>
                <a:spcPts val="0"/>
              </a:spcBef>
              <a:spcAft>
                <a:spcPts val="0"/>
              </a:spcAft>
              <a:buSzPts val="1400"/>
              <a:buAutoNum type="arabicPeriod"/>
            </a:pPr>
            <a:r>
              <a:rPr lang="es-EC"/>
              <a:t>El régimen 70 es un régimen aduanero el cual se muestra con un objetivo principal el cual es el de almacenar las mercancías importadas durante un determinado periodo de tiempo que resulta ser de un año, lo que se busca con este régimen es que las mercancías pertenezcan seguras y almacenadas hasta que el cliente lo disponga.</a:t>
            </a:r>
            <a:endParaRPr/>
          </a:p>
          <a:p>
            <a:pPr indent="-317500" lvl="0" marL="457200" rtl="0" algn="l">
              <a:lnSpc>
                <a:spcPct val="200000"/>
              </a:lnSpc>
              <a:spcBef>
                <a:spcPts val="0"/>
              </a:spcBef>
              <a:spcAft>
                <a:spcPts val="0"/>
              </a:spcAft>
              <a:buSzPts val="1400"/>
              <a:buAutoNum type="arabicPeriod"/>
            </a:pPr>
            <a:r>
              <a:rPr lang="es-EC"/>
              <a:t>ALMAGRO es una empresa ecuatoriana la cual es conocida por ser un depósito aduanero en el país, exactamente en la provincia del Guayas, lo que hace esta empresa es brindar servicio de sus instalaciones para el cuidado de mercancías importadas por otras empresas, se ha podido conocer mediante bases de datos y cotizaciones que ALMAGRO trabaja con las pequeñas, medianas y grandes empresas para brindar sus servicios tomando en consideración cada uno de los requisitos que este proponga para mantener un buen proceso de su trabajo.</a:t>
            </a:r>
            <a:endParaRPr/>
          </a:p>
          <a:p>
            <a:pPr indent="0" lvl="0" marL="457200" marR="0" rtl="0" algn="l">
              <a:lnSpc>
                <a:spcPct val="150000"/>
              </a:lnSpc>
              <a:spcBef>
                <a:spcPts val="120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g1dda814a7e4_0_99"/>
          <p:cNvSpPr txBox="1"/>
          <p:nvPr/>
        </p:nvSpPr>
        <p:spPr>
          <a:xfrm>
            <a:off x="470925" y="152750"/>
            <a:ext cx="35298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s-EC" sz="2500"/>
              <a:t>Recomendacio</a:t>
            </a:r>
            <a:r>
              <a:rPr b="1" lang="es-EC" sz="2500"/>
              <a:t>nes</a:t>
            </a:r>
            <a:endParaRPr b="0" i="0" sz="2000" u="none" cap="none" strike="noStrike">
              <a:solidFill>
                <a:srgbClr val="000000"/>
              </a:solidFill>
              <a:latin typeface="Arial"/>
              <a:ea typeface="Arial"/>
              <a:cs typeface="Arial"/>
              <a:sym typeface="Arial"/>
            </a:endParaRPr>
          </a:p>
        </p:txBody>
      </p:sp>
      <p:sp>
        <p:nvSpPr>
          <p:cNvPr id="497" name="Google Shape;497;g1dda814a7e4_0_99"/>
          <p:cNvSpPr txBox="1"/>
          <p:nvPr/>
        </p:nvSpPr>
        <p:spPr>
          <a:xfrm>
            <a:off x="493050" y="1193050"/>
            <a:ext cx="8157900" cy="4587000"/>
          </a:xfrm>
          <a:prstGeom prst="rect">
            <a:avLst/>
          </a:prstGeom>
          <a:noFill/>
          <a:ln>
            <a:noFill/>
          </a:ln>
        </p:spPr>
        <p:txBody>
          <a:bodyPr anchorCtr="0" anchor="t" bIns="91425" lIns="91425" spcFirstLastPara="1" rIns="91425" wrap="square" tIns="91425">
            <a:spAutoFit/>
          </a:bodyPr>
          <a:lstStyle/>
          <a:p>
            <a:pPr indent="-298450" lvl="0" marL="914400" rtl="0" algn="l">
              <a:lnSpc>
                <a:spcPct val="200000"/>
              </a:lnSpc>
              <a:spcBef>
                <a:spcPts val="0"/>
              </a:spcBef>
              <a:spcAft>
                <a:spcPts val="0"/>
              </a:spcAft>
              <a:buClr>
                <a:schemeClr val="dk1"/>
              </a:buClr>
              <a:buSzPts val="1100"/>
              <a:buAutoNum type="arabicPeriod"/>
            </a:pPr>
            <a:r>
              <a:rPr lang="es-EC"/>
              <a:t>Las mercancías que ingresan bajo este régimen son almacenadas en instalaciones seguras, sin embargo, se recomienda adquirir un seguro y estar al pendiente de los pagos que se mantienen con el depósito aduanero, cabe mencionar que dentro de este régimen y proceso se incluye una garantía general.</a:t>
            </a:r>
            <a:endParaRPr/>
          </a:p>
          <a:p>
            <a:pPr indent="-298450" lvl="0" marL="914400" rtl="0" algn="l">
              <a:lnSpc>
                <a:spcPct val="200000"/>
              </a:lnSpc>
              <a:spcBef>
                <a:spcPts val="0"/>
              </a:spcBef>
              <a:spcAft>
                <a:spcPts val="0"/>
              </a:spcAft>
              <a:buClr>
                <a:schemeClr val="dk1"/>
              </a:buClr>
              <a:buSzPts val="1100"/>
              <a:buAutoNum type="arabicPeriod"/>
            </a:pPr>
            <a:r>
              <a:rPr lang="es-EC"/>
              <a:t>Las empresas que trabajan con estas instalaciones son de gran importancia debido al gran servicio que realizan para las empresas que importan en grandes cantidades, se podría decir que en el 2023 estas empresas deberían ser más reconocidas y brindar servicios a pequeñas empresas para que estas puedan realizar procesos de importación.</a:t>
            </a:r>
            <a:endParaRPr/>
          </a:p>
          <a:p>
            <a:pPr indent="0" lvl="0" marL="914400" rtl="0" algn="l">
              <a:lnSpc>
                <a:spcPct val="200000"/>
              </a:lnSpc>
              <a:spcBef>
                <a:spcPts val="1200"/>
              </a:spcBef>
              <a:spcAft>
                <a:spcPts val="0"/>
              </a:spcAft>
              <a:buNone/>
            </a:pPr>
            <a:r>
              <a:t/>
            </a:r>
            <a:endParaRPr/>
          </a:p>
          <a:p>
            <a:pPr indent="0" lvl="0" marL="457200" marR="0" rtl="0" algn="l">
              <a:lnSpc>
                <a:spcPct val="150000"/>
              </a:lnSpc>
              <a:spcBef>
                <a:spcPts val="120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23"/>
          <p:cNvSpPr txBox="1"/>
          <p:nvPr>
            <p:ph idx="12" type="sldNum"/>
          </p:nvPr>
        </p:nvSpPr>
        <p:spPr>
          <a:xfrm>
            <a:off x="7812360" y="6658074"/>
            <a:ext cx="874500" cy="21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500"/>
              <a:buNone/>
            </a:pPr>
            <a:r>
              <a:rPr lang="es-EC"/>
              <a:t>VERSIÓN: 1.0</a:t>
            </a:r>
            <a:endParaRPr/>
          </a:p>
        </p:txBody>
      </p:sp>
      <p:sp>
        <p:nvSpPr>
          <p:cNvPr id="504" name="Google Shape;504;p23"/>
          <p:cNvSpPr txBox="1"/>
          <p:nvPr/>
        </p:nvSpPr>
        <p:spPr>
          <a:xfrm>
            <a:off x="71750" y="901875"/>
            <a:ext cx="8615100" cy="4512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2000"/>
              <a:buFont typeface="Arial"/>
              <a:buNone/>
            </a:pPr>
            <a:r>
              <a:rPr b="1" lang="es-EC" sz="2000">
                <a:solidFill>
                  <a:schemeClr val="dk1"/>
                </a:solidFill>
              </a:rPr>
              <a:t>Bibliografía</a:t>
            </a:r>
            <a:endParaRPr b="0" i="0" sz="1400" u="none" cap="none" strike="noStrike">
              <a:solidFill>
                <a:schemeClr val="dk1"/>
              </a:solidFill>
              <a:highlight>
                <a:schemeClr val="lt1"/>
              </a:highlight>
              <a:latin typeface="Arial"/>
              <a:ea typeface="Arial"/>
              <a:cs typeface="Arial"/>
              <a:sym typeface="Arial"/>
            </a:endParaRPr>
          </a:p>
          <a:p>
            <a:pPr indent="0" lvl="0" marL="457200" rtl="0" algn="l">
              <a:lnSpc>
                <a:spcPct val="200000"/>
              </a:lnSpc>
              <a:spcBef>
                <a:spcPts val="1200"/>
              </a:spcBef>
              <a:spcAft>
                <a:spcPts val="0"/>
              </a:spcAft>
              <a:buClr>
                <a:schemeClr val="dk1"/>
              </a:buClr>
              <a:buSzPts val="1100"/>
              <a:buFont typeface="Arial"/>
              <a:buNone/>
            </a:pPr>
            <a:r>
              <a:rPr lang="es-EC" sz="1100">
                <a:solidFill>
                  <a:schemeClr val="dk1"/>
                </a:solidFill>
              </a:rPr>
              <a:t>ALMAGRO. (2022). </a:t>
            </a:r>
            <a:r>
              <a:rPr i="1" lang="es-EC" sz="1100">
                <a:solidFill>
                  <a:schemeClr val="dk1"/>
                </a:solidFill>
              </a:rPr>
              <a:t>ALMAGRO</a:t>
            </a:r>
            <a:r>
              <a:rPr lang="es-EC" sz="1100">
                <a:solidFill>
                  <a:schemeClr val="dk1"/>
                </a:solidFill>
              </a:rPr>
              <a:t>. Inicio. Retrieved February 2, 2023, from https://www.almagro.com.ec/</a:t>
            </a:r>
            <a:endParaRPr sz="1100">
              <a:solidFill>
                <a:schemeClr val="dk1"/>
              </a:solidFill>
            </a:endParaRPr>
          </a:p>
          <a:p>
            <a:pPr indent="0" lvl="0" marL="457200" rtl="0" algn="l">
              <a:lnSpc>
                <a:spcPct val="200000"/>
              </a:lnSpc>
              <a:spcBef>
                <a:spcPts val="1200"/>
              </a:spcBef>
              <a:spcAft>
                <a:spcPts val="0"/>
              </a:spcAft>
              <a:buClr>
                <a:schemeClr val="dk1"/>
              </a:buClr>
              <a:buSzPts val="1100"/>
              <a:buFont typeface="Arial"/>
              <a:buNone/>
            </a:pPr>
            <a:r>
              <a:rPr lang="es-EC" sz="1100">
                <a:solidFill>
                  <a:schemeClr val="dk1"/>
                </a:solidFill>
              </a:rPr>
              <a:t>Cadena, M. (2023, Enero 19). Almagro [Requisitos para la cotización]. In </a:t>
            </a:r>
            <a:r>
              <a:rPr i="1" lang="es-EC" sz="1100">
                <a:solidFill>
                  <a:schemeClr val="dk1"/>
                </a:solidFill>
              </a:rPr>
              <a:t>Cotización</a:t>
            </a:r>
            <a:r>
              <a:rPr lang="es-EC" sz="1100">
                <a:solidFill>
                  <a:schemeClr val="dk1"/>
                </a:solidFill>
              </a:rPr>
              <a:t>.</a:t>
            </a:r>
            <a:endParaRPr sz="1100">
              <a:solidFill>
                <a:schemeClr val="dk1"/>
              </a:solidFill>
            </a:endParaRPr>
          </a:p>
          <a:p>
            <a:pPr indent="0" lvl="0" marL="457200" rtl="0" algn="l">
              <a:lnSpc>
                <a:spcPct val="200000"/>
              </a:lnSpc>
              <a:spcBef>
                <a:spcPts val="1200"/>
              </a:spcBef>
              <a:spcAft>
                <a:spcPts val="0"/>
              </a:spcAft>
              <a:buClr>
                <a:schemeClr val="dk1"/>
              </a:buClr>
              <a:buSzPts val="1100"/>
              <a:buFont typeface="Arial"/>
              <a:buNone/>
            </a:pPr>
            <a:r>
              <a:rPr lang="es-EC" sz="1100">
                <a:solidFill>
                  <a:schemeClr val="dk1"/>
                </a:solidFill>
              </a:rPr>
              <a:t>Duarte, P. (2013, Agosto 19). </a:t>
            </a:r>
            <a:r>
              <a:rPr i="1" lang="es-EC" sz="1100">
                <a:solidFill>
                  <a:schemeClr val="dk1"/>
                </a:solidFill>
              </a:rPr>
              <a:t>Depósitos Aduaneros</a:t>
            </a:r>
            <a:r>
              <a:rPr lang="es-EC" sz="1100">
                <a:solidFill>
                  <a:schemeClr val="dk1"/>
                </a:solidFill>
              </a:rPr>
              <a:t>. https://prezi.com/vxx0jsrf1swu/depositos-publicos-y-privados/</a:t>
            </a:r>
            <a:endParaRPr sz="1100">
              <a:solidFill>
                <a:schemeClr val="dk1"/>
              </a:solidFill>
            </a:endParaRPr>
          </a:p>
          <a:p>
            <a:pPr indent="0" lvl="0" marL="457200" rtl="0" algn="l">
              <a:lnSpc>
                <a:spcPct val="200000"/>
              </a:lnSpc>
              <a:spcBef>
                <a:spcPts val="1200"/>
              </a:spcBef>
              <a:spcAft>
                <a:spcPts val="0"/>
              </a:spcAft>
              <a:buClr>
                <a:schemeClr val="dk1"/>
              </a:buClr>
              <a:buSzPts val="1100"/>
              <a:buFont typeface="Arial"/>
              <a:buNone/>
            </a:pPr>
            <a:r>
              <a:rPr lang="es-EC" sz="1100">
                <a:solidFill>
                  <a:schemeClr val="dk1"/>
                </a:solidFill>
              </a:rPr>
              <a:t>Gómez, N. (2018). </a:t>
            </a:r>
            <a:r>
              <a:rPr i="1" lang="es-EC" sz="1100">
                <a:solidFill>
                  <a:schemeClr val="dk1"/>
                </a:solidFill>
              </a:rPr>
              <a:t>TEORÍA DE LA VENTAJA MONOPOLÍSTICA O TEORÍA DE LA ORGANIZACIÓN INDUSTRIAL</a:t>
            </a:r>
            <a:r>
              <a:rPr lang="es-EC" sz="1100">
                <a:solidFill>
                  <a:schemeClr val="dk1"/>
                </a:solidFill>
              </a:rPr>
              <a:t>. Prezi. Retrieved February 2, 2023, from https://prezi.com/p/2nyvccf28svc/teoria-de-la-ventaja-monopolistica-o-teoria-de-la-organizacion-industrial/</a:t>
            </a:r>
            <a:endParaRPr sz="1100">
              <a:solidFill>
                <a:schemeClr val="dk1"/>
              </a:solidFill>
            </a:endParaRPr>
          </a:p>
          <a:p>
            <a:pPr indent="0" lvl="0" marL="457200" rtl="0" algn="l">
              <a:lnSpc>
                <a:spcPct val="200000"/>
              </a:lnSpc>
              <a:spcBef>
                <a:spcPts val="1200"/>
              </a:spcBef>
              <a:spcAft>
                <a:spcPts val="0"/>
              </a:spcAft>
              <a:buClr>
                <a:schemeClr val="dk1"/>
              </a:buClr>
              <a:buSzPts val="1100"/>
              <a:buFont typeface="Arial"/>
              <a:buNone/>
            </a:pPr>
            <a:r>
              <a:rPr lang="es-EC" sz="1100">
                <a:solidFill>
                  <a:schemeClr val="dk1"/>
                </a:solidFill>
              </a:rPr>
              <a:t>González Blanco, R. (Febrero de 2011). </a:t>
            </a:r>
            <a:r>
              <a:rPr i="1" lang="es-EC" sz="1100">
                <a:solidFill>
                  <a:schemeClr val="dk1"/>
                </a:solidFill>
              </a:rPr>
              <a:t>Diferentes teorías del comercio internacional. </a:t>
            </a:r>
            <a:r>
              <a:rPr lang="es-EC" sz="1100">
                <a:solidFill>
                  <a:schemeClr val="dk1"/>
                </a:solidFill>
              </a:rPr>
              <a:t>Dialnet: http://www.revistasice.com/index.php/ICE/article/view/1393/1393</a:t>
            </a:r>
            <a:endParaRPr sz="1100">
              <a:solidFill>
                <a:schemeClr val="dk1"/>
              </a:solidFill>
            </a:endParaRPr>
          </a:p>
          <a:p>
            <a:pPr indent="0" lvl="0" marL="457200" rtl="0" algn="l">
              <a:lnSpc>
                <a:spcPct val="200000"/>
              </a:lnSpc>
              <a:spcBef>
                <a:spcPts val="1200"/>
              </a:spcBef>
              <a:spcAft>
                <a:spcPts val="0"/>
              </a:spcAft>
              <a:buClr>
                <a:schemeClr val="dk1"/>
              </a:buClr>
              <a:buSzPts val="1100"/>
              <a:buFont typeface="Arial"/>
              <a:buNone/>
            </a:pPr>
            <a:r>
              <a:rPr lang="es-EC" sz="1100">
                <a:solidFill>
                  <a:schemeClr val="dk1"/>
                </a:solidFill>
              </a:rPr>
              <a:t>Guayasamín, W. (2017). </a:t>
            </a:r>
            <a:r>
              <a:rPr i="1" lang="es-EC" sz="1100">
                <a:solidFill>
                  <a:schemeClr val="dk1"/>
                </a:solidFill>
              </a:rPr>
              <a:t>Correlación entre el Código Orgánico de la Producción, Comercio e Inversión y sus reglamentos</a:t>
            </a:r>
            <a:r>
              <a:rPr lang="es-EC" sz="1100">
                <a:solidFill>
                  <a:schemeClr val="dk1"/>
                </a:solidFill>
              </a:rPr>
              <a:t> (Edarsi ed.). Edarsi. 978-9942-14-680-9</a:t>
            </a:r>
            <a:endParaRPr sz="1100">
              <a:solidFill>
                <a:schemeClr val="dk1"/>
              </a:solidFill>
            </a:endParaRPr>
          </a:p>
          <a:p>
            <a:pPr indent="0" lvl="0" marL="457200" rtl="0" algn="l">
              <a:lnSpc>
                <a:spcPct val="200000"/>
              </a:lnSpc>
              <a:spcBef>
                <a:spcPts val="1200"/>
              </a:spcBef>
              <a:spcAft>
                <a:spcPts val="0"/>
              </a:spcAft>
              <a:buClr>
                <a:schemeClr val="dk1"/>
              </a:buClr>
              <a:buSzPts val="1100"/>
              <a:buFont typeface="Arial"/>
              <a:buNone/>
            </a:pPr>
            <a:r>
              <a:rPr lang="es-EC" sz="1100">
                <a:solidFill>
                  <a:schemeClr val="dk1"/>
                </a:solidFill>
              </a:rPr>
              <a:t>León, S. (2023, Enero 9). </a:t>
            </a:r>
            <a:r>
              <a:rPr i="1" lang="es-EC" sz="1100">
                <a:solidFill>
                  <a:schemeClr val="dk1"/>
                </a:solidFill>
              </a:rPr>
              <a:t>Requisitos para la Cotización de ALMAGRO</a:t>
            </a:r>
            <a:r>
              <a:rPr lang="es-EC" sz="1100">
                <a:solidFill>
                  <a:schemeClr val="dk1"/>
                </a:solidFill>
              </a:rPr>
              <a:t> [Cotización de ALMAGRO]. Quito, Pichincha, Ecuador.</a:t>
            </a:r>
            <a:endParaRPr sz="1100">
              <a:solidFill>
                <a:schemeClr val="dk1"/>
              </a:solidFill>
            </a:endParaRPr>
          </a:p>
          <a:p>
            <a:pPr indent="-457200" lvl="0" marL="457200" marR="0" rtl="0" algn="l">
              <a:lnSpc>
                <a:spcPct val="115000"/>
              </a:lnSpc>
              <a:spcBef>
                <a:spcPts val="1200"/>
              </a:spcBef>
              <a:spcAft>
                <a:spcPts val="1200"/>
              </a:spcAft>
              <a:buClr>
                <a:schemeClr val="dk1"/>
              </a:buClr>
              <a:buSzPts val="1100"/>
              <a:buFont typeface="Arial"/>
              <a:buNone/>
            </a:pPr>
            <a:r>
              <a:t/>
            </a:r>
            <a:endParaRPr sz="11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e2d4c0847c_1_69"/>
          <p:cNvSpPr txBox="1"/>
          <p:nvPr>
            <p:ph idx="12" type="sldNum"/>
          </p:nvPr>
        </p:nvSpPr>
        <p:spPr>
          <a:xfrm>
            <a:off x="7812360" y="6658074"/>
            <a:ext cx="874500" cy="21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500"/>
              <a:buNone/>
            </a:pPr>
            <a:r>
              <a:rPr lang="es-EC"/>
              <a:t>VERSIÓN: 1.0</a:t>
            </a:r>
            <a:endParaRPr/>
          </a:p>
        </p:txBody>
      </p:sp>
      <p:sp>
        <p:nvSpPr>
          <p:cNvPr id="511" name="Google Shape;511;ge2d4c0847c_1_69"/>
          <p:cNvSpPr txBox="1"/>
          <p:nvPr/>
        </p:nvSpPr>
        <p:spPr>
          <a:xfrm>
            <a:off x="0" y="1568500"/>
            <a:ext cx="8993700" cy="4029900"/>
          </a:xfrm>
          <a:prstGeom prst="rect">
            <a:avLst/>
          </a:prstGeom>
          <a:noFill/>
          <a:ln>
            <a:noFill/>
          </a:ln>
        </p:spPr>
        <p:txBody>
          <a:bodyPr anchorCtr="0" anchor="ctr" bIns="91425" lIns="91425" spcFirstLastPara="1" rIns="91425" wrap="square" tIns="91425">
            <a:noAutofit/>
          </a:bodyPr>
          <a:lstStyle/>
          <a:p>
            <a:pPr indent="0" lvl="0" marL="457200" rtl="0" algn="l">
              <a:lnSpc>
                <a:spcPct val="200000"/>
              </a:lnSpc>
              <a:spcBef>
                <a:spcPts val="1200"/>
              </a:spcBef>
              <a:spcAft>
                <a:spcPts val="0"/>
              </a:spcAft>
              <a:buClr>
                <a:schemeClr val="dk1"/>
              </a:buClr>
              <a:buSzPts val="1100"/>
              <a:buFont typeface="Arial"/>
              <a:buNone/>
            </a:pPr>
            <a:r>
              <a:rPr lang="es-EC" sz="1100">
                <a:solidFill>
                  <a:schemeClr val="dk1"/>
                </a:solidFill>
              </a:rPr>
              <a:t>Mendoza, O. (2017). </a:t>
            </a:r>
            <a:r>
              <a:rPr i="1" lang="es-EC" sz="1100">
                <a:solidFill>
                  <a:schemeClr val="dk1"/>
                </a:solidFill>
              </a:rPr>
              <a:t>TEORÍA DE LA ESCUELA DE KRUGMAN by Oscar Mendoza</a:t>
            </a:r>
            <a:r>
              <a:rPr lang="es-EC" sz="1100">
                <a:solidFill>
                  <a:schemeClr val="dk1"/>
                </a:solidFill>
              </a:rPr>
              <a:t>. Prezi. Retrieved February 2, 2023, from https://prezi.com/lox7u1vd04ds/teoria-de-la-escuela-de-krugman/</a:t>
            </a:r>
            <a:endParaRPr sz="1100">
              <a:solidFill>
                <a:schemeClr val="dk1"/>
              </a:solidFill>
            </a:endParaRPr>
          </a:p>
          <a:p>
            <a:pPr indent="0" lvl="0" marL="457200" rtl="0" algn="l">
              <a:lnSpc>
                <a:spcPct val="200000"/>
              </a:lnSpc>
              <a:spcBef>
                <a:spcPts val="1200"/>
              </a:spcBef>
              <a:spcAft>
                <a:spcPts val="0"/>
              </a:spcAft>
              <a:buClr>
                <a:schemeClr val="dk1"/>
              </a:buClr>
              <a:buSzPts val="1100"/>
              <a:buFont typeface="Arial"/>
              <a:buNone/>
            </a:pPr>
            <a:r>
              <a:rPr lang="es-EC" sz="1100">
                <a:solidFill>
                  <a:schemeClr val="dk1"/>
                </a:solidFill>
              </a:rPr>
              <a:t>Naciones Unidas CEPAL (Comisión Económica para América Latina y el Caribe). (9 de Abril de 2002). </a:t>
            </a:r>
            <a:r>
              <a:rPr i="1" lang="es-EC" sz="1100">
                <a:solidFill>
                  <a:schemeClr val="dk1"/>
                </a:solidFill>
              </a:rPr>
              <a:t>Globalización y desarrollo.</a:t>
            </a:r>
            <a:r>
              <a:rPr lang="es-EC" sz="1100">
                <a:solidFill>
                  <a:schemeClr val="dk1"/>
                </a:solidFill>
              </a:rPr>
              <a:t> Brasilia, Brasil. https://repositorio.cepal.org/bitstream/handle/11362/2724/2/S2002024_es.pdf</a:t>
            </a:r>
            <a:endParaRPr sz="1100">
              <a:solidFill>
                <a:schemeClr val="dk1"/>
              </a:solidFill>
            </a:endParaRPr>
          </a:p>
          <a:p>
            <a:pPr indent="0" lvl="0" marL="457200" rtl="0" algn="l">
              <a:lnSpc>
                <a:spcPct val="200000"/>
              </a:lnSpc>
              <a:spcBef>
                <a:spcPts val="1200"/>
              </a:spcBef>
              <a:spcAft>
                <a:spcPts val="0"/>
              </a:spcAft>
              <a:buClr>
                <a:schemeClr val="dk1"/>
              </a:buClr>
              <a:buSzPts val="1100"/>
              <a:buFont typeface="Arial"/>
              <a:buNone/>
            </a:pPr>
            <a:r>
              <a:rPr lang="es-EC" sz="1100">
                <a:solidFill>
                  <a:schemeClr val="dk1"/>
                </a:solidFill>
              </a:rPr>
              <a:t>Riquelme, M. (2017, June 23). </a:t>
            </a:r>
            <a:r>
              <a:rPr i="1" lang="es-EC" sz="1100">
                <a:solidFill>
                  <a:schemeClr val="dk1"/>
                </a:solidFill>
              </a:rPr>
              <a:t>Teoría de la ventaja competitiva</a:t>
            </a:r>
            <a:r>
              <a:rPr lang="es-EC" sz="1100">
                <a:solidFill>
                  <a:schemeClr val="dk1"/>
                </a:solidFill>
              </a:rPr>
              <a:t>. Emprendices. Retrieved February 2, 2023, from https://www.emprendices.co/teoria-la-ventaja-competitiva/</a:t>
            </a:r>
            <a:endParaRPr sz="1100">
              <a:solidFill>
                <a:schemeClr val="dk1"/>
              </a:solidFill>
            </a:endParaRPr>
          </a:p>
          <a:p>
            <a:pPr indent="0" lvl="0" marL="457200" rtl="0" algn="l">
              <a:lnSpc>
                <a:spcPct val="200000"/>
              </a:lnSpc>
              <a:spcBef>
                <a:spcPts val="1200"/>
              </a:spcBef>
              <a:spcAft>
                <a:spcPts val="0"/>
              </a:spcAft>
              <a:buClr>
                <a:schemeClr val="dk1"/>
              </a:buClr>
              <a:buSzPts val="1100"/>
              <a:buFont typeface="Arial"/>
              <a:buNone/>
            </a:pPr>
            <a:r>
              <a:rPr lang="es-EC" sz="1100">
                <a:solidFill>
                  <a:schemeClr val="dk1"/>
                </a:solidFill>
              </a:rPr>
              <a:t>SENAE. (19 de Mayo de 2011). </a:t>
            </a:r>
            <a:r>
              <a:rPr i="1" lang="es-EC" sz="1100">
                <a:solidFill>
                  <a:schemeClr val="dk1"/>
                </a:solidFill>
              </a:rPr>
              <a:t>Reglamento al Título de la Facilitación Aduanera del Libro V del COPCI Suplemento del Registro Oficial No. 452.</a:t>
            </a:r>
            <a:r>
              <a:rPr lang="es-EC" sz="1100">
                <a:solidFill>
                  <a:schemeClr val="dk1"/>
                </a:solidFill>
              </a:rPr>
              <a:t> (Fielweb, Ed.) Servicio Nacional de Aduana del Ecuador: https://www.aduana.gob.ec/wp-content/uploads/2022/11/REGLAMENTO-AL-TITULO-DE-LA-FACILITACION-ADUANERA-PARA-EL-COMERCIO-DEL-LIBRO-V-DEL-COPCI.pdf</a:t>
            </a:r>
            <a:endParaRPr sz="1100">
              <a:solidFill>
                <a:schemeClr val="dk1"/>
              </a:solidFill>
            </a:endParaRPr>
          </a:p>
          <a:p>
            <a:pPr indent="0" lvl="0" marL="457200" rtl="0" algn="l">
              <a:lnSpc>
                <a:spcPct val="200000"/>
              </a:lnSpc>
              <a:spcBef>
                <a:spcPts val="1200"/>
              </a:spcBef>
              <a:spcAft>
                <a:spcPts val="0"/>
              </a:spcAft>
              <a:buClr>
                <a:schemeClr val="dk1"/>
              </a:buClr>
              <a:buSzPts val="1100"/>
              <a:buFont typeface="Arial"/>
              <a:buNone/>
            </a:pPr>
            <a:r>
              <a:rPr lang="es-EC" sz="1100">
                <a:solidFill>
                  <a:schemeClr val="dk1"/>
                </a:solidFill>
              </a:rPr>
              <a:t>SENAE. (29 de Octubre de 2015). </a:t>
            </a:r>
            <a:r>
              <a:rPr i="1" lang="es-EC" sz="1100">
                <a:solidFill>
                  <a:schemeClr val="dk1"/>
                </a:solidFill>
              </a:rPr>
              <a:t>Normas generales para el Régimen de Depósito Aduanero Resolución Nro. SENAE-DGN-2015-0910-RE.</a:t>
            </a:r>
            <a:r>
              <a:rPr lang="es-EC" sz="1100">
                <a:solidFill>
                  <a:schemeClr val="dk1"/>
                </a:solidFill>
              </a:rPr>
              <a:t> Servicio Nacional de Aduana del Ecuador: https://www.aduana.gob.ec/wp-content/uploads/2017/05/SENAE-DGN-2015-0910-RE.pdf</a:t>
            </a:r>
            <a:endParaRPr sz="1100">
              <a:solidFill>
                <a:schemeClr val="dk1"/>
              </a:solidFill>
            </a:endParaRPr>
          </a:p>
          <a:p>
            <a:pPr indent="-457200" lvl="0" marL="457200" rtl="0" algn="l">
              <a:lnSpc>
                <a:spcPct val="115000"/>
              </a:lnSpc>
              <a:spcBef>
                <a:spcPts val="1200"/>
              </a:spcBef>
              <a:spcAft>
                <a:spcPts val="0"/>
              </a:spcAft>
              <a:buClr>
                <a:schemeClr val="dk1"/>
              </a:buClr>
              <a:buSzPts val="1100"/>
              <a:buFont typeface="Arial"/>
              <a:buNone/>
            </a:pPr>
            <a:r>
              <a:t/>
            </a:r>
            <a:endParaRPr sz="1100">
              <a:solidFill>
                <a:schemeClr val="dk1"/>
              </a:solidFill>
            </a:endParaRPr>
          </a:p>
          <a:p>
            <a:pPr indent="-457200" lvl="0" marL="457200" marR="0" rtl="0" algn="l">
              <a:lnSpc>
                <a:spcPct val="115000"/>
              </a:lnSpc>
              <a:spcBef>
                <a:spcPts val="1200"/>
              </a:spcBef>
              <a:spcAft>
                <a:spcPts val="1200"/>
              </a:spcAft>
              <a:buClr>
                <a:schemeClr val="dk1"/>
              </a:buClr>
              <a:buSzPts val="1100"/>
              <a:buFont typeface="Arial"/>
              <a:buNone/>
            </a:pPr>
            <a:r>
              <a:rPr b="0" i="0" lang="es-EC"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1dda814a7e4_0_107"/>
          <p:cNvSpPr txBox="1"/>
          <p:nvPr>
            <p:ph idx="12" type="sldNum"/>
          </p:nvPr>
        </p:nvSpPr>
        <p:spPr>
          <a:xfrm>
            <a:off x="7812360" y="6658074"/>
            <a:ext cx="874500" cy="213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500"/>
              <a:buFont typeface="Arial"/>
              <a:buNone/>
            </a:pPr>
            <a:r>
              <a:rPr lang="es-EC"/>
              <a:t>VERSIÓN: 1.0</a:t>
            </a:r>
            <a:endParaRPr/>
          </a:p>
        </p:txBody>
      </p:sp>
      <p:sp>
        <p:nvSpPr>
          <p:cNvPr id="518" name="Google Shape;518;g1dda814a7e4_0_107"/>
          <p:cNvSpPr txBox="1"/>
          <p:nvPr/>
        </p:nvSpPr>
        <p:spPr>
          <a:xfrm>
            <a:off x="567325" y="1117975"/>
            <a:ext cx="7358700" cy="3555600"/>
          </a:xfrm>
          <a:prstGeom prst="rect">
            <a:avLst/>
          </a:prstGeom>
          <a:noFill/>
          <a:ln>
            <a:noFill/>
          </a:ln>
        </p:spPr>
        <p:txBody>
          <a:bodyPr anchorCtr="0" anchor="t" bIns="91425" lIns="91425" spcFirstLastPara="1" rIns="91425" wrap="square" tIns="91425">
            <a:spAutoFit/>
          </a:bodyPr>
          <a:lstStyle/>
          <a:p>
            <a:pPr indent="0" lvl="0" marL="457200" rtl="0" algn="l">
              <a:lnSpc>
                <a:spcPct val="200000"/>
              </a:lnSpc>
              <a:spcBef>
                <a:spcPts val="1200"/>
              </a:spcBef>
              <a:spcAft>
                <a:spcPts val="0"/>
              </a:spcAft>
              <a:buNone/>
            </a:pPr>
            <a:r>
              <a:rPr lang="es-EC" sz="1100">
                <a:solidFill>
                  <a:schemeClr val="dk1"/>
                </a:solidFill>
              </a:rPr>
              <a:t>Servicio Nacional de Aduanas del Ecuador. (2021, November 25). </a:t>
            </a:r>
            <a:r>
              <a:rPr i="1" lang="es-EC" sz="1100">
                <a:solidFill>
                  <a:schemeClr val="dk1"/>
                </a:solidFill>
              </a:rPr>
              <a:t>Autorización de ingreso de mercancías acogidas al Régimen de Depósito Aduanero y sus compensaciones</a:t>
            </a:r>
            <a:r>
              <a:rPr lang="es-EC" sz="1100">
                <a:solidFill>
                  <a:schemeClr val="dk1"/>
                </a:solidFill>
              </a:rPr>
              <a:t>. Ecuador - Guía Oficial de Trámites y Servicios. Retrieved February 2, 2023, from https://www.gob.ec/senae/tramites/autorizacion-ingreso-mercancias-acogidas-al-regimen-deposito-aduanero-compensaciones</a:t>
            </a:r>
            <a:endParaRPr sz="1100">
              <a:solidFill>
                <a:schemeClr val="dk1"/>
              </a:solidFill>
            </a:endParaRPr>
          </a:p>
          <a:p>
            <a:pPr indent="0" lvl="0" marL="457200" rtl="0" algn="l">
              <a:lnSpc>
                <a:spcPct val="200000"/>
              </a:lnSpc>
              <a:spcBef>
                <a:spcPts val="1200"/>
              </a:spcBef>
              <a:spcAft>
                <a:spcPts val="1200"/>
              </a:spcAft>
              <a:buNone/>
            </a:pPr>
            <a:r>
              <a:rPr lang="es-EC" sz="1100">
                <a:solidFill>
                  <a:schemeClr val="dk1"/>
                </a:solidFill>
              </a:rPr>
              <a:t>Véliz, G. (Abril de 2015). </a:t>
            </a:r>
            <a:r>
              <a:rPr i="1" lang="es-EC" sz="1100">
                <a:solidFill>
                  <a:schemeClr val="dk1"/>
                </a:solidFill>
              </a:rPr>
              <a:t>Resolución-SENAE-DGN-2015-0313-RE Manual Específico para Régimen Importación Depósitos Aduaneros SENAE-MEE-2-2-016-V2</a:t>
            </a:r>
            <a:r>
              <a:rPr lang="es-EC" sz="1100">
                <a:solidFill>
                  <a:schemeClr val="dk1"/>
                </a:solidFill>
              </a:rPr>
              <a:t>. SENAE, Portal Unico de Trámites Ciudadanos: https://www.gob.ec/sites/default/files/regulations/2021-08/Documento_Resoluci%C3%B3n-SENAE-DGN-2015-0313-RE-MANUAL-ESPEC%C3%8DFICO-PARA-R%C3%89GIMEN-IMPORTACI%C3%93N-DEP%C3%93SITOS-ADUANEROS-SENAE-MEE-2-2-016-V2.pdf</a:t>
            </a:r>
            <a:endParaRPr sz="11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g1ddba3fd88a_2_5"/>
          <p:cNvSpPr txBox="1"/>
          <p:nvPr>
            <p:ph idx="12" type="sldNum"/>
          </p:nvPr>
        </p:nvSpPr>
        <p:spPr>
          <a:xfrm>
            <a:off x="7812360" y="6658074"/>
            <a:ext cx="874500" cy="21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500"/>
              <a:buFont typeface="Arial"/>
              <a:buNone/>
            </a:pPr>
            <a:r>
              <a:rPr lang="es-EC"/>
              <a:t>VERSIÓN: 1.0</a:t>
            </a:r>
            <a:endParaRPr/>
          </a:p>
        </p:txBody>
      </p:sp>
      <p:sp>
        <p:nvSpPr>
          <p:cNvPr id="101" name="Google Shape;101;g1ddba3fd88a_2_5"/>
          <p:cNvSpPr txBox="1"/>
          <p:nvPr/>
        </p:nvSpPr>
        <p:spPr>
          <a:xfrm>
            <a:off x="363200" y="631825"/>
            <a:ext cx="65166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lang="es-EC" sz="2600"/>
              <a:t>Metodología de la Investigación</a:t>
            </a:r>
            <a:endParaRPr b="1" sz="2600"/>
          </a:p>
        </p:txBody>
      </p:sp>
      <p:grpSp>
        <p:nvGrpSpPr>
          <p:cNvPr id="102" name="Google Shape;102;g1ddba3fd88a_2_5"/>
          <p:cNvGrpSpPr/>
          <p:nvPr/>
        </p:nvGrpSpPr>
        <p:grpSpPr>
          <a:xfrm>
            <a:off x="363207" y="2505450"/>
            <a:ext cx="8736775" cy="923551"/>
            <a:chOff x="1593000" y="2322568"/>
            <a:chExt cx="5957975" cy="643500"/>
          </a:xfrm>
        </p:grpSpPr>
        <p:sp>
          <p:nvSpPr>
            <p:cNvPr id="103" name="Google Shape;103;g1ddba3fd88a_2_5"/>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1ddba3fd88a_2_5"/>
            <p:cNvSpPr/>
            <p:nvPr/>
          </p:nvSpPr>
          <p:spPr>
            <a:xfrm flipH="1">
              <a:off x="2283025" y="2322575"/>
              <a:ext cx="1844400" cy="642600"/>
            </a:xfrm>
            <a:prstGeom prst="rect">
              <a:avLst/>
            </a:prstGeom>
            <a:solidFill>
              <a:srgbClr val="A72A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g1ddba3fd88a_2_5"/>
            <p:cNvSpPr/>
            <p:nvPr/>
          </p:nvSpPr>
          <p:spPr>
            <a:xfrm rot="-5400000">
              <a:off x="3501574" y="1934671"/>
              <a:ext cx="643356" cy="1419149"/>
            </a:xfrm>
            <a:prstGeom prst="flowChartOffpageConnector">
              <a:avLst/>
            </a:prstGeom>
            <a:solidFill>
              <a:srgbClr val="A72A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1ddba3fd88a_2_5"/>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s-EC">
                  <a:solidFill>
                    <a:srgbClr val="FFFFFF"/>
                  </a:solidFill>
                  <a:latin typeface="Roboto Medium"/>
                  <a:ea typeface="Roboto Medium"/>
                  <a:cs typeface="Roboto Medium"/>
                  <a:sym typeface="Roboto Medium"/>
                </a:rPr>
                <a:t>ENFOQUE DE LA INVESTIGACIÓN</a:t>
              </a:r>
              <a:endParaRPr>
                <a:solidFill>
                  <a:srgbClr val="FFFFFF"/>
                </a:solidFill>
                <a:latin typeface="Roboto"/>
                <a:ea typeface="Roboto"/>
                <a:cs typeface="Roboto"/>
                <a:sym typeface="Roboto"/>
              </a:endParaRPr>
            </a:p>
          </p:txBody>
        </p:sp>
        <p:sp>
          <p:nvSpPr>
            <p:cNvPr id="107" name="Google Shape;107;g1ddba3fd88a_2_5"/>
            <p:cNvSpPr/>
            <p:nvPr/>
          </p:nvSpPr>
          <p:spPr>
            <a:xfrm>
              <a:off x="1593000" y="2322568"/>
              <a:ext cx="690000" cy="642300"/>
            </a:xfrm>
            <a:prstGeom prst="rect">
              <a:avLst/>
            </a:prstGeom>
            <a:solidFill>
              <a:srgbClr val="B02C20"/>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1ddba3fd88a_2_5"/>
            <p:cNvSpPr/>
            <p:nvPr/>
          </p:nvSpPr>
          <p:spPr>
            <a:xfrm>
              <a:off x="1593000" y="2322575"/>
              <a:ext cx="690000" cy="642600"/>
            </a:xfrm>
            <a:prstGeom prst="rect">
              <a:avLst/>
            </a:prstGeom>
            <a:solidFill>
              <a:srgbClr val="BE2F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EC"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sp>
          <p:nvSpPr>
            <p:cNvPr id="109" name="Google Shape;109;g1ddba3fd88a_2_5"/>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Clr>
                  <a:srgbClr val="A72A1E"/>
                </a:buClr>
                <a:buSzPts val="1200"/>
                <a:buFont typeface="Roboto"/>
                <a:buChar char="●"/>
              </a:pPr>
              <a:r>
                <a:rPr lang="es-EC" sz="1200">
                  <a:solidFill>
                    <a:srgbClr val="A72A1E"/>
                  </a:solidFill>
                  <a:latin typeface="Roboto"/>
                  <a:ea typeface="Roboto"/>
                  <a:cs typeface="Roboto"/>
                  <a:sym typeface="Roboto"/>
                </a:rPr>
                <a:t>Enfoque mixto</a:t>
              </a:r>
              <a:endParaRPr sz="1200">
                <a:solidFill>
                  <a:srgbClr val="A72A1E"/>
                </a:solidFill>
                <a:latin typeface="Roboto"/>
                <a:ea typeface="Roboto"/>
                <a:cs typeface="Roboto"/>
                <a:sym typeface="Roboto"/>
              </a:endParaRPr>
            </a:p>
            <a:p>
              <a:pPr indent="-304800" lvl="0" marL="457200" rtl="0" algn="l">
                <a:lnSpc>
                  <a:spcPct val="115000"/>
                </a:lnSpc>
                <a:spcBef>
                  <a:spcPts val="0"/>
                </a:spcBef>
                <a:spcAft>
                  <a:spcPts val="0"/>
                </a:spcAft>
                <a:buClr>
                  <a:srgbClr val="A72A1E"/>
                </a:buClr>
                <a:buSzPts val="1200"/>
                <a:buFont typeface="Roboto"/>
                <a:buChar char="●"/>
              </a:pPr>
              <a:r>
                <a:rPr lang="es-EC" sz="1200">
                  <a:solidFill>
                    <a:srgbClr val="A72A1E"/>
                  </a:solidFill>
                  <a:latin typeface="Roboto"/>
                  <a:ea typeface="Roboto"/>
                  <a:cs typeface="Roboto"/>
                  <a:sym typeface="Roboto"/>
                </a:rPr>
                <a:t>Recopilación de datos mediante el uso de DATASUR.</a:t>
              </a:r>
              <a:endParaRPr sz="1200">
                <a:solidFill>
                  <a:srgbClr val="A72A1E"/>
                </a:solidFill>
                <a:latin typeface="Roboto"/>
                <a:ea typeface="Roboto"/>
                <a:cs typeface="Roboto"/>
                <a:sym typeface="Roboto"/>
              </a:endParaRPr>
            </a:p>
            <a:p>
              <a:pPr indent="-304800" lvl="0" marL="457200" rtl="0" algn="l">
                <a:lnSpc>
                  <a:spcPct val="115000"/>
                </a:lnSpc>
                <a:spcBef>
                  <a:spcPts val="0"/>
                </a:spcBef>
                <a:spcAft>
                  <a:spcPts val="0"/>
                </a:spcAft>
                <a:buClr>
                  <a:srgbClr val="A72A1E"/>
                </a:buClr>
                <a:buSzPts val="1200"/>
                <a:buFont typeface="Roboto"/>
                <a:buChar char="●"/>
              </a:pPr>
              <a:r>
                <a:rPr lang="es-EC" sz="1200">
                  <a:solidFill>
                    <a:srgbClr val="A72A1E"/>
                  </a:solidFill>
                  <a:latin typeface="Roboto"/>
                  <a:ea typeface="Roboto"/>
                  <a:cs typeface="Roboto"/>
                  <a:sym typeface="Roboto"/>
                </a:rPr>
                <a:t>DE PRATI en el período de 5 años (2017 - 2021).</a:t>
              </a:r>
              <a:endParaRPr sz="1200">
                <a:solidFill>
                  <a:srgbClr val="A72A1E"/>
                </a:solidFill>
                <a:latin typeface="Roboto"/>
                <a:ea typeface="Roboto"/>
                <a:cs typeface="Roboto"/>
                <a:sym typeface="Roboto"/>
              </a:endParaRPr>
            </a:p>
          </p:txBody>
        </p:sp>
      </p:grpSp>
      <p:grpSp>
        <p:nvGrpSpPr>
          <p:cNvPr id="110" name="Google Shape;110;g1ddba3fd88a_2_5"/>
          <p:cNvGrpSpPr/>
          <p:nvPr/>
        </p:nvGrpSpPr>
        <p:grpSpPr>
          <a:xfrm>
            <a:off x="363207" y="1216827"/>
            <a:ext cx="8736775" cy="923551"/>
            <a:chOff x="1593000" y="2322568"/>
            <a:chExt cx="5957975" cy="643500"/>
          </a:xfrm>
        </p:grpSpPr>
        <p:sp>
          <p:nvSpPr>
            <p:cNvPr id="111" name="Google Shape;111;g1ddba3fd88a_2_5"/>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1ddba3fd88a_2_5"/>
            <p:cNvSpPr/>
            <p:nvPr/>
          </p:nvSpPr>
          <p:spPr>
            <a:xfrm flipH="1">
              <a:off x="2283025" y="2322575"/>
              <a:ext cx="1844400" cy="642600"/>
            </a:xfrm>
            <a:prstGeom prst="rect">
              <a:avLst/>
            </a:prstGeom>
            <a:solidFill>
              <a:srgbClr val="A72A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1ddba3fd88a_2_5"/>
            <p:cNvSpPr/>
            <p:nvPr/>
          </p:nvSpPr>
          <p:spPr>
            <a:xfrm rot="-5400000">
              <a:off x="3501574" y="1934671"/>
              <a:ext cx="643356" cy="1419149"/>
            </a:xfrm>
            <a:prstGeom prst="flowChartOffpageConnector">
              <a:avLst/>
            </a:prstGeom>
            <a:solidFill>
              <a:srgbClr val="A72A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1ddba3fd88a_2_5"/>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s-EC">
                  <a:solidFill>
                    <a:srgbClr val="FFFFFF"/>
                  </a:solidFill>
                  <a:latin typeface="Roboto Medium"/>
                  <a:ea typeface="Roboto Medium"/>
                  <a:cs typeface="Roboto Medium"/>
                  <a:sym typeface="Roboto Medium"/>
                </a:rPr>
                <a:t>ÁREA DE ESTUDIO</a:t>
              </a:r>
              <a:endParaRPr>
                <a:solidFill>
                  <a:srgbClr val="FFFFFF"/>
                </a:solidFill>
                <a:latin typeface="Roboto"/>
                <a:ea typeface="Roboto"/>
                <a:cs typeface="Roboto"/>
                <a:sym typeface="Roboto"/>
              </a:endParaRPr>
            </a:p>
          </p:txBody>
        </p:sp>
        <p:sp>
          <p:nvSpPr>
            <p:cNvPr id="115" name="Google Shape;115;g1ddba3fd88a_2_5"/>
            <p:cNvSpPr/>
            <p:nvPr/>
          </p:nvSpPr>
          <p:spPr>
            <a:xfrm>
              <a:off x="1593000" y="2322568"/>
              <a:ext cx="690000" cy="642300"/>
            </a:xfrm>
            <a:prstGeom prst="rect">
              <a:avLst/>
            </a:prstGeom>
            <a:solidFill>
              <a:srgbClr val="B02C20"/>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1ddba3fd88a_2_5"/>
            <p:cNvSpPr/>
            <p:nvPr/>
          </p:nvSpPr>
          <p:spPr>
            <a:xfrm>
              <a:off x="1593000" y="2322575"/>
              <a:ext cx="690000" cy="642600"/>
            </a:xfrm>
            <a:prstGeom prst="rect">
              <a:avLst/>
            </a:prstGeom>
            <a:solidFill>
              <a:srgbClr val="BE2F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EC"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sp>
          <p:nvSpPr>
            <p:cNvPr id="117" name="Google Shape;117;g1ddba3fd88a_2_5"/>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311150" lvl="0" marL="457200" rtl="0" algn="l">
                <a:lnSpc>
                  <a:spcPct val="115000"/>
                </a:lnSpc>
                <a:spcBef>
                  <a:spcPts val="0"/>
                </a:spcBef>
                <a:spcAft>
                  <a:spcPts val="0"/>
                </a:spcAft>
                <a:buClr>
                  <a:srgbClr val="A72A1E"/>
                </a:buClr>
                <a:buSzPts val="1300"/>
                <a:buFont typeface="Roboto"/>
                <a:buChar char="●"/>
              </a:pPr>
              <a:r>
                <a:rPr lang="es-EC" sz="1300">
                  <a:solidFill>
                    <a:srgbClr val="A72A1E"/>
                  </a:solidFill>
                  <a:latin typeface="Roboto"/>
                  <a:ea typeface="Roboto"/>
                  <a:cs typeface="Roboto"/>
                  <a:sym typeface="Roboto"/>
                </a:rPr>
                <a:t>Análisis estadístico y de campo de un Depósito público ecuatoriano.</a:t>
              </a:r>
              <a:endParaRPr sz="1300">
                <a:solidFill>
                  <a:srgbClr val="A72A1E"/>
                </a:solidFill>
                <a:latin typeface="Roboto"/>
                <a:ea typeface="Roboto"/>
                <a:cs typeface="Roboto"/>
                <a:sym typeface="Roboto"/>
              </a:endParaRPr>
            </a:p>
            <a:p>
              <a:pPr indent="-311150" lvl="0" marL="457200" rtl="0" algn="l">
                <a:lnSpc>
                  <a:spcPct val="115000"/>
                </a:lnSpc>
                <a:spcBef>
                  <a:spcPts val="0"/>
                </a:spcBef>
                <a:spcAft>
                  <a:spcPts val="0"/>
                </a:spcAft>
                <a:buClr>
                  <a:srgbClr val="A72A1E"/>
                </a:buClr>
                <a:buSzPts val="1300"/>
                <a:buFont typeface="Roboto"/>
                <a:buChar char="●"/>
              </a:pPr>
              <a:r>
                <a:rPr lang="es-EC" sz="1300">
                  <a:solidFill>
                    <a:srgbClr val="A72A1E"/>
                  </a:solidFill>
                  <a:latin typeface="Roboto"/>
                  <a:ea typeface="Roboto"/>
                  <a:cs typeface="Roboto"/>
                  <a:sym typeface="Roboto"/>
                </a:rPr>
                <a:t>Recopilación de información previa.</a:t>
              </a:r>
              <a:endParaRPr sz="1300">
                <a:solidFill>
                  <a:srgbClr val="A72A1E"/>
                </a:solidFill>
                <a:latin typeface="Roboto"/>
                <a:ea typeface="Roboto"/>
                <a:cs typeface="Roboto"/>
                <a:sym typeface="Roboto"/>
              </a:endParaRPr>
            </a:p>
          </p:txBody>
        </p:sp>
      </p:grpSp>
      <p:sp>
        <p:nvSpPr>
          <p:cNvPr id="118" name="Google Shape;118;g1ddba3fd88a_2_5"/>
          <p:cNvSpPr txBox="1"/>
          <p:nvPr/>
        </p:nvSpPr>
        <p:spPr>
          <a:xfrm>
            <a:off x="363200" y="3719950"/>
            <a:ext cx="40494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lang="es-EC" sz="2300"/>
              <a:t>Marco Legal</a:t>
            </a:r>
            <a:endParaRPr b="1" sz="2300"/>
          </a:p>
        </p:txBody>
      </p:sp>
      <p:sp>
        <p:nvSpPr>
          <p:cNvPr id="119" name="Google Shape;119;g1ddba3fd88a_2_5"/>
          <p:cNvSpPr/>
          <p:nvPr/>
        </p:nvSpPr>
        <p:spPr>
          <a:xfrm>
            <a:off x="478150" y="4258875"/>
            <a:ext cx="2126700" cy="1306200"/>
          </a:xfrm>
          <a:prstGeom prst="roundRect">
            <a:avLst>
              <a:gd fmla="val 16667" name="adj"/>
            </a:avLst>
          </a:prstGeom>
          <a:solidFill>
            <a:srgbClr val="80201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EC">
                <a:solidFill>
                  <a:srgbClr val="FFFFFF"/>
                </a:solidFill>
                <a:latin typeface="Roboto"/>
                <a:ea typeface="Roboto"/>
                <a:cs typeface="Roboto"/>
                <a:sym typeface="Roboto"/>
              </a:rPr>
              <a:t>COPCI - </a:t>
            </a:r>
            <a:r>
              <a:rPr lang="es-EC">
                <a:solidFill>
                  <a:srgbClr val="FFFFFF"/>
                </a:solidFill>
                <a:latin typeface="Roboto"/>
                <a:ea typeface="Roboto"/>
                <a:cs typeface="Roboto"/>
                <a:sym typeface="Roboto"/>
              </a:rPr>
              <a:t>Código Orgánico de la Producción, Comercio e Inversiones.</a:t>
            </a:r>
            <a:endParaRPr>
              <a:solidFill>
                <a:srgbClr val="FFFFFF"/>
              </a:solidFill>
              <a:latin typeface="Roboto"/>
              <a:ea typeface="Roboto"/>
              <a:cs typeface="Roboto"/>
              <a:sym typeface="Roboto"/>
            </a:endParaRPr>
          </a:p>
        </p:txBody>
      </p:sp>
      <p:sp>
        <p:nvSpPr>
          <p:cNvPr id="120" name="Google Shape;120;g1ddba3fd88a_2_5"/>
          <p:cNvSpPr/>
          <p:nvPr/>
        </p:nvSpPr>
        <p:spPr>
          <a:xfrm>
            <a:off x="2720200" y="4258750"/>
            <a:ext cx="1869300" cy="1306200"/>
          </a:xfrm>
          <a:prstGeom prst="roundRect">
            <a:avLst>
              <a:gd fmla="val 16667" name="adj"/>
            </a:avLst>
          </a:prstGeom>
          <a:solidFill>
            <a:srgbClr val="B02C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EC">
                <a:solidFill>
                  <a:srgbClr val="FFFFFF"/>
                </a:solidFill>
                <a:latin typeface="Roboto"/>
                <a:ea typeface="Roboto"/>
                <a:cs typeface="Roboto"/>
                <a:sym typeface="Roboto"/>
              </a:rPr>
              <a:t>Reglamento al Título de la Facilitación Aduanera del Libro V del COPCI.</a:t>
            </a:r>
            <a:endParaRPr>
              <a:solidFill>
                <a:srgbClr val="FFFFFF"/>
              </a:solidFill>
              <a:latin typeface="Roboto"/>
              <a:ea typeface="Roboto"/>
              <a:cs typeface="Roboto"/>
              <a:sym typeface="Roboto"/>
            </a:endParaRPr>
          </a:p>
        </p:txBody>
      </p:sp>
      <p:sp>
        <p:nvSpPr>
          <p:cNvPr id="121" name="Google Shape;121;g1ddba3fd88a_2_5"/>
          <p:cNvSpPr/>
          <p:nvPr/>
        </p:nvSpPr>
        <p:spPr>
          <a:xfrm>
            <a:off x="4704850" y="4258875"/>
            <a:ext cx="1925100" cy="1306200"/>
          </a:xfrm>
          <a:prstGeom prst="roundRect">
            <a:avLst>
              <a:gd fmla="val 16667" name="adj"/>
            </a:avLst>
          </a:prstGeom>
          <a:solidFill>
            <a:srgbClr val="D8382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EC">
                <a:solidFill>
                  <a:srgbClr val="FFFFFF"/>
                </a:solidFill>
                <a:latin typeface="Roboto"/>
                <a:ea typeface="Roboto"/>
                <a:cs typeface="Roboto"/>
                <a:sym typeface="Roboto"/>
              </a:rPr>
              <a:t>Normas Generales para el Régimen de Depósito Aduanero</a:t>
            </a:r>
            <a:endParaRPr>
              <a:solidFill>
                <a:srgbClr val="FFFFFF"/>
              </a:solidFill>
              <a:latin typeface="Roboto"/>
              <a:ea typeface="Roboto"/>
              <a:cs typeface="Roboto"/>
              <a:sym typeface="Roboto"/>
            </a:endParaRPr>
          </a:p>
        </p:txBody>
      </p:sp>
      <p:sp>
        <p:nvSpPr>
          <p:cNvPr id="122" name="Google Shape;122;g1ddba3fd88a_2_5"/>
          <p:cNvSpPr/>
          <p:nvPr/>
        </p:nvSpPr>
        <p:spPr>
          <a:xfrm>
            <a:off x="6745300" y="4258750"/>
            <a:ext cx="2035500" cy="1306200"/>
          </a:xfrm>
          <a:prstGeom prst="roundRect">
            <a:avLst>
              <a:gd fmla="val 16667" name="adj"/>
            </a:avLst>
          </a:prstGeom>
          <a:solidFill>
            <a:srgbClr val="E0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EC">
                <a:solidFill>
                  <a:srgbClr val="FFFFFF"/>
                </a:solidFill>
                <a:latin typeface="Roboto"/>
                <a:ea typeface="Roboto"/>
                <a:cs typeface="Roboto"/>
                <a:sym typeface="Roboto"/>
              </a:rPr>
              <a:t>Manual Específico para Régimen Importación Depósitos Aduaneros</a:t>
            </a:r>
            <a:endParaRPr>
              <a:solidFill>
                <a:srgbClr val="FFFFFF"/>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e49b08a372_0_18"/>
          <p:cNvSpPr txBox="1"/>
          <p:nvPr>
            <p:ph idx="12" type="sldNum"/>
          </p:nvPr>
        </p:nvSpPr>
        <p:spPr>
          <a:xfrm>
            <a:off x="7812360" y="6658074"/>
            <a:ext cx="874500" cy="21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500"/>
              <a:buFont typeface="Arial"/>
              <a:buNone/>
            </a:pPr>
            <a:r>
              <a:rPr lang="es-EC"/>
              <a:t>VERSIÓN: 1.0</a:t>
            </a:r>
            <a:endParaRPr/>
          </a:p>
        </p:txBody>
      </p:sp>
      <p:sp>
        <p:nvSpPr>
          <p:cNvPr id="129" name="Google Shape;129;ge49b08a372_0_18"/>
          <p:cNvSpPr txBox="1"/>
          <p:nvPr/>
        </p:nvSpPr>
        <p:spPr>
          <a:xfrm>
            <a:off x="472188" y="789600"/>
            <a:ext cx="4049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lang="es-EC" sz="2000"/>
              <a:t>Objetivo general</a:t>
            </a:r>
            <a:endParaRPr b="1" sz="2000"/>
          </a:p>
        </p:txBody>
      </p:sp>
      <p:sp>
        <p:nvSpPr>
          <p:cNvPr id="130" name="Google Shape;130;ge49b08a372_0_18"/>
          <p:cNvSpPr/>
          <p:nvPr/>
        </p:nvSpPr>
        <p:spPr>
          <a:xfrm>
            <a:off x="771325" y="1480800"/>
            <a:ext cx="7689300" cy="1537200"/>
          </a:xfrm>
          <a:prstGeom prst="ribbon2">
            <a:avLst>
              <a:gd fmla="val 5548" name="adj1"/>
              <a:gd fmla="val 75000" name="adj2"/>
            </a:avLst>
          </a:prstGeom>
          <a:solidFill>
            <a:srgbClr val="B6D7A8"/>
          </a:solidFill>
          <a:ln cap="flat" cmpd="sng" w="952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C" sz="1600"/>
              <a:t>Analizar la disponibilidad y el uso adecuado que se les da a los Depósitos Aduaneros públicos en el Ecuador e identificar las mercancías que manejan las empresas ya sean extranjeras y nacionales dentro de estas instalaciones autorizadas por las Autoridades Aduaneras.</a:t>
            </a:r>
            <a:endParaRPr sz="1600"/>
          </a:p>
        </p:txBody>
      </p:sp>
      <p:sp>
        <p:nvSpPr>
          <p:cNvPr id="131" name="Google Shape;131;ge49b08a372_0_18"/>
          <p:cNvSpPr txBox="1"/>
          <p:nvPr/>
        </p:nvSpPr>
        <p:spPr>
          <a:xfrm>
            <a:off x="328875" y="3269675"/>
            <a:ext cx="4049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lang="es-EC" sz="2000"/>
              <a:t>Objetivos específicos</a:t>
            </a:r>
            <a:endParaRPr b="1" sz="2000"/>
          </a:p>
        </p:txBody>
      </p:sp>
      <p:sp>
        <p:nvSpPr>
          <p:cNvPr id="132" name="Google Shape;132;ge49b08a372_0_18"/>
          <p:cNvSpPr/>
          <p:nvPr/>
        </p:nvSpPr>
        <p:spPr>
          <a:xfrm>
            <a:off x="472200" y="3990800"/>
            <a:ext cx="1925100" cy="1412100"/>
          </a:xfrm>
          <a:prstGeom prst="rect">
            <a:avLst/>
          </a:prstGeom>
          <a:solidFill>
            <a:srgbClr val="D9EAD3"/>
          </a:solidFill>
          <a:ln cap="flat" cmpd="sng" w="952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C"/>
              <a:t>Detallar el procedimiento que tiene el régimen 70, sobre todo en los depósitos aduaneros públicos.</a:t>
            </a:r>
            <a:endParaRPr/>
          </a:p>
        </p:txBody>
      </p:sp>
      <p:sp>
        <p:nvSpPr>
          <p:cNvPr id="133" name="Google Shape;133;ge49b08a372_0_18"/>
          <p:cNvSpPr/>
          <p:nvPr/>
        </p:nvSpPr>
        <p:spPr>
          <a:xfrm>
            <a:off x="2569500" y="3990800"/>
            <a:ext cx="1869300" cy="1412100"/>
          </a:xfrm>
          <a:prstGeom prst="rect">
            <a:avLst/>
          </a:prstGeom>
          <a:solidFill>
            <a:srgbClr val="D9EAD3"/>
          </a:solidFill>
          <a:ln cap="flat" cmpd="sng" w="952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C"/>
              <a:t>Determinar el proceso legal sobre las mercancías que se permiten bajo los depósitos aduaneros públicos.</a:t>
            </a:r>
            <a:endParaRPr/>
          </a:p>
        </p:txBody>
      </p:sp>
      <p:sp>
        <p:nvSpPr>
          <p:cNvPr id="134" name="Google Shape;134;ge49b08a372_0_18"/>
          <p:cNvSpPr/>
          <p:nvPr/>
        </p:nvSpPr>
        <p:spPr>
          <a:xfrm>
            <a:off x="4611000" y="3990800"/>
            <a:ext cx="1769700" cy="1412100"/>
          </a:xfrm>
          <a:prstGeom prst="rect">
            <a:avLst/>
          </a:prstGeom>
          <a:solidFill>
            <a:srgbClr val="D9EAD3"/>
          </a:solidFill>
          <a:ln cap="flat" cmpd="sng" w="952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C"/>
              <a:t>Analizar los resultados que se obtienen a través de una base de datos de la empresa DE PRATI </a:t>
            </a:r>
            <a:endParaRPr/>
          </a:p>
        </p:txBody>
      </p:sp>
      <p:sp>
        <p:nvSpPr>
          <p:cNvPr id="135" name="Google Shape;135;ge49b08a372_0_18"/>
          <p:cNvSpPr/>
          <p:nvPr/>
        </p:nvSpPr>
        <p:spPr>
          <a:xfrm>
            <a:off x="6552900" y="3990800"/>
            <a:ext cx="2206800" cy="1412100"/>
          </a:xfrm>
          <a:prstGeom prst="rect">
            <a:avLst/>
          </a:prstGeom>
          <a:solidFill>
            <a:srgbClr val="D9EAD3"/>
          </a:solidFill>
          <a:ln cap="flat" cmpd="sng" w="952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C"/>
              <a:t>Analizar los requisitos y costos para almacenar bajo este régimen en base a una cotización en el Depósito Comercial ALMAGRO.</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3"/>
          <p:cNvPicPr preferRelativeResize="0"/>
          <p:nvPr/>
        </p:nvPicPr>
        <p:blipFill rotWithShape="1">
          <a:blip r:embed="rId3">
            <a:alphaModFix/>
          </a:blip>
          <a:srcRect b="0" l="7355" r="12084" t="0"/>
          <a:stretch/>
        </p:blipFill>
        <p:spPr>
          <a:xfrm>
            <a:off x="2102448" y="4602713"/>
            <a:ext cx="2157564" cy="1429500"/>
          </a:xfrm>
          <a:prstGeom prst="rect">
            <a:avLst/>
          </a:prstGeom>
          <a:noFill/>
          <a:ln>
            <a:noFill/>
          </a:ln>
        </p:spPr>
      </p:pic>
      <p:grpSp>
        <p:nvGrpSpPr>
          <p:cNvPr id="142" name="Google Shape;142;p3"/>
          <p:cNvGrpSpPr/>
          <p:nvPr/>
        </p:nvGrpSpPr>
        <p:grpSpPr>
          <a:xfrm rot="4168405">
            <a:off x="2923800" y="1215694"/>
            <a:ext cx="3540659" cy="3906899"/>
            <a:chOff x="2820225" y="891450"/>
            <a:chExt cx="3175200" cy="3175200"/>
          </a:xfrm>
        </p:grpSpPr>
        <p:sp>
          <p:nvSpPr>
            <p:cNvPr id="143" name="Google Shape;143;p3"/>
            <p:cNvSpPr/>
            <p:nvPr/>
          </p:nvSpPr>
          <p:spPr>
            <a:xfrm rot="10800000">
              <a:off x="2820225" y="891450"/>
              <a:ext cx="3175200" cy="3175200"/>
            </a:xfrm>
            <a:prstGeom prst="blockArc">
              <a:avLst>
                <a:gd fmla="val 5399801" name="adj1"/>
                <a:gd fmla="val 3012680" name="adj2"/>
                <a:gd fmla="val 6939" name="adj3"/>
              </a:avLst>
            </a:prstGeom>
            <a:solidFill>
              <a:srgbClr val="83E3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p>
          </p:txBody>
        </p:sp>
        <p:sp>
          <p:nvSpPr>
            <p:cNvPr id="144" name="Google Shape;144;p3"/>
            <p:cNvSpPr/>
            <p:nvPr/>
          </p:nvSpPr>
          <p:spPr>
            <a:xfrm rot="10800000">
              <a:off x="3175023" y="1179900"/>
              <a:ext cx="450600" cy="450600"/>
            </a:xfrm>
            <a:prstGeom prst="rtTriangle">
              <a:avLst/>
            </a:prstGeom>
            <a:solidFill>
              <a:srgbClr val="83E3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p>
          </p:txBody>
        </p:sp>
      </p:grpSp>
      <p:sp>
        <p:nvSpPr>
          <p:cNvPr id="145" name="Google Shape;145;p3"/>
          <p:cNvSpPr/>
          <p:nvPr/>
        </p:nvSpPr>
        <p:spPr>
          <a:xfrm>
            <a:off x="3228050" y="839525"/>
            <a:ext cx="2916300" cy="561600"/>
          </a:xfrm>
          <a:prstGeom prst="round1Rect">
            <a:avLst>
              <a:gd fmla="val 50000" name="adj"/>
            </a:avLst>
          </a:prstGeom>
          <a:solidFill>
            <a:srgbClr val="155B54"/>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s-EC" sz="1300">
                <a:solidFill>
                  <a:srgbClr val="FFFFFF"/>
                </a:solidFill>
                <a:latin typeface="Roboto"/>
                <a:ea typeface="Roboto"/>
                <a:cs typeface="Roboto"/>
                <a:sym typeface="Roboto"/>
              </a:rPr>
              <a:t>S</a:t>
            </a:r>
            <a:r>
              <a:rPr b="1" lang="es-EC" sz="1300">
                <a:solidFill>
                  <a:schemeClr val="lt1"/>
                </a:solidFill>
                <a:latin typeface="Roboto"/>
                <a:ea typeface="Roboto"/>
                <a:cs typeface="Roboto"/>
                <a:sym typeface="Roboto"/>
              </a:rPr>
              <a:t>in realizar el pago de los tributos y  demás recargos aplicables</a:t>
            </a:r>
            <a:r>
              <a:rPr b="1" lang="es-EC" sz="1300">
                <a:solidFill>
                  <a:schemeClr val="lt1"/>
                </a:solidFill>
              </a:rPr>
              <a:t>.</a:t>
            </a:r>
            <a:endParaRPr b="1" sz="1300">
              <a:solidFill>
                <a:schemeClr val="lt1"/>
              </a:solidFill>
              <a:latin typeface="Roboto"/>
              <a:ea typeface="Roboto"/>
              <a:cs typeface="Roboto"/>
              <a:sym typeface="Roboto"/>
            </a:endParaRPr>
          </a:p>
        </p:txBody>
      </p:sp>
      <p:pic>
        <p:nvPicPr>
          <p:cNvPr id="146" name="Google Shape;146;p3"/>
          <p:cNvPicPr preferRelativeResize="0"/>
          <p:nvPr/>
        </p:nvPicPr>
        <p:blipFill>
          <a:blip r:embed="rId4">
            <a:alphaModFix/>
          </a:blip>
          <a:stretch>
            <a:fillRect/>
          </a:stretch>
        </p:blipFill>
        <p:spPr>
          <a:xfrm>
            <a:off x="5862588" y="4788638"/>
            <a:ext cx="1395975" cy="1019119"/>
          </a:xfrm>
          <a:prstGeom prst="rect">
            <a:avLst/>
          </a:prstGeom>
          <a:noFill/>
          <a:ln>
            <a:noFill/>
          </a:ln>
        </p:spPr>
      </p:pic>
      <p:sp>
        <p:nvSpPr>
          <p:cNvPr id="147" name="Google Shape;147;p3"/>
          <p:cNvSpPr txBox="1"/>
          <p:nvPr/>
        </p:nvSpPr>
        <p:spPr>
          <a:xfrm>
            <a:off x="699750" y="107350"/>
            <a:ext cx="77445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lang="es-EC" sz="2200"/>
              <a:t>Régimen de Depósito Aduanero Público - Régimen 70</a:t>
            </a:r>
            <a:endParaRPr b="0" i="0" sz="2200" u="none" cap="none" strike="noStrike">
              <a:solidFill>
                <a:srgbClr val="000000"/>
              </a:solidFill>
              <a:latin typeface="Arial"/>
              <a:ea typeface="Arial"/>
              <a:cs typeface="Arial"/>
              <a:sym typeface="Arial"/>
            </a:endParaRPr>
          </a:p>
        </p:txBody>
      </p:sp>
      <p:pic>
        <p:nvPicPr>
          <p:cNvPr id="148" name="Google Shape;148;p3"/>
          <p:cNvPicPr preferRelativeResize="0"/>
          <p:nvPr/>
        </p:nvPicPr>
        <p:blipFill rotWithShape="1">
          <a:blip r:embed="rId5">
            <a:alphaModFix/>
          </a:blip>
          <a:srcRect b="9810" l="14815" r="11104" t="15702"/>
          <a:stretch/>
        </p:blipFill>
        <p:spPr>
          <a:xfrm>
            <a:off x="6613337" y="1873513"/>
            <a:ext cx="1843999" cy="1233025"/>
          </a:xfrm>
          <a:prstGeom prst="rect">
            <a:avLst/>
          </a:prstGeom>
          <a:noFill/>
          <a:ln>
            <a:noFill/>
          </a:ln>
        </p:spPr>
      </p:pic>
      <p:sp>
        <p:nvSpPr>
          <p:cNvPr id="149" name="Google Shape;149;p3"/>
          <p:cNvSpPr/>
          <p:nvPr/>
        </p:nvSpPr>
        <p:spPr>
          <a:xfrm>
            <a:off x="3761438" y="2261963"/>
            <a:ext cx="1844100" cy="1833900"/>
          </a:xfrm>
          <a:prstGeom prst="ellipse">
            <a:avLst/>
          </a:prstGeom>
          <a:solidFill>
            <a:srgbClr val="155B5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EC" sz="1300">
                <a:solidFill>
                  <a:srgbClr val="FFFFFF"/>
                </a:solidFill>
                <a:latin typeface="Roboto"/>
                <a:ea typeface="Roboto"/>
                <a:cs typeface="Roboto"/>
                <a:sym typeface="Roboto"/>
              </a:rPr>
              <a:t>Permite almacenar mercancías importadas en </a:t>
            </a:r>
            <a:r>
              <a:rPr b="1" lang="es-EC" sz="1300">
                <a:solidFill>
                  <a:srgbClr val="FFFFFF"/>
                </a:solidFill>
                <a:latin typeface="Roboto"/>
                <a:ea typeface="Roboto"/>
                <a:cs typeface="Roboto"/>
                <a:sym typeface="Roboto"/>
              </a:rPr>
              <a:t>instalaciones</a:t>
            </a:r>
            <a:r>
              <a:rPr b="1" lang="es-EC" sz="1300">
                <a:solidFill>
                  <a:srgbClr val="FFFFFF"/>
                </a:solidFill>
                <a:latin typeface="Roboto"/>
                <a:ea typeface="Roboto"/>
                <a:cs typeface="Roboto"/>
                <a:sym typeface="Roboto"/>
              </a:rPr>
              <a:t> físicas</a:t>
            </a:r>
            <a:endParaRPr b="1" sz="1300">
              <a:solidFill>
                <a:srgbClr val="FFFFFF"/>
              </a:solidFill>
            </a:endParaRPr>
          </a:p>
        </p:txBody>
      </p:sp>
      <p:sp>
        <p:nvSpPr>
          <p:cNvPr id="150" name="Google Shape;150;p3"/>
          <p:cNvSpPr/>
          <p:nvPr/>
        </p:nvSpPr>
        <p:spPr>
          <a:xfrm>
            <a:off x="3160238" y="4493513"/>
            <a:ext cx="1261200" cy="523200"/>
          </a:xfrm>
          <a:prstGeom prst="round1Rect">
            <a:avLst>
              <a:gd fmla="val 50000" name="adj"/>
            </a:avLst>
          </a:prstGeom>
          <a:solidFill>
            <a:srgbClr val="155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EC" sz="1200">
                <a:solidFill>
                  <a:srgbClr val="FFFFFF"/>
                </a:solidFill>
                <a:latin typeface="Roboto"/>
                <a:ea typeface="Roboto"/>
                <a:cs typeface="Roboto"/>
                <a:sym typeface="Roboto"/>
              </a:rPr>
              <a:t>Culminación del Régimen</a:t>
            </a:r>
            <a:endParaRPr b="1" sz="1200">
              <a:solidFill>
                <a:srgbClr val="FFFFFF"/>
              </a:solidFill>
              <a:latin typeface="Roboto"/>
              <a:ea typeface="Roboto"/>
              <a:cs typeface="Roboto"/>
              <a:sym typeface="Roboto"/>
            </a:endParaRPr>
          </a:p>
        </p:txBody>
      </p:sp>
      <p:sp>
        <p:nvSpPr>
          <p:cNvPr id="151" name="Google Shape;151;p3"/>
          <p:cNvSpPr/>
          <p:nvPr/>
        </p:nvSpPr>
        <p:spPr>
          <a:xfrm>
            <a:off x="5814088" y="1831313"/>
            <a:ext cx="2528100" cy="523200"/>
          </a:xfrm>
          <a:prstGeom prst="round1Rect">
            <a:avLst>
              <a:gd fmla="val 50000" name="adj"/>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EC" sz="1200">
                <a:solidFill>
                  <a:schemeClr val="dk1"/>
                </a:solidFill>
                <a:latin typeface="Roboto"/>
                <a:ea typeface="Roboto"/>
                <a:cs typeface="Roboto"/>
                <a:sym typeface="Roboto"/>
              </a:rPr>
              <a:t>Almacenado por el Plazo de 1 año, contado a partir del levante</a:t>
            </a:r>
            <a:endParaRPr b="1" sz="1200">
              <a:solidFill>
                <a:schemeClr val="dk1"/>
              </a:solidFill>
            </a:endParaRPr>
          </a:p>
        </p:txBody>
      </p:sp>
      <p:sp>
        <p:nvSpPr>
          <p:cNvPr id="152" name="Google Shape;152;p3"/>
          <p:cNvSpPr/>
          <p:nvPr/>
        </p:nvSpPr>
        <p:spPr>
          <a:xfrm>
            <a:off x="5120313" y="4526513"/>
            <a:ext cx="1184100" cy="457200"/>
          </a:xfrm>
          <a:prstGeom prst="round1Rect">
            <a:avLst>
              <a:gd fmla="val 50000" name="adj"/>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EC" sz="1200">
                <a:solidFill>
                  <a:schemeClr val="dk1"/>
                </a:solidFill>
                <a:latin typeface="Roboto"/>
                <a:ea typeface="Roboto"/>
                <a:cs typeface="Roboto"/>
                <a:sym typeface="Roboto"/>
              </a:rPr>
              <a:t>Mercancías admisibles</a:t>
            </a:r>
            <a:endParaRPr b="1" sz="1200">
              <a:solidFill>
                <a:schemeClr val="dk1"/>
              </a:solidFill>
            </a:endParaRPr>
          </a:p>
        </p:txBody>
      </p:sp>
      <p:pic>
        <p:nvPicPr>
          <p:cNvPr id="153" name="Google Shape;153;p3"/>
          <p:cNvPicPr preferRelativeResize="0"/>
          <p:nvPr/>
        </p:nvPicPr>
        <p:blipFill rotWithShape="1">
          <a:blip r:embed="rId6">
            <a:alphaModFix/>
          </a:blip>
          <a:srcRect b="17053" l="0" r="3966" t="0"/>
          <a:stretch/>
        </p:blipFill>
        <p:spPr>
          <a:xfrm>
            <a:off x="6288238" y="3273225"/>
            <a:ext cx="1844100" cy="1162800"/>
          </a:xfrm>
          <a:prstGeom prst="rect">
            <a:avLst/>
          </a:prstGeom>
          <a:noFill/>
          <a:ln>
            <a:noFill/>
          </a:ln>
        </p:spPr>
      </p:pic>
      <p:pic>
        <p:nvPicPr>
          <p:cNvPr id="154" name="Google Shape;154;p3"/>
          <p:cNvPicPr preferRelativeResize="0"/>
          <p:nvPr/>
        </p:nvPicPr>
        <p:blipFill>
          <a:blip r:embed="rId7">
            <a:alphaModFix/>
          </a:blip>
          <a:stretch>
            <a:fillRect/>
          </a:stretch>
        </p:blipFill>
        <p:spPr>
          <a:xfrm>
            <a:off x="4789366" y="4983702"/>
            <a:ext cx="1046999" cy="954825"/>
          </a:xfrm>
          <a:prstGeom prst="rect">
            <a:avLst/>
          </a:prstGeom>
          <a:noFill/>
          <a:ln>
            <a:noFill/>
          </a:ln>
        </p:spPr>
      </p:pic>
      <p:pic>
        <p:nvPicPr>
          <p:cNvPr id="155" name="Google Shape;155;p3"/>
          <p:cNvPicPr preferRelativeResize="0"/>
          <p:nvPr/>
        </p:nvPicPr>
        <p:blipFill>
          <a:blip r:embed="rId8">
            <a:alphaModFix/>
          </a:blip>
          <a:stretch>
            <a:fillRect/>
          </a:stretch>
        </p:blipFill>
        <p:spPr>
          <a:xfrm>
            <a:off x="4698541" y="4983716"/>
            <a:ext cx="1184098" cy="1184098"/>
          </a:xfrm>
          <a:prstGeom prst="rect">
            <a:avLst/>
          </a:prstGeom>
          <a:noFill/>
          <a:ln>
            <a:noFill/>
          </a:ln>
        </p:spPr>
      </p:pic>
      <p:sp>
        <p:nvSpPr>
          <p:cNvPr id="156" name="Google Shape;156;p3"/>
          <p:cNvSpPr/>
          <p:nvPr/>
        </p:nvSpPr>
        <p:spPr>
          <a:xfrm>
            <a:off x="5896788" y="3197025"/>
            <a:ext cx="2069700" cy="332700"/>
          </a:xfrm>
          <a:prstGeom prst="round1Rect">
            <a:avLst>
              <a:gd fmla="val 50000" name="adj"/>
            </a:avLst>
          </a:prstGeom>
          <a:solidFill>
            <a:srgbClr val="155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EC" sz="1300">
                <a:solidFill>
                  <a:srgbClr val="FFFFFF"/>
                </a:solidFill>
                <a:latin typeface="Roboto"/>
                <a:ea typeface="Roboto"/>
                <a:cs typeface="Roboto"/>
                <a:sym typeface="Roboto"/>
              </a:rPr>
              <a:t>Operaciones permitidas</a:t>
            </a:r>
            <a:endParaRPr b="1" sz="1300">
              <a:solidFill>
                <a:srgbClr val="FFFFFF"/>
              </a:solidFill>
              <a:latin typeface="Roboto"/>
              <a:ea typeface="Roboto"/>
              <a:cs typeface="Roboto"/>
              <a:sym typeface="Roboto"/>
            </a:endParaRPr>
          </a:p>
        </p:txBody>
      </p:sp>
      <p:pic>
        <p:nvPicPr>
          <p:cNvPr id="157" name="Google Shape;157;p3"/>
          <p:cNvPicPr preferRelativeResize="0"/>
          <p:nvPr/>
        </p:nvPicPr>
        <p:blipFill>
          <a:blip r:embed="rId9">
            <a:alphaModFix/>
          </a:blip>
          <a:stretch>
            <a:fillRect/>
          </a:stretch>
        </p:blipFill>
        <p:spPr>
          <a:xfrm>
            <a:off x="639588" y="2591862"/>
            <a:ext cx="1162825" cy="861374"/>
          </a:xfrm>
          <a:prstGeom prst="rect">
            <a:avLst/>
          </a:prstGeom>
          <a:noFill/>
          <a:ln>
            <a:noFill/>
          </a:ln>
        </p:spPr>
      </p:pic>
      <p:sp>
        <p:nvSpPr>
          <p:cNvPr id="158" name="Google Shape;158;p3"/>
          <p:cNvSpPr/>
          <p:nvPr/>
        </p:nvSpPr>
        <p:spPr>
          <a:xfrm>
            <a:off x="1496063" y="2780800"/>
            <a:ext cx="1565100" cy="332700"/>
          </a:xfrm>
          <a:prstGeom prst="round1Rect">
            <a:avLst>
              <a:gd fmla="val 50000" name="adj"/>
            </a:avLst>
          </a:prstGeom>
          <a:solidFill>
            <a:srgbClr val="155B5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s-EC" sz="1200">
                <a:solidFill>
                  <a:schemeClr val="lt1"/>
                </a:solidFill>
                <a:latin typeface="Roboto"/>
                <a:ea typeface="Roboto"/>
                <a:cs typeface="Roboto"/>
                <a:sym typeface="Roboto"/>
              </a:rPr>
              <a:t>Garantía aduanera</a:t>
            </a:r>
            <a:endParaRPr b="1" sz="1200">
              <a:solidFill>
                <a:schemeClr val="lt1"/>
              </a:solidFill>
            </a:endParaRPr>
          </a:p>
        </p:txBody>
      </p:sp>
      <p:pic>
        <p:nvPicPr>
          <p:cNvPr id="159" name="Google Shape;159;p3"/>
          <p:cNvPicPr preferRelativeResize="0"/>
          <p:nvPr/>
        </p:nvPicPr>
        <p:blipFill>
          <a:blip r:embed="rId10">
            <a:alphaModFix/>
          </a:blip>
          <a:stretch>
            <a:fillRect/>
          </a:stretch>
        </p:blipFill>
        <p:spPr>
          <a:xfrm>
            <a:off x="714517" y="1307388"/>
            <a:ext cx="1162816" cy="1162800"/>
          </a:xfrm>
          <a:prstGeom prst="rect">
            <a:avLst/>
          </a:prstGeom>
          <a:noFill/>
          <a:ln>
            <a:noFill/>
          </a:ln>
        </p:spPr>
      </p:pic>
      <p:sp>
        <p:nvSpPr>
          <p:cNvPr id="160" name="Google Shape;160;p3"/>
          <p:cNvSpPr/>
          <p:nvPr/>
        </p:nvSpPr>
        <p:spPr>
          <a:xfrm>
            <a:off x="1496063" y="1757813"/>
            <a:ext cx="2157600" cy="561600"/>
          </a:xfrm>
          <a:prstGeom prst="round1Rect">
            <a:avLst>
              <a:gd fmla="val 50000" name="adj"/>
            </a:avLst>
          </a:prstGeom>
          <a:solidFill>
            <a:srgbClr val="FF99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s-EC" sz="1200">
                <a:solidFill>
                  <a:schemeClr val="dk1"/>
                </a:solidFill>
                <a:latin typeface="Roboto"/>
                <a:ea typeface="Roboto"/>
                <a:cs typeface="Roboto"/>
                <a:sym typeface="Roboto"/>
              </a:rPr>
              <a:t>Pago de las tasas por servicios aduaneros será realizado por el importador</a:t>
            </a:r>
            <a:endParaRPr b="1" sz="1200">
              <a:solidFill>
                <a:schemeClr val="dk1"/>
              </a:solidFill>
            </a:endParaRPr>
          </a:p>
        </p:txBody>
      </p:sp>
      <p:pic>
        <p:nvPicPr>
          <p:cNvPr id="161" name="Google Shape;161;p3"/>
          <p:cNvPicPr preferRelativeResize="0"/>
          <p:nvPr/>
        </p:nvPicPr>
        <p:blipFill>
          <a:blip r:embed="rId11">
            <a:alphaModFix/>
          </a:blip>
          <a:stretch>
            <a:fillRect/>
          </a:stretch>
        </p:blipFill>
        <p:spPr>
          <a:xfrm>
            <a:off x="610471" y="3776326"/>
            <a:ext cx="1807930" cy="1355925"/>
          </a:xfrm>
          <a:prstGeom prst="rect">
            <a:avLst/>
          </a:prstGeom>
          <a:noFill/>
          <a:ln>
            <a:noFill/>
          </a:ln>
        </p:spPr>
      </p:pic>
      <p:sp>
        <p:nvSpPr>
          <p:cNvPr id="162" name="Google Shape;162;p3"/>
          <p:cNvSpPr/>
          <p:nvPr/>
        </p:nvSpPr>
        <p:spPr>
          <a:xfrm>
            <a:off x="942088" y="3574913"/>
            <a:ext cx="2528100" cy="457200"/>
          </a:xfrm>
          <a:prstGeom prst="round1Rect">
            <a:avLst>
              <a:gd fmla="val 50000" name="adj"/>
            </a:avLst>
          </a:prstGeom>
          <a:solidFill>
            <a:srgbClr val="FF99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s-EC" sz="1200">
                <a:solidFill>
                  <a:schemeClr val="dk1"/>
                </a:solidFill>
                <a:latin typeface="Roboto"/>
                <a:ea typeface="Roboto"/>
                <a:cs typeface="Roboto"/>
                <a:sym typeface="Roboto"/>
              </a:rPr>
              <a:t>Utilizar el Precinto Electrónico de Monitoreo Aduanero (PEMA). </a:t>
            </a:r>
            <a:endParaRPr b="1" sz="1200">
              <a:solidFill>
                <a:schemeClr val="dk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e49b08a372_1_15"/>
          <p:cNvSpPr txBox="1"/>
          <p:nvPr/>
        </p:nvSpPr>
        <p:spPr>
          <a:xfrm>
            <a:off x="1063775" y="5846600"/>
            <a:ext cx="16077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0" i="0" lang="es-EC" sz="1300" u="none" cap="none" strike="noStrike">
                <a:solidFill>
                  <a:schemeClr val="dk1"/>
                </a:solidFill>
                <a:latin typeface="Arial"/>
                <a:ea typeface="Arial"/>
                <a:cs typeface="Arial"/>
                <a:sym typeface="Arial"/>
              </a:rPr>
              <a:t>(</a:t>
            </a:r>
            <a:r>
              <a:rPr lang="es-EC" sz="1300">
                <a:solidFill>
                  <a:schemeClr val="dk1"/>
                </a:solidFill>
              </a:rPr>
              <a:t>Véliz, 2015</a:t>
            </a:r>
            <a:r>
              <a:rPr b="0" i="0" lang="es-EC" sz="1300" u="none" cap="none" strike="noStrike">
                <a:solidFill>
                  <a:schemeClr val="dk1"/>
                </a:solidFill>
                <a:latin typeface="Arial"/>
                <a:ea typeface="Arial"/>
                <a:cs typeface="Arial"/>
                <a:sym typeface="Arial"/>
              </a:rPr>
              <a:t>)</a:t>
            </a:r>
            <a:endParaRPr b="0" i="0" sz="1300" u="none" cap="none" strike="noStrike">
              <a:solidFill>
                <a:schemeClr val="dk1"/>
              </a:solidFill>
              <a:latin typeface="Arial"/>
              <a:ea typeface="Arial"/>
              <a:cs typeface="Arial"/>
              <a:sym typeface="Arial"/>
            </a:endParaRPr>
          </a:p>
        </p:txBody>
      </p:sp>
      <p:pic>
        <p:nvPicPr>
          <p:cNvPr id="169" name="Google Shape;169;ge49b08a372_1_15"/>
          <p:cNvPicPr preferRelativeResize="0"/>
          <p:nvPr/>
        </p:nvPicPr>
        <p:blipFill rotWithShape="1">
          <a:blip r:embed="rId3">
            <a:alphaModFix/>
          </a:blip>
          <a:srcRect b="16030" l="2310" r="2224" t="2800"/>
          <a:stretch/>
        </p:blipFill>
        <p:spPr>
          <a:xfrm>
            <a:off x="1063775" y="646350"/>
            <a:ext cx="7016450" cy="5276449"/>
          </a:xfrm>
          <a:prstGeom prst="rect">
            <a:avLst/>
          </a:prstGeom>
          <a:noFill/>
          <a:ln>
            <a:noFill/>
          </a:ln>
        </p:spPr>
      </p:pic>
      <p:sp>
        <p:nvSpPr>
          <p:cNvPr id="170" name="Google Shape;170;ge49b08a372_1_15"/>
          <p:cNvSpPr txBox="1"/>
          <p:nvPr/>
        </p:nvSpPr>
        <p:spPr>
          <a:xfrm>
            <a:off x="207825" y="0"/>
            <a:ext cx="8839200" cy="538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lang="es-EC" sz="2300"/>
              <a:t>Procedimiento para el Ingreso al régimen 70</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1dd9aae8c25_0_15"/>
          <p:cNvSpPr txBox="1"/>
          <p:nvPr/>
        </p:nvSpPr>
        <p:spPr>
          <a:xfrm>
            <a:off x="207825" y="0"/>
            <a:ext cx="88392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lang="es-EC" sz="2200"/>
              <a:t>Compensación del régimen 70: Régimen 10 y 60</a:t>
            </a:r>
            <a:endParaRPr b="0" i="0" sz="1700" u="none" cap="none" strike="noStrike">
              <a:solidFill>
                <a:srgbClr val="000000"/>
              </a:solidFill>
              <a:latin typeface="Arial"/>
              <a:ea typeface="Arial"/>
              <a:cs typeface="Arial"/>
              <a:sym typeface="Arial"/>
            </a:endParaRPr>
          </a:p>
        </p:txBody>
      </p:sp>
      <p:pic>
        <p:nvPicPr>
          <p:cNvPr id="177" name="Google Shape;177;g1dd9aae8c25_0_15"/>
          <p:cNvPicPr preferRelativeResize="0"/>
          <p:nvPr/>
        </p:nvPicPr>
        <p:blipFill rotWithShape="1">
          <a:blip r:embed="rId3">
            <a:alphaModFix/>
          </a:blip>
          <a:srcRect b="3978" l="2153" r="2960" t="2633"/>
          <a:stretch/>
        </p:blipFill>
        <p:spPr>
          <a:xfrm>
            <a:off x="256300" y="647900"/>
            <a:ext cx="4675925" cy="5026575"/>
          </a:xfrm>
          <a:prstGeom prst="rect">
            <a:avLst/>
          </a:prstGeom>
          <a:noFill/>
          <a:ln>
            <a:noFill/>
          </a:ln>
        </p:spPr>
      </p:pic>
      <p:pic>
        <p:nvPicPr>
          <p:cNvPr id="178" name="Google Shape;178;g1dd9aae8c25_0_15"/>
          <p:cNvPicPr preferRelativeResize="0"/>
          <p:nvPr/>
        </p:nvPicPr>
        <p:blipFill rotWithShape="1">
          <a:blip r:embed="rId4">
            <a:alphaModFix/>
          </a:blip>
          <a:srcRect b="16642" l="2710" r="17110" t="2764"/>
          <a:stretch/>
        </p:blipFill>
        <p:spPr>
          <a:xfrm>
            <a:off x="4992150" y="644225"/>
            <a:ext cx="4054875" cy="5347874"/>
          </a:xfrm>
          <a:prstGeom prst="rect">
            <a:avLst/>
          </a:prstGeom>
          <a:noFill/>
          <a:ln>
            <a:noFill/>
          </a:ln>
        </p:spPr>
      </p:pic>
      <p:sp>
        <p:nvSpPr>
          <p:cNvPr id="179" name="Google Shape;179;g1dd9aae8c25_0_15"/>
          <p:cNvSpPr txBox="1"/>
          <p:nvPr/>
        </p:nvSpPr>
        <p:spPr>
          <a:xfrm>
            <a:off x="256300" y="5674475"/>
            <a:ext cx="1607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0" i="0" lang="es-EC" sz="1800" u="none" cap="none" strike="noStrike">
                <a:solidFill>
                  <a:schemeClr val="dk1"/>
                </a:solidFill>
                <a:latin typeface="Arial"/>
                <a:ea typeface="Arial"/>
                <a:cs typeface="Arial"/>
                <a:sym typeface="Arial"/>
              </a:rPr>
              <a:t>(</a:t>
            </a:r>
            <a:r>
              <a:rPr lang="es-EC" sz="1800">
                <a:solidFill>
                  <a:schemeClr val="dk1"/>
                </a:solidFill>
              </a:rPr>
              <a:t>Véliz, 2015</a:t>
            </a:r>
            <a:r>
              <a:rPr b="0" i="0" lang="es-EC" sz="1800" u="none" cap="none" strike="noStrike">
                <a:solidFill>
                  <a:schemeClr val="dk1"/>
                </a:solidFill>
                <a:latin typeface="Arial"/>
                <a:ea typeface="Arial"/>
                <a:cs typeface="Arial"/>
                <a:sym typeface="Arial"/>
              </a:rPr>
              <a:t>)</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1ddba3fd88a_2_288"/>
          <p:cNvSpPr txBox="1"/>
          <p:nvPr>
            <p:ph idx="12" type="sldNum"/>
          </p:nvPr>
        </p:nvSpPr>
        <p:spPr>
          <a:xfrm>
            <a:off x="7812360" y="6658074"/>
            <a:ext cx="874500" cy="21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500"/>
              <a:buFont typeface="Arial"/>
              <a:buNone/>
            </a:pPr>
            <a:r>
              <a:rPr lang="es-EC"/>
              <a:t>VERSIÓN: 1.0</a:t>
            </a:r>
            <a:endParaRPr/>
          </a:p>
        </p:txBody>
      </p:sp>
      <p:cxnSp>
        <p:nvCxnSpPr>
          <p:cNvPr id="186" name="Google Shape;186;g1ddba3fd88a_2_288"/>
          <p:cNvCxnSpPr/>
          <p:nvPr/>
        </p:nvCxnSpPr>
        <p:spPr>
          <a:xfrm>
            <a:off x="25200" y="924600"/>
            <a:ext cx="9093600" cy="0"/>
          </a:xfrm>
          <a:prstGeom prst="straightConnector1">
            <a:avLst/>
          </a:prstGeom>
          <a:noFill/>
          <a:ln cap="flat" cmpd="sng" w="9525">
            <a:solidFill>
              <a:schemeClr val="dk2"/>
            </a:solidFill>
            <a:prstDash val="solid"/>
            <a:round/>
            <a:headEnd len="sm" w="sm" type="none"/>
            <a:tailEnd len="sm" w="sm" type="none"/>
          </a:ln>
        </p:spPr>
      </p:cxnSp>
      <p:sp>
        <p:nvSpPr>
          <p:cNvPr id="187" name="Google Shape;187;g1ddba3fd88a_2_288"/>
          <p:cNvSpPr/>
          <p:nvPr/>
        </p:nvSpPr>
        <p:spPr>
          <a:xfrm>
            <a:off x="2624075" y="1390644"/>
            <a:ext cx="594300" cy="36900"/>
          </a:xfrm>
          <a:prstGeom prst="roundRect">
            <a:avLst>
              <a:gd fmla="val 50000" name="adj"/>
            </a:avLst>
          </a:prstGeom>
          <a:solidFill>
            <a:srgbClr val="A72A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nvGrpSpPr>
          <p:cNvPr id="188" name="Google Shape;188;g1ddba3fd88a_2_288"/>
          <p:cNvGrpSpPr/>
          <p:nvPr/>
        </p:nvGrpSpPr>
        <p:grpSpPr>
          <a:xfrm>
            <a:off x="1149625" y="1151956"/>
            <a:ext cx="1709100" cy="1150175"/>
            <a:chOff x="594488" y="1957150"/>
            <a:chExt cx="1709100" cy="1150175"/>
          </a:xfrm>
        </p:grpSpPr>
        <p:sp>
          <p:nvSpPr>
            <p:cNvPr id="189" name="Google Shape;189;g1ddba3fd88a_2_288"/>
            <p:cNvSpPr/>
            <p:nvPr/>
          </p:nvSpPr>
          <p:spPr>
            <a:xfrm>
              <a:off x="1151886" y="1957150"/>
              <a:ext cx="594300" cy="594300"/>
            </a:xfrm>
            <a:prstGeom prst="ellipse">
              <a:avLst/>
            </a:prstGeom>
            <a:noFill/>
            <a:ln cap="flat" cmpd="sng" w="3810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E06666"/>
                </a:solidFill>
              </a:endParaRPr>
            </a:p>
          </p:txBody>
        </p:sp>
        <p:sp>
          <p:nvSpPr>
            <p:cNvPr id="190" name="Google Shape;190;g1ddba3fd88a_2_288"/>
            <p:cNvSpPr txBox="1"/>
            <p:nvPr/>
          </p:nvSpPr>
          <p:spPr>
            <a:xfrm>
              <a:off x="1230636" y="2118324"/>
              <a:ext cx="4368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EC">
                  <a:solidFill>
                    <a:srgbClr val="E06666"/>
                  </a:solidFill>
                  <a:latin typeface="Roboto"/>
                  <a:ea typeface="Roboto"/>
                  <a:cs typeface="Roboto"/>
                  <a:sym typeface="Roboto"/>
                </a:rPr>
                <a:t>1</a:t>
              </a:r>
              <a:endParaRPr b="1">
                <a:solidFill>
                  <a:srgbClr val="E06666"/>
                </a:solidFill>
                <a:latin typeface="Roboto"/>
                <a:ea typeface="Roboto"/>
                <a:cs typeface="Roboto"/>
                <a:sym typeface="Roboto"/>
              </a:endParaRPr>
            </a:p>
          </p:txBody>
        </p:sp>
        <p:sp>
          <p:nvSpPr>
            <p:cNvPr id="191" name="Google Shape;191;g1ddba3fd88a_2_288"/>
            <p:cNvSpPr txBox="1"/>
            <p:nvPr/>
          </p:nvSpPr>
          <p:spPr>
            <a:xfrm>
              <a:off x="594488" y="2660925"/>
              <a:ext cx="17091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s-EC" sz="1200">
                  <a:solidFill>
                    <a:srgbClr val="E06666"/>
                  </a:solidFill>
                  <a:latin typeface="Roboto"/>
                  <a:ea typeface="Roboto"/>
                  <a:cs typeface="Roboto"/>
                  <a:sym typeface="Roboto"/>
                </a:rPr>
                <a:t>OPERADOR ECUAPASS</a:t>
              </a:r>
              <a:endParaRPr b="1" sz="1200">
                <a:solidFill>
                  <a:srgbClr val="E06666"/>
                </a:solidFill>
                <a:latin typeface="Roboto"/>
                <a:ea typeface="Roboto"/>
                <a:cs typeface="Roboto"/>
                <a:sym typeface="Roboto"/>
              </a:endParaRPr>
            </a:p>
          </p:txBody>
        </p:sp>
      </p:grpSp>
      <p:grpSp>
        <p:nvGrpSpPr>
          <p:cNvPr id="192" name="Google Shape;192;g1ddba3fd88a_2_288"/>
          <p:cNvGrpSpPr/>
          <p:nvPr/>
        </p:nvGrpSpPr>
        <p:grpSpPr>
          <a:xfrm>
            <a:off x="4474258" y="1151944"/>
            <a:ext cx="1709106" cy="1897975"/>
            <a:chOff x="4781408" y="1957150"/>
            <a:chExt cx="1709106" cy="1897975"/>
          </a:xfrm>
        </p:grpSpPr>
        <p:sp>
          <p:nvSpPr>
            <p:cNvPr id="193" name="Google Shape;193;g1ddba3fd88a_2_288"/>
            <p:cNvSpPr/>
            <p:nvPr/>
          </p:nvSpPr>
          <p:spPr>
            <a:xfrm>
              <a:off x="5338808" y="1957150"/>
              <a:ext cx="594300" cy="594300"/>
            </a:xfrm>
            <a:prstGeom prst="ellipse">
              <a:avLst/>
            </a:prstGeom>
            <a:noFill/>
            <a:ln cap="flat" cmpd="sng" w="38100">
              <a:solidFill>
                <a:srgbClr val="EDA29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E06666"/>
                </a:solidFill>
              </a:endParaRPr>
            </a:p>
          </p:txBody>
        </p:sp>
        <p:sp>
          <p:nvSpPr>
            <p:cNvPr id="194" name="Google Shape;194;g1ddba3fd88a_2_288"/>
            <p:cNvSpPr txBox="1"/>
            <p:nvPr/>
          </p:nvSpPr>
          <p:spPr>
            <a:xfrm>
              <a:off x="4781413" y="2660925"/>
              <a:ext cx="17091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s-EC" sz="1200">
                  <a:solidFill>
                    <a:srgbClr val="E06666"/>
                  </a:solidFill>
                  <a:latin typeface="Roboto"/>
                  <a:ea typeface="Roboto"/>
                  <a:cs typeface="Roboto"/>
                  <a:sym typeface="Roboto"/>
                </a:rPr>
                <a:t>FACTURA COMERCIAL</a:t>
              </a:r>
              <a:endParaRPr b="1" sz="1200">
                <a:solidFill>
                  <a:srgbClr val="E06666"/>
                </a:solidFill>
                <a:latin typeface="Roboto"/>
                <a:ea typeface="Roboto"/>
                <a:cs typeface="Roboto"/>
                <a:sym typeface="Roboto"/>
              </a:endParaRPr>
            </a:p>
          </p:txBody>
        </p:sp>
        <p:sp>
          <p:nvSpPr>
            <p:cNvPr id="195" name="Google Shape;195;g1ddba3fd88a_2_288"/>
            <p:cNvSpPr txBox="1"/>
            <p:nvPr/>
          </p:nvSpPr>
          <p:spPr>
            <a:xfrm>
              <a:off x="4781408" y="3117725"/>
              <a:ext cx="1709100" cy="7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t/>
              </a:r>
              <a:endParaRPr sz="1200">
                <a:solidFill>
                  <a:srgbClr val="E06666"/>
                </a:solidFill>
                <a:latin typeface="Roboto"/>
                <a:ea typeface="Roboto"/>
                <a:cs typeface="Roboto"/>
                <a:sym typeface="Roboto"/>
              </a:endParaRPr>
            </a:p>
          </p:txBody>
        </p:sp>
        <p:sp>
          <p:nvSpPr>
            <p:cNvPr id="196" name="Google Shape;196;g1ddba3fd88a_2_288"/>
            <p:cNvSpPr txBox="1"/>
            <p:nvPr/>
          </p:nvSpPr>
          <p:spPr>
            <a:xfrm>
              <a:off x="5417558" y="2118324"/>
              <a:ext cx="4368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EC">
                  <a:solidFill>
                    <a:srgbClr val="E06666"/>
                  </a:solidFill>
                  <a:latin typeface="Roboto"/>
                  <a:ea typeface="Roboto"/>
                  <a:cs typeface="Roboto"/>
                  <a:sym typeface="Roboto"/>
                </a:rPr>
                <a:t>3</a:t>
              </a:r>
              <a:endParaRPr b="1">
                <a:solidFill>
                  <a:srgbClr val="E06666"/>
                </a:solidFill>
                <a:latin typeface="Roboto"/>
                <a:ea typeface="Roboto"/>
                <a:cs typeface="Roboto"/>
                <a:sym typeface="Roboto"/>
              </a:endParaRPr>
            </a:p>
          </p:txBody>
        </p:sp>
      </p:grpSp>
      <p:grpSp>
        <p:nvGrpSpPr>
          <p:cNvPr id="197" name="Google Shape;197;g1ddba3fd88a_2_288"/>
          <p:cNvGrpSpPr/>
          <p:nvPr/>
        </p:nvGrpSpPr>
        <p:grpSpPr>
          <a:xfrm>
            <a:off x="6105186" y="1151944"/>
            <a:ext cx="1709102" cy="1897977"/>
            <a:chOff x="6863386" y="1957150"/>
            <a:chExt cx="1709102" cy="1897977"/>
          </a:xfrm>
        </p:grpSpPr>
        <p:sp>
          <p:nvSpPr>
            <p:cNvPr id="198" name="Google Shape;198;g1ddba3fd88a_2_288"/>
            <p:cNvSpPr/>
            <p:nvPr/>
          </p:nvSpPr>
          <p:spPr>
            <a:xfrm>
              <a:off x="7420786" y="1957150"/>
              <a:ext cx="594300" cy="594300"/>
            </a:xfrm>
            <a:prstGeom prst="ellipse">
              <a:avLst/>
            </a:prstGeom>
            <a:noFill/>
            <a:ln cap="flat" cmpd="sng" w="38100">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741B47"/>
                </a:solidFill>
              </a:endParaRPr>
            </a:p>
          </p:txBody>
        </p:sp>
        <p:sp>
          <p:nvSpPr>
            <p:cNvPr id="199" name="Google Shape;199;g1ddba3fd88a_2_288"/>
            <p:cNvSpPr txBox="1"/>
            <p:nvPr/>
          </p:nvSpPr>
          <p:spPr>
            <a:xfrm>
              <a:off x="6863388" y="2660925"/>
              <a:ext cx="17091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s-EC" sz="1200">
                  <a:solidFill>
                    <a:srgbClr val="741B47"/>
                  </a:solidFill>
                  <a:latin typeface="Roboto"/>
                  <a:ea typeface="Roboto"/>
                  <a:cs typeface="Roboto"/>
                  <a:sym typeface="Roboto"/>
                </a:rPr>
                <a:t>DOCUMENTOS ACOMPAÑAMIENTO</a:t>
              </a:r>
              <a:endParaRPr b="1" sz="1200">
                <a:solidFill>
                  <a:srgbClr val="741B47"/>
                </a:solidFill>
                <a:latin typeface="Roboto"/>
                <a:ea typeface="Roboto"/>
                <a:cs typeface="Roboto"/>
                <a:sym typeface="Roboto"/>
              </a:endParaRPr>
            </a:p>
          </p:txBody>
        </p:sp>
        <p:sp>
          <p:nvSpPr>
            <p:cNvPr id="200" name="Google Shape;200;g1ddba3fd88a_2_288"/>
            <p:cNvSpPr txBox="1"/>
            <p:nvPr/>
          </p:nvSpPr>
          <p:spPr>
            <a:xfrm>
              <a:off x="6863386" y="3117727"/>
              <a:ext cx="1709100" cy="7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t/>
              </a:r>
              <a:endParaRPr sz="1200">
                <a:solidFill>
                  <a:srgbClr val="741B47"/>
                </a:solidFill>
                <a:latin typeface="Roboto"/>
                <a:ea typeface="Roboto"/>
                <a:cs typeface="Roboto"/>
                <a:sym typeface="Roboto"/>
              </a:endParaRPr>
            </a:p>
          </p:txBody>
        </p:sp>
        <p:sp>
          <p:nvSpPr>
            <p:cNvPr id="201" name="Google Shape;201;g1ddba3fd88a_2_288"/>
            <p:cNvSpPr txBox="1"/>
            <p:nvPr/>
          </p:nvSpPr>
          <p:spPr>
            <a:xfrm>
              <a:off x="7499536" y="2118324"/>
              <a:ext cx="4368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EC">
                  <a:solidFill>
                    <a:srgbClr val="741B47"/>
                  </a:solidFill>
                  <a:latin typeface="Roboto"/>
                  <a:ea typeface="Roboto"/>
                  <a:cs typeface="Roboto"/>
                  <a:sym typeface="Roboto"/>
                </a:rPr>
                <a:t>4</a:t>
              </a:r>
              <a:endParaRPr b="1">
                <a:solidFill>
                  <a:srgbClr val="741B47"/>
                </a:solidFill>
                <a:latin typeface="Roboto"/>
                <a:ea typeface="Roboto"/>
                <a:cs typeface="Roboto"/>
                <a:sym typeface="Roboto"/>
              </a:endParaRPr>
            </a:p>
          </p:txBody>
        </p:sp>
      </p:grpSp>
      <p:sp>
        <p:nvSpPr>
          <p:cNvPr id="202" name="Google Shape;202;g1ddba3fd88a_2_288"/>
          <p:cNvSpPr/>
          <p:nvPr/>
        </p:nvSpPr>
        <p:spPr>
          <a:xfrm>
            <a:off x="4280213" y="1390647"/>
            <a:ext cx="594300" cy="36900"/>
          </a:xfrm>
          <a:prstGeom prst="roundRect">
            <a:avLst>
              <a:gd fmla="val 50000" name="adj"/>
            </a:avLst>
          </a:prstGeom>
          <a:solidFill>
            <a:srgbClr val="741B47"/>
          </a:solidFill>
          <a:ln cap="flat" cmpd="sng" w="952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203" name="Google Shape;203;g1ddba3fd88a_2_288"/>
          <p:cNvSpPr/>
          <p:nvPr/>
        </p:nvSpPr>
        <p:spPr>
          <a:xfrm>
            <a:off x="5758575" y="1446856"/>
            <a:ext cx="594300" cy="36900"/>
          </a:xfrm>
          <a:prstGeom prst="roundRect">
            <a:avLst>
              <a:gd fmla="val 50000" name="adj"/>
            </a:avLst>
          </a:prstGeom>
          <a:solidFill>
            <a:srgbClr val="EDA29B"/>
          </a:solidFill>
          <a:ln cap="flat" cmpd="sng" w="9525">
            <a:solidFill>
              <a:srgbClr val="EDA29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solidFill>
                <a:srgbClr val="E06666"/>
              </a:solidFill>
            </a:endParaRPr>
          </a:p>
        </p:txBody>
      </p:sp>
      <p:sp>
        <p:nvSpPr>
          <p:cNvPr id="204" name="Google Shape;204;g1ddba3fd88a_2_288"/>
          <p:cNvSpPr/>
          <p:nvPr/>
        </p:nvSpPr>
        <p:spPr>
          <a:xfrm>
            <a:off x="205275" y="118525"/>
            <a:ext cx="3730300" cy="450650"/>
          </a:xfrm>
          <a:prstGeom prst="flowChartProcess">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s-EC" sz="1700"/>
              <a:t>Requisitos para el Regimen 70</a:t>
            </a:r>
            <a:endParaRPr b="1" i="0" sz="1700" u="none" cap="none" strike="noStrike">
              <a:solidFill>
                <a:srgbClr val="000000"/>
              </a:solidFill>
              <a:latin typeface="Arial"/>
              <a:ea typeface="Arial"/>
              <a:cs typeface="Arial"/>
              <a:sym typeface="Arial"/>
            </a:endParaRPr>
          </a:p>
        </p:txBody>
      </p:sp>
      <p:grpSp>
        <p:nvGrpSpPr>
          <p:cNvPr id="205" name="Google Shape;205;g1ddba3fd88a_2_288"/>
          <p:cNvGrpSpPr/>
          <p:nvPr/>
        </p:nvGrpSpPr>
        <p:grpSpPr>
          <a:xfrm>
            <a:off x="7732650" y="1151981"/>
            <a:ext cx="1709100" cy="1150175"/>
            <a:chOff x="594488" y="1957150"/>
            <a:chExt cx="1709100" cy="1150175"/>
          </a:xfrm>
        </p:grpSpPr>
        <p:sp>
          <p:nvSpPr>
            <p:cNvPr id="206" name="Google Shape;206;g1ddba3fd88a_2_288"/>
            <p:cNvSpPr/>
            <p:nvPr/>
          </p:nvSpPr>
          <p:spPr>
            <a:xfrm>
              <a:off x="1151886" y="1957150"/>
              <a:ext cx="594300" cy="594300"/>
            </a:xfrm>
            <a:prstGeom prst="ellipse">
              <a:avLst/>
            </a:prstGeom>
            <a:noFill/>
            <a:ln cap="flat" cmpd="sng" w="38100">
              <a:solidFill>
                <a:srgbClr val="A72A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207" name="Google Shape;207;g1ddba3fd88a_2_288"/>
            <p:cNvSpPr txBox="1"/>
            <p:nvPr/>
          </p:nvSpPr>
          <p:spPr>
            <a:xfrm>
              <a:off x="1230636" y="2118324"/>
              <a:ext cx="4368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s-EC">
                  <a:solidFill>
                    <a:srgbClr val="A72A1E"/>
                  </a:solidFill>
                  <a:latin typeface="Roboto"/>
                  <a:ea typeface="Roboto"/>
                  <a:cs typeface="Roboto"/>
                  <a:sym typeface="Roboto"/>
                </a:rPr>
                <a:t>5</a:t>
              </a:r>
              <a:endParaRPr b="1">
                <a:solidFill>
                  <a:srgbClr val="A72A1E"/>
                </a:solidFill>
                <a:latin typeface="Roboto"/>
                <a:ea typeface="Roboto"/>
                <a:cs typeface="Roboto"/>
                <a:sym typeface="Roboto"/>
              </a:endParaRPr>
            </a:p>
            <a:p>
              <a:pPr indent="0" lvl="0" marL="0" rtl="0" algn="ctr">
                <a:lnSpc>
                  <a:spcPct val="115000"/>
                </a:lnSpc>
                <a:spcBef>
                  <a:spcPts val="1600"/>
                </a:spcBef>
                <a:spcAft>
                  <a:spcPts val="1600"/>
                </a:spcAft>
                <a:buNone/>
              </a:pPr>
              <a:r>
                <a:t/>
              </a:r>
              <a:endParaRPr b="1" sz="1200">
                <a:solidFill>
                  <a:srgbClr val="A72A1E"/>
                </a:solidFill>
                <a:latin typeface="Roboto"/>
                <a:ea typeface="Roboto"/>
                <a:cs typeface="Roboto"/>
                <a:sym typeface="Roboto"/>
              </a:endParaRPr>
            </a:p>
          </p:txBody>
        </p:sp>
        <p:sp>
          <p:nvSpPr>
            <p:cNvPr id="208" name="Google Shape;208;g1ddba3fd88a_2_288"/>
            <p:cNvSpPr txBox="1"/>
            <p:nvPr/>
          </p:nvSpPr>
          <p:spPr>
            <a:xfrm>
              <a:off x="594488" y="2660925"/>
              <a:ext cx="17091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s-EC" sz="1200">
                  <a:solidFill>
                    <a:srgbClr val="A72A1E"/>
                  </a:solidFill>
                  <a:latin typeface="Roboto"/>
                  <a:ea typeface="Roboto"/>
                  <a:cs typeface="Roboto"/>
                  <a:sym typeface="Roboto"/>
                </a:rPr>
                <a:t>DECLARACIÓN ADUANERA</a:t>
              </a:r>
              <a:endParaRPr b="1" sz="1200">
                <a:solidFill>
                  <a:srgbClr val="A72A1E"/>
                </a:solidFill>
                <a:latin typeface="Roboto"/>
                <a:ea typeface="Roboto"/>
                <a:cs typeface="Roboto"/>
                <a:sym typeface="Roboto"/>
              </a:endParaRPr>
            </a:p>
          </p:txBody>
        </p:sp>
      </p:grpSp>
      <p:sp>
        <p:nvSpPr>
          <p:cNvPr id="209" name="Google Shape;209;g1ddba3fd88a_2_288"/>
          <p:cNvSpPr/>
          <p:nvPr/>
        </p:nvSpPr>
        <p:spPr>
          <a:xfrm>
            <a:off x="7546650" y="1446856"/>
            <a:ext cx="594300" cy="36900"/>
          </a:xfrm>
          <a:prstGeom prst="roundRect">
            <a:avLst>
              <a:gd fmla="val 50000" name="adj"/>
            </a:avLst>
          </a:prstGeom>
          <a:solidFill>
            <a:srgbClr val="A72A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nvGrpSpPr>
          <p:cNvPr id="210" name="Google Shape;210;g1ddba3fd88a_2_288"/>
          <p:cNvGrpSpPr/>
          <p:nvPr/>
        </p:nvGrpSpPr>
        <p:grpSpPr>
          <a:xfrm>
            <a:off x="2855713" y="1151956"/>
            <a:ext cx="1709100" cy="1150175"/>
            <a:chOff x="2699425" y="1957150"/>
            <a:chExt cx="1709100" cy="1150175"/>
          </a:xfrm>
        </p:grpSpPr>
        <p:sp>
          <p:nvSpPr>
            <p:cNvPr id="211" name="Google Shape;211;g1ddba3fd88a_2_288"/>
            <p:cNvSpPr/>
            <p:nvPr/>
          </p:nvSpPr>
          <p:spPr>
            <a:xfrm>
              <a:off x="3256823" y="1957150"/>
              <a:ext cx="594300" cy="594300"/>
            </a:xfrm>
            <a:prstGeom prst="ellipse">
              <a:avLst/>
            </a:prstGeom>
            <a:noFill/>
            <a:ln cap="flat" cmpd="sng" w="38100">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741B47"/>
                </a:solidFill>
              </a:endParaRPr>
            </a:p>
          </p:txBody>
        </p:sp>
        <p:sp>
          <p:nvSpPr>
            <p:cNvPr id="212" name="Google Shape;212;g1ddba3fd88a_2_288"/>
            <p:cNvSpPr txBox="1"/>
            <p:nvPr/>
          </p:nvSpPr>
          <p:spPr>
            <a:xfrm>
              <a:off x="2699425" y="2660925"/>
              <a:ext cx="17091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s-EC" sz="1200">
                  <a:solidFill>
                    <a:srgbClr val="741B47"/>
                  </a:solidFill>
                  <a:latin typeface="Roboto"/>
                  <a:ea typeface="Roboto"/>
                  <a:cs typeface="Roboto"/>
                  <a:sym typeface="Roboto"/>
                </a:rPr>
                <a:t>DOCUMENTO DE TRANSPORTE</a:t>
              </a:r>
              <a:endParaRPr b="1" sz="1200">
                <a:solidFill>
                  <a:srgbClr val="741B47"/>
                </a:solidFill>
                <a:latin typeface="Roboto"/>
                <a:ea typeface="Roboto"/>
                <a:cs typeface="Roboto"/>
                <a:sym typeface="Roboto"/>
              </a:endParaRPr>
            </a:p>
          </p:txBody>
        </p:sp>
        <p:sp>
          <p:nvSpPr>
            <p:cNvPr id="213" name="Google Shape;213;g1ddba3fd88a_2_288"/>
            <p:cNvSpPr txBox="1"/>
            <p:nvPr/>
          </p:nvSpPr>
          <p:spPr>
            <a:xfrm>
              <a:off x="3335573" y="2118324"/>
              <a:ext cx="4368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EC">
                  <a:solidFill>
                    <a:srgbClr val="741B47"/>
                  </a:solidFill>
                  <a:latin typeface="Roboto"/>
                  <a:ea typeface="Roboto"/>
                  <a:cs typeface="Roboto"/>
                  <a:sym typeface="Roboto"/>
                </a:rPr>
                <a:t>2</a:t>
              </a:r>
              <a:endParaRPr b="1">
                <a:solidFill>
                  <a:srgbClr val="741B47"/>
                </a:solidFill>
                <a:latin typeface="Roboto"/>
                <a:ea typeface="Roboto"/>
                <a:cs typeface="Roboto"/>
                <a:sym typeface="Roboto"/>
              </a:endParaRPr>
            </a:p>
          </p:txBody>
        </p:sp>
      </p:grpSp>
      <p:sp>
        <p:nvSpPr>
          <p:cNvPr id="214" name="Google Shape;214;g1ddba3fd88a_2_288"/>
          <p:cNvSpPr/>
          <p:nvPr/>
        </p:nvSpPr>
        <p:spPr>
          <a:xfrm>
            <a:off x="404363" y="1494325"/>
            <a:ext cx="698700" cy="213600"/>
          </a:xfrm>
          <a:prstGeom prst="rightArrow">
            <a:avLst>
              <a:gd fmla="val 50000" name="adj1"/>
              <a:gd fmla="val 50000" name="adj2"/>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1ddba3fd88a_2_288"/>
          <p:cNvSpPr/>
          <p:nvPr/>
        </p:nvSpPr>
        <p:spPr>
          <a:xfrm>
            <a:off x="-154512" y="1158022"/>
            <a:ext cx="1816450" cy="336300"/>
          </a:xfrm>
          <a:prstGeom prst="flowChartProcess">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s-EC">
                <a:solidFill>
                  <a:srgbClr val="990000"/>
                </a:solidFill>
              </a:rPr>
              <a:t>OBLIGATORIOS</a:t>
            </a:r>
            <a:endParaRPr b="1" i="0" sz="1400" u="none" cap="none" strike="noStrike">
              <a:solidFill>
                <a:srgbClr val="990000"/>
              </a:solidFill>
              <a:latin typeface="Arial"/>
              <a:ea typeface="Arial"/>
              <a:cs typeface="Arial"/>
              <a:sym typeface="Arial"/>
            </a:endParaRPr>
          </a:p>
        </p:txBody>
      </p:sp>
      <p:sp>
        <p:nvSpPr>
          <p:cNvPr id="216" name="Google Shape;216;g1ddba3fd88a_2_288"/>
          <p:cNvSpPr/>
          <p:nvPr/>
        </p:nvSpPr>
        <p:spPr>
          <a:xfrm>
            <a:off x="2690325" y="3244769"/>
            <a:ext cx="594300" cy="36900"/>
          </a:xfrm>
          <a:prstGeom prst="roundRect">
            <a:avLst>
              <a:gd fmla="val 50000" name="adj"/>
            </a:avLst>
          </a:prstGeom>
          <a:solidFill>
            <a:srgbClr val="A72A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nvGrpSpPr>
          <p:cNvPr id="217" name="Google Shape;217;g1ddba3fd88a_2_288"/>
          <p:cNvGrpSpPr/>
          <p:nvPr/>
        </p:nvGrpSpPr>
        <p:grpSpPr>
          <a:xfrm>
            <a:off x="1215875" y="3006081"/>
            <a:ext cx="1709100" cy="1150175"/>
            <a:chOff x="594488" y="1957150"/>
            <a:chExt cx="1709100" cy="1150175"/>
          </a:xfrm>
        </p:grpSpPr>
        <p:sp>
          <p:nvSpPr>
            <p:cNvPr id="218" name="Google Shape;218;g1ddba3fd88a_2_288"/>
            <p:cNvSpPr/>
            <p:nvPr/>
          </p:nvSpPr>
          <p:spPr>
            <a:xfrm>
              <a:off x="1151886" y="1957150"/>
              <a:ext cx="594300" cy="594300"/>
            </a:xfrm>
            <a:prstGeom prst="ellipse">
              <a:avLst/>
            </a:prstGeom>
            <a:noFill/>
            <a:ln cap="flat" cmpd="sng" w="3810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E06666"/>
                </a:solidFill>
              </a:endParaRPr>
            </a:p>
          </p:txBody>
        </p:sp>
        <p:sp>
          <p:nvSpPr>
            <p:cNvPr id="219" name="Google Shape;219;g1ddba3fd88a_2_288"/>
            <p:cNvSpPr txBox="1"/>
            <p:nvPr/>
          </p:nvSpPr>
          <p:spPr>
            <a:xfrm>
              <a:off x="1230636" y="2118324"/>
              <a:ext cx="4368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EC">
                  <a:solidFill>
                    <a:srgbClr val="E06666"/>
                  </a:solidFill>
                  <a:latin typeface="Roboto"/>
                  <a:ea typeface="Roboto"/>
                  <a:cs typeface="Roboto"/>
                  <a:sym typeface="Roboto"/>
                </a:rPr>
                <a:t>1</a:t>
              </a:r>
              <a:endParaRPr b="1">
                <a:solidFill>
                  <a:srgbClr val="E06666"/>
                </a:solidFill>
                <a:latin typeface="Roboto"/>
                <a:ea typeface="Roboto"/>
                <a:cs typeface="Roboto"/>
                <a:sym typeface="Roboto"/>
              </a:endParaRPr>
            </a:p>
          </p:txBody>
        </p:sp>
        <p:sp>
          <p:nvSpPr>
            <p:cNvPr id="220" name="Google Shape;220;g1ddba3fd88a_2_288"/>
            <p:cNvSpPr txBox="1"/>
            <p:nvPr/>
          </p:nvSpPr>
          <p:spPr>
            <a:xfrm>
              <a:off x="594488" y="2660925"/>
              <a:ext cx="17091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s-EC" sz="1200">
                  <a:solidFill>
                    <a:srgbClr val="E06666"/>
                  </a:solidFill>
                  <a:latin typeface="Roboto"/>
                  <a:ea typeface="Roboto"/>
                  <a:cs typeface="Roboto"/>
                  <a:sym typeface="Roboto"/>
                </a:rPr>
                <a:t>CERTIFICADO DE ORIDEN</a:t>
              </a:r>
              <a:endParaRPr b="1" sz="1200">
                <a:solidFill>
                  <a:srgbClr val="E06666"/>
                </a:solidFill>
                <a:latin typeface="Roboto"/>
                <a:ea typeface="Roboto"/>
                <a:cs typeface="Roboto"/>
                <a:sym typeface="Roboto"/>
              </a:endParaRPr>
            </a:p>
          </p:txBody>
        </p:sp>
      </p:grpSp>
      <p:grpSp>
        <p:nvGrpSpPr>
          <p:cNvPr id="221" name="Google Shape;221;g1ddba3fd88a_2_288"/>
          <p:cNvGrpSpPr/>
          <p:nvPr/>
        </p:nvGrpSpPr>
        <p:grpSpPr>
          <a:xfrm>
            <a:off x="4540508" y="3006069"/>
            <a:ext cx="1709106" cy="1897975"/>
            <a:chOff x="4781408" y="1957150"/>
            <a:chExt cx="1709106" cy="1897975"/>
          </a:xfrm>
        </p:grpSpPr>
        <p:sp>
          <p:nvSpPr>
            <p:cNvPr id="222" name="Google Shape;222;g1ddba3fd88a_2_288"/>
            <p:cNvSpPr/>
            <p:nvPr/>
          </p:nvSpPr>
          <p:spPr>
            <a:xfrm>
              <a:off x="5338808" y="1957150"/>
              <a:ext cx="594300" cy="594300"/>
            </a:xfrm>
            <a:prstGeom prst="ellipse">
              <a:avLst/>
            </a:prstGeom>
            <a:noFill/>
            <a:ln cap="flat" cmpd="sng" w="38100">
              <a:solidFill>
                <a:srgbClr val="EDA29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E06666"/>
                </a:solidFill>
              </a:endParaRPr>
            </a:p>
          </p:txBody>
        </p:sp>
        <p:sp>
          <p:nvSpPr>
            <p:cNvPr id="223" name="Google Shape;223;g1ddba3fd88a_2_288"/>
            <p:cNvSpPr txBox="1"/>
            <p:nvPr/>
          </p:nvSpPr>
          <p:spPr>
            <a:xfrm>
              <a:off x="4781413" y="2660925"/>
              <a:ext cx="17091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s-EC" sz="1200">
                  <a:solidFill>
                    <a:srgbClr val="E06666"/>
                  </a:solidFill>
                  <a:latin typeface="Roboto"/>
                  <a:ea typeface="Roboto"/>
                  <a:cs typeface="Roboto"/>
                  <a:sym typeface="Roboto"/>
                </a:rPr>
                <a:t>FACTURA COMERCIAL</a:t>
              </a:r>
              <a:endParaRPr b="1" sz="1200">
                <a:solidFill>
                  <a:srgbClr val="E06666"/>
                </a:solidFill>
                <a:latin typeface="Roboto"/>
                <a:ea typeface="Roboto"/>
                <a:cs typeface="Roboto"/>
                <a:sym typeface="Roboto"/>
              </a:endParaRPr>
            </a:p>
          </p:txBody>
        </p:sp>
        <p:sp>
          <p:nvSpPr>
            <p:cNvPr id="224" name="Google Shape;224;g1ddba3fd88a_2_288"/>
            <p:cNvSpPr txBox="1"/>
            <p:nvPr/>
          </p:nvSpPr>
          <p:spPr>
            <a:xfrm>
              <a:off x="4781408" y="3117725"/>
              <a:ext cx="1709100" cy="7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t/>
              </a:r>
              <a:endParaRPr sz="1200">
                <a:solidFill>
                  <a:srgbClr val="E06666"/>
                </a:solidFill>
                <a:latin typeface="Roboto"/>
                <a:ea typeface="Roboto"/>
                <a:cs typeface="Roboto"/>
                <a:sym typeface="Roboto"/>
              </a:endParaRPr>
            </a:p>
          </p:txBody>
        </p:sp>
        <p:sp>
          <p:nvSpPr>
            <p:cNvPr id="225" name="Google Shape;225;g1ddba3fd88a_2_288"/>
            <p:cNvSpPr txBox="1"/>
            <p:nvPr/>
          </p:nvSpPr>
          <p:spPr>
            <a:xfrm>
              <a:off x="5417558" y="2118324"/>
              <a:ext cx="4368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EC">
                  <a:solidFill>
                    <a:srgbClr val="E06666"/>
                  </a:solidFill>
                  <a:latin typeface="Roboto"/>
                  <a:ea typeface="Roboto"/>
                  <a:cs typeface="Roboto"/>
                  <a:sym typeface="Roboto"/>
                </a:rPr>
                <a:t>3</a:t>
              </a:r>
              <a:endParaRPr b="1">
                <a:solidFill>
                  <a:srgbClr val="E06666"/>
                </a:solidFill>
                <a:latin typeface="Roboto"/>
                <a:ea typeface="Roboto"/>
                <a:cs typeface="Roboto"/>
                <a:sym typeface="Roboto"/>
              </a:endParaRPr>
            </a:p>
          </p:txBody>
        </p:sp>
      </p:grpSp>
      <p:sp>
        <p:nvSpPr>
          <p:cNvPr id="226" name="Google Shape;226;g1ddba3fd88a_2_288"/>
          <p:cNvSpPr/>
          <p:nvPr/>
        </p:nvSpPr>
        <p:spPr>
          <a:xfrm>
            <a:off x="4346463" y="3244772"/>
            <a:ext cx="594300" cy="36900"/>
          </a:xfrm>
          <a:prstGeom prst="roundRect">
            <a:avLst>
              <a:gd fmla="val 50000" name="adj"/>
            </a:avLst>
          </a:prstGeom>
          <a:solidFill>
            <a:srgbClr val="741B47"/>
          </a:solidFill>
          <a:ln cap="flat" cmpd="sng" w="952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grpSp>
        <p:nvGrpSpPr>
          <p:cNvPr id="227" name="Google Shape;227;g1ddba3fd88a_2_288"/>
          <p:cNvGrpSpPr/>
          <p:nvPr/>
        </p:nvGrpSpPr>
        <p:grpSpPr>
          <a:xfrm>
            <a:off x="2921963" y="3006081"/>
            <a:ext cx="1709100" cy="1150175"/>
            <a:chOff x="2699425" y="1957150"/>
            <a:chExt cx="1709100" cy="1150175"/>
          </a:xfrm>
        </p:grpSpPr>
        <p:sp>
          <p:nvSpPr>
            <p:cNvPr id="228" name="Google Shape;228;g1ddba3fd88a_2_288"/>
            <p:cNvSpPr/>
            <p:nvPr/>
          </p:nvSpPr>
          <p:spPr>
            <a:xfrm>
              <a:off x="3256823" y="1957150"/>
              <a:ext cx="594300" cy="594300"/>
            </a:xfrm>
            <a:prstGeom prst="ellipse">
              <a:avLst/>
            </a:prstGeom>
            <a:noFill/>
            <a:ln cap="flat" cmpd="sng" w="38100">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741B47"/>
                </a:solidFill>
              </a:endParaRPr>
            </a:p>
          </p:txBody>
        </p:sp>
        <p:sp>
          <p:nvSpPr>
            <p:cNvPr id="229" name="Google Shape;229;g1ddba3fd88a_2_288"/>
            <p:cNvSpPr txBox="1"/>
            <p:nvPr/>
          </p:nvSpPr>
          <p:spPr>
            <a:xfrm>
              <a:off x="2699425" y="2660925"/>
              <a:ext cx="17091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s-EC" sz="1200">
                  <a:solidFill>
                    <a:srgbClr val="741B47"/>
                  </a:solidFill>
                  <a:latin typeface="Roboto"/>
                  <a:ea typeface="Roboto"/>
                  <a:cs typeface="Roboto"/>
                  <a:sym typeface="Roboto"/>
                </a:rPr>
                <a:t>DOCUMENTO- ACREDITE EL PAGO</a:t>
              </a:r>
              <a:endParaRPr b="1" sz="1200">
                <a:solidFill>
                  <a:srgbClr val="741B47"/>
                </a:solidFill>
                <a:latin typeface="Roboto"/>
                <a:ea typeface="Roboto"/>
                <a:cs typeface="Roboto"/>
                <a:sym typeface="Roboto"/>
              </a:endParaRPr>
            </a:p>
          </p:txBody>
        </p:sp>
        <p:sp>
          <p:nvSpPr>
            <p:cNvPr id="230" name="Google Shape;230;g1ddba3fd88a_2_288"/>
            <p:cNvSpPr txBox="1"/>
            <p:nvPr/>
          </p:nvSpPr>
          <p:spPr>
            <a:xfrm>
              <a:off x="3335573" y="2118324"/>
              <a:ext cx="4368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EC">
                  <a:solidFill>
                    <a:srgbClr val="741B47"/>
                  </a:solidFill>
                  <a:latin typeface="Roboto"/>
                  <a:ea typeface="Roboto"/>
                  <a:cs typeface="Roboto"/>
                  <a:sym typeface="Roboto"/>
                </a:rPr>
                <a:t>2</a:t>
              </a:r>
              <a:endParaRPr b="1">
                <a:solidFill>
                  <a:srgbClr val="741B47"/>
                </a:solidFill>
                <a:latin typeface="Roboto"/>
                <a:ea typeface="Roboto"/>
                <a:cs typeface="Roboto"/>
                <a:sym typeface="Roboto"/>
              </a:endParaRPr>
            </a:p>
          </p:txBody>
        </p:sp>
      </p:grpSp>
      <p:sp>
        <p:nvSpPr>
          <p:cNvPr id="231" name="Google Shape;231;g1ddba3fd88a_2_288"/>
          <p:cNvSpPr/>
          <p:nvPr/>
        </p:nvSpPr>
        <p:spPr>
          <a:xfrm>
            <a:off x="470613" y="3348450"/>
            <a:ext cx="698700" cy="213600"/>
          </a:xfrm>
          <a:prstGeom prst="rightArrow">
            <a:avLst>
              <a:gd fmla="val 50000" name="adj1"/>
              <a:gd fmla="val 50000" name="adj2"/>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1ddba3fd88a_2_288"/>
          <p:cNvSpPr/>
          <p:nvPr/>
        </p:nvSpPr>
        <p:spPr>
          <a:xfrm>
            <a:off x="-88262" y="3012147"/>
            <a:ext cx="1816450" cy="336300"/>
          </a:xfrm>
          <a:prstGeom prst="flowChartProcess">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s-EC">
                <a:solidFill>
                  <a:srgbClr val="990000"/>
                </a:solidFill>
              </a:rPr>
              <a:t>ESPECIALE</a:t>
            </a:r>
            <a:r>
              <a:rPr b="1" lang="es-EC">
                <a:solidFill>
                  <a:srgbClr val="990000"/>
                </a:solidFill>
              </a:rPr>
              <a:t>S</a:t>
            </a:r>
            <a:endParaRPr b="1" i="0" sz="1400" u="none" cap="none" strike="noStrike">
              <a:solidFill>
                <a:srgbClr val="990000"/>
              </a:solidFill>
              <a:latin typeface="Arial"/>
              <a:ea typeface="Arial"/>
              <a:cs typeface="Arial"/>
              <a:sym typeface="Arial"/>
            </a:endParaRPr>
          </a:p>
        </p:txBody>
      </p:sp>
      <p:pic>
        <p:nvPicPr>
          <p:cNvPr id="233" name="Google Shape;233;g1ddba3fd88a_2_288"/>
          <p:cNvPicPr preferRelativeResize="0"/>
          <p:nvPr/>
        </p:nvPicPr>
        <p:blipFill rotWithShape="1">
          <a:blip r:embed="rId3">
            <a:alphaModFix/>
          </a:blip>
          <a:srcRect b="0" l="0" r="52466" t="0"/>
          <a:stretch/>
        </p:blipFill>
        <p:spPr>
          <a:xfrm>
            <a:off x="6362275" y="2812312"/>
            <a:ext cx="2450476" cy="2517213"/>
          </a:xfrm>
          <a:prstGeom prst="rect">
            <a:avLst/>
          </a:prstGeom>
          <a:noFill/>
          <a:ln>
            <a:noFill/>
          </a:ln>
        </p:spPr>
      </p:pic>
      <p:pic>
        <p:nvPicPr>
          <p:cNvPr id="234" name="Google Shape;234;g1ddba3fd88a_2_288"/>
          <p:cNvPicPr preferRelativeResize="0"/>
          <p:nvPr/>
        </p:nvPicPr>
        <p:blipFill rotWithShape="1">
          <a:blip r:embed="rId4">
            <a:alphaModFix/>
          </a:blip>
          <a:srcRect b="23632" l="0" r="0" t="26551"/>
          <a:stretch/>
        </p:blipFill>
        <p:spPr>
          <a:xfrm>
            <a:off x="390175" y="4156250"/>
            <a:ext cx="5715000" cy="1897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1ddba3fd88a_1_155"/>
          <p:cNvSpPr txBox="1"/>
          <p:nvPr>
            <p:ph idx="12" type="sldNum"/>
          </p:nvPr>
        </p:nvSpPr>
        <p:spPr>
          <a:xfrm>
            <a:off x="7812360" y="6658074"/>
            <a:ext cx="874500" cy="213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500"/>
              <a:buFont typeface="Arial"/>
              <a:buNone/>
            </a:pPr>
            <a:r>
              <a:rPr lang="es-EC"/>
              <a:t>VERSIÓN: 1.0</a:t>
            </a:r>
            <a:endParaRPr/>
          </a:p>
        </p:txBody>
      </p:sp>
      <p:sp>
        <p:nvSpPr>
          <p:cNvPr id="241" name="Google Shape;241;g1ddba3fd88a_1_155"/>
          <p:cNvSpPr txBox="1"/>
          <p:nvPr/>
        </p:nvSpPr>
        <p:spPr>
          <a:xfrm>
            <a:off x="152400" y="69250"/>
            <a:ext cx="88392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lang="es-EC" sz="2200"/>
              <a:t>Listado de </a:t>
            </a:r>
            <a:r>
              <a:rPr b="1" lang="es-EC" sz="2200"/>
              <a:t>Depósitos</a:t>
            </a:r>
            <a:r>
              <a:rPr b="1" lang="es-EC" sz="2200"/>
              <a:t> Aduanero Públicos más conocidos</a:t>
            </a:r>
            <a:endParaRPr b="0" i="0" sz="1700" u="none" cap="none" strike="noStrike">
              <a:solidFill>
                <a:srgbClr val="000000"/>
              </a:solidFill>
              <a:latin typeface="Arial"/>
              <a:ea typeface="Arial"/>
              <a:cs typeface="Arial"/>
              <a:sym typeface="Arial"/>
            </a:endParaRPr>
          </a:p>
        </p:txBody>
      </p:sp>
      <p:pic>
        <p:nvPicPr>
          <p:cNvPr id="242" name="Google Shape;242;g1ddba3fd88a_1_155"/>
          <p:cNvPicPr preferRelativeResize="0"/>
          <p:nvPr/>
        </p:nvPicPr>
        <p:blipFill>
          <a:blip r:embed="rId3">
            <a:alphaModFix/>
          </a:blip>
          <a:stretch>
            <a:fillRect/>
          </a:stretch>
        </p:blipFill>
        <p:spPr>
          <a:xfrm>
            <a:off x="5479500" y="687600"/>
            <a:ext cx="2190750" cy="1790700"/>
          </a:xfrm>
          <a:prstGeom prst="rect">
            <a:avLst/>
          </a:prstGeom>
          <a:noFill/>
          <a:ln>
            <a:noFill/>
          </a:ln>
        </p:spPr>
      </p:pic>
      <p:pic>
        <p:nvPicPr>
          <p:cNvPr id="243" name="Google Shape;243;g1ddba3fd88a_1_155"/>
          <p:cNvPicPr preferRelativeResize="0"/>
          <p:nvPr/>
        </p:nvPicPr>
        <p:blipFill>
          <a:blip r:embed="rId4">
            <a:alphaModFix/>
          </a:blip>
          <a:stretch>
            <a:fillRect/>
          </a:stretch>
        </p:blipFill>
        <p:spPr>
          <a:xfrm>
            <a:off x="976750" y="1906900"/>
            <a:ext cx="3164382" cy="1084925"/>
          </a:xfrm>
          <a:prstGeom prst="rect">
            <a:avLst/>
          </a:prstGeom>
          <a:noFill/>
          <a:ln>
            <a:noFill/>
          </a:ln>
        </p:spPr>
      </p:pic>
      <p:pic>
        <p:nvPicPr>
          <p:cNvPr id="244" name="Google Shape;244;g1ddba3fd88a_1_155"/>
          <p:cNvPicPr preferRelativeResize="0"/>
          <p:nvPr/>
        </p:nvPicPr>
        <p:blipFill>
          <a:blip r:embed="rId5">
            <a:alphaModFix/>
          </a:blip>
          <a:stretch>
            <a:fillRect/>
          </a:stretch>
        </p:blipFill>
        <p:spPr>
          <a:xfrm>
            <a:off x="976750" y="957450"/>
            <a:ext cx="3837701" cy="667100"/>
          </a:xfrm>
          <a:prstGeom prst="rect">
            <a:avLst/>
          </a:prstGeom>
          <a:noFill/>
          <a:ln>
            <a:noFill/>
          </a:ln>
        </p:spPr>
      </p:pic>
      <p:pic>
        <p:nvPicPr>
          <p:cNvPr id="245" name="Google Shape;245;g1ddba3fd88a_1_155"/>
          <p:cNvPicPr preferRelativeResize="0"/>
          <p:nvPr/>
        </p:nvPicPr>
        <p:blipFill>
          <a:blip r:embed="rId6">
            <a:alphaModFix/>
          </a:blip>
          <a:stretch>
            <a:fillRect/>
          </a:stretch>
        </p:blipFill>
        <p:spPr>
          <a:xfrm>
            <a:off x="5668325" y="2587300"/>
            <a:ext cx="1692439" cy="1790700"/>
          </a:xfrm>
          <a:prstGeom prst="rect">
            <a:avLst/>
          </a:prstGeom>
          <a:noFill/>
          <a:ln>
            <a:noFill/>
          </a:ln>
        </p:spPr>
      </p:pic>
      <p:pic>
        <p:nvPicPr>
          <p:cNvPr id="246" name="Google Shape;246;g1ddba3fd88a_1_155"/>
          <p:cNvPicPr preferRelativeResize="0"/>
          <p:nvPr/>
        </p:nvPicPr>
        <p:blipFill>
          <a:blip r:embed="rId7">
            <a:alphaModFix/>
          </a:blip>
          <a:stretch>
            <a:fillRect/>
          </a:stretch>
        </p:blipFill>
        <p:spPr>
          <a:xfrm>
            <a:off x="976750" y="3274175"/>
            <a:ext cx="3837701" cy="857202"/>
          </a:xfrm>
          <a:prstGeom prst="rect">
            <a:avLst/>
          </a:prstGeom>
          <a:noFill/>
          <a:ln>
            <a:noFill/>
          </a:ln>
        </p:spPr>
      </p:pic>
      <p:pic>
        <p:nvPicPr>
          <p:cNvPr id="247" name="Google Shape;247;g1ddba3fd88a_1_155"/>
          <p:cNvPicPr preferRelativeResize="0"/>
          <p:nvPr/>
        </p:nvPicPr>
        <p:blipFill rotWithShape="1">
          <a:blip r:embed="rId8">
            <a:alphaModFix/>
          </a:blip>
          <a:srcRect b="20594" l="58788" r="0" t="23089"/>
          <a:stretch/>
        </p:blipFill>
        <p:spPr>
          <a:xfrm>
            <a:off x="940450" y="4603350"/>
            <a:ext cx="3631554" cy="1012100"/>
          </a:xfrm>
          <a:prstGeom prst="rect">
            <a:avLst/>
          </a:prstGeom>
          <a:noFill/>
          <a:ln>
            <a:noFill/>
          </a:ln>
        </p:spPr>
      </p:pic>
      <p:pic>
        <p:nvPicPr>
          <p:cNvPr id="248" name="Google Shape;248;g1ddba3fd88a_1_155"/>
          <p:cNvPicPr preferRelativeResize="0"/>
          <p:nvPr/>
        </p:nvPicPr>
        <p:blipFill>
          <a:blip r:embed="rId9">
            <a:alphaModFix/>
          </a:blip>
          <a:stretch>
            <a:fillRect/>
          </a:stretch>
        </p:blipFill>
        <p:spPr>
          <a:xfrm>
            <a:off x="5292423" y="4603349"/>
            <a:ext cx="2444248" cy="10849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WIN8</dc:creator>
</cp:coreProperties>
</file>