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1"/>
  </p:notesMasterIdLst>
  <p:sldIdLst>
    <p:sldId id="261" r:id="rId2"/>
    <p:sldId id="264" r:id="rId3"/>
    <p:sldId id="262" r:id="rId4"/>
    <p:sldId id="263" r:id="rId5"/>
    <p:sldId id="265" r:id="rId6"/>
    <p:sldId id="277" r:id="rId7"/>
    <p:sldId id="278" r:id="rId8"/>
    <p:sldId id="266" r:id="rId9"/>
    <p:sldId id="279" r:id="rId10"/>
    <p:sldId id="270" r:id="rId11"/>
    <p:sldId id="280" r:id="rId12"/>
    <p:sldId id="281" r:id="rId13"/>
    <p:sldId id="271" r:id="rId14"/>
    <p:sldId id="272" r:id="rId15"/>
    <p:sldId id="298" r:id="rId16"/>
    <p:sldId id="282" r:id="rId17"/>
    <p:sldId id="297" r:id="rId18"/>
    <p:sldId id="299" r:id="rId19"/>
    <p:sldId id="301" r:id="rId20"/>
    <p:sldId id="283" r:id="rId21"/>
    <p:sldId id="300" r:id="rId22"/>
    <p:sldId id="303" r:id="rId23"/>
    <p:sldId id="304" r:id="rId24"/>
    <p:sldId id="305" r:id="rId25"/>
    <p:sldId id="306" r:id="rId26"/>
    <p:sldId id="268" r:id="rId27"/>
    <p:sldId id="269" r:id="rId28"/>
    <p:sldId id="302" r:id="rId29"/>
    <p:sldId id="29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B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61" autoAdjust="0"/>
    <p:restoredTop sz="91837" autoAdjust="0"/>
  </p:normalViewPr>
  <p:slideViewPr>
    <p:cSldViewPr snapToGrid="0">
      <p:cViewPr varScale="1">
        <p:scale>
          <a:sx n="66" d="100"/>
          <a:sy n="66" d="100"/>
        </p:scale>
        <p:origin x="46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E3995B-E808-43CF-B758-EF20DFB6CA06}" type="doc">
      <dgm:prSet loTypeId="urn:microsoft.com/office/officeart/2008/layout/VerticalCurvedList" loCatId="list" qsTypeId="urn:microsoft.com/office/officeart/2005/8/quickstyle/simple1" qsCatId="simple" csTypeId="urn:microsoft.com/office/officeart/2005/8/colors/accent1_3" csCatId="accent1" phldr="1"/>
      <dgm:spPr/>
      <dgm:t>
        <a:bodyPr/>
        <a:lstStyle/>
        <a:p>
          <a:endParaRPr lang="es-ES"/>
        </a:p>
      </dgm:t>
    </dgm:pt>
    <dgm:pt modelId="{9FD98429-7096-4B79-9C53-4A70A59C967B}">
      <dgm:prSet phldrT="[Texto]"/>
      <dgm:spPr/>
      <dgm:t>
        <a:bodyPr/>
        <a:lstStyle/>
        <a:p>
          <a:r>
            <a:rPr lang="es-ES" dirty="0"/>
            <a:t>Objetivos</a:t>
          </a:r>
        </a:p>
      </dgm:t>
    </dgm:pt>
    <dgm:pt modelId="{1899BA9B-A046-4236-A76C-FEACDC04B53F}" type="parTrans" cxnId="{4824DD42-5820-4743-B790-02720A201B30}">
      <dgm:prSet/>
      <dgm:spPr/>
      <dgm:t>
        <a:bodyPr/>
        <a:lstStyle/>
        <a:p>
          <a:endParaRPr lang="es-ES"/>
        </a:p>
      </dgm:t>
    </dgm:pt>
    <dgm:pt modelId="{9497A55F-31F4-4FB6-AF46-FEEC88990F60}" type="sibTrans" cxnId="{4824DD42-5820-4743-B790-02720A201B30}">
      <dgm:prSet/>
      <dgm:spPr/>
      <dgm:t>
        <a:bodyPr/>
        <a:lstStyle/>
        <a:p>
          <a:endParaRPr lang="es-ES"/>
        </a:p>
      </dgm:t>
    </dgm:pt>
    <dgm:pt modelId="{9F3F78E6-5753-4C95-ABBC-C63502522B03}">
      <dgm:prSet phldrT="[Texto]"/>
      <dgm:spPr/>
      <dgm:t>
        <a:bodyPr/>
        <a:lstStyle/>
        <a:p>
          <a:r>
            <a:rPr lang="es-ES" dirty="0"/>
            <a:t>Fundamentación Teórica</a:t>
          </a:r>
        </a:p>
      </dgm:t>
    </dgm:pt>
    <dgm:pt modelId="{C4A8CE9F-72EF-4ADE-933B-6FB689675E53}" type="parTrans" cxnId="{29653B51-92D3-487C-8FBC-D51180C6B8F0}">
      <dgm:prSet/>
      <dgm:spPr/>
      <dgm:t>
        <a:bodyPr/>
        <a:lstStyle/>
        <a:p>
          <a:endParaRPr lang="es-ES"/>
        </a:p>
      </dgm:t>
    </dgm:pt>
    <dgm:pt modelId="{B7E8DEB0-A333-4A79-BA6A-1F19388E9C6D}" type="sibTrans" cxnId="{29653B51-92D3-487C-8FBC-D51180C6B8F0}">
      <dgm:prSet/>
      <dgm:spPr/>
      <dgm:t>
        <a:bodyPr/>
        <a:lstStyle/>
        <a:p>
          <a:endParaRPr lang="es-ES"/>
        </a:p>
      </dgm:t>
    </dgm:pt>
    <dgm:pt modelId="{17B9E344-803E-4FB5-9950-DDD161A95CAC}">
      <dgm:prSet phldrT="[Texto]"/>
      <dgm:spPr/>
      <dgm:t>
        <a:bodyPr/>
        <a:lstStyle/>
        <a:p>
          <a:r>
            <a:rPr lang="es-ES" dirty="0"/>
            <a:t>Desarrollo</a:t>
          </a:r>
        </a:p>
      </dgm:t>
    </dgm:pt>
    <dgm:pt modelId="{C0DFA95A-3D6C-4897-AB6D-281D6191F0C4}" type="parTrans" cxnId="{E74A8231-2AA2-421E-A805-DA5EF40F8F3D}">
      <dgm:prSet/>
      <dgm:spPr/>
      <dgm:t>
        <a:bodyPr/>
        <a:lstStyle/>
        <a:p>
          <a:endParaRPr lang="es-ES"/>
        </a:p>
      </dgm:t>
    </dgm:pt>
    <dgm:pt modelId="{158D748D-A4C5-4B36-A531-71B6292C862E}" type="sibTrans" cxnId="{E74A8231-2AA2-421E-A805-DA5EF40F8F3D}">
      <dgm:prSet/>
      <dgm:spPr/>
      <dgm:t>
        <a:bodyPr/>
        <a:lstStyle/>
        <a:p>
          <a:endParaRPr lang="es-ES"/>
        </a:p>
      </dgm:t>
    </dgm:pt>
    <dgm:pt modelId="{D80A8134-D979-4D79-BF70-1C3980A8D954}">
      <dgm:prSet phldrT="[Texto]"/>
      <dgm:spPr/>
      <dgm:t>
        <a:bodyPr/>
        <a:lstStyle/>
        <a:p>
          <a:r>
            <a:rPr lang="es-ES" dirty="0"/>
            <a:t>Introducción</a:t>
          </a:r>
        </a:p>
      </dgm:t>
    </dgm:pt>
    <dgm:pt modelId="{B2124DCF-C3E8-4DF7-AB22-30D63656F687}" type="parTrans" cxnId="{6E3CC757-119E-4F36-AD50-7754DEF42F20}">
      <dgm:prSet/>
      <dgm:spPr/>
      <dgm:t>
        <a:bodyPr/>
        <a:lstStyle/>
        <a:p>
          <a:endParaRPr lang="es-ES"/>
        </a:p>
      </dgm:t>
    </dgm:pt>
    <dgm:pt modelId="{5A05B0C7-D125-446C-8D0F-C0DF2AC18A6F}" type="sibTrans" cxnId="{6E3CC757-119E-4F36-AD50-7754DEF42F20}">
      <dgm:prSet/>
      <dgm:spPr/>
      <dgm:t>
        <a:bodyPr/>
        <a:lstStyle/>
        <a:p>
          <a:endParaRPr lang="es-ES"/>
        </a:p>
      </dgm:t>
    </dgm:pt>
    <dgm:pt modelId="{2BCA78CA-1824-4C8D-8801-942BD8537E32}">
      <dgm:prSet phldrT="[Texto]"/>
      <dgm:spPr/>
      <dgm:t>
        <a:bodyPr/>
        <a:lstStyle/>
        <a:p>
          <a:r>
            <a:rPr lang="es-ES" dirty="0"/>
            <a:t>Pruebas y Resultados</a:t>
          </a:r>
        </a:p>
      </dgm:t>
    </dgm:pt>
    <dgm:pt modelId="{6B0F194B-13A5-4B60-BF7E-2F0A12E4C7D5}" type="parTrans" cxnId="{63705E60-F053-4F0D-9358-64B05B30CD02}">
      <dgm:prSet/>
      <dgm:spPr/>
      <dgm:t>
        <a:bodyPr/>
        <a:lstStyle/>
        <a:p>
          <a:endParaRPr lang="es-ES"/>
        </a:p>
      </dgm:t>
    </dgm:pt>
    <dgm:pt modelId="{CA1B4994-4920-4BC8-8328-7005F566E328}" type="sibTrans" cxnId="{63705E60-F053-4F0D-9358-64B05B30CD02}">
      <dgm:prSet/>
      <dgm:spPr/>
      <dgm:t>
        <a:bodyPr/>
        <a:lstStyle/>
        <a:p>
          <a:endParaRPr lang="es-ES"/>
        </a:p>
      </dgm:t>
    </dgm:pt>
    <dgm:pt modelId="{E8685657-AC4D-4E2D-AA3A-BDE1CBC0C6EF}">
      <dgm:prSet phldrT="[Texto]"/>
      <dgm:spPr/>
      <dgm:t>
        <a:bodyPr/>
        <a:lstStyle/>
        <a:p>
          <a:r>
            <a:rPr lang="es-ES" dirty="0"/>
            <a:t>Conclusiones y Recomendaciones</a:t>
          </a:r>
        </a:p>
      </dgm:t>
    </dgm:pt>
    <dgm:pt modelId="{057398C1-512A-48B0-86B3-4FE7A90F7C70}" type="parTrans" cxnId="{67B12B66-A6AB-4968-88E4-C7F0E6B92445}">
      <dgm:prSet/>
      <dgm:spPr/>
      <dgm:t>
        <a:bodyPr/>
        <a:lstStyle/>
        <a:p>
          <a:endParaRPr lang="es-ES"/>
        </a:p>
      </dgm:t>
    </dgm:pt>
    <dgm:pt modelId="{1DB64B14-48A7-483B-B1A6-E5F6E3AC950A}" type="sibTrans" cxnId="{67B12B66-A6AB-4968-88E4-C7F0E6B92445}">
      <dgm:prSet/>
      <dgm:spPr/>
      <dgm:t>
        <a:bodyPr/>
        <a:lstStyle/>
        <a:p>
          <a:endParaRPr lang="es-ES"/>
        </a:p>
      </dgm:t>
    </dgm:pt>
    <dgm:pt modelId="{ABBDA703-68D3-45F5-BDF7-1C9942ECC212}" type="pres">
      <dgm:prSet presAssocID="{06E3995B-E808-43CF-B758-EF20DFB6CA06}" presName="Name0" presStyleCnt="0">
        <dgm:presLayoutVars>
          <dgm:chMax val="7"/>
          <dgm:chPref val="7"/>
          <dgm:dir/>
        </dgm:presLayoutVars>
      </dgm:prSet>
      <dgm:spPr/>
    </dgm:pt>
    <dgm:pt modelId="{ED8C56AD-BB59-4DE0-B4C2-A240C406A544}" type="pres">
      <dgm:prSet presAssocID="{06E3995B-E808-43CF-B758-EF20DFB6CA06}" presName="Name1" presStyleCnt="0"/>
      <dgm:spPr/>
    </dgm:pt>
    <dgm:pt modelId="{BE3D51CA-9904-4FB0-894B-CE3B14E8E6E0}" type="pres">
      <dgm:prSet presAssocID="{06E3995B-E808-43CF-B758-EF20DFB6CA06}" presName="cycle" presStyleCnt="0"/>
      <dgm:spPr/>
    </dgm:pt>
    <dgm:pt modelId="{58B4899B-8E62-424E-989F-4454F57816E0}" type="pres">
      <dgm:prSet presAssocID="{06E3995B-E808-43CF-B758-EF20DFB6CA06}" presName="srcNode" presStyleLbl="node1" presStyleIdx="0" presStyleCnt="6"/>
      <dgm:spPr/>
    </dgm:pt>
    <dgm:pt modelId="{7EB904C3-C233-4A8C-9DEF-96C8F07B545B}" type="pres">
      <dgm:prSet presAssocID="{06E3995B-E808-43CF-B758-EF20DFB6CA06}" presName="conn" presStyleLbl="parChTrans1D2" presStyleIdx="0" presStyleCnt="1"/>
      <dgm:spPr/>
    </dgm:pt>
    <dgm:pt modelId="{03798672-E8BA-41FB-B21F-BFC11526474E}" type="pres">
      <dgm:prSet presAssocID="{06E3995B-E808-43CF-B758-EF20DFB6CA06}" presName="extraNode" presStyleLbl="node1" presStyleIdx="0" presStyleCnt="6"/>
      <dgm:spPr/>
    </dgm:pt>
    <dgm:pt modelId="{010A4D45-F313-4E5C-8AFC-3627FAB6D81F}" type="pres">
      <dgm:prSet presAssocID="{06E3995B-E808-43CF-B758-EF20DFB6CA06}" presName="dstNode" presStyleLbl="node1" presStyleIdx="0" presStyleCnt="6"/>
      <dgm:spPr/>
    </dgm:pt>
    <dgm:pt modelId="{81ED0131-FE95-4F6A-B025-370E7C45B400}" type="pres">
      <dgm:prSet presAssocID="{9FD98429-7096-4B79-9C53-4A70A59C967B}" presName="text_1" presStyleLbl="node1" presStyleIdx="0" presStyleCnt="6">
        <dgm:presLayoutVars>
          <dgm:bulletEnabled val="1"/>
        </dgm:presLayoutVars>
      </dgm:prSet>
      <dgm:spPr/>
    </dgm:pt>
    <dgm:pt modelId="{7D152F1E-1AFC-4F11-BA2F-6BA8C43FD757}" type="pres">
      <dgm:prSet presAssocID="{9FD98429-7096-4B79-9C53-4A70A59C967B}" presName="accent_1" presStyleCnt="0"/>
      <dgm:spPr/>
    </dgm:pt>
    <dgm:pt modelId="{FEE3F2AC-4150-4295-9DF3-0E32D3046465}" type="pres">
      <dgm:prSet presAssocID="{9FD98429-7096-4B79-9C53-4A70A59C967B}" presName="accentRepeatNode" presStyleLbl="solidFgAcc1" presStyleIdx="0" presStyleCnt="6"/>
      <dgm:spPr/>
    </dgm:pt>
    <dgm:pt modelId="{776CC88F-7B6D-4857-AA73-8B9645F62664}" type="pres">
      <dgm:prSet presAssocID="{D80A8134-D979-4D79-BF70-1C3980A8D954}" presName="text_2" presStyleLbl="node1" presStyleIdx="1" presStyleCnt="6">
        <dgm:presLayoutVars>
          <dgm:bulletEnabled val="1"/>
        </dgm:presLayoutVars>
      </dgm:prSet>
      <dgm:spPr/>
    </dgm:pt>
    <dgm:pt modelId="{2A7FB126-4856-4FDD-A590-23557AF95E9D}" type="pres">
      <dgm:prSet presAssocID="{D80A8134-D979-4D79-BF70-1C3980A8D954}" presName="accent_2" presStyleCnt="0"/>
      <dgm:spPr/>
    </dgm:pt>
    <dgm:pt modelId="{4E348475-A914-4E11-A8C0-48E46CC1078E}" type="pres">
      <dgm:prSet presAssocID="{D80A8134-D979-4D79-BF70-1C3980A8D954}" presName="accentRepeatNode" presStyleLbl="solidFgAcc1" presStyleIdx="1" presStyleCnt="6"/>
      <dgm:spPr/>
    </dgm:pt>
    <dgm:pt modelId="{30BF2B7D-065B-464D-8FAD-7183D677A33F}" type="pres">
      <dgm:prSet presAssocID="{9F3F78E6-5753-4C95-ABBC-C63502522B03}" presName="text_3" presStyleLbl="node1" presStyleIdx="2" presStyleCnt="6">
        <dgm:presLayoutVars>
          <dgm:bulletEnabled val="1"/>
        </dgm:presLayoutVars>
      </dgm:prSet>
      <dgm:spPr/>
    </dgm:pt>
    <dgm:pt modelId="{B7133C2A-963C-439F-9815-D0222F1541EB}" type="pres">
      <dgm:prSet presAssocID="{9F3F78E6-5753-4C95-ABBC-C63502522B03}" presName="accent_3" presStyleCnt="0"/>
      <dgm:spPr/>
    </dgm:pt>
    <dgm:pt modelId="{F7F11E59-8791-4754-AC70-CEDF3D3D4DBE}" type="pres">
      <dgm:prSet presAssocID="{9F3F78E6-5753-4C95-ABBC-C63502522B03}" presName="accentRepeatNode" presStyleLbl="solidFgAcc1" presStyleIdx="2" presStyleCnt="6"/>
      <dgm:spPr/>
    </dgm:pt>
    <dgm:pt modelId="{F205C36B-ADCE-4A99-B2E1-2CC48D205673}" type="pres">
      <dgm:prSet presAssocID="{17B9E344-803E-4FB5-9950-DDD161A95CAC}" presName="text_4" presStyleLbl="node1" presStyleIdx="3" presStyleCnt="6">
        <dgm:presLayoutVars>
          <dgm:bulletEnabled val="1"/>
        </dgm:presLayoutVars>
      </dgm:prSet>
      <dgm:spPr/>
    </dgm:pt>
    <dgm:pt modelId="{109F5CB8-0CEA-4A73-971C-53546426FAC9}" type="pres">
      <dgm:prSet presAssocID="{17B9E344-803E-4FB5-9950-DDD161A95CAC}" presName="accent_4" presStyleCnt="0"/>
      <dgm:spPr/>
    </dgm:pt>
    <dgm:pt modelId="{66F38614-5493-49D5-BC31-5CF2098BA429}" type="pres">
      <dgm:prSet presAssocID="{17B9E344-803E-4FB5-9950-DDD161A95CAC}" presName="accentRepeatNode" presStyleLbl="solidFgAcc1" presStyleIdx="3" presStyleCnt="6"/>
      <dgm:spPr/>
    </dgm:pt>
    <dgm:pt modelId="{89C5858D-631F-42AF-8BCC-A151891D2B0A}" type="pres">
      <dgm:prSet presAssocID="{2BCA78CA-1824-4C8D-8801-942BD8537E32}" presName="text_5" presStyleLbl="node1" presStyleIdx="4" presStyleCnt="6">
        <dgm:presLayoutVars>
          <dgm:bulletEnabled val="1"/>
        </dgm:presLayoutVars>
      </dgm:prSet>
      <dgm:spPr/>
    </dgm:pt>
    <dgm:pt modelId="{D9A2FC75-1E8C-4779-803E-5FCD528DB46D}" type="pres">
      <dgm:prSet presAssocID="{2BCA78CA-1824-4C8D-8801-942BD8537E32}" presName="accent_5" presStyleCnt="0"/>
      <dgm:spPr/>
    </dgm:pt>
    <dgm:pt modelId="{76E3E928-EACD-440D-A8FA-A26F6FA2C3DA}" type="pres">
      <dgm:prSet presAssocID="{2BCA78CA-1824-4C8D-8801-942BD8537E32}" presName="accentRepeatNode" presStyleLbl="solidFgAcc1" presStyleIdx="4" presStyleCnt="6"/>
      <dgm:spPr/>
    </dgm:pt>
    <dgm:pt modelId="{105569AB-5CEB-4A3C-9107-7882B215FDC5}" type="pres">
      <dgm:prSet presAssocID="{E8685657-AC4D-4E2D-AA3A-BDE1CBC0C6EF}" presName="text_6" presStyleLbl="node1" presStyleIdx="5" presStyleCnt="6">
        <dgm:presLayoutVars>
          <dgm:bulletEnabled val="1"/>
        </dgm:presLayoutVars>
      </dgm:prSet>
      <dgm:spPr/>
    </dgm:pt>
    <dgm:pt modelId="{F9EAC638-A9BD-4420-855E-CF3C9247DC0D}" type="pres">
      <dgm:prSet presAssocID="{E8685657-AC4D-4E2D-AA3A-BDE1CBC0C6EF}" presName="accent_6" presStyleCnt="0"/>
      <dgm:spPr/>
    </dgm:pt>
    <dgm:pt modelId="{FD4E9874-9D78-4F5F-AD21-373607E011D9}" type="pres">
      <dgm:prSet presAssocID="{E8685657-AC4D-4E2D-AA3A-BDE1CBC0C6EF}" presName="accentRepeatNode" presStyleLbl="solidFgAcc1" presStyleIdx="5" presStyleCnt="6"/>
      <dgm:spPr/>
    </dgm:pt>
  </dgm:ptLst>
  <dgm:cxnLst>
    <dgm:cxn modelId="{78D2D604-D6A5-4CF1-8E1E-D257B820000A}" type="presOf" srcId="{9497A55F-31F4-4FB6-AF46-FEEC88990F60}" destId="{7EB904C3-C233-4A8C-9DEF-96C8F07B545B}" srcOrd="0" destOrd="0" presId="urn:microsoft.com/office/officeart/2008/layout/VerticalCurvedList"/>
    <dgm:cxn modelId="{E74A8231-2AA2-421E-A805-DA5EF40F8F3D}" srcId="{06E3995B-E808-43CF-B758-EF20DFB6CA06}" destId="{17B9E344-803E-4FB5-9950-DDD161A95CAC}" srcOrd="3" destOrd="0" parTransId="{C0DFA95A-3D6C-4897-AB6D-281D6191F0C4}" sibTransId="{158D748D-A4C5-4B36-A531-71B6292C862E}"/>
    <dgm:cxn modelId="{FED3D934-DD2E-4393-A519-49323991A03A}" type="presOf" srcId="{D80A8134-D979-4D79-BF70-1C3980A8D954}" destId="{776CC88F-7B6D-4857-AA73-8B9645F62664}" srcOrd="0" destOrd="0" presId="urn:microsoft.com/office/officeart/2008/layout/VerticalCurvedList"/>
    <dgm:cxn modelId="{A4C5335D-6CF5-43E6-AD3D-004552FC3C20}" type="presOf" srcId="{9F3F78E6-5753-4C95-ABBC-C63502522B03}" destId="{30BF2B7D-065B-464D-8FAD-7183D677A33F}" srcOrd="0" destOrd="0" presId="urn:microsoft.com/office/officeart/2008/layout/VerticalCurvedList"/>
    <dgm:cxn modelId="{63705E60-F053-4F0D-9358-64B05B30CD02}" srcId="{06E3995B-E808-43CF-B758-EF20DFB6CA06}" destId="{2BCA78CA-1824-4C8D-8801-942BD8537E32}" srcOrd="4" destOrd="0" parTransId="{6B0F194B-13A5-4B60-BF7E-2F0A12E4C7D5}" sibTransId="{CA1B4994-4920-4BC8-8328-7005F566E328}"/>
    <dgm:cxn modelId="{4824DD42-5820-4743-B790-02720A201B30}" srcId="{06E3995B-E808-43CF-B758-EF20DFB6CA06}" destId="{9FD98429-7096-4B79-9C53-4A70A59C967B}" srcOrd="0" destOrd="0" parTransId="{1899BA9B-A046-4236-A76C-FEACDC04B53F}" sibTransId="{9497A55F-31F4-4FB6-AF46-FEEC88990F60}"/>
    <dgm:cxn modelId="{67B12B66-A6AB-4968-88E4-C7F0E6B92445}" srcId="{06E3995B-E808-43CF-B758-EF20DFB6CA06}" destId="{E8685657-AC4D-4E2D-AA3A-BDE1CBC0C6EF}" srcOrd="5" destOrd="0" parTransId="{057398C1-512A-48B0-86B3-4FE7A90F7C70}" sibTransId="{1DB64B14-48A7-483B-B1A6-E5F6E3AC950A}"/>
    <dgm:cxn modelId="{CFEC4F6A-9376-418C-83FE-475B9EEB49F9}" type="presOf" srcId="{06E3995B-E808-43CF-B758-EF20DFB6CA06}" destId="{ABBDA703-68D3-45F5-BDF7-1C9942ECC212}" srcOrd="0" destOrd="0" presId="urn:microsoft.com/office/officeart/2008/layout/VerticalCurvedList"/>
    <dgm:cxn modelId="{9EF6A44F-1317-43DF-B3A6-82E5F862A903}" type="presOf" srcId="{E8685657-AC4D-4E2D-AA3A-BDE1CBC0C6EF}" destId="{105569AB-5CEB-4A3C-9107-7882B215FDC5}" srcOrd="0" destOrd="0" presId="urn:microsoft.com/office/officeart/2008/layout/VerticalCurvedList"/>
    <dgm:cxn modelId="{29653B51-92D3-487C-8FBC-D51180C6B8F0}" srcId="{06E3995B-E808-43CF-B758-EF20DFB6CA06}" destId="{9F3F78E6-5753-4C95-ABBC-C63502522B03}" srcOrd="2" destOrd="0" parTransId="{C4A8CE9F-72EF-4ADE-933B-6FB689675E53}" sibTransId="{B7E8DEB0-A333-4A79-BA6A-1F19388E9C6D}"/>
    <dgm:cxn modelId="{6E3CC757-119E-4F36-AD50-7754DEF42F20}" srcId="{06E3995B-E808-43CF-B758-EF20DFB6CA06}" destId="{D80A8134-D979-4D79-BF70-1C3980A8D954}" srcOrd="1" destOrd="0" parTransId="{B2124DCF-C3E8-4DF7-AB22-30D63656F687}" sibTransId="{5A05B0C7-D125-446C-8D0F-C0DF2AC18A6F}"/>
    <dgm:cxn modelId="{3C0871A1-7B78-491D-B03B-6B925FC65A06}" type="presOf" srcId="{2BCA78CA-1824-4C8D-8801-942BD8537E32}" destId="{89C5858D-631F-42AF-8BCC-A151891D2B0A}" srcOrd="0" destOrd="0" presId="urn:microsoft.com/office/officeart/2008/layout/VerticalCurvedList"/>
    <dgm:cxn modelId="{E0D506A9-3165-4D4A-A9C3-6B7A0CBCC699}" type="presOf" srcId="{9FD98429-7096-4B79-9C53-4A70A59C967B}" destId="{81ED0131-FE95-4F6A-B025-370E7C45B400}" srcOrd="0" destOrd="0" presId="urn:microsoft.com/office/officeart/2008/layout/VerticalCurvedList"/>
    <dgm:cxn modelId="{A60F57F7-7DBD-44C5-9221-33A370492815}" type="presOf" srcId="{17B9E344-803E-4FB5-9950-DDD161A95CAC}" destId="{F205C36B-ADCE-4A99-B2E1-2CC48D205673}" srcOrd="0" destOrd="0" presId="urn:microsoft.com/office/officeart/2008/layout/VerticalCurvedList"/>
    <dgm:cxn modelId="{7FEC5D6B-9352-428E-821A-8FB56CF3D6FA}" type="presParOf" srcId="{ABBDA703-68D3-45F5-BDF7-1C9942ECC212}" destId="{ED8C56AD-BB59-4DE0-B4C2-A240C406A544}" srcOrd="0" destOrd="0" presId="urn:microsoft.com/office/officeart/2008/layout/VerticalCurvedList"/>
    <dgm:cxn modelId="{E2A2B2C0-4ED5-46AF-82F3-DFE89F3E3132}" type="presParOf" srcId="{ED8C56AD-BB59-4DE0-B4C2-A240C406A544}" destId="{BE3D51CA-9904-4FB0-894B-CE3B14E8E6E0}" srcOrd="0" destOrd="0" presId="urn:microsoft.com/office/officeart/2008/layout/VerticalCurvedList"/>
    <dgm:cxn modelId="{F406FD4A-5229-4CE1-A1BD-D385CC88C33D}" type="presParOf" srcId="{BE3D51CA-9904-4FB0-894B-CE3B14E8E6E0}" destId="{58B4899B-8E62-424E-989F-4454F57816E0}" srcOrd="0" destOrd="0" presId="urn:microsoft.com/office/officeart/2008/layout/VerticalCurvedList"/>
    <dgm:cxn modelId="{408654AE-F484-4FE8-BA9B-EF155B472DFF}" type="presParOf" srcId="{BE3D51CA-9904-4FB0-894B-CE3B14E8E6E0}" destId="{7EB904C3-C233-4A8C-9DEF-96C8F07B545B}" srcOrd="1" destOrd="0" presId="urn:microsoft.com/office/officeart/2008/layout/VerticalCurvedList"/>
    <dgm:cxn modelId="{FBE10B73-31A6-4958-A26D-89EC863A1CDA}" type="presParOf" srcId="{BE3D51CA-9904-4FB0-894B-CE3B14E8E6E0}" destId="{03798672-E8BA-41FB-B21F-BFC11526474E}" srcOrd="2" destOrd="0" presId="urn:microsoft.com/office/officeart/2008/layout/VerticalCurvedList"/>
    <dgm:cxn modelId="{1DC91B1D-934D-446B-B0D5-D09E22D8B04E}" type="presParOf" srcId="{BE3D51CA-9904-4FB0-894B-CE3B14E8E6E0}" destId="{010A4D45-F313-4E5C-8AFC-3627FAB6D81F}" srcOrd="3" destOrd="0" presId="urn:microsoft.com/office/officeart/2008/layout/VerticalCurvedList"/>
    <dgm:cxn modelId="{3200C326-586B-408C-ABB2-A1BC14D857B4}" type="presParOf" srcId="{ED8C56AD-BB59-4DE0-B4C2-A240C406A544}" destId="{81ED0131-FE95-4F6A-B025-370E7C45B400}" srcOrd="1" destOrd="0" presId="urn:microsoft.com/office/officeart/2008/layout/VerticalCurvedList"/>
    <dgm:cxn modelId="{2F366EFD-EE3C-451A-B668-54878B881B52}" type="presParOf" srcId="{ED8C56AD-BB59-4DE0-B4C2-A240C406A544}" destId="{7D152F1E-1AFC-4F11-BA2F-6BA8C43FD757}" srcOrd="2" destOrd="0" presId="urn:microsoft.com/office/officeart/2008/layout/VerticalCurvedList"/>
    <dgm:cxn modelId="{1260F950-359E-45B8-9085-FFE74FB46EA0}" type="presParOf" srcId="{7D152F1E-1AFC-4F11-BA2F-6BA8C43FD757}" destId="{FEE3F2AC-4150-4295-9DF3-0E32D3046465}" srcOrd="0" destOrd="0" presId="urn:microsoft.com/office/officeart/2008/layout/VerticalCurvedList"/>
    <dgm:cxn modelId="{DB15A144-8393-4669-B5A7-4AC70A83EE72}" type="presParOf" srcId="{ED8C56AD-BB59-4DE0-B4C2-A240C406A544}" destId="{776CC88F-7B6D-4857-AA73-8B9645F62664}" srcOrd="3" destOrd="0" presId="urn:microsoft.com/office/officeart/2008/layout/VerticalCurvedList"/>
    <dgm:cxn modelId="{13161049-1ABF-4DD2-84B5-6E74ABA7B628}" type="presParOf" srcId="{ED8C56AD-BB59-4DE0-B4C2-A240C406A544}" destId="{2A7FB126-4856-4FDD-A590-23557AF95E9D}" srcOrd="4" destOrd="0" presId="urn:microsoft.com/office/officeart/2008/layout/VerticalCurvedList"/>
    <dgm:cxn modelId="{22B6D1D1-BE8A-41DF-8050-05EDAEE39BE3}" type="presParOf" srcId="{2A7FB126-4856-4FDD-A590-23557AF95E9D}" destId="{4E348475-A914-4E11-A8C0-48E46CC1078E}" srcOrd="0" destOrd="0" presId="urn:microsoft.com/office/officeart/2008/layout/VerticalCurvedList"/>
    <dgm:cxn modelId="{9CAF2440-CF1D-48D8-A7F8-CB64BE7769C8}" type="presParOf" srcId="{ED8C56AD-BB59-4DE0-B4C2-A240C406A544}" destId="{30BF2B7D-065B-464D-8FAD-7183D677A33F}" srcOrd="5" destOrd="0" presId="urn:microsoft.com/office/officeart/2008/layout/VerticalCurvedList"/>
    <dgm:cxn modelId="{15999C8E-11BC-4532-93D6-C39F791DF095}" type="presParOf" srcId="{ED8C56AD-BB59-4DE0-B4C2-A240C406A544}" destId="{B7133C2A-963C-439F-9815-D0222F1541EB}" srcOrd="6" destOrd="0" presId="urn:microsoft.com/office/officeart/2008/layout/VerticalCurvedList"/>
    <dgm:cxn modelId="{6A324A13-7CF1-4163-8CDC-3E3FBBEAC9F6}" type="presParOf" srcId="{B7133C2A-963C-439F-9815-D0222F1541EB}" destId="{F7F11E59-8791-4754-AC70-CEDF3D3D4DBE}" srcOrd="0" destOrd="0" presId="urn:microsoft.com/office/officeart/2008/layout/VerticalCurvedList"/>
    <dgm:cxn modelId="{1CD7A0D2-F0E9-41C3-9C65-2C73D2E36D07}" type="presParOf" srcId="{ED8C56AD-BB59-4DE0-B4C2-A240C406A544}" destId="{F205C36B-ADCE-4A99-B2E1-2CC48D205673}" srcOrd="7" destOrd="0" presId="urn:microsoft.com/office/officeart/2008/layout/VerticalCurvedList"/>
    <dgm:cxn modelId="{B8FF0748-0866-4B3C-BDF9-9B660CE12023}" type="presParOf" srcId="{ED8C56AD-BB59-4DE0-B4C2-A240C406A544}" destId="{109F5CB8-0CEA-4A73-971C-53546426FAC9}" srcOrd="8" destOrd="0" presId="urn:microsoft.com/office/officeart/2008/layout/VerticalCurvedList"/>
    <dgm:cxn modelId="{0655ECC9-83C9-49A3-BF69-C758A3B42AE7}" type="presParOf" srcId="{109F5CB8-0CEA-4A73-971C-53546426FAC9}" destId="{66F38614-5493-49D5-BC31-5CF2098BA429}" srcOrd="0" destOrd="0" presId="urn:microsoft.com/office/officeart/2008/layout/VerticalCurvedList"/>
    <dgm:cxn modelId="{61548636-6FAD-436D-947E-958B65FFE71C}" type="presParOf" srcId="{ED8C56AD-BB59-4DE0-B4C2-A240C406A544}" destId="{89C5858D-631F-42AF-8BCC-A151891D2B0A}" srcOrd="9" destOrd="0" presId="urn:microsoft.com/office/officeart/2008/layout/VerticalCurvedList"/>
    <dgm:cxn modelId="{FDE8C245-185D-4E8B-8C6F-5C800E11D515}" type="presParOf" srcId="{ED8C56AD-BB59-4DE0-B4C2-A240C406A544}" destId="{D9A2FC75-1E8C-4779-803E-5FCD528DB46D}" srcOrd="10" destOrd="0" presId="urn:microsoft.com/office/officeart/2008/layout/VerticalCurvedList"/>
    <dgm:cxn modelId="{9B4FE1A0-39F4-483E-83F7-5862F0147181}" type="presParOf" srcId="{D9A2FC75-1E8C-4779-803E-5FCD528DB46D}" destId="{76E3E928-EACD-440D-A8FA-A26F6FA2C3DA}" srcOrd="0" destOrd="0" presId="urn:microsoft.com/office/officeart/2008/layout/VerticalCurvedList"/>
    <dgm:cxn modelId="{90EC0F3B-2898-4AAC-84D7-A582854198E9}" type="presParOf" srcId="{ED8C56AD-BB59-4DE0-B4C2-A240C406A544}" destId="{105569AB-5CEB-4A3C-9107-7882B215FDC5}" srcOrd="11" destOrd="0" presId="urn:microsoft.com/office/officeart/2008/layout/VerticalCurvedList"/>
    <dgm:cxn modelId="{DF7BB849-FCF1-4095-BBC7-4CE34E62AD20}" type="presParOf" srcId="{ED8C56AD-BB59-4DE0-B4C2-A240C406A544}" destId="{F9EAC638-A9BD-4420-855E-CF3C9247DC0D}" srcOrd="12" destOrd="0" presId="urn:microsoft.com/office/officeart/2008/layout/VerticalCurvedList"/>
    <dgm:cxn modelId="{0B7EC9FE-75B0-4B8C-A7C0-1CDFC3019925}" type="presParOf" srcId="{F9EAC638-A9BD-4420-855E-CF3C9247DC0D}" destId="{FD4E9874-9D78-4F5F-AD21-373607E011D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ABE119-5B53-4DB7-A17C-042175333960}" type="doc">
      <dgm:prSet loTypeId="urn:microsoft.com/office/officeart/2005/8/layout/hProcess9" loCatId="process" qsTypeId="urn:microsoft.com/office/officeart/2005/8/quickstyle/simple3" qsCatId="simple" csTypeId="urn:microsoft.com/office/officeart/2005/8/colors/accent0_1" csCatId="mainScheme" phldr="1"/>
      <dgm:spPr/>
    </dgm:pt>
    <dgm:pt modelId="{78EE7A99-D855-4228-B768-DD75E2F9B895}">
      <dgm:prSet phldrT="[Texto]">
        <dgm:style>
          <a:lnRef idx="2">
            <a:schemeClr val="dk1"/>
          </a:lnRef>
          <a:fillRef idx="1">
            <a:schemeClr val="lt1"/>
          </a:fillRef>
          <a:effectRef idx="0">
            <a:schemeClr val="dk1"/>
          </a:effectRef>
          <a:fontRef idx="minor">
            <a:schemeClr val="dk1"/>
          </a:fontRef>
        </dgm:style>
      </dgm:prSet>
      <dgm:spPr/>
      <dgm:t>
        <a:bodyPr/>
        <a:lstStyle/>
        <a:p>
          <a:endParaRPr lang="es-EC" dirty="0"/>
        </a:p>
        <a:p>
          <a:endParaRPr lang="es-ES" dirty="0"/>
        </a:p>
      </dgm:t>
    </dgm:pt>
    <dgm:pt modelId="{B6CEF250-AE13-41C8-B7F8-9FB9CA5AF215}" type="parTrans" cxnId="{EABF828B-6357-40CA-8F91-C035F081C4F2}">
      <dgm:prSet/>
      <dgm:spPr/>
      <dgm:t>
        <a:bodyPr/>
        <a:lstStyle/>
        <a:p>
          <a:endParaRPr lang="es-ES"/>
        </a:p>
      </dgm:t>
    </dgm:pt>
    <dgm:pt modelId="{A2E21E16-A36F-4B26-B238-410876C62704}" type="sibTrans" cxnId="{EABF828B-6357-40CA-8F91-C035F081C4F2}">
      <dgm:prSet/>
      <dgm:spPr/>
      <dgm:t>
        <a:bodyPr/>
        <a:lstStyle/>
        <a:p>
          <a:endParaRPr lang="es-ES"/>
        </a:p>
      </dgm:t>
    </dgm:pt>
    <dgm:pt modelId="{157AA030-130B-4331-9758-617C5E691E00}">
      <dgm:prSet phldrT="[Texto]">
        <dgm:style>
          <a:lnRef idx="2">
            <a:schemeClr val="dk1"/>
          </a:lnRef>
          <a:fillRef idx="1">
            <a:schemeClr val="lt1"/>
          </a:fillRef>
          <a:effectRef idx="0">
            <a:schemeClr val="dk1"/>
          </a:effectRef>
          <a:fontRef idx="minor">
            <a:schemeClr val="dk1"/>
          </a:fontRef>
        </dgm:style>
      </dgm:prSet>
      <dgm:spPr/>
      <dgm:t>
        <a:bodyPr/>
        <a:lstStyle/>
        <a:p>
          <a:endParaRPr lang="es-EC" dirty="0"/>
        </a:p>
        <a:p>
          <a:endParaRPr lang="es-ES" dirty="0"/>
        </a:p>
      </dgm:t>
    </dgm:pt>
    <dgm:pt modelId="{19E71FF8-578A-4762-AB2D-FE7B884EF637}" type="parTrans" cxnId="{BAC35109-8D2A-49D6-9030-E388B2449EDD}">
      <dgm:prSet/>
      <dgm:spPr/>
      <dgm:t>
        <a:bodyPr/>
        <a:lstStyle/>
        <a:p>
          <a:endParaRPr lang="es-ES"/>
        </a:p>
      </dgm:t>
    </dgm:pt>
    <dgm:pt modelId="{1B0BCE6A-D0CC-477E-9918-96CD2BFC6D01}" type="sibTrans" cxnId="{BAC35109-8D2A-49D6-9030-E388B2449EDD}">
      <dgm:prSet/>
      <dgm:spPr/>
      <dgm:t>
        <a:bodyPr/>
        <a:lstStyle/>
        <a:p>
          <a:endParaRPr lang="es-ES"/>
        </a:p>
      </dgm:t>
    </dgm:pt>
    <dgm:pt modelId="{357E6C05-F421-4275-9ADF-5E44ACC39E0C}">
      <dgm:prSet>
        <dgm:style>
          <a:lnRef idx="2">
            <a:schemeClr val="dk1"/>
          </a:lnRef>
          <a:fillRef idx="1">
            <a:schemeClr val="lt1"/>
          </a:fillRef>
          <a:effectRef idx="0">
            <a:schemeClr val="dk1"/>
          </a:effectRef>
          <a:fontRef idx="minor">
            <a:schemeClr val="dk1"/>
          </a:fontRef>
        </dgm:style>
      </dgm:prSet>
      <dgm:spPr/>
      <dgm:t>
        <a:bodyPr/>
        <a:lstStyle/>
        <a:p>
          <a:endParaRPr lang="es-ES"/>
        </a:p>
      </dgm:t>
    </dgm:pt>
    <dgm:pt modelId="{5A03ED0A-808C-4B57-8A32-EFC5C8899A78}" type="parTrans" cxnId="{CE36184A-F4D2-4ED9-AF9E-AFD68470C2E1}">
      <dgm:prSet/>
      <dgm:spPr/>
      <dgm:t>
        <a:bodyPr/>
        <a:lstStyle/>
        <a:p>
          <a:endParaRPr lang="es-ES"/>
        </a:p>
      </dgm:t>
    </dgm:pt>
    <dgm:pt modelId="{46725E1C-7B17-4353-8BCE-44C3EDE6DEBA}" type="sibTrans" cxnId="{CE36184A-F4D2-4ED9-AF9E-AFD68470C2E1}">
      <dgm:prSet/>
      <dgm:spPr/>
      <dgm:t>
        <a:bodyPr/>
        <a:lstStyle/>
        <a:p>
          <a:endParaRPr lang="es-ES"/>
        </a:p>
      </dgm:t>
    </dgm:pt>
    <dgm:pt modelId="{8DAE16A4-5F9A-45A6-B8AB-320CF95AB30D}">
      <dgm:prSet>
        <dgm:style>
          <a:lnRef idx="2">
            <a:schemeClr val="dk1"/>
          </a:lnRef>
          <a:fillRef idx="1">
            <a:schemeClr val="lt1"/>
          </a:fillRef>
          <a:effectRef idx="0">
            <a:schemeClr val="dk1"/>
          </a:effectRef>
          <a:fontRef idx="minor">
            <a:schemeClr val="dk1"/>
          </a:fontRef>
        </dgm:style>
      </dgm:prSet>
      <dgm:spPr/>
      <dgm:t>
        <a:bodyPr/>
        <a:lstStyle/>
        <a:p>
          <a:endParaRPr lang="es-ES"/>
        </a:p>
      </dgm:t>
    </dgm:pt>
    <dgm:pt modelId="{EC64237D-ACA2-4741-A97C-A42385877D36}" type="parTrans" cxnId="{015DACCA-3CD9-4BA8-A2D4-271E61E2A287}">
      <dgm:prSet/>
      <dgm:spPr/>
      <dgm:t>
        <a:bodyPr/>
        <a:lstStyle/>
        <a:p>
          <a:endParaRPr lang="es-ES"/>
        </a:p>
      </dgm:t>
    </dgm:pt>
    <dgm:pt modelId="{CEE25245-5449-4DC7-87FD-28870DFD0D10}" type="sibTrans" cxnId="{015DACCA-3CD9-4BA8-A2D4-271E61E2A287}">
      <dgm:prSet/>
      <dgm:spPr/>
      <dgm:t>
        <a:bodyPr/>
        <a:lstStyle/>
        <a:p>
          <a:endParaRPr lang="es-ES"/>
        </a:p>
      </dgm:t>
    </dgm:pt>
    <dgm:pt modelId="{32B2DB15-F467-4A9B-99C3-217180035B9E}" type="pres">
      <dgm:prSet presAssocID="{9CABE119-5B53-4DB7-A17C-042175333960}" presName="CompostProcess" presStyleCnt="0">
        <dgm:presLayoutVars>
          <dgm:dir/>
          <dgm:resizeHandles val="exact"/>
        </dgm:presLayoutVars>
      </dgm:prSet>
      <dgm:spPr/>
    </dgm:pt>
    <dgm:pt modelId="{36BE1B52-EF6B-473D-8511-04AB409DA2EF}" type="pres">
      <dgm:prSet presAssocID="{9CABE119-5B53-4DB7-A17C-042175333960}" presName="arrow" presStyleLbl="bgShp" presStyleIdx="0" presStyleCnt="1"/>
      <dgm:spPr/>
    </dgm:pt>
    <dgm:pt modelId="{17449E12-9D0A-46B1-AAB0-C07F26D440F3}" type="pres">
      <dgm:prSet presAssocID="{9CABE119-5B53-4DB7-A17C-042175333960}" presName="linearProcess" presStyleCnt="0"/>
      <dgm:spPr/>
    </dgm:pt>
    <dgm:pt modelId="{859AAC21-A4DD-4FD4-80E1-D09457B28EC0}" type="pres">
      <dgm:prSet presAssocID="{78EE7A99-D855-4228-B768-DD75E2F9B895}" presName="textNode" presStyleLbl="node1" presStyleIdx="0" presStyleCnt="4" custScaleX="88745" custScaleY="108315">
        <dgm:presLayoutVars>
          <dgm:bulletEnabled val="1"/>
        </dgm:presLayoutVars>
      </dgm:prSet>
      <dgm:spPr/>
    </dgm:pt>
    <dgm:pt modelId="{2212595D-A148-4918-B07D-41338E112C84}" type="pres">
      <dgm:prSet presAssocID="{A2E21E16-A36F-4B26-B238-410876C62704}" presName="sibTrans" presStyleCnt="0"/>
      <dgm:spPr/>
    </dgm:pt>
    <dgm:pt modelId="{62D3F6AE-3A4E-407D-930D-FDF5ACF604EF}" type="pres">
      <dgm:prSet presAssocID="{357E6C05-F421-4275-9ADF-5E44ACC39E0C}" presName="textNode" presStyleLbl="node1" presStyleIdx="1" presStyleCnt="4" custScaleX="86310" custScaleY="106040">
        <dgm:presLayoutVars>
          <dgm:bulletEnabled val="1"/>
        </dgm:presLayoutVars>
      </dgm:prSet>
      <dgm:spPr/>
    </dgm:pt>
    <dgm:pt modelId="{AA9459D0-F5CC-4F54-A170-A36D8E6EE26F}" type="pres">
      <dgm:prSet presAssocID="{46725E1C-7B17-4353-8BCE-44C3EDE6DEBA}" presName="sibTrans" presStyleCnt="0"/>
      <dgm:spPr/>
    </dgm:pt>
    <dgm:pt modelId="{9AF21F55-1867-430B-86F2-E6BF11FCCAA4}" type="pres">
      <dgm:prSet presAssocID="{8DAE16A4-5F9A-45A6-B8AB-320CF95AB30D}" presName="textNode" presStyleLbl="node1" presStyleIdx="2" presStyleCnt="4" custScaleX="88157" custScaleY="107582">
        <dgm:presLayoutVars>
          <dgm:bulletEnabled val="1"/>
        </dgm:presLayoutVars>
      </dgm:prSet>
      <dgm:spPr/>
    </dgm:pt>
    <dgm:pt modelId="{75020859-5002-477D-94FB-1CA129673179}" type="pres">
      <dgm:prSet presAssocID="{CEE25245-5449-4DC7-87FD-28870DFD0D10}" presName="sibTrans" presStyleCnt="0"/>
      <dgm:spPr/>
    </dgm:pt>
    <dgm:pt modelId="{D01D746E-CE86-4816-9B3D-DC833EEDB5C4}" type="pres">
      <dgm:prSet presAssocID="{157AA030-130B-4331-9758-617C5E691E00}" presName="textNode" presStyleLbl="node1" presStyleIdx="3" presStyleCnt="4" custScaleX="120764" custScaleY="220547" custLinFactNeighborX="-21377" custLinFactNeighborY="-2509">
        <dgm:presLayoutVars>
          <dgm:bulletEnabled val="1"/>
        </dgm:presLayoutVars>
      </dgm:prSet>
      <dgm:spPr/>
    </dgm:pt>
  </dgm:ptLst>
  <dgm:cxnLst>
    <dgm:cxn modelId="{79C01C07-0A34-4F60-BC39-A488105A96BD}" type="presOf" srcId="{8DAE16A4-5F9A-45A6-B8AB-320CF95AB30D}" destId="{9AF21F55-1867-430B-86F2-E6BF11FCCAA4}" srcOrd="0" destOrd="0" presId="urn:microsoft.com/office/officeart/2005/8/layout/hProcess9"/>
    <dgm:cxn modelId="{BAC35109-8D2A-49D6-9030-E388B2449EDD}" srcId="{9CABE119-5B53-4DB7-A17C-042175333960}" destId="{157AA030-130B-4331-9758-617C5E691E00}" srcOrd="3" destOrd="0" parTransId="{19E71FF8-578A-4762-AB2D-FE7B884EF637}" sibTransId="{1B0BCE6A-D0CC-477E-9918-96CD2BFC6D01}"/>
    <dgm:cxn modelId="{CE36184A-F4D2-4ED9-AF9E-AFD68470C2E1}" srcId="{9CABE119-5B53-4DB7-A17C-042175333960}" destId="{357E6C05-F421-4275-9ADF-5E44ACC39E0C}" srcOrd="1" destOrd="0" parTransId="{5A03ED0A-808C-4B57-8A32-EFC5C8899A78}" sibTransId="{46725E1C-7B17-4353-8BCE-44C3EDE6DEBA}"/>
    <dgm:cxn modelId="{6C0B3C81-2A7E-42DC-94FB-0BEB94198272}" type="presOf" srcId="{9CABE119-5B53-4DB7-A17C-042175333960}" destId="{32B2DB15-F467-4A9B-99C3-217180035B9E}" srcOrd="0" destOrd="0" presId="urn:microsoft.com/office/officeart/2005/8/layout/hProcess9"/>
    <dgm:cxn modelId="{EABF828B-6357-40CA-8F91-C035F081C4F2}" srcId="{9CABE119-5B53-4DB7-A17C-042175333960}" destId="{78EE7A99-D855-4228-B768-DD75E2F9B895}" srcOrd="0" destOrd="0" parTransId="{B6CEF250-AE13-41C8-B7F8-9FB9CA5AF215}" sibTransId="{A2E21E16-A36F-4B26-B238-410876C62704}"/>
    <dgm:cxn modelId="{015DACCA-3CD9-4BA8-A2D4-271E61E2A287}" srcId="{9CABE119-5B53-4DB7-A17C-042175333960}" destId="{8DAE16A4-5F9A-45A6-B8AB-320CF95AB30D}" srcOrd="2" destOrd="0" parTransId="{EC64237D-ACA2-4741-A97C-A42385877D36}" sibTransId="{CEE25245-5449-4DC7-87FD-28870DFD0D10}"/>
    <dgm:cxn modelId="{BF4979D9-AD8D-4998-8E8E-CFF080A70059}" type="presOf" srcId="{78EE7A99-D855-4228-B768-DD75E2F9B895}" destId="{859AAC21-A4DD-4FD4-80E1-D09457B28EC0}" srcOrd="0" destOrd="0" presId="urn:microsoft.com/office/officeart/2005/8/layout/hProcess9"/>
    <dgm:cxn modelId="{A6F1EAF3-83BB-439B-8EDB-6FD111CCD450}" type="presOf" srcId="{157AA030-130B-4331-9758-617C5E691E00}" destId="{D01D746E-CE86-4816-9B3D-DC833EEDB5C4}" srcOrd="0" destOrd="0" presId="urn:microsoft.com/office/officeart/2005/8/layout/hProcess9"/>
    <dgm:cxn modelId="{13E990FC-9C30-4065-9819-1B691489DDD6}" type="presOf" srcId="{357E6C05-F421-4275-9ADF-5E44ACC39E0C}" destId="{62D3F6AE-3A4E-407D-930D-FDF5ACF604EF}" srcOrd="0" destOrd="0" presId="urn:microsoft.com/office/officeart/2005/8/layout/hProcess9"/>
    <dgm:cxn modelId="{A2AE2AA8-6323-4EA2-A194-6CB53A48158D}" type="presParOf" srcId="{32B2DB15-F467-4A9B-99C3-217180035B9E}" destId="{36BE1B52-EF6B-473D-8511-04AB409DA2EF}" srcOrd="0" destOrd="0" presId="urn:microsoft.com/office/officeart/2005/8/layout/hProcess9"/>
    <dgm:cxn modelId="{9D08FE42-BBC3-471D-BCBC-40443A01EE7E}" type="presParOf" srcId="{32B2DB15-F467-4A9B-99C3-217180035B9E}" destId="{17449E12-9D0A-46B1-AAB0-C07F26D440F3}" srcOrd="1" destOrd="0" presId="urn:microsoft.com/office/officeart/2005/8/layout/hProcess9"/>
    <dgm:cxn modelId="{28A1F78B-B1C8-4B87-9A07-8DF20D99E72A}" type="presParOf" srcId="{17449E12-9D0A-46B1-AAB0-C07F26D440F3}" destId="{859AAC21-A4DD-4FD4-80E1-D09457B28EC0}" srcOrd="0" destOrd="0" presId="urn:microsoft.com/office/officeart/2005/8/layout/hProcess9"/>
    <dgm:cxn modelId="{73F6F759-22F6-47F5-B55B-9E7048000978}" type="presParOf" srcId="{17449E12-9D0A-46B1-AAB0-C07F26D440F3}" destId="{2212595D-A148-4918-B07D-41338E112C84}" srcOrd="1" destOrd="0" presId="urn:microsoft.com/office/officeart/2005/8/layout/hProcess9"/>
    <dgm:cxn modelId="{52CFB36E-DF48-4E03-B498-9311DB61C727}" type="presParOf" srcId="{17449E12-9D0A-46B1-AAB0-C07F26D440F3}" destId="{62D3F6AE-3A4E-407D-930D-FDF5ACF604EF}" srcOrd="2" destOrd="0" presId="urn:microsoft.com/office/officeart/2005/8/layout/hProcess9"/>
    <dgm:cxn modelId="{FBC472B2-A58D-462C-8C80-DD8CC910590F}" type="presParOf" srcId="{17449E12-9D0A-46B1-AAB0-C07F26D440F3}" destId="{AA9459D0-F5CC-4F54-A170-A36D8E6EE26F}" srcOrd="3" destOrd="0" presId="urn:microsoft.com/office/officeart/2005/8/layout/hProcess9"/>
    <dgm:cxn modelId="{8BDC555C-A051-4FE8-8D2A-E88F7D0A070B}" type="presParOf" srcId="{17449E12-9D0A-46B1-AAB0-C07F26D440F3}" destId="{9AF21F55-1867-430B-86F2-E6BF11FCCAA4}" srcOrd="4" destOrd="0" presId="urn:microsoft.com/office/officeart/2005/8/layout/hProcess9"/>
    <dgm:cxn modelId="{6544D0DA-F2F8-49FA-B148-9DCCBF0D7715}" type="presParOf" srcId="{17449E12-9D0A-46B1-AAB0-C07F26D440F3}" destId="{75020859-5002-477D-94FB-1CA129673179}" srcOrd="5" destOrd="0" presId="urn:microsoft.com/office/officeart/2005/8/layout/hProcess9"/>
    <dgm:cxn modelId="{6FA5D595-9A78-4455-90FA-19D918576E79}" type="presParOf" srcId="{17449E12-9D0A-46B1-AAB0-C07F26D440F3}" destId="{D01D746E-CE86-4816-9B3D-DC833EEDB5C4}"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904C3-C233-4A8C-9DEF-96C8F07B545B}">
      <dsp:nvSpPr>
        <dsp:cNvPr id="0" name=""/>
        <dsp:cNvSpPr/>
      </dsp:nvSpPr>
      <dsp:spPr>
        <a:xfrm>
          <a:off x="-6112810" y="-935256"/>
          <a:ext cx="7276654" cy="7276654"/>
        </a:xfrm>
        <a:prstGeom prst="blockArc">
          <a:avLst>
            <a:gd name="adj1" fmla="val 18900000"/>
            <a:gd name="adj2" fmla="val 2700000"/>
            <a:gd name="adj3" fmla="val 297"/>
          </a:avLst>
        </a:prstGeom>
        <a:noFill/>
        <a:ln w="15875" cap="rnd"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ED0131-FE95-4F6A-B025-370E7C45B400}">
      <dsp:nvSpPr>
        <dsp:cNvPr id="0" name=""/>
        <dsp:cNvSpPr/>
      </dsp:nvSpPr>
      <dsp:spPr>
        <a:xfrm>
          <a:off x="433414" y="284687"/>
          <a:ext cx="8689320" cy="569158"/>
        </a:xfrm>
        <a:prstGeom prst="rect">
          <a:avLst/>
        </a:prstGeom>
        <a:solidFill>
          <a:schemeClr val="accent1">
            <a:shade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1770" tIns="78740" rIns="78740" bIns="78740" numCol="1" spcCol="1270" anchor="ctr" anchorCtr="0">
          <a:noAutofit/>
        </a:bodyPr>
        <a:lstStyle/>
        <a:p>
          <a:pPr marL="0" lvl="0" indent="0" algn="l" defTabSz="1377950">
            <a:lnSpc>
              <a:spcPct val="90000"/>
            </a:lnSpc>
            <a:spcBef>
              <a:spcPct val="0"/>
            </a:spcBef>
            <a:spcAft>
              <a:spcPct val="35000"/>
            </a:spcAft>
            <a:buNone/>
          </a:pPr>
          <a:r>
            <a:rPr lang="es-ES" sz="3100" kern="1200" dirty="0"/>
            <a:t>Objetivos</a:t>
          </a:r>
        </a:p>
      </dsp:txBody>
      <dsp:txXfrm>
        <a:off x="433414" y="284687"/>
        <a:ext cx="8689320" cy="569158"/>
      </dsp:txXfrm>
    </dsp:sp>
    <dsp:sp modelId="{FEE3F2AC-4150-4295-9DF3-0E32D3046465}">
      <dsp:nvSpPr>
        <dsp:cNvPr id="0" name=""/>
        <dsp:cNvSpPr/>
      </dsp:nvSpPr>
      <dsp:spPr>
        <a:xfrm>
          <a:off x="77690" y="213542"/>
          <a:ext cx="711448" cy="711448"/>
        </a:xfrm>
        <a:prstGeom prst="ellipse">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6CC88F-7B6D-4857-AA73-8B9645F62664}">
      <dsp:nvSpPr>
        <dsp:cNvPr id="0" name=""/>
        <dsp:cNvSpPr/>
      </dsp:nvSpPr>
      <dsp:spPr>
        <a:xfrm>
          <a:off x="901586" y="1138317"/>
          <a:ext cx="8221148" cy="569158"/>
        </a:xfrm>
        <a:prstGeom prst="rect">
          <a:avLst/>
        </a:prstGeom>
        <a:solidFill>
          <a:schemeClr val="accent1">
            <a:shade val="80000"/>
            <a:hueOff val="-113155"/>
            <a:satOff val="-10317"/>
            <a:lumOff val="731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1770" tIns="78740" rIns="78740" bIns="78740" numCol="1" spcCol="1270" anchor="ctr" anchorCtr="0">
          <a:noAutofit/>
        </a:bodyPr>
        <a:lstStyle/>
        <a:p>
          <a:pPr marL="0" lvl="0" indent="0" algn="l" defTabSz="1377950">
            <a:lnSpc>
              <a:spcPct val="90000"/>
            </a:lnSpc>
            <a:spcBef>
              <a:spcPct val="0"/>
            </a:spcBef>
            <a:spcAft>
              <a:spcPct val="35000"/>
            </a:spcAft>
            <a:buNone/>
          </a:pPr>
          <a:r>
            <a:rPr lang="es-ES" sz="3100" kern="1200" dirty="0"/>
            <a:t>Introducción</a:t>
          </a:r>
        </a:p>
      </dsp:txBody>
      <dsp:txXfrm>
        <a:off x="901586" y="1138317"/>
        <a:ext cx="8221148" cy="569158"/>
      </dsp:txXfrm>
    </dsp:sp>
    <dsp:sp modelId="{4E348475-A914-4E11-A8C0-48E46CC1078E}">
      <dsp:nvSpPr>
        <dsp:cNvPr id="0" name=""/>
        <dsp:cNvSpPr/>
      </dsp:nvSpPr>
      <dsp:spPr>
        <a:xfrm>
          <a:off x="545862" y="1067172"/>
          <a:ext cx="711448" cy="711448"/>
        </a:xfrm>
        <a:prstGeom prst="ellipse">
          <a:avLst/>
        </a:prstGeom>
        <a:solidFill>
          <a:schemeClr val="lt1">
            <a:hueOff val="0"/>
            <a:satOff val="0"/>
            <a:lumOff val="0"/>
            <a:alphaOff val="0"/>
          </a:schemeClr>
        </a:solidFill>
        <a:ln w="15875" cap="rnd" cmpd="sng" algn="ctr">
          <a:solidFill>
            <a:schemeClr val="accent1">
              <a:shade val="80000"/>
              <a:hueOff val="-113155"/>
              <a:satOff val="-10317"/>
              <a:lumOff val="7312"/>
              <a:alphaOff val="0"/>
            </a:schemeClr>
          </a:solidFill>
          <a:prstDash val="solid"/>
        </a:ln>
        <a:effectLst/>
      </dsp:spPr>
      <dsp:style>
        <a:lnRef idx="2">
          <a:scrgbClr r="0" g="0" b="0"/>
        </a:lnRef>
        <a:fillRef idx="1">
          <a:scrgbClr r="0" g="0" b="0"/>
        </a:fillRef>
        <a:effectRef idx="0">
          <a:scrgbClr r="0" g="0" b="0"/>
        </a:effectRef>
        <a:fontRef idx="minor"/>
      </dsp:style>
    </dsp:sp>
    <dsp:sp modelId="{30BF2B7D-065B-464D-8FAD-7183D677A33F}">
      <dsp:nvSpPr>
        <dsp:cNvPr id="0" name=""/>
        <dsp:cNvSpPr/>
      </dsp:nvSpPr>
      <dsp:spPr>
        <a:xfrm>
          <a:off x="1115670" y="1991947"/>
          <a:ext cx="8007065" cy="569158"/>
        </a:xfrm>
        <a:prstGeom prst="rect">
          <a:avLst/>
        </a:prstGeom>
        <a:solidFill>
          <a:schemeClr val="accent1">
            <a:shade val="80000"/>
            <a:hueOff val="-226309"/>
            <a:satOff val="-20634"/>
            <a:lumOff val="1462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1770" tIns="78740" rIns="78740" bIns="78740" numCol="1" spcCol="1270" anchor="ctr" anchorCtr="0">
          <a:noAutofit/>
        </a:bodyPr>
        <a:lstStyle/>
        <a:p>
          <a:pPr marL="0" lvl="0" indent="0" algn="l" defTabSz="1377950">
            <a:lnSpc>
              <a:spcPct val="90000"/>
            </a:lnSpc>
            <a:spcBef>
              <a:spcPct val="0"/>
            </a:spcBef>
            <a:spcAft>
              <a:spcPct val="35000"/>
            </a:spcAft>
            <a:buNone/>
          </a:pPr>
          <a:r>
            <a:rPr lang="es-ES" sz="3100" kern="1200" dirty="0"/>
            <a:t>Fundamentación Teórica</a:t>
          </a:r>
        </a:p>
      </dsp:txBody>
      <dsp:txXfrm>
        <a:off x="1115670" y="1991947"/>
        <a:ext cx="8007065" cy="569158"/>
      </dsp:txXfrm>
    </dsp:sp>
    <dsp:sp modelId="{F7F11E59-8791-4754-AC70-CEDF3D3D4DBE}">
      <dsp:nvSpPr>
        <dsp:cNvPr id="0" name=""/>
        <dsp:cNvSpPr/>
      </dsp:nvSpPr>
      <dsp:spPr>
        <a:xfrm>
          <a:off x="759945" y="1920802"/>
          <a:ext cx="711448" cy="711448"/>
        </a:xfrm>
        <a:prstGeom prst="ellipse">
          <a:avLst/>
        </a:prstGeom>
        <a:solidFill>
          <a:schemeClr val="lt1">
            <a:hueOff val="0"/>
            <a:satOff val="0"/>
            <a:lumOff val="0"/>
            <a:alphaOff val="0"/>
          </a:schemeClr>
        </a:solidFill>
        <a:ln w="15875" cap="rnd" cmpd="sng" algn="ctr">
          <a:solidFill>
            <a:schemeClr val="accent1">
              <a:shade val="80000"/>
              <a:hueOff val="-226309"/>
              <a:satOff val="-20634"/>
              <a:lumOff val="14623"/>
              <a:alphaOff val="0"/>
            </a:schemeClr>
          </a:solidFill>
          <a:prstDash val="solid"/>
        </a:ln>
        <a:effectLst/>
      </dsp:spPr>
      <dsp:style>
        <a:lnRef idx="2">
          <a:scrgbClr r="0" g="0" b="0"/>
        </a:lnRef>
        <a:fillRef idx="1">
          <a:scrgbClr r="0" g="0" b="0"/>
        </a:fillRef>
        <a:effectRef idx="0">
          <a:scrgbClr r="0" g="0" b="0"/>
        </a:effectRef>
        <a:fontRef idx="minor"/>
      </dsp:style>
    </dsp:sp>
    <dsp:sp modelId="{F205C36B-ADCE-4A99-B2E1-2CC48D205673}">
      <dsp:nvSpPr>
        <dsp:cNvPr id="0" name=""/>
        <dsp:cNvSpPr/>
      </dsp:nvSpPr>
      <dsp:spPr>
        <a:xfrm>
          <a:off x="1115670" y="2845036"/>
          <a:ext cx="8007065" cy="569158"/>
        </a:xfrm>
        <a:prstGeom prst="rect">
          <a:avLst/>
        </a:prstGeom>
        <a:solidFill>
          <a:schemeClr val="accent1">
            <a:shade val="80000"/>
            <a:hueOff val="-339464"/>
            <a:satOff val="-30950"/>
            <a:lumOff val="2193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1770" tIns="78740" rIns="78740" bIns="78740" numCol="1" spcCol="1270" anchor="ctr" anchorCtr="0">
          <a:noAutofit/>
        </a:bodyPr>
        <a:lstStyle/>
        <a:p>
          <a:pPr marL="0" lvl="0" indent="0" algn="l" defTabSz="1377950">
            <a:lnSpc>
              <a:spcPct val="90000"/>
            </a:lnSpc>
            <a:spcBef>
              <a:spcPct val="0"/>
            </a:spcBef>
            <a:spcAft>
              <a:spcPct val="35000"/>
            </a:spcAft>
            <a:buNone/>
          </a:pPr>
          <a:r>
            <a:rPr lang="es-ES" sz="3100" kern="1200" dirty="0"/>
            <a:t>Desarrollo</a:t>
          </a:r>
        </a:p>
      </dsp:txBody>
      <dsp:txXfrm>
        <a:off x="1115670" y="2845036"/>
        <a:ext cx="8007065" cy="569158"/>
      </dsp:txXfrm>
    </dsp:sp>
    <dsp:sp modelId="{66F38614-5493-49D5-BC31-5CF2098BA429}">
      <dsp:nvSpPr>
        <dsp:cNvPr id="0" name=""/>
        <dsp:cNvSpPr/>
      </dsp:nvSpPr>
      <dsp:spPr>
        <a:xfrm>
          <a:off x="759945" y="2773891"/>
          <a:ext cx="711448" cy="711448"/>
        </a:xfrm>
        <a:prstGeom prst="ellipse">
          <a:avLst/>
        </a:prstGeom>
        <a:solidFill>
          <a:schemeClr val="lt1">
            <a:hueOff val="0"/>
            <a:satOff val="0"/>
            <a:lumOff val="0"/>
            <a:alphaOff val="0"/>
          </a:schemeClr>
        </a:solidFill>
        <a:ln w="15875" cap="rnd" cmpd="sng" algn="ctr">
          <a:solidFill>
            <a:schemeClr val="accent1">
              <a:shade val="80000"/>
              <a:hueOff val="-339464"/>
              <a:satOff val="-30950"/>
              <a:lumOff val="21935"/>
              <a:alphaOff val="0"/>
            </a:schemeClr>
          </a:solidFill>
          <a:prstDash val="solid"/>
        </a:ln>
        <a:effectLst/>
      </dsp:spPr>
      <dsp:style>
        <a:lnRef idx="2">
          <a:scrgbClr r="0" g="0" b="0"/>
        </a:lnRef>
        <a:fillRef idx="1">
          <a:scrgbClr r="0" g="0" b="0"/>
        </a:fillRef>
        <a:effectRef idx="0">
          <a:scrgbClr r="0" g="0" b="0"/>
        </a:effectRef>
        <a:fontRef idx="minor"/>
      </dsp:style>
    </dsp:sp>
    <dsp:sp modelId="{89C5858D-631F-42AF-8BCC-A151891D2B0A}">
      <dsp:nvSpPr>
        <dsp:cNvPr id="0" name=""/>
        <dsp:cNvSpPr/>
      </dsp:nvSpPr>
      <dsp:spPr>
        <a:xfrm>
          <a:off x="901586" y="3698666"/>
          <a:ext cx="8221148" cy="569158"/>
        </a:xfrm>
        <a:prstGeom prst="rect">
          <a:avLst/>
        </a:prstGeom>
        <a:solidFill>
          <a:schemeClr val="accent1">
            <a:shade val="80000"/>
            <a:hueOff val="-452618"/>
            <a:satOff val="-41267"/>
            <a:lumOff val="2924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1770" tIns="78740" rIns="78740" bIns="78740" numCol="1" spcCol="1270" anchor="ctr" anchorCtr="0">
          <a:noAutofit/>
        </a:bodyPr>
        <a:lstStyle/>
        <a:p>
          <a:pPr marL="0" lvl="0" indent="0" algn="l" defTabSz="1377950">
            <a:lnSpc>
              <a:spcPct val="90000"/>
            </a:lnSpc>
            <a:spcBef>
              <a:spcPct val="0"/>
            </a:spcBef>
            <a:spcAft>
              <a:spcPct val="35000"/>
            </a:spcAft>
            <a:buNone/>
          </a:pPr>
          <a:r>
            <a:rPr lang="es-ES" sz="3100" kern="1200" dirty="0"/>
            <a:t>Pruebas y Resultados</a:t>
          </a:r>
        </a:p>
      </dsp:txBody>
      <dsp:txXfrm>
        <a:off x="901586" y="3698666"/>
        <a:ext cx="8221148" cy="569158"/>
      </dsp:txXfrm>
    </dsp:sp>
    <dsp:sp modelId="{76E3E928-EACD-440D-A8FA-A26F6FA2C3DA}">
      <dsp:nvSpPr>
        <dsp:cNvPr id="0" name=""/>
        <dsp:cNvSpPr/>
      </dsp:nvSpPr>
      <dsp:spPr>
        <a:xfrm>
          <a:off x="545862" y="3627521"/>
          <a:ext cx="711448" cy="711448"/>
        </a:xfrm>
        <a:prstGeom prst="ellipse">
          <a:avLst/>
        </a:prstGeom>
        <a:solidFill>
          <a:schemeClr val="lt1">
            <a:hueOff val="0"/>
            <a:satOff val="0"/>
            <a:lumOff val="0"/>
            <a:alphaOff val="0"/>
          </a:schemeClr>
        </a:solidFill>
        <a:ln w="15875" cap="rnd" cmpd="sng" algn="ctr">
          <a:solidFill>
            <a:schemeClr val="accent1">
              <a:shade val="80000"/>
              <a:hueOff val="-452618"/>
              <a:satOff val="-41267"/>
              <a:lumOff val="29246"/>
              <a:alphaOff val="0"/>
            </a:schemeClr>
          </a:solidFill>
          <a:prstDash val="solid"/>
        </a:ln>
        <a:effectLst/>
      </dsp:spPr>
      <dsp:style>
        <a:lnRef idx="2">
          <a:scrgbClr r="0" g="0" b="0"/>
        </a:lnRef>
        <a:fillRef idx="1">
          <a:scrgbClr r="0" g="0" b="0"/>
        </a:fillRef>
        <a:effectRef idx="0">
          <a:scrgbClr r="0" g="0" b="0"/>
        </a:effectRef>
        <a:fontRef idx="minor"/>
      </dsp:style>
    </dsp:sp>
    <dsp:sp modelId="{105569AB-5CEB-4A3C-9107-7882B215FDC5}">
      <dsp:nvSpPr>
        <dsp:cNvPr id="0" name=""/>
        <dsp:cNvSpPr/>
      </dsp:nvSpPr>
      <dsp:spPr>
        <a:xfrm>
          <a:off x="433414" y="4552295"/>
          <a:ext cx="8689320" cy="569158"/>
        </a:xfrm>
        <a:prstGeom prst="rect">
          <a:avLst/>
        </a:prstGeom>
        <a:solidFill>
          <a:schemeClr val="accent1">
            <a:shade val="80000"/>
            <a:hueOff val="-565773"/>
            <a:satOff val="-51584"/>
            <a:lumOff val="3655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1770" tIns="78740" rIns="78740" bIns="78740" numCol="1" spcCol="1270" anchor="ctr" anchorCtr="0">
          <a:noAutofit/>
        </a:bodyPr>
        <a:lstStyle/>
        <a:p>
          <a:pPr marL="0" lvl="0" indent="0" algn="l" defTabSz="1377950">
            <a:lnSpc>
              <a:spcPct val="90000"/>
            </a:lnSpc>
            <a:spcBef>
              <a:spcPct val="0"/>
            </a:spcBef>
            <a:spcAft>
              <a:spcPct val="35000"/>
            </a:spcAft>
            <a:buNone/>
          </a:pPr>
          <a:r>
            <a:rPr lang="es-ES" sz="3100" kern="1200" dirty="0"/>
            <a:t>Conclusiones y Recomendaciones</a:t>
          </a:r>
        </a:p>
      </dsp:txBody>
      <dsp:txXfrm>
        <a:off x="433414" y="4552295"/>
        <a:ext cx="8689320" cy="569158"/>
      </dsp:txXfrm>
    </dsp:sp>
    <dsp:sp modelId="{FD4E9874-9D78-4F5F-AD21-373607E011D9}">
      <dsp:nvSpPr>
        <dsp:cNvPr id="0" name=""/>
        <dsp:cNvSpPr/>
      </dsp:nvSpPr>
      <dsp:spPr>
        <a:xfrm>
          <a:off x="77690" y="4481151"/>
          <a:ext cx="711448" cy="711448"/>
        </a:xfrm>
        <a:prstGeom prst="ellipse">
          <a:avLst/>
        </a:prstGeom>
        <a:solidFill>
          <a:schemeClr val="lt1">
            <a:hueOff val="0"/>
            <a:satOff val="0"/>
            <a:lumOff val="0"/>
            <a:alphaOff val="0"/>
          </a:schemeClr>
        </a:solidFill>
        <a:ln w="15875" cap="rnd" cmpd="sng" algn="ctr">
          <a:solidFill>
            <a:schemeClr val="accent1">
              <a:shade val="80000"/>
              <a:hueOff val="-565773"/>
              <a:satOff val="-51584"/>
              <a:lumOff val="3655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BE1B52-EF6B-473D-8511-04AB409DA2EF}">
      <dsp:nvSpPr>
        <dsp:cNvPr id="0" name=""/>
        <dsp:cNvSpPr/>
      </dsp:nvSpPr>
      <dsp:spPr>
        <a:xfrm>
          <a:off x="736467" y="0"/>
          <a:ext cx="8346630" cy="5111634"/>
        </a:xfrm>
        <a:prstGeom prst="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859AAC21-A4DD-4FD4-80E1-D09457B28EC0}">
      <dsp:nvSpPr>
        <dsp:cNvPr id="0" name=""/>
        <dsp:cNvSpPr/>
      </dsp:nvSpPr>
      <dsp:spPr>
        <a:xfrm>
          <a:off x="3385" y="1448483"/>
          <a:ext cx="2015317" cy="2214666"/>
        </a:xfrm>
        <a:prstGeom prst="roundRect">
          <a:avLst/>
        </a:prstGeom>
        <a:solidFill>
          <a:schemeClr val="lt1"/>
        </a:solidFill>
        <a:ln w="15875" cap="rnd" cmpd="sng" algn="ctr">
          <a:solidFill>
            <a:schemeClr val="dk1"/>
          </a:solidFill>
          <a:prstDash val="solid"/>
        </a:ln>
        <a:effectLst/>
        <a:scene3d>
          <a:camera prst="orthographicFront"/>
          <a:lightRig rig="flat" dir="t"/>
        </a:scene3d>
        <a:sp3d/>
      </dsp:spPr>
      <dsp:style>
        <a:lnRef idx="2">
          <a:schemeClr val="dk1"/>
        </a:lnRef>
        <a:fillRef idx="1">
          <a:schemeClr val="lt1"/>
        </a:fillRef>
        <a:effectRef idx="0">
          <a:schemeClr val="dk1"/>
        </a:effectRef>
        <a:fontRef idx="minor">
          <a:schemeClr val="dk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endParaRPr lang="es-EC" sz="4700" kern="1200" dirty="0"/>
        </a:p>
        <a:p>
          <a:pPr marL="0" lvl="0" indent="0" algn="ctr" defTabSz="2089150">
            <a:lnSpc>
              <a:spcPct val="90000"/>
            </a:lnSpc>
            <a:spcBef>
              <a:spcPct val="0"/>
            </a:spcBef>
            <a:spcAft>
              <a:spcPct val="35000"/>
            </a:spcAft>
            <a:buNone/>
          </a:pPr>
          <a:endParaRPr lang="es-ES" sz="4700" kern="1200" dirty="0"/>
        </a:p>
      </dsp:txBody>
      <dsp:txXfrm>
        <a:off x="101765" y="1546863"/>
        <a:ext cx="1818557" cy="2017906"/>
      </dsp:txXfrm>
    </dsp:sp>
    <dsp:sp modelId="{62D3F6AE-3A4E-407D-930D-FDF5ACF604EF}">
      <dsp:nvSpPr>
        <dsp:cNvPr id="0" name=""/>
        <dsp:cNvSpPr/>
      </dsp:nvSpPr>
      <dsp:spPr>
        <a:xfrm>
          <a:off x="2383053" y="1471741"/>
          <a:ext cx="1960020" cy="2168150"/>
        </a:xfrm>
        <a:prstGeom prst="roundRect">
          <a:avLst/>
        </a:prstGeom>
        <a:solidFill>
          <a:schemeClr val="lt1"/>
        </a:solidFill>
        <a:ln w="15875" cap="rnd" cmpd="sng" algn="ctr">
          <a:solidFill>
            <a:schemeClr val="dk1"/>
          </a:solidFill>
          <a:prstDash val="solid"/>
        </a:ln>
        <a:effectLst/>
        <a:scene3d>
          <a:camera prst="orthographicFront"/>
          <a:lightRig rig="flat" dir="t"/>
        </a:scene3d>
        <a:sp3d/>
      </dsp:spPr>
      <dsp:style>
        <a:lnRef idx="2">
          <a:schemeClr val="dk1"/>
        </a:lnRef>
        <a:fillRef idx="1">
          <a:schemeClr val="lt1"/>
        </a:fillRef>
        <a:effectRef idx="0">
          <a:schemeClr val="dk1"/>
        </a:effectRef>
        <a:fontRef idx="minor">
          <a:schemeClr val="dk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endParaRPr lang="es-ES" sz="4700" kern="1200"/>
        </a:p>
      </dsp:txBody>
      <dsp:txXfrm>
        <a:off x="2478733" y="1567421"/>
        <a:ext cx="1768660" cy="1976790"/>
      </dsp:txXfrm>
    </dsp:sp>
    <dsp:sp modelId="{9AF21F55-1867-430B-86F2-E6BF11FCCAA4}">
      <dsp:nvSpPr>
        <dsp:cNvPr id="0" name=""/>
        <dsp:cNvSpPr/>
      </dsp:nvSpPr>
      <dsp:spPr>
        <a:xfrm>
          <a:off x="4707425" y="1455977"/>
          <a:ext cx="2001964" cy="2199679"/>
        </a:xfrm>
        <a:prstGeom prst="roundRect">
          <a:avLst/>
        </a:prstGeom>
        <a:solidFill>
          <a:schemeClr val="lt1"/>
        </a:solidFill>
        <a:ln w="15875" cap="rnd" cmpd="sng" algn="ctr">
          <a:solidFill>
            <a:schemeClr val="dk1"/>
          </a:solidFill>
          <a:prstDash val="solid"/>
        </a:ln>
        <a:effectLst/>
        <a:scene3d>
          <a:camera prst="orthographicFront"/>
          <a:lightRig rig="flat" dir="t"/>
        </a:scene3d>
        <a:sp3d/>
      </dsp:spPr>
      <dsp:style>
        <a:lnRef idx="2">
          <a:schemeClr val="dk1"/>
        </a:lnRef>
        <a:fillRef idx="1">
          <a:schemeClr val="lt1"/>
        </a:fillRef>
        <a:effectRef idx="0">
          <a:schemeClr val="dk1"/>
        </a:effectRef>
        <a:fontRef idx="minor">
          <a:schemeClr val="dk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endParaRPr lang="es-ES" sz="4700" kern="1200"/>
        </a:p>
      </dsp:txBody>
      <dsp:txXfrm>
        <a:off x="4805153" y="1553705"/>
        <a:ext cx="1806508" cy="2004223"/>
      </dsp:txXfrm>
    </dsp:sp>
    <dsp:sp modelId="{D01D746E-CE86-4816-9B3D-DC833EEDB5C4}">
      <dsp:nvSpPr>
        <dsp:cNvPr id="0" name=""/>
        <dsp:cNvSpPr/>
      </dsp:nvSpPr>
      <dsp:spPr>
        <a:xfrm>
          <a:off x="6995853" y="249805"/>
          <a:ext cx="2742438" cy="4509422"/>
        </a:xfrm>
        <a:prstGeom prst="roundRect">
          <a:avLst/>
        </a:prstGeom>
        <a:solidFill>
          <a:schemeClr val="lt1"/>
        </a:solidFill>
        <a:ln w="15875" cap="rnd" cmpd="sng" algn="ctr">
          <a:solidFill>
            <a:schemeClr val="dk1"/>
          </a:solidFill>
          <a:prstDash val="solid"/>
        </a:ln>
        <a:effectLst/>
        <a:scene3d>
          <a:camera prst="orthographicFront"/>
          <a:lightRig rig="flat" dir="t"/>
        </a:scene3d>
        <a:sp3d/>
      </dsp:spPr>
      <dsp:style>
        <a:lnRef idx="2">
          <a:schemeClr val="dk1"/>
        </a:lnRef>
        <a:fillRef idx="1">
          <a:schemeClr val="lt1"/>
        </a:fillRef>
        <a:effectRef idx="0">
          <a:schemeClr val="dk1"/>
        </a:effectRef>
        <a:fontRef idx="minor">
          <a:schemeClr val="dk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endParaRPr lang="es-EC" sz="4700" kern="1200" dirty="0"/>
        </a:p>
        <a:p>
          <a:pPr marL="0" lvl="0" indent="0" algn="ctr" defTabSz="2089150">
            <a:lnSpc>
              <a:spcPct val="90000"/>
            </a:lnSpc>
            <a:spcBef>
              <a:spcPct val="0"/>
            </a:spcBef>
            <a:spcAft>
              <a:spcPct val="35000"/>
            </a:spcAft>
            <a:buNone/>
          </a:pPr>
          <a:endParaRPr lang="es-ES" sz="4700" kern="1200" dirty="0"/>
        </a:p>
      </dsp:txBody>
      <dsp:txXfrm>
        <a:off x="7129728" y="383680"/>
        <a:ext cx="2474688" cy="424167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1D647-4709-4525-AE1E-82CD0F647A07}" type="datetimeFigureOut">
              <a:rPr lang="es-ES" smtClean="0"/>
              <a:t>07/02/2023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051647-FC4D-4257-9365-3DA9B03C5D5E}" type="slidenum">
              <a:rPr lang="es-ES" smtClean="0"/>
              <a:t>‹Nº›</a:t>
            </a:fld>
            <a:endParaRPr lang="es-ES"/>
          </a:p>
        </p:txBody>
      </p:sp>
    </p:spTree>
    <p:extLst>
      <p:ext uri="{BB962C8B-B14F-4D97-AF65-F5344CB8AC3E}">
        <p14:creationId xmlns:p14="http://schemas.microsoft.com/office/powerpoint/2010/main" val="2321949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endParaRPr lang="es-ES" dirty="0"/>
          </a:p>
        </p:txBody>
      </p:sp>
      <p:sp>
        <p:nvSpPr>
          <p:cNvPr id="4" name="Marcador de número de diapositiva 3"/>
          <p:cNvSpPr>
            <a:spLocks noGrp="1"/>
          </p:cNvSpPr>
          <p:nvPr>
            <p:ph type="sldNum" sz="quarter" idx="10"/>
          </p:nvPr>
        </p:nvSpPr>
        <p:spPr/>
        <p:txBody>
          <a:bodyPr/>
          <a:lstStyle/>
          <a:p>
            <a:fld id="{5C051647-FC4D-4257-9365-3DA9B03C5D5E}" type="slidenum">
              <a:rPr lang="es-ES" smtClean="0"/>
              <a:t>1</a:t>
            </a:fld>
            <a:endParaRPr lang="es-ES"/>
          </a:p>
        </p:txBody>
      </p:sp>
    </p:spTree>
    <p:extLst>
      <p:ext uri="{BB962C8B-B14F-4D97-AF65-F5344CB8AC3E}">
        <p14:creationId xmlns:p14="http://schemas.microsoft.com/office/powerpoint/2010/main" val="2800782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p:cNvGrpSpPr/>
          <p:nvPr userDrawn="1"/>
        </p:nvGrpSpPr>
        <p:grpSpPr>
          <a:xfrm>
            <a:off x="123718" y="0"/>
            <a:ext cx="4328007"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AAFD2E72-0981-4590-A6B6-2872B6C3DC50}" type="datetimeFigureOut">
              <a:rPr lang="es-ES" smtClean="0"/>
              <a:t>07/02/2023</a:t>
            </a:fld>
            <a:endParaRPr lang="es-ES"/>
          </a:p>
        </p:txBody>
      </p:sp>
      <p:sp>
        <p:nvSpPr>
          <p:cNvPr id="5" name="Footer Placeholder 4"/>
          <p:cNvSpPr>
            <a:spLocks noGrp="1"/>
          </p:cNvSpPr>
          <p:nvPr>
            <p:ph type="ftr" sz="quarter" idx="11"/>
          </p:nvPr>
        </p:nvSpPr>
        <p:spPr>
          <a:xfrm>
            <a:off x="5332412" y="5883275"/>
            <a:ext cx="4324044" cy="365125"/>
          </a:xfrm>
        </p:spPr>
        <p:txBody>
          <a:bodyPr/>
          <a:lstStyle/>
          <a:p>
            <a:endParaRPr lang="es-ES"/>
          </a:p>
        </p:txBody>
      </p:sp>
      <p:sp>
        <p:nvSpPr>
          <p:cNvPr id="6" name="Slide Number Placeholder 5"/>
          <p:cNvSpPr>
            <a:spLocks noGrp="1"/>
          </p:cNvSpPr>
          <p:nvPr>
            <p:ph type="sldNum" sz="quarter" idx="12"/>
          </p:nvPr>
        </p:nvSpPr>
        <p:spPr/>
        <p:txBody>
          <a:bodyPr/>
          <a:lstStyle/>
          <a:p>
            <a:fld id="{E35EFDBA-B583-4CE3-AD98-9B6F933EB688}" type="slidenum">
              <a:rPr lang="es-ES" smtClean="0"/>
              <a:t>‹Nº›</a:t>
            </a:fld>
            <a:endParaRPr lang="es-ES"/>
          </a:p>
        </p:txBody>
      </p:sp>
      <p:pic>
        <p:nvPicPr>
          <p:cNvPr id="14" name="Imagen 13">
            <a:extLst>
              <a:ext uri="{FF2B5EF4-FFF2-40B4-BE49-F238E27FC236}">
                <a16:creationId xmlns:a16="http://schemas.microsoft.com/office/drawing/2014/main" id="{EE5093AB-7E66-4768-839C-5F591FBAF9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90890" y="332954"/>
            <a:ext cx="5057870" cy="1306285"/>
          </a:xfrm>
          <a:prstGeom prst="rect">
            <a:avLst/>
          </a:prstGeom>
        </p:spPr>
      </p:pic>
      <p:sp>
        <p:nvSpPr>
          <p:cNvPr id="2" name="Title 1"/>
          <p:cNvSpPr>
            <a:spLocks noGrp="1"/>
          </p:cNvSpPr>
          <p:nvPr>
            <p:ph type="ctrTitle"/>
          </p:nvPr>
        </p:nvSpPr>
        <p:spPr>
          <a:xfrm>
            <a:off x="2928401" y="1380068"/>
            <a:ext cx="8574622" cy="2616199"/>
          </a:xfrm>
        </p:spPr>
        <p:txBody>
          <a:bodyPr anchor="b">
            <a:noAutofit/>
          </a:bodyPr>
          <a:lstStyle>
            <a:lvl1pPr algn="ctr">
              <a:defRPr sz="2400" b="1">
                <a:solidFill>
                  <a:schemeClr val="tx1"/>
                </a:solidFill>
                <a:effectLst/>
              </a:defRPr>
            </a:lvl1pPr>
          </a:lstStyle>
          <a:p>
            <a:endParaRPr lang="en-US" dirty="0"/>
          </a:p>
        </p:txBody>
      </p:sp>
      <p:pic>
        <p:nvPicPr>
          <p:cNvPr id="8" name="Imagen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68768" y="6202576"/>
            <a:ext cx="649790" cy="587576"/>
          </a:xfrm>
          <a:prstGeom prst="rect">
            <a:avLst/>
          </a:prstGeom>
        </p:spPr>
      </p:pic>
      <p:pic>
        <p:nvPicPr>
          <p:cNvPr id="33" name="Imagen 32"/>
          <p:cNvPicPr>
            <a:picLocks noChangeAspect="1"/>
          </p:cNvPicPr>
          <p:nvPr/>
        </p:nvPicPr>
        <p:blipFill rotWithShape="1">
          <a:blip r:embed="rId5">
            <a:extLst>
              <a:ext uri="{28A0092B-C50C-407E-A947-70E740481C1C}">
                <a14:useLocalDpi xmlns:a14="http://schemas.microsoft.com/office/drawing/2010/main" val="0"/>
              </a:ext>
            </a:extLst>
          </a:blip>
          <a:srcRect l="5475" t="4599" r="5069" b="28733"/>
          <a:stretch/>
        </p:blipFill>
        <p:spPr>
          <a:xfrm>
            <a:off x="7252078" y="6210658"/>
            <a:ext cx="725295" cy="571413"/>
          </a:xfrm>
          <a:prstGeom prst="rect">
            <a:avLst/>
          </a:prstGeom>
          <a:noFill/>
          <a:ln>
            <a:noFill/>
          </a:ln>
        </p:spPr>
      </p:pic>
      <p:pic>
        <p:nvPicPr>
          <p:cNvPr id="1026" name="Picture 2" descr="Resultado de imagen para ingenieria mecatronica espe 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913362" y="6158525"/>
            <a:ext cx="556135" cy="623546"/>
          </a:xfrm>
          <a:prstGeom prst="rect">
            <a:avLst/>
          </a:prstGeom>
          <a:noFill/>
          <a:extLst>
            <a:ext uri="{909E8E84-426E-40DD-AFC4-6F175D3DCCD1}">
              <a14:hiddenFill xmlns:a14="http://schemas.microsoft.com/office/drawing/2010/main">
                <a:solidFill>
                  <a:srgbClr val="FFFFFF"/>
                </a:solidFill>
              </a14:hiddenFill>
            </a:ext>
          </a:extLst>
        </p:spPr>
      </p:pic>
      <p:pic>
        <p:nvPicPr>
          <p:cNvPr id="37" name="Imagen 36"/>
          <p:cNvPicPr/>
          <p:nvPr userDrawn="1"/>
        </p:nvPicPr>
        <p:blipFill>
          <a:blip r:embed="rId7"/>
          <a:stretch>
            <a:fillRect/>
          </a:stretch>
        </p:blipFill>
        <p:spPr>
          <a:xfrm>
            <a:off x="10494563" y="6187553"/>
            <a:ext cx="612511" cy="582318"/>
          </a:xfrm>
          <a:prstGeom prst="rect">
            <a:avLst/>
          </a:prstGeom>
        </p:spPr>
      </p:pic>
    </p:spTree>
    <p:extLst>
      <p:ext uri="{BB962C8B-B14F-4D97-AF65-F5344CB8AC3E}">
        <p14:creationId xmlns:p14="http://schemas.microsoft.com/office/powerpoint/2010/main" val="191801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s-ES" dirty="0"/>
              <a:t>Haga clic para modificar el estilo de título del patrón</a:t>
            </a:r>
            <a:endParaRPr lang="en-US" dirty="0"/>
          </a:p>
        </p:txBody>
      </p:sp>
      <p:sp>
        <p:nvSpPr>
          <p:cNvPr id="3" name="Content Placeholder 2"/>
          <p:cNvSpPr>
            <a:spLocks noGrp="1"/>
          </p:cNvSpPr>
          <p:nvPr>
            <p:ph sz="half" idx="1" hasCustomPrompt="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dirty="0"/>
              <a:t>Editar el estilo de texto del </a:t>
            </a:r>
            <a:r>
              <a:rPr lang="es-ES" dirty="0" err="1"/>
              <a:t>paj</a:t>
            </a:r>
            <a:r>
              <a:rPr lang="es-ES" dirty="0"/>
              <a:t> </a:t>
            </a:r>
            <a:r>
              <a:rPr lang="es-ES" dirty="0" err="1"/>
              <a:t>jyjbytrón</a:t>
            </a:r>
            <a:endParaRPr lang="es-ES" dirty="0"/>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AFD2E72-0981-4590-A6B6-2872B6C3DC50}" type="datetimeFigureOut">
              <a:rPr lang="es-ES" smtClean="0"/>
              <a:t>07/02/2023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35EFDBA-B583-4CE3-AD98-9B6F933EB688}" type="slidenum">
              <a:rPr lang="es-ES" smtClean="0"/>
              <a:t>‹Nº›</a:t>
            </a:fld>
            <a:endParaRPr lang="es-ES"/>
          </a:p>
        </p:txBody>
      </p:sp>
    </p:spTree>
    <p:extLst>
      <p:ext uri="{BB962C8B-B14F-4D97-AF65-F5344CB8AC3E}">
        <p14:creationId xmlns:p14="http://schemas.microsoft.com/office/powerpoint/2010/main" val="807010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484310" y="1469571"/>
            <a:ext cx="10018713" cy="1752599"/>
          </a:xfrm>
        </p:spPr>
        <p:txBody>
          <a:bodyPr/>
          <a:lstStyle/>
          <a:p>
            <a:r>
              <a:rPr lang="es-ES" dirty="0"/>
              <a:t>Haga clic para modificar el estilo de título del patrón</a:t>
            </a:r>
            <a:endParaRPr lang="en-US" dirty="0"/>
          </a:p>
        </p:txBody>
      </p:sp>
      <p:pic>
        <p:nvPicPr>
          <p:cNvPr id="7" name="Imagen 6">
            <a:extLst>
              <a:ext uri="{FF2B5EF4-FFF2-40B4-BE49-F238E27FC236}">
                <a16:creationId xmlns:a16="http://schemas.microsoft.com/office/drawing/2014/main" id="{157EAC9F-69FE-47CD-8B01-0A7B84A858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4308" y="238975"/>
            <a:ext cx="3283131" cy="847927"/>
          </a:xfrm>
          <a:prstGeom prst="rect">
            <a:avLst/>
          </a:prstGeom>
        </p:spPr>
      </p:pic>
      <p:pic>
        <p:nvPicPr>
          <p:cNvPr id="13" name="Imagen 12">
            <a:extLst>
              <a:ext uri="{FF2B5EF4-FFF2-40B4-BE49-F238E27FC236}">
                <a16:creationId xmlns:a16="http://schemas.microsoft.com/office/drawing/2014/main" id="{5A5C7EE5-0C99-4765-8196-EC5E6F48B86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20250" y="4083275"/>
            <a:ext cx="1682773" cy="1800000"/>
          </a:xfrm>
          <a:prstGeom prst="rect">
            <a:avLst/>
          </a:prstGeom>
        </p:spPr>
      </p:pic>
      <p:pic>
        <p:nvPicPr>
          <p:cNvPr id="1026" name="Picture 2">
            <a:extLst>
              <a:ext uri="{FF2B5EF4-FFF2-40B4-BE49-F238E27FC236}">
                <a16:creationId xmlns:a16="http://schemas.microsoft.com/office/drawing/2014/main" id="{8E909FFD-C2E1-4674-BF9A-E47B5880FD8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778000"/>
            <a:ext cx="11503023" cy="1080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400419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D1D805-C1B0-4DDC-AF92-67189E442D0D}"/>
              </a:ext>
            </a:extLst>
          </p:cNvPr>
          <p:cNvSpPr>
            <a:spLocks noGrp="1"/>
          </p:cNvSpPr>
          <p:nvPr>
            <p:ph type="title"/>
          </p:nvPr>
        </p:nvSpPr>
        <p:spPr>
          <a:xfrm>
            <a:off x="1484311" y="685800"/>
            <a:ext cx="10018713" cy="735037"/>
          </a:xfrm>
        </p:spPr>
        <p:txBody>
          <a:bodyPr>
            <a:normAutofit/>
          </a:bodyPr>
          <a:lstStyle>
            <a:lvl1pPr algn="l">
              <a:defRPr sz="3200" b="1"/>
            </a:lvl1pPr>
          </a:lstStyle>
          <a:p>
            <a:r>
              <a:rPr lang="es-ES" dirty="0"/>
              <a:t>Haga clic para modificar el estilo de título del patrón</a:t>
            </a:r>
          </a:p>
        </p:txBody>
      </p:sp>
      <p:sp>
        <p:nvSpPr>
          <p:cNvPr id="3" name="Marcador de fecha 2">
            <a:extLst>
              <a:ext uri="{FF2B5EF4-FFF2-40B4-BE49-F238E27FC236}">
                <a16:creationId xmlns:a16="http://schemas.microsoft.com/office/drawing/2014/main" id="{2DD79213-15AD-4731-BC9D-5EEBA3466908}"/>
              </a:ext>
            </a:extLst>
          </p:cNvPr>
          <p:cNvSpPr>
            <a:spLocks noGrp="1"/>
          </p:cNvSpPr>
          <p:nvPr>
            <p:ph type="dt" sz="half" idx="10"/>
          </p:nvPr>
        </p:nvSpPr>
        <p:spPr/>
        <p:txBody>
          <a:bodyPr/>
          <a:lstStyle/>
          <a:p>
            <a:fld id="{AAFD2E72-0981-4590-A6B6-2872B6C3DC50}" type="datetimeFigureOut">
              <a:rPr lang="es-ES" smtClean="0"/>
              <a:t>07/02/2023</a:t>
            </a:fld>
            <a:endParaRPr lang="es-ES"/>
          </a:p>
        </p:txBody>
      </p:sp>
      <p:sp>
        <p:nvSpPr>
          <p:cNvPr id="4" name="Marcador de pie de página 3">
            <a:extLst>
              <a:ext uri="{FF2B5EF4-FFF2-40B4-BE49-F238E27FC236}">
                <a16:creationId xmlns:a16="http://schemas.microsoft.com/office/drawing/2014/main" id="{3EBFBCF1-F61F-4754-9BAA-806D370C810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C3C330C-8F22-411A-8949-12C3BA935BB0}"/>
              </a:ext>
            </a:extLst>
          </p:cNvPr>
          <p:cNvSpPr>
            <a:spLocks noGrp="1"/>
          </p:cNvSpPr>
          <p:nvPr>
            <p:ph type="sldNum" sz="quarter" idx="12"/>
          </p:nvPr>
        </p:nvSpPr>
        <p:spPr/>
        <p:txBody>
          <a:bodyPr/>
          <a:lstStyle/>
          <a:p>
            <a:fld id="{E35EFDBA-B583-4CE3-AD98-9B6F933EB688}" type="slidenum">
              <a:rPr lang="es-ES" smtClean="0"/>
              <a:t>‹Nº›</a:t>
            </a:fld>
            <a:endParaRPr lang="es-ES"/>
          </a:p>
        </p:txBody>
      </p:sp>
      <p:sp>
        <p:nvSpPr>
          <p:cNvPr id="7" name="Marcador de texto 6">
            <a:extLst>
              <a:ext uri="{FF2B5EF4-FFF2-40B4-BE49-F238E27FC236}">
                <a16:creationId xmlns:a16="http://schemas.microsoft.com/office/drawing/2014/main" id="{7DE5F423-2487-4C0A-997A-E8F35C5AC477}"/>
              </a:ext>
            </a:extLst>
          </p:cNvPr>
          <p:cNvSpPr>
            <a:spLocks noGrp="1"/>
          </p:cNvSpPr>
          <p:nvPr>
            <p:ph type="body" sz="quarter" idx="13"/>
          </p:nvPr>
        </p:nvSpPr>
        <p:spPr>
          <a:xfrm>
            <a:off x="1484311" y="1688196"/>
            <a:ext cx="10018712" cy="3995152"/>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2554036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6000">
              <a:schemeClr val="bg1"/>
            </a:gs>
            <a:gs pos="0">
              <a:schemeClr val="bg1"/>
            </a:gs>
            <a:gs pos="98000">
              <a:schemeClr val="accent1">
                <a:lumMod val="81000"/>
              </a:schemeClr>
            </a:gs>
            <a:gs pos="89000">
              <a:srgbClr val="97C2A5"/>
            </a:gs>
            <a:gs pos="81000">
              <a:schemeClr val="bg1"/>
            </a:gs>
          </a:gsLst>
          <a:path path="circle">
            <a:fillToRect l="100000" b="100000"/>
          </a:path>
          <a:tileRect t="-100000" r="-100000"/>
        </a:gradFill>
        <a:effectLst/>
      </p:bgPr>
    </p:bg>
    <p:spTree>
      <p:nvGrpSpPr>
        <p:cNvPr id="1" name=""/>
        <p:cNvGrpSpPr/>
        <p:nvPr/>
      </p:nvGrpSpPr>
      <p:grpSpPr>
        <a:xfrm>
          <a:off x="0" y="0"/>
          <a:ext cx="0" cy="0"/>
          <a:chOff x="0" y="0"/>
          <a:chExt cx="0" cy="0"/>
        </a:xfrm>
      </p:grpSpPr>
      <p:grpSp>
        <p:nvGrpSpPr>
          <p:cNvPr id="7" name="Group 6"/>
          <p:cNvGrpSpPr/>
          <p:nvPr/>
        </p:nvGrpSpPr>
        <p:grpSpPr>
          <a:xfrm>
            <a:off x="150813" y="945931"/>
            <a:ext cx="2056810" cy="5912070"/>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AFD2E72-0981-4590-A6B6-2872B6C3DC50}" type="datetimeFigureOut">
              <a:rPr lang="es-ES" smtClean="0"/>
              <a:t>07/02/2023</a:t>
            </a:fld>
            <a:endParaRPr lang="es-E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35EFDBA-B583-4CE3-AD98-9B6F933EB688}" type="slidenum">
              <a:rPr lang="es-ES" smtClean="0"/>
              <a:t>‹Nº›</a:t>
            </a:fld>
            <a:endParaRPr lang="es-ES"/>
          </a:p>
        </p:txBody>
      </p:sp>
      <p:pic>
        <p:nvPicPr>
          <p:cNvPr id="18" name="Imagen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68343" y="47298"/>
            <a:ext cx="927854" cy="853856"/>
          </a:xfrm>
          <a:prstGeom prst="rect">
            <a:avLst/>
          </a:prstGeom>
        </p:spPr>
      </p:pic>
      <p:pic>
        <p:nvPicPr>
          <p:cNvPr id="19" name="Imagen 18"/>
          <p:cNvPicPr>
            <a:picLocks noChangeAspect="1"/>
          </p:cNvPicPr>
          <p:nvPr userDrawn="1"/>
        </p:nvPicPr>
        <p:blipFill rotWithShape="1">
          <a:blip r:embed="rId7">
            <a:extLst>
              <a:ext uri="{28A0092B-C50C-407E-A947-70E740481C1C}">
                <a14:useLocalDpi xmlns:a14="http://schemas.microsoft.com/office/drawing/2010/main" val="0"/>
              </a:ext>
            </a:extLst>
          </a:blip>
          <a:srcRect l="5475" t="4599" r="5069" b="28733"/>
          <a:stretch/>
        </p:blipFill>
        <p:spPr>
          <a:xfrm>
            <a:off x="9797245" y="6321240"/>
            <a:ext cx="644969" cy="508129"/>
          </a:xfrm>
          <a:prstGeom prst="rect">
            <a:avLst/>
          </a:prstGeom>
          <a:noFill/>
          <a:ln>
            <a:noFill/>
          </a:ln>
        </p:spPr>
      </p:pic>
      <p:pic>
        <p:nvPicPr>
          <p:cNvPr id="20" name="Picture 2" descr="Resultado de imagen para ingenieria mecatronica espe 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0782678" y="6274881"/>
            <a:ext cx="494543" cy="554488"/>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n 20"/>
          <p:cNvPicPr/>
          <p:nvPr userDrawn="1"/>
        </p:nvPicPr>
        <p:blipFill>
          <a:blip r:embed="rId9"/>
          <a:stretch>
            <a:fillRect/>
          </a:stretch>
        </p:blipFill>
        <p:spPr>
          <a:xfrm>
            <a:off x="11536438" y="6287105"/>
            <a:ext cx="550110" cy="537426"/>
          </a:xfrm>
          <a:prstGeom prst="rect">
            <a:avLst/>
          </a:prstGeom>
        </p:spPr>
      </p:pic>
    </p:spTree>
    <p:extLst>
      <p:ext uri="{BB962C8B-B14F-4D97-AF65-F5344CB8AC3E}">
        <p14:creationId xmlns:p14="http://schemas.microsoft.com/office/powerpoint/2010/main" val="466662911"/>
      </p:ext>
    </p:extLst>
  </p:cSld>
  <p:clrMap bg1="lt1" tx1="dk1" bg2="lt2" tx2="dk2" accent1="accent1" accent2="accent2" accent3="accent3" accent4="accent4" accent5="accent5" accent6="accent6" hlink="hlink" folHlink="folHlink"/>
  <p:sldLayoutIdLst>
    <p:sldLayoutId id="2147483709" r:id="rId1"/>
    <p:sldLayoutId id="2147483712" r:id="rId2"/>
    <p:sldLayoutId id="2147483714" r:id="rId3"/>
    <p:sldLayoutId id="2147483715" r:id="rId4"/>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0.jpeg"/><Relationship Id="rId5" Type="http://schemas.openxmlformats.org/officeDocument/2006/relationships/diagramQuickStyle" Target="../diagrams/quickStyle1.xml"/><Relationship Id="rId10" Type="http://schemas.openxmlformats.org/officeDocument/2006/relationships/image" Target="../media/image19.png"/><Relationship Id="rId4" Type="http://schemas.openxmlformats.org/officeDocument/2006/relationships/diagramLayout" Target="../diagrams/layout1.xml"/><Relationship Id="rId9"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6.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microsoft.com/office/2007/relationships/hdphoto" Target="../media/hdphoto2.wdp"/><Relationship Id="rId5" Type="http://schemas.openxmlformats.org/officeDocument/2006/relationships/diagramQuickStyle" Target="../diagrams/quickStyle2.xml"/><Relationship Id="rId10" Type="http://schemas.openxmlformats.org/officeDocument/2006/relationships/image" Target="../media/image24.png"/><Relationship Id="rId4" Type="http://schemas.openxmlformats.org/officeDocument/2006/relationships/diagramLayout" Target="../diagrams/layout2.xml"/><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82000">
              <a:schemeClr val="bg1"/>
            </a:gs>
            <a:gs pos="98000">
              <a:schemeClr val="accent1">
                <a:lumMod val="81000"/>
              </a:schemeClr>
            </a:gs>
            <a:gs pos="89000">
              <a:srgbClr val="97C2A5"/>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9791700" y="5734050"/>
            <a:ext cx="2400300" cy="1123950"/>
          </a:xfrm>
          <a:prstGeom prst="rect">
            <a:avLst/>
          </a:prstGeom>
        </p:spPr>
      </p:pic>
      <p:pic>
        <p:nvPicPr>
          <p:cNvPr id="1030" name="Picture 6" descr="Resultado de imagen para departamento de electrica, y electronica es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5162" y="4750008"/>
            <a:ext cx="2242594" cy="2131163"/>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2" descr="Resultado de imagen para electronica automatizacion y control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Resultado de imagen para esp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1154" y="7937"/>
            <a:ext cx="7461332" cy="2209875"/>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6"/>
          <a:stretch>
            <a:fillRect/>
          </a:stretch>
        </p:blipFill>
        <p:spPr>
          <a:xfrm>
            <a:off x="715520" y="7937"/>
            <a:ext cx="1038225" cy="876300"/>
          </a:xfrm>
          <a:prstGeom prst="rect">
            <a:avLst/>
          </a:prstGeom>
        </p:spPr>
      </p:pic>
      <p:sp>
        <p:nvSpPr>
          <p:cNvPr id="11" name="CuadroTexto 10"/>
          <p:cNvSpPr txBox="1"/>
          <p:nvPr/>
        </p:nvSpPr>
        <p:spPr>
          <a:xfrm>
            <a:off x="1006998" y="2217812"/>
            <a:ext cx="11185002" cy="1015663"/>
          </a:xfrm>
          <a:prstGeom prst="rect">
            <a:avLst/>
          </a:prstGeom>
          <a:noFill/>
        </p:spPr>
        <p:txBody>
          <a:bodyPr wrap="square" rtlCol="0">
            <a:spAutoFit/>
          </a:bodyPr>
          <a:lstStyle/>
          <a:p>
            <a:pPr algn="ctr"/>
            <a:r>
              <a:rPr lang="es-ES" sz="2000" b="1" dirty="0"/>
              <a:t>DEPARTAMENTO DE ELÉCTRICA, ELECTRÓNICA Y TELECOMUNICACIONES</a:t>
            </a:r>
            <a:endParaRPr lang="es-EC" sz="2000" b="1" dirty="0"/>
          </a:p>
          <a:p>
            <a:pPr algn="ctr"/>
            <a:r>
              <a:rPr lang="es-ES" sz="2000" b="1" dirty="0"/>
              <a:t>  </a:t>
            </a:r>
            <a:endParaRPr lang="es-EC" sz="2000" b="1" dirty="0"/>
          </a:p>
          <a:p>
            <a:pPr algn="ctr"/>
            <a:r>
              <a:rPr lang="es-ES" dirty="0"/>
              <a:t>CARRERA DE INGENIERÍA EN ELECTRÓNICA Y AUTOMATIZACIÓN</a:t>
            </a:r>
          </a:p>
        </p:txBody>
      </p:sp>
      <p:sp>
        <p:nvSpPr>
          <p:cNvPr id="12" name="Rectángulo 11"/>
          <p:cNvSpPr/>
          <p:nvPr/>
        </p:nvSpPr>
        <p:spPr>
          <a:xfrm>
            <a:off x="1879425" y="3745920"/>
            <a:ext cx="9788324" cy="707886"/>
          </a:xfrm>
          <a:prstGeom prst="rect">
            <a:avLst/>
          </a:prstGeom>
        </p:spPr>
        <p:txBody>
          <a:bodyPr wrap="square">
            <a:spAutoFit/>
          </a:bodyPr>
          <a:lstStyle/>
          <a:p>
            <a:pPr algn="ctr">
              <a:spcAft>
                <a:spcPts val="0"/>
              </a:spcAft>
            </a:pPr>
            <a:r>
              <a:rPr lang="es-ES" sz="2000" b="1" dirty="0">
                <a:solidFill>
                  <a:srgbClr val="000000"/>
                </a:solidFill>
                <a:latin typeface="Times New Roman" panose="02020603050405020304" pitchFamily="18" charset="0"/>
                <a:ea typeface="Calibri" panose="020F0502020204030204" pitchFamily="34" charset="0"/>
              </a:rPr>
              <a:t>SIMULADOR DE EVENTOS SÍSMICOS A ESCALA UTILIZANDO LA PLATAFORMA ROBÓTICA STEWART</a:t>
            </a:r>
            <a:endParaRPr lang="es-EC" sz="2000" b="1" dirty="0">
              <a:solidFill>
                <a:srgbClr val="000000"/>
              </a:solidFill>
              <a:latin typeface="Calibri" panose="020F0502020204030204" pitchFamily="34" charset="0"/>
              <a:ea typeface="Calibri" panose="020F0502020204030204" pitchFamily="34" charset="0"/>
            </a:endParaRPr>
          </a:p>
        </p:txBody>
      </p:sp>
      <p:sp>
        <p:nvSpPr>
          <p:cNvPr id="13" name="Rectángulo 12"/>
          <p:cNvSpPr/>
          <p:nvPr/>
        </p:nvSpPr>
        <p:spPr>
          <a:xfrm>
            <a:off x="2314937" y="4984209"/>
            <a:ext cx="8146081" cy="1115947"/>
          </a:xfrm>
          <a:prstGeom prst="rect">
            <a:avLst/>
          </a:prstGeom>
        </p:spPr>
        <p:txBody>
          <a:bodyPr wrap="square">
            <a:spAutoFit/>
          </a:bodyPr>
          <a:lstStyle/>
          <a:p>
            <a:pPr algn="ctr">
              <a:lnSpc>
                <a:spcPct val="200000"/>
              </a:lnSpc>
              <a:spcAft>
                <a:spcPts val="0"/>
              </a:spcAft>
            </a:pP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AUTOR: ORTEGA MENA, DIEGO JAVIER</a:t>
            </a:r>
            <a:endPar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200000"/>
              </a:lnSpc>
              <a:spcAft>
                <a:spcPts val="0"/>
              </a:spcAft>
            </a:pP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DIRECTOR: ING. IBARRA JÁCOME, OSWALDO ALEXANDER </a:t>
            </a:r>
            <a:r>
              <a:rPr lang="es-EC"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MGs</a:t>
            </a: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ángulo 13"/>
          <p:cNvSpPr/>
          <p:nvPr/>
        </p:nvSpPr>
        <p:spPr>
          <a:xfrm>
            <a:off x="3551499" y="6212617"/>
            <a:ext cx="6096000" cy="561949"/>
          </a:xfrm>
          <a:prstGeom prst="rect">
            <a:avLst/>
          </a:prstGeom>
        </p:spPr>
        <p:txBody>
          <a:bodyPr>
            <a:spAutoFit/>
          </a:bodyPr>
          <a:lstStyle/>
          <a:p>
            <a:pPr algn="ctr">
              <a:lnSpc>
                <a:spcPct val="200000"/>
              </a:lnSpc>
              <a:spcAft>
                <a:spcPts val="0"/>
              </a:spcAft>
            </a:pP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2023</a:t>
            </a:r>
            <a:endPar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7309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6202" y="1"/>
            <a:ext cx="10455797" cy="1169042"/>
          </a:xfrm>
        </p:spPr>
        <p:txBody>
          <a:bodyPr/>
          <a:lstStyle/>
          <a:p>
            <a:pPr algn="l"/>
            <a:r>
              <a:rPr lang="en-US" b="1" dirty="0"/>
              <a:t>DESARROLLO – </a:t>
            </a:r>
            <a:r>
              <a:rPr lang="es-EC" b="1" dirty="0"/>
              <a:t>Interfaz de operación</a:t>
            </a:r>
            <a:endParaRPr lang="en-US" b="1" dirty="0"/>
          </a:p>
        </p:txBody>
      </p:sp>
      <p:pic>
        <p:nvPicPr>
          <p:cNvPr id="5" name="Imagen 4"/>
          <p:cNvPicPr>
            <a:picLocks noChangeAspect="1"/>
          </p:cNvPicPr>
          <p:nvPr/>
        </p:nvPicPr>
        <p:blipFill>
          <a:blip r:embed="rId2"/>
          <a:stretch>
            <a:fillRect/>
          </a:stretch>
        </p:blipFill>
        <p:spPr>
          <a:xfrm>
            <a:off x="9791700" y="5734050"/>
            <a:ext cx="2400300" cy="1123950"/>
          </a:xfrm>
          <a:prstGeom prst="rect">
            <a:avLst/>
          </a:prstGeom>
        </p:spPr>
      </p:pic>
      <p:sp>
        <p:nvSpPr>
          <p:cNvPr id="6" name="Rectangle 2"/>
          <p:cNvSpPr>
            <a:spLocks noChangeArrowheads="1"/>
          </p:cNvSpPr>
          <p:nvPr/>
        </p:nvSpPr>
        <p:spPr bwMode="auto">
          <a:xfrm>
            <a:off x="3728720" y="11690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8" name="Imagen 17">
            <a:extLst>
              <a:ext uri="{FF2B5EF4-FFF2-40B4-BE49-F238E27FC236}">
                <a16:creationId xmlns:a16="http://schemas.microsoft.com/office/drawing/2014/main" id="{9AB2AAE0-0F4C-4118-ABE3-09286C733550}"/>
              </a:ext>
            </a:extLst>
          </p:cNvPr>
          <p:cNvPicPr/>
          <p:nvPr/>
        </p:nvPicPr>
        <p:blipFill>
          <a:blip r:embed="rId3"/>
          <a:stretch>
            <a:fillRect/>
          </a:stretch>
        </p:blipFill>
        <p:spPr>
          <a:xfrm>
            <a:off x="1736202" y="1489398"/>
            <a:ext cx="9425284" cy="4824316"/>
          </a:xfrm>
          <a:prstGeom prst="rect">
            <a:avLst/>
          </a:prstGeom>
        </p:spPr>
      </p:pic>
    </p:spTree>
    <p:extLst>
      <p:ext uri="{BB962C8B-B14F-4D97-AF65-F5344CB8AC3E}">
        <p14:creationId xmlns:p14="http://schemas.microsoft.com/office/powerpoint/2010/main" val="1373621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6202" y="1"/>
            <a:ext cx="10455797" cy="1169042"/>
          </a:xfrm>
        </p:spPr>
        <p:txBody>
          <a:bodyPr/>
          <a:lstStyle/>
          <a:p>
            <a:pPr algn="l"/>
            <a:r>
              <a:rPr lang="en-US" b="1" dirty="0"/>
              <a:t>DESARROLLO – </a:t>
            </a:r>
            <a:r>
              <a:rPr lang="es-EC" b="1" dirty="0"/>
              <a:t>Interfaz de operación</a:t>
            </a:r>
            <a:endParaRPr lang="en-US" b="1" dirty="0"/>
          </a:p>
        </p:txBody>
      </p:sp>
      <p:pic>
        <p:nvPicPr>
          <p:cNvPr id="5" name="Imagen 4"/>
          <p:cNvPicPr>
            <a:picLocks noChangeAspect="1"/>
          </p:cNvPicPr>
          <p:nvPr/>
        </p:nvPicPr>
        <p:blipFill>
          <a:blip r:embed="rId2"/>
          <a:stretch>
            <a:fillRect/>
          </a:stretch>
        </p:blipFill>
        <p:spPr>
          <a:xfrm>
            <a:off x="9791700" y="5734050"/>
            <a:ext cx="2400300" cy="1123950"/>
          </a:xfrm>
          <a:prstGeom prst="rect">
            <a:avLst/>
          </a:prstGeom>
        </p:spPr>
      </p:pic>
      <p:sp>
        <p:nvSpPr>
          <p:cNvPr id="6" name="Rectangle 2"/>
          <p:cNvSpPr>
            <a:spLocks noChangeArrowheads="1"/>
          </p:cNvSpPr>
          <p:nvPr/>
        </p:nvSpPr>
        <p:spPr bwMode="auto">
          <a:xfrm>
            <a:off x="8178800" y="35160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Marcador de contenido 8">
            <a:extLst>
              <a:ext uri="{FF2B5EF4-FFF2-40B4-BE49-F238E27FC236}">
                <a16:creationId xmlns:a16="http://schemas.microsoft.com/office/drawing/2014/main" id="{AB426F69-6904-44CF-AB75-57A505DFD750}"/>
              </a:ext>
            </a:extLst>
          </p:cNvPr>
          <p:cNvPicPr>
            <a:picLocks noGrp="1"/>
          </p:cNvPicPr>
          <p:nvPr>
            <p:ph sz="half" idx="1"/>
          </p:nvPr>
        </p:nvPicPr>
        <p:blipFill>
          <a:blip r:embed="rId3"/>
          <a:stretch>
            <a:fillRect/>
          </a:stretch>
        </p:blipFill>
        <p:spPr>
          <a:xfrm>
            <a:off x="493486" y="2024754"/>
            <a:ext cx="6241143" cy="3594091"/>
          </a:xfrm>
          <a:prstGeom prst="rect">
            <a:avLst/>
          </a:prstGeom>
        </p:spPr>
      </p:pic>
      <p:pic>
        <p:nvPicPr>
          <p:cNvPr id="10" name="Imagen 9">
            <a:extLst>
              <a:ext uri="{FF2B5EF4-FFF2-40B4-BE49-F238E27FC236}">
                <a16:creationId xmlns:a16="http://schemas.microsoft.com/office/drawing/2014/main" id="{CB528F2B-95DE-4C66-AC84-67C15893BB5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068458" y="2024755"/>
            <a:ext cx="5123542" cy="3709296"/>
          </a:xfrm>
          <a:prstGeom prst="rect">
            <a:avLst/>
          </a:prstGeom>
          <a:noFill/>
          <a:ln>
            <a:noFill/>
          </a:ln>
        </p:spPr>
      </p:pic>
    </p:spTree>
    <p:extLst>
      <p:ext uri="{BB962C8B-B14F-4D97-AF65-F5344CB8AC3E}">
        <p14:creationId xmlns:p14="http://schemas.microsoft.com/office/powerpoint/2010/main" val="130867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6202" y="1"/>
            <a:ext cx="10455797" cy="1169042"/>
          </a:xfrm>
        </p:spPr>
        <p:txBody>
          <a:bodyPr/>
          <a:lstStyle/>
          <a:p>
            <a:pPr algn="l"/>
            <a:r>
              <a:rPr lang="en-US" b="1" dirty="0"/>
              <a:t>DESARROLLO – </a:t>
            </a:r>
            <a:r>
              <a:rPr lang="es-EC" b="1" dirty="0"/>
              <a:t>Sistema simulador de sismos</a:t>
            </a:r>
            <a:endParaRPr lang="en-US" b="1" dirty="0"/>
          </a:p>
        </p:txBody>
      </p:sp>
      <p:pic>
        <p:nvPicPr>
          <p:cNvPr id="5" name="Imagen 4"/>
          <p:cNvPicPr>
            <a:picLocks noChangeAspect="1"/>
          </p:cNvPicPr>
          <p:nvPr/>
        </p:nvPicPr>
        <p:blipFill>
          <a:blip r:embed="rId2"/>
          <a:stretch>
            <a:fillRect/>
          </a:stretch>
        </p:blipFill>
        <p:spPr>
          <a:xfrm>
            <a:off x="9791700" y="5734050"/>
            <a:ext cx="2400300" cy="1123950"/>
          </a:xfrm>
          <a:prstGeom prst="rect">
            <a:avLst/>
          </a:prstGeom>
        </p:spPr>
      </p:pic>
      <p:sp>
        <p:nvSpPr>
          <p:cNvPr id="6" name="Rectangle 2"/>
          <p:cNvSpPr>
            <a:spLocks noChangeArrowheads="1"/>
          </p:cNvSpPr>
          <p:nvPr/>
        </p:nvSpPr>
        <p:spPr bwMode="auto">
          <a:xfrm>
            <a:off x="8178800" y="35160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3" name="Marcador de contenido 12">
            <a:extLst>
              <a:ext uri="{FF2B5EF4-FFF2-40B4-BE49-F238E27FC236}">
                <a16:creationId xmlns:a16="http://schemas.microsoft.com/office/drawing/2014/main" id="{417A5580-191C-49B7-8F74-E6E5200A2FB4}"/>
              </a:ext>
            </a:extLst>
          </p:cNvPr>
          <p:cNvPicPr>
            <a:picLocks noGrp="1" noChangeAspect="1"/>
          </p:cNvPicPr>
          <p:nvPr>
            <p:ph sz="half" idx="1"/>
          </p:nvPr>
        </p:nvPicPr>
        <p:blipFill>
          <a:blip r:embed="rId3"/>
          <a:stretch>
            <a:fillRect/>
          </a:stretch>
        </p:blipFill>
        <p:spPr>
          <a:xfrm>
            <a:off x="1736202" y="2420243"/>
            <a:ext cx="9430430" cy="3024479"/>
          </a:xfrm>
        </p:spPr>
      </p:pic>
    </p:spTree>
    <p:extLst>
      <p:ext uri="{BB962C8B-B14F-4D97-AF65-F5344CB8AC3E}">
        <p14:creationId xmlns:p14="http://schemas.microsoft.com/office/powerpoint/2010/main" val="2824672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6202" y="1"/>
            <a:ext cx="10455797" cy="1169042"/>
          </a:xfrm>
        </p:spPr>
        <p:txBody>
          <a:bodyPr/>
          <a:lstStyle/>
          <a:p>
            <a:pPr algn="l"/>
            <a:r>
              <a:rPr lang="es-EC" b="1" dirty="0"/>
              <a:t>PRUEBAS Y RESULTADOS</a:t>
            </a:r>
            <a:endParaRPr lang="en-US" b="1" dirty="0"/>
          </a:p>
        </p:txBody>
      </p:sp>
      <p:pic>
        <p:nvPicPr>
          <p:cNvPr id="5" name="Imagen 4"/>
          <p:cNvPicPr>
            <a:picLocks noChangeAspect="1"/>
          </p:cNvPicPr>
          <p:nvPr/>
        </p:nvPicPr>
        <p:blipFill>
          <a:blip r:embed="rId2"/>
          <a:stretch>
            <a:fillRect/>
          </a:stretch>
        </p:blipFill>
        <p:spPr>
          <a:xfrm>
            <a:off x="9791700" y="5777592"/>
            <a:ext cx="2400300" cy="1123950"/>
          </a:xfrm>
          <a:prstGeom prst="rect">
            <a:avLst/>
          </a:prstGeom>
        </p:spPr>
      </p:pic>
      <p:sp>
        <p:nvSpPr>
          <p:cNvPr id="6" name="Rectángulo 5"/>
          <p:cNvSpPr/>
          <p:nvPr/>
        </p:nvSpPr>
        <p:spPr>
          <a:xfrm>
            <a:off x="1736202" y="1332144"/>
            <a:ext cx="4378960" cy="4193712"/>
          </a:xfrm>
          <a:prstGeom prst="rect">
            <a:avLst/>
          </a:prstGeom>
        </p:spPr>
        <p:txBody>
          <a:bodyPr wrap="square">
            <a:spAutoFit/>
          </a:bodyPr>
          <a:lstStyle/>
          <a:p>
            <a:pPr algn="just">
              <a:lnSpc>
                <a:spcPct val="200000"/>
              </a:lnSpc>
              <a:spcAft>
                <a:spcPts val="800"/>
              </a:spcAft>
            </a:pP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Dos fases de experimentación:	</a:t>
            </a:r>
          </a:p>
          <a:p>
            <a:pPr algn="just">
              <a:lnSpc>
                <a:spcPct val="200000"/>
              </a:lnSpc>
              <a:spcAft>
                <a:spcPts val="800"/>
              </a:spcAft>
            </a:pPr>
            <a:r>
              <a:rPr lang="es-EC"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Primera fase</a:t>
            </a:r>
          </a:p>
          <a:p>
            <a:pPr marL="342900" lvl="0" indent="-342900" algn="just">
              <a:lnSpc>
                <a:spcPct val="200000"/>
              </a:lnSpc>
              <a:spcAft>
                <a:spcPts val="0"/>
              </a:spcAft>
              <a:buFont typeface="Symbol" panose="05050102010706020507" pitchFamily="18" charset="2"/>
              <a:buChar char=""/>
            </a:pP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Ejecución y medición de movimiento en un solo eje.</a:t>
            </a:r>
          </a:p>
          <a:p>
            <a:pPr algn="just">
              <a:lnSpc>
                <a:spcPct val="200000"/>
              </a:lnSpc>
              <a:spcAft>
                <a:spcPts val="800"/>
              </a:spcAft>
            </a:pPr>
            <a:r>
              <a:rPr lang="es-EC"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Segunda fase</a:t>
            </a:r>
          </a:p>
          <a:p>
            <a:pPr marL="342900" lvl="0" indent="-342900" algn="just">
              <a:lnSpc>
                <a:spcPct val="200000"/>
              </a:lnSpc>
              <a:spcAft>
                <a:spcPts val="800"/>
              </a:spcAft>
              <a:buFont typeface="Symbol" panose="05050102010706020507" pitchFamily="18" charset="2"/>
              <a:buChar char=""/>
            </a:pP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Ejecución y medición de movimiento simultáneo en los tres ejes.</a:t>
            </a:r>
          </a:p>
        </p:txBody>
      </p:sp>
      <p:pic>
        <p:nvPicPr>
          <p:cNvPr id="11" name="Imagen 10">
            <a:extLst>
              <a:ext uri="{FF2B5EF4-FFF2-40B4-BE49-F238E27FC236}">
                <a16:creationId xmlns:a16="http://schemas.microsoft.com/office/drawing/2014/main" id="{A29ADBDE-7402-4BFF-83A2-A9CE4E16E6D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379722" y="1062269"/>
            <a:ext cx="4027826" cy="2664460"/>
          </a:xfrm>
          <a:prstGeom prst="rect">
            <a:avLst/>
          </a:prstGeom>
          <a:noFill/>
          <a:ln>
            <a:noFill/>
          </a:ln>
        </p:spPr>
      </p:pic>
      <p:pic>
        <p:nvPicPr>
          <p:cNvPr id="12" name="Imagen 11">
            <a:extLst>
              <a:ext uri="{FF2B5EF4-FFF2-40B4-BE49-F238E27FC236}">
                <a16:creationId xmlns:a16="http://schemas.microsoft.com/office/drawing/2014/main" id="{8D70ABC6-EEB0-4F02-996D-7775A854960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889830"/>
            <a:ext cx="3297635" cy="2664460"/>
          </a:xfrm>
          <a:prstGeom prst="rect">
            <a:avLst/>
          </a:prstGeom>
          <a:noFill/>
          <a:ln>
            <a:noFill/>
          </a:ln>
        </p:spPr>
      </p:pic>
      <p:pic>
        <p:nvPicPr>
          <p:cNvPr id="13" name="Imagen 12">
            <a:extLst>
              <a:ext uri="{FF2B5EF4-FFF2-40B4-BE49-F238E27FC236}">
                <a16:creationId xmlns:a16="http://schemas.microsoft.com/office/drawing/2014/main" id="{31587276-997C-46A8-8CBF-D1AFDB2051F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160781" y="3890290"/>
            <a:ext cx="3093131" cy="2664000"/>
          </a:xfrm>
          <a:prstGeom prst="rect">
            <a:avLst/>
          </a:prstGeom>
          <a:noFill/>
          <a:ln>
            <a:noFill/>
          </a:ln>
        </p:spPr>
      </p:pic>
    </p:spTree>
    <p:extLst>
      <p:ext uri="{BB962C8B-B14F-4D97-AF65-F5344CB8AC3E}">
        <p14:creationId xmlns:p14="http://schemas.microsoft.com/office/powerpoint/2010/main" val="2989896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6202" y="-43542"/>
            <a:ext cx="10455797" cy="1169042"/>
          </a:xfrm>
        </p:spPr>
        <p:txBody>
          <a:bodyPr>
            <a:normAutofit/>
          </a:bodyPr>
          <a:lstStyle/>
          <a:p>
            <a:pPr algn="l"/>
            <a:r>
              <a:rPr lang="es-EC" sz="3200" b="1" dirty="0"/>
              <a:t>Pruebas y resultados</a:t>
            </a:r>
            <a:endParaRPr lang="en-US" sz="3200" b="1" dirty="0"/>
          </a:p>
        </p:txBody>
      </p:sp>
      <p:pic>
        <p:nvPicPr>
          <p:cNvPr id="5" name="Imagen 4"/>
          <p:cNvPicPr>
            <a:picLocks noChangeAspect="1"/>
          </p:cNvPicPr>
          <p:nvPr/>
        </p:nvPicPr>
        <p:blipFill>
          <a:blip r:embed="rId2"/>
          <a:stretch>
            <a:fillRect/>
          </a:stretch>
        </p:blipFill>
        <p:spPr>
          <a:xfrm>
            <a:off x="9791700" y="5734050"/>
            <a:ext cx="2400300" cy="1123950"/>
          </a:xfrm>
          <a:prstGeom prst="rect">
            <a:avLst/>
          </a:prstGeom>
        </p:spPr>
      </p:pic>
      <p:sp>
        <p:nvSpPr>
          <p:cNvPr id="7" name="Título 1"/>
          <p:cNvSpPr txBox="1">
            <a:spLocks/>
          </p:cNvSpPr>
          <p:nvPr/>
        </p:nvSpPr>
        <p:spPr>
          <a:xfrm>
            <a:off x="1736203" y="584522"/>
            <a:ext cx="10455797" cy="1169042"/>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b="1" dirty="0" err="1"/>
              <a:t>Datos</a:t>
            </a:r>
            <a:r>
              <a:rPr lang="en-US" sz="3200" b="1" dirty="0"/>
              <a:t> </a:t>
            </a:r>
            <a:r>
              <a:rPr lang="en-US" sz="3200" b="1" dirty="0" err="1"/>
              <a:t>enviados</a:t>
            </a:r>
            <a:endParaRPr lang="en-US" sz="3200" b="1" dirty="0"/>
          </a:p>
        </p:txBody>
      </p:sp>
      <p:sp>
        <p:nvSpPr>
          <p:cNvPr id="4" name="Marcador de contenido 3">
            <a:extLst>
              <a:ext uri="{FF2B5EF4-FFF2-40B4-BE49-F238E27FC236}">
                <a16:creationId xmlns:a16="http://schemas.microsoft.com/office/drawing/2014/main" id="{7D096729-F96A-444C-9330-C2B83BAD621A}"/>
              </a:ext>
            </a:extLst>
          </p:cNvPr>
          <p:cNvSpPr>
            <a:spLocks noGrp="1"/>
          </p:cNvSpPr>
          <p:nvPr>
            <p:ph sz="half" idx="1"/>
          </p:nvPr>
        </p:nvSpPr>
        <p:spPr/>
        <p:txBody>
          <a:bodyPr/>
          <a:lstStyle/>
          <a:p>
            <a:endParaRPr lang="es-ES"/>
          </a:p>
        </p:txBody>
      </p:sp>
      <p:pic>
        <p:nvPicPr>
          <p:cNvPr id="8" name="Imagen 7">
            <a:extLst>
              <a:ext uri="{FF2B5EF4-FFF2-40B4-BE49-F238E27FC236}">
                <a16:creationId xmlns:a16="http://schemas.microsoft.com/office/drawing/2014/main" id="{F6404B6A-29A2-466B-8A5A-4E3E61AC1E8A}"/>
              </a:ext>
            </a:extLst>
          </p:cNvPr>
          <p:cNvPicPr/>
          <p:nvPr/>
        </p:nvPicPr>
        <p:blipFill rotWithShape="1">
          <a:blip r:embed="rId3">
            <a:extLst>
              <a:ext uri="{28A0092B-C50C-407E-A947-70E740481C1C}">
                <a14:useLocalDpi xmlns:a14="http://schemas.microsoft.com/office/drawing/2010/main" val="0"/>
              </a:ext>
            </a:extLst>
          </a:blip>
          <a:srcRect l="4827" r="6739"/>
          <a:stretch/>
        </p:blipFill>
        <p:spPr bwMode="auto">
          <a:xfrm>
            <a:off x="2" y="1980293"/>
            <a:ext cx="4078514" cy="3810907"/>
          </a:xfrm>
          <a:prstGeom prst="rect">
            <a:avLst/>
          </a:prstGeom>
          <a:noFill/>
          <a:ln>
            <a:noFill/>
          </a:ln>
        </p:spPr>
      </p:pic>
      <p:pic>
        <p:nvPicPr>
          <p:cNvPr id="9" name="Imagen 8">
            <a:extLst>
              <a:ext uri="{FF2B5EF4-FFF2-40B4-BE49-F238E27FC236}">
                <a16:creationId xmlns:a16="http://schemas.microsoft.com/office/drawing/2014/main" id="{03E2248F-7492-446F-B363-E4AAEA8B19FD}"/>
              </a:ext>
            </a:extLst>
          </p:cNvPr>
          <p:cNvPicPr/>
          <p:nvPr/>
        </p:nvPicPr>
        <p:blipFill rotWithShape="1">
          <a:blip r:embed="rId4">
            <a:extLst>
              <a:ext uri="{28A0092B-C50C-407E-A947-70E740481C1C}">
                <a14:useLocalDpi xmlns:a14="http://schemas.microsoft.com/office/drawing/2010/main" val="0"/>
              </a:ext>
            </a:extLst>
          </a:blip>
          <a:srcRect l="6479" r="6339"/>
          <a:stretch/>
        </p:blipFill>
        <p:spPr bwMode="auto">
          <a:xfrm>
            <a:off x="4151428" y="1978800"/>
            <a:ext cx="4020457" cy="3812400"/>
          </a:xfrm>
          <a:prstGeom prst="rect">
            <a:avLst/>
          </a:prstGeom>
          <a:noFill/>
          <a:ln>
            <a:noFill/>
          </a:ln>
        </p:spPr>
      </p:pic>
      <p:pic>
        <p:nvPicPr>
          <p:cNvPr id="10" name="Imagen 9">
            <a:extLst>
              <a:ext uri="{FF2B5EF4-FFF2-40B4-BE49-F238E27FC236}">
                <a16:creationId xmlns:a16="http://schemas.microsoft.com/office/drawing/2014/main" id="{8BA12745-61F1-4E5C-83D9-A9A5933A3608}"/>
              </a:ext>
            </a:extLst>
          </p:cNvPr>
          <p:cNvPicPr/>
          <p:nvPr/>
        </p:nvPicPr>
        <p:blipFill rotWithShape="1">
          <a:blip r:embed="rId5">
            <a:extLst>
              <a:ext uri="{28A0092B-C50C-407E-A947-70E740481C1C}">
                <a14:useLocalDpi xmlns:a14="http://schemas.microsoft.com/office/drawing/2010/main" val="0"/>
              </a:ext>
            </a:extLst>
          </a:blip>
          <a:srcRect l="6139" r="6680"/>
          <a:stretch/>
        </p:blipFill>
        <p:spPr bwMode="auto">
          <a:xfrm>
            <a:off x="8201255" y="1978800"/>
            <a:ext cx="4020458" cy="3812400"/>
          </a:xfrm>
          <a:prstGeom prst="rect">
            <a:avLst/>
          </a:prstGeom>
          <a:noFill/>
          <a:ln>
            <a:noFill/>
          </a:ln>
        </p:spPr>
      </p:pic>
    </p:spTree>
    <p:extLst>
      <p:ext uri="{BB962C8B-B14F-4D97-AF65-F5344CB8AC3E}">
        <p14:creationId xmlns:p14="http://schemas.microsoft.com/office/powerpoint/2010/main" val="331962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6202" y="-43542"/>
            <a:ext cx="10455797" cy="1169042"/>
          </a:xfrm>
        </p:spPr>
        <p:txBody>
          <a:bodyPr>
            <a:normAutofit/>
          </a:bodyPr>
          <a:lstStyle/>
          <a:p>
            <a:pPr algn="l"/>
            <a:r>
              <a:rPr lang="es-EC" b="1" dirty="0"/>
              <a:t>Resultados fase 1</a:t>
            </a:r>
            <a:endParaRPr lang="en-US" sz="3200" b="1" dirty="0"/>
          </a:p>
        </p:txBody>
      </p:sp>
      <p:pic>
        <p:nvPicPr>
          <p:cNvPr id="5" name="Imagen 4"/>
          <p:cNvPicPr>
            <a:picLocks noChangeAspect="1"/>
          </p:cNvPicPr>
          <p:nvPr/>
        </p:nvPicPr>
        <p:blipFill>
          <a:blip r:embed="rId2"/>
          <a:stretch>
            <a:fillRect/>
          </a:stretch>
        </p:blipFill>
        <p:spPr>
          <a:xfrm>
            <a:off x="9791700" y="5734050"/>
            <a:ext cx="2400300" cy="1123950"/>
          </a:xfrm>
          <a:prstGeom prst="rect">
            <a:avLst/>
          </a:prstGeom>
        </p:spPr>
      </p:pic>
      <p:sp>
        <p:nvSpPr>
          <p:cNvPr id="7" name="Título 1"/>
          <p:cNvSpPr txBox="1">
            <a:spLocks/>
          </p:cNvSpPr>
          <p:nvPr/>
        </p:nvSpPr>
        <p:spPr>
          <a:xfrm>
            <a:off x="1736203" y="486917"/>
            <a:ext cx="10455797" cy="1169042"/>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b="1" dirty="0" err="1"/>
              <a:t>Comparación</a:t>
            </a:r>
            <a:r>
              <a:rPr lang="en-US" sz="3200" b="1" dirty="0"/>
              <a:t> </a:t>
            </a:r>
            <a:r>
              <a:rPr lang="en-US" sz="3200" b="1" dirty="0" err="1"/>
              <a:t>datos</a:t>
            </a:r>
            <a:r>
              <a:rPr lang="en-US" sz="3200" b="1" dirty="0"/>
              <a:t> </a:t>
            </a:r>
            <a:r>
              <a:rPr lang="en-US" sz="3200" b="1" dirty="0" err="1"/>
              <a:t>medidos</a:t>
            </a:r>
            <a:r>
              <a:rPr lang="en-US" sz="3200" b="1" dirty="0"/>
              <a:t> y </a:t>
            </a:r>
            <a:r>
              <a:rPr lang="en-US" sz="3200" b="1" dirty="0" err="1"/>
              <a:t>reales</a:t>
            </a:r>
            <a:r>
              <a:rPr lang="en-US" sz="3200" b="1" dirty="0"/>
              <a:t> </a:t>
            </a:r>
            <a:r>
              <a:rPr lang="en-US" sz="3200" b="1" dirty="0" err="1"/>
              <a:t>componente</a:t>
            </a:r>
            <a:r>
              <a:rPr lang="en-US" sz="3200" b="1" dirty="0"/>
              <a:t> Z</a:t>
            </a:r>
          </a:p>
        </p:txBody>
      </p:sp>
      <p:sp>
        <p:nvSpPr>
          <p:cNvPr id="4" name="Rectangle 2"/>
          <p:cNvSpPr>
            <a:spLocks noChangeArrowheads="1"/>
          </p:cNvSpPr>
          <p:nvPr/>
        </p:nvSpPr>
        <p:spPr bwMode="auto">
          <a:xfrm>
            <a:off x="3119120" y="4013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CuadroTexto 12">
            <a:extLst>
              <a:ext uri="{FF2B5EF4-FFF2-40B4-BE49-F238E27FC236}">
                <a16:creationId xmlns:a16="http://schemas.microsoft.com/office/drawing/2014/main" id="{C1FF4B65-F13E-4971-AE97-A858FE5E3D03}"/>
              </a:ext>
            </a:extLst>
          </p:cNvPr>
          <p:cNvSpPr txBox="1"/>
          <p:nvPr/>
        </p:nvSpPr>
        <p:spPr>
          <a:xfrm>
            <a:off x="3048000" y="6140793"/>
            <a:ext cx="6096000" cy="369332"/>
          </a:xfrm>
          <a:prstGeom prst="rect">
            <a:avLst/>
          </a:prstGeom>
          <a:noFill/>
        </p:spPr>
        <p:txBody>
          <a:bodyPr wrap="square">
            <a:spAutoFit/>
          </a:bodyPr>
          <a:lstStyle/>
          <a:p>
            <a:r>
              <a:rPr lang="es-ES" sz="1800" dirty="0">
                <a:effectLst/>
                <a:latin typeface="Arial" panose="020B0604020202020204" pitchFamily="34" charset="0"/>
                <a:ea typeface="Calibri" panose="020F0502020204030204" pitchFamily="34" charset="0"/>
              </a:rPr>
              <a:t>Datos reales (color azul), datos medidos (color rojo).</a:t>
            </a:r>
            <a:endParaRPr lang="es-ES" dirty="0"/>
          </a:p>
        </p:txBody>
      </p:sp>
      <p:pic>
        <p:nvPicPr>
          <p:cNvPr id="12" name="Marcador de contenido 11">
            <a:extLst>
              <a:ext uri="{FF2B5EF4-FFF2-40B4-BE49-F238E27FC236}">
                <a16:creationId xmlns:a16="http://schemas.microsoft.com/office/drawing/2014/main" id="{58A052A6-E8AD-4DAA-A9C3-6446FF59E9F5}"/>
              </a:ext>
            </a:extLst>
          </p:cNvPr>
          <p:cNvPicPr>
            <a:picLocks noGrp="1"/>
          </p:cNvPicPr>
          <p:nvPr>
            <p:ph sz="half" idx="1"/>
          </p:nvPr>
        </p:nvPicPr>
        <p:blipFill rotWithShape="1">
          <a:blip r:embed="rId3" cstate="print">
            <a:extLst>
              <a:ext uri="{28A0092B-C50C-407E-A947-70E740481C1C}">
                <a14:useLocalDpi xmlns:a14="http://schemas.microsoft.com/office/drawing/2010/main" val="0"/>
              </a:ext>
            </a:extLst>
          </a:blip>
          <a:srcRect l="8995" r="8011"/>
          <a:stretch/>
        </p:blipFill>
        <p:spPr bwMode="auto">
          <a:xfrm>
            <a:off x="613520" y="1781951"/>
            <a:ext cx="5011200" cy="4003200"/>
          </a:xfrm>
          <a:prstGeom prst="rect">
            <a:avLst/>
          </a:prstGeom>
          <a:noFill/>
          <a:ln>
            <a:noFill/>
          </a:ln>
          <a:extLst>
            <a:ext uri="{53640926-AAD7-44D8-BBD7-CCE9431645EC}">
              <a14:shadowObscured xmlns:a14="http://schemas.microsoft.com/office/drawing/2010/main"/>
            </a:ext>
          </a:extLst>
        </p:spPr>
      </p:pic>
      <p:pic>
        <p:nvPicPr>
          <p:cNvPr id="14" name="Imagen 13">
            <a:extLst>
              <a:ext uri="{FF2B5EF4-FFF2-40B4-BE49-F238E27FC236}">
                <a16:creationId xmlns:a16="http://schemas.microsoft.com/office/drawing/2014/main" id="{915C88DC-A4BE-4D64-9B76-0365B05668E6}"/>
              </a:ext>
            </a:extLst>
          </p:cNvPr>
          <p:cNvPicPr/>
          <p:nvPr/>
        </p:nvPicPr>
        <p:blipFill rotWithShape="1">
          <a:blip r:embed="rId4" cstate="print">
            <a:extLst>
              <a:ext uri="{28A0092B-C50C-407E-A947-70E740481C1C}">
                <a14:useLocalDpi xmlns:a14="http://schemas.microsoft.com/office/drawing/2010/main" val="0"/>
              </a:ext>
            </a:extLst>
          </a:blip>
          <a:srcRect l="7120" r="7535"/>
          <a:stretch/>
        </p:blipFill>
        <p:spPr bwMode="auto">
          <a:xfrm>
            <a:off x="6638400" y="1730850"/>
            <a:ext cx="5011200" cy="4003200"/>
          </a:xfrm>
          <a:prstGeom prst="rect">
            <a:avLst/>
          </a:prstGeom>
          <a:noFill/>
          <a:ln>
            <a:noFill/>
          </a:ln>
        </p:spPr>
      </p:pic>
    </p:spTree>
    <p:extLst>
      <p:ext uri="{BB962C8B-B14F-4D97-AF65-F5344CB8AC3E}">
        <p14:creationId xmlns:p14="http://schemas.microsoft.com/office/powerpoint/2010/main" val="1942571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6202" y="-87084"/>
            <a:ext cx="10455797" cy="1169042"/>
          </a:xfrm>
        </p:spPr>
        <p:txBody>
          <a:bodyPr>
            <a:normAutofit/>
          </a:bodyPr>
          <a:lstStyle/>
          <a:p>
            <a:pPr algn="l"/>
            <a:r>
              <a:rPr lang="es-EC" b="1" dirty="0"/>
              <a:t>Resultados fase 1</a:t>
            </a:r>
            <a:endParaRPr lang="en-US" sz="3200" b="1" dirty="0"/>
          </a:p>
        </p:txBody>
      </p:sp>
      <p:pic>
        <p:nvPicPr>
          <p:cNvPr id="5" name="Imagen 4"/>
          <p:cNvPicPr>
            <a:picLocks noChangeAspect="1"/>
          </p:cNvPicPr>
          <p:nvPr/>
        </p:nvPicPr>
        <p:blipFill>
          <a:blip r:embed="rId2"/>
          <a:stretch>
            <a:fillRect/>
          </a:stretch>
        </p:blipFill>
        <p:spPr>
          <a:xfrm>
            <a:off x="9791700" y="5734050"/>
            <a:ext cx="2400300" cy="1123950"/>
          </a:xfrm>
          <a:prstGeom prst="rect">
            <a:avLst/>
          </a:prstGeom>
        </p:spPr>
      </p:pic>
      <p:sp>
        <p:nvSpPr>
          <p:cNvPr id="7" name="Título 1"/>
          <p:cNvSpPr txBox="1">
            <a:spLocks/>
          </p:cNvSpPr>
          <p:nvPr/>
        </p:nvSpPr>
        <p:spPr>
          <a:xfrm>
            <a:off x="1736203" y="584522"/>
            <a:ext cx="10455797" cy="1169042"/>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b="1" dirty="0" err="1"/>
              <a:t>Comparación</a:t>
            </a:r>
            <a:r>
              <a:rPr lang="en-US" sz="3200" b="1" dirty="0"/>
              <a:t> </a:t>
            </a:r>
            <a:r>
              <a:rPr lang="en-US" sz="3200" b="1" dirty="0" err="1"/>
              <a:t>datos</a:t>
            </a:r>
            <a:r>
              <a:rPr lang="en-US" sz="3200" b="1" dirty="0"/>
              <a:t> </a:t>
            </a:r>
            <a:r>
              <a:rPr lang="en-US" sz="3200" b="1" dirty="0" err="1"/>
              <a:t>medidos</a:t>
            </a:r>
            <a:r>
              <a:rPr lang="en-US" sz="3200" b="1" dirty="0"/>
              <a:t> y </a:t>
            </a:r>
            <a:r>
              <a:rPr lang="en-US" sz="3200" b="1" dirty="0" err="1"/>
              <a:t>datos</a:t>
            </a:r>
            <a:r>
              <a:rPr lang="en-US" sz="3200" b="1" dirty="0"/>
              <a:t> </a:t>
            </a:r>
            <a:r>
              <a:rPr lang="en-US" sz="3200" b="1" dirty="0" err="1"/>
              <a:t>reales</a:t>
            </a:r>
            <a:r>
              <a:rPr lang="en-US" sz="3200" b="1" dirty="0"/>
              <a:t> </a:t>
            </a:r>
            <a:r>
              <a:rPr lang="en-US" sz="3200" b="1" dirty="0" err="1"/>
              <a:t>componente</a:t>
            </a:r>
            <a:r>
              <a:rPr lang="en-US" sz="3200" b="1" dirty="0"/>
              <a:t> NS</a:t>
            </a:r>
          </a:p>
        </p:txBody>
      </p:sp>
      <p:sp>
        <p:nvSpPr>
          <p:cNvPr id="4" name="Rectangle 2"/>
          <p:cNvSpPr>
            <a:spLocks noChangeArrowheads="1"/>
          </p:cNvSpPr>
          <p:nvPr/>
        </p:nvSpPr>
        <p:spPr bwMode="auto">
          <a:xfrm>
            <a:off x="3119120" y="4013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Marcador de contenido 10">
            <a:extLst>
              <a:ext uri="{FF2B5EF4-FFF2-40B4-BE49-F238E27FC236}">
                <a16:creationId xmlns:a16="http://schemas.microsoft.com/office/drawing/2014/main" id="{E5E94CC9-13F8-4636-A593-407EB6D1AF24}"/>
              </a:ext>
            </a:extLst>
          </p:cNvPr>
          <p:cNvPicPr>
            <a:picLocks noGrp="1"/>
          </p:cNvPicPr>
          <p:nvPr>
            <p:ph sz="half" idx="1"/>
          </p:nvPr>
        </p:nvPicPr>
        <p:blipFill rotWithShape="1">
          <a:blip r:embed="rId3">
            <a:extLst>
              <a:ext uri="{28A0092B-C50C-407E-A947-70E740481C1C}">
                <a14:useLocalDpi xmlns:a14="http://schemas.microsoft.com/office/drawing/2010/main" val="0"/>
              </a:ext>
            </a:extLst>
          </a:blip>
          <a:srcRect l="8826" r="8350"/>
          <a:stretch/>
        </p:blipFill>
        <p:spPr bwMode="auto">
          <a:xfrm>
            <a:off x="301853" y="1657448"/>
            <a:ext cx="5010376" cy="4001345"/>
          </a:xfrm>
          <a:prstGeom prst="rect">
            <a:avLst/>
          </a:prstGeom>
          <a:noFill/>
          <a:ln>
            <a:noFill/>
          </a:ln>
          <a:extLst>
            <a:ext uri="{53640926-AAD7-44D8-BBD7-CCE9431645EC}">
              <a14:shadowObscured xmlns:a14="http://schemas.microsoft.com/office/drawing/2010/main"/>
            </a:ext>
          </a:extLst>
        </p:spPr>
      </p:pic>
      <p:sp>
        <p:nvSpPr>
          <p:cNvPr id="13" name="CuadroTexto 12">
            <a:extLst>
              <a:ext uri="{FF2B5EF4-FFF2-40B4-BE49-F238E27FC236}">
                <a16:creationId xmlns:a16="http://schemas.microsoft.com/office/drawing/2014/main" id="{C1FF4B65-F13E-4971-AE97-A858FE5E3D03}"/>
              </a:ext>
            </a:extLst>
          </p:cNvPr>
          <p:cNvSpPr txBox="1"/>
          <p:nvPr/>
        </p:nvSpPr>
        <p:spPr>
          <a:xfrm>
            <a:off x="3048000" y="6140793"/>
            <a:ext cx="6096000" cy="369332"/>
          </a:xfrm>
          <a:prstGeom prst="rect">
            <a:avLst/>
          </a:prstGeom>
          <a:noFill/>
        </p:spPr>
        <p:txBody>
          <a:bodyPr wrap="square">
            <a:spAutoFit/>
          </a:bodyPr>
          <a:lstStyle/>
          <a:p>
            <a:r>
              <a:rPr lang="es-ES" sz="1800" dirty="0">
                <a:effectLst/>
                <a:latin typeface="Arial" panose="020B0604020202020204" pitchFamily="34" charset="0"/>
                <a:ea typeface="Calibri" panose="020F0502020204030204" pitchFamily="34" charset="0"/>
              </a:rPr>
              <a:t>Datos reales (color azul), datos medidos (color rojo).</a:t>
            </a:r>
            <a:endParaRPr lang="es-ES" dirty="0"/>
          </a:p>
        </p:txBody>
      </p:sp>
      <p:pic>
        <p:nvPicPr>
          <p:cNvPr id="14" name="Imagen 13">
            <a:extLst>
              <a:ext uri="{FF2B5EF4-FFF2-40B4-BE49-F238E27FC236}">
                <a16:creationId xmlns:a16="http://schemas.microsoft.com/office/drawing/2014/main" id="{CC9865E4-1481-4D45-9FCD-59F54C1C2531}"/>
              </a:ext>
            </a:extLst>
          </p:cNvPr>
          <p:cNvPicPr/>
          <p:nvPr/>
        </p:nvPicPr>
        <p:blipFill rotWithShape="1">
          <a:blip r:embed="rId4" cstate="print">
            <a:extLst>
              <a:ext uri="{28A0092B-C50C-407E-A947-70E740481C1C}">
                <a14:useLocalDpi xmlns:a14="http://schemas.microsoft.com/office/drawing/2010/main" val="0"/>
              </a:ext>
            </a:extLst>
          </a:blip>
          <a:srcRect l="8639" r="6462"/>
          <a:stretch/>
        </p:blipFill>
        <p:spPr bwMode="auto">
          <a:xfrm>
            <a:off x="6246514" y="1704579"/>
            <a:ext cx="5011200" cy="4003200"/>
          </a:xfrm>
          <a:prstGeom prst="rect">
            <a:avLst/>
          </a:prstGeom>
          <a:noFill/>
          <a:ln>
            <a:noFill/>
          </a:ln>
        </p:spPr>
      </p:pic>
    </p:spTree>
    <p:extLst>
      <p:ext uri="{BB962C8B-B14F-4D97-AF65-F5344CB8AC3E}">
        <p14:creationId xmlns:p14="http://schemas.microsoft.com/office/powerpoint/2010/main" val="3059179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6202" y="-43542"/>
            <a:ext cx="10455797" cy="1169042"/>
          </a:xfrm>
        </p:spPr>
        <p:txBody>
          <a:bodyPr>
            <a:normAutofit/>
          </a:bodyPr>
          <a:lstStyle/>
          <a:p>
            <a:pPr algn="l"/>
            <a:r>
              <a:rPr lang="es-EC" b="1" dirty="0"/>
              <a:t>Resultados fase 1</a:t>
            </a:r>
            <a:endParaRPr lang="en-US" sz="3200" b="1" dirty="0"/>
          </a:p>
        </p:txBody>
      </p:sp>
      <p:pic>
        <p:nvPicPr>
          <p:cNvPr id="5" name="Imagen 4"/>
          <p:cNvPicPr>
            <a:picLocks noChangeAspect="1"/>
          </p:cNvPicPr>
          <p:nvPr/>
        </p:nvPicPr>
        <p:blipFill>
          <a:blip r:embed="rId2"/>
          <a:stretch>
            <a:fillRect/>
          </a:stretch>
        </p:blipFill>
        <p:spPr>
          <a:xfrm>
            <a:off x="9791700" y="5734050"/>
            <a:ext cx="2400300" cy="1123950"/>
          </a:xfrm>
          <a:prstGeom prst="rect">
            <a:avLst/>
          </a:prstGeom>
        </p:spPr>
      </p:pic>
      <p:sp>
        <p:nvSpPr>
          <p:cNvPr id="7" name="Título 1"/>
          <p:cNvSpPr txBox="1">
            <a:spLocks/>
          </p:cNvSpPr>
          <p:nvPr/>
        </p:nvSpPr>
        <p:spPr>
          <a:xfrm>
            <a:off x="1625600" y="584522"/>
            <a:ext cx="10566401" cy="1169042"/>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b="1" dirty="0" err="1"/>
              <a:t>Comparación</a:t>
            </a:r>
            <a:r>
              <a:rPr lang="en-US" sz="3200" b="1" dirty="0"/>
              <a:t> </a:t>
            </a:r>
            <a:r>
              <a:rPr lang="en-US" sz="3200" b="1" dirty="0" err="1"/>
              <a:t>datos</a:t>
            </a:r>
            <a:r>
              <a:rPr lang="en-US" sz="3200" b="1" dirty="0"/>
              <a:t> </a:t>
            </a:r>
            <a:r>
              <a:rPr lang="en-US" sz="3200" b="1" dirty="0" err="1"/>
              <a:t>medidos</a:t>
            </a:r>
            <a:r>
              <a:rPr lang="en-US" sz="3200" b="1" dirty="0"/>
              <a:t> y </a:t>
            </a:r>
            <a:r>
              <a:rPr lang="en-US" sz="3200" b="1" dirty="0" err="1"/>
              <a:t>datos</a:t>
            </a:r>
            <a:r>
              <a:rPr lang="en-US" sz="3200" b="1" dirty="0"/>
              <a:t> </a:t>
            </a:r>
            <a:r>
              <a:rPr lang="en-US" sz="3200" b="1" dirty="0" err="1"/>
              <a:t>reales</a:t>
            </a:r>
            <a:r>
              <a:rPr lang="en-US" sz="3200" b="1" dirty="0"/>
              <a:t> </a:t>
            </a:r>
            <a:r>
              <a:rPr lang="en-US" sz="3200" b="1" dirty="0" err="1"/>
              <a:t>componente</a:t>
            </a:r>
            <a:r>
              <a:rPr lang="en-US" sz="3200" b="1" dirty="0"/>
              <a:t> EO</a:t>
            </a:r>
          </a:p>
        </p:txBody>
      </p:sp>
      <p:sp>
        <p:nvSpPr>
          <p:cNvPr id="4" name="Rectangle 2"/>
          <p:cNvSpPr>
            <a:spLocks noChangeArrowheads="1"/>
          </p:cNvSpPr>
          <p:nvPr/>
        </p:nvSpPr>
        <p:spPr bwMode="auto">
          <a:xfrm>
            <a:off x="3119120" y="4013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CuadroTexto 12">
            <a:extLst>
              <a:ext uri="{FF2B5EF4-FFF2-40B4-BE49-F238E27FC236}">
                <a16:creationId xmlns:a16="http://schemas.microsoft.com/office/drawing/2014/main" id="{C1FF4B65-F13E-4971-AE97-A858FE5E3D03}"/>
              </a:ext>
            </a:extLst>
          </p:cNvPr>
          <p:cNvSpPr txBox="1"/>
          <p:nvPr/>
        </p:nvSpPr>
        <p:spPr>
          <a:xfrm>
            <a:off x="3048000" y="6140793"/>
            <a:ext cx="6096000" cy="369332"/>
          </a:xfrm>
          <a:prstGeom prst="rect">
            <a:avLst/>
          </a:prstGeom>
          <a:noFill/>
        </p:spPr>
        <p:txBody>
          <a:bodyPr wrap="square">
            <a:spAutoFit/>
          </a:bodyPr>
          <a:lstStyle/>
          <a:p>
            <a:r>
              <a:rPr lang="es-ES" sz="1800" dirty="0">
                <a:effectLst/>
                <a:latin typeface="Arial" panose="020B0604020202020204" pitchFamily="34" charset="0"/>
                <a:ea typeface="Calibri" panose="020F0502020204030204" pitchFamily="34" charset="0"/>
              </a:rPr>
              <a:t>Datos reales (color azul), datos medidos (color rojo).</a:t>
            </a:r>
            <a:endParaRPr lang="es-ES" dirty="0"/>
          </a:p>
        </p:txBody>
      </p:sp>
      <p:pic>
        <p:nvPicPr>
          <p:cNvPr id="12" name="Marcador de contenido 11">
            <a:extLst>
              <a:ext uri="{FF2B5EF4-FFF2-40B4-BE49-F238E27FC236}">
                <a16:creationId xmlns:a16="http://schemas.microsoft.com/office/drawing/2014/main" id="{6A2A05F0-E815-4CE3-A211-C3D0FD7B2C75}"/>
              </a:ext>
            </a:extLst>
          </p:cNvPr>
          <p:cNvPicPr>
            <a:picLocks noGrp="1"/>
          </p:cNvPicPr>
          <p:nvPr>
            <p:ph sz="half" idx="1"/>
          </p:nvPr>
        </p:nvPicPr>
        <p:blipFill rotWithShape="1">
          <a:blip r:embed="rId3" cstate="print">
            <a:extLst>
              <a:ext uri="{28A0092B-C50C-407E-A947-70E740481C1C}">
                <a14:useLocalDpi xmlns:a14="http://schemas.microsoft.com/office/drawing/2010/main" val="0"/>
              </a:ext>
            </a:extLst>
          </a:blip>
          <a:srcRect l="8826" r="8180"/>
          <a:stretch/>
        </p:blipFill>
        <p:spPr bwMode="auto">
          <a:xfrm>
            <a:off x="542400" y="1753564"/>
            <a:ext cx="5011200" cy="4003200"/>
          </a:xfrm>
          <a:prstGeom prst="rect">
            <a:avLst/>
          </a:prstGeom>
          <a:noFill/>
          <a:ln>
            <a:noFill/>
          </a:ln>
          <a:extLst>
            <a:ext uri="{53640926-AAD7-44D8-BBD7-CCE9431645EC}">
              <a14:shadowObscured xmlns:a14="http://schemas.microsoft.com/office/drawing/2010/main"/>
            </a:ext>
          </a:extLst>
        </p:spPr>
      </p:pic>
      <p:pic>
        <p:nvPicPr>
          <p:cNvPr id="14" name="Imagen 13">
            <a:extLst>
              <a:ext uri="{FF2B5EF4-FFF2-40B4-BE49-F238E27FC236}">
                <a16:creationId xmlns:a16="http://schemas.microsoft.com/office/drawing/2014/main" id="{280CCE74-9FC3-44F4-85EC-DD874114172E}"/>
              </a:ext>
            </a:extLst>
          </p:cNvPr>
          <p:cNvPicPr/>
          <p:nvPr/>
        </p:nvPicPr>
        <p:blipFill rotWithShape="1">
          <a:blip r:embed="rId4" cstate="print">
            <a:extLst>
              <a:ext uri="{28A0092B-C50C-407E-A947-70E740481C1C}">
                <a14:useLocalDpi xmlns:a14="http://schemas.microsoft.com/office/drawing/2010/main" val="0"/>
              </a:ext>
            </a:extLst>
          </a:blip>
          <a:srcRect l="7845" r="5354"/>
          <a:stretch/>
        </p:blipFill>
        <p:spPr bwMode="auto">
          <a:xfrm>
            <a:off x="6638400" y="1730850"/>
            <a:ext cx="5011200" cy="4003200"/>
          </a:xfrm>
          <a:prstGeom prst="rect">
            <a:avLst/>
          </a:prstGeom>
          <a:noFill/>
          <a:ln>
            <a:noFill/>
          </a:ln>
        </p:spPr>
      </p:pic>
    </p:spTree>
    <p:extLst>
      <p:ext uri="{BB962C8B-B14F-4D97-AF65-F5344CB8AC3E}">
        <p14:creationId xmlns:p14="http://schemas.microsoft.com/office/powerpoint/2010/main" val="121598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6202" y="-43542"/>
            <a:ext cx="10455797" cy="1169042"/>
          </a:xfrm>
        </p:spPr>
        <p:txBody>
          <a:bodyPr>
            <a:normAutofit/>
          </a:bodyPr>
          <a:lstStyle/>
          <a:p>
            <a:pPr algn="l"/>
            <a:r>
              <a:rPr lang="es-EC" b="1" dirty="0"/>
              <a:t>Resultados fase 1</a:t>
            </a:r>
            <a:endParaRPr lang="en-US" sz="3200" b="1" dirty="0"/>
          </a:p>
        </p:txBody>
      </p:sp>
      <p:pic>
        <p:nvPicPr>
          <p:cNvPr id="5" name="Imagen 4"/>
          <p:cNvPicPr>
            <a:picLocks noChangeAspect="1"/>
          </p:cNvPicPr>
          <p:nvPr/>
        </p:nvPicPr>
        <p:blipFill>
          <a:blip r:embed="rId2"/>
          <a:stretch>
            <a:fillRect/>
          </a:stretch>
        </p:blipFill>
        <p:spPr>
          <a:xfrm>
            <a:off x="9791700" y="5734050"/>
            <a:ext cx="2400300" cy="1123950"/>
          </a:xfrm>
          <a:prstGeom prst="rect">
            <a:avLst/>
          </a:prstGeom>
        </p:spPr>
      </p:pic>
      <p:sp>
        <p:nvSpPr>
          <p:cNvPr id="7" name="Título 1"/>
          <p:cNvSpPr txBox="1">
            <a:spLocks/>
          </p:cNvSpPr>
          <p:nvPr/>
        </p:nvSpPr>
        <p:spPr>
          <a:xfrm>
            <a:off x="1736203" y="584522"/>
            <a:ext cx="10455797" cy="1169042"/>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b="1" dirty="0" err="1"/>
              <a:t>Comparación</a:t>
            </a:r>
            <a:r>
              <a:rPr lang="en-US" sz="3200" b="1" dirty="0"/>
              <a:t> </a:t>
            </a:r>
            <a:r>
              <a:rPr lang="en-US" sz="3200" b="1" dirty="0" err="1"/>
              <a:t>numérica</a:t>
            </a:r>
            <a:r>
              <a:rPr lang="en-US" sz="3200" b="1" dirty="0"/>
              <a:t> </a:t>
            </a:r>
            <a:r>
              <a:rPr lang="en-US" sz="3200" b="1" dirty="0" err="1"/>
              <a:t>datos</a:t>
            </a:r>
            <a:r>
              <a:rPr lang="en-US" sz="3200" b="1" dirty="0"/>
              <a:t> </a:t>
            </a:r>
            <a:r>
              <a:rPr lang="en-US" sz="3200" b="1" dirty="0" err="1"/>
              <a:t>medidos</a:t>
            </a:r>
            <a:r>
              <a:rPr lang="en-US" sz="3200" b="1" dirty="0"/>
              <a:t> y </a:t>
            </a:r>
            <a:r>
              <a:rPr lang="en-US" sz="3200" b="1" dirty="0" err="1"/>
              <a:t>datos</a:t>
            </a:r>
            <a:r>
              <a:rPr lang="en-US" sz="3200" b="1" dirty="0"/>
              <a:t> </a:t>
            </a:r>
            <a:r>
              <a:rPr lang="en-US" sz="3200" b="1" dirty="0" err="1"/>
              <a:t>reales</a:t>
            </a:r>
            <a:endParaRPr lang="en-US" sz="3200" b="1" dirty="0"/>
          </a:p>
        </p:txBody>
      </p:sp>
      <p:sp>
        <p:nvSpPr>
          <p:cNvPr id="4" name="Rectangle 2"/>
          <p:cNvSpPr>
            <a:spLocks noChangeArrowheads="1"/>
          </p:cNvSpPr>
          <p:nvPr/>
        </p:nvSpPr>
        <p:spPr bwMode="auto">
          <a:xfrm>
            <a:off x="3119120" y="4013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Tabla 7">
            <a:extLst>
              <a:ext uri="{FF2B5EF4-FFF2-40B4-BE49-F238E27FC236}">
                <a16:creationId xmlns:a16="http://schemas.microsoft.com/office/drawing/2014/main" id="{3E3128CD-26AD-4CD2-8581-33025A146ADB}"/>
              </a:ext>
            </a:extLst>
          </p:cNvPr>
          <p:cNvGraphicFramePr>
            <a:graphicFrameLocks noGrp="1"/>
          </p:cNvGraphicFramePr>
          <p:nvPr>
            <p:extLst>
              <p:ext uri="{D42A27DB-BD31-4B8C-83A1-F6EECF244321}">
                <p14:modId xmlns:p14="http://schemas.microsoft.com/office/powerpoint/2010/main" val="2412835735"/>
              </p:ext>
            </p:extLst>
          </p:nvPr>
        </p:nvGraphicFramePr>
        <p:xfrm>
          <a:off x="3025650" y="4831836"/>
          <a:ext cx="7436100" cy="1096710"/>
        </p:xfrm>
        <a:graphic>
          <a:graphicData uri="http://schemas.openxmlformats.org/drawingml/2006/table">
            <a:tbl>
              <a:tblPr firstRow="1" firstCol="1" bandRow="1">
                <a:tableStyleId>{5C22544A-7EE6-4342-B048-85BDC9FD1C3A}</a:tableStyleId>
              </a:tblPr>
              <a:tblGrid>
                <a:gridCol w="1891643">
                  <a:extLst>
                    <a:ext uri="{9D8B030D-6E8A-4147-A177-3AD203B41FA5}">
                      <a16:colId xmlns:a16="http://schemas.microsoft.com/office/drawing/2014/main" val="130733855"/>
                    </a:ext>
                  </a:extLst>
                </a:gridCol>
                <a:gridCol w="2002971">
                  <a:extLst>
                    <a:ext uri="{9D8B030D-6E8A-4147-A177-3AD203B41FA5}">
                      <a16:colId xmlns:a16="http://schemas.microsoft.com/office/drawing/2014/main" val="4037324503"/>
                    </a:ext>
                  </a:extLst>
                </a:gridCol>
                <a:gridCol w="1857829">
                  <a:extLst>
                    <a:ext uri="{9D8B030D-6E8A-4147-A177-3AD203B41FA5}">
                      <a16:colId xmlns:a16="http://schemas.microsoft.com/office/drawing/2014/main" val="1662768006"/>
                    </a:ext>
                  </a:extLst>
                </a:gridCol>
                <a:gridCol w="1683657">
                  <a:extLst>
                    <a:ext uri="{9D8B030D-6E8A-4147-A177-3AD203B41FA5}">
                      <a16:colId xmlns:a16="http://schemas.microsoft.com/office/drawing/2014/main" val="1644115024"/>
                    </a:ext>
                  </a:extLst>
                </a:gridCol>
              </a:tblGrid>
              <a:tr h="190500">
                <a:tc>
                  <a:txBody>
                    <a:bodyPr/>
                    <a:lstStyle/>
                    <a:p>
                      <a:pPr>
                        <a:lnSpc>
                          <a:spcPct val="200000"/>
                        </a:lnSpc>
                        <a:spcAft>
                          <a:spcPts val="800"/>
                        </a:spcAft>
                      </a:pPr>
                      <a:r>
                        <a:rPr lang="es-ES" sz="1400">
                          <a:effectLst/>
                        </a:rPr>
                        <a:t>Indicador</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200000"/>
                        </a:lnSpc>
                        <a:spcAft>
                          <a:spcPts val="800"/>
                        </a:spcAft>
                      </a:pPr>
                      <a:r>
                        <a:rPr lang="es-ES" sz="1400" dirty="0">
                          <a:effectLst/>
                        </a:rPr>
                        <a:t>Componente NS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200000"/>
                        </a:lnSpc>
                        <a:spcAft>
                          <a:spcPts val="800"/>
                        </a:spcAft>
                      </a:pPr>
                      <a:r>
                        <a:rPr lang="es-ES" sz="1400" dirty="0">
                          <a:effectLst/>
                        </a:rPr>
                        <a:t>Componente EO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200000"/>
                        </a:lnSpc>
                        <a:spcAft>
                          <a:spcPts val="800"/>
                        </a:spcAft>
                      </a:pPr>
                      <a:r>
                        <a:rPr lang="es-ES" sz="1400" dirty="0">
                          <a:effectLst/>
                        </a:rPr>
                        <a:t>Componente Z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58756115"/>
                  </a:ext>
                </a:extLst>
              </a:tr>
              <a:tr h="190500">
                <a:tc>
                  <a:txBody>
                    <a:bodyPr/>
                    <a:lstStyle/>
                    <a:p>
                      <a:pPr>
                        <a:lnSpc>
                          <a:spcPct val="200000"/>
                        </a:lnSpc>
                        <a:spcAft>
                          <a:spcPts val="800"/>
                        </a:spcAft>
                      </a:pPr>
                      <a:r>
                        <a:rPr lang="es-ES" sz="1400">
                          <a:effectLst/>
                        </a:rPr>
                        <a:t>FIT aceleración</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800"/>
                        </a:spcAft>
                      </a:pPr>
                      <a:r>
                        <a:rPr lang="es-ES" sz="1400">
                          <a:effectLst/>
                        </a:rPr>
                        <a:t>-50,44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800"/>
                        </a:spcAft>
                      </a:pPr>
                      <a:r>
                        <a:rPr lang="es-ES" sz="1400">
                          <a:effectLst/>
                        </a:rPr>
                        <a:t>-68,67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800"/>
                        </a:spcAft>
                      </a:pPr>
                      <a:r>
                        <a:rPr lang="es-ES" sz="1400">
                          <a:effectLst/>
                        </a:rPr>
                        <a:t>-43,72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53240119"/>
                  </a:ext>
                </a:extLst>
              </a:tr>
              <a:tr h="190500">
                <a:tc>
                  <a:txBody>
                    <a:bodyPr/>
                    <a:lstStyle/>
                    <a:p>
                      <a:pPr>
                        <a:lnSpc>
                          <a:spcPct val="200000"/>
                        </a:lnSpc>
                        <a:spcAft>
                          <a:spcPts val="800"/>
                        </a:spcAft>
                      </a:pPr>
                      <a:r>
                        <a:rPr lang="es-ES" sz="1400">
                          <a:effectLst/>
                        </a:rPr>
                        <a:t>FIT desplazamiento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800"/>
                        </a:spcAft>
                      </a:pPr>
                      <a:r>
                        <a:rPr lang="es-ES" sz="1400">
                          <a:effectLst/>
                        </a:rPr>
                        <a:t>-30.86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800"/>
                        </a:spcAft>
                      </a:pPr>
                      <a:r>
                        <a:rPr lang="es-ES" sz="1400">
                          <a:effectLst/>
                        </a:rPr>
                        <a:t>-38.29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800"/>
                        </a:spcAft>
                      </a:pPr>
                      <a:r>
                        <a:rPr lang="es-ES" sz="1400" dirty="0">
                          <a:effectLst/>
                        </a:rPr>
                        <a:t>-27.88</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569657956"/>
                  </a:ext>
                </a:extLst>
              </a:tr>
            </a:tbl>
          </a:graphicData>
        </a:graphic>
      </p:graphicFrame>
      <mc:AlternateContent xmlns:mc="http://schemas.openxmlformats.org/markup-compatibility/2006">
        <mc:Choice xmlns:a14="http://schemas.microsoft.com/office/drawing/2010/main" Requires="a14">
          <p:sp>
            <p:nvSpPr>
              <p:cNvPr id="15" name="CuadroTexto 14">
                <a:extLst>
                  <a:ext uri="{FF2B5EF4-FFF2-40B4-BE49-F238E27FC236}">
                    <a16:creationId xmlns:a16="http://schemas.microsoft.com/office/drawing/2014/main" id="{F51F629F-7AC4-4AB8-B732-556EDD02F8D3}"/>
                  </a:ext>
                </a:extLst>
              </p:cNvPr>
              <p:cNvSpPr txBox="1"/>
              <p:nvPr/>
            </p:nvSpPr>
            <p:spPr>
              <a:xfrm>
                <a:off x="1291771" y="2490666"/>
                <a:ext cx="6096000" cy="9840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rPr>
                        <m:t>𝐹𝐼𝑇</m:t>
                      </m:r>
                      <m:r>
                        <a:rPr lang="es-ES" i="0">
                          <a:latin typeface="Cambria Math" panose="02040503050406030204" pitchFamily="18" charset="0"/>
                        </a:rPr>
                        <m:t>=</m:t>
                      </m:r>
                      <m:d>
                        <m:dPr>
                          <m:ctrlPr>
                            <a:rPr lang="es-ES" i="1">
                              <a:solidFill>
                                <a:srgbClr val="836967"/>
                              </a:solidFill>
                              <a:latin typeface="Cambria Math" panose="02040503050406030204" pitchFamily="18" charset="0"/>
                            </a:rPr>
                          </m:ctrlPr>
                        </m:dPr>
                        <m:e>
                          <m:r>
                            <a:rPr lang="es-ES" i="0">
                              <a:latin typeface="Cambria Math" panose="02040503050406030204" pitchFamily="18" charset="0"/>
                            </a:rPr>
                            <m:t>1−</m:t>
                          </m:r>
                          <m:f>
                            <m:fPr>
                              <m:ctrlPr>
                                <a:rPr lang="es-ES" i="1">
                                  <a:solidFill>
                                    <a:srgbClr val="836967"/>
                                  </a:solidFill>
                                  <a:latin typeface="Cambria Math" panose="02040503050406030204" pitchFamily="18" charset="0"/>
                                </a:rPr>
                              </m:ctrlPr>
                            </m:fPr>
                            <m:num>
                              <m:rad>
                                <m:radPr>
                                  <m:degHide m:val="on"/>
                                  <m:ctrlPr>
                                    <a:rPr lang="es-ES" i="1">
                                      <a:solidFill>
                                        <a:srgbClr val="836967"/>
                                      </a:solidFill>
                                      <a:latin typeface="Cambria Math" panose="02040503050406030204" pitchFamily="18" charset="0"/>
                                    </a:rPr>
                                  </m:ctrlPr>
                                </m:radPr>
                                <m:deg/>
                                <m:e>
                                  <m:f>
                                    <m:fPr>
                                      <m:ctrlPr>
                                        <a:rPr lang="es-ES" i="1">
                                          <a:solidFill>
                                            <a:srgbClr val="836967"/>
                                          </a:solidFill>
                                          <a:latin typeface="Cambria Math" panose="02040503050406030204" pitchFamily="18" charset="0"/>
                                        </a:rPr>
                                      </m:ctrlPr>
                                    </m:fPr>
                                    <m:num>
                                      <m:nary>
                                        <m:naryPr>
                                          <m:chr m:val="∑"/>
                                          <m:limLoc m:val="undOvr"/>
                                          <m:ctrlPr>
                                            <a:rPr lang="es-ES" i="1">
                                              <a:latin typeface="Cambria Math" panose="02040503050406030204" pitchFamily="18" charset="0"/>
                                            </a:rPr>
                                          </m:ctrlPr>
                                        </m:naryPr>
                                        <m:sub>
                                          <m:r>
                                            <a:rPr lang="es-ES" i="1">
                                              <a:latin typeface="Cambria Math" panose="02040503050406030204" pitchFamily="18" charset="0"/>
                                            </a:rPr>
                                            <m:t>𝑖</m:t>
                                          </m:r>
                                          <m:r>
                                            <a:rPr lang="es-ES" i="0">
                                              <a:latin typeface="Cambria Math" panose="02040503050406030204" pitchFamily="18" charset="0"/>
                                            </a:rPr>
                                            <m:t>=1</m:t>
                                          </m:r>
                                        </m:sub>
                                        <m:sup>
                                          <m:r>
                                            <a:rPr lang="es-ES" i="1">
                                              <a:latin typeface="Cambria Math" panose="02040503050406030204" pitchFamily="18" charset="0"/>
                                            </a:rPr>
                                            <m:t>𝑛</m:t>
                                          </m:r>
                                        </m:sup>
                                        <m:e>
                                          <m:sSup>
                                            <m:sSupPr>
                                              <m:ctrlPr>
                                                <a:rPr lang="es-ES" i="1">
                                                  <a:solidFill>
                                                    <a:srgbClr val="836967"/>
                                                  </a:solidFill>
                                                  <a:latin typeface="Cambria Math" panose="02040503050406030204" pitchFamily="18" charset="0"/>
                                                </a:rPr>
                                              </m:ctrlPr>
                                            </m:sSupPr>
                                            <m:e>
                                              <m:d>
                                                <m:dPr>
                                                  <m:ctrlPr>
                                                    <a:rPr lang="es-ES" i="1">
                                                      <a:solidFill>
                                                        <a:srgbClr val="836967"/>
                                                      </a:solidFill>
                                                      <a:latin typeface="Cambria Math" panose="02040503050406030204" pitchFamily="18" charset="0"/>
                                                    </a:rPr>
                                                  </m:ctrlPr>
                                                </m:dPr>
                                                <m:e>
                                                  <m:r>
                                                    <a:rPr lang="es-ES" i="1">
                                                      <a:latin typeface="Cambria Math" panose="02040503050406030204" pitchFamily="18" charset="0"/>
                                                    </a:rPr>
                                                    <m:t>𝑦</m:t>
                                                  </m:r>
                                                  <m:r>
                                                    <a:rPr lang="es-ES" i="0">
                                                      <a:latin typeface="Cambria Math" panose="02040503050406030204" pitchFamily="18" charset="0"/>
                                                    </a:rPr>
                                                    <m:t>−</m:t>
                                                  </m:r>
                                                  <m:sSub>
                                                    <m:sSubPr>
                                                      <m:ctrlPr>
                                                        <a:rPr lang="es-ES" i="1">
                                                          <a:solidFill>
                                                            <a:srgbClr val="836967"/>
                                                          </a:solidFill>
                                                          <a:latin typeface="Cambria Math" panose="02040503050406030204" pitchFamily="18" charset="0"/>
                                                        </a:rPr>
                                                      </m:ctrlPr>
                                                    </m:sSubPr>
                                                    <m:e>
                                                      <m:r>
                                                        <a:rPr lang="es-ES" i="1">
                                                          <a:latin typeface="Cambria Math" panose="02040503050406030204" pitchFamily="18" charset="0"/>
                                                        </a:rPr>
                                                        <m:t>𝑦</m:t>
                                                      </m:r>
                                                    </m:e>
                                                    <m:sub>
                                                      <m:r>
                                                        <a:rPr lang="es-ES" i="1">
                                                          <a:latin typeface="Cambria Math" panose="02040503050406030204" pitchFamily="18" charset="0"/>
                                                        </a:rPr>
                                                        <m:t>𝑚𝑜𝑑</m:t>
                                                      </m:r>
                                                    </m:sub>
                                                  </m:sSub>
                                                </m:e>
                                              </m:d>
                                            </m:e>
                                            <m:sup>
                                              <m:r>
                                                <a:rPr lang="es-ES" i="0">
                                                  <a:latin typeface="Cambria Math" panose="02040503050406030204" pitchFamily="18" charset="0"/>
                                                </a:rPr>
                                                <m:t>2</m:t>
                                              </m:r>
                                            </m:sup>
                                          </m:sSup>
                                        </m:e>
                                      </m:nary>
                                    </m:num>
                                    <m:den>
                                      <m:r>
                                        <a:rPr lang="es-ES" i="1">
                                          <a:latin typeface="Cambria Math" panose="02040503050406030204" pitchFamily="18" charset="0"/>
                                        </a:rPr>
                                        <m:t>𝑁</m:t>
                                      </m:r>
                                    </m:den>
                                  </m:f>
                                </m:e>
                              </m:rad>
                            </m:num>
                            <m:den>
                              <m:r>
                                <a:rPr lang="es-ES" i="1">
                                  <a:latin typeface="Cambria Math" panose="02040503050406030204" pitchFamily="18" charset="0"/>
                                </a:rPr>
                                <m:t>𝜎</m:t>
                              </m:r>
                            </m:den>
                          </m:f>
                        </m:e>
                      </m:d>
                      <m:r>
                        <a:rPr lang="es-ES" i="0">
                          <a:latin typeface="Cambria Math" panose="02040503050406030204" pitchFamily="18" charset="0"/>
                        </a:rPr>
                        <m:t>×100</m:t>
                      </m:r>
                    </m:oMath>
                  </m:oMathPara>
                </a14:m>
                <a:endParaRPr lang="es-ES" dirty="0"/>
              </a:p>
            </p:txBody>
          </p:sp>
        </mc:Choice>
        <mc:Fallback>
          <p:sp>
            <p:nvSpPr>
              <p:cNvPr id="15" name="CuadroTexto 14">
                <a:extLst>
                  <a:ext uri="{FF2B5EF4-FFF2-40B4-BE49-F238E27FC236}">
                    <a16:creationId xmlns:a16="http://schemas.microsoft.com/office/drawing/2014/main" id="{F51F629F-7AC4-4AB8-B732-556EDD02F8D3}"/>
                  </a:ext>
                </a:extLst>
              </p:cNvPr>
              <p:cNvSpPr txBox="1">
                <a:spLocks noRot="1" noChangeAspect="1" noMove="1" noResize="1" noEditPoints="1" noAdjustHandles="1" noChangeArrowheads="1" noChangeShapeType="1" noTextEdit="1"/>
              </p:cNvSpPr>
              <p:nvPr/>
            </p:nvSpPr>
            <p:spPr>
              <a:xfrm>
                <a:off x="1291771" y="2490666"/>
                <a:ext cx="6096000" cy="984052"/>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16" name="CuadroTexto 15">
                <a:extLst>
                  <a:ext uri="{FF2B5EF4-FFF2-40B4-BE49-F238E27FC236}">
                    <a16:creationId xmlns:a16="http://schemas.microsoft.com/office/drawing/2014/main" id="{633E5186-5F72-42DC-ACF6-51F802945F5C}"/>
                  </a:ext>
                </a:extLst>
              </p:cNvPr>
              <p:cNvSpPr txBox="1"/>
              <p:nvPr/>
            </p:nvSpPr>
            <p:spPr>
              <a:xfrm>
                <a:off x="6743700" y="2055698"/>
                <a:ext cx="6096000" cy="2228944"/>
              </a:xfrm>
              <a:prstGeom prst="rect">
                <a:avLst/>
              </a:prstGeom>
              <a:noFill/>
            </p:spPr>
            <p:txBody>
              <a:bodyPr wrap="square">
                <a:spAutoFit/>
              </a:bodyPr>
              <a:lstStyle/>
              <a:p>
                <a:pPr marL="342900" lvl="0" indent="-342900" algn="just">
                  <a:lnSpc>
                    <a:spcPct val="20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y es la señal original.</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buFont typeface="Symbol" panose="05050102010706020507" pitchFamily="18" charset="2"/>
                  <a:buChar char=""/>
                </a:pPr>
                <a14:m>
                  <m:oMath xmlns:m="http://schemas.openxmlformats.org/officeDocument/2006/math">
                    <m:sSub>
                      <m:sSubPr>
                        <m:ctrlPr>
                          <a:rPr lang="es-ES" sz="1800" i="1">
                            <a:effectLst/>
                            <a:latin typeface="Cambria Math" panose="02040503050406030204" pitchFamily="18" charset="0"/>
                            <a:ea typeface="Calibri" panose="020F0502020204030204" pitchFamily="34" charset="0"/>
                            <a:cs typeface="Arial" panose="020B0604020202020204" pitchFamily="34" charset="0"/>
                          </a:rPr>
                        </m:ctrlPr>
                      </m:sSubPr>
                      <m:e>
                        <m:r>
                          <a:rPr lang="en-US" sz="1800" i="1">
                            <a:effectLst/>
                            <a:latin typeface="Cambria Math" panose="02040503050406030204" pitchFamily="18" charset="0"/>
                            <a:ea typeface="Calibri" panose="020F0502020204030204" pitchFamily="34" charset="0"/>
                            <a:cs typeface="Arial" panose="020B0604020202020204" pitchFamily="34" charset="0"/>
                          </a:rPr>
                          <m:t>𝑦</m:t>
                        </m:r>
                      </m:e>
                      <m:sub>
                        <m:r>
                          <a:rPr lang="en-US" sz="1800" i="1">
                            <a:effectLst/>
                            <a:latin typeface="Cambria Math" panose="02040503050406030204" pitchFamily="18" charset="0"/>
                            <a:ea typeface="Calibri" panose="020F0502020204030204" pitchFamily="34" charset="0"/>
                            <a:cs typeface="Arial" panose="020B0604020202020204" pitchFamily="34" charset="0"/>
                          </a:rPr>
                          <m:t>𝑚𝑜𝑑</m:t>
                        </m:r>
                      </m:sub>
                    </m:sSub>
                  </m:oMath>
                </a14:m>
                <a:r>
                  <a:rPr lang="es-ES" sz="1800" dirty="0">
                    <a:effectLst/>
                    <a:latin typeface="Arial" panose="020B0604020202020204" pitchFamily="34" charset="0"/>
                    <a:ea typeface="Times New Roman" panose="02020603050405020304" pitchFamily="18" charset="0"/>
                    <a:cs typeface="Times New Roman" panose="02020603050405020304" pitchFamily="18" charset="0"/>
                  </a:rPr>
                  <a:t> es la señal medida.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N es el número de datos.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800"/>
                  </a:spcAft>
                  <a:buFont typeface="Symbol" panose="05050102010706020507" pitchFamily="18" charset="2"/>
                  <a:buChar char=""/>
                </a:pPr>
                <a14:m>
                  <m:oMath xmlns:m="http://schemas.openxmlformats.org/officeDocument/2006/math">
                    <m:r>
                      <a:rPr lang="en-US" sz="1800" i="1">
                        <a:effectLst/>
                        <a:latin typeface="Cambria Math" panose="02040503050406030204" pitchFamily="18" charset="0"/>
                        <a:ea typeface="Calibri" panose="020F0502020204030204" pitchFamily="34" charset="0"/>
                        <a:cs typeface="Arial" panose="020B0604020202020204" pitchFamily="34" charset="0"/>
                      </a:rPr>
                      <m:t>𝜎</m:t>
                    </m:r>
                  </m:oMath>
                </a14:m>
                <a:r>
                  <a:rPr lang="es-ES" sz="1800" dirty="0">
                    <a:effectLst/>
                    <a:latin typeface="Arial" panose="020B0604020202020204" pitchFamily="34" charset="0"/>
                    <a:ea typeface="Times New Roman" panose="02020603050405020304" pitchFamily="18" charset="0"/>
                    <a:cs typeface="Times New Roman" panose="02020603050405020304" pitchFamily="18" charset="0"/>
                  </a:rPr>
                  <a:t> es la desviación estándar de la señal original.</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6" name="CuadroTexto 15">
                <a:extLst>
                  <a:ext uri="{FF2B5EF4-FFF2-40B4-BE49-F238E27FC236}">
                    <a16:creationId xmlns:a16="http://schemas.microsoft.com/office/drawing/2014/main" id="{633E5186-5F72-42DC-ACF6-51F802945F5C}"/>
                  </a:ext>
                </a:extLst>
              </p:cNvPr>
              <p:cNvSpPr txBox="1">
                <a:spLocks noRot="1" noChangeAspect="1" noMove="1" noResize="1" noEditPoints="1" noAdjustHandles="1" noChangeArrowheads="1" noChangeShapeType="1" noTextEdit="1"/>
              </p:cNvSpPr>
              <p:nvPr/>
            </p:nvSpPr>
            <p:spPr>
              <a:xfrm>
                <a:off x="6743700" y="2055698"/>
                <a:ext cx="6096000" cy="2228944"/>
              </a:xfrm>
              <a:prstGeom prst="rect">
                <a:avLst/>
              </a:prstGeom>
              <a:blipFill>
                <a:blip r:embed="rId4"/>
                <a:stretch>
                  <a:fillRect l="-800" b="-3279"/>
                </a:stretch>
              </a:blipFill>
            </p:spPr>
            <p:txBody>
              <a:bodyPr/>
              <a:lstStyle/>
              <a:p>
                <a:r>
                  <a:rPr lang="es-ES">
                    <a:noFill/>
                  </a:rPr>
                  <a:t> </a:t>
                </a:r>
              </a:p>
            </p:txBody>
          </p:sp>
        </mc:Fallback>
      </mc:AlternateContent>
    </p:spTree>
    <p:extLst>
      <p:ext uri="{BB962C8B-B14F-4D97-AF65-F5344CB8AC3E}">
        <p14:creationId xmlns:p14="http://schemas.microsoft.com/office/powerpoint/2010/main" val="3542648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6202" y="-29979"/>
            <a:ext cx="10455797" cy="1169042"/>
          </a:xfrm>
        </p:spPr>
        <p:txBody>
          <a:bodyPr>
            <a:normAutofit/>
          </a:bodyPr>
          <a:lstStyle/>
          <a:p>
            <a:pPr algn="l"/>
            <a:r>
              <a:rPr lang="en-US" b="1" dirty="0" err="1"/>
              <a:t>Resultados</a:t>
            </a:r>
            <a:r>
              <a:rPr lang="en-US" b="1" dirty="0"/>
              <a:t> </a:t>
            </a:r>
            <a:endParaRPr lang="en-US" sz="3200" b="1" dirty="0"/>
          </a:p>
        </p:txBody>
      </p:sp>
      <p:pic>
        <p:nvPicPr>
          <p:cNvPr id="5" name="Imagen 4"/>
          <p:cNvPicPr>
            <a:picLocks noChangeAspect="1"/>
          </p:cNvPicPr>
          <p:nvPr/>
        </p:nvPicPr>
        <p:blipFill>
          <a:blip r:embed="rId2"/>
          <a:stretch>
            <a:fillRect/>
          </a:stretch>
        </p:blipFill>
        <p:spPr>
          <a:xfrm>
            <a:off x="9791700" y="5734050"/>
            <a:ext cx="2400300" cy="1123950"/>
          </a:xfrm>
          <a:prstGeom prst="rect">
            <a:avLst/>
          </a:prstGeom>
        </p:spPr>
      </p:pic>
      <p:sp>
        <p:nvSpPr>
          <p:cNvPr id="7" name="Título 1"/>
          <p:cNvSpPr txBox="1">
            <a:spLocks/>
          </p:cNvSpPr>
          <p:nvPr/>
        </p:nvSpPr>
        <p:spPr>
          <a:xfrm>
            <a:off x="1736203" y="698905"/>
            <a:ext cx="10455797" cy="1169042"/>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b="1" dirty="0" err="1"/>
              <a:t>Histograma</a:t>
            </a:r>
            <a:r>
              <a:rPr lang="en-US" sz="3200" b="1" dirty="0"/>
              <a:t> con </a:t>
            </a:r>
            <a:r>
              <a:rPr lang="en-US" sz="3200" b="1" dirty="0" err="1"/>
              <a:t>ajuste</a:t>
            </a:r>
            <a:r>
              <a:rPr lang="en-US" sz="3200" b="1" dirty="0"/>
              <a:t> de </a:t>
            </a:r>
            <a:r>
              <a:rPr lang="en-US" sz="3200" b="1" dirty="0" err="1"/>
              <a:t>distribuci</a:t>
            </a:r>
            <a:r>
              <a:rPr lang="es-EC" sz="3200" b="1" dirty="0" err="1"/>
              <a:t>ón</a:t>
            </a:r>
            <a:r>
              <a:rPr lang="es-EC" sz="3200" b="1" dirty="0"/>
              <a:t> datos medidos y originales componente Z fase 1</a:t>
            </a:r>
            <a:endParaRPr lang="en-US" sz="3200" b="1" dirty="0"/>
          </a:p>
        </p:txBody>
      </p:sp>
      <p:sp>
        <p:nvSpPr>
          <p:cNvPr id="4" name="Rectangle 2"/>
          <p:cNvSpPr>
            <a:spLocks noChangeArrowheads="1"/>
          </p:cNvSpPr>
          <p:nvPr/>
        </p:nvSpPr>
        <p:spPr bwMode="auto">
          <a:xfrm>
            <a:off x="3119120" y="4013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2672079" y="3268207"/>
            <a:ext cx="156922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7" name="Marcador de contenido 16">
            <a:extLst>
              <a:ext uri="{FF2B5EF4-FFF2-40B4-BE49-F238E27FC236}">
                <a16:creationId xmlns:a16="http://schemas.microsoft.com/office/drawing/2014/main" id="{11E8BC2D-D5F2-4237-8FD2-F47D30CFD796}"/>
              </a:ext>
            </a:extLst>
          </p:cNvPr>
          <p:cNvPicPr>
            <a:picLocks noGrp="1"/>
          </p:cNvPicPr>
          <p:nvPr>
            <p:ph sz="half" idx="1"/>
          </p:nvPr>
        </p:nvPicPr>
        <p:blipFill rotWithShape="1">
          <a:blip r:embed="rId3">
            <a:extLst>
              <a:ext uri="{28A0092B-C50C-407E-A947-70E740481C1C}">
                <a14:useLocalDpi xmlns:a14="http://schemas.microsoft.com/office/drawing/2010/main" val="0"/>
              </a:ext>
            </a:extLst>
          </a:blip>
          <a:srcRect l="9032" r="8174"/>
          <a:stretch/>
        </p:blipFill>
        <p:spPr bwMode="auto">
          <a:xfrm>
            <a:off x="41140" y="2049688"/>
            <a:ext cx="6096000" cy="3826448"/>
          </a:xfrm>
          <a:prstGeom prst="rect">
            <a:avLst/>
          </a:prstGeom>
          <a:noFill/>
          <a:ln>
            <a:noFill/>
          </a:ln>
          <a:extLst>
            <a:ext uri="{53640926-AAD7-44D8-BBD7-CCE9431645EC}">
              <a14:shadowObscured xmlns:a14="http://schemas.microsoft.com/office/drawing/2010/main"/>
            </a:ext>
          </a:extLst>
        </p:spPr>
      </p:pic>
      <p:pic>
        <p:nvPicPr>
          <p:cNvPr id="9" name="Imagen 8">
            <a:extLst>
              <a:ext uri="{FF2B5EF4-FFF2-40B4-BE49-F238E27FC236}">
                <a16:creationId xmlns:a16="http://schemas.microsoft.com/office/drawing/2014/main" id="{53670C6F-6AB2-4002-8F9C-6EAA701CC01A}"/>
              </a:ext>
            </a:extLst>
          </p:cNvPr>
          <p:cNvPicPr/>
          <p:nvPr/>
        </p:nvPicPr>
        <p:blipFill rotWithShape="1">
          <a:blip r:embed="rId4" cstate="print">
            <a:extLst>
              <a:ext uri="{28A0092B-C50C-407E-A947-70E740481C1C}">
                <a14:useLocalDpi xmlns:a14="http://schemas.microsoft.com/office/drawing/2010/main" val="0"/>
              </a:ext>
            </a:extLst>
          </a:blip>
          <a:srcRect l="8468" r="7663"/>
          <a:stretch/>
        </p:blipFill>
        <p:spPr bwMode="auto">
          <a:xfrm>
            <a:off x="6056060" y="2049336"/>
            <a:ext cx="6094800" cy="3826800"/>
          </a:xfrm>
          <a:prstGeom prst="rect">
            <a:avLst/>
          </a:prstGeom>
          <a:noFill/>
          <a:ln>
            <a:noFill/>
          </a:ln>
        </p:spPr>
      </p:pic>
    </p:spTree>
    <p:extLst>
      <p:ext uri="{BB962C8B-B14F-4D97-AF65-F5344CB8AC3E}">
        <p14:creationId xmlns:p14="http://schemas.microsoft.com/office/powerpoint/2010/main" val="581845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6202" y="1"/>
            <a:ext cx="10455797" cy="1169042"/>
          </a:xfrm>
        </p:spPr>
        <p:txBody>
          <a:bodyPr/>
          <a:lstStyle/>
          <a:p>
            <a:pPr algn="l"/>
            <a:r>
              <a:rPr lang="en-US" b="1" dirty="0"/>
              <a:t>CONTENIDO</a:t>
            </a:r>
          </a:p>
        </p:txBody>
      </p:sp>
      <p:pic>
        <p:nvPicPr>
          <p:cNvPr id="5" name="Imagen 4"/>
          <p:cNvPicPr>
            <a:picLocks noChangeAspect="1"/>
          </p:cNvPicPr>
          <p:nvPr/>
        </p:nvPicPr>
        <p:blipFill>
          <a:blip r:embed="rId2"/>
          <a:stretch>
            <a:fillRect/>
          </a:stretch>
        </p:blipFill>
        <p:spPr>
          <a:xfrm>
            <a:off x="9791700" y="5734050"/>
            <a:ext cx="2400300" cy="1123950"/>
          </a:xfrm>
          <a:prstGeom prst="rect">
            <a:avLst/>
          </a:prstGeom>
        </p:spPr>
      </p:pic>
      <p:graphicFrame>
        <p:nvGraphicFramePr>
          <p:cNvPr id="6" name="Marcador de contenido 5"/>
          <p:cNvGraphicFramePr>
            <a:graphicFrameLocks noGrp="1"/>
          </p:cNvGraphicFramePr>
          <p:nvPr>
            <p:ph sz="half" idx="1"/>
            <p:extLst>
              <p:ext uri="{D42A27DB-BD31-4B8C-83A1-F6EECF244321}">
                <p14:modId xmlns:p14="http://schemas.microsoft.com/office/powerpoint/2010/main" val="2987498792"/>
              </p:ext>
            </p:extLst>
          </p:nvPr>
        </p:nvGraphicFramePr>
        <p:xfrm>
          <a:off x="1736202" y="1168278"/>
          <a:ext cx="9199120" cy="5406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314" name="Picture 2" descr="Imagen relacionada"/>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776036" y="1458412"/>
            <a:ext cx="782059" cy="52086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16" name="Picture 4" descr="Resultado de imagen para introduccion"/>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2357565" y="2308860"/>
            <a:ext cx="556868" cy="556868"/>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Resultado de imagen para teoria"/>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2375853" y="3176427"/>
            <a:ext cx="929088" cy="522351"/>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Resultado de imagen para programacion"/>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2388594" y="3890108"/>
            <a:ext cx="903605" cy="8038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12"/>
          <a:stretch>
            <a:fillRect/>
          </a:stretch>
        </p:blipFill>
        <p:spPr>
          <a:xfrm>
            <a:off x="2163446" y="4806095"/>
            <a:ext cx="804538" cy="701392"/>
          </a:xfrm>
          <a:prstGeom prst="ellipse">
            <a:avLst/>
          </a:prstGeom>
          <a:ln>
            <a:noFill/>
          </a:ln>
          <a:effectLst>
            <a:softEdge rad="112500"/>
          </a:effectLst>
        </p:spPr>
      </p:pic>
      <p:pic>
        <p:nvPicPr>
          <p:cNvPr id="13324" name="Picture 12" descr="Resultado de imagen para conclusiones"/>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1776035" y="5668529"/>
            <a:ext cx="782059" cy="64704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441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6202" y="-29979"/>
            <a:ext cx="10455797" cy="1169042"/>
          </a:xfrm>
        </p:spPr>
        <p:txBody>
          <a:bodyPr>
            <a:normAutofit/>
          </a:bodyPr>
          <a:lstStyle/>
          <a:p>
            <a:pPr algn="l"/>
            <a:r>
              <a:rPr lang="en-US" b="1" dirty="0" err="1"/>
              <a:t>Resultados</a:t>
            </a:r>
            <a:r>
              <a:rPr lang="en-US" b="1" dirty="0"/>
              <a:t> </a:t>
            </a:r>
            <a:endParaRPr lang="en-US" sz="3200" b="1" dirty="0"/>
          </a:p>
        </p:txBody>
      </p:sp>
      <p:pic>
        <p:nvPicPr>
          <p:cNvPr id="5" name="Imagen 4"/>
          <p:cNvPicPr>
            <a:picLocks noChangeAspect="1"/>
          </p:cNvPicPr>
          <p:nvPr/>
        </p:nvPicPr>
        <p:blipFill>
          <a:blip r:embed="rId2"/>
          <a:stretch>
            <a:fillRect/>
          </a:stretch>
        </p:blipFill>
        <p:spPr>
          <a:xfrm>
            <a:off x="9791700" y="5734050"/>
            <a:ext cx="2400300" cy="1123950"/>
          </a:xfrm>
          <a:prstGeom prst="rect">
            <a:avLst/>
          </a:prstGeom>
        </p:spPr>
      </p:pic>
      <p:sp>
        <p:nvSpPr>
          <p:cNvPr id="7" name="Título 1"/>
          <p:cNvSpPr txBox="1">
            <a:spLocks/>
          </p:cNvSpPr>
          <p:nvPr/>
        </p:nvSpPr>
        <p:spPr>
          <a:xfrm>
            <a:off x="1736203" y="698905"/>
            <a:ext cx="10455797" cy="1169042"/>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b="1" dirty="0" err="1"/>
              <a:t>Histograma</a:t>
            </a:r>
            <a:r>
              <a:rPr lang="en-US" sz="3200" b="1" dirty="0"/>
              <a:t> con </a:t>
            </a:r>
            <a:r>
              <a:rPr lang="en-US" sz="3200" b="1" dirty="0" err="1"/>
              <a:t>ajuste</a:t>
            </a:r>
            <a:r>
              <a:rPr lang="en-US" sz="3200" b="1" dirty="0"/>
              <a:t> de </a:t>
            </a:r>
            <a:r>
              <a:rPr lang="en-US" sz="3200" b="1" dirty="0" err="1"/>
              <a:t>distribuci</a:t>
            </a:r>
            <a:r>
              <a:rPr lang="es-EC" sz="3200" b="1" dirty="0" err="1"/>
              <a:t>ón</a:t>
            </a:r>
            <a:r>
              <a:rPr lang="es-EC" sz="3200" b="1" dirty="0"/>
              <a:t> datos medidos y originales componente NS fase 1</a:t>
            </a:r>
            <a:endParaRPr lang="en-US" sz="3200" b="1" dirty="0"/>
          </a:p>
        </p:txBody>
      </p:sp>
      <p:sp>
        <p:nvSpPr>
          <p:cNvPr id="4" name="Rectangle 2"/>
          <p:cNvSpPr>
            <a:spLocks noChangeArrowheads="1"/>
          </p:cNvSpPr>
          <p:nvPr/>
        </p:nvSpPr>
        <p:spPr bwMode="auto">
          <a:xfrm>
            <a:off x="3119120" y="4013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2672079" y="3268207"/>
            <a:ext cx="156922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Marcador de contenido 19">
            <a:extLst>
              <a:ext uri="{FF2B5EF4-FFF2-40B4-BE49-F238E27FC236}">
                <a16:creationId xmlns:a16="http://schemas.microsoft.com/office/drawing/2014/main" id="{AADAFF3A-E07F-4959-8793-1544C85BE764}"/>
              </a:ext>
            </a:extLst>
          </p:cNvPr>
          <p:cNvSpPr>
            <a:spLocks noGrp="1"/>
          </p:cNvSpPr>
          <p:nvPr>
            <p:ph sz="half" idx="1"/>
          </p:nvPr>
        </p:nvSpPr>
        <p:spPr/>
        <p:txBody>
          <a:bodyPr/>
          <a:lstStyle/>
          <a:p>
            <a:endParaRPr lang="es-ES"/>
          </a:p>
        </p:txBody>
      </p:sp>
      <p:pic>
        <p:nvPicPr>
          <p:cNvPr id="21" name="Imagen 20">
            <a:extLst>
              <a:ext uri="{FF2B5EF4-FFF2-40B4-BE49-F238E27FC236}">
                <a16:creationId xmlns:a16="http://schemas.microsoft.com/office/drawing/2014/main" id="{88703733-941D-4193-B1D9-38EECC00A35E}"/>
              </a:ext>
            </a:extLst>
          </p:cNvPr>
          <p:cNvPicPr/>
          <p:nvPr/>
        </p:nvPicPr>
        <p:blipFill rotWithShape="1">
          <a:blip r:embed="rId3" cstate="print">
            <a:extLst>
              <a:ext uri="{28A0092B-C50C-407E-A947-70E740481C1C}">
                <a14:useLocalDpi xmlns:a14="http://schemas.microsoft.com/office/drawing/2010/main" val="0"/>
              </a:ext>
            </a:extLst>
          </a:blip>
          <a:srcRect l="8995" r="8520"/>
          <a:stretch/>
        </p:blipFill>
        <p:spPr bwMode="auto">
          <a:xfrm>
            <a:off x="6096000" y="2315699"/>
            <a:ext cx="6094800" cy="3826800"/>
          </a:xfrm>
          <a:prstGeom prst="rect">
            <a:avLst/>
          </a:prstGeom>
          <a:noFill/>
          <a:ln>
            <a:noFill/>
          </a:ln>
          <a:extLst>
            <a:ext uri="{53640926-AAD7-44D8-BBD7-CCE9431645EC}">
              <a14:shadowObscured xmlns:a14="http://schemas.microsoft.com/office/drawing/2010/main"/>
            </a:ext>
          </a:extLst>
        </p:spPr>
      </p:pic>
      <p:pic>
        <p:nvPicPr>
          <p:cNvPr id="23" name="Imagen 22">
            <a:extLst>
              <a:ext uri="{FF2B5EF4-FFF2-40B4-BE49-F238E27FC236}">
                <a16:creationId xmlns:a16="http://schemas.microsoft.com/office/drawing/2014/main" id="{CF439771-EFD3-44A1-B183-180847D617A7}"/>
              </a:ext>
            </a:extLst>
          </p:cNvPr>
          <p:cNvPicPr/>
          <p:nvPr/>
        </p:nvPicPr>
        <p:blipFill rotWithShape="1">
          <a:blip r:embed="rId4">
            <a:extLst>
              <a:ext uri="{28A0092B-C50C-407E-A947-70E740481C1C}">
                <a14:useLocalDpi xmlns:a14="http://schemas.microsoft.com/office/drawing/2010/main" val="0"/>
              </a:ext>
            </a:extLst>
          </a:blip>
          <a:srcRect l="8147" r="8860"/>
          <a:stretch/>
        </p:blipFill>
        <p:spPr bwMode="auto">
          <a:xfrm>
            <a:off x="-26572" y="2259217"/>
            <a:ext cx="6094800" cy="38268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0398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6202" y="-29979"/>
            <a:ext cx="10455797" cy="1169042"/>
          </a:xfrm>
        </p:spPr>
        <p:txBody>
          <a:bodyPr>
            <a:normAutofit/>
          </a:bodyPr>
          <a:lstStyle/>
          <a:p>
            <a:pPr algn="l"/>
            <a:r>
              <a:rPr lang="en-US" b="1" dirty="0" err="1"/>
              <a:t>Resultados</a:t>
            </a:r>
            <a:r>
              <a:rPr lang="en-US" b="1" dirty="0"/>
              <a:t> </a:t>
            </a:r>
            <a:endParaRPr lang="en-US" sz="3200" b="1" dirty="0"/>
          </a:p>
        </p:txBody>
      </p:sp>
      <p:pic>
        <p:nvPicPr>
          <p:cNvPr id="5" name="Imagen 4"/>
          <p:cNvPicPr>
            <a:picLocks noChangeAspect="1"/>
          </p:cNvPicPr>
          <p:nvPr/>
        </p:nvPicPr>
        <p:blipFill>
          <a:blip r:embed="rId2"/>
          <a:stretch>
            <a:fillRect/>
          </a:stretch>
        </p:blipFill>
        <p:spPr>
          <a:xfrm>
            <a:off x="9791700" y="5734050"/>
            <a:ext cx="2400300" cy="1123950"/>
          </a:xfrm>
          <a:prstGeom prst="rect">
            <a:avLst/>
          </a:prstGeom>
        </p:spPr>
      </p:pic>
      <p:sp>
        <p:nvSpPr>
          <p:cNvPr id="7" name="Título 1"/>
          <p:cNvSpPr txBox="1">
            <a:spLocks/>
          </p:cNvSpPr>
          <p:nvPr/>
        </p:nvSpPr>
        <p:spPr>
          <a:xfrm>
            <a:off x="1736203" y="698905"/>
            <a:ext cx="10455797" cy="1169042"/>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b="1" dirty="0" err="1"/>
              <a:t>Histograma</a:t>
            </a:r>
            <a:r>
              <a:rPr lang="en-US" sz="3200" b="1" dirty="0"/>
              <a:t> con </a:t>
            </a:r>
            <a:r>
              <a:rPr lang="en-US" sz="3200" b="1" dirty="0" err="1"/>
              <a:t>ajuste</a:t>
            </a:r>
            <a:r>
              <a:rPr lang="en-US" sz="3200" b="1" dirty="0"/>
              <a:t> de </a:t>
            </a:r>
            <a:r>
              <a:rPr lang="en-US" sz="3200" b="1" dirty="0" err="1"/>
              <a:t>distribuci</a:t>
            </a:r>
            <a:r>
              <a:rPr lang="es-EC" sz="3200" b="1" dirty="0" err="1"/>
              <a:t>ón</a:t>
            </a:r>
            <a:r>
              <a:rPr lang="es-EC" sz="3200" b="1" dirty="0"/>
              <a:t> datos medidos y originales componente EO fase 1</a:t>
            </a:r>
            <a:endParaRPr lang="en-US" sz="3200" b="1" dirty="0"/>
          </a:p>
        </p:txBody>
      </p:sp>
      <p:sp>
        <p:nvSpPr>
          <p:cNvPr id="4" name="Rectangle 2"/>
          <p:cNvSpPr>
            <a:spLocks noChangeArrowheads="1"/>
          </p:cNvSpPr>
          <p:nvPr/>
        </p:nvSpPr>
        <p:spPr bwMode="auto">
          <a:xfrm>
            <a:off x="3119120" y="4013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2672079" y="3268207"/>
            <a:ext cx="156922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Marcador de contenido 7">
            <a:extLst>
              <a:ext uri="{FF2B5EF4-FFF2-40B4-BE49-F238E27FC236}">
                <a16:creationId xmlns:a16="http://schemas.microsoft.com/office/drawing/2014/main" id="{A6ED5608-1CE9-46B5-B9D1-0F65E424AD5D}"/>
              </a:ext>
            </a:extLst>
          </p:cNvPr>
          <p:cNvSpPr>
            <a:spLocks noGrp="1"/>
          </p:cNvSpPr>
          <p:nvPr>
            <p:ph sz="half" idx="1"/>
          </p:nvPr>
        </p:nvSpPr>
        <p:spPr/>
        <p:txBody>
          <a:bodyPr/>
          <a:lstStyle/>
          <a:p>
            <a:endParaRPr lang="es-ES"/>
          </a:p>
        </p:txBody>
      </p:sp>
      <p:pic>
        <p:nvPicPr>
          <p:cNvPr id="11" name="Imagen 10">
            <a:extLst>
              <a:ext uri="{FF2B5EF4-FFF2-40B4-BE49-F238E27FC236}">
                <a16:creationId xmlns:a16="http://schemas.microsoft.com/office/drawing/2014/main" id="{ED127540-F2C7-4B03-8559-C20DB07E27C0}"/>
              </a:ext>
            </a:extLst>
          </p:cNvPr>
          <p:cNvPicPr/>
          <p:nvPr/>
        </p:nvPicPr>
        <p:blipFill rotWithShape="1">
          <a:blip r:embed="rId3">
            <a:extLst>
              <a:ext uri="{28A0092B-C50C-407E-A947-70E740481C1C}">
                <a14:useLocalDpi xmlns:a14="http://schemas.microsoft.com/office/drawing/2010/main" val="0"/>
              </a:ext>
            </a:extLst>
          </a:blip>
          <a:srcRect l="7976" r="8181"/>
          <a:stretch/>
        </p:blipFill>
        <p:spPr bwMode="auto">
          <a:xfrm>
            <a:off x="27950" y="2099800"/>
            <a:ext cx="6094800" cy="3826800"/>
          </a:xfrm>
          <a:prstGeom prst="rect">
            <a:avLst/>
          </a:prstGeom>
          <a:noFill/>
          <a:ln>
            <a:noFill/>
          </a:ln>
          <a:extLst>
            <a:ext uri="{53640926-AAD7-44D8-BBD7-CCE9431645EC}">
              <a14:shadowObscured xmlns:a14="http://schemas.microsoft.com/office/drawing/2010/main"/>
            </a:ext>
          </a:extLst>
        </p:spPr>
      </p:pic>
      <p:pic>
        <p:nvPicPr>
          <p:cNvPr id="12" name="Imagen 11">
            <a:extLst>
              <a:ext uri="{FF2B5EF4-FFF2-40B4-BE49-F238E27FC236}">
                <a16:creationId xmlns:a16="http://schemas.microsoft.com/office/drawing/2014/main" id="{8BC9E7CB-89BA-4979-A880-F42A7D2E2E44}"/>
              </a:ext>
            </a:extLst>
          </p:cNvPr>
          <p:cNvPicPr/>
          <p:nvPr/>
        </p:nvPicPr>
        <p:blipFill rotWithShape="1">
          <a:blip r:embed="rId4" cstate="print">
            <a:extLst>
              <a:ext uri="{28A0092B-C50C-407E-A947-70E740481C1C}">
                <a14:useLocalDpi xmlns:a14="http://schemas.microsoft.com/office/drawing/2010/main" val="0"/>
              </a:ext>
            </a:extLst>
          </a:blip>
          <a:srcRect l="9166" r="8859"/>
          <a:stretch/>
        </p:blipFill>
        <p:spPr bwMode="auto">
          <a:xfrm>
            <a:off x="6122749" y="2091690"/>
            <a:ext cx="6094800" cy="38268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46832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6202" y="-43542"/>
            <a:ext cx="10455797" cy="1169042"/>
          </a:xfrm>
        </p:spPr>
        <p:txBody>
          <a:bodyPr>
            <a:normAutofit/>
          </a:bodyPr>
          <a:lstStyle/>
          <a:p>
            <a:pPr algn="l"/>
            <a:r>
              <a:rPr lang="es-EC" b="1" dirty="0"/>
              <a:t>Resultados fase 2</a:t>
            </a:r>
            <a:endParaRPr lang="en-US" sz="3200" b="1" dirty="0"/>
          </a:p>
        </p:txBody>
      </p:sp>
      <p:pic>
        <p:nvPicPr>
          <p:cNvPr id="5" name="Imagen 4"/>
          <p:cNvPicPr>
            <a:picLocks noChangeAspect="1"/>
          </p:cNvPicPr>
          <p:nvPr/>
        </p:nvPicPr>
        <p:blipFill>
          <a:blip r:embed="rId2"/>
          <a:stretch>
            <a:fillRect/>
          </a:stretch>
        </p:blipFill>
        <p:spPr>
          <a:xfrm>
            <a:off x="9791700" y="5734050"/>
            <a:ext cx="2400300" cy="1123950"/>
          </a:xfrm>
          <a:prstGeom prst="rect">
            <a:avLst/>
          </a:prstGeom>
        </p:spPr>
      </p:pic>
      <p:sp>
        <p:nvSpPr>
          <p:cNvPr id="7" name="Título 1"/>
          <p:cNvSpPr txBox="1">
            <a:spLocks/>
          </p:cNvSpPr>
          <p:nvPr/>
        </p:nvSpPr>
        <p:spPr>
          <a:xfrm>
            <a:off x="1736203" y="443374"/>
            <a:ext cx="10455797" cy="1169042"/>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b="1" dirty="0" err="1"/>
              <a:t>Comparación</a:t>
            </a:r>
            <a:r>
              <a:rPr lang="en-US" sz="3200" b="1" dirty="0"/>
              <a:t> </a:t>
            </a:r>
            <a:r>
              <a:rPr lang="en-US" sz="3200" b="1" dirty="0" err="1"/>
              <a:t>datos</a:t>
            </a:r>
            <a:r>
              <a:rPr lang="en-US" sz="3200" b="1" dirty="0"/>
              <a:t> </a:t>
            </a:r>
            <a:r>
              <a:rPr lang="en-US" sz="3200" b="1" dirty="0" err="1"/>
              <a:t>medidos</a:t>
            </a:r>
            <a:r>
              <a:rPr lang="en-US" sz="3200" b="1" dirty="0"/>
              <a:t> y </a:t>
            </a:r>
            <a:r>
              <a:rPr lang="en-US" sz="3200" b="1" dirty="0" err="1"/>
              <a:t>reales</a:t>
            </a:r>
            <a:r>
              <a:rPr lang="en-US" sz="3200" b="1" dirty="0"/>
              <a:t> </a:t>
            </a:r>
            <a:r>
              <a:rPr lang="en-US" sz="3200" b="1" dirty="0" err="1"/>
              <a:t>fase</a:t>
            </a:r>
            <a:r>
              <a:rPr lang="en-US" sz="3200" b="1" dirty="0"/>
              <a:t> 2</a:t>
            </a:r>
          </a:p>
        </p:txBody>
      </p:sp>
      <p:sp>
        <p:nvSpPr>
          <p:cNvPr id="4" name="Rectangle 2"/>
          <p:cNvSpPr>
            <a:spLocks noChangeArrowheads="1"/>
          </p:cNvSpPr>
          <p:nvPr/>
        </p:nvSpPr>
        <p:spPr bwMode="auto">
          <a:xfrm>
            <a:off x="3119120" y="4013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CuadroTexto 12">
            <a:extLst>
              <a:ext uri="{FF2B5EF4-FFF2-40B4-BE49-F238E27FC236}">
                <a16:creationId xmlns:a16="http://schemas.microsoft.com/office/drawing/2014/main" id="{C1FF4B65-F13E-4971-AE97-A858FE5E3D03}"/>
              </a:ext>
            </a:extLst>
          </p:cNvPr>
          <p:cNvSpPr txBox="1"/>
          <p:nvPr/>
        </p:nvSpPr>
        <p:spPr>
          <a:xfrm>
            <a:off x="6095999" y="4717534"/>
            <a:ext cx="6096000" cy="369332"/>
          </a:xfrm>
          <a:prstGeom prst="rect">
            <a:avLst/>
          </a:prstGeom>
          <a:noFill/>
        </p:spPr>
        <p:txBody>
          <a:bodyPr wrap="square">
            <a:spAutoFit/>
          </a:bodyPr>
          <a:lstStyle/>
          <a:p>
            <a:r>
              <a:rPr lang="es-ES" sz="1800" dirty="0">
                <a:effectLst/>
                <a:latin typeface="Arial" panose="020B0604020202020204" pitchFamily="34" charset="0"/>
                <a:ea typeface="Calibri" panose="020F0502020204030204" pitchFamily="34" charset="0"/>
              </a:rPr>
              <a:t>Datos reales (color azul), datos medidos (color rojo).</a:t>
            </a:r>
            <a:endParaRPr lang="es-ES" dirty="0"/>
          </a:p>
        </p:txBody>
      </p:sp>
      <p:pic>
        <p:nvPicPr>
          <p:cNvPr id="11" name="Imagen 10">
            <a:extLst>
              <a:ext uri="{FF2B5EF4-FFF2-40B4-BE49-F238E27FC236}">
                <a16:creationId xmlns:a16="http://schemas.microsoft.com/office/drawing/2014/main" id="{6017216F-AD1F-482D-BDB4-1E4ADF243277}"/>
              </a:ext>
            </a:extLst>
          </p:cNvPr>
          <p:cNvPicPr/>
          <p:nvPr/>
        </p:nvPicPr>
        <p:blipFill rotWithShape="1">
          <a:blip r:embed="rId3" cstate="print">
            <a:extLst>
              <a:ext uri="{28A0092B-C50C-407E-A947-70E740481C1C}">
                <a14:useLocalDpi xmlns:a14="http://schemas.microsoft.com/office/drawing/2010/main" val="0"/>
              </a:ext>
            </a:extLst>
          </a:blip>
          <a:srcRect l="8359" r="7197"/>
          <a:stretch/>
        </p:blipFill>
        <p:spPr bwMode="auto">
          <a:xfrm>
            <a:off x="567211" y="1402611"/>
            <a:ext cx="4738370" cy="2675255"/>
          </a:xfrm>
          <a:prstGeom prst="rect">
            <a:avLst/>
          </a:prstGeom>
          <a:noFill/>
          <a:ln>
            <a:noFill/>
          </a:ln>
          <a:extLst>
            <a:ext uri="{53640926-AAD7-44D8-BBD7-CCE9431645EC}">
              <a14:shadowObscured xmlns:a14="http://schemas.microsoft.com/office/drawing/2010/main"/>
            </a:ext>
          </a:extLst>
        </p:spPr>
      </p:pic>
      <p:pic>
        <p:nvPicPr>
          <p:cNvPr id="15" name="Imagen 14">
            <a:extLst>
              <a:ext uri="{FF2B5EF4-FFF2-40B4-BE49-F238E27FC236}">
                <a16:creationId xmlns:a16="http://schemas.microsoft.com/office/drawing/2014/main" id="{51338786-C4BF-4A98-8693-D56FE816C49E}"/>
              </a:ext>
            </a:extLst>
          </p:cNvPr>
          <p:cNvPicPr/>
          <p:nvPr/>
        </p:nvPicPr>
        <p:blipFill rotWithShape="1">
          <a:blip r:embed="rId4" cstate="print">
            <a:extLst>
              <a:ext uri="{28A0092B-C50C-407E-A947-70E740481C1C}">
                <a14:useLocalDpi xmlns:a14="http://schemas.microsoft.com/office/drawing/2010/main" val="0"/>
              </a:ext>
            </a:extLst>
          </a:blip>
          <a:srcRect l="9068" r="8474"/>
          <a:stretch/>
        </p:blipFill>
        <p:spPr bwMode="auto">
          <a:xfrm>
            <a:off x="5845707" y="1553919"/>
            <a:ext cx="5146143" cy="3124199"/>
          </a:xfrm>
          <a:prstGeom prst="rect">
            <a:avLst/>
          </a:prstGeom>
          <a:noFill/>
          <a:ln>
            <a:noFill/>
          </a:ln>
          <a:extLst>
            <a:ext uri="{53640926-AAD7-44D8-BBD7-CCE9431645EC}">
              <a14:shadowObscured xmlns:a14="http://schemas.microsoft.com/office/drawing/2010/main"/>
            </a:ext>
          </a:extLst>
        </p:spPr>
      </p:pic>
      <p:pic>
        <p:nvPicPr>
          <p:cNvPr id="16" name="Imagen 15">
            <a:extLst>
              <a:ext uri="{FF2B5EF4-FFF2-40B4-BE49-F238E27FC236}">
                <a16:creationId xmlns:a16="http://schemas.microsoft.com/office/drawing/2014/main" id="{C1A4BD5A-E6A3-4646-AD04-436473DF2991}"/>
              </a:ext>
            </a:extLst>
          </p:cNvPr>
          <p:cNvPicPr/>
          <p:nvPr/>
        </p:nvPicPr>
        <p:blipFill rotWithShape="1">
          <a:blip r:embed="rId5">
            <a:extLst>
              <a:ext uri="{28A0092B-C50C-407E-A947-70E740481C1C}">
                <a14:useLocalDpi xmlns:a14="http://schemas.microsoft.com/office/drawing/2010/main" val="0"/>
              </a:ext>
            </a:extLst>
          </a:blip>
          <a:srcRect l="8643" r="7624"/>
          <a:stretch/>
        </p:blipFill>
        <p:spPr bwMode="auto">
          <a:xfrm>
            <a:off x="567211" y="4130857"/>
            <a:ext cx="4738370" cy="2698115"/>
          </a:xfrm>
          <a:prstGeom prst="rect">
            <a:avLst/>
          </a:prstGeom>
          <a:noFill/>
          <a:ln>
            <a:noFill/>
          </a:ln>
          <a:extLst>
            <a:ext uri="{53640926-AAD7-44D8-BBD7-CCE9431645EC}">
              <a14:shadowObscured xmlns:a14="http://schemas.microsoft.com/office/drawing/2010/main"/>
            </a:ext>
          </a:extLst>
        </p:spPr>
      </p:pic>
      <p:graphicFrame>
        <p:nvGraphicFramePr>
          <p:cNvPr id="9" name="Tabla 8">
            <a:extLst>
              <a:ext uri="{FF2B5EF4-FFF2-40B4-BE49-F238E27FC236}">
                <a16:creationId xmlns:a16="http://schemas.microsoft.com/office/drawing/2014/main" id="{A95E066C-9D89-4E11-B157-DF901EC0B6D9}"/>
              </a:ext>
            </a:extLst>
          </p:cNvPr>
          <p:cNvGraphicFramePr>
            <a:graphicFrameLocks noGrp="1"/>
          </p:cNvGraphicFramePr>
          <p:nvPr>
            <p:extLst>
              <p:ext uri="{D42A27DB-BD31-4B8C-83A1-F6EECF244321}">
                <p14:modId xmlns:p14="http://schemas.microsoft.com/office/powerpoint/2010/main" val="2947779098"/>
              </p:ext>
            </p:extLst>
          </p:nvPr>
        </p:nvGraphicFramePr>
        <p:xfrm>
          <a:off x="6222682" y="5354330"/>
          <a:ext cx="5198202" cy="861822"/>
        </p:xfrm>
        <a:graphic>
          <a:graphicData uri="http://schemas.openxmlformats.org/drawingml/2006/table">
            <a:tbl>
              <a:tblPr firstRow="1" firstCol="1" bandRow="1">
                <a:tableStyleId>{5C22544A-7EE6-4342-B048-85BDC9FD1C3A}</a:tableStyleId>
              </a:tblPr>
              <a:tblGrid>
                <a:gridCol w="1481204">
                  <a:extLst>
                    <a:ext uri="{9D8B030D-6E8A-4147-A177-3AD203B41FA5}">
                      <a16:colId xmlns:a16="http://schemas.microsoft.com/office/drawing/2014/main" val="3677968172"/>
                    </a:ext>
                  </a:extLst>
                </a:gridCol>
                <a:gridCol w="1242729">
                  <a:extLst>
                    <a:ext uri="{9D8B030D-6E8A-4147-A177-3AD203B41FA5}">
                      <a16:colId xmlns:a16="http://schemas.microsoft.com/office/drawing/2014/main" val="1174195556"/>
                    </a:ext>
                  </a:extLst>
                </a:gridCol>
                <a:gridCol w="1288886">
                  <a:extLst>
                    <a:ext uri="{9D8B030D-6E8A-4147-A177-3AD203B41FA5}">
                      <a16:colId xmlns:a16="http://schemas.microsoft.com/office/drawing/2014/main" val="4007306198"/>
                    </a:ext>
                  </a:extLst>
                </a:gridCol>
                <a:gridCol w="1185383">
                  <a:extLst>
                    <a:ext uri="{9D8B030D-6E8A-4147-A177-3AD203B41FA5}">
                      <a16:colId xmlns:a16="http://schemas.microsoft.com/office/drawing/2014/main" val="4073762659"/>
                    </a:ext>
                  </a:extLst>
                </a:gridCol>
              </a:tblGrid>
              <a:tr h="190500">
                <a:tc>
                  <a:txBody>
                    <a:bodyPr/>
                    <a:lstStyle/>
                    <a:p>
                      <a:pPr>
                        <a:lnSpc>
                          <a:spcPct val="200000"/>
                        </a:lnSpc>
                        <a:spcAft>
                          <a:spcPts val="800"/>
                        </a:spcAft>
                      </a:pPr>
                      <a:r>
                        <a:rPr lang="es-ES" sz="1100">
                          <a:effectLst/>
                        </a:rPr>
                        <a:t>Indicador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200000"/>
                        </a:lnSpc>
                        <a:spcAft>
                          <a:spcPts val="800"/>
                        </a:spcAft>
                      </a:pPr>
                      <a:r>
                        <a:rPr lang="es-ES" sz="1100">
                          <a:effectLst/>
                        </a:rPr>
                        <a:t>Componente NS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200000"/>
                        </a:lnSpc>
                        <a:spcAft>
                          <a:spcPts val="800"/>
                        </a:spcAft>
                      </a:pPr>
                      <a:r>
                        <a:rPr lang="es-ES" sz="1100">
                          <a:effectLst/>
                        </a:rPr>
                        <a:t>Componente EO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200000"/>
                        </a:lnSpc>
                        <a:spcAft>
                          <a:spcPts val="800"/>
                        </a:spcAft>
                      </a:pPr>
                      <a:r>
                        <a:rPr lang="es-ES" sz="1100">
                          <a:effectLst/>
                        </a:rPr>
                        <a:t>Componente Z</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75636402"/>
                  </a:ext>
                </a:extLst>
              </a:tr>
              <a:tr h="190500">
                <a:tc>
                  <a:txBody>
                    <a:bodyPr/>
                    <a:lstStyle/>
                    <a:p>
                      <a:pPr>
                        <a:lnSpc>
                          <a:spcPct val="200000"/>
                        </a:lnSpc>
                        <a:spcAft>
                          <a:spcPts val="800"/>
                        </a:spcAft>
                      </a:pPr>
                      <a:r>
                        <a:rPr lang="es-ES" sz="1100">
                          <a:effectLst/>
                        </a:rPr>
                        <a:t>FIT aceleración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800"/>
                        </a:spcAft>
                      </a:pPr>
                      <a:r>
                        <a:rPr lang="es-ES" sz="1100">
                          <a:effectLst/>
                        </a:rPr>
                        <a:t>-68,17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800"/>
                        </a:spcAft>
                      </a:pPr>
                      <a:r>
                        <a:rPr lang="es-ES" sz="1100">
                          <a:effectLst/>
                        </a:rPr>
                        <a:t>-57,28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800"/>
                        </a:spcAft>
                      </a:pPr>
                      <a:r>
                        <a:rPr lang="es-ES" sz="1100">
                          <a:effectLst/>
                        </a:rPr>
                        <a:t>-45,55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37941185"/>
                  </a:ext>
                </a:extLst>
              </a:tr>
              <a:tr h="190500">
                <a:tc>
                  <a:txBody>
                    <a:bodyPr/>
                    <a:lstStyle/>
                    <a:p>
                      <a:pPr>
                        <a:lnSpc>
                          <a:spcPct val="200000"/>
                        </a:lnSpc>
                        <a:spcAft>
                          <a:spcPts val="800"/>
                        </a:spcAft>
                      </a:pPr>
                      <a:r>
                        <a:rPr lang="es-ES" sz="1100">
                          <a:effectLst/>
                        </a:rPr>
                        <a:t>FIT desplazamiento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800"/>
                        </a:spcAft>
                      </a:pPr>
                      <a:r>
                        <a:rPr lang="es-ES" sz="1100">
                          <a:effectLst/>
                        </a:rPr>
                        <a:t>-46.56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800"/>
                        </a:spcAft>
                      </a:pPr>
                      <a:r>
                        <a:rPr lang="es-ES" sz="1100">
                          <a:effectLst/>
                        </a:rPr>
                        <a:t>-48.16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800"/>
                        </a:spcAft>
                      </a:pPr>
                      <a:r>
                        <a:rPr lang="es-ES" sz="1100" dirty="0">
                          <a:effectLst/>
                        </a:rPr>
                        <a:t>-27.38</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15707339"/>
                  </a:ext>
                </a:extLst>
              </a:tr>
            </a:tbl>
          </a:graphicData>
        </a:graphic>
      </p:graphicFrame>
      <p:sp>
        <p:nvSpPr>
          <p:cNvPr id="17" name="Marcador de contenido 16">
            <a:extLst>
              <a:ext uri="{FF2B5EF4-FFF2-40B4-BE49-F238E27FC236}">
                <a16:creationId xmlns:a16="http://schemas.microsoft.com/office/drawing/2014/main" id="{5F3CB7F1-9214-4CD2-AB73-5D80BE26C7DF}"/>
              </a:ext>
            </a:extLst>
          </p:cNvPr>
          <p:cNvSpPr>
            <a:spLocks noGrp="1"/>
          </p:cNvSpPr>
          <p:nvPr>
            <p:ph sz="half" idx="1"/>
          </p:nvPr>
        </p:nvSpPr>
        <p:spPr/>
        <p:txBody>
          <a:bodyPr/>
          <a:lstStyle/>
          <a:p>
            <a:endParaRPr lang="es-ES"/>
          </a:p>
        </p:txBody>
      </p:sp>
    </p:spTree>
    <p:extLst>
      <p:ext uri="{BB962C8B-B14F-4D97-AF65-F5344CB8AC3E}">
        <p14:creationId xmlns:p14="http://schemas.microsoft.com/office/powerpoint/2010/main" val="3925413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6202" y="-29979"/>
            <a:ext cx="10455797" cy="1169042"/>
          </a:xfrm>
        </p:spPr>
        <p:txBody>
          <a:bodyPr>
            <a:normAutofit/>
          </a:bodyPr>
          <a:lstStyle/>
          <a:p>
            <a:pPr algn="l"/>
            <a:r>
              <a:rPr lang="en-US" b="1" dirty="0" err="1"/>
              <a:t>Resultados</a:t>
            </a:r>
            <a:r>
              <a:rPr lang="en-US" b="1" dirty="0"/>
              <a:t> </a:t>
            </a:r>
            <a:endParaRPr lang="en-US" sz="3200" b="1" dirty="0"/>
          </a:p>
        </p:txBody>
      </p:sp>
      <p:pic>
        <p:nvPicPr>
          <p:cNvPr id="5" name="Imagen 4"/>
          <p:cNvPicPr>
            <a:picLocks noChangeAspect="1"/>
          </p:cNvPicPr>
          <p:nvPr/>
        </p:nvPicPr>
        <p:blipFill>
          <a:blip r:embed="rId2"/>
          <a:stretch>
            <a:fillRect/>
          </a:stretch>
        </p:blipFill>
        <p:spPr>
          <a:xfrm>
            <a:off x="9791700" y="5734050"/>
            <a:ext cx="2400300" cy="1123950"/>
          </a:xfrm>
          <a:prstGeom prst="rect">
            <a:avLst/>
          </a:prstGeom>
        </p:spPr>
      </p:pic>
      <p:sp>
        <p:nvSpPr>
          <p:cNvPr id="7" name="Título 1"/>
          <p:cNvSpPr txBox="1">
            <a:spLocks/>
          </p:cNvSpPr>
          <p:nvPr/>
        </p:nvSpPr>
        <p:spPr>
          <a:xfrm>
            <a:off x="1736203" y="698905"/>
            <a:ext cx="10455797" cy="1169042"/>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b="1" dirty="0" err="1"/>
              <a:t>Histograma</a:t>
            </a:r>
            <a:r>
              <a:rPr lang="en-US" sz="3200" b="1" dirty="0"/>
              <a:t> con </a:t>
            </a:r>
            <a:r>
              <a:rPr lang="en-US" sz="3200" b="1" dirty="0" err="1"/>
              <a:t>ajuste</a:t>
            </a:r>
            <a:r>
              <a:rPr lang="en-US" sz="3200" b="1" dirty="0"/>
              <a:t> de </a:t>
            </a:r>
            <a:r>
              <a:rPr lang="en-US" sz="3200" b="1" dirty="0" err="1"/>
              <a:t>distribuci</a:t>
            </a:r>
            <a:r>
              <a:rPr lang="es-EC" sz="3200" b="1" dirty="0" err="1"/>
              <a:t>ón</a:t>
            </a:r>
            <a:r>
              <a:rPr lang="es-EC" sz="3200" b="1" dirty="0"/>
              <a:t> datos medidos y originales componente NS fase 2</a:t>
            </a:r>
            <a:endParaRPr lang="en-US" sz="3200" b="1" dirty="0"/>
          </a:p>
        </p:txBody>
      </p:sp>
      <p:sp>
        <p:nvSpPr>
          <p:cNvPr id="4" name="Rectangle 2"/>
          <p:cNvSpPr>
            <a:spLocks noChangeArrowheads="1"/>
          </p:cNvSpPr>
          <p:nvPr/>
        </p:nvSpPr>
        <p:spPr bwMode="auto">
          <a:xfrm>
            <a:off x="3119120" y="4013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2672079" y="3268207"/>
            <a:ext cx="156922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Marcador de contenido 19">
            <a:extLst>
              <a:ext uri="{FF2B5EF4-FFF2-40B4-BE49-F238E27FC236}">
                <a16:creationId xmlns:a16="http://schemas.microsoft.com/office/drawing/2014/main" id="{AADAFF3A-E07F-4959-8793-1544C85BE764}"/>
              </a:ext>
            </a:extLst>
          </p:cNvPr>
          <p:cNvSpPr>
            <a:spLocks noGrp="1"/>
          </p:cNvSpPr>
          <p:nvPr>
            <p:ph sz="half" idx="1"/>
          </p:nvPr>
        </p:nvSpPr>
        <p:spPr/>
        <p:txBody>
          <a:bodyPr/>
          <a:lstStyle/>
          <a:p>
            <a:endParaRPr lang="es-ES"/>
          </a:p>
        </p:txBody>
      </p:sp>
      <p:pic>
        <p:nvPicPr>
          <p:cNvPr id="10" name="Imagen 9">
            <a:extLst>
              <a:ext uri="{FF2B5EF4-FFF2-40B4-BE49-F238E27FC236}">
                <a16:creationId xmlns:a16="http://schemas.microsoft.com/office/drawing/2014/main" id="{AED58DA7-03C9-490C-A4FC-A40897D0978A}"/>
              </a:ext>
            </a:extLst>
          </p:cNvPr>
          <p:cNvPicPr/>
          <p:nvPr/>
        </p:nvPicPr>
        <p:blipFill rotWithShape="1">
          <a:blip r:embed="rId3" cstate="print">
            <a:extLst>
              <a:ext uri="{28A0092B-C50C-407E-A947-70E740481C1C}">
                <a14:useLocalDpi xmlns:a14="http://schemas.microsoft.com/office/drawing/2010/main" val="0"/>
              </a:ext>
            </a:extLst>
          </a:blip>
          <a:srcRect l="7458" r="8667"/>
          <a:stretch/>
        </p:blipFill>
        <p:spPr bwMode="auto">
          <a:xfrm>
            <a:off x="-71720" y="2154435"/>
            <a:ext cx="6094800" cy="3826800"/>
          </a:xfrm>
          <a:prstGeom prst="rect">
            <a:avLst/>
          </a:prstGeom>
          <a:noFill/>
          <a:ln>
            <a:noFill/>
          </a:ln>
        </p:spPr>
      </p:pic>
      <p:pic>
        <p:nvPicPr>
          <p:cNvPr id="11" name="Imagen 10">
            <a:extLst>
              <a:ext uri="{FF2B5EF4-FFF2-40B4-BE49-F238E27FC236}">
                <a16:creationId xmlns:a16="http://schemas.microsoft.com/office/drawing/2014/main" id="{EE1AACFF-2A2E-4DAD-9F83-3D028424F045}"/>
              </a:ext>
            </a:extLst>
          </p:cNvPr>
          <p:cNvPicPr/>
          <p:nvPr/>
        </p:nvPicPr>
        <p:blipFill rotWithShape="1">
          <a:blip r:embed="rId4" cstate="print">
            <a:extLst>
              <a:ext uri="{28A0092B-C50C-407E-A947-70E740481C1C}">
                <a14:useLocalDpi xmlns:a14="http://schemas.microsoft.com/office/drawing/2010/main" val="0"/>
              </a:ext>
            </a:extLst>
          </a:blip>
          <a:srcRect l="6876" r="7079"/>
          <a:stretch/>
        </p:blipFill>
        <p:spPr bwMode="auto">
          <a:xfrm>
            <a:off x="6094555" y="2075320"/>
            <a:ext cx="6094800" cy="3826800"/>
          </a:xfrm>
          <a:prstGeom prst="rect">
            <a:avLst/>
          </a:prstGeom>
          <a:noFill/>
          <a:ln>
            <a:noFill/>
          </a:ln>
        </p:spPr>
      </p:pic>
    </p:spTree>
    <p:extLst>
      <p:ext uri="{BB962C8B-B14F-4D97-AF65-F5344CB8AC3E}">
        <p14:creationId xmlns:p14="http://schemas.microsoft.com/office/powerpoint/2010/main" val="431396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6202" y="-29979"/>
            <a:ext cx="10455797" cy="1169042"/>
          </a:xfrm>
        </p:spPr>
        <p:txBody>
          <a:bodyPr>
            <a:normAutofit/>
          </a:bodyPr>
          <a:lstStyle/>
          <a:p>
            <a:pPr algn="l"/>
            <a:r>
              <a:rPr lang="en-US" b="1" dirty="0" err="1"/>
              <a:t>Resultados</a:t>
            </a:r>
            <a:r>
              <a:rPr lang="en-US" b="1" dirty="0"/>
              <a:t> </a:t>
            </a:r>
            <a:endParaRPr lang="en-US" sz="3200" b="1" dirty="0"/>
          </a:p>
        </p:txBody>
      </p:sp>
      <p:pic>
        <p:nvPicPr>
          <p:cNvPr id="5" name="Imagen 4"/>
          <p:cNvPicPr>
            <a:picLocks noChangeAspect="1"/>
          </p:cNvPicPr>
          <p:nvPr/>
        </p:nvPicPr>
        <p:blipFill>
          <a:blip r:embed="rId2"/>
          <a:stretch>
            <a:fillRect/>
          </a:stretch>
        </p:blipFill>
        <p:spPr>
          <a:xfrm>
            <a:off x="9791700" y="5734050"/>
            <a:ext cx="2400300" cy="1123950"/>
          </a:xfrm>
          <a:prstGeom prst="rect">
            <a:avLst/>
          </a:prstGeom>
        </p:spPr>
      </p:pic>
      <p:sp>
        <p:nvSpPr>
          <p:cNvPr id="7" name="Título 1"/>
          <p:cNvSpPr txBox="1">
            <a:spLocks/>
          </p:cNvSpPr>
          <p:nvPr/>
        </p:nvSpPr>
        <p:spPr>
          <a:xfrm>
            <a:off x="1736203" y="698905"/>
            <a:ext cx="10455797" cy="1169042"/>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b="1" dirty="0" err="1"/>
              <a:t>Histograma</a:t>
            </a:r>
            <a:r>
              <a:rPr lang="en-US" sz="3200" b="1" dirty="0"/>
              <a:t> con </a:t>
            </a:r>
            <a:r>
              <a:rPr lang="en-US" sz="3200" b="1" dirty="0" err="1"/>
              <a:t>ajuste</a:t>
            </a:r>
            <a:r>
              <a:rPr lang="en-US" sz="3200" b="1" dirty="0"/>
              <a:t> de </a:t>
            </a:r>
            <a:r>
              <a:rPr lang="en-US" sz="3200" b="1" dirty="0" err="1"/>
              <a:t>distribuci</a:t>
            </a:r>
            <a:r>
              <a:rPr lang="es-EC" sz="3200" b="1" dirty="0" err="1"/>
              <a:t>ón</a:t>
            </a:r>
            <a:r>
              <a:rPr lang="es-EC" sz="3200" b="1" dirty="0"/>
              <a:t> datos medidos y originales componente EO fase 2</a:t>
            </a:r>
            <a:endParaRPr lang="en-US" sz="3200" b="1" dirty="0"/>
          </a:p>
        </p:txBody>
      </p:sp>
      <p:sp>
        <p:nvSpPr>
          <p:cNvPr id="4" name="Rectangle 2"/>
          <p:cNvSpPr>
            <a:spLocks noChangeArrowheads="1"/>
          </p:cNvSpPr>
          <p:nvPr/>
        </p:nvSpPr>
        <p:spPr bwMode="auto">
          <a:xfrm>
            <a:off x="3119120" y="4013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2672079" y="3268207"/>
            <a:ext cx="156922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Marcador de contenido 7">
            <a:extLst>
              <a:ext uri="{FF2B5EF4-FFF2-40B4-BE49-F238E27FC236}">
                <a16:creationId xmlns:a16="http://schemas.microsoft.com/office/drawing/2014/main" id="{A6ED5608-1CE9-46B5-B9D1-0F65E424AD5D}"/>
              </a:ext>
            </a:extLst>
          </p:cNvPr>
          <p:cNvSpPr>
            <a:spLocks noGrp="1"/>
          </p:cNvSpPr>
          <p:nvPr>
            <p:ph sz="half" idx="1"/>
          </p:nvPr>
        </p:nvSpPr>
        <p:spPr/>
        <p:txBody>
          <a:bodyPr/>
          <a:lstStyle/>
          <a:p>
            <a:endParaRPr lang="es-ES"/>
          </a:p>
        </p:txBody>
      </p:sp>
      <p:pic>
        <p:nvPicPr>
          <p:cNvPr id="10" name="Imagen 9">
            <a:extLst>
              <a:ext uri="{FF2B5EF4-FFF2-40B4-BE49-F238E27FC236}">
                <a16:creationId xmlns:a16="http://schemas.microsoft.com/office/drawing/2014/main" id="{D6FB7FC3-4CBC-4B3B-9DF0-6ADF1150F46B}"/>
              </a:ext>
            </a:extLst>
          </p:cNvPr>
          <p:cNvPicPr/>
          <p:nvPr/>
        </p:nvPicPr>
        <p:blipFill rotWithShape="1">
          <a:blip r:embed="rId3" cstate="print">
            <a:extLst>
              <a:ext uri="{28A0092B-C50C-407E-A947-70E740481C1C}">
                <a14:useLocalDpi xmlns:a14="http://schemas.microsoft.com/office/drawing/2010/main" val="0"/>
              </a:ext>
            </a:extLst>
          </a:blip>
          <a:srcRect l="8154" r="7708"/>
          <a:stretch/>
        </p:blipFill>
        <p:spPr bwMode="auto">
          <a:xfrm>
            <a:off x="0" y="2084810"/>
            <a:ext cx="6094800" cy="3826800"/>
          </a:xfrm>
          <a:prstGeom prst="rect">
            <a:avLst/>
          </a:prstGeom>
          <a:noFill/>
          <a:ln>
            <a:noFill/>
          </a:ln>
        </p:spPr>
      </p:pic>
      <p:pic>
        <p:nvPicPr>
          <p:cNvPr id="14" name="Imagen 13">
            <a:extLst>
              <a:ext uri="{FF2B5EF4-FFF2-40B4-BE49-F238E27FC236}">
                <a16:creationId xmlns:a16="http://schemas.microsoft.com/office/drawing/2014/main" id="{FA0C8343-F0A0-4670-A271-68EFFCC7874D}"/>
              </a:ext>
            </a:extLst>
          </p:cNvPr>
          <p:cNvPicPr/>
          <p:nvPr/>
        </p:nvPicPr>
        <p:blipFill rotWithShape="1">
          <a:blip r:embed="rId4" cstate="print">
            <a:extLst>
              <a:ext uri="{28A0092B-C50C-407E-A947-70E740481C1C}">
                <a14:useLocalDpi xmlns:a14="http://schemas.microsoft.com/office/drawing/2010/main" val="0"/>
              </a:ext>
            </a:extLst>
          </a:blip>
          <a:srcRect l="7778" r="8352"/>
          <a:stretch/>
        </p:blipFill>
        <p:spPr bwMode="auto">
          <a:xfrm>
            <a:off x="6092770" y="2129780"/>
            <a:ext cx="6094800" cy="3826800"/>
          </a:xfrm>
          <a:prstGeom prst="rect">
            <a:avLst/>
          </a:prstGeom>
          <a:noFill/>
          <a:ln>
            <a:noFill/>
          </a:ln>
        </p:spPr>
      </p:pic>
    </p:spTree>
    <p:extLst>
      <p:ext uri="{BB962C8B-B14F-4D97-AF65-F5344CB8AC3E}">
        <p14:creationId xmlns:p14="http://schemas.microsoft.com/office/powerpoint/2010/main" val="656260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6202" y="-29979"/>
            <a:ext cx="10455797" cy="1169042"/>
          </a:xfrm>
        </p:spPr>
        <p:txBody>
          <a:bodyPr>
            <a:normAutofit/>
          </a:bodyPr>
          <a:lstStyle/>
          <a:p>
            <a:pPr algn="l"/>
            <a:r>
              <a:rPr lang="en-US" b="1" dirty="0" err="1"/>
              <a:t>Resultados</a:t>
            </a:r>
            <a:r>
              <a:rPr lang="en-US" b="1" dirty="0"/>
              <a:t> </a:t>
            </a:r>
            <a:endParaRPr lang="en-US" sz="3200" b="1" dirty="0"/>
          </a:p>
        </p:txBody>
      </p:sp>
      <p:pic>
        <p:nvPicPr>
          <p:cNvPr id="5" name="Imagen 4"/>
          <p:cNvPicPr>
            <a:picLocks noChangeAspect="1"/>
          </p:cNvPicPr>
          <p:nvPr/>
        </p:nvPicPr>
        <p:blipFill>
          <a:blip r:embed="rId2"/>
          <a:stretch>
            <a:fillRect/>
          </a:stretch>
        </p:blipFill>
        <p:spPr>
          <a:xfrm>
            <a:off x="9791700" y="5734050"/>
            <a:ext cx="2400300" cy="1123950"/>
          </a:xfrm>
          <a:prstGeom prst="rect">
            <a:avLst/>
          </a:prstGeom>
        </p:spPr>
      </p:pic>
      <p:sp>
        <p:nvSpPr>
          <p:cNvPr id="7" name="Título 1"/>
          <p:cNvSpPr txBox="1">
            <a:spLocks/>
          </p:cNvSpPr>
          <p:nvPr/>
        </p:nvSpPr>
        <p:spPr>
          <a:xfrm>
            <a:off x="1736203" y="698905"/>
            <a:ext cx="10455797" cy="1169042"/>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b="1" dirty="0" err="1"/>
              <a:t>Histograma</a:t>
            </a:r>
            <a:r>
              <a:rPr lang="en-US" sz="3200" b="1" dirty="0"/>
              <a:t> con </a:t>
            </a:r>
            <a:r>
              <a:rPr lang="en-US" sz="3200" b="1" dirty="0" err="1"/>
              <a:t>ajuste</a:t>
            </a:r>
            <a:r>
              <a:rPr lang="en-US" sz="3200" b="1" dirty="0"/>
              <a:t> de </a:t>
            </a:r>
            <a:r>
              <a:rPr lang="en-US" sz="3200" b="1" dirty="0" err="1"/>
              <a:t>distribuci</a:t>
            </a:r>
            <a:r>
              <a:rPr lang="es-EC" sz="3200" b="1" dirty="0" err="1"/>
              <a:t>ón</a:t>
            </a:r>
            <a:r>
              <a:rPr lang="es-EC" sz="3200" b="1" dirty="0"/>
              <a:t> datos medidos y originales componente Z fase 2</a:t>
            </a:r>
            <a:endParaRPr lang="en-US" sz="3200" b="1" dirty="0"/>
          </a:p>
        </p:txBody>
      </p:sp>
      <p:sp>
        <p:nvSpPr>
          <p:cNvPr id="4" name="Rectangle 2"/>
          <p:cNvSpPr>
            <a:spLocks noChangeArrowheads="1"/>
          </p:cNvSpPr>
          <p:nvPr/>
        </p:nvSpPr>
        <p:spPr bwMode="auto">
          <a:xfrm>
            <a:off x="3119120" y="4013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2672079" y="3268207"/>
            <a:ext cx="156922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3" name="Marcador de contenido 12">
            <a:extLst>
              <a:ext uri="{FF2B5EF4-FFF2-40B4-BE49-F238E27FC236}">
                <a16:creationId xmlns:a16="http://schemas.microsoft.com/office/drawing/2014/main" id="{563E5CDE-88A8-412C-A435-06E61690E552}"/>
              </a:ext>
            </a:extLst>
          </p:cNvPr>
          <p:cNvPicPr>
            <a:picLocks noGrp="1"/>
          </p:cNvPicPr>
          <p:nvPr>
            <p:ph sz="half" idx="1"/>
          </p:nvPr>
        </p:nvPicPr>
        <p:blipFill rotWithShape="1">
          <a:blip r:embed="rId3" cstate="print">
            <a:extLst>
              <a:ext uri="{28A0092B-C50C-407E-A947-70E740481C1C}">
                <a14:useLocalDpi xmlns:a14="http://schemas.microsoft.com/office/drawing/2010/main" val="0"/>
              </a:ext>
            </a:extLst>
          </a:blip>
          <a:srcRect l="7651" r="8734"/>
          <a:stretch/>
        </p:blipFill>
        <p:spPr bwMode="auto">
          <a:xfrm>
            <a:off x="-71720" y="1964400"/>
            <a:ext cx="6094800" cy="3826800"/>
          </a:xfrm>
          <a:prstGeom prst="rect">
            <a:avLst/>
          </a:prstGeom>
          <a:noFill/>
          <a:ln>
            <a:noFill/>
          </a:ln>
        </p:spPr>
      </p:pic>
      <p:pic>
        <p:nvPicPr>
          <p:cNvPr id="14" name="Imagen 13">
            <a:extLst>
              <a:ext uri="{FF2B5EF4-FFF2-40B4-BE49-F238E27FC236}">
                <a16:creationId xmlns:a16="http://schemas.microsoft.com/office/drawing/2014/main" id="{552B2549-6570-477F-91E1-D80CE86C5D4F}"/>
              </a:ext>
            </a:extLst>
          </p:cNvPr>
          <p:cNvPicPr/>
          <p:nvPr/>
        </p:nvPicPr>
        <p:blipFill rotWithShape="1">
          <a:blip r:embed="rId4" cstate="print">
            <a:extLst>
              <a:ext uri="{28A0092B-C50C-407E-A947-70E740481C1C}">
                <a14:useLocalDpi xmlns:a14="http://schemas.microsoft.com/office/drawing/2010/main" val="0"/>
              </a:ext>
            </a:extLst>
          </a:blip>
          <a:srcRect l="8656" r="8011"/>
          <a:stretch/>
        </p:blipFill>
        <p:spPr bwMode="auto">
          <a:xfrm>
            <a:off x="6137140" y="1929768"/>
            <a:ext cx="6094800" cy="38268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60885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6202" y="1"/>
            <a:ext cx="10455797" cy="1169042"/>
          </a:xfrm>
        </p:spPr>
        <p:txBody>
          <a:bodyPr/>
          <a:lstStyle/>
          <a:p>
            <a:pPr algn="l"/>
            <a:r>
              <a:rPr lang="en-US" b="1" dirty="0"/>
              <a:t>CONCLUSIONES</a:t>
            </a:r>
          </a:p>
        </p:txBody>
      </p:sp>
      <p:pic>
        <p:nvPicPr>
          <p:cNvPr id="5" name="Imagen 4"/>
          <p:cNvPicPr>
            <a:picLocks noChangeAspect="1"/>
          </p:cNvPicPr>
          <p:nvPr/>
        </p:nvPicPr>
        <p:blipFill>
          <a:blip r:embed="rId2"/>
          <a:stretch>
            <a:fillRect/>
          </a:stretch>
        </p:blipFill>
        <p:spPr>
          <a:xfrm>
            <a:off x="9791700" y="5734050"/>
            <a:ext cx="2400300" cy="1123950"/>
          </a:xfrm>
          <a:prstGeom prst="rect">
            <a:avLst/>
          </a:prstGeom>
        </p:spPr>
      </p:pic>
      <p:sp>
        <p:nvSpPr>
          <p:cNvPr id="6" name="Rectángulo 5"/>
          <p:cNvSpPr/>
          <p:nvPr/>
        </p:nvSpPr>
        <p:spPr>
          <a:xfrm>
            <a:off x="2024588" y="1169043"/>
            <a:ext cx="8358932" cy="7571303"/>
          </a:xfrm>
          <a:prstGeom prst="rect">
            <a:avLst/>
          </a:prstGeom>
        </p:spPr>
        <p:txBody>
          <a:bodyPr wrap="square">
            <a:spAutoFit/>
          </a:bodyPr>
          <a:lstStyle/>
          <a:p>
            <a:pPr marL="285750" indent="-285750">
              <a:lnSpc>
                <a:spcPct val="200000"/>
              </a:lnSpc>
              <a:buFont typeface="Wingdings" panose="05000000000000000000" pitchFamily="2" charset="2"/>
              <a:buChar char="ü"/>
            </a:pPr>
            <a:r>
              <a:rPr lang="es-EC" dirty="0">
                <a:latin typeface="Arial" panose="020B0604020202020204" pitchFamily="34" charset="0"/>
                <a:cs typeface="Times New Roman" panose="02020603050405020304" pitchFamily="18" charset="0"/>
              </a:rPr>
              <a:t>Desarrollo de simulador de eventos sísmicos a escala con limitaciones físicas y de desempeño.</a:t>
            </a:r>
          </a:p>
          <a:p>
            <a:pPr marL="285750" indent="-285750">
              <a:lnSpc>
                <a:spcPct val="200000"/>
              </a:lnSpc>
              <a:buFont typeface="Wingdings" panose="05000000000000000000" pitchFamily="2" charset="2"/>
              <a:buChar char="ü"/>
            </a:pPr>
            <a:r>
              <a:rPr lang="es-EC" dirty="0">
                <a:latin typeface="Arial" panose="020B0604020202020204" pitchFamily="34" charset="0"/>
                <a:cs typeface="Times New Roman" panose="02020603050405020304" pitchFamily="18" charset="0"/>
              </a:rPr>
              <a:t>Restricción en aceleración, rango de movimiento, exactitud de la planta, tiempo de respuesta, cadena cinemática cerrada, índice de error en cálculo de desplazamientos, velocidad de comunicación de los componentes del sistema, etc.</a:t>
            </a:r>
          </a:p>
          <a:p>
            <a:pPr marL="285750" indent="-285750">
              <a:lnSpc>
                <a:spcPct val="200000"/>
              </a:lnSpc>
              <a:buFont typeface="Wingdings" panose="05000000000000000000" pitchFamily="2" charset="2"/>
              <a:buChar char="ü"/>
            </a:pPr>
            <a:r>
              <a:rPr lang="es-EC" dirty="0">
                <a:latin typeface="Arial" panose="020B0604020202020204" pitchFamily="34" charset="0"/>
                <a:cs typeface="Times New Roman" panose="02020603050405020304" pitchFamily="18" charset="0"/>
              </a:rPr>
              <a:t>Índice FIT determina que el sistema no es capaz de recrear el movimiento sísmico de manera adecuada, los análisis de los histogramas muestran una carencia en el aspecto de aceleración desempeñada por la plataforma.</a:t>
            </a:r>
          </a:p>
          <a:p>
            <a:pPr marL="285750" indent="-285750">
              <a:lnSpc>
                <a:spcPct val="200000"/>
              </a:lnSpc>
              <a:buFont typeface="Wingdings" panose="05000000000000000000" pitchFamily="2" charset="2"/>
              <a:buChar char="ü"/>
            </a:pPr>
            <a:r>
              <a:rPr lang="es-EC" dirty="0">
                <a:latin typeface="Arial" panose="020B0604020202020204" pitchFamily="34" charset="0"/>
                <a:cs typeface="Times New Roman" panose="02020603050405020304" pitchFamily="18" charset="0"/>
              </a:rPr>
              <a:t>Importancia del preprocesamiento de los datos.</a:t>
            </a:r>
          </a:p>
          <a:p>
            <a:pPr marL="285750" indent="-285750">
              <a:buFont typeface="Wingdings" panose="05000000000000000000" pitchFamily="2" charset="2"/>
              <a:buChar char="ü"/>
            </a:pPr>
            <a:endParaRPr lang="es-EC" dirty="0">
              <a:solidFill>
                <a:srgbClr val="000000"/>
              </a:solidFill>
              <a:latin typeface="Times New Roman" panose="02020603050405020304" pitchFamily="18" charset="0"/>
              <a:ea typeface="Calibri" panose="020F0502020204030204" pitchFamily="34" charset="0"/>
            </a:endParaRPr>
          </a:p>
          <a:p>
            <a:endParaRPr lang="es-EC" dirty="0">
              <a:solidFill>
                <a:srgbClr val="000000"/>
              </a:solidFill>
              <a:latin typeface="Times New Roman" panose="02020603050405020304" pitchFamily="18" charset="0"/>
            </a:endParaRPr>
          </a:p>
          <a:p>
            <a:endParaRPr lang="es-EC" dirty="0">
              <a:solidFill>
                <a:srgbClr val="000000"/>
              </a:solidFill>
              <a:latin typeface="Times New Roman" panose="02020603050405020304" pitchFamily="18" charset="0"/>
            </a:endParaRPr>
          </a:p>
          <a:p>
            <a:endParaRPr lang="es-EC" dirty="0">
              <a:solidFill>
                <a:srgbClr val="000000"/>
              </a:solidFill>
              <a:latin typeface="Times New Roman" panose="02020603050405020304" pitchFamily="18" charset="0"/>
            </a:endParaRPr>
          </a:p>
          <a:p>
            <a:endParaRPr lang="es-EC" dirty="0">
              <a:solidFill>
                <a:srgbClr val="000000"/>
              </a:solidFill>
              <a:latin typeface="Times New Roman" panose="02020603050405020304" pitchFamily="18" charset="0"/>
            </a:endParaRPr>
          </a:p>
          <a:p>
            <a:endParaRPr lang="es-EC" dirty="0">
              <a:solidFill>
                <a:srgbClr val="000000"/>
              </a:solidFill>
              <a:latin typeface="Times New Roman" panose="02020603050405020304" pitchFamily="18" charset="0"/>
            </a:endParaRPr>
          </a:p>
          <a:p>
            <a:endParaRPr lang="en-US" dirty="0"/>
          </a:p>
        </p:txBody>
      </p:sp>
    </p:spTree>
    <p:extLst>
      <p:ext uri="{BB962C8B-B14F-4D97-AF65-F5344CB8AC3E}">
        <p14:creationId xmlns:p14="http://schemas.microsoft.com/office/powerpoint/2010/main" val="2995588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6202" y="1"/>
            <a:ext cx="10455797" cy="1169042"/>
          </a:xfrm>
        </p:spPr>
        <p:txBody>
          <a:bodyPr/>
          <a:lstStyle/>
          <a:p>
            <a:pPr algn="l"/>
            <a:r>
              <a:rPr lang="en-US" b="1" dirty="0"/>
              <a:t>RECOMENDACIONES</a:t>
            </a:r>
          </a:p>
        </p:txBody>
      </p:sp>
      <p:pic>
        <p:nvPicPr>
          <p:cNvPr id="5" name="Imagen 4"/>
          <p:cNvPicPr>
            <a:picLocks noChangeAspect="1"/>
          </p:cNvPicPr>
          <p:nvPr/>
        </p:nvPicPr>
        <p:blipFill>
          <a:blip r:embed="rId2"/>
          <a:stretch>
            <a:fillRect/>
          </a:stretch>
        </p:blipFill>
        <p:spPr>
          <a:xfrm>
            <a:off x="9791700" y="5734050"/>
            <a:ext cx="2400300" cy="1123950"/>
          </a:xfrm>
          <a:prstGeom prst="rect">
            <a:avLst/>
          </a:prstGeom>
        </p:spPr>
      </p:pic>
      <p:sp>
        <p:nvSpPr>
          <p:cNvPr id="6" name="Rectángulo 5"/>
          <p:cNvSpPr/>
          <p:nvPr/>
        </p:nvSpPr>
        <p:spPr>
          <a:xfrm>
            <a:off x="2116028" y="1169043"/>
            <a:ext cx="8358932" cy="4444935"/>
          </a:xfrm>
          <a:prstGeom prst="rect">
            <a:avLst/>
          </a:prstGeom>
        </p:spPr>
        <p:txBody>
          <a:bodyPr wrap="square">
            <a:spAutoFit/>
          </a:bodyPr>
          <a:lstStyle/>
          <a:p>
            <a:pPr marL="342900" lvl="0" indent="-342900" algn="just">
              <a:lnSpc>
                <a:spcPct val="20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Verificar el correcto funcionamiento de la parte mecánica de la plataforma antes de usarla, ya que es un factor de alta importancia a la hora de ejecutar cualquier movimiento.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Lubricar y limpiar las juntas de la plataforma con la intención de generar un mejor movimiento, libre de errores introducidos por fricción u otros factores.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8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Evitar el movimiento de los microcontroladores al momento de ejecutar cualquier acción con la plataforma, ya que se puede ingresar perturbaciones indeseadas en la señal de control.</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6316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6202" y="1"/>
            <a:ext cx="10455797" cy="1169042"/>
          </a:xfrm>
        </p:spPr>
        <p:txBody>
          <a:bodyPr/>
          <a:lstStyle/>
          <a:p>
            <a:pPr algn="l"/>
            <a:r>
              <a:rPr lang="en-US" b="1" dirty="0"/>
              <a:t>TRABAJOS FUTUROS</a:t>
            </a:r>
          </a:p>
        </p:txBody>
      </p:sp>
      <p:pic>
        <p:nvPicPr>
          <p:cNvPr id="5" name="Imagen 4"/>
          <p:cNvPicPr>
            <a:picLocks noChangeAspect="1"/>
          </p:cNvPicPr>
          <p:nvPr/>
        </p:nvPicPr>
        <p:blipFill>
          <a:blip r:embed="rId2"/>
          <a:stretch>
            <a:fillRect/>
          </a:stretch>
        </p:blipFill>
        <p:spPr>
          <a:xfrm>
            <a:off x="9791700" y="5734050"/>
            <a:ext cx="2400300" cy="1123950"/>
          </a:xfrm>
          <a:prstGeom prst="rect">
            <a:avLst/>
          </a:prstGeom>
        </p:spPr>
      </p:pic>
      <p:sp>
        <p:nvSpPr>
          <p:cNvPr id="6" name="Rectángulo 5"/>
          <p:cNvSpPr/>
          <p:nvPr/>
        </p:nvSpPr>
        <p:spPr>
          <a:xfrm>
            <a:off x="2116028" y="2257617"/>
            <a:ext cx="8358932" cy="3336939"/>
          </a:xfrm>
          <a:prstGeom prst="rect">
            <a:avLst/>
          </a:prstGeom>
        </p:spPr>
        <p:txBody>
          <a:bodyPr wrap="square">
            <a:spAutoFit/>
          </a:bodyPr>
          <a:lstStyle/>
          <a:p>
            <a:pPr marL="342900" lvl="0" indent="-342900" algn="just">
              <a:lnSpc>
                <a:spcPct val="20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Trabajar en las limitaciones físicas que posee la plataforma como la (velocidad y aceleración, rango de operación, exactitud, etc</a:t>
            </a:r>
            <a:r>
              <a:rPr lang="es-EC" dirty="0">
                <a:latin typeface="Arial" panose="020B0604020202020204" pitchFamily="34" charset="0"/>
                <a:ea typeface="Calibri" panose="020F0502020204030204" pitchFamily="34" charset="0"/>
                <a:cs typeface="Times New Roman" panose="02020603050405020304" pitchFamily="18" charset="0"/>
              </a:rPr>
              <a: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buFont typeface="Symbol" panose="05050102010706020507" pitchFamily="18" charset="2"/>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Desarrollo de un generador de señales de desplazamiento con características sísmicas. </a:t>
            </a:r>
          </a:p>
          <a:p>
            <a:pPr marL="342900" lvl="0" indent="-342900" algn="just">
              <a:lnSpc>
                <a:spcPct val="200000"/>
              </a:lnSpc>
              <a:buFont typeface="Symbol" panose="05050102010706020507" pitchFamily="18" charset="2"/>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Emplear mesa vibratoria con independencia de movimiento entre ejes y mayor aceleración.</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0159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57003" y="457201"/>
            <a:ext cx="7722758" cy="1169042"/>
          </a:xfrm>
        </p:spPr>
        <p:txBody>
          <a:bodyPr/>
          <a:lstStyle/>
          <a:p>
            <a:pPr algn="l"/>
            <a:r>
              <a:rPr lang="en-US" b="1" dirty="0"/>
              <a:t>GRACIAS POR SU ATENCIÓN</a:t>
            </a:r>
          </a:p>
        </p:txBody>
      </p:sp>
      <p:pic>
        <p:nvPicPr>
          <p:cNvPr id="5" name="Imagen 4"/>
          <p:cNvPicPr>
            <a:picLocks noChangeAspect="1"/>
          </p:cNvPicPr>
          <p:nvPr/>
        </p:nvPicPr>
        <p:blipFill>
          <a:blip r:embed="rId2"/>
          <a:stretch>
            <a:fillRect/>
          </a:stretch>
        </p:blipFill>
        <p:spPr>
          <a:xfrm>
            <a:off x="9791700" y="5734050"/>
            <a:ext cx="2400300" cy="1123950"/>
          </a:xfrm>
          <a:prstGeom prst="rect">
            <a:avLst/>
          </a:prstGeom>
        </p:spPr>
      </p:pic>
      <p:pic>
        <p:nvPicPr>
          <p:cNvPr id="26626" name="Picture 2" descr="Gracias por contactarnos – Tiendas D1">
            <a:extLst>
              <a:ext uri="{FF2B5EF4-FFF2-40B4-BE49-F238E27FC236}">
                <a16:creationId xmlns:a16="http://schemas.microsoft.com/office/drawing/2014/main" id="{07EC8A60-A219-49D4-B78D-F64B3C00B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9361" y="1791153"/>
            <a:ext cx="8280400" cy="362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228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6202" y="1"/>
            <a:ext cx="10455797" cy="1169042"/>
          </a:xfrm>
        </p:spPr>
        <p:txBody>
          <a:bodyPr/>
          <a:lstStyle/>
          <a:p>
            <a:pPr algn="l"/>
            <a:r>
              <a:rPr lang="en-US" b="1" dirty="0"/>
              <a:t>OBJETIVOS</a:t>
            </a:r>
          </a:p>
        </p:txBody>
      </p:sp>
      <p:sp>
        <p:nvSpPr>
          <p:cNvPr id="3" name="Marcador de contenido 2"/>
          <p:cNvSpPr>
            <a:spLocks noGrp="1"/>
          </p:cNvSpPr>
          <p:nvPr>
            <p:ph sz="half" idx="1"/>
          </p:nvPr>
        </p:nvSpPr>
        <p:spPr>
          <a:xfrm>
            <a:off x="1870392" y="1272700"/>
            <a:ext cx="9874568" cy="1094579"/>
          </a:xfrm>
        </p:spPr>
        <p:txBody>
          <a:bodyPr>
            <a:normAutofit/>
          </a:bodyPr>
          <a:lstStyle/>
          <a:p>
            <a:pPr marL="0" indent="0" algn="just">
              <a:buNone/>
            </a:pPr>
            <a:r>
              <a:rPr lang="es-ES" sz="2400" dirty="0"/>
              <a:t>Desarrollar un simulador de eventos sísmicos a escala utilizando la plataforma robótica Stewart</a:t>
            </a:r>
            <a:endParaRPr lang="en-US" sz="2400" dirty="0"/>
          </a:p>
        </p:txBody>
      </p:sp>
      <p:pic>
        <p:nvPicPr>
          <p:cNvPr id="5" name="Imagen 4"/>
          <p:cNvPicPr>
            <a:picLocks noChangeAspect="1"/>
          </p:cNvPicPr>
          <p:nvPr/>
        </p:nvPicPr>
        <p:blipFill>
          <a:blip r:embed="rId2"/>
          <a:stretch>
            <a:fillRect/>
          </a:stretch>
        </p:blipFill>
        <p:spPr>
          <a:xfrm>
            <a:off x="9791700" y="5734050"/>
            <a:ext cx="2400300" cy="1123950"/>
          </a:xfrm>
          <a:prstGeom prst="rect">
            <a:avLst/>
          </a:prstGeom>
        </p:spPr>
      </p:pic>
      <p:sp>
        <p:nvSpPr>
          <p:cNvPr id="4" name="Marcador de contenido 3"/>
          <p:cNvSpPr>
            <a:spLocks noGrp="1"/>
          </p:cNvSpPr>
          <p:nvPr>
            <p:ph sz="half" idx="2"/>
          </p:nvPr>
        </p:nvSpPr>
        <p:spPr>
          <a:xfrm>
            <a:off x="2130004" y="2470936"/>
            <a:ext cx="9117116" cy="4355939"/>
          </a:xfrm>
        </p:spPr>
        <p:txBody>
          <a:bodyPr>
            <a:normAutofit/>
          </a:bodyPr>
          <a:lstStyle/>
          <a:p>
            <a:pPr marL="342900" lvl="0" indent="-342900" algn="just">
              <a:lnSpc>
                <a:spcPct val="200000"/>
              </a:lnSpc>
              <a:buFont typeface="Symbol" panose="05050102010706020507" pitchFamily="18" charset="2"/>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Simular los movimientos de diferentes tipos de sismos empleando la plataforma robótica Stewart.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buFont typeface="Symbol" panose="05050102010706020507" pitchFamily="18" charset="2"/>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Adquirir datos de movimiento de la plataforma robótica Stewart a fin de corroborar la emulación sísmica.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800"/>
              </a:spcAft>
              <a:buFont typeface="Symbol" panose="05050102010706020507" pitchFamily="18" charset="2"/>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Realizar una comparación gráfica de la forma de onda introducida al sistema (datos reales) con la forma de onda del movimiento generado por la plataforma (datos medidos).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5217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6202" y="1"/>
            <a:ext cx="10455797" cy="1169042"/>
          </a:xfrm>
        </p:spPr>
        <p:txBody>
          <a:bodyPr/>
          <a:lstStyle/>
          <a:p>
            <a:pPr algn="l"/>
            <a:r>
              <a:rPr lang="en-US" b="1" dirty="0"/>
              <a:t>INTRODUCCIÓN</a:t>
            </a:r>
          </a:p>
        </p:txBody>
      </p:sp>
      <p:sp>
        <p:nvSpPr>
          <p:cNvPr id="4" name="Marcador de contenido 3"/>
          <p:cNvSpPr>
            <a:spLocks noGrp="1"/>
          </p:cNvSpPr>
          <p:nvPr>
            <p:ph sz="half" idx="2"/>
          </p:nvPr>
        </p:nvSpPr>
        <p:spPr>
          <a:xfrm>
            <a:off x="6607967" y="1435261"/>
            <a:ext cx="4895056" cy="4355939"/>
          </a:xfrm>
        </p:spPr>
        <p:txBody>
          <a:bodyPr/>
          <a:lstStyle/>
          <a:p>
            <a:endParaRPr lang="en-US" dirty="0"/>
          </a:p>
        </p:txBody>
      </p:sp>
      <p:pic>
        <p:nvPicPr>
          <p:cNvPr id="5" name="Imagen 4"/>
          <p:cNvPicPr>
            <a:picLocks noChangeAspect="1"/>
          </p:cNvPicPr>
          <p:nvPr/>
        </p:nvPicPr>
        <p:blipFill>
          <a:blip r:embed="rId2"/>
          <a:stretch>
            <a:fillRect/>
          </a:stretch>
        </p:blipFill>
        <p:spPr>
          <a:xfrm>
            <a:off x="9791700" y="5734050"/>
            <a:ext cx="2400300" cy="1123950"/>
          </a:xfrm>
          <a:prstGeom prst="rect">
            <a:avLst/>
          </a:prstGeom>
        </p:spPr>
      </p:pic>
      <p:graphicFrame>
        <p:nvGraphicFramePr>
          <p:cNvPr id="6" name="Diagrama 5"/>
          <p:cNvGraphicFramePr/>
          <p:nvPr>
            <p:extLst>
              <p:ext uri="{D42A27DB-BD31-4B8C-83A1-F6EECF244321}">
                <p14:modId xmlns:p14="http://schemas.microsoft.com/office/powerpoint/2010/main" val="3530531539"/>
              </p:ext>
            </p:extLst>
          </p:nvPr>
        </p:nvGraphicFramePr>
        <p:xfrm>
          <a:off x="1768090" y="1326244"/>
          <a:ext cx="9819565" cy="5111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p:cNvSpPr/>
          <p:nvPr/>
        </p:nvSpPr>
        <p:spPr>
          <a:xfrm>
            <a:off x="2337649" y="3891894"/>
            <a:ext cx="2913170" cy="1502103"/>
          </a:xfrm>
          <a:prstGeom prst="rect">
            <a:avLst/>
          </a:prstGeom>
          <a:noFill/>
          <a:ln>
            <a:noFill/>
          </a:ln>
          <a:scene3d>
            <a:camera prst="orthographicFront">
              <a:rot lat="0" lon="0" rev="0"/>
            </a:camera>
            <a:lightRig rig="contrasting" dir="t">
              <a:rot lat="0" lon="0" rev="1200000"/>
            </a:lightRig>
          </a:scene3d>
          <a:sp3d/>
        </p:spPr>
        <p:style>
          <a:lnRef idx="0">
            <a:scrgbClr r="0" g="0" b="0"/>
          </a:lnRef>
          <a:fillRef idx="1">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8" name="CuadroTexto 7"/>
          <p:cNvSpPr txBox="1"/>
          <p:nvPr/>
        </p:nvSpPr>
        <p:spPr>
          <a:xfrm>
            <a:off x="4307064" y="5148986"/>
            <a:ext cx="1887510" cy="584775"/>
          </a:xfrm>
          <a:prstGeom prst="rect">
            <a:avLst/>
          </a:prstGeom>
          <a:noFill/>
        </p:spPr>
        <p:txBody>
          <a:bodyPr wrap="square" rtlCol="0">
            <a:spAutoFit/>
          </a:bodyPr>
          <a:lstStyle/>
          <a:p>
            <a:pPr algn="ctr"/>
            <a:r>
              <a:rPr lang="es-EC" sz="1600" dirty="0">
                <a:latin typeface="+mj-lt"/>
              </a:rPr>
              <a:t>Procesamiento y comunicación</a:t>
            </a:r>
            <a:endParaRPr lang="es-ES" sz="1600" dirty="0">
              <a:latin typeface="+mj-lt"/>
            </a:endParaRPr>
          </a:p>
        </p:txBody>
      </p:sp>
      <p:sp>
        <p:nvSpPr>
          <p:cNvPr id="9" name="CuadroTexto 8"/>
          <p:cNvSpPr txBox="1"/>
          <p:nvPr/>
        </p:nvSpPr>
        <p:spPr>
          <a:xfrm>
            <a:off x="1768090" y="5148986"/>
            <a:ext cx="1887510" cy="338554"/>
          </a:xfrm>
          <a:prstGeom prst="rect">
            <a:avLst/>
          </a:prstGeom>
          <a:noFill/>
        </p:spPr>
        <p:txBody>
          <a:bodyPr wrap="square" rtlCol="0">
            <a:spAutoFit/>
          </a:bodyPr>
          <a:lstStyle/>
          <a:p>
            <a:pPr algn="ctr"/>
            <a:r>
              <a:rPr lang="es-ES" sz="1600" dirty="0">
                <a:latin typeface="+mj-lt"/>
              </a:rPr>
              <a:t>Sismograma</a:t>
            </a:r>
          </a:p>
        </p:txBody>
      </p:sp>
      <p:sp>
        <p:nvSpPr>
          <p:cNvPr id="10" name="CuadroTexto 9"/>
          <p:cNvSpPr txBox="1"/>
          <p:nvPr/>
        </p:nvSpPr>
        <p:spPr>
          <a:xfrm>
            <a:off x="6493667" y="5149661"/>
            <a:ext cx="1887510" cy="338554"/>
          </a:xfrm>
          <a:prstGeom prst="rect">
            <a:avLst/>
          </a:prstGeom>
          <a:noFill/>
        </p:spPr>
        <p:txBody>
          <a:bodyPr wrap="square" rtlCol="0">
            <a:spAutoFit/>
          </a:bodyPr>
          <a:lstStyle/>
          <a:p>
            <a:pPr algn="ctr"/>
            <a:r>
              <a:rPr lang="es-ES" sz="1600" dirty="0">
                <a:latin typeface="+mj-lt"/>
              </a:rPr>
              <a:t>Plataforma Stewart</a:t>
            </a:r>
          </a:p>
        </p:txBody>
      </p:sp>
      <p:pic>
        <p:nvPicPr>
          <p:cNvPr id="12" name="Imagen 11">
            <a:extLst>
              <a:ext uri="{FF2B5EF4-FFF2-40B4-BE49-F238E27FC236}">
                <a16:creationId xmlns:a16="http://schemas.microsoft.com/office/drawing/2014/main" id="{83D5AA75-0AEF-4896-AD5F-A0F6359C80DF}"/>
              </a:ext>
            </a:extLst>
          </p:cNvPr>
          <p:cNvPicPr>
            <a:picLocks noChangeAspect="1"/>
          </p:cNvPicPr>
          <p:nvPr/>
        </p:nvPicPr>
        <p:blipFill rotWithShape="1">
          <a:blip r:embed="rId8">
            <a:extLst>
              <a:ext uri="{BEBA8EAE-BF5A-486C-A8C5-ECC9F3942E4B}">
                <a14:imgProps xmlns:a14="http://schemas.microsoft.com/office/drawing/2010/main">
                  <a14:imgLayer r:embed="rId9">
                    <a14:imgEffect>
                      <a14:sharpenSoften amount="50000"/>
                    </a14:imgEffect>
                  </a14:imgLayer>
                </a14:imgProps>
              </a:ext>
            </a:extLst>
          </a:blip>
          <a:srcRect l="610" t="548" b="1467"/>
          <a:stretch/>
        </p:blipFill>
        <p:spPr>
          <a:xfrm>
            <a:off x="6542740" y="2998210"/>
            <a:ext cx="1833716" cy="1848466"/>
          </a:xfrm>
          <a:prstGeom prst="rect">
            <a:avLst/>
          </a:prstGeom>
        </p:spPr>
      </p:pic>
      <p:pic>
        <p:nvPicPr>
          <p:cNvPr id="17" name="Picture 4" descr="549 imágenes de Sismograma - Imágenes, fotos y vectores de stock |  Shutterstock">
            <a:extLst>
              <a:ext uri="{FF2B5EF4-FFF2-40B4-BE49-F238E27FC236}">
                <a16:creationId xmlns:a16="http://schemas.microsoft.com/office/drawing/2014/main" id="{2C101FC3-497B-450F-9534-14EC3CE133AF}"/>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530340" y="3348248"/>
            <a:ext cx="2524071" cy="1087292"/>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Number System in Digital Electronics Tutorial - Javatpoint">
            <a:extLst>
              <a:ext uri="{FF2B5EF4-FFF2-40B4-BE49-F238E27FC236}">
                <a16:creationId xmlns:a16="http://schemas.microsoft.com/office/drawing/2014/main" id="{35056471-A088-4E20-8F95-2D4D4972171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72529" y="3083724"/>
            <a:ext cx="1908000" cy="1630626"/>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Terremoto Vectores, Iconos, Gráficos y Fondos para Descargar Gratis">
            <a:extLst>
              <a:ext uri="{FF2B5EF4-FFF2-40B4-BE49-F238E27FC236}">
                <a16:creationId xmlns:a16="http://schemas.microsoft.com/office/drawing/2014/main" id="{4F5CBF04-4886-4C30-B152-9756CD243B3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89850" y="3162550"/>
            <a:ext cx="2700000" cy="1439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713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6202" y="-58056"/>
            <a:ext cx="10455797" cy="1169042"/>
          </a:xfrm>
        </p:spPr>
        <p:txBody>
          <a:bodyPr/>
          <a:lstStyle/>
          <a:p>
            <a:pPr algn="l"/>
            <a:r>
              <a:rPr lang="en-US" b="1" dirty="0"/>
              <a:t>FUNDAMENTACIÓN TEÓRICA</a:t>
            </a:r>
          </a:p>
        </p:txBody>
      </p:sp>
      <p:pic>
        <p:nvPicPr>
          <p:cNvPr id="5" name="Imagen 4"/>
          <p:cNvPicPr>
            <a:picLocks noChangeAspect="1"/>
          </p:cNvPicPr>
          <p:nvPr/>
        </p:nvPicPr>
        <p:blipFill>
          <a:blip r:embed="rId2"/>
          <a:stretch>
            <a:fillRect/>
          </a:stretch>
        </p:blipFill>
        <p:spPr>
          <a:xfrm>
            <a:off x="9791700" y="5734050"/>
            <a:ext cx="2400300" cy="1123950"/>
          </a:xfrm>
          <a:prstGeom prst="rect">
            <a:avLst/>
          </a:prstGeom>
        </p:spPr>
      </p:pic>
      <p:sp>
        <p:nvSpPr>
          <p:cNvPr id="8" name="Título 1"/>
          <p:cNvSpPr txBox="1">
            <a:spLocks/>
          </p:cNvSpPr>
          <p:nvPr/>
        </p:nvSpPr>
        <p:spPr>
          <a:xfrm>
            <a:off x="1736203" y="584522"/>
            <a:ext cx="10455797" cy="1169042"/>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b="1" dirty="0" err="1"/>
              <a:t>Tipos</a:t>
            </a:r>
            <a:r>
              <a:rPr lang="en-US" sz="3200" b="1" dirty="0"/>
              <a:t> de </a:t>
            </a:r>
            <a:r>
              <a:rPr lang="en-US" sz="3200" b="1" dirty="0" err="1"/>
              <a:t>ondas</a:t>
            </a:r>
            <a:r>
              <a:rPr lang="en-US" sz="3200" b="1" dirty="0"/>
              <a:t> </a:t>
            </a:r>
            <a:r>
              <a:rPr lang="en-US" sz="3200" b="1" dirty="0" err="1"/>
              <a:t>sísmicas</a:t>
            </a:r>
            <a:endParaRPr lang="en-US" sz="3200" b="1" dirty="0"/>
          </a:p>
        </p:txBody>
      </p:sp>
      <p:sp>
        <p:nvSpPr>
          <p:cNvPr id="15" name="CuadroTexto 14">
            <a:extLst>
              <a:ext uri="{FF2B5EF4-FFF2-40B4-BE49-F238E27FC236}">
                <a16:creationId xmlns:a16="http://schemas.microsoft.com/office/drawing/2014/main" id="{BDC39E09-3671-4CE5-B993-9121850D94AA}"/>
              </a:ext>
            </a:extLst>
          </p:cNvPr>
          <p:cNvSpPr txBox="1"/>
          <p:nvPr/>
        </p:nvSpPr>
        <p:spPr>
          <a:xfrm>
            <a:off x="6964100" y="2724878"/>
            <a:ext cx="6096000" cy="2228944"/>
          </a:xfrm>
          <a:prstGeom prst="rect">
            <a:avLst/>
          </a:prstGeom>
          <a:noFill/>
        </p:spPr>
        <p:txBody>
          <a:bodyPr wrap="square">
            <a:spAutoFit/>
          </a:bodyPr>
          <a:lstStyle/>
          <a:p>
            <a:pPr marL="342900" lvl="0" indent="-342900">
              <a:lnSpc>
                <a:spcPct val="200000"/>
              </a:lnSpc>
              <a:buFont typeface="Symbol" panose="05050102010706020507" pitchFamily="18" charset="2"/>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Ondas P: 7 km/s.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200000"/>
              </a:lnSpc>
              <a:buFont typeface="Symbol" panose="05050102010706020507" pitchFamily="18" charset="2"/>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Ondas S: 4-6 km/s.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200000"/>
              </a:lnSpc>
              <a:buFont typeface="Symbol" panose="05050102010706020507" pitchFamily="18" charset="2"/>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Ondas L: 2-3 km/s.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200000"/>
              </a:lnSpc>
              <a:spcAft>
                <a:spcPts val="800"/>
              </a:spcAft>
              <a:buFont typeface="Symbol" panose="05050102010706020507" pitchFamily="18" charset="2"/>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Ondas R: 90% de la velocidad de las ondas 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362" name="Picture 2" descr="Representación del movimiento que causan los tres tipos de ondas... |  Download Scientific Diagram">
            <a:extLst>
              <a:ext uri="{FF2B5EF4-FFF2-40B4-BE49-F238E27FC236}">
                <a16:creationId xmlns:a16="http://schemas.microsoft.com/office/drawing/2014/main" id="{A58CFE98-2A3B-40C0-BFED-C1C865358A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265" y="1579393"/>
            <a:ext cx="5068163" cy="4519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562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6202" y="-43542"/>
            <a:ext cx="10455797" cy="1169042"/>
          </a:xfrm>
        </p:spPr>
        <p:txBody>
          <a:bodyPr/>
          <a:lstStyle/>
          <a:p>
            <a:pPr algn="l"/>
            <a:r>
              <a:rPr lang="en-US" b="1" dirty="0"/>
              <a:t>FUNDAMENTACIÓN TEÓRICA</a:t>
            </a:r>
          </a:p>
        </p:txBody>
      </p:sp>
      <p:pic>
        <p:nvPicPr>
          <p:cNvPr id="5" name="Imagen 4"/>
          <p:cNvPicPr>
            <a:picLocks noChangeAspect="1"/>
          </p:cNvPicPr>
          <p:nvPr/>
        </p:nvPicPr>
        <p:blipFill>
          <a:blip r:embed="rId2"/>
          <a:stretch>
            <a:fillRect/>
          </a:stretch>
        </p:blipFill>
        <p:spPr>
          <a:xfrm>
            <a:off x="9791700" y="5734050"/>
            <a:ext cx="2400300" cy="1123950"/>
          </a:xfrm>
          <a:prstGeom prst="rect">
            <a:avLst/>
          </a:prstGeom>
        </p:spPr>
      </p:pic>
      <p:sp>
        <p:nvSpPr>
          <p:cNvPr id="8" name="Título 1"/>
          <p:cNvSpPr txBox="1">
            <a:spLocks/>
          </p:cNvSpPr>
          <p:nvPr/>
        </p:nvSpPr>
        <p:spPr>
          <a:xfrm>
            <a:off x="1736203" y="584522"/>
            <a:ext cx="10455797" cy="1169042"/>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b="1" dirty="0" err="1"/>
              <a:t>Sismogramas</a:t>
            </a:r>
            <a:endParaRPr lang="en-US" sz="2400" b="1" dirty="0"/>
          </a:p>
        </p:txBody>
      </p:sp>
      <p:sp>
        <p:nvSpPr>
          <p:cNvPr id="4" name="Rectangle 2"/>
          <p:cNvSpPr>
            <a:spLocks noChangeArrowheads="1"/>
          </p:cNvSpPr>
          <p:nvPr/>
        </p:nvSpPr>
        <p:spPr bwMode="auto">
          <a:xfrm>
            <a:off x="2783840" y="346456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Marcador de contenido 16">
            <a:extLst>
              <a:ext uri="{FF2B5EF4-FFF2-40B4-BE49-F238E27FC236}">
                <a16:creationId xmlns:a16="http://schemas.microsoft.com/office/drawing/2014/main" id="{F4DE0E1F-70B6-474D-BD90-B0AB5362273E}"/>
              </a:ext>
            </a:extLst>
          </p:cNvPr>
          <p:cNvPicPr>
            <a:picLocks noGrp="1"/>
          </p:cNvPicPr>
          <p:nvPr>
            <p:ph sz="half" idx="1"/>
          </p:nvPr>
        </p:nvPicPr>
        <p:blipFill>
          <a:blip r:embed="rId3"/>
          <a:stretch>
            <a:fillRect/>
          </a:stretch>
        </p:blipFill>
        <p:spPr>
          <a:xfrm>
            <a:off x="2067814" y="1970313"/>
            <a:ext cx="6248871" cy="3907963"/>
          </a:xfrm>
          <a:prstGeom prst="rect">
            <a:avLst/>
          </a:prstGeom>
        </p:spPr>
      </p:pic>
      <p:sp>
        <p:nvSpPr>
          <p:cNvPr id="18" name="CuadroTexto 17">
            <a:extLst>
              <a:ext uri="{FF2B5EF4-FFF2-40B4-BE49-F238E27FC236}">
                <a16:creationId xmlns:a16="http://schemas.microsoft.com/office/drawing/2014/main" id="{86093AE9-868E-45AF-B31D-DDCEFE3CC1EA}"/>
              </a:ext>
            </a:extLst>
          </p:cNvPr>
          <p:cNvSpPr txBox="1"/>
          <p:nvPr/>
        </p:nvSpPr>
        <p:spPr>
          <a:xfrm>
            <a:off x="8592457" y="2805550"/>
            <a:ext cx="3349897" cy="2308324"/>
          </a:xfrm>
          <a:prstGeom prst="rect">
            <a:avLst/>
          </a:prstGeom>
          <a:noFill/>
        </p:spPr>
        <p:txBody>
          <a:bodyPr wrap="square">
            <a:spAutoFit/>
          </a:bodyPr>
          <a:lstStyle/>
          <a:p>
            <a:pPr algn="just"/>
            <a:r>
              <a:rPr lang="es-ES" sz="1800" dirty="0">
                <a:effectLst/>
                <a:latin typeface="Arial" panose="020B0604020202020204" pitchFamily="34" charset="0"/>
                <a:ea typeface="Calibri" panose="020F0502020204030204" pitchFamily="34" charset="0"/>
              </a:rPr>
              <a:t>Un terremoto genera movimiento las tres direcciones espaciales, por lo que un sismógrafo realiza mediciones simultáneas en estas 3 direcciones, generando así 3 componentes de un sismograma.</a:t>
            </a:r>
            <a:endParaRPr lang="es-ES" dirty="0"/>
          </a:p>
        </p:txBody>
      </p:sp>
    </p:spTree>
    <p:extLst>
      <p:ext uri="{BB962C8B-B14F-4D97-AF65-F5344CB8AC3E}">
        <p14:creationId xmlns:p14="http://schemas.microsoft.com/office/powerpoint/2010/main" val="435287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6202" y="1"/>
            <a:ext cx="10455797" cy="1169042"/>
          </a:xfrm>
        </p:spPr>
        <p:txBody>
          <a:bodyPr/>
          <a:lstStyle/>
          <a:p>
            <a:pPr algn="l"/>
            <a:r>
              <a:rPr lang="en-US" b="1" dirty="0"/>
              <a:t>FUNDAMENTACIÓN TEÓRICA</a:t>
            </a:r>
          </a:p>
        </p:txBody>
      </p:sp>
      <p:pic>
        <p:nvPicPr>
          <p:cNvPr id="5" name="Imagen 4"/>
          <p:cNvPicPr>
            <a:picLocks noChangeAspect="1"/>
          </p:cNvPicPr>
          <p:nvPr/>
        </p:nvPicPr>
        <p:blipFill>
          <a:blip r:embed="rId2"/>
          <a:stretch>
            <a:fillRect/>
          </a:stretch>
        </p:blipFill>
        <p:spPr>
          <a:xfrm>
            <a:off x="9791700" y="5777593"/>
            <a:ext cx="2400300" cy="1123950"/>
          </a:xfrm>
          <a:prstGeom prst="rect">
            <a:avLst/>
          </a:prstGeom>
        </p:spPr>
      </p:pic>
      <p:sp>
        <p:nvSpPr>
          <p:cNvPr id="8" name="Título 1"/>
          <p:cNvSpPr txBox="1">
            <a:spLocks/>
          </p:cNvSpPr>
          <p:nvPr/>
        </p:nvSpPr>
        <p:spPr>
          <a:xfrm>
            <a:off x="1736203" y="584522"/>
            <a:ext cx="10455797" cy="1169042"/>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b="1" dirty="0" err="1"/>
              <a:t>Características</a:t>
            </a:r>
            <a:r>
              <a:rPr lang="en-US" sz="3200" b="1" dirty="0"/>
              <a:t> </a:t>
            </a:r>
            <a:r>
              <a:rPr lang="en-US" sz="3200" b="1" dirty="0" err="1"/>
              <a:t>técnicas</a:t>
            </a:r>
            <a:r>
              <a:rPr lang="en-US" sz="3200" b="1" dirty="0"/>
              <a:t> </a:t>
            </a:r>
            <a:r>
              <a:rPr lang="en-US" sz="3200" b="1" dirty="0" err="1"/>
              <a:t>plataforma</a:t>
            </a:r>
            <a:r>
              <a:rPr lang="en-US" sz="3200" b="1" dirty="0"/>
              <a:t> </a:t>
            </a:r>
            <a:r>
              <a:rPr lang="en-US" sz="3200" b="1" dirty="0" err="1"/>
              <a:t>robótica</a:t>
            </a:r>
            <a:r>
              <a:rPr lang="en-US" sz="3200" b="1" dirty="0"/>
              <a:t> Stewart</a:t>
            </a:r>
          </a:p>
        </p:txBody>
      </p:sp>
      <p:graphicFrame>
        <p:nvGraphicFramePr>
          <p:cNvPr id="3" name="Tabla 2">
            <a:extLst>
              <a:ext uri="{FF2B5EF4-FFF2-40B4-BE49-F238E27FC236}">
                <a16:creationId xmlns:a16="http://schemas.microsoft.com/office/drawing/2014/main" id="{72EA27D7-C902-4122-914F-D77D71793ED9}"/>
              </a:ext>
            </a:extLst>
          </p:cNvPr>
          <p:cNvGraphicFramePr>
            <a:graphicFrameLocks noGrp="1"/>
          </p:cNvGraphicFramePr>
          <p:nvPr>
            <p:extLst>
              <p:ext uri="{D42A27DB-BD31-4B8C-83A1-F6EECF244321}">
                <p14:modId xmlns:p14="http://schemas.microsoft.com/office/powerpoint/2010/main" val="3725766082"/>
              </p:ext>
            </p:extLst>
          </p:nvPr>
        </p:nvGraphicFramePr>
        <p:xfrm>
          <a:off x="1615623" y="2908125"/>
          <a:ext cx="4775199" cy="2469040"/>
        </p:xfrm>
        <a:graphic>
          <a:graphicData uri="http://schemas.openxmlformats.org/drawingml/2006/table">
            <a:tbl>
              <a:tblPr firstRow="1" firstCol="1" bandRow="1">
                <a:tableStyleId>{5C22544A-7EE6-4342-B048-85BDC9FD1C3A}</a:tableStyleId>
              </a:tblPr>
              <a:tblGrid>
                <a:gridCol w="505525">
                  <a:extLst>
                    <a:ext uri="{9D8B030D-6E8A-4147-A177-3AD203B41FA5}">
                      <a16:colId xmlns:a16="http://schemas.microsoft.com/office/drawing/2014/main" val="285065050"/>
                    </a:ext>
                  </a:extLst>
                </a:gridCol>
                <a:gridCol w="2086962">
                  <a:extLst>
                    <a:ext uri="{9D8B030D-6E8A-4147-A177-3AD203B41FA5}">
                      <a16:colId xmlns:a16="http://schemas.microsoft.com/office/drawing/2014/main" val="441175567"/>
                    </a:ext>
                  </a:extLst>
                </a:gridCol>
                <a:gridCol w="2182712">
                  <a:extLst>
                    <a:ext uri="{9D8B030D-6E8A-4147-A177-3AD203B41FA5}">
                      <a16:colId xmlns:a16="http://schemas.microsoft.com/office/drawing/2014/main" val="989764042"/>
                    </a:ext>
                  </a:extLst>
                </a:gridCol>
              </a:tblGrid>
              <a:tr h="676735">
                <a:tc gridSpan="3">
                  <a:txBody>
                    <a:bodyPr/>
                    <a:lstStyle/>
                    <a:p>
                      <a:pPr algn="ctr">
                        <a:lnSpc>
                          <a:spcPct val="200000"/>
                        </a:lnSpc>
                        <a:spcAft>
                          <a:spcPts val="800"/>
                        </a:spcAft>
                      </a:pPr>
                      <a:r>
                        <a:rPr lang="es-ES" sz="1600" dirty="0">
                          <a:effectLst/>
                        </a:rPr>
                        <a:t>Límites de movimiento plataforma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853311087"/>
                  </a:ext>
                </a:extLst>
              </a:tr>
              <a:tr h="539004">
                <a:tc>
                  <a:txBody>
                    <a:bodyPr/>
                    <a:lstStyle/>
                    <a:p>
                      <a:pPr>
                        <a:lnSpc>
                          <a:spcPct val="200000"/>
                        </a:lnSpc>
                        <a:spcAft>
                          <a:spcPts val="800"/>
                        </a:spcAft>
                      </a:pPr>
                      <a:r>
                        <a:rPr lang="es-ES" sz="1600">
                          <a:effectLst/>
                        </a:rPr>
                        <a:t>Eje</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s-ES" sz="1600">
                          <a:effectLst/>
                        </a:rPr>
                        <a:t>Límite inferior [mm]</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s-ES" sz="1600">
                          <a:effectLst/>
                        </a:rPr>
                        <a:t>Límite superior [mm]</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3433256"/>
                  </a:ext>
                </a:extLst>
              </a:tr>
              <a:tr h="389892">
                <a:tc>
                  <a:txBody>
                    <a:bodyPr/>
                    <a:lstStyle/>
                    <a:p>
                      <a:pPr algn="ctr">
                        <a:lnSpc>
                          <a:spcPct val="200000"/>
                        </a:lnSpc>
                        <a:spcAft>
                          <a:spcPts val="800"/>
                        </a:spcAft>
                      </a:pPr>
                      <a:r>
                        <a:rPr lang="es-ES" sz="1600">
                          <a:effectLst/>
                        </a:rPr>
                        <a:t>X</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S" sz="1600">
                          <a:effectLst/>
                        </a:rPr>
                        <a:t>-48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S" sz="1600">
                          <a:effectLst/>
                        </a:rPr>
                        <a:t>51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0090518"/>
                  </a:ext>
                </a:extLst>
              </a:tr>
              <a:tr h="389892">
                <a:tc>
                  <a:txBody>
                    <a:bodyPr/>
                    <a:lstStyle/>
                    <a:p>
                      <a:pPr algn="ctr">
                        <a:lnSpc>
                          <a:spcPct val="200000"/>
                        </a:lnSpc>
                        <a:spcAft>
                          <a:spcPts val="800"/>
                        </a:spcAft>
                      </a:pPr>
                      <a:r>
                        <a:rPr lang="es-ES" sz="1600">
                          <a:effectLst/>
                        </a:rPr>
                        <a:t>Y</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S" sz="1600">
                          <a:effectLst/>
                        </a:rPr>
                        <a:t>-53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S" sz="1600" dirty="0">
                          <a:effectLst/>
                        </a:rPr>
                        <a:t>52</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8196657"/>
                  </a:ext>
                </a:extLst>
              </a:tr>
              <a:tr h="389892">
                <a:tc>
                  <a:txBody>
                    <a:bodyPr/>
                    <a:lstStyle/>
                    <a:p>
                      <a:pPr algn="ctr">
                        <a:lnSpc>
                          <a:spcPct val="200000"/>
                        </a:lnSpc>
                        <a:spcAft>
                          <a:spcPts val="800"/>
                        </a:spcAft>
                      </a:pPr>
                      <a:r>
                        <a:rPr lang="es-ES" sz="1600">
                          <a:effectLst/>
                        </a:rPr>
                        <a:t>Z</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S" sz="1600">
                          <a:effectLst/>
                        </a:rPr>
                        <a:t>-20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S" sz="1600" dirty="0">
                          <a:effectLst/>
                        </a:rPr>
                        <a:t>20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5447573"/>
                  </a:ext>
                </a:extLst>
              </a:tr>
            </a:tbl>
          </a:graphicData>
        </a:graphic>
      </p:graphicFrame>
      <p:graphicFrame>
        <p:nvGraphicFramePr>
          <p:cNvPr id="4" name="Tabla 3">
            <a:extLst>
              <a:ext uri="{FF2B5EF4-FFF2-40B4-BE49-F238E27FC236}">
                <a16:creationId xmlns:a16="http://schemas.microsoft.com/office/drawing/2014/main" id="{7B3BEE00-C6DE-4BBE-846F-99CF95FAD8ED}"/>
              </a:ext>
            </a:extLst>
          </p:cNvPr>
          <p:cNvGraphicFramePr>
            <a:graphicFrameLocks noGrp="1"/>
          </p:cNvGraphicFramePr>
          <p:nvPr>
            <p:extLst>
              <p:ext uri="{D42A27DB-BD31-4B8C-83A1-F6EECF244321}">
                <p14:modId xmlns:p14="http://schemas.microsoft.com/office/powerpoint/2010/main" val="1269629550"/>
              </p:ext>
            </p:extLst>
          </p:nvPr>
        </p:nvGraphicFramePr>
        <p:xfrm>
          <a:off x="6739128" y="3777075"/>
          <a:ext cx="4792472" cy="731140"/>
        </p:xfrm>
        <a:graphic>
          <a:graphicData uri="http://schemas.openxmlformats.org/drawingml/2006/table">
            <a:tbl>
              <a:tblPr firstRow="1" firstCol="1" bandRow="1">
                <a:tableStyleId>{5C22544A-7EE6-4342-B048-85BDC9FD1C3A}</a:tableStyleId>
              </a:tblPr>
              <a:tblGrid>
                <a:gridCol w="1091096">
                  <a:extLst>
                    <a:ext uri="{9D8B030D-6E8A-4147-A177-3AD203B41FA5}">
                      <a16:colId xmlns:a16="http://schemas.microsoft.com/office/drawing/2014/main" val="2517397773"/>
                    </a:ext>
                  </a:extLst>
                </a:gridCol>
                <a:gridCol w="514741">
                  <a:extLst>
                    <a:ext uri="{9D8B030D-6E8A-4147-A177-3AD203B41FA5}">
                      <a16:colId xmlns:a16="http://schemas.microsoft.com/office/drawing/2014/main" val="161489343"/>
                    </a:ext>
                  </a:extLst>
                </a:gridCol>
                <a:gridCol w="510950">
                  <a:extLst>
                    <a:ext uri="{9D8B030D-6E8A-4147-A177-3AD203B41FA5}">
                      <a16:colId xmlns:a16="http://schemas.microsoft.com/office/drawing/2014/main" val="1611283732"/>
                    </a:ext>
                  </a:extLst>
                </a:gridCol>
                <a:gridCol w="528500">
                  <a:extLst>
                    <a:ext uri="{9D8B030D-6E8A-4147-A177-3AD203B41FA5}">
                      <a16:colId xmlns:a16="http://schemas.microsoft.com/office/drawing/2014/main" val="2243037579"/>
                    </a:ext>
                  </a:extLst>
                </a:gridCol>
                <a:gridCol w="536099">
                  <a:extLst>
                    <a:ext uri="{9D8B030D-6E8A-4147-A177-3AD203B41FA5}">
                      <a16:colId xmlns:a16="http://schemas.microsoft.com/office/drawing/2014/main" val="2143038841"/>
                    </a:ext>
                  </a:extLst>
                </a:gridCol>
                <a:gridCol w="508000">
                  <a:extLst>
                    <a:ext uri="{9D8B030D-6E8A-4147-A177-3AD203B41FA5}">
                      <a16:colId xmlns:a16="http://schemas.microsoft.com/office/drawing/2014/main" val="1111808757"/>
                    </a:ext>
                  </a:extLst>
                </a:gridCol>
                <a:gridCol w="1103086">
                  <a:extLst>
                    <a:ext uri="{9D8B030D-6E8A-4147-A177-3AD203B41FA5}">
                      <a16:colId xmlns:a16="http://schemas.microsoft.com/office/drawing/2014/main" val="3627829637"/>
                    </a:ext>
                  </a:extLst>
                </a:gridCol>
              </a:tblGrid>
              <a:tr h="190500">
                <a:tc>
                  <a:txBody>
                    <a:bodyPr/>
                    <a:lstStyle/>
                    <a:p>
                      <a:pPr>
                        <a:lnSpc>
                          <a:spcPct val="200000"/>
                        </a:lnSpc>
                        <a:spcAft>
                          <a:spcPts val="800"/>
                        </a:spcAft>
                      </a:pPr>
                      <a:r>
                        <a:rPr lang="es-ES" sz="1400" dirty="0">
                          <a:effectLst/>
                        </a:rPr>
                        <a:t>Posiciones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800"/>
                        </a:spcAft>
                      </a:pPr>
                      <a:r>
                        <a:rPr lang="es-ES" sz="1400" dirty="0">
                          <a:effectLst/>
                        </a:rPr>
                        <a:t>1</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800"/>
                        </a:spcAft>
                      </a:pPr>
                      <a:r>
                        <a:rPr lang="es-ES" sz="1400">
                          <a:effectLst/>
                        </a:rPr>
                        <a:t>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800"/>
                        </a:spcAft>
                      </a:pPr>
                      <a:r>
                        <a:rPr lang="es-ES" sz="1400">
                          <a:effectLst/>
                        </a:rPr>
                        <a:t>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800"/>
                        </a:spcAft>
                      </a:pPr>
                      <a:r>
                        <a:rPr lang="es-ES" sz="1400">
                          <a:effectLst/>
                        </a:rPr>
                        <a:t>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800"/>
                        </a:spcAft>
                      </a:pPr>
                      <a:r>
                        <a:rPr lang="es-ES" sz="1400">
                          <a:effectLst/>
                        </a:rPr>
                        <a:t>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s-ES" sz="1400">
                          <a:effectLst/>
                        </a:rPr>
                        <a:t>Promedio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9243458"/>
                  </a:ext>
                </a:extLst>
              </a:tr>
              <a:tr h="190500">
                <a:tc>
                  <a:txBody>
                    <a:bodyPr/>
                    <a:lstStyle/>
                    <a:p>
                      <a:pPr>
                        <a:lnSpc>
                          <a:spcPct val="200000"/>
                        </a:lnSpc>
                        <a:spcAft>
                          <a:spcPts val="800"/>
                        </a:spcAft>
                      </a:pPr>
                      <a:r>
                        <a:rPr lang="es-ES" sz="1400">
                          <a:effectLst/>
                        </a:rPr>
                        <a:t>App</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800"/>
                        </a:spcAft>
                      </a:pPr>
                      <a:r>
                        <a:rPr lang="es-ES" sz="1400">
                          <a:effectLst/>
                        </a:rPr>
                        <a:t>9,85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800"/>
                        </a:spcAft>
                      </a:pPr>
                      <a:r>
                        <a:rPr lang="es-ES" sz="1400">
                          <a:effectLst/>
                        </a:rPr>
                        <a:t>8,60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800"/>
                        </a:spcAft>
                      </a:pPr>
                      <a:r>
                        <a:rPr lang="es-ES" sz="1400" dirty="0">
                          <a:effectLst/>
                        </a:rPr>
                        <a:t>4,00</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800"/>
                        </a:spcAft>
                      </a:pPr>
                      <a:r>
                        <a:rPr lang="es-ES" sz="1400">
                          <a:effectLst/>
                        </a:rPr>
                        <a:t>7,07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800"/>
                        </a:spcAft>
                      </a:pPr>
                      <a:r>
                        <a:rPr lang="es-ES" sz="1400">
                          <a:effectLst/>
                        </a:rPr>
                        <a:t>8,12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800"/>
                        </a:spcAft>
                      </a:pPr>
                      <a:r>
                        <a:rPr lang="es-ES" sz="1400" dirty="0">
                          <a:effectLst/>
                        </a:rPr>
                        <a:t>7,53</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5015781"/>
                  </a:ext>
                </a:extLst>
              </a:tr>
            </a:tbl>
          </a:graphicData>
        </a:graphic>
      </p:graphicFrame>
      <mc:AlternateContent xmlns:mc="http://schemas.openxmlformats.org/markup-compatibility/2006">
        <mc:Choice xmlns:a14="http://schemas.microsoft.com/office/drawing/2010/main" Requires="a14">
          <p:sp>
            <p:nvSpPr>
              <p:cNvPr id="14" name="CuadroTexto 13">
                <a:extLst>
                  <a:ext uri="{FF2B5EF4-FFF2-40B4-BE49-F238E27FC236}">
                    <a16:creationId xmlns:a16="http://schemas.microsoft.com/office/drawing/2014/main" id="{95442A46-7E68-4DAB-88BE-768C3A38F8B2}"/>
                  </a:ext>
                </a:extLst>
              </p:cNvPr>
              <p:cNvSpPr txBox="1"/>
              <p:nvPr/>
            </p:nvSpPr>
            <p:spPr>
              <a:xfrm>
                <a:off x="6087364" y="3192554"/>
                <a:ext cx="6096000" cy="4499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rPr>
                        <m:t>𝐴</m:t>
                      </m:r>
                      <m:sSub>
                        <m:sSubPr>
                          <m:ctrlPr>
                            <a:rPr lang="es-ES" i="1">
                              <a:solidFill>
                                <a:srgbClr val="836967"/>
                              </a:solidFill>
                              <a:latin typeface="Cambria Math" panose="02040503050406030204" pitchFamily="18" charset="0"/>
                            </a:rPr>
                          </m:ctrlPr>
                        </m:sSubPr>
                        <m:e>
                          <m:r>
                            <a:rPr lang="es-ES" i="1">
                              <a:latin typeface="Cambria Math" panose="02040503050406030204" pitchFamily="18" charset="0"/>
                            </a:rPr>
                            <m:t>𝑝</m:t>
                          </m:r>
                        </m:e>
                        <m:sub>
                          <m:r>
                            <a:rPr lang="es-ES" i="1">
                              <a:latin typeface="Cambria Math" panose="02040503050406030204" pitchFamily="18" charset="0"/>
                            </a:rPr>
                            <m:t>𝑝</m:t>
                          </m:r>
                        </m:sub>
                      </m:sSub>
                      <m:r>
                        <a:rPr lang="es-ES" i="0">
                          <a:latin typeface="Cambria Math" panose="02040503050406030204" pitchFamily="18" charset="0"/>
                        </a:rPr>
                        <m:t>=</m:t>
                      </m:r>
                      <m:rad>
                        <m:radPr>
                          <m:degHide m:val="on"/>
                          <m:ctrlPr>
                            <a:rPr lang="es-ES" i="1">
                              <a:solidFill>
                                <a:srgbClr val="836967"/>
                              </a:solidFill>
                              <a:latin typeface="Cambria Math" panose="02040503050406030204" pitchFamily="18" charset="0"/>
                            </a:rPr>
                          </m:ctrlPr>
                        </m:radPr>
                        <m:deg/>
                        <m:e>
                          <m:sSup>
                            <m:sSupPr>
                              <m:ctrlPr>
                                <a:rPr lang="es-ES" i="1">
                                  <a:solidFill>
                                    <a:srgbClr val="836967"/>
                                  </a:solidFill>
                                  <a:latin typeface="Cambria Math" panose="02040503050406030204" pitchFamily="18" charset="0"/>
                                </a:rPr>
                              </m:ctrlPr>
                            </m:sSupPr>
                            <m:e>
                              <m:d>
                                <m:dPr>
                                  <m:ctrlPr>
                                    <a:rPr lang="es-ES" i="1">
                                      <a:solidFill>
                                        <a:srgbClr val="836967"/>
                                      </a:solidFill>
                                      <a:latin typeface="Cambria Math" panose="02040503050406030204" pitchFamily="18" charset="0"/>
                                    </a:rPr>
                                  </m:ctrlPr>
                                </m:dPr>
                                <m:e>
                                  <m:acc>
                                    <m:accPr>
                                      <m:chr m:val="̅"/>
                                      <m:ctrlPr>
                                        <a:rPr lang="es-ES" i="1">
                                          <a:solidFill>
                                            <a:srgbClr val="836967"/>
                                          </a:solidFill>
                                          <a:latin typeface="Cambria Math" panose="02040503050406030204" pitchFamily="18" charset="0"/>
                                        </a:rPr>
                                      </m:ctrlPr>
                                    </m:accPr>
                                    <m:e>
                                      <m:r>
                                        <a:rPr lang="es-ES" i="1">
                                          <a:latin typeface="Cambria Math" panose="02040503050406030204" pitchFamily="18" charset="0"/>
                                        </a:rPr>
                                        <m:t>𝑥</m:t>
                                      </m:r>
                                    </m:e>
                                  </m:acc>
                                  <m:r>
                                    <a:rPr lang="es-ES" i="0">
                                      <a:latin typeface="Cambria Math" panose="02040503050406030204" pitchFamily="18" charset="0"/>
                                    </a:rPr>
                                    <m:t>−</m:t>
                                  </m:r>
                                  <m:sSub>
                                    <m:sSubPr>
                                      <m:ctrlPr>
                                        <a:rPr lang="es-ES" i="1">
                                          <a:solidFill>
                                            <a:srgbClr val="836967"/>
                                          </a:solidFill>
                                          <a:latin typeface="Cambria Math" panose="02040503050406030204" pitchFamily="18" charset="0"/>
                                        </a:rPr>
                                      </m:ctrlPr>
                                    </m:sSubPr>
                                    <m:e>
                                      <m:r>
                                        <a:rPr lang="es-ES" i="1">
                                          <a:latin typeface="Cambria Math" panose="02040503050406030204" pitchFamily="18" charset="0"/>
                                        </a:rPr>
                                        <m:t>𝑥</m:t>
                                      </m:r>
                                    </m:e>
                                    <m:sub>
                                      <m:r>
                                        <a:rPr lang="es-ES" i="1">
                                          <a:latin typeface="Cambria Math" panose="02040503050406030204" pitchFamily="18" charset="0"/>
                                        </a:rPr>
                                        <m:t>𝑐</m:t>
                                      </m:r>
                                    </m:sub>
                                  </m:sSub>
                                </m:e>
                              </m:d>
                            </m:e>
                            <m:sup>
                              <m:r>
                                <a:rPr lang="es-ES" i="0">
                                  <a:latin typeface="Cambria Math" panose="02040503050406030204" pitchFamily="18" charset="0"/>
                                </a:rPr>
                                <m:t>2</m:t>
                              </m:r>
                            </m:sup>
                          </m:sSup>
                          <m:r>
                            <a:rPr lang="es-ES" i="0">
                              <a:latin typeface="Cambria Math" panose="02040503050406030204" pitchFamily="18" charset="0"/>
                            </a:rPr>
                            <m:t>+</m:t>
                          </m:r>
                          <m:sSup>
                            <m:sSupPr>
                              <m:ctrlPr>
                                <a:rPr lang="es-ES" i="1">
                                  <a:solidFill>
                                    <a:srgbClr val="836967"/>
                                  </a:solidFill>
                                  <a:latin typeface="Cambria Math" panose="02040503050406030204" pitchFamily="18" charset="0"/>
                                </a:rPr>
                              </m:ctrlPr>
                            </m:sSupPr>
                            <m:e>
                              <m:d>
                                <m:dPr>
                                  <m:ctrlPr>
                                    <a:rPr lang="es-ES" i="1">
                                      <a:solidFill>
                                        <a:srgbClr val="836967"/>
                                      </a:solidFill>
                                      <a:latin typeface="Cambria Math" panose="02040503050406030204" pitchFamily="18" charset="0"/>
                                    </a:rPr>
                                  </m:ctrlPr>
                                </m:dPr>
                                <m:e>
                                  <m:acc>
                                    <m:accPr>
                                      <m:chr m:val="̅"/>
                                      <m:ctrlPr>
                                        <a:rPr lang="es-ES" i="1">
                                          <a:solidFill>
                                            <a:srgbClr val="836967"/>
                                          </a:solidFill>
                                          <a:latin typeface="Cambria Math" panose="02040503050406030204" pitchFamily="18" charset="0"/>
                                        </a:rPr>
                                      </m:ctrlPr>
                                    </m:accPr>
                                    <m:e>
                                      <m:r>
                                        <a:rPr lang="es-ES" i="1">
                                          <a:latin typeface="Cambria Math" panose="02040503050406030204" pitchFamily="18" charset="0"/>
                                        </a:rPr>
                                        <m:t>𝑦</m:t>
                                      </m:r>
                                    </m:e>
                                  </m:acc>
                                  <m:r>
                                    <a:rPr lang="es-ES" i="0">
                                      <a:latin typeface="Cambria Math" panose="02040503050406030204" pitchFamily="18" charset="0"/>
                                    </a:rPr>
                                    <m:t>−</m:t>
                                  </m:r>
                                  <m:sSub>
                                    <m:sSubPr>
                                      <m:ctrlPr>
                                        <a:rPr lang="es-ES" i="1">
                                          <a:solidFill>
                                            <a:srgbClr val="836967"/>
                                          </a:solidFill>
                                          <a:latin typeface="Cambria Math" panose="02040503050406030204" pitchFamily="18" charset="0"/>
                                        </a:rPr>
                                      </m:ctrlPr>
                                    </m:sSubPr>
                                    <m:e>
                                      <m:r>
                                        <a:rPr lang="es-ES" i="1">
                                          <a:latin typeface="Cambria Math" panose="02040503050406030204" pitchFamily="18" charset="0"/>
                                        </a:rPr>
                                        <m:t>𝑦</m:t>
                                      </m:r>
                                    </m:e>
                                    <m:sub>
                                      <m:r>
                                        <a:rPr lang="es-ES" i="1">
                                          <a:latin typeface="Cambria Math" panose="02040503050406030204" pitchFamily="18" charset="0"/>
                                        </a:rPr>
                                        <m:t>𝑐</m:t>
                                      </m:r>
                                    </m:sub>
                                  </m:sSub>
                                </m:e>
                              </m:d>
                            </m:e>
                            <m:sup>
                              <m:r>
                                <a:rPr lang="es-ES" i="0">
                                  <a:latin typeface="Cambria Math" panose="02040503050406030204" pitchFamily="18" charset="0"/>
                                </a:rPr>
                                <m:t>2</m:t>
                              </m:r>
                            </m:sup>
                          </m:sSup>
                          <m:r>
                            <a:rPr lang="es-ES" i="0">
                              <a:latin typeface="Cambria Math" panose="02040503050406030204" pitchFamily="18" charset="0"/>
                            </a:rPr>
                            <m:t>+</m:t>
                          </m:r>
                          <m:sSup>
                            <m:sSupPr>
                              <m:ctrlPr>
                                <a:rPr lang="es-ES" i="1">
                                  <a:solidFill>
                                    <a:srgbClr val="836967"/>
                                  </a:solidFill>
                                  <a:latin typeface="Cambria Math" panose="02040503050406030204" pitchFamily="18" charset="0"/>
                                </a:rPr>
                              </m:ctrlPr>
                            </m:sSupPr>
                            <m:e>
                              <m:d>
                                <m:dPr>
                                  <m:ctrlPr>
                                    <a:rPr lang="es-ES" i="1">
                                      <a:solidFill>
                                        <a:srgbClr val="836967"/>
                                      </a:solidFill>
                                      <a:latin typeface="Cambria Math" panose="02040503050406030204" pitchFamily="18" charset="0"/>
                                    </a:rPr>
                                  </m:ctrlPr>
                                </m:dPr>
                                <m:e>
                                  <m:acc>
                                    <m:accPr>
                                      <m:chr m:val="̅"/>
                                      <m:ctrlPr>
                                        <a:rPr lang="es-ES" i="1">
                                          <a:solidFill>
                                            <a:srgbClr val="836967"/>
                                          </a:solidFill>
                                          <a:latin typeface="Cambria Math" panose="02040503050406030204" pitchFamily="18" charset="0"/>
                                        </a:rPr>
                                      </m:ctrlPr>
                                    </m:accPr>
                                    <m:e>
                                      <m:r>
                                        <a:rPr lang="es-ES" i="1">
                                          <a:latin typeface="Cambria Math" panose="02040503050406030204" pitchFamily="18" charset="0"/>
                                        </a:rPr>
                                        <m:t>𝑧</m:t>
                                      </m:r>
                                    </m:e>
                                  </m:acc>
                                  <m:r>
                                    <a:rPr lang="es-ES" i="0">
                                      <a:latin typeface="Cambria Math" panose="02040503050406030204" pitchFamily="18" charset="0"/>
                                    </a:rPr>
                                    <m:t>−</m:t>
                                  </m:r>
                                  <m:sSub>
                                    <m:sSubPr>
                                      <m:ctrlPr>
                                        <a:rPr lang="es-ES" i="1">
                                          <a:solidFill>
                                            <a:srgbClr val="836967"/>
                                          </a:solidFill>
                                          <a:latin typeface="Cambria Math" panose="02040503050406030204" pitchFamily="18" charset="0"/>
                                        </a:rPr>
                                      </m:ctrlPr>
                                    </m:sSubPr>
                                    <m:e>
                                      <m:r>
                                        <a:rPr lang="es-ES" i="1">
                                          <a:latin typeface="Cambria Math" panose="02040503050406030204" pitchFamily="18" charset="0"/>
                                        </a:rPr>
                                        <m:t>𝑧</m:t>
                                      </m:r>
                                    </m:e>
                                    <m:sub>
                                      <m:r>
                                        <a:rPr lang="es-ES" i="1">
                                          <a:latin typeface="Cambria Math" panose="02040503050406030204" pitchFamily="18" charset="0"/>
                                        </a:rPr>
                                        <m:t>𝑐</m:t>
                                      </m:r>
                                    </m:sub>
                                  </m:sSub>
                                </m:e>
                              </m:d>
                            </m:e>
                            <m:sup>
                              <m:r>
                                <a:rPr lang="es-ES" i="0">
                                  <a:latin typeface="Cambria Math" panose="02040503050406030204" pitchFamily="18" charset="0"/>
                                </a:rPr>
                                <m:t>2</m:t>
                              </m:r>
                            </m:sup>
                          </m:sSup>
                        </m:e>
                      </m:rad>
                    </m:oMath>
                  </m:oMathPara>
                </a14:m>
                <a:endParaRPr lang="es-ES" dirty="0"/>
              </a:p>
            </p:txBody>
          </p:sp>
        </mc:Choice>
        <mc:Fallback>
          <p:sp>
            <p:nvSpPr>
              <p:cNvPr id="14" name="CuadroTexto 13">
                <a:extLst>
                  <a:ext uri="{FF2B5EF4-FFF2-40B4-BE49-F238E27FC236}">
                    <a16:creationId xmlns:a16="http://schemas.microsoft.com/office/drawing/2014/main" id="{95442A46-7E68-4DAB-88BE-768C3A38F8B2}"/>
                  </a:ext>
                </a:extLst>
              </p:cNvPr>
              <p:cNvSpPr txBox="1">
                <a:spLocks noRot="1" noChangeAspect="1" noMove="1" noResize="1" noEditPoints="1" noAdjustHandles="1" noChangeArrowheads="1" noChangeShapeType="1" noTextEdit="1"/>
              </p:cNvSpPr>
              <p:nvPr/>
            </p:nvSpPr>
            <p:spPr>
              <a:xfrm>
                <a:off x="6087364" y="3192554"/>
                <a:ext cx="6096000" cy="449931"/>
              </a:xfrm>
              <a:prstGeom prst="rect">
                <a:avLst/>
              </a:prstGeom>
              <a:blipFill>
                <a:blip r:embed="rId3"/>
                <a:stretch>
                  <a:fillRect b="-1351"/>
                </a:stretch>
              </a:blipFill>
            </p:spPr>
            <p:txBody>
              <a:bodyPr/>
              <a:lstStyle/>
              <a:p>
                <a:r>
                  <a:rPr lang="es-ES">
                    <a:noFill/>
                  </a:rPr>
                  <a:t> </a:t>
                </a:r>
              </a:p>
            </p:txBody>
          </p:sp>
        </mc:Fallback>
      </mc:AlternateContent>
      <p:sp>
        <p:nvSpPr>
          <p:cNvPr id="16" name="CuadroTexto 15">
            <a:extLst>
              <a:ext uri="{FF2B5EF4-FFF2-40B4-BE49-F238E27FC236}">
                <a16:creationId xmlns:a16="http://schemas.microsoft.com/office/drawing/2014/main" id="{AF81067C-DCD5-41AD-8560-D3F8DF570119}"/>
              </a:ext>
            </a:extLst>
          </p:cNvPr>
          <p:cNvSpPr txBox="1"/>
          <p:nvPr/>
        </p:nvSpPr>
        <p:spPr>
          <a:xfrm>
            <a:off x="6574971" y="4642805"/>
            <a:ext cx="6096000" cy="566950"/>
          </a:xfrm>
          <a:prstGeom prst="rect">
            <a:avLst/>
          </a:prstGeom>
          <a:noFill/>
        </p:spPr>
        <p:txBody>
          <a:bodyPr wrap="square">
            <a:spAutoFit/>
          </a:bodyPr>
          <a:lstStyle/>
          <a:p>
            <a:pPr algn="just">
              <a:lnSpc>
                <a:spcPct val="200000"/>
              </a:lnSpc>
              <a:spcAft>
                <a:spcPts val="80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La exactitud al punto de prueba es de 7,53 </a:t>
            </a:r>
            <a:r>
              <a:rPr lang="es-ES" sz="1800" dirty="0" err="1">
                <a:effectLst/>
                <a:latin typeface="Arial" panose="020B0604020202020204" pitchFamily="34" charset="0"/>
                <a:ea typeface="Calibri" panose="020F0502020204030204" pitchFamily="34" charset="0"/>
                <a:cs typeface="Times New Roman" panose="02020603050405020304" pitchFamily="18" charset="0"/>
              </a:rPr>
              <a:t>mm.</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CuadroTexto 17">
            <a:extLst>
              <a:ext uri="{FF2B5EF4-FFF2-40B4-BE49-F238E27FC236}">
                <a16:creationId xmlns:a16="http://schemas.microsoft.com/office/drawing/2014/main" id="{C6551013-3159-48CD-9D24-FB3C96B14750}"/>
              </a:ext>
            </a:extLst>
          </p:cNvPr>
          <p:cNvSpPr txBox="1"/>
          <p:nvPr/>
        </p:nvSpPr>
        <p:spPr>
          <a:xfrm>
            <a:off x="7324198" y="2436238"/>
            <a:ext cx="6335484" cy="369332"/>
          </a:xfrm>
          <a:prstGeom prst="rect">
            <a:avLst/>
          </a:prstGeom>
          <a:noFill/>
        </p:spPr>
        <p:txBody>
          <a:bodyPr wrap="square">
            <a:spAutoFit/>
          </a:bodyPr>
          <a:lstStyle/>
          <a:p>
            <a:r>
              <a:rPr lang="es-ES" sz="1800" b="1" dirty="0">
                <a:effectLst/>
                <a:latin typeface="Arial" panose="020B0604020202020204" pitchFamily="34" charset="0"/>
                <a:ea typeface="Calibri" panose="020F0502020204030204" pitchFamily="34" charset="0"/>
                <a:cs typeface="Times New Roman" panose="02020603050405020304" pitchFamily="18" charset="0"/>
              </a:rPr>
              <a:t>Exactitud de la plataforma ISO9283</a:t>
            </a:r>
            <a:endParaRPr lang="es-ES" b="1" dirty="0"/>
          </a:p>
        </p:txBody>
      </p:sp>
    </p:spTree>
    <p:extLst>
      <p:ext uri="{BB962C8B-B14F-4D97-AF65-F5344CB8AC3E}">
        <p14:creationId xmlns:p14="http://schemas.microsoft.com/office/powerpoint/2010/main" val="788232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6202" y="1"/>
            <a:ext cx="10455797" cy="1169042"/>
          </a:xfrm>
        </p:spPr>
        <p:txBody>
          <a:bodyPr>
            <a:normAutofit fontScale="90000"/>
          </a:bodyPr>
          <a:lstStyle/>
          <a:p>
            <a:pPr algn="l"/>
            <a:r>
              <a:rPr lang="en-US" b="1" dirty="0"/>
              <a:t>DESARROLLO DEL SISTEMA SIMULADOR DE SISMOS</a:t>
            </a:r>
          </a:p>
        </p:txBody>
      </p:sp>
      <p:pic>
        <p:nvPicPr>
          <p:cNvPr id="5" name="Imagen 4"/>
          <p:cNvPicPr>
            <a:picLocks noChangeAspect="1"/>
          </p:cNvPicPr>
          <p:nvPr/>
        </p:nvPicPr>
        <p:blipFill>
          <a:blip r:embed="rId2"/>
          <a:stretch>
            <a:fillRect/>
          </a:stretch>
        </p:blipFill>
        <p:spPr>
          <a:xfrm>
            <a:off x="9791700" y="5734050"/>
            <a:ext cx="2400300" cy="1123950"/>
          </a:xfrm>
          <a:prstGeom prst="rect">
            <a:avLst/>
          </a:prstGeom>
        </p:spPr>
      </p:pic>
      <p:pic>
        <p:nvPicPr>
          <p:cNvPr id="20" name="Imagen 19">
            <a:extLst>
              <a:ext uri="{FF2B5EF4-FFF2-40B4-BE49-F238E27FC236}">
                <a16:creationId xmlns:a16="http://schemas.microsoft.com/office/drawing/2014/main" id="{F0CC0132-2A19-4327-8DAB-75E9C470FB7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52024" y="1887285"/>
            <a:ext cx="7242991" cy="3736975"/>
          </a:xfrm>
          <a:prstGeom prst="rect">
            <a:avLst/>
          </a:prstGeom>
          <a:noFill/>
          <a:ln>
            <a:noFill/>
          </a:ln>
        </p:spPr>
      </p:pic>
      <p:pic>
        <p:nvPicPr>
          <p:cNvPr id="17410" name="Picture 2" descr="CONVERSOR CP2102 USB 2.0 A TTL UART – ROBOTICS ECUADOR">
            <a:extLst>
              <a:ext uri="{FF2B5EF4-FFF2-40B4-BE49-F238E27FC236}">
                <a16:creationId xmlns:a16="http://schemas.microsoft.com/office/drawing/2014/main" id="{FF5ABA14-0038-428B-B48B-71122F9252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6864" y="2891265"/>
            <a:ext cx="1729014" cy="1729014"/>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8881982C-93F7-4397-A1F0-01722255D47D}"/>
              </a:ext>
            </a:extLst>
          </p:cNvPr>
          <p:cNvSpPr txBox="1"/>
          <p:nvPr/>
        </p:nvSpPr>
        <p:spPr>
          <a:xfrm>
            <a:off x="9390743" y="4595208"/>
            <a:ext cx="2801257" cy="369332"/>
          </a:xfrm>
          <a:prstGeom prst="rect">
            <a:avLst/>
          </a:prstGeom>
          <a:noFill/>
        </p:spPr>
        <p:txBody>
          <a:bodyPr wrap="square">
            <a:spAutoFit/>
          </a:bodyPr>
          <a:lstStyle/>
          <a:p>
            <a:r>
              <a:rPr lang="es-ES" sz="1800" dirty="0">
                <a:effectLst/>
                <a:latin typeface="Arial" panose="020B0604020202020204" pitchFamily="34" charset="0"/>
                <a:ea typeface="Calibri" panose="020F0502020204030204" pitchFamily="34" charset="0"/>
                <a:cs typeface="Times New Roman" panose="02020603050405020304" pitchFamily="18" charset="0"/>
              </a:rPr>
              <a:t>Adaptador USB a UART</a:t>
            </a:r>
            <a:endParaRPr lang="es-ES" dirty="0"/>
          </a:p>
        </p:txBody>
      </p:sp>
      <p:cxnSp>
        <p:nvCxnSpPr>
          <p:cNvPr id="11" name="Conector recto de flecha 10">
            <a:extLst>
              <a:ext uri="{FF2B5EF4-FFF2-40B4-BE49-F238E27FC236}">
                <a16:creationId xmlns:a16="http://schemas.microsoft.com/office/drawing/2014/main" id="{CC075812-5984-475E-A1F2-C15AADDA654E}"/>
              </a:ext>
            </a:extLst>
          </p:cNvPr>
          <p:cNvCxnSpPr>
            <a:cxnSpLocks/>
          </p:cNvCxnSpPr>
          <p:nvPr/>
        </p:nvCxnSpPr>
        <p:spPr>
          <a:xfrm rot="10800000" flipV="1">
            <a:off x="7091702" y="3556000"/>
            <a:ext cx="2700000" cy="1524000"/>
          </a:xfrm>
          <a:prstGeom prst="bentConnector3">
            <a:avLst>
              <a:gd name="adj1" fmla="val 100101"/>
            </a:avLst>
          </a:prstGeom>
          <a:ln>
            <a:tailEnd type="triangle"/>
          </a:ln>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96231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6202" y="1"/>
            <a:ext cx="10455797" cy="1169042"/>
          </a:xfrm>
        </p:spPr>
        <p:txBody>
          <a:bodyPr/>
          <a:lstStyle/>
          <a:p>
            <a:pPr algn="l"/>
            <a:r>
              <a:rPr lang="es-EC" b="1" dirty="0"/>
              <a:t>RECOPILACIÓN DE INFORMACIÓN</a:t>
            </a:r>
            <a:endParaRPr lang="en-US" b="1" dirty="0"/>
          </a:p>
        </p:txBody>
      </p:sp>
      <p:pic>
        <p:nvPicPr>
          <p:cNvPr id="5" name="Imagen 4"/>
          <p:cNvPicPr>
            <a:picLocks noChangeAspect="1"/>
          </p:cNvPicPr>
          <p:nvPr/>
        </p:nvPicPr>
        <p:blipFill>
          <a:blip r:embed="rId2"/>
          <a:stretch>
            <a:fillRect/>
          </a:stretch>
        </p:blipFill>
        <p:spPr>
          <a:xfrm>
            <a:off x="9791700" y="5734050"/>
            <a:ext cx="2400300" cy="1123950"/>
          </a:xfrm>
          <a:prstGeom prst="rect">
            <a:avLst/>
          </a:prstGeom>
        </p:spPr>
      </p:pic>
      <p:pic>
        <p:nvPicPr>
          <p:cNvPr id="7" name="Imagen 6">
            <a:extLst>
              <a:ext uri="{FF2B5EF4-FFF2-40B4-BE49-F238E27FC236}">
                <a16:creationId xmlns:a16="http://schemas.microsoft.com/office/drawing/2014/main" id="{90371ED2-1F36-4995-A18F-44CEE3D00036}"/>
              </a:ext>
            </a:extLst>
          </p:cNvPr>
          <p:cNvPicPr/>
          <p:nvPr/>
        </p:nvPicPr>
        <p:blipFill rotWithShape="1">
          <a:blip r:embed="rId3">
            <a:extLst>
              <a:ext uri="{28A0092B-C50C-407E-A947-70E740481C1C}">
                <a14:useLocalDpi xmlns:a14="http://schemas.microsoft.com/office/drawing/2010/main" val="0"/>
              </a:ext>
            </a:extLst>
          </a:blip>
          <a:srcRect b="10619"/>
          <a:stretch/>
        </p:blipFill>
        <p:spPr bwMode="auto">
          <a:xfrm>
            <a:off x="6964100" y="1742478"/>
            <a:ext cx="4428000" cy="4665702"/>
          </a:xfrm>
          <a:prstGeom prst="rect">
            <a:avLst/>
          </a:prstGeom>
          <a:noFill/>
          <a:ln>
            <a:solidFill>
              <a:schemeClr val="tx1"/>
            </a:solidFill>
          </a:ln>
        </p:spPr>
      </p:pic>
      <p:pic>
        <p:nvPicPr>
          <p:cNvPr id="8" name="Imagen 7">
            <a:extLst>
              <a:ext uri="{FF2B5EF4-FFF2-40B4-BE49-F238E27FC236}">
                <a16:creationId xmlns:a16="http://schemas.microsoft.com/office/drawing/2014/main" id="{AF45DCA2-B59D-4FE6-8DBA-84F530DFD63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233716" y="2040992"/>
            <a:ext cx="5253762" cy="3824446"/>
          </a:xfrm>
          <a:prstGeom prst="rect">
            <a:avLst/>
          </a:prstGeom>
          <a:noFill/>
          <a:ln>
            <a:noFill/>
          </a:ln>
        </p:spPr>
      </p:pic>
      <p:sp>
        <p:nvSpPr>
          <p:cNvPr id="10" name="CuadroTexto 9">
            <a:extLst>
              <a:ext uri="{FF2B5EF4-FFF2-40B4-BE49-F238E27FC236}">
                <a16:creationId xmlns:a16="http://schemas.microsoft.com/office/drawing/2014/main" id="{021DD8CB-6EB9-4C7D-BD7E-B13B99DCA109}"/>
              </a:ext>
            </a:extLst>
          </p:cNvPr>
          <p:cNvSpPr txBox="1"/>
          <p:nvPr/>
        </p:nvSpPr>
        <p:spPr>
          <a:xfrm>
            <a:off x="2831263" y="1256370"/>
            <a:ext cx="6096000" cy="369332"/>
          </a:xfrm>
          <a:prstGeom prst="rect">
            <a:avLst/>
          </a:prstGeom>
          <a:noFill/>
        </p:spPr>
        <p:txBody>
          <a:bodyPr wrap="square">
            <a:spAutoFit/>
          </a:bodyPr>
          <a:lstStyle/>
          <a:p>
            <a:r>
              <a:rPr lang="es-EC" dirty="0">
                <a:latin typeface="Arial" panose="020B0604020202020204" pitchFamily="34" charset="0"/>
                <a:cs typeface="Times New Roman" panose="02020603050405020304" pitchFamily="18" charset="0"/>
              </a:rPr>
              <a:t>Base de datos IRIS</a:t>
            </a:r>
            <a:endParaRPr lang="es-ES" dirty="0"/>
          </a:p>
        </p:txBody>
      </p:sp>
      <p:sp>
        <p:nvSpPr>
          <p:cNvPr id="12" name="CuadroTexto 11">
            <a:extLst>
              <a:ext uri="{FF2B5EF4-FFF2-40B4-BE49-F238E27FC236}">
                <a16:creationId xmlns:a16="http://schemas.microsoft.com/office/drawing/2014/main" id="{B7F76A72-E5C6-4B95-B1A3-65DC247C5DA9}"/>
              </a:ext>
            </a:extLst>
          </p:cNvPr>
          <p:cNvSpPr txBox="1"/>
          <p:nvPr/>
        </p:nvSpPr>
        <p:spPr>
          <a:xfrm>
            <a:off x="7885855" y="1256370"/>
            <a:ext cx="3498130" cy="369332"/>
          </a:xfrm>
          <a:prstGeom prst="rect">
            <a:avLst/>
          </a:prstGeom>
          <a:noFill/>
        </p:spPr>
        <p:txBody>
          <a:bodyPr wrap="square">
            <a:spAutoFit/>
          </a:bodyPr>
          <a:lstStyle/>
          <a:p>
            <a:r>
              <a:rPr lang="es-ES" sz="1800" dirty="0">
                <a:effectLst/>
                <a:latin typeface="Arial" panose="020B0604020202020204" pitchFamily="34" charset="0"/>
                <a:ea typeface="Calibri" panose="020F0502020204030204" pitchFamily="34" charset="0"/>
                <a:cs typeface="Times New Roman" panose="02020603050405020304" pitchFamily="18" charset="0"/>
              </a:rPr>
              <a:t>Base de datos IGEPN</a:t>
            </a:r>
            <a:endParaRPr lang="es-ES" dirty="0"/>
          </a:p>
        </p:txBody>
      </p:sp>
    </p:spTree>
    <p:extLst>
      <p:ext uri="{BB962C8B-B14F-4D97-AF65-F5344CB8AC3E}">
        <p14:creationId xmlns:p14="http://schemas.microsoft.com/office/powerpoint/2010/main" val="26886324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ersonalizado 1">
      <a:dk1>
        <a:srgbClr val="000000"/>
      </a:dk1>
      <a:lt1>
        <a:sysClr val="window" lastClr="FFFFFF"/>
      </a:lt1>
      <a:dk2>
        <a:srgbClr val="89EBAA"/>
      </a:dk2>
      <a:lt2>
        <a:srgbClr val="FFFFFF"/>
      </a:lt2>
      <a:accent1>
        <a:srgbClr val="189040"/>
      </a:accent1>
      <a:accent2>
        <a:srgbClr val="A6B727"/>
      </a:accent2>
      <a:accent3>
        <a:srgbClr val="F69200"/>
      </a:accent3>
      <a:accent4>
        <a:srgbClr val="FFFFFF"/>
      </a:accent4>
      <a:accent5>
        <a:srgbClr val="FEC306"/>
      </a:accent5>
      <a:accent6>
        <a:srgbClr val="DF5327"/>
      </a:accent6>
      <a:hlink>
        <a:srgbClr val="F59E00"/>
      </a:hlink>
      <a:folHlink>
        <a:srgbClr val="FFFFFF"/>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2748</TotalTime>
  <Words>877</Words>
  <Application>Microsoft Office PowerPoint</Application>
  <PresentationFormat>Panorámica</PresentationFormat>
  <Paragraphs>155</Paragraphs>
  <Slides>29</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29</vt:i4>
      </vt:variant>
    </vt:vector>
  </HeadingPairs>
  <TitlesOfParts>
    <vt:vector size="36" baseType="lpstr">
      <vt:lpstr>Arial</vt:lpstr>
      <vt:lpstr>Calibri</vt:lpstr>
      <vt:lpstr>Cambria Math</vt:lpstr>
      <vt:lpstr>Symbol</vt:lpstr>
      <vt:lpstr>Times New Roman</vt:lpstr>
      <vt:lpstr>Wingdings</vt:lpstr>
      <vt:lpstr>Parallax</vt:lpstr>
      <vt:lpstr>Presentación de PowerPoint</vt:lpstr>
      <vt:lpstr>CONTENIDO</vt:lpstr>
      <vt:lpstr>OBJETIVOS</vt:lpstr>
      <vt:lpstr>INTRODUCCIÓN</vt:lpstr>
      <vt:lpstr>FUNDAMENTACIÓN TEÓRICA</vt:lpstr>
      <vt:lpstr>FUNDAMENTACIÓN TEÓRICA</vt:lpstr>
      <vt:lpstr>FUNDAMENTACIÓN TEÓRICA</vt:lpstr>
      <vt:lpstr>DESARROLLO DEL SISTEMA SIMULADOR DE SISMOS</vt:lpstr>
      <vt:lpstr>RECOPILACIÓN DE INFORMACIÓN</vt:lpstr>
      <vt:lpstr>DESARROLLO – Interfaz de operación</vt:lpstr>
      <vt:lpstr>DESARROLLO – Interfaz de operación</vt:lpstr>
      <vt:lpstr>DESARROLLO – Sistema simulador de sismos</vt:lpstr>
      <vt:lpstr>PRUEBAS Y RESULTADOS</vt:lpstr>
      <vt:lpstr>Pruebas y resultados</vt:lpstr>
      <vt:lpstr>Resultados fase 1</vt:lpstr>
      <vt:lpstr>Resultados fase 1</vt:lpstr>
      <vt:lpstr>Resultados fase 1</vt:lpstr>
      <vt:lpstr>Resultados fase 1</vt:lpstr>
      <vt:lpstr>Resultados </vt:lpstr>
      <vt:lpstr>Resultados </vt:lpstr>
      <vt:lpstr>Resultados </vt:lpstr>
      <vt:lpstr>Resultados fase 2</vt:lpstr>
      <vt:lpstr>Resultados </vt:lpstr>
      <vt:lpstr>Resultados </vt:lpstr>
      <vt:lpstr>Resultados </vt:lpstr>
      <vt:lpstr>CONCLUSIONES</vt:lpstr>
      <vt:lpstr>RECOMENDACIONES</vt:lpstr>
      <vt:lpstr>TRABAJOS FUTUROS</vt:lpstr>
      <vt:lpstr>GRACIAS POR SU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 Ortega</dc:creator>
  <cp:lastModifiedBy>Diego Ortega</cp:lastModifiedBy>
  <cp:revision>194</cp:revision>
  <dcterms:created xsi:type="dcterms:W3CDTF">2017-08-04T04:26:32Z</dcterms:created>
  <dcterms:modified xsi:type="dcterms:W3CDTF">2023-02-08T04:58:10Z</dcterms:modified>
</cp:coreProperties>
</file>