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handoutMasterIdLst>
    <p:handoutMasterId r:id="rId27"/>
  </p:handoutMasterIdLst>
  <p:sldIdLst>
    <p:sldId id="256" r:id="rId2"/>
    <p:sldId id="334" r:id="rId3"/>
    <p:sldId id="335" r:id="rId4"/>
    <p:sldId id="336" r:id="rId5"/>
    <p:sldId id="337" r:id="rId6"/>
    <p:sldId id="338" r:id="rId7"/>
    <p:sldId id="340" r:id="rId8"/>
    <p:sldId id="339" r:id="rId9"/>
    <p:sldId id="341" r:id="rId10"/>
    <p:sldId id="342" r:id="rId11"/>
    <p:sldId id="343" r:id="rId12"/>
    <p:sldId id="344" r:id="rId13"/>
    <p:sldId id="352" r:id="rId14"/>
    <p:sldId id="353" r:id="rId15"/>
    <p:sldId id="354" r:id="rId16"/>
    <p:sldId id="355" r:id="rId17"/>
    <p:sldId id="345" r:id="rId18"/>
    <p:sldId id="333" r:id="rId19"/>
    <p:sldId id="346" r:id="rId20"/>
    <p:sldId id="347" r:id="rId21"/>
    <p:sldId id="357" r:id="rId22"/>
    <p:sldId id="356" r:id="rId23"/>
    <p:sldId id="358" r:id="rId24"/>
    <p:sldId id="359" r:id="rId25"/>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703C"/>
    <a:srgbClr val="E3DF79"/>
    <a:srgbClr val="FF0000"/>
    <a:srgbClr val="A1BA8A"/>
    <a:srgbClr val="F5F7F2"/>
    <a:srgbClr val="C2D2B3"/>
    <a:srgbClr val="66CCFF"/>
    <a:srgbClr val="394327"/>
    <a:srgbClr val="9093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9151" autoAdjust="0"/>
  </p:normalViewPr>
  <p:slideViewPr>
    <p:cSldViewPr>
      <p:cViewPr varScale="1">
        <p:scale>
          <a:sx n="65" d="100"/>
          <a:sy n="65" d="100"/>
        </p:scale>
        <p:origin x="924"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i Mongragón" userId="811cade9411d64e4" providerId="LiveId" clId="{CFD4C6D3-DD91-4248-ABDF-EA2E325A81E7}"/>
    <pc:docChg chg="undo redo custSel modSld">
      <pc:chgData name="Omi Mongragón" userId="811cade9411d64e4" providerId="LiveId" clId="{CFD4C6D3-DD91-4248-ABDF-EA2E325A81E7}" dt="2022-12-22T15:34:35.638" v="51" actId="20577"/>
      <pc:docMkLst>
        <pc:docMk/>
      </pc:docMkLst>
      <pc:sldChg chg="addSp delSp modSp mod">
        <pc:chgData name="Omi Mongragón" userId="811cade9411d64e4" providerId="LiveId" clId="{CFD4C6D3-DD91-4248-ABDF-EA2E325A81E7}" dt="2022-12-22T15:34:35.638" v="51" actId="20577"/>
        <pc:sldMkLst>
          <pc:docMk/>
          <pc:sldMk cId="0" sldId="256"/>
        </pc:sldMkLst>
        <pc:spChg chg="del mod">
          <ac:chgData name="Omi Mongragón" userId="811cade9411d64e4" providerId="LiveId" clId="{CFD4C6D3-DD91-4248-ABDF-EA2E325A81E7}" dt="2022-12-22T15:28:07.919" v="1" actId="478"/>
          <ac:spMkLst>
            <pc:docMk/>
            <pc:sldMk cId="0" sldId="256"/>
            <ac:spMk id="2" creationId="{B95B538B-9817-572F-A808-8FAED8A79989}"/>
          </ac:spMkLst>
        </pc:spChg>
        <pc:spChg chg="del">
          <ac:chgData name="Omi Mongragón" userId="811cade9411d64e4" providerId="LiveId" clId="{CFD4C6D3-DD91-4248-ABDF-EA2E325A81E7}" dt="2022-12-22T15:29:33.442" v="10" actId="478"/>
          <ac:spMkLst>
            <pc:docMk/>
            <pc:sldMk cId="0" sldId="256"/>
            <ac:spMk id="4" creationId="{08A3528D-23E3-D8C9-ED35-4E8250DF8986}"/>
          </ac:spMkLst>
        </pc:spChg>
        <pc:spChg chg="mod">
          <ac:chgData name="Omi Mongragón" userId="811cade9411d64e4" providerId="LiveId" clId="{CFD4C6D3-DD91-4248-ABDF-EA2E325A81E7}" dt="2022-12-22T15:29:25.251" v="7" actId="1076"/>
          <ac:spMkLst>
            <pc:docMk/>
            <pc:sldMk cId="0" sldId="256"/>
            <ac:spMk id="5" creationId="{3DBDBEC8-E90F-676C-4214-3B1EC107CAF1}"/>
          </ac:spMkLst>
        </pc:spChg>
        <pc:spChg chg="mod">
          <ac:chgData name="Omi Mongragón" userId="811cade9411d64e4" providerId="LiveId" clId="{CFD4C6D3-DD91-4248-ABDF-EA2E325A81E7}" dt="2022-12-22T15:29:31.267" v="9" actId="1076"/>
          <ac:spMkLst>
            <pc:docMk/>
            <pc:sldMk cId="0" sldId="256"/>
            <ac:spMk id="6" creationId="{25757DC3-64A0-C815-ED9A-CB836808FA55}"/>
          </ac:spMkLst>
        </pc:spChg>
        <pc:spChg chg="add mod">
          <ac:chgData name="Omi Mongragón" userId="811cade9411d64e4" providerId="LiveId" clId="{CFD4C6D3-DD91-4248-ABDF-EA2E325A81E7}" dt="2022-12-22T15:29:55.922" v="23" actId="404"/>
          <ac:spMkLst>
            <pc:docMk/>
            <pc:sldMk cId="0" sldId="256"/>
            <ac:spMk id="7" creationId="{B0A2452A-5AF9-67C9-6A95-DE4206F2A19E}"/>
          </ac:spMkLst>
        </pc:spChg>
        <pc:spChg chg="mod">
          <ac:chgData name="Omi Mongragón" userId="811cade9411d64e4" providerId="LiveId" clId="{CFD4C6D3-DD91-4248-ABDF-EA2E325A81E7}" dt="2022-12-22T15:31:14.890" v="46" actId="20577"/>
          <ac:spMkLst>
            <pc:docMk/>
            <pc:sldMk cId="0" sldId="256"/>
            <ac:spMk id="9" creationId="{12B927BF-29BB-ECA9-92DA-C1162EEF00ED}"/>
          </ac:spMkLst>
        </pc:spChg>
        <pc:spChg chg="add del">
          <ac:chgData name="Omi Mongragón" userId="811cade9411d64e4" providerId="LiveId" clId="{CFD4C6D3-DD91-4248-ABDF-EA2E325A81E7}" dt="2022-12-22T15:29:21.092" v="6" actId="22"/>
          <ac:spMkLst>
            <pc:docMk/>
            <pc:sldMk cId="0" sldId="256"/>
            <ac:spMk id="10" creationId="{5FEF6325-4597-CA98-BDE1-6EBFB5734CE2}"/>
          </ac:spMkLst>
        </pc:spChg>
        <pc:spChg chg="add del">
          <ac:chgData name="Omi Mongragón" userId="811cade9411d64e4" providerId="LiveId" clId="{CFD4C6D3-DD91-4248-ABDF-EA2E325A81E7}" dt="2022-12-22T15:29:39.877" v="14" actId="22"/>
          <ac:spMkLst>
            <pc:docMk/>
            <pc:sldMk cId="0" sldId="256"/>
            <ac:spMk id="12" creationId="{AFE851B9-641E-B255-B6AC-9CF2F576623C}"/>
          </ac:spMkLst>
        </pc:spChg>
        <pc:spChg chg="add mod">
          <ac:chgData name="Omi Mongragón" userId="811cade9411d64e4" providerId="LiveId" clId="{CFD4C6D3-DD91-4248-ABDF-EA2E325A81E7}" dt="2022-12-22T15:34:35.638" v="51" actId="20577"/>
          <ac:spMkLst>
            <pc:docMk/>
            <pc:sldMk cId="0" sldId="256"/>
            <ac:spMk id="14" creationId="{B5C48722-82BC-539F-4122-0BA9E915258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3F77D-2155-4EFA-8039-68E1BF12BFA2}"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S"/>
        </a:p>
      </dgm:t>
    </dgm:pt>
    <dgm:pt modelId="{14B4215C-33BA-4420-831A-D3E7FABA76E6}">
      <dgm:prSet phldrT="[Texto]"/>
      <dgm:spPr>
        <a:xfrm>
          <a:off x="410879" y="271729"/>
          <a:ext cx="5320518" cy="54380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pPr>
            <a:buNone/>
          </a:pPr>
          <a:r>
            <a:rPr lang="es-ES" b="1" dirty="0">
              <a:solidFill>
                <a:sysClr val="windowText" lastClr="000000">
                  <a:hueOff val="0"/>
                  <a:satOff val="0"/>
                  <a:lumOff val="0"/>
                  <a:alphaOff val="0"/>
                </a:sysClr>
              </a:solidFill>
              <a:latin typeface="Calibri" panose="020F0502020204030204"/>
              <a:ea typeface="+mn-ea"/>
              <a:cs typeface="+mn-cs"/>
            </a:rPr>
            <a:t>Formación</a:t>
          </a:r>
          <a:r>
            <a:rPr lang="es-ES" b="1" baseline="0" dirty="0">
              <a:solidFill>
                <a:sysClr val="windowText" lastClr="000000">
                  <a:hueOff val="0"/>
                  <a:satOff val="0"/>
                  <a:lumOff val="0"/>
                  <a:alphaOff val="0"/>
                </a:sysClr>
              </a:solidFill>
              <a:latin typeface="Calibri" panose="020F0502020204030204"/>
              <a:ea typeface="+mn-ea"/>
              <a:cs typeface="+mn-cs"/>
            </a:rPr>
            <a:t> Interna Inicial</a:t>
          </a:r>
          <a:r>
            <a:rPr lang="es-ES" baseline="0" dirty="0">
              <a:solidFill>
                <a:sysClr val="windowText" lastClr="000000">
                  <a:hueOff val="0"/>
                  <a:satOff val="0"/>
                  <a:lumOff val="0"/>
                  <a:alphaOff val="0"/>
                </a:sysClr>
              </a:solidFill>
              <a:latin typeface="Calibri" panose="020F0502020204030204"/>
              <a:ea typeface="+mn-ea"/>
              <a:cs typeface="+mn-cs"/>
            </a:rPr>
            <a:t>. </a:t>
          </a:r>
          <a:endParaRPr lang="es-ES" dirty="0">
            <a:solidFill>
              <a:sysClr val="windowText" lastClr="000000">
                <a:hueOff val="0"/>
                <a:satOff val="0"/>
                <a:lumOff val="0"/>
                <a:alphaOff val="0"/>
              </a:sysClr>
            </a:solidFill>
            <a:latin typeface="Calibri" panose="020F0502020204030204"/>
            <a:ea typeface="+mn-ea"/>
            <a:cs typeface="+mn-cs"/>
          </a:endParaRPr>
        </a:p>
      </dgm:t>
    </dgm:pt>
    <dgm:pt modelId="{F1F1B84B-AB73-4779-9F03-DCF0DA60DF0E}" type="parTrans" cxnId="{D6A44E68-3E39-47B4-9C5D-C974207300D2}">
      <dgm:prSet/>
      <dgm:spPr/>
      <dgm:t>
        <a:bodyPr/>
        <a:lstStyle/>
        <a:p>
          <a:endParaRPr lang="es-ES"/>
        </a:p>
      </dgm:t>
    </dgm:pt>
    <dgm:pt modelId="{9F117D04-F7EE-4205-A623-82428F25B830}" type="sibTrans" cxnId="{D6A44E68-3E39-47B4-9C5D-C974207300D2}">
      <dgm:prSet/>
      <dgm:spPr>
        <a:xfrm>
          <a:off x="-4916851" y="-753439"/>
          <a:ext cx="5855942" cy="5855942"/>
        </a:xfrm>
        <a:prstGeom prst="blockArc">
          <a:avLst>
            <a:gd name="adj1" fmla="val 18900000"/>
            <a:gd name="adj2" fmla="val 2700000"/>
            <a:gd name="adj3" fmla="val 369"/>
          </a:avLst>
        </a:prstGeom>
        <a:noFill/>
        <a:ln w="12700" cap="flat" cmpd="sng" algn="ctr">
          <a:solidFill>
            <a:srgbClr val="A5A5A5">
              <a:shade val="60000"/>
              <a:hueOff val="0"/>
              <a:satOff val="0"/>
              <a:lumOff val="0"/>
              <a:alphaOff val="0"/>
            </a:srgbClr>
          </a:solidFill>
          <a:prstDash val="solid"/>
          <a:miter lim="800000"/>
        </a:ln>
        <a:effectLst/>
      </dgm:spPr>
      <dgm:t>
        <a:bodyPr/>
        <a:lstStyle/>
        <a:p>
          <a:endParaRPr lang="es-ES"/>
        </a:p>
      </dgm:t>
    </dgm:pt>
    <dgm:pt modelId="{DF1016A5-1BB4-411F-A1E1-180547F85133}">
      <dgm:prSet phldrT="[Texto]"/>
      <dgm:spPr>
        <a:xfrm>
          <a:off x="800556" y="1087179"/>
          <a:ext cx="4930842" cy="54380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pPr>
            <a:buNone/>
          </a:pPr>
          <a:r>
            <a:rPr lang="es-ES" b="1" dirty="0">
              <a:solidFill>
                <a:sysClr val="windowText" lastClr="000000">
                  <a:hueOff val="0"/>
                  <a:satOff val="0"/>
                  <a:lumOff val="0"/>
                  <a:alphaOff val="0"/>
                </a:sysClr>
              </a:solidFill>
              <a:latin typeface="Calibri" panose="020F0502020204030204"/>
              <a:ea typeface="+mn-ea"/>
              <a:cs typeface="+mn-cs"/>
            </a:rPr>
            <a:t>Formación</a:t>
          </a:r>
          <a:r>
            <a:rPr lang="es-ES" b="1" baseline="0" dirty="0">
              <a:solidFill>
                <a:sysClr val="windowText" lastClr="000000">
                  <a:hueOff val="0"/>
                  <a:satOff val="0"/>
                  <a:lumOff val="0"/>
                  <a:alphaOff val="0"/>
                </a:sysClr>
              </a:solidFill>
              <a:latin typeface="Calibri" panose="020F0502020204030204"/>
              <a:ea typeface="+mn-ea"/>
              <a:cs typeface="+mn-cs"/>
            </a:rPr>
            <a:t> Seguridad y Medio Ambiente</a:t>
          </a:r>
          <a:r>
            <a:rPr lang="es-ES" baseline="0" dirty="0">
              <a:solidFill>
                <a:sysClr val="windowText" lastClr="000000">
                  <a:hueOff val="0"/>
                  <a:satOff val="0"/>
                  <a:lumOff val="0"/>
                  <a:alphaOff val="0"/>
                </a:sysClr>
              </a:solidFill>
              <a:latin typeface="Calibri" panose="020F0502020204030204"/>
              <a:ea typeface="+mn-ea"/>
              <a:cs typeface="+mn-cs"/>
            </a:rPr>
            <a:t>. </a:t>
          </a:r>
          <a:endParaRPr lang="es-ES" dirty="0">
            <a:solidFill>
              <a:sysClr val="windowText" lastClr="000000">
                <a:hueOff val="0"/>
                <a:satOff val="0"/>
                <a:lumOff val="0"/>
                <a:alphaOff val="0"/>
              </a:sysClr>
            </a:solidFill>
            <a:latin typeface="Calibri" panose="020F0502020204030204"/>
            <a:ea typeface="+mn-ea"/>
            <a:cs typeface="+mn-cs"/>
          </a:endParaRPr>
        </a:p>
      </dgm:t>
    </dgm:pt>
    <dgm:pt modelId="{1FF2A5D0-E613-476D-8346-0DCDBBC08EF2}" type="parTrans" cxnId="{61A255D6-918F-4E2B-8BA0-2EDF11957F58}">
      <dgm:prSet/>
      <dgm:spPr/>
      <dgm:t>
        <a:bodyPr/>
        <a:lstStyle/>
        <a:p>
          <a:endParaRPr lang="es-ES"/>
        </a:p>
      </dgm:t>
    </dgm:pt>
    <dgm:pt modelId="{DF030EA8-7582-47D0-837C-934C8048AC17}" type="sibTrans" cxnId="{61A255D6-918F-4E2B-8BA0-2EDF11957F58}">
      <dgm:prSet/>
      <dgm:spPr/>
      <dgm:t>
        <a:bodyPr/>
        <a:lstStyle/>
        <a:p>
          <a:endParaRPr lang="es-ES"/>
        </a:p>
      </dgm:t>
    </dgm:pt>
    <dgm:pt modelId="{296BEA78-FAE9-4795-AD6A-63583D510B20}">
      <dgm:prSet phldrT="[Texto]"/>
      <dgm:spPr>
        <a:xfrm>
          <a:off x="920155" y="1902628"/>
          <a:ext cx="4811242" cy="54380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pPr>
            <a:buNone/>
          </a:pPr>
          <a:r>
            <a:rPr lang="es-ES" b="1" dirty="0">
              <a:solidFill>
                <a:sysClr val="windowText" lastClr="000000">
                  <a:hueOff val="0"/>
                  <a:satOff val="0"/>
                  <a:lumOff val="0"/>
                  <a:alphaOff val="0"/>
                </a:sysClr>
              </a:solidFill>
              <a:latin typeface="Calibri" panose="020F0502020204030204"/>
              <a:ea typeface="+mn-ea"/>
              <a:cs typeface="+mn-cs"/>
            </a:rPr>
            <a:t>Formación</a:t>
          </a:r>
          <a:r>
            <a:rPr lang="es-ES" b="1" baseline="0" dirty="0">
              <a:solidFill>
                <a:sysClr val="windowText" lastClr="000000">
                  <a:hueOff val="0"/>
                  <a:satOff val="0"/>
                  <a:lumOff val="0"/>
                  <a:alphaOff val="0"/>
                </a:sysClr>
              </a:solidFill>
              <a:latin typeface="Calibri" panose="020F0502020204030204"/>
              <a:ea typeface="+mn-ea"/>
              <a:cs typeface="+mn-cs"/>
            </a:rPr>
            <a:t> de Reciclaje</a:t>
          </a:r>
          <a:endParaRPr lang="es-ES" dirty="0">
            <a:solidFill>
              <a:sysClr val="windowText" lastClr="000000">
                <a:hueOff val="0"/>
                <a:satOff val="0"/>
                <a:lumOff val="0"/>
                <a:alphaOff val="0"/>
              </a:sysClr>
            </a:solidFill>
            <a:latin typeface="Calibri" panose="020F0502020204030204"/>
            <a:ea typeface="+mn-ea"/>
            <a:cs typeface="+mn-cs"/>
          </a:endParaRPr>
        </a:p>
      </dgm:t>
    </dgm:pt>
    <dgm:pt modelId="{0821143C-7D83-41C0-8734-811DF01E6623}" type="parTrans" cxnId="{82064DD9-B57B-4FB1-9184-FC7C8EC22FA3}">
      <dgm:prSet/>
      <dgm:spPr/>
      <dgm:t>
        <a:bodyPr/>
        <a:lstStyle/>
        <a:p>
          <a:endParaRPr lang="es-ES"/>
        </a:p>
      </dgm:t>
    </dgm:pt>
    <dgm:pt modelId="{74489A71-4C3B-4338-9047-E1C9479620E0}" type="sibTrans" cxnId="{82064DD9-B57B-4FB1-9184-FC7C8EC22FA3}">
      <dgm:prSet/>
      <dgm:spPr/>
      <dgm:t>
        <a:bodyPr/>
        <a:lstStyle/>
        <a:p>
          <a:endParaRPr lang="es-ES"/>
        </a:p>
      </dgm:t>
    </dgm:pt>
    <dgm:pt modelId="{B94261A6-DDB9-4876-B31A-F8F93D9BF7FD}">
      <dgm:prSet phldrT="[Texto]"/>
      <dgm:spPr>
        <a:xfrm>
          <a:off x="410879" y="3533527"/>
          <a:ext cx="5320518" cy="54380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pPr>
            <a:buNone/>
          </a:pPr>
          <a:r>
            <a:rPr lang="es-ES" b="1" dirty="0">
              <a:solidFill>
                <a:sysClr val="windowText" lastClr="000000">
                  <a:hueOff val="0"/>
                  <a:satOff val="0"/>
                  <a:lumOff val="0"/>
                  <a:alphaOff val="0"/>
                </a:sysClr>
              </a:solidFill>
              <a:latin typeface="Calibri" panose="020F0502020204030204"/>
              <a:ea typeface="+mn-ea"/>
              <a:cs typeface="+mn-cs"/>
            </a:rPr>
            <a:t>Formación</a:t>
          </a:r>
          <a:r>
            <a:rPr lang="es-ES" b="1" baseline="0" dirty="0">
              <a:solidFill>
                <a:sysClr val="windowText" lastClr="000000">
                  <a:hueOff val="0"/>
                  <a:satOff val="0"/>
                  <a:lumOff val="0"/>
                  <a:alphaOff val="0"/>
                </a:sysClr>
              </a:solidFill>
              <a:latin typeface="Calibri" panose="020F0502020204030204"/>
              <a:ea typeface="+mn-ea"/>
              <a:cs typeface="+mn-cs"/>
            </a:rPr>
            <a:t> Continua</a:t>
          </a:r>
          <a:r>
            <a:rPr lang="es-ES" baseline="0" dirty="0">
              <a:solidFill>
                <a:sysClr val="windowText" lastClr="000000">
                  <a:hueOff val="0"/>
                  <a:satOff val="0"/>
                  <a:lumOff val="0"/>
                  <a:alphaOff val="0"/>
                </a:sysClr>
              </a:solidFill>
              <a:latin typeface="Calibri" panose="020F0502020204030204"/>
              <a:ea typeface="+mn-ea"/>
              <a:cs typeface="+mn-cs"/>
            </a:rPr>
            <a:t>. </a:t>
          </a:r>
          <a:endParaRPr lang="es-ES" dirty="0">
            <a:solidFill>
              <a:sysClr val="windowText" lastClr="000000">
                <a:hueOff val="0"/>
                <a:satOff val="0"/>
                <a:lumOff val="0"/>
                <a:alphaOff val="0"/>
              </a:sysClr>
            </a:solidFill>
            <a:latin typeface="Calibri" panose="020F0502020204030204"/>
            <a:ea typeface="+mn-ea"/>
            <a:cs typeface="+mn-cs"/>
          </a:endParaRPr>
        </a:p>
      </dgm:t>
    </dgm:pt>
    <dgm:pt modelId="{49199371-9411-436E-BA1D-92CB202657A4}" type="parTrans" cxnId="{A0846705-A786-4A70-91BE-80A61637E7F7}">
      <dgm:prSet/>
      <dgm:spPr/>
      <dgm:t>
        <a:bodyPr/>
        <a:lstStyle/>
        <a:p>
          <a:endParaRPr lang="es-ES"/>
        </a:p>
      </dgm:t>
    </dgm:pt>
    <dgm:pt modelId="{A9B88617-F123-45D7-B04D-D58D53D3E70B}" type="sibTrans" cxnId="{A0846705-A786-4A70-91BE-80A61637E7F7}">
      <dgm:prSet/>
      <dgm:spPr/>
      <dgm:t>
        <a:bodyPr/>
        <a:lstStyle/>
        <a:p>
          <a:endParaRPr lang="es-ES"/>
        </a:p>
      </dgm:t>
    </dgm:pt>
    <dgm:pt modelId="{2B02358C-A1B4-4459-803E-065261C1D55F}">
      <dgm:prSet phldrT="[Texto]"/>
      <dgm:spPr>
        <a:xfrm>
          <a:off x="800556" y="2718078"/>
          <a:ext cx="4930842" cy="54380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pPr>
            <a:buNone/>
          </a:pPr>
          <a:r>
            <a:rPr lang="es-ES" b="1" dirty="0">
              <a:solidFill>
                <a:sysClr val="windowText" lastClr="000000">
                  <a:hueOff val="0"/>
                  <a:satOff val="0"/>
                  <a:lumOff val="0"/>
                  <a:alphaOff val="0"/>
                </a:sysClr>
              </a:solidFill>
              <a:latin typeface="Calibri" panose="020F0502020204030204"/>
              <a:ea typeface="+mn-ea"/>
              <a:cs typeface="+mn-cs"/>
            </a:rPr>
            <a:t>Formación</a:t>
          </a:r>
          <a:r>
            <a:rPr lang="es-ES" b="1" baseline="0" dirty="0">
              <a:solidFill>
                <a:sysClr val="windowText" lastClr="000000">
                  <a:hueOff val="0"/>
                  <a:satOff val="0"/>
                  <a:lumOff val="0"/>
                  <a:alphaOff val="0"/>
                </a:sysClr>
              </a:solidFill>
              <a:latin typeface="Calibri" panose="020F0502020204030204"/>
              <a:ea typeface="+mn-ea"/>
              <a:cs typeface="+mn-cs"/>
            </a:rPr>
            <a:t> Especializada</a:t>
          </a:r>
          <a:endParaRPr lang="es-ES" dirty="0">
            <a:solidFill>
              <a:sysClr val="windowText" lastClr="000000">
                <a:hueOff val="0"/>
                <a:satOff val="0"/>
                <a:lumOff val="0"/>
                <a:alphaOff val="0"/>
              </a:sysClr>
            </a:solidFill>
            <a:latin typeface="Calibri" panose="020F0502020204030204"/>
            <a:ea typeface="+mn-ea"/>
            <a:cs typeface="+mn-cs"/>
          </a:endParaRPr>
        </a:p>
      </dgm:t>
    </dgm:pt>
    <dgm:pt modelId="{EA70ED0B-017B-4F78-B7E8-3033DF1C4634}" type="parTrans" cxnId="{9F638521-63AA-43FE-BAC9-98EF4117E700}">
      <dgm:prSet/>
      <dgm:spPr/>
      <dgm:t>
        <a:bodyPr/>
        <a:lstStyle/>
        <a:p>
          <a:endParaRPr lang="es-ES"/>
        </a:p>
      </dgm:t>
    </dgm:pt>
    <dgm:pt modelId="{84370BB2-D10A-471E-AD71-2164B68B31FB}" type="sibTrans" cxnId="{9F638521-63AA-43FE-BAC9-98EF4117E700}">
      <dgm:prSet/>
      <dgm:spPr/>
      <dgm:t>
        <a:bodyPr/>
        <a:lstStyle/>
        <a:p>
          <a:endParaRPr lang="es-ES"/>
        </a:p>
      </dgm:t>
    </dgm:pt>
    <dgm:pt modelId="{A5DA8D34-74B8-488B-B093-85BE0A438501}" type="pres">
      <dgm:prSet presAssocID="{AA03F77D-2155-4EFA-8039-68E1BF12BFA2}" presName="Name0" presStyleCnt="0">
        <dgm:presLayoutVars>
          <dgm:chMax val="7"/>
          <dgm:chPref val="7"/>
          <dgm:dir/>
        </dgm:presLayoutVars>
      </dgm:prSet>
      <dgm:spPr/>
    </dgm:pt>
    <dgm:pt modelId="{17C6A60C-CBE1-452D-BAAA-BD9BB60FC723}" type="pres">
      <dgm:prSet presAssocID="{AA03F77D-2155-4EFA-8039-68E1BF12BFA2}" presName="Name1" presStyleCnt="0"/>
      <dgm:spPr/>
    </dgm:pt>
    <dgm:pt modelId="{68F14115-5346-4D00-AB87-8DCF4A9AB0D3}" type="pres">
      <dgm:prSet presAssocID="{AA03F77D-2155-4EFA-8039-68E1BF12BFA2}" presName="cycle" presStyleCnt="0"/>
      <dgm:spPr/>
    </dgm:pt>
    <dgm:pt modelId="{3376599E-86B4-4628-B983-67CEFD34B4CF}" type="pres">
      <dgm:prSet presAssocID="{AA03F77D-2155-4EFA-8039-68E1BF12BFA2}" presName="srcNode" presStyleLbl="node1" presStyleIdx="0" presStyleCnt="5"/>
      <dgm:spPr/>
    </dgm:pt>
    <dgm:pt modelId="{5CD48AB8-C0E7-430B-BADD-542506C4C012}" type="pres">
      <dgm:prSet presAssocID="{AA03F77D-2155-4EFA-8039-68E1BF12BFA2}" presName="conn" presStyleLbl="parChTrans1D2" presStyleIdx="0" presStyleCnt="1"/>
      <dgm:spPr/>
    </dgm:pt>
    <dgm:pt modelId="{9518E116-A28B-4278-99A7-068179999584}" type="pres">
      <dgm:prSet presAssocID="{AA03F77D-2155-4EFA-8039-68E1BF12BFA2}" presName="extraNode" presStyleLbl="node1" presStyleIdx="0" presStyleCnt="5"/>
      <dgm:spPr/>
    </dgm:pt>
    <dgm:pt modelId="{DD9DEC2F-E679-4DF5-A062-ADD7E09428A2}" type="pres">
      <dgm:prSet presAssocID="{AA03F77D-2155-4EFA-8039-68E1BF12BFA2}" presName="dstNode" presStyleLbl="node1" presStyleIdx="0" presStyleCnt="5"/>
      <dgm:spPr/>
    </dgm:pt>
    <dgm:pt modelId="{EC78C488-0096-4545-8876-42859F2BFA86}" type="pres">
      <dgm:prSet presAssocID="{14B4215C-33BA-4420-831A-D3E7FABA76E6}" presName="text_1" presStyleLbl="node1" presStyleIdx="0" presStyleCnt="5">
        <dgm:presLayoutVars>
          <dgm:bulletEnabled val="1"/>
        </dgm:presLayoutVars>
      </dgm:prSet>
      <dgm:spPr/>
    </dgm:pt>
    <dgm:pt modelId="{D67CE03B-D3AD-4DE6-9B7D-B0F27148DA74}" type="pres">
      <dgm:prSet presAssocID="{14B4215C-33BA-4420-831A-D3E7FABA76E6}" presName="accent_1" presStyleCnt="0"/>
      <dgm:spPr/>
    </dgm:pt>
    <dgm:pt modelId="{0F1774E0-C161-4541-88EA-65EC9CCEBA1E}" type="pres">
      <dgm:prSet presAssocID="{14B4215C-33BA-4420-831A-D3E7FABA76E6}" presName="accentRepeatNode" presStyleLbl="solidFgAcc1" presStyleIdx="0" presStyleCnt="5"/>
      <dgm:spPr>
        <a:xfrm>
          <a:off x="71000" y="203753"/>
          <a:ext cx="679758" cy="679758"/>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702F875B-8701-46EB-B6C7-BAA81711600F}" type="pres">
      <dgm:prSet presAssocID="{DF1016A5-1BB4-411F-A1E1-180547F85133}" presName="text_2" presStyleLbl="node1" presStyleIdx="1" presStyleCnt="5">
        <dgm:presLayoutVars>
          <dgm:bulletEnabled val="1"/>
        </dgm:presLayoutVars>
      </dgm:prSet>
      <dgm:spPr/>
    </dgm:pt>
    <dgm:pt modelId="{FE41A12B-BA8E-4180-B18C-AA614FEAB9A7}" type="pres">
      <dgm:prSet presAssocID="{DF1016A5-1BB4-411F-A1E1-180547F85133}" presName="accent_2" presStyleCnt="0"/>
      <dgm:spPr/>
    </dgm:pt>
    <dgm:pt modelId="{C0B67701-98AD-4914-B16E-256C771ECC59}" type="pres">
      <dgm:prSet presAssocID="{DF1016A5-1BB4-411F-A1E1-180547F85133}" presName="accentRepeatNode" presStyleLbl="solidFgAcc1" presStyleIdx="1" presStyleCnt="5"/>
      <dgm:spPr>
        <a:xfrm>
          <a:off x="460676" y="1019203"/>
          <a:ext cx="679758" cy="679758"/>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7713844B-1545-402C-AD49-A946D438B6CA}" type="pres">
      <dgm:prSet presAssocID="{296BEA78-FAE9-4795-AD6A-63583D510B20}" presName="text_3" presStyleLbl="node1" presStyleIdx="2" presStyleCnt="5">
        <dgm:presLayoutVars>
          <dgm:bulletEnabled val="1"/>
        </dgm:presLayoutVars>
      </dgm:prSet>
      <dgm:spPr/>
    </dgm:pt>
    <dgm:pt modelId="{ED5920B8-BFB2-4A05-BB7B-25A06F6D67B1}" type="pres">
      <dgm:prSet presAssocID="{296BEA78-FAE9-4795-AD6A-63583D510B20}" presName="accent_3" presStyleCnt="0"/>
      <dgm:spPr/>
    </dgm:pt>
    <dgm:pt modelId="{958A5AEC-2A7C-4982-B0C4-D25C6F3B17C8}" type="pres">
      <dgm:prSet presAssocID="{296BEA78-FAE9-4795-AD6A-63583D510B20}" presName="accentRepeatNode" presStyleLbl="solidFgAcc1" presStyleIdx="2" presStyleCnt="5"/>
      <dgm:spPr>
        <a:xfrm>
          <a:off x="580275" y="1834652"/>
          <a:ext cx="679758" cy="679758"/>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CB05315C-6701-45C9-AB28-5197343B8CAE}" type="pres">
      <dgm:prSet presAssocID="{2B02358C-A1B4-4459-803E-065261C1D55F}" presName="text_4" presStyleLbl="node1" presStyleIdx="3" presStyleCnt="5">
        <dgm:presLayoutVars>
          <dgm:bulletEnabled val="1"/>
        </dgm:presLayoutVars>
      </dgm:prSet>
      <dgm:spPr/>
    </dgm:pt>
    <dgm:pt modelId="{44338D2C-087D-4608-AE2B-0632F177271F}" type="pres">
      <dgm:prSet presAssocID="{2B02358C-A1B4-4459-803E-065261C1D55F}" presName="accent_4" presStyleCnt="0"/>
      <dgm:spPr/>
    </dgm:pt>
    <dgm:pt modelId="{B2C0D90A-C197-4328-A852-51219AC82638}" type="pres">
      <dgm:prSet presAssocID="{2B02358C-A1B4-4459-803E-065261C1D55F}" presName="accentRepeatNode" presStyleLbl="solidFgAcc1" presStyleIdx="3" presStyleCnt="5"/>
      <dgm:spPr>
        <a:xfrm>
          <a:off x="460676" y="2650102"/>
          <a:ext cx="679758" cy="679758"/>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F8AC4FBB-F131-4370-94BB-820A92C40583}" type="pres">
      <dgm:prSet presAssocID="{B94261A6-DDB9-4876-B31A-F8F93D9BF7FD}" presName="text_5" presStyleLbl="node1" presStyleIdx="4" presStyleCnt="5">
        <dgm:presLayoutVars>
          <dgm:bulletEnabled val="1"/>
        </dgm:presLayoutVars>
      </dgm:prSet>
      <dgm:spPr/>
    </dgm:pt>
    <dgm:pt modelId="{FE87953E-C16B-401A-88A2-B32B65BD4387}" type="pres">
      <dgm:prSet presAssocID="{B94261A6-DDB9-4876-B31A-F8F93D9BF7FD}" presName="accent_5" presStyleCnt="0"/>
      <dgm:spPr/>
    </dgm:pt>
    <dgm:pt modelId="{8A708773-A0DE-40EF-8D8B-EA5A1F394537}" type="pres">
      <dgm:prSet presAssocID="{B94261A6-DDB9-4876-B31A-F8F93D9BF7FD}" presName="accentRepeatNode" presStyleLbl="solidFgAcc1" presStyleIdx="4" presStyleCnt="5"/>
      <dgm:spPr>
        <a:xfrm>
          <a:off x="71000" y="3465551"/>
          <a:ext cx="679758" cy="679758"/>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Lst>
  <dgm:cxnLst>
    <dgm:cxn modelId="{A0846705-A786-4A70-91BE-80A61637E7F7}" srcId="{AA03F77D-2155-4EFA-8039-68E1BF12BFA2}" destId="{B94261A6-DDB9-4876-B31A-F8F93D9BF7FD}" srcOrd="4" destOrd="0" parTransId="{49199371-9411-436E-BA1D-92CB202657A4}" sibTransId="{A9B88617-F123-45D7-B04D-D58D53D3E70B}"/>
    <dgm:cxn modelId="{9F638521-63AA-43FE-BAC9-98EF4117E700}" srcId="{AA03F77D-2155-4EFA-8039-68E1BF12BFA2}" destId="{2B02358C-A1B4-4459-803E-065261C1D55F}" srcOrd="3" destOrd="0" parTransId="{EA70ED0B-017B-4F78-B7E8-3033DF1C4634}" sibTransId="{84370BB2-D10A-471E-AD71-2164B68B31FB}"/>
    <dgm:cxn modelId="{427A7223-24B8-40FD-AA93-53B1BD5C6E22}" type="presOf" srcId="{296BEA78-FAE9-4795-AD6A-63583D510B20}" destId="{7713844B-1545-402C-AD49-A946D438B6CA}" srcOrd="0" destOrd="0" presId="urn:microsoft.com/office/officeart/2008/layout/VerticalCurvedList"/>
    <dgm:cxn modelId="{4069223B-E947-4D9B-90AA-854D8103F5E0}" type="presOf" srcId="{DF1016A5-1BB4-411F-A1E1-180547F85133}" destId="{702F875B-8701-46EB-B6C7-BAA81711600F}" srcOrd="0" destOrd="0" presId="urn:microsoft.com/office/officeart/2008/layout/VerticalCurvedList"/>
    <dgm:cxn modelId="{D6A44E68-3E39-47B4-9C5D-C974207300D2}" srcId="{AA03F77D-2155-4EFA-8039-68E1BF12BFA2}" destId="{14B4215C-33BA-4420-831A-D3E7FABA76E6}" srcOrd="0" destOrd="0" parTransId="{F1F1B84B-AB73-4779-9F03-DCF0DA60DF0E}" sibTransId="{9F117D04-F7EE-4205-A623-82428F25B830}"/>
    <dgm:cxn modelId="{9534C286-2753-4A01-BE94-ACD98949DDF9}" type="presOf" srcId="{14B4215C-33BA-4420-831A-D3E7FABA76E6}" destId="{EC78C488-0096-4545-8876-42859F2BFA86}" srcOrd="0" destOrd="0" presId="urn:microsoft.com/office/officeart/2008/layout/VerticalCurvedList"/>
    <dgm:cxn modelId="{0940539D-6D3D-4BD7-BEE2-B8ECDB8D57B9}" type="presOf" srcId="{AA03F77D-2155-4EFA-8039-68E1BF12BFA2}" destId="{A5DA8D34-74B8-488B-B093-85BE0A438501}" srcOrd="0" destOrd="0" presId="urn:microsoft.com/office/officeart/2008/layout/VerticalCurvedList"/>
    <dgm:cxn modelId="{1D0AB4BF-DC56-4C1D-B458-658AB01354A2}" type="presOf" srcId="{2B02358C-A1B4-4459-803E-065261C1D55F}" destId="{CB05315C-6701-45C9-AB28-5197343B8CAE}" srcOrd="0" destOrd="0" presId="urn:microsoft.com/office/officeart/2008/layout/VerticalCurvedList"/>
    <dgm:cxn modelId="{59D6BAC8-450C-40A9-AF99-C2E35B2645F9}" type="presOf" srcId="{B94261A6-DDB9-4876-B31A-F8F93D9BF7FD}" destId="{F8AC4FBB-F131-4370-94BB-820A92C40583}" srcOrd="0" destOrd="0" presId="urn:microsoft.com/office/officeart/2008/layout/VerticalCurvedList"/>
    <dgm:cxn modelId="{61A255D6-918F-4E2B-8BA0-2EDF11957F58}" srcId="{AA03F77D-2155-4EFA-8039-68E1BF12BFA2}" destId="{DF1016A5-1BB4-411F-A1E1-180547F85133}" srcOrd="1" destOrd="0" parTransId="{1FF2A5D0-E613-476D-8346-0DCDBBC08EF2}" sibTransId="{DF030EA8-7582-47D0-837C-934C8048AC17}"/>
    <dgm:cxn modelId="{82064DD9-B57B-4FB1-9184-FC7C8EC22FA3}" srcId="{AA03F77D-2155-4EFA-8039-68E1BF12BFA2}" destId="{296BEA78-FAE9-4795-AD6A-63583D510B20}" srcOrd="2" destOrd="0" parTransId="{0821143C-7D83-41C0-8734-811DF01E6623}" sibTransId="{74489A71-4C3B-4338-9047-E1C9479620E0}"/>
    <dgm:cxn modelId="{FE918CD9-7F22-4557-86C9-3ED3CA3928C7}" type="presOf" srcId="{9F117D04-F7EE-4205-A623-82428F25B830}" destId="{5CD48AB8-C0E7-430B-BADD-542506C4C012}" srcOrd="0" destOrd="0" presId="urn:microsoft.com/office/officeart/2008/layout/VerticalCurvedList"/>
    <dgm:cxn modelId="{8E40E9A8-991D-4F10-88CE-AFD5EBA1D6A5}" type="presParOf" srcId="{A5DA8D34-74B8-488B-B093-85BE0A438501}" destId="{17C6A60C-CBE1-452D-BAAA-BD9BB60FC723}" srcOrd="0" destOrd="0" presId="urn:microsoft.com/office/officeart/2008/layout/VerticalCurvedList"/>
    <dgm:cxn modelId="{1FA55D8D-C645-4E8E-B10C-7A81830470A3}" type="presParOf" srcId="{17C6A60C-CBE1-452D-BAAA-BD9BB60FC723}" destId="{68F14115-5346-4D00-AB87-8DCF4A9AB0D3}" srcOrd="0" destOrd="0" presId="urn:microsoft.com/office/officeart/2008/layout/VerticalCurvedList"/>
    <dgm:cxn modelId="{82B33873-296C-4EB5-9F26-6A8EF44A9EFF}" type="presParOf" srcId="{68F14115-5346-4D00-AB87-8DCF4A9AB0D3}" destId="{3376599E-86B4-4628-B983-67CEFD34B4CF}" srcOrd="0" destOrd="0" presId="urn:microsoft.com/office/officeart/2008/layout/VerticalCurvedList"/>
    <dgm:cxn modelId="{785E827B-0A36-4141-BA67-6B0424D012F0}" type="presParOf" srcId="{68F14115-5346-4D00-AB87-8DCF4A9AB0D3}" destId="{5CD48AB8-C0E7-430B-BADD-542506C4C012}" srcOrd="1" destOrd="0" presId="urn:microsoft.com/office/officeart/2008/layout/VerticalCurvedList"/>
    <dgm:cxn modelId="{86BA0402-EBFC-4D6C-8114-FD4E4FD16627}" type="presParOf" srcId="{68F14115-5346-4D00-AB87-8DCF4A9AB0D3}" destId="{9518E116-A28B-4278-99A7-068179999584}" srcOrd="2" destOrd="0" presId="urn:microsoft.com/office/officeart/2008/layout/VerticalCurvedList"/>
    <dgm:cxn modelId="{F53BB5F9-377D-4180-B9F6-590CE4788EEA}" type="presParOf" srcId="{68F14115-5346-4D00-AB87-8DCF4A9AB0D3}" destId="{DD9DEC2F-E679-4DF5-A062-ADD7E09428A2}" srcOrd="3" destOrd="0" presId="urn:microsoft.com/office/officeart/2008/layout/VerticalCurvedList"/>
    <dgm:cxn modelId="{E4557DD6-70A7-444A-9C17-8DC1E3A7055A}" type="presParOf" srcId="{17C6A60C-CBE1-452D-BAAA-BD9BB60FC723}" destId="{EC78C488-0096-4545-8876-42859F2BFA86}" srcOrd="1" destOrd="0" presId="urn:microsoft.com/office/officeart/2008/layout/VerticalCurvedList"/>
    <dgm:cxn modelId="{A2223FAC-20CC-4E98-9421-B444003F409E}" type="presParOf" srcId="{17C6A60C-CBE1-452D-BAAA-BD9BB60FC723}" destId="{D67CE03B-D3AD-4DE6-9B7D-B0F27148DA74}" srcOrd="2" destOrd="0" presId="urn:microsoft.com/office/officeart/2008/layout/VerticalCurvedList"/>
    <dgm:cxn modelId="{07FB774E-B10E-445F-8FEA-B3F32FC73F3B}" type="presParOf" srcId="{D67CE03B-D3AD-4DE6-9B7D-B0F27148DA74}" destId="{0F1774E0-C161-4541-88EA-65EC9CCEBA1E}" srcOrd="0" destOrd="0" presId="urn:microsoft.com/office/officeart/2008/layout/VerticalCurvedList"/>
    <dgm:cxn modelId="{E9252B7F-3428-4CBB-9B8F-FBE8AD85EA72}" type="presParOf" srcId="{17C6A60C-CBE1-452D-BAAA-BD9BB60FC723}" destId="{702F875B-8701-46EB-B6C7-BAA81711600F}" srcOrd="3" destOrd="0" presId="urn:microsoft.com/office/officeart/2008/layout/VerticalCurvedList"/>
    <dgm:cxn modelId="{6A98E585-78C4-4409-BB25-8C8A7FB25E6A}" type="presParOf" srcId="{17C6A60C-CBE1-452D-BAAA-BD9BB60FC723}" destId="{FE41A12B-BA8E-4180-B18C-AA614FEAB9A7}" srcOrd="4" destOrd="0" presId="urn:microsoft.com/office/officeart/2008/layout/VerticalCurvedList"/>
    <dgm:cxn modelId="{E784AB53-0EE8-4092-A3FE-F90EB787A620}" type="presParOf" srcId="{FE41A12B-BA8E-4180-B18C-AA614FEAB9A7}" destId="{C0B67701-98AD-4914-B16E-256C771ECC59}" srcOrd="0" destOrd="0" presId="urn:microsoft.com/office/officeart/2008/layout/VerticalCurvedList"/>
    <dgm:cxn modelId="{9D0954C9-B857-4AA5-A0E1-E5439B0909CD}" type="presParOf" srcId="{17C6A60C-CBE1-452D-BAAA-BD9BB60FC723}" destId="{7713844B-1545-402C-AD49-A946D438B6CA}" srcOrd="5" destOrd="0" presId="urn:microsoft.com/office/officeart/2008/layout/VerticalCurvedList"/>
    <dgm:cxn modelId="{BA8AEC6C-5627-48DE-A52D-7A995712AF31}" type="presParOf" srcId="{17C6A60C-CBE1-452D-BAAA-BD9BB60FC723}" destId="{ED5920B8-BFB2-4A05-BB7B-25A06F6D67B1}" srcOrd="6" destOrd="0" presId="urn:microsoft.com/office/officeart/2008/layout/VerticalCurvedList"/>
    <dgm:cxn modelId="{4B82EFBB-EDCE-4074-B51B-26793EC5FBC6}" type="presParOf" srcId="{ED5920B8-BFB2-4A05-BB7B-25A06F6D67B1}" destId="{958A5AEC-2A7C-4982-B0C4-D25C6F3B17C8}" srcOrd="0" destOrd="0" presId="urn:microsoft.com/office/officeart/2008/layout/VerticalCurvedList"/>
    <dgm:cxn modelId="{2D13345D-DC92-426E-9007-D8C49916D2C8}" type="presParOf" srcId="{17C6A60C-CBE1-452D-BAAA-BD9BB60FC723}" destId="{CB05315C-6701-45C9-AB28-5197343B8CAE}" srcOrd="7" destOrd="0" presId="urn:microsoft.com/office/officeart/2008/layout/VerticalCurvedList"/>
    <dgm:cxn modelId="{60D168DB-390E-4FC9-85D4-AD46F5CD40F9}" type="presParOf" srcId="{17C6A60C-CBE1-452D-BAAA-BD9BB60FC723}" destId="{44338D2C-087D-4608-AE2B-0632F177271F}" srcOrd="8" destOrd="0" presId="urn:microsoft.com/office/officeart/2008/layout/VerticalCurvedList"/>
    <dgm:cxn modelId="{97DA5DAC-6F7D-4A8B-974B-2BD6010E5568}" type="presParOf" srcId="{44338D2C-087D-4608-AE2B-0632F177271F}" destId="{B2C0D90A-C197-4328-A852-51219AC82638}" srcOrd="0" destOrd="0" presId="urn:microsoft.com/office/officeart/2008/layout/VerticalCurvedList"/>
    <dgm:cxn modelId="{074ACF91-242C-4127-B19B-FF0530BEDD1D}" type="presParOf" srcId="{17C6A60C-CBE1-452D-BAAA-BD9BB60FC723}" destId="{F8AC4FBB-F131-4370-94BB-820A92C40583}" srcOrd="9" destOrd="0" presId="urn:microsoft.com/office/officeart/2008/layout/VerticalCurvedList"/>
    <dgm:cxn modelId="{811F77F1-29F9-48AF-8E79-0577762A694C}" type="presParOf" srcId="{17C6A60C-CBE1-452D-BAAA-BD9BB60FC723}" destId="{FE87953E-C16B-401A-88A2-B32B65BD4387}" srcOrd="10" destOrd="0" presId="urn:microsoft.com/office/officeart/2008/layout/VerticalCurvedList"/>
    <dgm:cxn modelId="{2392B325-3627-4175-A66E-F679A1D8DF0E}" type="presParOf" srcId="{FE87953E-C16B-401A-88A2-B32B65BD4387}" destId="{8A708773-A0DE-40EF-8D8B-EA5A1F3945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48AB8-C0E7-430B-BADD-542506C4C012}">
      <dsp:nvSpPr>
        <dsp:cNvPr id="0" name=""/>
        <dsp:cNvSpPr/>
      </dsp:nvSpPr>
      <dsp:spPr>
        <a:xfrm>
          <a:off x="-5270271" y="-807168"/>
          <a:ext cx="6275779" cy="6275779"/>
        </a:xfrm>
        <a:prstGeom prst="blockArc">
          <a:avLst>
            <a:gd name="adj1" fmla="val 18900000"/>
            <a:gd name="adj2" fmla="val 2700000"/>
            <a:gd name="adj3" fmla="val 369"/>
          </a:avLst>
        </a:pr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C78C488-0096-4545-8876-42859F2BFA86}">
      <dsp:nvSpPr>
        <dsp:cNvPr id="0" name=""/>
        <dsp:cNvSpPr/>
      </dsp:nvSpPr>
      <dsp:spPr>
        <a:xfrm>
          <a:off x="439745" y="291246"/>
          <a:ext cx="3575407" cy="58286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651"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solidFill>
                <a:sysClr val="windowText" lastClr="000000">
                  <a:hueOff val="0"/>
                  <a:satOff val="0"/>
                  <a:lumOff val="0"/>
                  <a:alphaOff val="0"/>
                </a:sysClr>
              </a:solidFill>
              <a:latin typeface="Calibri" panose="020F0502020204030204"/>
              <a:ea typeface="+mn-ea"/>
              <a:cs typeface="+mn-cs"/>
            </a:rPr>
            <a:t>Formación</a:t>
          </a:r>
          <a:r>
            <a:rPr lang="es-ES" sz="1700" b="1" kern="1200" baseline="0" dirty="0">
              <a:solidFill>
                <a:sysClr val="windowText" lastClr="000000">
                  <a:hueOff val="0"/>
                  <a:satOff val="0"/>
                  <a:lumOff val="0"/>
                  <a:alphaOff val="0"/>
                </a:sysClr>
              </a:solidFill>
              <a:latin typeface="Calibri" panose="020F0502020204030204"/>
              <a:ea typeface="+mn-ea"/>
              <a:cs typeface="+mn-cs"/>
            </a:rPr>
            <a:t> Interna Inicial</a:t>
          </a:r>
          <a:r>
            <a:rPr lang="es-ES" sz="1700" kern="1200" baseline="0" dirty="0">
              <a:solidFill>
                <a:sysClr val="windowText" lastClr="000000">
                  <a:hueOff val="0"/>
                  <a:satOff val="0"/>
                  <a:lumOff val="0"/>
                  <a:alphaOff val="0"/>
                </a:sysClr>
              </a:solidFill>
              <a:latin typeface="Calibri" panose="020F0502020204030204"/>
              <a:ea typeface="+mn-ea"/>
              <a:cs typeface="+mn-cs"/>
            </a:rPr>
            <a:t>. </a:t>
          </a:r>
          <a:endParaRPr lang="es-ES" sz="1700" kern="1200" dirty="0">
            <a:solidFill>
              <a:sysClr val="windowText" lastClr="000000">
                <a:hueOff val="0"/>
                <a:satOff val="0"/>
                <a:lumOff val="0"/>
                <a:alphaOff val="0"/>
              </a:sysClr>
            </a:solidFill>
            <a:latin typeface="Calibri" panose="020F0502020204030204"/>
            <a:ea typeface="+mn-ea"/>
            <a:cs typeface="+mn-cs"/>
          </a:endParaRPr>
        </a:p>
      </dsp:txBody>
      <dsp:txXfrm>
        <a:off x="439745" y="291246"/>
        <a:ext cx="3575407" cy="582866"/>
      </dsp:txXfrm>
    </dsp:sp>
    <dsp:sp modelId="{0F1774E0-C161-4541-88EA-65EC9CCEBA1E}">
      <dsp:nvSpPr>
        <dsp:cNvPr id="0" name=""/>
        <dsp:cNvSpPr/>
      </dsp:nvSpPr>
      <dsp:spPr>
        <a:xfrm>
          <a:off x="75453" y="218388"/>
          <a:ext cx="728583" cy="728583"/>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02F875B-8701-46EB-B6C7-BAA81711600F}">
      <dsp:nvSpPr>
        <dsp:cNvPr id="0" name=""/>
        <dsp:cNvSpPr/>
      </dsp:nvSpPr>
      <dsp:spPr>
        <a:xfrm>
          <a:off x="857410" y="1165267"/>
          <a:ext cx="3157742" cy="58286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651"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solidFill>
                <a:sysClr val="windowText" lastClr="000000">
                  <a:hueOff val="0"/>
                  <a:satOff val="0"/>
                  <a:lumOff val="0"/>
                  <a:alphaOff val="0"/>
                </a:sysClr>
              </a:solidFill>
              <a:latin typeface="Calibri" panose="020F0502020204030204"/>
              <a:ea typeface="+mn-ea"/>
              <a:cs typeface="+mn-cs"/>
            </a:rPr>
            <a:t>Formación</a:t>
          </a:r>
          <a:r>
            <a:rPr lang="es-ES" sz="1700" b="1" kern="1200" baseline="0" dirty="0">
              <a:solidFill>
                <a:sysClr val="windowText" lastClr="000000">
                  <a:hueOff val="0"/>
                  <a:satOff val="0"/>
                  <a:lumOff val="0"/>
                  <a:alphaOff val="0"/>
                </a:sysClr>
              </a:solidFill>
              <a:latin typeface="Calibri" panose="020F0502020204030204"/>
              <a:ea typeface="+mn-ea"/>
              <a:cs typeface="+mn-cs"/>
            </a:rPr>
            <a:t> Seguridad y Medio Ambiente</a:t>
          </a:r>
          <a:r>
            <a:rPr lang="es-ES" sz="1700" kern="1200" baseline="0" dirty="0">
              <a:solidFill>
                <a:sysClr val="windowText" lastClr="000000">
                  <a:hueOff val="0"/>
                  <a:satOff val="0"/>
                  <a:lumOff val="0"/>
                  <a:alphaOff val="0"/>
                </a:sysClr>
              </a:solidFill>
              <a:latin typeface="Calibri" panose="020F0502020204030204"/>
              <a:ea typeface="+mn-ea"/>
              <a:cs typeface="+mn-cs"/>
            </a:rPr>
            <a:t>. </a:t>
          </a:r>
          <a:endParaRPr lang="es-ES" sz="1700" kern="1200" dirty="0">
            <a:solidFill>
              <a:sysClr val="windowText" lastClr="000000">
                <a:hueOff val="0"/>
                <a:satOff val="0"/>
                <a:lumOff val="0"/>
                <a:alphaOff val="0"/>
              </a:sysClr>
            </a:solidFill>
            <a:latin typeface="Calibri" panose="020F0502020204030204"/>
            <a:ea typeface="+mn-ea"/>
            <a:cs typeface="+mn-cs"/>
          </a:endParaRPr>
        </a:p>
      </dsp:txBody>
      <dsp:txXfrm>
        <a:off x="857410" y="1165267"/>
        <a:ext cx="3157742" cy="582866"/>
      </dsp:txXfrm>
    </dsp:sp>
    <dsp:sp modelId="{C0B67701-98AD-4914-B16E-256C771ECC59}">
      <dsp:nvSpPr>
        <dsp:cNvPr id="0" name=""/>
        <dsp:cNvSpPr/>
      </dsp:nvSpPr>
      <dsp:spPr>
        <a:xfrm>
          <a:off x="493119" y="1092409"/>
          <a:ext cx="728583" cy="728583"/>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713844B-1545-402C-AD49-A946D438B6CA}">
      <dsp:nvSpPr>
        <dsp:cNvPr id="0" name=""/>
        <dsp:cNvSpPr/>
      </dsp:nvSpPr>
      <dsp:spPr>
        <a:xfrm>
          <a:off x="985600" y="2039288"/>
          <a:ext cx="3029552" cy="58286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651"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solidFill>
                <a:sysClr val="windowText" lastClr="000000">
                  <a:hueOff val="0"/>
                  <a:satOff val="0"/>
                  <a:lumOff val="0"/>
                  <a:alphaOff val="0"/>
                </a:sysClr>
              </a:solidFill>
              <a:latin typeface="Calibri" panose="020F0502020204030204"/>
              <a:ea typeface="+mn-ea"/>
              <a:cs typeface="+mn-cs"/>
            </a:rPr>
            <a:t>Formación</a:t>
          </a:r>
          <a:r>
            <a:rPr lang="es-ES" sz="1700" b="1" kern="1200" baseline="0" dirty="0">
              <a:solidFill>
                <a:sysClr val="windowText" lastClr="000000">
                  <a:hueOff val="0"/>
                  <a:satOff val="0"/>
                  <a:lumOff val="0"/>
                  <a:alphaOff val="0"/>
                </a:sysClr>
              </a:solidFill>
              <a:latin typeface="Calibri" panose="020F0502020204030204"/>
              <a:ea typeface="+mn-ea"/>
              <a:cs typeface="+mn-cs"/>
            </a:rPr>
            <a:t> de Reciclaje</a:t>
          </a:r>
          <a:endParaRPr lang="es-ES" sz="1700" kern="1200" dirty="0">
            <a:solidFill>
              <a:sysClr val="windowText" lastClr="000000">
                <a:hueOff val="0"/>
                <a:satOff val="0"/>
                <a:lumOff val="0"/>
                <a:alphaOff val="0"/>
              </a:sysClr>
            </a:solidFill>
            <a:latin typeface="Calibri" panose="020F0502020204030204"/>
            <a:ea typeface="+mn-ea"/>
            <a:cs typeface="+mn-cs"/>
          </a:endParaRPr>
        </a:p>
      </dsp:txBody>
      <dsp:txXfrm>
        <a:off x="985600" y="2039288"/>
        <a:ext cx="3029552" cy="582866"/>
      </dsp:txXfrm>
    </dsp:sp>
    <dsp:sp modelId="{958A5AEC-2A7C-4982-B0C4-D25C6F3B17C8}">
      <dsp:nvSpPr>
        <dsp:cNvPr id="0" name=""/>
        <dsp:cNvSpPr/>
      </dsp:nvSpPr>
      <dsp:spPr>
        <a:xfrm>
          <a:off x="621308" y="1966429"/>
          <a:ext cx="728583" cy="728583"/>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B05315C-6701-45C9-AB28-5197343B8CAE}">
      <dsp:nvSpPr>
        <dsp:cNvPr id="0" name=""/>
        <dsp:cNvSpPr/>
      </dsp:nvSpPr>
      <dsp:spPr>
        <a:xfrm>
          <a:off x="857410" y="2913308"/>
          <a:ext cx="3157742" cy="58286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651"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solidFill>
                <a:sysClr val="windowText" lastClr="000000">
                  <a:hueOff val="0"/>
                  <a:satOff val="0"/>
                  <a:lumOff val="0"/>
                  <a:alphaOff val="0"/>
                </a:sysClr>
              </a:solidFill>
              <a:latin typeface="Calibri" panose="020F0502020204030204"/>
              <a:ea typeface="+mn-ea"/>
              <a:cs typeface="+mn-cs"/>
            </a:rPr>
            <a:t>Formación</a:t>
          </a:r>
          <a:r>
            <a:rPr lang="es-ES" sz="1700" b="1" kern="1200" baseline="0" dirty="0">
              <a:solidFill>
                <a:sysClr val="windowText" lastClr="000000">
                  <a:hueOff val="0"/>
                  <a:satOff val="0"/>
                  <a:lumOff val="0"/>
                  <a:alphaOff val="0"/>
                </a:sysClr>
              </a:solidFill>
              <a:latin typeface="Calibri" panose="020F0502020204030204"/>
              <a:ea typeface="+mn-ea"/>
              <a:cs typeface="+mn-cs"/>
            </a:rPr>
            <a:t> Especializada</a:t>
          </a:r>
          <a:endParaRPr lang="es-ES" sz="1700" kern="1200" dirty="0">
            <a:solidFill>
              <a:sysClr val="windowText" lastClr="000000">
                <a:hueOff val="0"/>
                <a:satOff val="0"/>
                <a:lumOff val="0"/>
                <a:alphaOff val="0"/>
              </a:sysClr>
            </a:solidFill>
            <a:latin typeface="Calibri" panose="020F0502020204030204"/>
            <a:ea typeface="+mn-ea"/>
            <a:cs typeface="+mn-cs"/>
          </a:endParaRPr>
        </a:p>
      </dsp:txBody>
      <dsp:txXfrm>
        <a:off x="857410" y="2913308"/>
        <a:ext cx="3157742" cy="582866"/>
      </dsp:txXfrm>
    </dsp:sp>
    <dsp:sp modelId="{B2C0D90A-C197-4328-A852-51219AC82638}">
      <dsp:nvSpPr>
        <dsp:cNvPr id="0" name=""/>
        <dsp:cNvSpPr/>
      </dsp:nvSpPr>
      <dsp:spPr>
        <a:xfrm>
          <a:off x="493119" y="2840450"/>
          <a:ext cx="728583" cy="728583"/>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8AC4FBB-F131-4370-94BB-820A92C40583}">
      <dsp:nvSpPr>
        <dsp:cNvPr id="0" name=""/>
        <dsp:cNvSpPr/>
      </dsp:nvSpPr>
      <dsp:spPr>
        <a:xfrm>
          <a:off x="439745" y="3787329"/>
          <a:ext cx="3575407" cy="58286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651"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solidFill>
                <a:sysClr val="windowText" lastClr="000000">
                  <a:hueOff val="0"/>
                  <a:satOff val="0"/>
                  <a:lumOff val="0"/>
                  <a:alphaOff val="0"/>
                </a:sysClr>
              </a:solidFill>
              <a:latin typeface="Calibri" panose="020F0502020204030204"/>
              <a:ea typeface="+mn-ea"/>
              <a:cs typeface="+mn-cs"/>
            </a:rPr>
            <a:t>Formación</a:t>
          </a:r>
          <a:r>
            <a:rPr lang="es-ES" sz="1700" b="1" kern="1200" baseline="0" dirty="0">
              <a:solidFill>
                <a:sysClr val="windowText" lastClr="000000">
                  <a:hueOff val="0"/>
                  <a:satOff val="0"/>
                  <a:lumOff val="0"/>
                  <a:alphaOff val="0"/>
                </a:sysClr>
              </a:solidFill>
              <a:latin typeface="Calibri" panose="020F0502020204030204"/>
              <a:ea typeface="+mn-ea"/>
              <a:cs typeface="+mn-cs"/>
            </a:rPr>
            <a:t> Continua</a:t>
          </a:r>
          <a:r>
            <a:rPr lang="es-ES" sz="1700" kern="1200" baseline="0" dirty="0">
              <a:solidFill>
                <a:sysClr val="windowText" lastClr="000000">
                  <a:hueOff val="0"/>
                  <a:satOff val="0"/>
                  <a:lumOff val="0"/>
                  <a:alphaOff val="0"/>
                </a:sysClr>
              </a:solidFill>
              <a:latin typeface="Calibri" panose="020F0502020204030204"/>
              <a:ea typeface="+mn-ea"/>
              <a:cs typeface="+mn-cs"/>
            </a:rPr>
            <a:t>. </a:t>
          </a:r>
          <a:endParaRPr lang="es-ES" sz="1700" kern="1200" dirty="0">
            <a:solidFill>
              <a:sysClr val="windowText" lastClr="000000">
                <a:hueOff val="0"/>
                <a:satOff val="0"/>
                <a:lumOff val="0"/>
                <a:alphaOff val="0"/>
              </a:sysClr>
            </a:solidFill>
            <a:latin typeface="Calibri" panose="020F0502020204030204"/>
            <a:ea typeface="+mn-ea"/>
            <a:cs typeface="+mn-cs"/>
          </a:endParaRPr>
        </a:p>
      </dsp:txBody>
      <dsp:txXfrm>
        <a:off x="439745" y="3787329"/>
        <a:ext cx="3575407" cy="582866"/>
      </dsp:txXfrm>
    </dsp:sp>
    <dsp:sp modelId="{8A708773-A0DE-40EF-8D8B-EA5A1F394537}">
      <dsp:nvSpPr>
        <dsp:cNvPr id="0" name=""/>
        <dsp:cNvSpPr/>
      </dsp:nvSpPr>
      <dsp:spPr>
        <a:xfrm>
          <a:off x="75453" y="3714470"/>
          <a:ext cx="728583" cy="728583"/>
        </a:xfrm>
        <a:prstGeom prst="ellipse">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22/12/2022</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22/12/2022</a:t>
            </a:fld>
            <a:endParaRPr lang="es-ES"/>
          </a:p>
        </p:txBody>
      </p:sp>
      <p:sp>
        <p:nvSpPr>
          <p:cNvPr id="4" name="3 Marcador de imagen de diapositiva"/>
          <p:cNvSpPr>
            <a:spLocks noGrp="1" noRot="1" noChangeAspect="1"/>
          </p:cNvSpPr>
          <p:nvPr>
            <p:ph type="sldImg" idx="2"/>
          </p:nvPr>
        </p:nvSpPr>
        <p:spPr>
          <a:xfrm>
            <a:off x="138113" y="768350"/>
            <a:ext cx="6823075"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8350"/>
            <a:ext cx="6823075" cy="38385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4"/>
          </p:nvPr>
        </p:nvSpPr>
        <p:spPr/>
        <p:txBody>
          <a:bodyPr/>
          <a:lstStyle/>
          <a:p>
            <a:r>
              <a:rPr lang="es-ES"/>
              <a:t>CÓDIGO: SGC.DI.269       VERSIÓN: 1.0        DICIEMBRE 13 2011</a:t>
            </a:r>
          </a:p>
        </p:txBody>
      </p:sp>
      <p:sp>
        <p:nvSpPr>
          <p:cNvPr id="5" name="Marcador de número de diapositiva 4"/>
          <p:cNvSpPr>
            <a:spLocks noGrp="1"/>
          </p:cNvSpPr>
          <p:nvPr>
            <p:ph type="sldNum" sz="quarter" idx="5"/>
          </p:nvPr>
        </p:nvSpPr>
        <p:spPr/>
        <p:txBody>
          <a:bodyPr/>
          <a:lstStyle/>
          <a:p>
            <a:fld id="{6A7441D7-C633-4324-86FF-E00342CAD518}" type="slidenum">
              <a:rPr lang="es-ES" smtClean="0"/>
              <a:pPr/>
              <a:t>15</a:t>
            </a:fld>
            <a:endParaRPr lang="es-ES"/>
          </a:p>
        </p:txBody>
      </p:sp>
    </p:spTree>
    <p:extLst>
      <p:ext uri="{BB962C8B-B14F-4D97-AF65-F5344CB8AC3E}">
        <p14:creationId xmlns:p14="http://schemas.microsoft.com/office/powerpoint/2010/main" val="671996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4"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6.emf"/><Relationship Id="rId2" Type="http://schemas.openxmlformats.org/officeDocument/2006/relationships/package" Target="../embeddings/Microsoft_Visio_Drawing1.vsdx"/><Relationship Id="rId1" Type="http://schemas.openxmlformats.org/officeDocument/2006/relationships/slideLayout" Target="../slideLayouts/slideLayout2.xml"/><Relationship Id="rId6" Type="http://schemas.openxmlformats.org/officeDocument/2006/relationships/package" Target="../embeddings/Microsoft_Visio_Drawing3.vsdx"/><Relationship Id="rId5" Type="http://schemas.openxmlformats.org/officeDocument/2006/relationships/image" Target="../media/image15.emf"/><Relationship Id="rId4" Type="http://schemas.openxmlformats.org/officeDocument/2006/relationships/package" Target="../embeddings/Microsoft_Visio_Drawing2.vsd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package" Target="../embeddings/Microsoft_Visio_Drawing4.vsdx"/><Relationship Id="rId1" Type="http://schemas.openxmlformats.org/officeDocument/2006/relationships/slideLayout" Target="../slideLayouts/slideLayout2.xml"/><Relationship Id="rId6" Type="http://schemas.openxmlformats.org/officeDocument/2006/relationships/package" Target="../embeddings/Microsoft_Visio_Drawing6.vsdx"/><Relationship Id="rId5" Type="http://schemas.openxmlformats.org/officeDocument/2006/relationships/image" Target="../media/image18.emf"/><Relationship Id="rId4" Type="http://schemas.openxmlformats.org/officeDocument/2006/relationships/package" Target="../embeddings/Microsoft_Visio_Drawing5.vsdx"/></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Visio_Drawing.vsd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DBDBEC8-E90F-676C-4214-3B1EC107CAF1}"/>
              </a:ext>
            </a:extLst>
          </p:cNvPr>
          <p:cNvSpPr txBox="1"/>
          <p:nvPr/>
        </p:nvSpPr>
        <p:spPr>
          <a:xfrm>
            <a:off x="983432" y="5099242"/>
            <a:ext cx="2601387" cy="584775"/>
          </a:xfrm>
          <a:prstGeom prst="rect">
            <a:avLst/>
          </a:prstGeom>
          <a:noFill/>
        </p:spPr>
        <p:txBody>
          <a:bodyPr wrap="square" rtlCol="0">
            <a:spAutoFit/>
          </a:bodyPr>
          <a:lstStyle/>
          <a:p>
            <a:pPr algn="ctr"/>
            <a:r>
              <a:rPr lang="es-419" sz="1600" b="1" dirty="0">
                <a:latin typeface="Palatino Linotype" panose="02040502050505030304" pitchFamily="18" charset="0"/>
                <a:cs typeface="Arial" panose="020B0604020202020204" pitchFamily="34" charset="0"/>
              </a:rPr>
              <a:t>Directora de Tesis:</a:t>
            </a:r>
          </a:p>
          <a:p>
            <a:pPr algn="ctr"/>
            <a:r>
              <a:rPr lang="es-419" sz="1600" dirty="0">
                <a:latin typeface="Palatino Linotype" panose="02040502050505030304" pitchFamily="18" charset="0"/>
                <a:cs typeface="Arial" panose="020B0604020202020204" pitchFamily="34" charset="0"/>
              </a:rPr>
              <a:t>Ing. Tania Crisanto </a:t>
            </a:r>
            <a:r>
              <a:rPr lang="es-419" sz="1600" dirty="0" err="1">
                <a:latin typeface="Palatino Linotype" panose="02040502050505030304" pitchFamily="18" charset="0"/>
                <a:cs typeface="Arial" panose="020B0604020202020204" pitchFamily="34" charset="0"/>
              </a:rPr>
              <a:t>MSc</a:t>
            </a:r>
            <a:r>
              <a:rPr lang="es-419" sz="1600" dirty="0">
                <a:latin typeface="Palatino Linotype" panose="02040502050505030304" pitchFamily="18" charset="0"/>
                <a:cs typeface="Arial" panose="020B0604020202020204" pitchFamily="34" charset="0"/>
              </a:rPr>
              <a:t>.</a:t>
            </a:r>
          </a:p>
        </p:txBody>
      </p:sp>
      <p:sp>
        <p:nvSpPr>
          <p:cNvPr id="6" name="Rectángulo 5">
            <a:extLst>
              <a:ext uri="{FF2B5EF4-FFF2-40B4-BE49-F238E27FC236}">
                <a16:creationId xmlns:a16="http://schemas.microsoft.com/office/drawing/2014/main" id="{25757DC3-64A0-C815-ED9A-CB836808FA55}"/>
              </a:ext>
            </a:extLst>
          </p:cNvPr>
          <p:cNvSpPr/>
          <p:nvPr/>
        </p:nvSpPr>
        <p:spPr>
          <a:xfrm>
            <a:off x="8832304" y="5023965"/>
            <a:ext cx="2916324" cy="584775"/>
          </a:xfrm>
          <a:prstGeom prst="rect">
            <a:avLst/>
          </a:prstGeom>
        </p:spPr>
        <p:txBody>
          <a:bodyPr wrap="square">
            <a:spAutoFit/>
          </a:bodyPr>
          <a:lstStyle/>
          <a:p>
            <a:pPr algn="ctr"/>
            <a:r>
              <a:rPr lang="en-US" sz="1600" b="1" dirty="0" err="1">
                <a:latin typeface="Palatino Linotype" panose="02040502050505030304" pitchFamily="18" charset="0"/>
                <a:cs typeface="Arial" panose="020B0604020202020204" pitchFamily="34" charset="0"/>
              </a:rPr>
              <a:t>Docente</a:t>
            </a:r>
            <a:r>
              <a:rPr lang="en-US" sz="1600" b="1" dirty="0">
                <a:latin typeface="Palatino Linotype" panose="02040502050505030304" pitchFamily="18" charset="0"/>
                <a:cs typeface="Arial" panose="020B0604020202020204" pitchFamily="34" charset="0"/>
              </a:rPr>
              <a:t> </a:t>
            </a:r>
            <a:r>
              <a:rPr lang="en-US" sz="1600" b="1" dirty="0" err="1">
                <a:latin typeface="Palatino Linotype" panose="02040502050505030304" pitchFamily="18" charset="0"/>
                <a:cs typeface="Arial" panose="020B0604020202020204" pitchFamily="34" charset="0"/>
              </a:rPr>
              <a:t>Evaluadora</a:t>
            </a:r>
            <a:r>
              <a:rPr lang="en-US" sz="1600" b="1" dirty="0">
                <a:latin typeface="Palatino Linotype" panose="02040502050505030304" pitchFamily="18" charset="0"/>
                <a:cs typeface="Arial" panose="020B0604020202020204" pitchFamily="34" charset="0"/>
              </a:rPr>
              <a:t>:</a:t>
            </a:r>
          </a:p>
          <a:p>
            <a:pPr algn="ctr"/>
            <a:r>
              <a:rPr lang="es-EC" sz="1600" dirty="0">
                <a:latin typeface="Palatino Linotype" panose="02040502050505030304" pitchFamily="18" charset="0"/>
                <a:cs typeface="Arial" panose="020B0604020202020204" pitchFamily="34" charset="0"/>
              </a:rPr>
              <a:t>Ing. Margarita Haro.</a:t>
            </a:r>
            <a:endParaRPr lang="en-US" sz="1600" dirty="0">
              <a:latin typeface="Palatino Linotype" panose="02040502050505030304" pitchFamily="18" charset="0"/>
              <a:cs typeface="Arial" panose="020B0604020202020204" pitchFamily="34" charset="0"/>
            </a:endParaRPr>
          </a:p>
        </p:txBody>
      </p:sp>
      <p:sp>
        <p:nvSpPr>
          <p:cNvPr id="9" name="CuadroTexto 8">
            <a:extLst>
              <a:ext uri="{FF2B5EF4-FFF2-40B4-BE49-F238E27FC236}">
                <a16:creationId xmlns:a16="http://schemas.microsoft.com/office/drawing/2014/main" id="{12B927BF-29BB-ECA9-92DA-C1162EEF00ED}"/>
              </a:ext>
            </a:extLst>
          </p:cNvPr>
          <p:cNvSpPr txBox="1"/>
          <p:nvPr/>
        </p:nvSpPr>
        <p:spPr>
          <a:xfrm>
            <a:off x="2280391" y="5099242"/>
            <a:ext cx="6114422" cy="509498"/>
          </a:xfrm>
          <a:prstGeom prst="rect">
            <a:avLst/>
          </a:prstGeom>
          <a:noFill/>
        </p:spPr>
        <p:txBody>
          <a:bodyPr wrap="square">
            <a:spAutoFit/>
          </a:bodyPr>
          <a:lstStyle/>
          <a:p>
            <a:pPr marL="457200" indent="457200" algn="ctr">
              <a:lnSpc>
                <a:spcPct val="200000"/>
              </a:lnSpc>
            </a:pPr>
            <a:r>
              <a:rPr lang="es-EC" sz="1600" spc="-5" dirty="0">
                <a:solidFill>
                  <a:srgbClr val="000000"/>
                </a:solidFill>
                <a:effectLst/>
                <a:latin typeface="Arial" panose="020B0604020202020204" pitchFamily="34" charset="0"/>
                <a:ea typeface="Times New Roman" panose="02020603050405020304" pitchFamily="18" charset="0"/>
              </a:rPr>
              <a:t>Sangolquí, 16 de diciembre de 2022</a:t>
            </a:r>
            <a:endParaRPr lang="es-EC" dirty="0">
              <a:solidFill>
                <a:srgbClr val="000000"/>
              </a:solidFill>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B0A2452A-5AF9-67C9-6A95-DE4206F2A19E}"/>
              </a:ext>
            </a:extLst>
          </p:cNvPr>
          <p:cNvSpPr txBox="1"/>
          <p:nvPr/>
        </p:nvSpPr>
        <p:spPr>
          <a:xfrm>
            <a:off x="1487488" y="783139"/>
            <a:ext cx="9361040" cy="1001941"/>
          </a:xfrm>
          <a:prstGeom prst="rect">
            <a:avLst/>
          </a:prstGeom>
          <a:noFill/>
        </p:spPr>
        <p:txBody>
          <a:bodyPr wrap="square">
            <a:spAutoFit/>
          </a:bodyPr>
          <a:lstStyle/>
          <a:p>
            <a:pPr marL="457200" marR="21590" indent="457200" algn="ctr">
              <a:lnSpc>
                <a:spcPct val="200000"/>
              </a:lnSpc>
            </a:pPr>
            <a:r>
              <a:rPr lang="es-EC" sz="1600" b="1" dirty="0">
                <a:solidFill>
                  <a:srgbClr val="000000"/>
                </a:solidFill>
                <a:effectLst/>
                <a:latin typeface="Arial" panose="020B0604020202020204" pitchFamily="34" charset="0"/>
                <a:ea typeface="Times New Roman" panose="02020603050405020304" pitchFamily="18" charset="0"/>
              </a:rPr>
              <a:t>Diseño de un sistema de gestión ambiental en zonas afectadas por líneas de transmisión eléctrica al suroriente del Ecuador</a:t>
            </a:r>
            <a:endParaRPr lang="es-MX" dirty="0">
              <a:solidFill>
                <a:srgbClr val="000000"/>
              </a:solidFill>
              <a:effectLst/>
              <a:latin typeface="Times New Roman" panose="02020603050405020304" pitchFamily="18" charset="0"/>
              <a:ea typeface="Times New Roman" panose="02020603050405020304" pitchFamily="18" charset="0"/>
            </a:endParaRPr>
          </a:p>
        </p:txBody>
      </p:sp>
      <p:sp>
        <p:nvSpPr>
          <p:cNvPr id="14" name="CuadroTexto 13">
            <a:extLst>
              <a:ext uri="{FF2B5EF4-FFF2-40B4-BE49-F238E27FC236}">
                <a16:creationId xmlns:a16="http://schemas.microsoft.com/office/drawing/2014/main" id="{B5C48722-82BC-539F-4122-0BA9E915258C}"/>
              </a:ext>
            </a:extLst>
          </p:cNvPr>
          <p:cNvSpPr txBox="1"/>
          <p:nvPr/>
        </p:nvSpPr>
        <p:spPr>
          <a:xfrm>
            <a:off x="2312233" y="1556792"/>
            <a:ext cx="7241670" cy="3231141"/>
          </a:xfrm>
          <a:prstGeom prst="rect">
            <a:avLst/>
          </a:prstGeom>
          <a:noFill/>
        </p:spPr>
        <p:txBody>
          <a:bodyPr wrap="square">
            <a:spAutoFit/>
          </a:bodyPr>
          <a:lstStyle/>
          <a:p>
            <a:pPr marL="457200" indent="457200">
              <a:lnSpc>
                <a:spcPct val="200000"/>
              </a:lnSpc>
            </a:pPr>
            <a:r>
              <a:rPr lang="es-EC" sz="1300" dirty="0">
                <a:solidFill>
                  <a:srgbClr val="000000"/>
                </a:solidFill>
                <a:effectLst/>
                <a:latin typeface="Arial" panose="020B0604020202020204" pitchFamily="34" charset="0"/>
                <a:ea typeface="Cambria" panose="02040503050406030204" pitchFamily="18" charset="0"/>
              </a:rPr>
              <a:t> </a:t>
            </a:r>
            <a:endParaRPr lang="es-MX" sz="1300" dirty="0">
              <a:solidFill>
                <a:srgbClr val="000000"/>
              </a:solidFill>
              <a:effectLst/>
              <a:latin typeface="Times New Roman" panose="02020603050405020304" pitchFamily="18" charset="0"/>
              <a:ea typeface="Times New Roman" panose="02020603050405020304" pitchFamily="18" charset="0"/>
            </a:endParaRPr>
          </a:p>
          <a:p>
            <a:pPr marL="457200" indent="457200" algn="ctr">
              <a:lnSpc>
                <a:spcPct val="200000"/>
              </a:lnSpc>
            </a:pPr>
            <a:r>
              <a:rPr lang="es-EC" sz="1300" spc="-5" dirty="0">
                <a:solidFill>
                  <a:srgbClr val="000000"/>
                </a:solidFill>
                <a:effectLst/>
                <a:latin typeface="Arial" panose="020B0604020202020204" pitchFamily="34" charset="0"/>
                <a:ea typeface="Times New Roman" panose="02020603050405020304" pitchFamily="18" charset="0"/>
              </a:rPr>
              <a:t>Gonzaga Benítez, Carlos Alberto</a:t>
            </a:r>
            <a:endParaRPr lang="es-MX" sz="1300" spc="-5" dirty="0">
              <a:solidFill>
                <a:srgbClr val="000000"/>
              </a:solidFill>
              <a:latin typeface="Times New Roman" panose="02020603050405020304" pitchFamily="18" charset="0"/>
              <a:ea typeface="Times New Roman" panose="02020603050405020304" pitchFamily="18" charset="0"/>
            </a:endParaRPr>
          </a:p>
          <a:p>
            <a:pPr marL="457200" indent="457200" algn="ctr">
              <a:lnSpc>
                <a:spcPct val="200000"/>
              </a:lnSpc>
            </a:pPr>
            <a:endParaRPr lang="es-MX" sz="1300" dirty="0">
              <a:solidFill>
                <a:srgbClr val="000000"/>
              </a:solidFill>
              <a:effectLst/>
              <a:latin typeface="Arial" panose="020B0604020202020204" pitchFamily="34" charset="0"/>
              <a:ea typeface="Cambria" panose="02040503050406030204" pitchFamily="18" charset="0"/>
            </a:endParaRPr>
          </a:p>
          <a:p>
            <a:pPr marL="457200" indent="457200" algn="ctr">
              <a:lnSpc>
                <a:spcPct val="200000"/>
              </a:lnSpc>
            </a:pPr>
            <a:r>
              <a:rPr lang="es-MX" sz="1300" dirty="0">
                <a:solidFill>
                  <a:srgbClr val="000000"/>
                </a:solidFill>
                <a:effectLst/>
                <a:latin typeface="Arial" panose="020B0604020202020204" pitchFamily="34" charset="0"/>
                <a:ea typeface="Cambria" panose="02040503050406030204" pitchFamily="18" charset="0"/>
              </a:rPr>
              <a:t>Vicerrectorado de Investigación, Innovación y Transferencia de Tecnología, Centro de Posgrados </a:t>
            </a:r>
          </a:p>
          <a:p>
            <a:pPr marL="457200" indent="457200" algn="ctr">
              <a:lnSpc>
                <a:spcPct val="200000"/>
              </a:lnSpc>
            </a:pPr>
            <a:r>
              <a:rPr lang="es-MX" sz="1300" dirty="0">
                <a:solidFill>
                  <a:srgbClr val="000000"/>
                </a:solidFill>
                <a:effectLst/>
                <a:latin typeface="Arial" panose="020B0604020202020204" pitchFamily="34" charset="0"/>
                <a:ea typeface="Cambria" panose="02040503050406030204" pitchFamily="18" charset="0"/>
              </a:rPr>
              <a:t>Maestría en Sistemas de Gestión Ambiental</a:t>
            </a:r>
          </a:p>
          <a:p>
            <a:pPr marL="457200" indent="457200" algn="ctr">
              <a:lnSpc>
                <a:spcPct val="200000"/>
              </a:lnSpc>
            </a:pPr>
            <a:r>
              <a:rPr lang="es-MX" sz="1300" dirty="0">
                <a:solidFill>
                  <a:srgbClr val="000000"/>
                </a:solidFill>
                <a:effectLst/>
                <a:latin typeface="Arial" panose="020B0604020202020204" pitchFamily="34" charset="0"/>
                <a:ea typeface="Cambria" panose="02040503050406030204" pitchFamily="18" charset="0"/>
              </a:rPr>
              <a:t>Trabajo de titulación, previo a la obtención del título de Magíster en Sistemas de Gestión Ambiental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FD66CE1-D25B-E9C1-0FCD-F44A1427ABC5}"/>
              </a:ext>
            </a:extLst>
          </p:cNvPr>
          <p:cNvSpPr>
            <a:spLocks noGrp="1"/>
          </p:cNvSpPr>
          <p:nvPr>
            <p:ph idx="1"/>
          </p:nvPr>
        </p:nvSpPr>
        <p:spPr>
          <a:xfrm>
            <a:off x="263352" y="846138"/>
            <a:ext cx="10972800" cy="5217444"/>
          </a:xfrm>
        </p:spPr>
        <p:txBody>
          <a:bodyPr/>
          <a:lstStyle/>
          <a:p>
            <a:r>
              <a:rPr lang="es-MX" dirty="0">
                <a:solidFill>
                  <a:srgbClr val="0070C0"/>
                </a:solidFill>
              </a:rPr>
              <a:t>Identificación de Proceso para el Mantenimiento de las Líneas de Transmisión.</a:t>
            </a:r>
          </a:p>
          <a:p>
            <a:pPr marL="0" indent="0">
              <a:buNone/>
            </a:pPr>
            <a:r>
              <a:rPr lang="es-EC" sz="1800" b="1" i="1" dirty="0">
                <a:solidFill>
                  <a:srgbClr val="000000"/>
                </a:solidFill>
                <a:effectLst/>
                <a:latin typeface="Arial" panose="020B0604020202020204" pitchFamily="34" charset="0"/>
                <a:ea typeface="Times New Roman" panose="02020603050405020304" pitchFamily="18" charset="0"/>
              </a:rPr>
              <a:t>1. Procesos del área de desbroce</a:t>
            </a:r>
            <a:endParaRPr lang="es-EC" b="1" dirty="0">
              <a:solidFill>
                <a:srgbClr val="0070C0"/>
              </a:solidFill>
            </a:endParaRPr>
          </a:p>
          <a:p>
            <a:pPr marL="0" indent="0">
              <a:buNone/>
            </a:pPr>
            <a:endParaRPr lang="es-EC" dirty="0">
              <a:solidFill>
                <a:srgbClr val="0070C0"/>
              </a:solidFill>
            </a:endParaRPr>
          </a:p>
          <a:p>
            <a:pPr marL="0" indent="0">
              <a:buNone/>
            </a:pPr>
            <a:endParaRPr lang="es-EC" dirty="0">
              <a:solidFill>
                <a:srgbClr val="0070C0"/>
              </a:solidFill>
            </a:endParaRPr>
          </a:p>
        </p:txBody>
      </p:sp>
      <p:sp>
        <p:nvSpPr>
          <p:cNvPr id="4" name="Título 2">
            <a:extLst>
              <a:ext uri="{FF2B5EF4-FFF2-40B4-BE49-F238E27FC236}">
                <a16:creationId xmlns:a16="http://schemas.microsoft.com/office/drawing/2014/main" id="{F274A577-CCDC-C06A-C14E-458E1FDBD179}"/>
              </a:ext>
            </a:extLst>
          </p:cNvPr>
          <p:cNvSpPr>
            <a:spLocks noGrp="1"/>
          </p:cNvSpPr>
          <p:nvPr>
            <p:ph type="title"/>
          </p:nvPr>
        </p:nvSpPr>
        <p:spPr>
          <a:xfrm>
            <a:off x="609600" y="234444"/>
            <a:ext cx="10972800" cy="1143000"/>
          </a:xfrm>
        </p:spPr>
        <p:txBody>
          <a:bodyPr/>
          <a:lstStyle/>
          <a:p>
            <a:pPr algn="l"/>
            <a:r>
              <a:rPr lang="es-EC" dirty="0">
                <a:solidFill>
                  <a:schemeClr val="tx1"/>
                </a:solidFill>
              </a:rPr>
              <a:t>Metodología</a:t>
            </a:r>
            <a:endParaRPr lang="es-EC" dirty="0"/>
          </a:p>
        </p:txBody>
      </p:sp>
      <p:sp>
        <p:nvSpPr>
          <p:cNvPr id="7" name="Rectangle 4">
            <a:extLst>
              <a:ext uri="{FF2B5EF4-FFF2-40B4-BE49-F238E27FC236}">
                <a16:creationId xmlns:a16="http://schemas.microsoft.com/office/drawing/2014/main" id="{463C16FE-ED26-0780-6DE8-06843E79589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a:extLst>
              <a:ext uri="{FF2B5EF4-FFF2-40B4-BE49-F238E27FC236}">
                <a16:creationId xmlns:a16="http://schemas.microsoft.com/office/drawing/2014/main" id="{EBA540DE-401F-51EE-ECEE-E41DF1489E20}"/>
              </a:ext>
            </a:extLst>
          </p:cNvPr>
          <p:cNvGraphicFramePr>
            <a:graphicFrameLocks noChangeAspect="1"/>
          </p:cNvGraphicFramePr>
          <p:nvPr>
            <p:extLst>
              <p:ext uri="{D42A27DB-BD31-4B8C-83A1-F6EECF244321}">
                <p14:modId xmlns:p14="http://schemas.microsoft.com/office/powerpoint/2010/main" val="692006378"/>
              </p:ext>
            </p:extLst>
          </p:nvPr>
        </p:nvGraphicFramePr>
        <p:xfrm>
          <a:off x="407368" y="1989138"/>
          <a:ext cx="5249863" cy="2133600"/>
        </p:xfrm>
        <a:graphic>
          <a:graphicData uri="http://schemas.openxmlformats.org/presentationml/2006/ole">
            <mc:AlternateContent xmlns:mc="http://schemas.openxmlformats.org/markup-compatibility/2006">
              <mc:Choice xmlns:v="urn:schemas-microsoft-com:vml" Requires="v">
                <p:oleObj r:id="rId2" imgW="8400891" imgH="3381206" progId="Visio.Drawing.15">
                  <p:embed/>
                </p:oleObj>
              </mc:Choice>
              <mc:Fallback>
                <p:oleObj r:id="rId2" imgW="8400891" imgH="3381206" progId="Visio.Drawing.15">
                  <p:embed/>
                  <p:pic>
                    <p:nvPicPr>
                      <p:cNvPr id="8" name="Objeto 7">
                        <a:extLst>
                          <a:ext uri="{FF2B5EF4-FFF2-40B4-BE49-F238E27FC236}">
                            <a16:creationId xmlns:a16="http://schemas.microsoft.com/office/drawing/2014/main" id="{EBA540DE-401F-51EE-ECEE-E41DF1489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1989138"/>
                        <a:ext cx="5249863"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a:extLst>
              <a:ext uri="{FF2B5EF4-FFF2-40B4-BE49-F238E27FC236}">
                <a16:creationId xmlns:a16="http://schemas.microsoft.com/office/drawing/2014/main" id="{2F4203D3-759F-C635-5A70-615D924F09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Objeto 9">
            <a:extLst>
              <a:ext uri="{FF2B5EF4-FFF2-40B4-BE49-F238E27FC236}">
                <a16:creationId xmlns:a16="http://schemas.microsoft.com/office/drawing/2014/main" id="{86D09772-A096-099D-B1E6-5968F86F5CAD}"/>
              </a:ext>
            </a:extLst>
          </p:cNvPr>
          <p:cNvGraphicFramePr>
            <a:graphicFrameLocks noChangeAspect="1"/>
          </p:cNvGraphicFramePr>
          <p:nvPr>
            <p:extLst>
              <p:ext uri="{D42A27DB-BD31-4B8C-83A1-F6EECF244321}">
                <p14:modId xmlns:p14="http://schemas.microsoft.com/office/powerpoint/2010/main" val="1196943589"/>
              </p:ext>
            </p:extLst>
          </p:nvPr>
        </p:nvGraphicFramePr>
        <p:xfrm>
          <a:off x="419169" y="4742885"/>
          <a:ext cx="5410200" cy="1066800"/>
        </p:xfrm>
        <a:graphic>
          <a:graphicData uri="http://schemas.openxmlformats.org/presentationml/2006/ole">
            <mc:AlternateContent xmlns:mc="http://schemas.openxmlformats.org/markup-compatibility/2006">
              <mc:Choice xmlns:v="urn:schemas-microsoft-com:vml" Requires="v">
                <p:oleObj r:id="rId4" imgW="9705788" imgH="1409873" progId="Visio.Drawing.15">
                  <p:embed/>
                </p:oleObj>
              </mc:Choice>
              <mc:Fallback>
                <p:oleObj r:id="rId4" imgW="9705788" imgH="1409873" progId="Visio.Drawing.15">
                  <p:embed/>
                  <p:pic>
                    <p:nvPicPr>
                      <p:cNvPr id="10" name="Objeto 9">
                        <a:extLst>
                          <a:ext uri="{FF2B5EF4-FFF2-40B4-BE49-F238E27FC236}">
                            <a16:creationId xmlns:a16="http://schemas.microsoft.com/office/drawing/2014/main" id="{86D09772-A096-099D-B1E6-5968F86F5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69" y="4742885"/>
                        <a:ext cx="5410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uadroTexto 11">
            <a:extLst>
              <a:ext uri="{FF2B5EF4-FFF2-40B4-BE49-F238E27FC236}">
                <a16:creationId xmlns:a16="http://schemas.microsoft.com/office/drawing/2014/main" id="{5B81A368-48A9-4B4B-35AB-B0BF10CF5F89}"/>
              </a:ext>
            </a:extLst>
          </p:cNvPr>
          <p:cNvSpPr txBox="1"/>
          <p:nvPr/>
        </p:nvSpPr>
        <p:spPr>
          <a:xfrm>
            <a:off x="275215" y="4297211"/>
            <a:ext cx="6094324" cy="369332"/>
          </a:xfrm>
          <a:prstGeom prst="rect">
            <a:avLst/>
          </a:prstGeom>
          <a:noFill/>
        </p:spPr>
        <p:txBody>
          <a:bodyPr wrap="square">
            <a:spAutoFit/>
          </a:bodyPr>
          <a:lstStyle/>
          <a:p>
            <a:r>
              <a:rPr lang="es-EC" sz="1800" b="1" i="1" dirty="0">
                <a:solidFill>
                  <a:srgbClr val="000000"/>
                </a:solidFill>
                <a:effectLst/>
                <a:latin typeface="Arial" panose="020B0604020202020204" pitchFamily="34" charset="0"/>
                <a:ea typeface="Times New Roman" panose="02020603050405020304" pitchFamily="18" charset="0"/>
              </a:rPr>
              <a:t>2. Procesos de capacitación al personal</a:t>
            </a:r>
            <a:endParaRPr lang="es-EC" b="1" dirty="0"/>
          </a:p>
        </p:txBody>
      </p:sp>
      <p:sp>
        <p:nvSpPr>
          <p:cNvPr id="13" name="Rectangle 8">
            <a:extLst>
              <a:ext uri="{FF2B5EF4-FFF2-40B4-BE49-F238E27FC236}">
                <a16:creationId xmlns:a16="http://schemas.microsoft.com/office/drawing/2014/main" id="{EEFBC349-4B6C-D2E9-3139-FA0D3A1387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Objeto 13">
            <a:extLst>
              <a:ext uri="{FF2B5EF4-FFF2-40B4-BE49-F238E27FC236}">
                <a16:creationId xmlns:a16="http://schemas.microsoft.com/office/drawing/2014/main" id="{3DFD5A9B-3767-DD54-451F-B33F220EBABB}"/>
              </a:ext>
            </a:extLst>
          </p:cNvPr>
          <p:cNvGraphicFramePr>
            <a:graphicFrameLocks noChangeAspect="1"/>
          </p:cNvGraphicFramePr>
          <p:nvPr>
            <p:extLst>
              <p:ext uri="{D42A27DB-BD31-4B8C-83A1-F6EECF244321}">
                <p14:modId xmlns:p14="http://schemas.microsoft.com/office/powerpoint/2010/main" val="2243786794"/>
              </p:ext>
            </p:extLst>
          </p:nvPr>
        </p:nvGraphicFramePr>
        <p:xfrm>
          <a:off x="6334562" y="3229776"/>
          <a:ext cx="5165725" cy="1295400"/>
        </p:xfrm>
        <a:graphic>
          <a:graphicData uri="http://schemas.openxmlformats.org/presentationml/2006/ole">
            <mc:AlternateContent xmlns:mc="http://schemas.openxmlformats.org/markup-compatibility/2006">
              <mc:Choice xmlns:v="urn:schemas-microsoft-com:vml" Requires="v">
                <p:oleObj r:id="rId6" imgW="10610895" imgH="1743205" progId="Visio.Drawing.15">
                  <p:embed/>
                </p:oleObj>
              </mc:Choice>
              <mc:Fallback>
                <p:oleObj r:id="rId6" imgW="10610895" imgH="1743205" progId="Visio.Drawing.15">
                  <p:embed/>
                  <p:pic>
                    <p:nvPicPr>
                      <p:cNvPr id="14" name="Objeto 13">
                        <a:extLst>
                          <a:ext uri="{FF2B5EF4-FFF2-40B4-BE49-F238E27FC236}">
                            <a16:creationId xmlns:a16="http://schemas.microsoft.com/office/drawing/2014/main" id="{3DFD5A9B-3767-DD54-451F-B33F220EBA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562" y="3229776"/>
                        <a:ext cx="516572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CuadroTexto 15">
            <a:extLst>
              <a:ext uri="{FF2B5EF4-FFF2-40B4-BE49-F238E27FC236}">
                <a16:creationId xmlns:a16="http://schemas.microsoft.com/office/drawing/2014/main" id="{F4578542-17FF-6D7C-7FBD-43F10273F404}"/>
              </a:ext>
            </a:extLst>
          </p:cNvPr>
          <p:cNvSpPr txBox="1"/>
          <p:nvPr/>
        </p:nvSpPr>
        <p:spPr>
          <a:xfrm>
            <a:off x="6433930" y="2488988"/>
            <a:ext cx="5350702" cy="566950"/>
          </a:xfrm>
          <a:prstGeom prst="rect">
            <a:avLst/>
          </a:prstGeom>
          <a:noFill/>
        </p:spPr>
        <p:txBody>
          <a:bodyPr wrap="square">
            <a:spAutoFit/>
          </a:bodyPr>
          <a:lstStyle/>
          <a:p>
            <a:pPr>
              <a:lnSpc>
                <a:spcPct val="200000"/>
              </a:lnSpc>
            </a:pPr>
            <a:r>
              <a:rPr lang="es-EC"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Proceso de instalación de campamento.</a:t>
            </a:r>
            <a:endParaRPr lang="es-EC"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90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362C9EB9-F0F9-AC93-8439-79FA279BE2C3}"/>
              </a:ext>
            </a:extLst>
          </p:cNvPr>
          <p:cNvSpPr>
            <a:spLocks noGrp="1"/>
          </p:cNvSpPr>
          <p:nvPr>
            <p:ph type="title"/>
          </p:nvPr>
        </p:nvSpPr>
        <p:spPr>
          <a:xfrm>
            <a:off x="609600" y="274638"/>
            <a:ext cx="10972800" cy="1143000"/>
          </a:xfrm>
        </p:spPr>
        <p:txBody>
          <a:bodyPr/>
          <a:lstStyle/>
          <a:p>
            <a:pPr algn="l"/>
            <a:r>
              <a:rPr lang="es-EC" dirty="0">
                <a:solidFill>
                  <a:schemeClr val="tx1"/>
                </a:solidFill>
              </a:rPr>
              <a:t>Metodología</a:t>
            </a:r>
            <a:endParaRPr lang="es-EC" dirty="0"/>
          </a:p>
        </p:txBody>
      </p:sp>
      <p:sp>
        <p:nvSpPr>
          <p:cNvPr id="5" name="Marcador de contenido 1">
            <a:extLst>
              <a:ext uri="{FF2B5EF4-FFF2-40B4-BE49-F238E27FC236}">
                <a16:creationId xmlns:a16="http://schemas.microsoft.com/office/drawing/2014/main" id="{1BB3F0AF-2FDC-3403-F520-38623424AB0A}"/>
              </a:ext>
            </a:extLst>
          </p:cNvPr>
          <p:cNvSpPr txBox="1">
            <a:spLocks/>
          </p:cNvSpPr>
          <p:nvPr/>
        </p:nvSpPr>
        <p:spPr>
          <a:xfrm>
            <a:off x="335360" y="980728"/>
            <a:ext cx="10972800" cy="6595022"/>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endParaRPr lang="es-MX" kern="0" dirty="0">
              <a:solidFill>
                <a:srgbClr val="0070C0"/>
              </a:solidFill>
            </a:endParaRPr>
          </a:p>
          <a:p>
            <a:endParaRPr lang="es-MX" kern="0" dirty="0">
              <a:solidFill>
                <a:srgbClr val="0070C0"/>
              </a:solidFill>
            </a:endParaRPr>
          </a:p>
          <a:p>
            <a:pPr marL="0" indent="0">
              <a:buFontTx/>
              <a:buNone/>
            </a:pPr>
            <a:endParaRPr lang="es-EC" kern="0" dirty="0">
              <a:solidFill>
                <a:srgbClr val="0070C0"/>
              </a:solidFill>
            </a:endParaRPr>
          </a:p>
          <a:p>
            <a:pPr marL="0" indent="0">
              <a:buFontTx/>
              <a:buNone/>
            </a:pPr>
            <a:endParaRPr lang="es-EC" kern="0" dirty="0">
              <a:solidFill>
                <a:srgbClr val="0070C0"/>
              </a:solidFill>
            </a:endParaRPr>
          </a:p>
        </p:txBody>
      </p:sp>
      <p:sp>
        <p:nvSpPr>
          <p:cNvPr id="6" name="Rectángulo: esquinas redondeadas 5">
            <a:extLst>
              <a:ext uri="{FF2B5EF4-FFF2-40B4-BE49-F238E27FC236}">
                <a16:creationId xmlns:a16="http://schemas.microsoft.com/office/drawing/2014/main" id="{D6DD5E89-69D8-693C-10D4-CC9ED67E4CA1}"/>
              </a:ext>
            </a:extLst>
          </p:cNvPr>
          <p:cNvSpPr/>
          <p:nvPr/>
        </p:nvSpPr>
        <p:spPr>
          <a:xfrm>
            <a:off x="695400" y="1052736"/>
            <a:ext cx="2808312" cy="931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Política Ambiental</a:t>
            </a:r>
            <a:endParaRPr lang="es-EC" dirty="0">
              <a:solidFill>
                <a:schemeClr val="tx1"/>
              </a:solidFill>
            </a:endParaRPr>
          </a:p>
        </p:txBody>
      </p:sp>
      <p:sp>
        <p:nvSpPr>
          <p:cNvPr id="7" name="Abrir llave 6">
            <a:extLst>
              <a:ext uri="{FF2B5EF4-FFF2-40B4-BE49-F238E27FC236}">
                <a16:creationId xmlns:a16="http://schemas.microsoft.com/office/drawing/2014/main" id="{74E3EB5B-4ABD-80A7-3E4E-0504A6975FAD}"/>
              </a:ext>
            </a:extLst>
          </p:cNvPr>
          <p:cNvSpPr/>
          <p:nvPr/>
        </p:nvSpPr>
        <p:spPr>
          <a:xfrm>
            <a:off x="241949" y="2185144"/>
            <a:ext cx="648072" cy="36201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CuadroTexto 7">
            <a:extLst>
              <a:ext uri="{FF2B5EF4-FFF2-40B4-BE49-F238E27FC236}">
                <a16:creationId xmlns:a16="http://schemas.microsoft.com/office/drawing/2014/main" id="{912A5018-7401-4340-8CD9-C25E39B142BC}"/>
              </a:ext>
            </a:extLst>
          </p:cNvPr>
          <p:cNvSpPr txBox="1"/>
          <p:nvPr/>
        </p:nvSpPr>
        <p:spPr>
          <a:xfrm>
            <a:off x="695400" y="2255413"/>
            <a:ext cx="3096344" cy="3600986"/>
          </a:xfrm>
          <a:prstGeom prst="rect">
            <a:avLst/>
          </a:prstGeom>
          <a:noFill/>
        </p:spPr>
        <p:txBody>
          <a:bodyPr wrap="square" rtlCol="0">
            <a:spAutoFit/>
          </a:bodyPr>
          <a:lstStyle/>
          <a:p>
            <a:pPr algn="just"/>
            <a:r>
              <a:rPr lang="es-MX" sz="1200" dirty="0"/>
              <a:t>-Analizar, evaluar, prevenir y eliminar situaciones de vulneración ambiental, así como en la determinación de sus aspectos e impactos ambientales según en alcance del SGA.</a:t>
            </a:r>
          </a:p>
          <a:p>
            <a:pPr algn="just"/>
            <a:r>
              <a:rPr lang="es-MX" sz="1200" dirty="0"/>
              <a:t>-Identificar la legislación ambiental nacional e internacional y todos los acuerdos y normativas que la empresa suscribiese.</a:t>
            </a:r>
          </a:p>
          <a:p>
            <a:pPr algn="just"/>
            <a:r>
              <a:rPr lang="es-MX" sz="1200" dirty="0"/>
              <a:t>-El área de mantenimiento de líneas de transmisión se compromete a mantener al personal informado sobre el avance, desarrollo e implantación del SGA. </a:t>
            </a:r>
          </a:p>
          <a:p>
            <a:pPr algn="just"/>
            <a:r>
              <a:rPr lang="es-MX" sz="1200" dirty="0"/>
              <a:t>-Capacitar de manera continua al personal que labora en trabajo de campo, con la finalidad de la comprensión sobre los aspectos e impactos ambientales que se derivan de la acción antrópica propia del trabajo.</a:t>
            </a:r>
          </a:p>
        </p:txBody>
      </p:sp>
      <p:cxnSp>
        <p:nvCxnSpPr>
          <p:cNvPr id="10" name="Conector recto de flecha 9">
            <a:extLst>
              <a:ext uri="{FF2B5EF4-FFF2-40B4-BE49-F238E27FC236}">
                <a16:creationId xmlns:a16="http://schemas.microsoft.com/office/drawing/2014/main" id="{F8EB42F7-EF94-F45B-553F-8FF116EAF3DD}"/>
              </a:ext>
            </a:extLst>
          </p:cNvPr>
          <p:cNvCxnSpPr>
            <a:cxnSpLocks/>
            <a:stCxn id="6" idx="3"/>
          </p:cNvCxnSpPr>
          <p:nvPr/>
        </p:nvCxnSpPr>
        <p:spPr>
          <a:xfrm>
            <a:off x="3503712" y="1518357"/>
            <a:ext cx="7920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ectángulo: esquinas redondeadas 10">
            <a:extLst>
              <a:ext uri="{FF2B5EF4-FFF2-40B4-BE49-F238E27FC236}">
                <a16:creationId xmlns:a16="http://schemas.microsoft.com/office/drawing/2014/main" id="{A5F57F33-89DB-6220-A3E3-ABAD86313759}"/>
              </a:ext>
            </a:extLst>
          </p:cNvPr>
          <p:cNvSpPr/>
          <p:nvPr/>
        </p:nvSpPr>
        <p:spPr>
          <a:xfrm>
            <a:off x="4295800" y="1052736"/>
            <a:ext cx="2808312" cy="931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Planificación</a:t>
            </a:r>
            <a:endParaRPr lang="es-EC" dirty="0">
              <a:solidFill>
                <a:schemeClr val="tx1"/>
              </a:solidFill>
            </a:endParaRPr>
          </a:p>
        </p:txBody>
      </p:sp>
      <p:sp>
        <p:nvSpPr>
          <p:cNvPr id="13" name="Abrir llave 12">
            <a:extLst>
              <a:ext uri="{FF2B5EF4-FFF2-40B4-BE49-F238E27FC236}">
                <a16:creationId xmlns:a16="http://schemas.microsoft.com/office/drawing/2014/main" id="{141A381E-C102-F3D7-1071-604CCAA99249}"/>
              </a:ext>
            </a:extLst>
          </p:cNvPr>
          <p:cNvSpPr/>
          <p:nvPr/>
        </p:nvSpPr>
        <p:spPr>
          <a:xfrm>
            <a:off x="3899756" y="2149676"/>
            <a:ext cx="648072" cy="36201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4" name="CuadroTexto 13">
            <a:extLst>
              <a:ext uri="{FF2B5EF4-FFF2-40B4-BE49-F238E27FC236}">
                <a16:creationId xmlns:a16="http://schemas.microsoft.com/office/drawing/2014/main" id="{E1946650-41EA-F753-53DB-D4EB496F1E3A}"/>
              </a:ext>
            </a:extLst>
          </p:cNvPr>
          <p:cNvSpPr txBox="1"/>
          <p:nvPr/>
        </p:nvSpPr>
        <p:spPr>
          <a:xfrm>
            <a:off x="4295800" y="2255413"/>
            <a:ext cx="2520280" cy="1938992"/>
          </a:xfrm>
          <a:prstGeom prst="rect">
            <a:avLst/>
          </a:prstGeom>
          <a:noFill/>
        </p:spPr>
        <p:txBody>
          <a:bodyPr wrap="square" rtlCol="0">
            <a:spAutoFit/>
          </a:bodyPr>
          <a:lstStyle/>
          <a:p>
            <a:r>
              <a:rPr lang="es-EC" sz="1200" dirty="0">
                <a:solidFill>
                  <a:srgbClr val="000000"/>
                </a:solidFill>
                <a:effectLst/>
                <a:latin typeface="Arial" panose="020B0604020202020204" pitchFamily="34" charset="0"/>
                <a:ea typeface="Times New Roman" panose="02020603050405020304" pitchFamily="18" charset="0"/>
              </a:rPr>
              <a:t>-Se conocen todos los procesos y actividades dentro del alcance del SGA</a:t>
            </a:r>
          </a:p>
          <a:p>
            <a:r>
              <a:rPr lang="es-EC" sz="1200" dirty="0">
                <a:solidFill>
                  <a:srgbClr val="000000"/>
                </a:solidFill>
                <a:latin typeface="Arial" panose="020B0604020202020204" pitchFamily="34" charset="0"/>
              </a:rPr>
              <a:t>-</a:t>
            </a:r>
            <a:r>
              <a:rPr lang="es-MX" sz="1200" dirty="0">
                <a:solidFill>
                  <a:srgbClr val="000000"/>
                </a:solidFill>
                <a:latin typeface="Arial" panose="020B0604020202020204" pitchFamily="34" charset="0"/>
              </a:rPr>
              <a:t>Establecer el estado actual de la empresa</a:t>
            </a:r>
          </a:p>
          <a:p>
            <a:r>
              <a:rPr lang="es-MX" sz="1200" dirty="0">
                <a:solidFill>
                  <a:srgbClr val="000000"/>
                </a:solidFill>
                <a:latin typeface="Arial" panose="020B0604020202020204" pitchFamily="34" charset="0"/>
              </a:rPr>
              <a:t>-Procedimientos necesarios para cumplir con los objetivos medioambientales planteados en la Política Ambiental </a:t>
            </a:r>
          </a:p>
          <a:p>
            <a:endParaRPr lang="es-EC" sz="1200" dirty="0"/>
          </a:p>
        </p:txBody>
      </p:sp>
      <p:cxnSp>
        <p:nvCxnSpPr>
          <p:cNvPr id="15" name="Conector recto de flecha 14">
            <a:extLst>
              <a:ext uri="{FF2B5EF4-FFF2-40B4-BE49-F238E27FC236}">
                <a16:creationId xmlns:a16="http://schemas.microsoft.com/office/drawing/2014/main" id="{078BAACA-B4F9-DA53-6B8C-59DEF84EDB04}"/>
              </a:ext>
            </a:extLst>
          </p:cNvPr>
          <p:cNvCxnSpPr>
            <a:cxnSpLocks/>
          </p:cNvCxnSpPr>
          <p:nvPr/>
        </p:nvCxnSpPr>
        <p:spPr>
          <a:xfrm>
            <a:off x="7104112" y="1518357"/>
            <a:ext cx="7920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Rectángulo: esquinas redondeadas 15">
            <a:extLst>
              <a:ext uri="{FF2B5EF4-FFF2-40B4-BE49-F238E27FC236}">
                <a16:creationId xmlns:a16="http://schemas.microsoft.com/office/drawing/2014/main" id="{65DA59EF-27C1-CC93-BBEC-A1B846322A98}"/>
              </a:ext>
            </a:extLst>
          </p:cNvPr>
          <p:cNvSpPr/>
          <p:nvPr/>
        </p:nvSpPr>
        <p:spPr>
          <a:xfrm>
            <a:off x="7896200" y="1052736"/>
            <a:ext cx="2808312" cy="931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Análisis Medio Ambiental</a:t>
            </a:r>
            <a:endParaRPr lang="es-EC" dirty="0">
              <a:solidFill>
                <a:schemeClr val="tx1"/>
              </a:solidFill>
            </a:endParaRPr>
          </a:p>
        </p:txBody>
      </p:sp>
      <p:sp>
        <p:nvSpPr>
          <p:cNvPr id="17" name="Abrir llave 16">
            <a:extLst>
              <a:ext uri="{FF2B5EF4-FFF2-40B4-BE49-F238E27FC236}">
                <a16:creationId xmlns:a16="http://schemas.microsoft.com/office/drawing/2014/main" id="{EF6616C4-31A1-6DA7-BABF-36870EA69F5E}"/>
              </a:ext>
            </a:extLst>
          </p:cNvPr>
          <p:cNvSpPr/>
          <p:nvPr/>
        </p:nvSpPr>
        <p:spPr>
          <a:xfrm>
            <a:off x="7603958" y="2128890"/>
            <a:ext cx="648072" cy="36201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8" name="CuadroTexto 17">
            <a:extLst>
              <a:ext uri="{FF2B5EF4-FFF2-40B4-BE49-F238E27FC236}">
                <a16:creationId xmlns:a16="http://schemas.microsoft.com/office/drawing/2014/main" id="{DE515059-BBAB-1B73-8B34-2B97A5D1F9EA}"/>
              </a:ext>
            </a:extLst>
          </p:cNvPr>
          <p:cNvSpPr txBox="1"/>
          <p:nvPr/>
        </p:nvSpPr>
        <p:spPr>
          <a:xfrm>
            <a:off x="8184232" y="2255413"/>
            <a:ext cx="3024336" cy="2492990"/>
          </a:xfrm>
          <a:prstGeom prst="rect">
            <a:avLst/>
          </a:prstGeom>
          <a:noFill/>
        </p:spPr>
        <p:txBody>
          <a:bodyPr wrap="square" rtlCol="0">
            <a:spAutoFit/>
          </a:bodyPr>
          <a:lstStyle/>
          <a:p>
            <a:r>
              <a:rPr lang="es-MX" sz="1200" dirty="0"/>
              <a:t>-Proporciona información real sobre el estado en el cual se encuentra el área de mantenimiento de líneas de transmisión en CELEC EP, </a:t>
            </a:r>
          </a:p>
          <a:p>
            <a:r>
              <a:rPr lang="es-MX" sz="1200" dirty="0"/>
              <a:t>-Permite reconocer que impactos ambientales se derivan de los aspectos y de los procesos</a:t>
            </a:r>
          </a:p>
          <a:p>
            <a:r>
              <a:rPr lang="es-MX" sz="1200" dirty="0"/>
              <a:t>-Da a conocer la legislación ambiental nacional vigente para cada área de trabajo y cada proceso, en ocasiones demostrando vacíos que anteriormente no se habían analizado.</a:t>
            </a:r>
          </a:p>
          <a:p>
            <a:r>
              <a:rPr lang="es-MX" sz="1200" dirty="0"/>
              <a:t>-Entradas y salidas de cada proceso, </a:t>
            </a:r>
            <a:endParaRPr lang="es-EC" sz="1200" dirty="0"/>
          </a:p>
        </p:txBody>
      </p:sp>
    </p:spTree>
    <p:extLst>
      <p:ext uri="{BB962C8B-B14F-4D97-AF65-F5344CB8AC3E}">
        <p14:creationId xmlns:p14="http://schemas.microsoft.com/office/powerpoint/2010/main" val="330949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555E4B1-CC69-3BEF-A1A0-7208AFB88B6F}"/>
              </a:ext>
            </a:extLst>
          </p:cNvPr>
          <p:cNvSpPr>
            <a:spLocks noGrp="1"/>
          </p:cNvSpPr>
          <p:nvPr>
            <p:ph idx="1"/>
          </p:nvPr>
        </p:nvSpPr>
        <p:spPr>
          <a:xfrm>
            <a:off x="551384" y="857153"/>
            <a:ext cx="10972800" cy="4525963"/>
          </a:xfrm>
        </p:spPr>
        <p:txBody>
          <a:bodyPr/>
          <a:lstStyle/>
          <a:p>
            <a:r>
              <a:rPr lang="es-MX" dirty="0">
                <a:solidFill>
                  <a:srgbClr val="0070C0"/>
                </a:solidFill>
              </a:rPr>
              <a:t>Aspectos Ambientales </a:t>
            </a:r>
            <a:endParaRPr lang="es-EC" dirty="0">
              <a:solidFill>
                <a:srgbClr val="0070C0"/>
              </a:solidFill>
            </a:endParaRPr>
          </a:p>
        </p:txBody>
      </p:sp>
      <p:sp>
        <p:nvSpPr>
          <p:cNvPr id="4" name="Título 2">
            <a:extLst>
              <a:ext uri="{FF2B5EF4-FFF2-40B4-BE49-F238E27FC236}">
                <a16:creationId xmlns:a16="http://schemas.microsoft.com/office/drawing/2014/main" id="{1A3B2491-F749-94E4-0B9F-3F7E994D04F7}"/>
              </a:ext>
            </a:extLst>
          </p:cNvPr>
          <p:cNvSpPr>
            <a:spLocks noGrp="1"/>
          </p:cNvSpPr>
          <p:nvPr>
            <p:ph type="title"/>
          </p:nvPr>
        </p:nvSpPr>
        <p:spPr>
          <a:xfrm>
            <a:off x="609600" y="274638"/>
            <a:ext cx="10972800" cy="1143000"/>
          </a:xfrm>
        </p:spPr>
        <p:txBody>
          <a:bodyPr/>
          <a:lstStyle/>
          <a:p>
            <a:pPr algn="l"/>
            <a:r>
              <a:rPr lang="es-EC" dirty="0">
                <a:solidFill>
                  <a:schemeClr val="tx1"/>
                </a:solidFill>
              </a:rPr>
              <a:t>Metodología</a:t>
            </a:r>
            <a:endParaRPr lang="es-EC" dirty="0"/>
          </a:p>
        </p:txBody>
      </p:sp>
      <p:sp>
        <p:nvSpPr>
          <p:cNvPr id="5" name="Rectangle 2">
            <a:extLst>
              <a:ext uri="{FF2B5EF4-FFF2-40B4-BE49-F238E27FC236}">
                <a16:creationId xmlns:a16="http://schemas.microsoft.com/office/drawing/2014/main" id="{DF39693D-7829-39B3-1984-E6EA9983F3B7}"/>
              </a:ext>
            </a:extLst>
          </p:cNvPr>
          <p:cNvSpPr>
            <a:spLocks noChangeArrowheads="1"/>
          </p:cNvSpPr>
          <p:nvPr/>
        </p:nvSpPr>
        <p:spPr bwMode="auto">
          <a:xfrm>
            <a:off x="667816" y="16684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a:extLst>
              <a:ext uri="{FF2B5EF4-FFF2-40B4-BE49-F238E27FC236}">
                <a16:creationId xmlns:a16="http://schemas.microsoft.com/office/drawing/2014/main" id="{0029BCDA-0267-6123-0615-B1123B37E241}"/>
              </a:ext>
            </a:extLst>
          </p:cNvPr>
          <p:cNvGraphicFramePr>
            <a:graphicFrameLocks noChangeAspect="1"/>
          </p:cNvGraphicFramePr>
          <p:nvPr>
            <p:extLst>
              <p:ext uri="{D42A27DB-BD31-4B8C-83A1-F6EECF244321}">
                <p14:modId xmlns:p14="http://schemas.microsoft.com/office/powerpoint/2010/main" val="1826260512"/>
              </p:ext>
            </p:extLst>
          </p:nvPr>
        </p:nvGraphicFramePr>
        <p:xfrm>
          <a:off x="398984" y="1668462"/>
          <a:ext cx="5486400" cy="1760538"/>
        </p:xfrm>
        <a:graphic>
          <a:graphicData uri="http://schemas.openxmlformats.org/presentationml/2006/ole">
            <mc:AlternateContent xmlns:mc="http://schemas.openxmlformats.org/markup-compatibility/2006">
              <mc:Choice xmlns:v="urn:schemas-microsoft-com:vml" Requires="v">
                <p:oleObj r:id="rId2" imgW="7143651" imgH="2152705" progId="Visio.Drawing.15">
                  <p:embed/>
                </p:oleObj>
              </mc:Choice>
              <mc:Fallback>
                <p:oleObj r:id="rId2" imgW="7143651" imgH="2152705" progId="Visio.Drawing.15">
                  <p:embed/>
                  <p:pic>
                    <p:nvPicPr>
                      <p:cNvPr id="6" name="Objeto 5">
                        <a:extLst>
                          <a:ext uri="{FF2B5EF4-FFF2-40B4-BE49-F238E27FC236}">
                            <a16:creationId xmlns:a16="http://schemas.microsoft.com/office/drawing/2014/main" id="{0029BCDA-0267-6123-0615-B1123B37E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84" y="1668462"/>
                        <a:ext cx="5486400" cy="176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a:extLst>
              <a:ext uri="{FF2B5EF4-FFF2-40B4-BE49-F238E27FC236}">
                <a16:creationId xmlns:a16="http://schemas.microsoft.com/office/drawing/2014/main" id="{3919958C-6FE0-17E5-071C-22AB77C5F401}"/>
              </a:ext>
            </a:extLst>
          </p:cNvPr>
          <p:cNvSpPr>
            <a:spLocks noChangeArrowheads="1"/>
          </p:cNvSpPr>
          <p:nvPr/>
        </p:nvSpPr>
        <p:spPr bwMode="auto">
          <a:xfrm>
            <a:off x="551384" y="41490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a:extLst>
              <a:ext uri="{FF2B5EF4-FFF2-40B4-BE49-F238E27FC236}">
                <a16:creationId xmlns:a16="http://schemas.microsoft.com/office/drawing/2014/main" id="{F76E320A-6453-24FE-61C0-D0ECE516E2CB}"/>
              </a:ext>
            </a:extLst>
          </p:cNvPr>
          <p:cNvGraphicFramePr>
            <a:graphicFrameLocks noChangeAspect="1"/>
          </p:cNvGraphicFramePr>
          <p:nvPr>
            <p:extLst>
              <p:ext uri="{D42A27DB-BD31-4B8C-83A1-F6EECF244321}">
                <p14:modId xmlns:p14="http://schemas.microsoft.com/office/powerpoint/2010/main" val="2882840893"/>
              </p:ext>
            </p:extLst>
          </p:nvPr>
        </p:nvGraphicFramePr>
        <p:xfrm>
          <a:off x="335360" y="4233217"/>
          <a:ext cx="5334000" cy="1676400"/>
        </p:xfrm>
        <a:graphic>
          <a:graphicData uri="http://schemas.openxmlformats.org/presentationml/2006/ole">
            <mc:AlternateContent xmlns:mc="http://schemas.openxmlformats.org/markup-compatibility/2006">
              <mc:Choice xmlns:v="urn:schemas-microsoft-com:vml" Requires="v">
                <p:oleObj r:id="rId4" imgW="7143651" imgH="2152705" progId="Visio.Drawing.15">
                  <p:embed/>
                </p:oleObj>
              </mc:Choice>
              <mc:Fallback>
                <p:oleObj r:id="rId4" imgW="7143651" imgH="2152705" progId="Visio.Drawing.15">
                  <p:embed/>
                  <p:pic>
                    <p:nvPicPr>
                      <p:cNvPr id="8" name="Objeto 7">
                        <a:extLst>
                          <a:ext uri="{FF2B5EF4-FFF2-40B4-BE49-F238E27FC236}">
                            <a16:creationId xmlns:a16="http://schemas.microsoft.com/office/drawing/2014/main" id="{F76E320A-6453-24FE-61C0-D0ECE516E2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0" y="4233217"/>
                        <a:ext cx="53340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a:extLst>
              <a:ext uri="{FF2B5EF4-FFF2-40B4-BE49-F238E27FC236}">
                <a16:creationId xmlns:a16="http://schemas.microsoft.com/office/drawing/2014/main" id="{0DCBCFD5-1BBB-5507-C7D4-842B11A31A2A}"/>
              </a:ext>
            </a:extLst>
          </p:cNvPr>
          <p:cNvSpPr>
            <a:spLocks noChangeArrowheads="1"/>
          </p:cNvSpPr>
          <p:nvPr/>
        </p:nvSpPr>
        <p:spPr bwMode="auto">
          <a:xfrm>
            <a:off x="10193558" y="32723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Objeto 9">
            <a:extLst>
              <a:ext uri="{FF2B5EF4-FFF2-40B4-BE49-F238E27FC236}">
                <a16:creationId xmlns:a16="http://schemas.microsoft.com/office/drawing/2014/main" id="{AA04B195-895F-6305-F95A-59A8B19A2DDA}"/>
              </a:ext>
            </a:extLst>
          </p:cNvPr>
          <p:cNvGraphicFramePr>
            <a:graphicFrameLocks noChangeAspect="1"/>
          </p:cNvGraphicFramePr>
          <p:nvPr>
            <p:extLst>
              <p:ext uri="{D42A27DB-BD31-4B8C-83A1-F6EECF244321}">
                <p14:modId xmlns:p14="http://schemas.microsoft.com/office/powerpoint/2010/main" val="3523034474"/>
              </p:ext>
            </p:extLst>
          </p:nvPr>
        </p:nvGraphicFramePr>
        <p:xfrm>
          <a:off x="6228166" y="3246910"/>
          <a:ext cx="5265738" cy="1600200"/>
        </p:xfrm>
        <a:graphic>
          <a:graphicData uri="http://schemas.openxmlformats.org/presentationml/2006/ole">
            <mc:AlternateContent xmlns:mc="http://schemas.openxmlformats.org/markup-compatibility/2006">
              <mc:Choice xmlns:v="urn:schemas-microsoft-com:vml" Requires="v">
                <p:oleObj r:id="rId6" imgW="7143651" imgH="2152705" progId="Visio.Drawing.15">
                  <p:embed/>
                </p:oleObj>
              </mc:Choice>
              <mc:Fallback>
                <p:oleObj r:id="rId6" imgW="7143651" imgH="2152705" progId="Visio.Drawing.15">
                  <p:embed/>
                  <p:pic>
                    <p:nvPicPr>
                      <p:cNvPr id="10" name="Objeto 9">
                        <a:extLst>
                          <a:ext uri="{FF2B5EF4-FFF2-40B4-BE49-F238E27FC236}">
                            <a16:creationId xmlns:a16="http://schemas.microsoft.com/office/drawing/2014/main" id="{AA04B195-895F-6305-F95A-59A8B19A2D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66" y="3246910"/>
                        <a:ext cx="5265738"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uadroTexto 12">
            <a:extLst>
              <a:ext uri="{FF2B5EF4-FFF2-40B4-BE49-F238E27FC236}">
                <a16:creationId xmlns:a16="http://schemas.microsoft.com/office/drawing/2014/main" id="{AA8B686B-240E-BE41-2701-46929F486ECD}"/>
              </a:ext>
            </a:extLst>
          </p:cNvPr>
          <p:cNvSpPr txBox="1"/>
          <p:nvPr/>
        </p:nvSpPr>
        <p:spPr>
          <a:xfrm>
            <a:off x="553060" y="1309394"/>
            <a:ext cx="6094324" cy="307777"/>
          </a:xfrm>
          <a:prstGeom prst="rect">
            <a:avLst/>
          </a:prstGeom>
          <a:noFill/>
        </p:spPr>
        <p:txBody>
          <a:bodyPr wrap="square">
            <a:spAutoFit/>
          </a:bodyPr>
          <a:lstStyle/>
          <a:p>
            <a:r>
              <a:rPr lang="es-EC" sz="1400" b="1" i="1" dirty="0">
                <a:effectLst/>
                <a:latin typeface="Arial" panose="020B0604020202020204" pitchFamily="34" charset="0"/>
                <a:ea typeface="Times New Roman" panose="02020603050405020304" pitchFamily="18" charset="0"/>
              </a:rPr>
              <a:t>Aspectos ambientales del proceso de Desbroce</a:t>
            </a:r>
            <a:endParaRPr lang="es-EC" sz="1400" b="1" dirty="0"/>
          </a:p>
        </p:txBody>
      </p:sp>
      <p:sp>
        <p:nvSpPr>
          <p:cNvPr id="15" name="CuadroTexto 14">
            <a:extLst>
              <a:ext uri="{FF2B5EF4-FFF2-40B4-BE49-F238E27FC236}">
                <a16:creationId xmlns:a16="http://schemas.microsoft.com/office/drawing/2014/main" id="{E2DE7E90-E063-87FB-1105-34A8622C9028}"/>
              </a:ext>
            </a:extLst>
          </p:cNvPr>
          <p:cNvSpPr txBox="1"/>
          <p:nvPr/>
        </p:nvSpPr>
        <p:spPr>
          <a:xfrm>
            <a:off x="405807" y="3841303"/>
            <a:ext cx="6094324" cy="307777"/>
          </a:xfrm>
          <a:prstGeom prst="rect">
            <a:avLst/>
          </a:prstGeom>
          <a:noFill/>
        </p:spPr>
        <p:txBody>
          <a:bodyPr wrap="square">
            <a:spAutoFit/>
          </a:bodyPr>
          <a:lstStyle/>
          <a:p>
            <a:r>
              <a:rPr lang="es-EC" sz="1400" b="1" i="1" dirty="0">
                <a:effectLst/>
                <a:latin typeface="Arial" panose="020B0604020202020204" pitchFamily="34" charset="0"/>
                <a:ea typeface="Times New Roman" panose="02020603050405020304" pitchFamily="18" charset="0"/>
              </a:rPr>
              <a:t>Aspectos ambientales del proceso de Capacitación</a:t>
            </a:r>
            <a:endParaRPr lang="es-EC" sz="1400" b="1" dirty="0"/>
          </a:p>
        </p:txBody>
      </p:sp>
      <p:sp>
        <p:nvSpPr>
          <p:cNvPr id="17" name="CuadroTexto 16">
            <a:extLst>
              <a:ext uri="{FF2B5EF4-FFF2-40B4-BE49-F238E27FC236}">
                <a16:creationId xmlns:a16="http://schemas.microsoft.com/office/drawing/2014/main" id="{D81D909B-10B7-83BF-FD64-30F0FEE509B6}"/>
              </a:ext>
            </a:extLst>
          </p:cNvPr>
          <p:cNvSpPr txBox="1"/>
          <p:nvPr/>
        </p:nvSpPr>
        <p:spPr>
          <a:xfrm>
            <a:off x="6323303" y="2684308"/>
            <a:ext cx="6094324" cy="461473"/>
          </a:xfrm>
          <a:prstGeom prst="rect">
            <a:avLst/>
          </a:prstGeom>
          <a:noFill/>
        </p:spPr>
        <p:txBody>
          <a:bodyPr wrap="square">
            <a:spAutoFit/>
          </a:bodyPr>
          <a:lstStyle/>
          <a:p>
            <a:pPr>
              <a:lnSpc>
                <a:spcPct val="200000"/>
              </a:lnSpc>
            </a:pPr>
            <a:r>
              <a:rPr lang="es-EC" sz="14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Aspectos ambientales del proceso de Capacitación</a:t>
            </a:r>
            <a:endPar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76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99E04C5C-D418-89CC-DD8D-3271AB403A4A}"/>
              </a:ext>
            </a:extLst>
          </p:cNvPr>
          <p:cNvSpPr txBox="1">
            <a:spLocks/>
          </p:cNvSpPr>
          <p:nvPr/>
        </p:nvSpPr>
        <p:spPr>
          <a:xfrm>
            <a:off x="609600" y="194251"/>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Metodología</a:t>
            </a:r>
            <a:endParaRPr lang="es-EC" kern="0" dirty="0"/>
          </a:p>
        </p:txBody>
      </p:sp>
      <p:sp>
        <p:nvSpPr>
          <p:cNvPr id="10" name="CuadroTexto 9">
            <a:extLst>
              <a:ext uri="{FF2B5EF4-FFF2-40B4-BE49-F238E27FC236}">
                <a16:creationId xmlns:a16="http://schemas.microsoft.com/office/drawing/2014/main" id="{8A070646-CA27-72FD-8A55-B2D40F854FE9}"/>
              </a:ext>
            </a:extLst>
          </p:cNvPr>
          <p:cNvSpPr txBox="1"/>
          <p:nvPr/>
        </p:nvSpPr>
        <p:spPr>
          <a:xfrm>
            <a:off x="407368" y="770120"/>
            <a:ext cx="5616624" cy="1107996"/>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Requisitos legales y otros requisitos.</a:t>
            </a:r>
            <a:endParaRPr lang="es-EC" sz="1800" b="1" i="1" dirty="0">
              <a:solidFill>
                <a:srgbClr val="0070C0"/>
              </a:solidFill>
              <a:effectLst/>
              <a:latin typeface="Arial" panose="020B0604020202020204" pitchFamily="34" charset="0"/>
              <a:ea typeface="Times New Roman" panose="02020603050405020304" pitchFamily="18" charset="0"/>
            </a:endParaRPr>
          </a:p>
          <a:p>
            <a:r>
              <a:rPr lang="es-MX" sz="1600" b="1" i="1" dirty="0">
                <a:solidFill>
                  <a:schemeClr val="tx2"/>
                </a:solidFill>
                <a:effectLst/>
                <a:latin typeface="Arial" panose="020B0604020202020204" pitchFamily="34" charset="0"/>
                <a:ea typeface="Times New Roman" panose="02020603050405020304" pitchFamily="18" charset="0"/>
              </a:rPr>
              <a:t>Legislación Nacional Aplicable acorde a los </a:t>
            </a:r>
          </a:p>
          <a:p>
            <a:r>
              <a:rPr lang="es-MX" sz="1600" b="1" i="1" dirty="0">
                <a:solidFill>
                  <a:schemeClr val="tx2"/>
                </a:solidFill>
                <a:effectLst/>
                <a:latin typeface="Arial" panose="020B0604020202020204" pitchFamily="34" charset="0"/>
                <a:ea typeface="Times New Roman" panose="02020603050405020304" pitchFamily="18" charset="0"/>
              </a:rPr>
              <a:t>aspectos ambientales del proceso de mantenimiento </a:t>
            </a:r>
          </a:p>
          <a:p>
            <a:r>
              <a:rPr lang="es-MX" sz="1600" b="1" i="1" dirty="0">
                <a:solidFill>
                  <a:schemeClr val="tx2"/>
                </a:solidFill>
                <a:effectLst/>
                <a:latin typeface="Arial" panose="020B0604020202020204" pitchFamily="34" charset="0"/>
                <a:ea typeface="Times New Roman" panose="02020603050405020304" pitchFamily="18" charset="0"/>
              </a:rPr>
              <a:t>de las líneas de transmisión de CELEC EP.</a:t>
            </a:r>
            <a:endParaRPr lang="es-EC" sz="1600" dirty="0">
              <a:solidFill>
                <a:schemeClr val="tx2"/>
              </a:solidFill>
            </a:endParaRPr>
          </a:p>
        </p:txBody>
      </p:sp>
      <p:pic>
        <p:nvPicPr>
          <p:cNvPr id="12" name="Imagen 11">
            <a:extLst>
              <a:ext uri="{FF2B5EF4-FFF2-40B4-BE49-F238E27FC236}">
                <a16:creationId xmlns:a16="http://schemas.microsoft.com/office/drawing/2014/main" id="{C94B8732-F0FB-D891-2219-A44B2E44EF73}"/>
              </a:ext>
            </a:extLst>
          </p:cNvPr>
          <p:cNvPicPr>
            <a:picLocks noChangeAspect="1"/>
          </p:cNvPicPr>
          <p:nvPr/>
        </p:nvPicPr>
        <p:blipFill>
          <a:blip r:embed="rId2"/>
          <a:stretch>
            <a:fillRect/>
          </a:stretch>
        </p:blipFill>
        <p:spPr>
          <a:xfrm>
            <a:off x="335360" y="1935760"/>
            <a:ext cx="4739150" cy="3810796"/>
          </a:xfrm>
          <a:prstGeom prst="rect">
            <a:avLst/>
          </a:prstGeom>
        </p:spPr>
      </p:pic>
      <p:sp>
        <p:nvSpPr>
          <p:cNvPr id="15" name="CuadroTexto 14">
            <a:extLst>
              <a:ext uri="{FF2B5EF4-FFF2-40B4-BE49-F238E27FC236}">
                <a16:creationId xmlns:a16="http://schemas.microsoft.com/office/drawing/2014/main" id="{D9DB8FB4-B856-E375-747C-7C31F6BCD116}"/>
              </a:ext>
            </a:extLst>
          </p:cNvPr>
          <p:cNvSpPr txBox="1"/>
          <p:nvPr/>
        </p:nvSpPr>
        <p:spPr>
          <a:xfrm>
            <a:off x="5965776" y="812075"/>
            <a:ext cx="5616624" cy="646331"/>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Objetivos, metas y programas de gestión medioambiental .</a:t>
            </a:r>
            <a:endParaRPr lang="es-EC" sz="1800" b="1" i="1" dirty="0">
              <a:solidFill>
                <a:srgbClr val="0070C0"/>
              </a:solidFill>
              <a:effectLst/>
              <a:latin typeface="Arial" panose="020B0604020202020204" pitchFamily="34" charset="0"/>
              <a:ea typeface="Times New Roman" panose="02020603050405020304" pitchFamily="18" charset="0"/>
            </a:endParaRPr>
          </a:p>
        </p:txBody>
      </p:sp>
      <p:grpSp>
        <p:nvGrpSpPr>
          <p:cNvPr id="16" name="Grupo 15">
            <a:extLst>
              <a:ext uri="{FF2B5EF4-FFF2-40B4-BE49-F238E27FC236}">
                <a16:creationId xmlns:a16="http://schemas.microsoft.com/office/drawing/2014/main" id="{127F0C66-D549-E5BA-033D-F8FED2BEC097}"/>
              </a:ext>
            </a:extLst>
          </p:cNvPr>
          <p:cNvGrpSpPr/>
          <p:nvPr/>
        </p:nvGrpSpPr>
        <p:grpSpPr>
          <a:xfrm>
            <a:off x="5828279" y="1572908"/>
            <a:ext cx="1053766" cy="646331"/>
            <a:chOff x="50753" y="0"/>
            <a:chExt cx="1053766" cy="1005518"/>
          </a:xfrm>
        </p:grpSpPr>
        <p:sp>
          <p:nvSpPr>
            <p:cNvPr id="26" name="Rectángulo 25">
              <a:extLst>
                <a:ext uri="{FF2B5EF4-FFF2-40B4-BE49-F238E27FC236}">
                  <a16:creationId xmlns:a16="http://schemas.microsoft.com/office/drawing/2014/main" id="{F9C11DCE-6CCC-06D3-75B2-96D3B65FD37C}"/>
                </a:ext>
              </a:extLst>
            </p:cNvPr>
            <p:cNvSpPr/>
            <p:nvPr/>
          </p:nvSpPr>
          <p:spPr>
            <a:xfrm>
              <a:off x="50753" y="0"/>
              <a:ext cx="1053766" cy="1005518"/>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CuadroTexto 26">
              <a:extLst>
                <a:ext uri="{FF2B5EF4-FFF2-40B4-BE49-F238E27FC236}">
                  <a16:creationId xmlns:a16="http://schemas.microsoft.com/office/drawing/2014/main" id="{FFB5B53E-358C-7104-666B-639A78BA4AFF}"/>
                </a:ext>
              </a:extLst>
            </p:cNvPr>
            <p:cNvSpPr txBox="1"/>
            <p:nvPr/>
          </p:nvSpPr>
          <p:spPr>
            <a:xfrm>
              <a:off x="50753" y="0"/>
              <a:ext cx="1053766" cy="1005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400" b="1" i="1" kern="1200" dirty="0">
                  <a:latin typeface="+mj-lt"/>
                </a:rPr>
                <a:t>Política Ambiental</a:t>
              </a:r>
            </a:p>
          </p:txBody>
        </p:sp>
      </p:grpSp>
      <p:grpSp>
        <p:nvGrpSpPr>
          <p:cNvPr id="17" name="Grupo 16">
            <a:extLst>
              <a:ext uri="{FF2B5EF4-FFF2-40B4-BE49-F238E27FC236}">
                <a16:creationId xmlns:a16="http://schemas.microsoft.com/office/drawing/2014/main" id="{C7A30049-1BB5-DF98-968B-A3465635EB5F}"/>
              </a:ext>
            </a:extLst>
          </p:cNvPr>
          <p:cNvGrpSpPr/>
          <p:nvPr/>
        </p:nvGrpSpPr>
        <p:grpSpPr>
          <a:xfrm>
            <a:off x="7046599" y="1573471"/>
            <a:ext cx="1158189" cy="646331"/>
            <a:chOff x="1269073" y="563"/>
            <a:chExt cx="1158189" cy="1005518"/>
          </a:xfrm>
        </p:grpSpPr>
        <p:sp>
          <p:nvSpPr>
            <p:cNvPr id="24" name="Rectángulo 23">
              <a:extLst>
                <a:ext uri="{FF2B5EF4-FFF2-40B4-BE49-F238E27FC236}">
                  <a16:creationId xmlns:a16="http://schemas.microsoft.com/office/drawing/2014/main" id="{8005F998-2947-C7CA-0927-CF1221EA9229}"/>
                </a:ext>
              </a:extLst>
            </p:cNvPr>
            <p:cNvSpPr/>
            <p:nvPr/>
          </p:nvSpPr>
          <p:spPr>
            <a:xfrm>
              <a:off x="1269073" y="563"/>
              <a:ext cx="1158189" cy="1005518"/>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CuadroTexto 24">
              <a:extLst>
                <a:ext uri="{FF2B5EF4-FFF2-40B4-BE49-F238E27FC236}">
                  <a16:creationId xmlns:a16="http://schemas.microsoft.com/office/drawing/2014/main" id="{92F06028-A81D-2C45-0352-AD4467478E82}"/>
                </a:ext>
              </a:extLst>
            </p:cNvPr>
            <p:cNvSpPr txBox="1"/>
            <p:nvPr/>
          </p:nvSpPr>
          <p:spPr>
            <a:xfrm>
              <a:off x="1269073" y="563"/>
              <a:ext cx="1158189" cy="1005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400" b="1" i="1" kern="1200" dirty="0">
                  <a:latin typeface="+mj-lt"/>
                </a:rPr>
                <a:t>Situación de Partida</a:t>
              </a:r>
            </a:p>
          </p:txBody>
        </p:sp>
      </p:grpSp>
      <p:grpSp>
        <p:nvGrpSpPr>
          <p:cNvPr id="18" name="Grupo 17">
            <a:extLst>
              <a:ext uri="{FF2B5EF4-FFF2-40B4-BE49-F238E27FC236}">
                <a16:creationId xmlns:a16="http://schemas.microsoft.com/office/drawing/2014/main" id="{D961270B-E971-C307-FB8C-D16BCB11704E}"/>
              </a:ext>
            </a:extLst>
          </p:cNvPr>
          <p:cNvGrpSpPr/>
          <p:nvPr/>
        </p:nvGrpSpPr>
        <p:grpSpPr>
          <a:xfrm>
            <a:off x="8372375" y="1573471"/>
            <a:ext cx="1675864" cy="646331"/>
            <a:chOff x="2594849" y="563"/>
            <a:chExt cx="1675864" cy="1005518"/>
          </a:xfrm>
        </p:grpSpPr>
        <p:sp>
          <p:nvSpPr>
            <p:cNvPr id="22" name="Rectángulo 21">
              <a:extLst>
                <a:ext uri="{FF2B5EF4-FFF2-40B4-BE49-F238E27FC236}">
                  <a16:creationId xmlns:a16="http://schemas.microsoft.com/office/drawing/2014/main" id="{D41B62FA-543B-AA5F-1B5B-3B6E93B2F73C}"/>
                </a:ext>
              </a:extLst>
            </p:cNvPr>
            <p:cNvSpPr/>
            <p:nvPr/>
          </p:nvSpPr>
          <p:spPr>
            <a:xfrm>
              <a:off x="2594849" y="563"/>
              <a:ext cx="1675864" cy="1005518"/>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CuadroTexto 22">
              <a:extLst>
                <a:ext uri="{FF2B5EF4-FFF2-40B4-BE49-F238E27FC236}">
                  <a16:creationId xmlns:a16="http://schemas.microsoft.com/office/drawing/2014/main" id="{9C866EC8-20B1-090D-825E-D18E24510B04}"/>
                </a:ext>
              </a:extLst>
            </p:cNvPr>
            <p:cNvSpPr txBox="1"/>
            <p:nvPr/>
          </p:nvSpPr>
          <p:spPr>
            <a:xfrm>
              <a:off x="2594849" y="563"/>
              <a:ext cx="1675864" cy="1005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400" b="1" i="1" kern="1200" dirty="0">
                  <a:latin typeface="+mj-lt"/>
                </a:rPr>
                <a:t>Metas Medioambientales Cuantificables</a:t>
              </a:r>
            </a:p>
          </p:txBody>
        </p:sp>
      </p:grpSp>
      <p:grpSp>
        <p:nvGrpSpPr>
          <p:cNvPr id="19" name="Grupo 18">
            <a:extLst>
              <a:ext uri="{FF2B5EF4-FFF2-40B4-BE49-F238E27FC236}">
                <a16:creationId xmlns:a16="http://schemas.microsoft.com/office/drawing/2014/main" id="{325BC3E3-C705-3B66-0F05-34964530C138}"/>
              </a:ext>
            </a:extLst>
          </p:cNvPr>
          <p:cNvGrpSpPr/>
          <p:nvPr/>
        </p:nvGrpSpPr>
        <p:grpSpPr>
          <a:xfrm>
            <a:off x="10215826" y="1573471"/>
            <a:ext cx="1675864" cy="646331"/>
            <a:chOff x="4438300" y="563"/>
            <a:chExt cx="1675864" cy="1005518"/>
          </a:xfrm>
        </p:grpSpPr>
        <p:sp>
          <p:nvSpPr>
            <p:cNvPr id="20" name="Rectángulo 19">
              <a:extLst>
                <a:ext uri="{FF2B5EF4-FFF2-40B4-BE49-F238E27FC236}">
                  <a16:creationId xmlns:a16="http://schemas.microsoft.com/office/drawing/2014/main" id="{CEBB5F02-472C-F8C7-5FE0-062014F97FBF}"/>
                </a:ext>
              </a:extLst>
            </p:cNvPr>
            <p:cNvSpPr/>
            <p:nvPr/>
          </p:nvSpPr>
          <p:spPr>
            <a:xfrm>
              <a:off x="4438300" y="563"/>
              <a:ext cx="1675864" cy="1005518"/>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CuadroTexto 20">
              <a:extLst>
                <a:ext uri="{FF2B5EF4-FFF2-40B4-BE49-F238E27FC236}">
                  <a16:creationId xmlns:a16="http://schemas.microsoft.com/office/drawing/2014/main" id="{AA0452DD-4E23-7483-A8EB-4FCBC17FFE2B}"/>
                </a:ext>
              </a:extLst>
            </p:cNvPr>
            <p:cNvSpPr txBox="1"/>
            <p:nvPr/>
          </p:nvSpPr>
          <p:spPr>
            <a:xfrm>
              <a:off x="4438300" y="563"/>
              <a:ext cx="1675864" cy="1005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400" b="1" i="1" kern="1200" dirty="0">
                  <a:latin typeface="+mj-lt"/>
                </a:rPr>
                <a:t>Frecuencia del seguimiento de la meta</a:t>
              </a:r>
            </a:p>
          </p:txBody>
        </p:sp>
      </p:grpSp>
      <p:pic>
        <p:nvPicPr>
          <p:cNvPr id="29" name="Imagen 28">
            <a:extLst>
              <a:ext uri="{FF2B5EF4-FFF2-40B4-BE49-F238E27FC236}">
                <a16:creationId xmlns:a16="http://schemas.microsoft.com/office/drawing/2014/main" id="{F1148D49-B29E-7AB9-D23F-833FEDCE72FB}"/>
              </a:ext>
            </a:extLst>
          </p:cNvPr>
          <p:cNvPicPr>
            <a:picLocks noChangeAspect="1"/>
          </p:cNvPicPr>
          <p:nvPr/>
        </p:nvPicPr>
        <p:blipFill rotWithShape="1">
          <a:blip r:embed="rId3"/>
          <a:srcRect b="22345"/>
          <a:stretch/>
        </p:blipFill>
        <p:spPr>
          <a:xfrm>
            <a:off x="5636556" y="2333741"/>
            <a:ext cx="5967413" cy="1878754"/>
          </a:xfrm>
          <a:prstGeom prst="rect">
            <a:avLst/>
          </a:prstGeom>
        </p:spPr>
      </p:pic>
      <p:pic>
        <p:nvPicPr>
          <p:cNvPr id="31" name="Imagen 30">
            <a:extLst>
              <a:ext uri="{FF2B5EF4-FFF2-40B4-BE49-F238E27FC236}">
                <a16:creationId xmlns:a16="http://schemas.microsoft.com/office/drawing/2014/main" id="{D2794DB2-2C1A-0A2B-73CC-E0D6CFF9815B}"/>
              </a:ext>
            </a:extLst>
          </p:cNvPr>
          <p:cNvPicPr>
            <a:picLocks noChangeAspect="1"/>
          </p:cNvPicPr>
          <p:nvPr/>
        </p:nvPicPr>
        <p:blipFill>
          <a:blip r:embed="rId4"/>
          <a:stretch>
            <a:fillRect/>
          </a:stretch>
        </p:blipFill>
        <p:spPr>
          <a:xfrm>
            <a:off x="5636556" y="4212495"/>
            <a:ext cx="5945844" cy="1897877"/>
          </a:xfrm>
          <a:prstGeom prst="rect">
            <a:avLst/>
          </a:prstGeom>
        </p:spPr>
      </p:pic>
    </p:spTree>
    <p:extLst>
      <p:ext uri="{BB962C8B-B14F-4D97-AF65-F5344CB8AC3E}">
        <p14:creationId xmlns:p14="http://schemas.microsoft.com/office/powerpoint/2010/main" val="315000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2171EA37-530D-95F7-F05A-AEE8E6EDA96A}"/>
              </a:ext>
            </a:extLst>
          </p:cNvPr>
          <p:cNvSpPr txBox="1">
            <a:spLocks noGrp="1"/>
          </p:cNvSpPr>
          <p:nvPr>
            <p:ph idx="1"/>
          </p:nvPr>
        </p:nvSpPr>
        <p:spPr>
          <a:xfrm>
            <a:off x="191344" y="188640"/>
            <a:ext cx="10972800" cy="53692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indent="0" algn="l">
              <a:buNone/>
            </a:pPr>
            <a:r>
              <a:rPr lang="es-EC" kern="0" dirty="0">
                <a:solidFill>
                  <a:schemeClr val="tx1"/>
                </a:solidFill>
              </a:rPr>
              <a:t>Metodología</a:t>
            </a:r>
            <a:endParaRPr lang="es-EC" kern="0" dirty="0"/>
          </a:p>
        </p:txBody>
      </p:sp>
      <p:sp>
        <p:nvSpPr>
          <p:cNvPr id="5" name="CuadroTexto 4">
            <a:extLst>
              <a:ext uri="{FF2B5EF4-FFF2-40B4-BE49-F238E27FC236}">
                <a16:creationId xmlns:a16="http://schemas.microsoft.com/office/drawing/2014/main" id="{6461C9FC-E6F5-4B5D-3149-9B08F3268F84}"/>
              </a:ext>
            </a:extLst>
          </p:cNvPr>
          <p:cNvSpPr txBox="1"/>
          <p:nvPr/>
        </p:nvSpPr>
        <p:spPr>
          <a:xfrm>
            <a:off x="211742" y="751967"/>
            <a:ext cx="10173022" cy="615553"/>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Implantación y funcionamiento.</a:t>
            </a:r>
            <a:endParaRPr lang="es-EC" sz="1800" b="1" i="1" dirty="0">
              <a:solidFill>
                <a:srgbClr val="0070C0"/>
              </a:solidFill>
              <a:effectLst/>
              <a:latin typeface="Arial" panose="020B0604020202020204" pitchFamily="34" charset="0"/>
              <a:ea typeface="Times New Roman" panose="02020603050405020304" pitchFamily="18" charset="0"/>
            </a:endParaRPr>
          </a:p>
          <a:p>
            <a:r>
              <a:rPr lang="es-EC" sz="1600" b="1" i="1" dirty="0">
                <a:solidFill>
                  <a:schemeClr val="tx2"/>
                </a:solidFill>
                <a:effectLst/>
                <a:latin typeface="Arial" panose="020B0604020202020204" pitchFamily="34" charset="0"/>
                <a:ea typeface="Times New Roman" panose="02020603050405020304" pitchFamily="18" charset="0"/>
              </a:rPr>
              <a:t>	Recursos, responsabilidad y autoridad</a:t>
            </a:r>
            <a:endParaRPr lang="es-EC" sz="1600" dirty="0">
              <a:solidFill>
                <a:schemeClr val="tx2"/>
              </a:solidFill>
            </a:endParaRPr>
          </a:p>
        </p:txBody>
      </p:sp>
      <p:pic>
        <p:nvPicPr>
          <p:cNvPr id="6" name="Imagen 5">
            <a:extLst>
              <a:ext uri="{FF2B5EF4-FFF2-40B4-BE49-F238E27FC236}">
                <a16:creationId xmlns:a16="http://schemas.microsoft.com/office/drawing/2014/main" id="{8CE34B42-ADBB-0A0C-B4F1-EAD76A3F6C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367520"/>
            <a:ext cx="5832648" cy="4445595"/>
          </a:xfrm>
          <a:prstGeom prst="rect">
            <a:avLst/>
          </a:prstGeom>
          <a:noFill/>
          <a:ln>
            <a:noFill/>
          </a:ln>
        </p:spPr>
      </p:pic>
      <p:sp>
        <p:nvSpPr>
          <p:cNvPr id="8" name="CuadroTexto 7">
            <a:extLst>
              <a:ext uri="{FF2B5EF4-FFF2-40B4-BE49-F238E27FC236}">
                <a16:creationId xmlns:a16="http://schemas.microsoft.com/office/drawing/2014/main" id="{DD23CA59-CECC-D15A-05B0-B40561B90D39}"/>
              </a:ext>
            </a:extLst>
          </p:cNvPr>
          <p:cNvSpPr txBox="1"/>
          <p:nvPr/>
        </p:nvSpPr>
        <p:spPr>
          <a:xfrm>
            <a:off x="1703512" y="5668215"/>
            <a:ext cx="7653999" cy="405176"/>
          </a:xfrm>
          <a:prstGeom prst="rect">
            <a:avLst/>
          </a:prstGeom>
          <a:noFill/>
        </p:spPr>
        <p:txBody>
          <a:bodyPr wrap="square">
            <a:spAutoFit/>
          </a:bodyPr>
          <a:lstStyle/>
          <a:p>
            <a:pPr marL="457200" indent="457200">
              <a:lnSpc>
                <a:spcPct val="200000"/>
              </a:lnSpc>
            </a:pPr>
            <a:r>
              <a:rPr lang="es-EC" sz="1200" dirty="0">
                <a:solidFill>
                  <a:srgbClr val="000000"/>
                </a:solidFill>
                <a:effectLst/>
                <a:latin typeface="Arial" panose="020B0604020202020204" pitchFamily="34" charset="0"/>
                <a:ea typeface="Times New Roman" panose="02020603050405020304" pitchFamily="18" charset="0"/>
              </a:rPr>
              <a:t>Tomado de CELEC EP - Unidad de Negocio </a:t>
            </a:r>
            <a:r>
              <a:rPr lang="es-EC" sz="1200" dirty="0" err="1">
                <a:solidFill>
                  <a:srgbClr val="000000"/>
                </a:solidFill>
                <a:effectLst/>
                <a:latin typeface="Arial" panose="020B0604020202020204" pitchFamily="34" charset="0"/>
                <a:ea typeface="Times New Roman" panose="02020603050405020304" pitchFamily="18" charset="0"/>
              </a:rPr>
              <a:t>Hidroagoyán</a:t>
            </a:r>
            <a:r>
              <a:rPr lang="es-EC" sz="1200" dirty="0">
                <a:solidFill>
                  <a:srgbClr val="000000"/>
                </a:solidFill>
                <a:effectLst/>
                <a:latin typeface="Arial" panose="020B0604020202020204" pitchFamily="34" charset="0"/>
                <a:ea typeface="Times New Roman" panose="02020603050405020304" pitchFamily="18" charset="0"/>
              </a:rPr>
              <a:t>, 2016</a:t>
            </a:r>
            <a:endParaRPr lang="es-EC" sz="1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573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7A02D719-7EAB-FD81-982F-FE24D11B8DDB}"/>
              </a:ext>
            </a:extLst>
          </p:cNvPr>
          <p:cNvSpPr txBox="1">
            <a:spLocks/>
          </p:cNvSpPr>
          <p:nvPr/>
        </p:nvSpPr>
        <p:spPr>
          <a:xfrm>
            <a:off x="191344" y="148446"/>
            <a:ext cx="10972800" cy="536923"/>
          </a:xfrm>
          <a:prstGeom prst="rect">
            <a:avLst/>
          </a:prstGeom>
        </p:spPr>
        <p:txBody>
          <a:bodyPr/>
          <a:lstStyle>
            <a:lvl1pPr marL="342900" indent="-34290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mj-lt"/>
                <a:ea typeface="+mj-ea"/>
                <a:cs typeface="+mj-cs"/>
              </a:defRPr>
            </a:lvl1pPr>
            <a:lvl2pPr marL="742950" indent="-28575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2pPr>
            <a:lvl3pPr marL="1143000" indent="-22860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3pPr>
            <a:lvl4pPr marL="1600200" indent="-22860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4pPr>
            <a:lvl5pPr marL="2057400" indent="-22860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5pPr>
            <a:lvl6pPr marL="457200" indent="-228600" algn="r" rtl="0" fontAlgn="base">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6pPr>
            <a:lvl7pPr marL="914400" indent="-228600" algn="r" rtl="0" fontAlgn="base">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7pPr>
            <a:lvl8pPr marL="1371600" indent="-228600" algn="r" rtl="0" fontAlgn="base">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8pPr>
            <a:lvl9pPr marL="1828800" indent="-228600" algn="r" rtl="0" fontAlgn="base">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9pPr>
          </a:lstStyle>
          <a:p>
            <a:pPr marL="0" indent="0" algn="l">
              <a:buFontTx/>
              <a:buNone/>
            </a:pPr>
            <a:r>
              <a:rPr lang="es-EC" kern="0">
                <a:solidFill>
                  <a:schemeClr val="tx1"/>
                </a:solidFill>
              </a:rPr>
              <a:t>Metodología</a:t>
            </a:r>
            <a:endParaRPr lang="es-EC" kern="0" dirty="0"/>
          </a:p>
        </p:txBody>
      </p:sp>
      <p:sp>
        <p:nvSpPr>
          <p:cNvPr id="5" name="CuadroTexto 4">
            <a:extLst>
              <a:ext uri="{FF2B5EF4-FFF2-40B4-BE49-F238E27FC236}">
                <a16:creationId xmlns:a16="http://schemas.microsoft.com/office/drawing/2014/main" id="{BC59B724-C89D-654C-B9F6-E89A22E622F3}"/>
              </a:ext>
            </a:extLst>
          </p:cNvPr>
          <p:cNvSpPr txBox="1"/>
          <p:nvPr/>
        </p:nvSpPr>
        <p:spPr>
          <a:xfrm>
            <a:off x="211742" y="711773"/>
            <a:ext cx="3363978" cy="892552"/>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Formación, Sensibilización y </a:t>
            </a:r>
          </a:p>
          <a:p>
            <a:r>
              <a:rPr lang="es-MX" sz="1800" b="1" i="1" dirty="0">
                <a:solidFill>
                  <a:srgbClr val="0070C0"/>
                </a:solidFill>
                <a:effectLst/>
                <a:latin typeface="Arial" panose="020B0604020202020204" pitchFamily="34" charset="0"/>
                <a:ea typeface="Times New Roman" panose="02020603050405020304" pitchFamily="18" charset="0"/>
              </a:rPr>
              <a:t>Competencia Profesional</a:t>
            </a:r>
          </a:p>
          <a:p>
            <a:r>
              <a:rPr lang="es-EC" sz="1600" b="1" i="1" dirty="0">
                <a:solidFill>
                  <a:schemeClr val="tx2"/>
                </a:solidFill>
                <a:effectLst/>
                <a:latin typeface="Arial" panose="020B0604020202020204" pitchFamily="34" charset="0"/>
                <a:ea typeface="Times New Roman" panose="02020603050405020304" pitchFamily="18" charset="0"/>
              </a:rPr>
              <a:t> </a:t>
            </a:r>
            <a:endParaRPr lang="es-EC" sz="1800" b="1" i="1" dirty="0">
              <a:solidFill>
                <a:srgbClr val="0070C0"/>
              </a:solidFill>
              <a:effectLst/>
              <a:latin typeface="Arial" panose="020B0604020202020204" pitchFamily="34" charset="0"/>
              <a:ea typeface="Times New Roman" panose="02020603050405020304" pitchFamily="18" charset="0"/>
            </a:endParaRPr>
          </a:p>
        </p:txBody>
      </p:sp>
      <p:graphicFrame>
        <p:nvGraphicFramePr>
          <p:cNvPr id="8" name="Diagrama 7">
            <a:extLst>
              <a:ext uri="{FF2B5EF4-FFF2-40B4-BE49-F238E27FC236}">
                <a16:creationId xmlns:a16="http://schemas.microsoft.com/office/drawing/2014/main" id="{A2DA31AC-1A37-C2B9-F81D-24813114E0C7}"/>
              </a:ext>
            </a:extLst>
          </p:cNvPr>
          <p:cNvGraphicFramePr/>
          <p:nvPr>
            <p:extLst>
              <p:ext uri="{D42A27DB-BD31-4B8C-83A1-F6EECF244321}">
                <p14:modId xmlns:p14="http://schemas.microsoft.com/office/powerpoint/2010/main" val="2617758546"/>
              </p:ext>
            </p:extLst>
          </p:nvPr>
        </p:nvGraphicFramePr>
        <p:xfrm>
          <a:off x="1" y="1484783"/>
          <a:ext cx="4079776" cy="4661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3442210D-8C66-F191-A49D-2D1B2E4960B0}"/>
              </a:ext>
            </a:extLst>
          </p:cNvPr>
          <p:cNvSpPr txBox="1"/>
          <p:nvPr/>
        </p:nvSpPr>
        <p:spPr>
          <a:xfrm>
            <a:off x="4667364" y="636429"/>
            <a:ext cx="3363978" cy="369332"/>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Comunicació</a:t>
            </a:r>
            <a:r>
              <a:rPr lang="es-MX" b="1" i="1" dirty="0">
                <a:solidFill>
                  <a:srgbClr val="0070C0"/>
                </a:solidFill>
                <a:latin typeface="Arial" panose="020B0604020202020204" pitchFamily="34" charset="0"/>
                <a:ea typeface="Times New Roman" panose="02020603050405020304" pitchFamily="18" charset="0"/>
              </a:rPr>
              <a:t>n</a:t>
            </a:r>
            <a:endParaRPr lang="es-MX" sz="1800" b="1" i="1" dirty="0">
              <a:solidFill>
                <a:srgbClr val="0070C0"/>
              </a:solidFill>
              <a:effectLst/>
              <a:latin typeface="Arial" panose="020B0604020202020204" pitchFamily="34" charset="0"/>
              <a:ea typeface="Times New Roman" panose="02020603050405020304" pitchFamily="18" charset="0"/>
            </a:endParaRPr>
          </a:p>
        </p:txBody>
      </p:sp>
      <p:sp>
        <p:nvSpPr>
          <p:cNvPr id="11" name="CuadroTexto 10">
            <a:extLst>
              <a:ext uri="{FF2B5EF4-FFF2-40B4-BE49-F238E27FC236}">
                <a16:creationId xmlns:a16="http://schemas.microsoft.com/office/drawing/2014/main" id="{C3B6D445-A0AA-07F3-B95E-A8393DEF574D}"/>
              </a:ext>
            </a:extLst>
          </p:cNvPr>
          <p:cNvSpPr txBox="1"/>
          <p:nvPr/>
        </p:nvSpPr>
        <p:spPr>
          <a:xfrm>
            <a:off x="4295800" y="2708920"/>
            <a:ext cx="1440160" cy="307777"/>
          </a:xfrm>
          <a:prstGeom prst="rect">
            <a:avLst/>
          </a:prstGeom>
          <a:noFill/>
        </p:spPr>
        <p:txBody>
          <a:bodyPr wrap="square">
            <a:spAutoFit/>
          </a:bodyPr>
          <a:lstStyle/>
          <a:p>
            <a:r>
              <a:rPr lang="es-MX" sz="1400" b="1" i="1" dirty="0">
                <a:effectLst/>
                <a:latin typeface="Arial" panose="020B0604020202020204" pitchFamily="34" charset="0"/>
                <a:ea typeface="Times New Roman" panose="02020603050405020304" pitchFamily="18" charset="0"/>
              </a:rPr>
              <a:t>Comunicació</a:t>
            </a:r>
            <a:r>
              <a:rPr lang="es-MX" sz="1400" b="1" i="1" dirty="0">
                <a:latin typeface="Arial" panose="020B0604020202020204" pitchFamily="34" charset="0"/>
                <a:ea typeface="Times New Roman" panose="02020603050405020304" pitchFamily="18" charset="0"/>
              </a:rPr>
              <a:t>n</a:t>
            </a:r>
            <a:endParaRPr lang="es-MX" sz="1800" b="1" i="1" dirty="0">
              <a:effectLst/>
              <a:latin typeface="Arial" panose="020B0604020202020204" pitchFamily="34" charset="0"/>
              <a:ea typeface="Times New Roman" panose="02020603050405020304" pitchFamily="18" charset="0"/>
            </a:endParaRPr>
          </a:p>
        </p:txBody>
      </p:sp>
      <p:cxnSp>
        <p:nvCxnSpPr>
          <p:cNvPr id="13" name="Conector recto 12">
            <a:extLst>
              <a:ext uri="{FF2B5EF4-FFF2-40B4-BE49-F238E27FC236}">
                <a16:creationId xmlns:a16="http://schemas.microsoft.com/office/drawing/2014/main" id="{22075A51-D348-B0AF-9A91-EA3B03321200}"/>
              </a:ext>
            </a:extLst>
          </p:cNvPr>
          <p:cNvCxnSpPr/>
          <p:nvPr/>
        </p:nvCxnSpPr>
        <p:spPr>
          <a:xfrm>
            <a:off x="4295800" y="1520788"/>
            <a:ext cx="0" cy="3816424"/>
          </a:xfrm>
          <a:prstGeom prst="line">
            <a:avLst/>
          </a:prstGeom>
        </p:spPr>
        <p:style>
          <a:lnRef idx="1">
            <a:schemeClr val="dk1"/>
          </a:lnRef>
          <a:fillRef idx="0">
            <a:schemeClr val="dk1"/>
          </a:fillRef>
          <a:effectRef idx="0">
            <a:schemeClr val="dk1"/>
          </a:effectRef>
          <a:fontRef idx="minor">
            <a:schemeClr val="tx1"/>
          </a:fontRef>
        </p:style>
      </p:cxnSp>
      <p:sp>
        <p:nvSpPr>
          <p:cNvPr id="14" name="Abrir llave 13">
            <a:extLst>
              <a:ext uri="{FF2B5EF4-FFF2-40B4-BE49-F238E27FC236}">
                <a16:creationId xmlns:a16="http://schemas.microsoft.com/office/drawing/2014/main" id="{6AFC289F-7F67-9E3B-1A49-F70F15546D46}"/>
              </a:ext>
            </a:extLst>
          </p:cNvPr>
          <p:cNvSpPr/>
          <p:nvPr/>
        </p:nvSpPr>
        <p:spPr>
          <a:xfrm>
            <a:off x="5636482" y="1707449"/>
            <a:ext cx="322711" cy="2308324"/>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15" name="CuadroTexto 14">
            <a:extLst>
              <a:ext uri="{FF2B5EF4-FFF2-40B4-BE49-F238E27FC236}">
                <a16:creationId xmlns:a16="http://schemas.microsoft.com/office/drawing/2014/main" id="{A17054B6-663F-B735-997C-6E4E7D077667}"/>
              </a:ext>
            </a:extLst>
          </p:cNvPr>
          <p:cNvSpPr txBox="1"/>
          <p:nvPr/>
        </p:nvSpPr>
        <p:spPr>
          <a:xfrm>
            <a:off x="5817830" y="1845948"/>
            <a:ext cx="2051046" cy="2031325"/>
          </a:xfrm>
          <a:prstGeom prst="rect">
            <a:avLst/>
          </a:prstGeom>
          <a:noFill/>
        </p:spPr>
        <p:txBody>
          <a:bodyPr wrap="square" rtlCol="0">
            <a:spAutoFit/>
          </a:bodyPr>
          <a:lstStyle/>
          <a:p>
            <a:r>
              <a:rPr lang="es-MX" sz="1400" b="1" dirty="0"/>
              <a:t>*Interna: </a:t>
            </a:r>
            <a:r>
              <a:rPr lang="es-MX" sz="1400" dirty="0"/>
              <a:t>vertical a nivel departamental y horizontal a nivel jerárquico</a:t>
            </a:r>
          </a:p>
          <a:p>
            <a:endParaRPr lang="es-MX" sz="1400" dirty="0"/>
          </a:p>
          <a:p>
            <a:r>
              <a:rPr lang="es-MX" sz="1400" dirty="0"/>
              <a:t>*</a:t>
            </a:r>
            <a:r>
              <a:rPr lang="es-MX" sz="1400" b="1" dirty="0"/>
              <a:t>Externa:</a:t>
            </a:r>
            <a:r>
              <a:rPr lang="es-MX" sz="1400" dirty="0"/>
              <a:t> Informar a actores externos e instituciones gubernamentales</a:t>
            </a:r>
            <a:endParaRPr lang="es-EC" sz="1400" dirty="0"/>
          </a:p>
        </p:txBody>
      </p:sp>
      <p:cxnSp>
        <p:nvCxnSpPr>
          <p:cNvPr id="17" name="Conector recto 16">
            <a:extLst>
              <a:ext uri="{FF2B5EF4-FFF2-40B4-BE49-F238E27FC236}">
                <a16:creationId xmlns:a16="http://schemas.microsoft.com/office/drawing/2014/main" id="{768A615D-4780-84FC-69EA-7A72CB83C704}"/>
              </a:ext>
            </a:extLst>
          </p:cNvPr>
          <p:cNvCxnSpPr/>
          <p:nvPr/>
        </p:nvCxnSpPr>
        <p:spPr>
          <a:xfrm>
            <a:off x="7875705" y="1484783"/>
            <a:ext cx="0" cy="3816424"/>
          </a:xfrm>
          <a:prstGeom prst="line">
            <a:avLst/>
          </a:prstGeom>
        </p:spPr>
        <p:style>
          <a:lnRef idx="1">
            <a:schemeClr val="dk1"/>
          </a:lnRef>
          <a:fillRef idx="0">
            <a:schemeClr val="dk1"/>
          </a:fillRef>
          <a:effectRef idx="0">
            <a:schemeClr val="dk1"/>
          </a:effectRef>
          <a:fontRef idx="minor">
            <a:schemeClr val="tx1"/>
          </a:fontRef>
        </p:style>
      </p:cxnSp>
      <p:sp>
        <p:nvSpPr>
          <p:cNvPr id="18" name="CuadroTexto 17">
            <a:extLst>
              <a:ext uri="{FF2B5EF4-FFF2-40B4-BE49-F238E27FC236}">
                <a16:creationId xmlns:a16="http://schemas.microsoft.com/office/drawing/2014/main" id="{8170690B-B1C2-6F96-FCE1-61EEF5CF22FE}"/>
              </a:ext>
            </a:extLst>
          </p:cNvPr>
          <p:cNvSpPr txBox="1"/>
          <p:nvPr/>
        </p:nvSpPr>
        <p:spPr>
          <a:xfrm>
            <a:off x="8019248" y="671603"/>
            <a:ext cx="3363978" cy="646331"/>
          </a:xfrm>
          <a:prstGeom prst="rect">
            <a:avLst/>
          </a:prstGeom>
          <a:noFill/>
        </p:spPr>
        <p:txBody>
          <a:bodyPr wrap="square">
            <a:spAutoFit/>
          </a:bodyPr>
          <a:lstStyle/>
          <a:p>
            <a:r>
              <a:rPr lang="es-MX" b="1" i="1" dirty="0">
                <a:solidFill>
                  <a:srgbClr val="0070C0"/>
                </a:solidFill>
                <a:latin typeface="Arial" panose="020B0604020202020204" pitchFamily="34" charset="0"/>
                <a:ea typeface="Times New Roman" panose="02020603050405020304" pitchFamily="18" charset="0"/>
              </a:rPr>
              <a:t>Preparación y respuesta ante emergencias </a:t>
            </a:r>
            <a:endParaRPr lang="es-MX" sz="1800" b="1" i="1" dirty="0">
              <a:solidFill>
                <a:srgbClr val="0070C0"/>
              </a:solidFill>
              <a:effectLst/>
              <a:latin typeface="Arial" panose="020B0604020202020204" pitchFamily="34" charset="0"/>
              <a:ea typeface="Times New Roman" panose="02020603050405020304" pitchFamily="18" charset="0"/>
            </a:endParaRPr>
          </a:p>
        </p:txBody>
      </p:sp>
      <p:pic>
        <p:nvPicPr>
          <p:cNvPr id="21" name="Imagen 20">
            <a:extLst>
              <a:ext uri="{FF2B5EF4-FFF2-40B4-BE49-F238E27FC236}">
                <a16:creationId xmlns:a16="http://schemas.microsoft.com/office/drawing/2014/main" id="{AD22EAA8-8B6D-F34A-90B4-B8E425704DDF}"/>
              </a:ext>
            </a:extLst>
          </p:cNvPr>
          <p:cNvPicPr>
            <a:picLocks noChangeAspect="1"/>
          </p:cNvPicPr>
          <p:nvPr/>
        </p:nvPicPr>
        <p:blipFill rotWithShape="1">
          <a:blip r:embed="rId8"/>
          <a:srcRect l="2216" t="21550" r="6886" b="5237"/>
          <a:stretch/>
        </p:blipFill>
        <p:spPr>
          <a:xfrm>
            <a:off x="8054973" y="1707449"/>
            <a:ext cx="3579629" cy="1426292"/>
          </a:xfrm>
          <a:prstGeom prst="rect">
            <a:avLst/>
          </a:prstGeom>
        </p:spPr>
      </p:pic>
    </p:spTree>
    <p:extLst>
      <p:ext uri="{BB962C8B-B14F-4D97-AF65-F5344CB8AC3E}">
        <p14:creationId xmlns:p14="http://schemas.microsoft.com/office/powerpoint/2010/main" val="42481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1982EEBB-238E-2B9D-7029-B7BF40B133C5}"/>
              </a:ext>
            </a:extLst>
          </p:cNvPr>
          <p:cNvSpPr txBox="1">
            <a:spLocks/>
          </p:cNvSpPr>
          <p:nvPr/>
        </p:nvSpPr>
        <p:spPr>
          <a:xfrm>
            <a:off x="191344" y="148446"/>
            <a:ext cx="10972800" cy="536923"/>
          </a:xfrm>
          <a:prstGeom prst="rect">
            <a:avLst/>
          </a:prstGeom>
        </p:spPr>
        <p:txBody>
          <a:bodyPr/>
          <a:lstStyle>
            <a:lvl1pPr marL="342900" indent="-34290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mj-lt"/>
                <a:ea typeface="+mj-ea"/>
                <a:cs typeface="+mj-cs"/>
              </a:defRPr>
            </a:lvl1pPr>
            <a:lvl2pPr marL="742950" indent="-28575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2pPr>
            <a:lvl3pPr marL="1143000" indent="-22860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3pPr>
            <a:lvl4pPr marL="1600200" indent="-22860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4pPr>
            <a:lvl5pPr marL="2057400" indent="-228600" algn="r" rtl="0" eaLnBrk="0" fontAlgn="base" hangingPunct="0">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5pPr>
            <a:lvl6pPr marL="457200" indent="-228600" algn="r" rtl="0" fontAlgn="base">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6pPr>
            <a:lvl7pPr marL="914400" indent="-228600" algn="r" rtl="0" fontAlgn="base">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7pPr>
            <a:lvl8pPr marL="1371600" indent="-228600" algn="r" rtl="0" fontAlgn="base">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8pPr>
            <a:lvl9pPr marL="1828800" indent="-228600" algn="r" rtl="0" fontAlgn="base">
              <a:spcBef>
                <a:spcPct val="0"/>
              </a:spcBef>
              <a:spcAft>
                <a:spcPct val="0"/>
              </a:spcAft>
              <a:buChar char="»"/>
              <a:defRPr sz="3200" b="1" i="1">
                <a:solidFill>
                  <a:srgbClr val="FFFFCC"/>
                </a:solidFill>
                <a:effectLst>
                  <a:outerShdw blurRad="38100" dist="38100" dir="2700000" algn="tl">
                    <a:srgbClr val="C0C0C0"/>
                  </a:outerShdw>
                </a:effectLst>
                <a:latin typeface="Arial" charset="0"/>
              </a:defRPr>
            </a:lvl9pPr>
          </a:lstStyle>
          <a:p>
            <a:pPr marL="0" indent="0" algn="l">
              <a:buFontTx/>
              <a:buNone/>
            </a:pPr>
            <a:r>
              <a:rPr lang="es-EC" kern="0">
                <a:solidFill>
                  <a:schemeClr val="tx1"/>
                </a:solidFill>
              </a:rPr>
              <a:t>Metodología</a:t>
            </a:r>
            <a:endParaRPr lang="es-EC" kern="0" dirty="0"/>
          </a:p>
        </p:txBody>
      </p:sp>
      <p:sp>
        <p:nvSpPr>
          <p:cNvPr id="5" name="CuadroTexto 4">
            <a:extLst>
              <a:ext uri="{FF2B5EF4-FFF2-40B4-BE49-F238E27FC236}">
                <a16:creationId xmlns:a16="http://schemas.microsoft.com/office/drawing/2014/main" id="{96BF3AB9-6165-69C4-B24F-2DCE35B63E68}"/>
              </a:ext>
            </a:extLst>
          </p:cNvPr>
          <p:cNvSpPr txBox="1"/>
          <p:nvPr/>
        </p:nvSpPr>
        <p:spPr>
          <a:xfrm>
            <a:off x="211742" y="711773"/>
            <a:ext cx="10173022" cy="369332"/>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Verificación, seguimiento y medición.</a:t>
            </a:r>
            <a:endParaRPr lang="es-EC" sz="1800" b="1" i="1" dirty="0">
              <a:solidFill>
                <a:srgbClr val="0070C0"/>
              </a:solidFill>
              <a:effectLst/>
              <a:latin typeface="Arial" panose="020B0604020202020204" pitchFamily="34" charset="0"/>
              <a:ea typeface="Times New Roman" panose="02020603050405020304" pitchFamily="18" charset="0"/>
            </a:endParaRPr>
          </a:p>
        </p:txBody>
      </p:sp>
      <p:pic>
        <p:nvPicPr>
          <p:cNvPr id="7" name="Imagen 6">
            <a:extLst>
              <a:ext uri="{FF2B5EF4-FFF2-40B4-BE49-F238E27FC236}">
                <a16:creationId xmlns:a16="http://schemas.microsoft.com/office/drawing/2014/main" id="{394F5ABD-7A32-886C-8DCE-BE5793486AE4}"/>
              </a:ext>
            </a:extLst>
          </p:cNvPr>
          <p:cNvPicPr>
            <a:picLocks noChangeAspect="1"/>
          </p:cNvPicPr>
          <p:nvPr/>
        </p:nvPicPr>
        <p:blipFill>
          <a:blip r:embed="rId2"/>
          <a:stretch>
            <a:fillRect/>
          </a:stretch>
        </p:blipFill>
        <p:spPr>
          <a:xfrm>
            <a:off x="479376" y="1268760"/>
            <a:ext cx="4372918" cy="3711564"/>
          </a:xfrm>
          <a:prstGeom prst="rect">
            <a:avLst/>
          </a:prstGeom>
        </p:spPr>
      </p:pic>
      <p:pic>
        <p:nvPicPr>
          <p:cNvPr id="9" name="Imagen 8">
            <a:extLst>
              <a:ext uri="{FF2B5EF4-FFF2-40B4-BE49-F238E27FC236}">
                <a16:creationId xmlns:a16="http://schemas.microsoft.com/office/drawing/2014/main" id="{1039DF0E-1D81-B4E7-4FD9-5C4D5BED56CB}"/>
              </a:ext>
            </a:extLst>
          </p:cNvPr>
          <p:cNvPicPr>
            <a:picLocks noChangeAspect="1"/>
          </p:cNvPicPr>
          <p:nvPr/>
        </p:nvPicPr>
        <p:blipFill>
          <a:blip r:embed="rId3"/>
          <a:stretch>
            <a:fillRect/>
          </a:stretch>
        </p:blipFill>
        <p:spPr>
          <a:xfrm>
            <a:off x="5644219" y="1081105"/>
            <a:ext cx="5348326" cy="4583321"/>
          </a:xfrm>
          <a:prstGeom prst="rect">
            <a:avLst/>
          </a:prstGeom>
        </p:spPr>
      </p:pic>
    </p:spTree>
    <p:extLst>
      <p:ext uri="{BB962C8B-B14F-4D97-AF65-F5344CB8AC3E}">
        <p14:creationId xmlns:p14="http://schemas.microsoft.com/office/powerpoint/2010/main" val="347416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0A8B665-4161-3ED6-6249-F67EFBBE3CFD}"/>
              </a:ext>
            </a:extLst>
          </p:cNvPr>
          <p:cNvSpPr>
            <a:spLocks noGrp="1"/>
          </p:cNvSpPr>
          <p:nvPr>
            <p:ph type="title"/>
          </p:nvPr>
        </p:nvSpPr>
        <p:spPr>
          <a:xfrm>
            <a:off x="65314" y="-82388"/>
            <a:ext cx="10972800" cy="1143000"/>
          </a:xfrm>
        </p:spPr>
        <p:txBody>
          <a:bodyPr/>
          <a:lstStyle/>
          <a:p>
            <a:pPr algn="l"/>
            <a:r>
              <a:rPr lang="es-EC" dirty="0">
                <a:solidFill>
                  <a:schemeClr val="tx1"/>
                </a:solidFill>
              </a:rPr>
              <a:t>Resultados</a:t>
            </a:r>
            <a:endParaRPr lang="es-EC" dirty="0"/>
          </a:p>
        </p:txBody>
      </p:sp>
      <p:sp>
        <p:nvSpPr>
          <p:cNvPr id="10" name="CuadroTexto 9">
            <a:extLst>
              <a:ext uri="{FF2B5EF4-FFF2-40B4-BE49-F238E27FC236}">
                <a16:creationId xmlns:a16="http://schemas.microsoft.com/office/drawing/2014/main" id="{20F3C4BD-F650-DDBD-E392-4B1686D53936}"/>
              </a:ext>
            </a:extLst>
          </p:cNvPr>
          <p:cNvSpPr txBox="1"/>
          <p:nvPr/>
        </p:nvSpPr>
        <p:spPr>
          <a:xfrm>
            <a:off x="171450" y="304800"/>
            <a:ext cx="10173022" cy="615553"/>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Valoración de los impactos ambientales del mantenimiento de líneas de transmisión.</a:t>
            </a:r>
            <a:endParaRPr lang="es-EC" sz="1800" b="1" i="1" dirty="0">
              <a:solidFill>
                <a:srgbClr val="0070C0"/>
              </a:solidFill>
              <a:effectLst/>
              <a:latin typeface="Arial" panose="020B0604020202020204" pitchFamily="34" charset="0"/>
              <a:ea typeface="Times New Roman" panose="02020603050405020304" pitchFamily="18" charset="0"/>
            </a:endParaRPr>
          </a:p>
          <a:p>
            <a:r>
              <a:rPr lang="es-EC" sz="1600" b="1" i="1" dirty="0">
                <a:solidFill>
                  <a:schemeClr val="tx2"/>
                </a:solidFill>
                <a:effectLst/>
                <a:latin typeface="Arial" panose="020B0604020202020204" pitchFamily="34" charset="0"/>
                <a:ea typeface="Times New Roman" panose="02020603050405020304" pitchFamily="18" charset="0"/>
              </a:rPr>
              <a:t>	Matriz de evaluación del proceso de Desbroce</a:t>
            </a:r>
            <a:endParaRPr lang="es-EC" sz="1600" dirty="0">
              <a:solidFill>
                <a:schemeClr val="tx2"/>
              </a:solidFill>
            </a:endParaRPr>
          </a:p>
        </p:txBody>
      </p:sp>
      <p:pic>
        <p:nvPicPr>
          <p:cNvPr id="16" name="Imagen 15">
            <a:extLst>
              <a:ext uri="{FF2B5EF4-FFF2-40B4-BE49-F238E27FC236}">
                <a16:creationId xmlns:a16="http://schemas.microsoft.com/office/drawing/2014/main" id="{FF87E7FC-DBF6-CEF0-66F9-67263CA3EC14}"/>
              </a:ext>
            </a:extLst>
          </p:cNvPr>
          <p:cNvPicPr>
            <a:picLocks noChangeAspect="1"/>
          </p:cNvPicPr>
          <p:nvPr/>
        </p:nvPicPr>
        <p:blipFill>
          <a:blip r:embed="rId2"/>
          <a:stretch>
            <a:fillRect/>
          </a:stretch>
        </p:blipFill>
        <p:spPr>
          <a:xfrm>
            <a:off x="767408" y="886256"/>
            <a:ext cx="8812560" cy="5230508"/>
          </a:xfrm>
          <a:prstGeom prst="rect">
            <a:avLst/>
          </a:prstGeom>
        </p:spPr>
      </p:pic>
    </p:spTree>
    <p:extLst>
      <p:ext uri="{BB962C8B-B14F-4D97-AF65-F5344CB8AC3E}">
        <p14:creationId xmlns:p14="http://schemas.microsoft.com/office/powerpoint/2010/main" val="2194059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123598F-5138-AD71-5EA1-1619720B6BF5}"/>
              </a:ext>
            </a:extLst>
          </p:cNvPr>
          <p:cNvSpPr txBox="1"/>
          <p:nvPr/>
        </p:nvSpPr>
        <p:spPr>
          <a:xfrm>
            <a:off x="191344" y="456791"/>
            <a:ext cx="10173022" cy="615553"/>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Valoración de los impactos ambientales del mantenimiento de líneas de transmisión.</a:t>
            </a:r>
            <a:endParaRPr lang="es-EC" sz="1800" b="1" i="1" dirty="0">
              <a:solidFill>
                <a:srgbClr val="0070C0"/>
              </a:solidFill>
              <a:effectLst/>
              <a:latin typeface="Arial" panose="020B0604020202020204" pitchFamily="34" charset="0"/>
              <a:ea typeface="Times New Roman" panose="02020603050405020304" pitchFamily="18" charset="0"/>
            </a:endParaRPr>
          </a:p>
          <a:p>
            <a:r>
              <a:rPr lang="es-EC" sz="1600" b="1" i="1" dirty="0">
                <a:solidFill>
                  <a:schemeClr val="tx2"/>
                </a:solidFill>
                <a:effectLst/>
                <a:latin typeface="Arial" panose="020B0604020202020204" pitchFamily="34" charset="0"/>
                <a:ea typeface="Times New Roman" panose="02020603050405020304" pitchFamily="18" charset="0"/>
              </a:rPr>
              <a:t>	</a:t>
            </a:r>
            <a:r>
              <a:rPr lang="es-MX" sz="1600" b="1" i="1" dirty="0">
                <a:solidFill>
                  <a:schemeClr val="tx2"/>
                </a:solidFill>
                <a:effectLst/>
                <a:latin typeface="Arial" panose="020B0604020202020204" pitchFamily="34" charset="0"/>
                <a:ea typeface="Times New Roman" panose="02020603050405020304" pitchFamily="18" charset="0"/>
              </a:rPr>
              <a:t>Matriz de evaluación del proceso </a:t>
            </a:r>
            <a:r>
              <a:rPr lang="es-MX" sz="1600" b="1" i="1">
                <a:solidFill>
                  <a:schemeClr val="tx2"/>
                </a:solidFill>
                <a:effectLst/>
                <a:latin typeface="Arial" panose="020B0604020202020204" pitchFamily="34" charset="0"/>
                <a:ea typeface="Times New Roman" panose="02020603050405020304" pitchFamily="18" charset="0"/>
              </a:rPr>
              <a:t>de Capacitación</a:t>
            </a:r>
            <a:endParaRPr lang="es-EC" sz="1600" dirty="0">
              <a:solidFill>
                <a:schemeClr val="tx2"/>
              </a:solidFill>
            </a:endParaRPr>
          </a:p>
        </p:txBody>
      </p:sp>
      <p:sp>
        <p:nvSpPr>
          <p:cNvPr id="7" name="Título 2">
            <a:extLst>
              <a:ext uri="{FF2B5EF4-FFF2-40B4-BE49-F238E27FC236}">
                <a16:creationId xmlns:a16="http://schemas.microsoft.com/office/drawing/2014/main" id="{18EBE98C-5DB8-9FF2-C040-F866F4FB14CD}"/>
              </a:ext>
            </a:extLst>
          </p:cNvPr>
          <p:cNvSpPr>
            <a:spLocks noGrp="1"/>
          </p:cNvSpPr>
          <p:nvPr>
            <p:ph type="title"/>
          </p:nvPr>
        </p:nvSpPr>
        <p:spPr>
          <a:xfrm>
            <a:off x="0" y="-70656"/>
            <a:ext cx="10972800" cy="1143000"/>
          </a:xfrm>
        </p:spPr>
        <p:txBody>
          <a:bodyPr/>
          <a:lstStyle/>
          <a:p>
            <a:pPr algn="l"/>
            <a:r>
              <a:rPr lang="es-MX" dirty="0">
                <a:solidFill>
                  <a:schemeClr val="tx1"/>
                </a:solidFill>
              </a:rPr>
              <a:t>R</a:t>
            </a:r>
            <a:r>
              <a:rPr lang="es-EC" dirty="0" err="1">
                <a:solidFill>
                  <a:schemeClr val="tx1"/>
                </a:solidFill>
              </a:rPr>
              <a:t>esultados</a:t>
            </a:r>
            <a:endParaRPr lang="es-EC" dirty="0"/>
          </a:p>
        </p:txBody>
      </p:sp>
      <p:pic>
        <p:nvPicPr>
          <p:cNvPr id="10" name="Imagen 9">
            <a:extLst>
              <a:ext uri="{FF2B5EF4-FFF2-40B4-BE49-F238E27FC236}">
                <a16:creationId xmlns:a16="http://schemas.microsoft.com/office/drawing/2014/main" id="{603C57C7-D5C8-E3B9-C47D-F67FEC49F048}"/>
              </a:ext>
            </a:extLst>
          </p:cNvPr>
          <p:cNvPicPr>
            <a:picLocks noChangeAspect="1"/>
          </p:cNvPicPr>
          <p:nvPr/>
        </p:nvPicPr>
        <p:blipFill rotWithShape="1">
          <a:blip r:embed="rId2"/>
          <a:srcRect t="3800"/>
          <a:stretch/>
        </p:blipFill>
        <p:spPr>
          <a:xfrm>
            <a:off x="2013292" y="1050031"/>
            <a:ext cx="6546524" cy="5043265"/>
          </a:xfrm>
          <a:prstGeom prst="rect">
            <a:avLst/>
          </a:prstGeom>
        </p:spPr>
      </p:pic>
    </p:spTree>
    <p:extLst>
      <p:ext uri="{BB962C8B-B14F-4D97-AF65-F5344CB8AC3E}">
        <p14:creationId xmlns:p14="http://schemas.microsoft.com/office/powerpoint/2010/main" val="39648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10EC859-49F4-7266-3290-6B1B85D92DDB}"/>
              </a:ext>
            </a:extLst>
          </p:cNvPr>
          <p:cNvPicPr>
            <a:picLocks noChangeAspect="1"/>
          </p:cNvPicPr>
          <p:nvPr/>
        </p:nvPicPr>
        <p:blipFill>
          <a:blip r:embed="rId2"/>
          <a:stretch>
            <a:fillRect/>
          </a:stretch>
        </p:blipFill>
        <p:spPr>
          <a:xfrm>
            <a:off x="609600" y="1596985"/>
            <a:ext cx="10776520" cy="3768065"/>
          </a:xfrm>
          <a:prstGeom prst="rect">
            <a:avLst/>
          </a:prstGeom>
        </p:spPr>
      </p:pic>
      <p:sp>
        <p:nvSpPr>
          <p:cNvPr id="9" name="Título 2">
            <a:extLst>
              <a:ext uri="{FF2B5EF4-FFF2-40B4-BE49-F238E27FC236}">
                <a16:creationId xmlns:a16="http://schemas.microsoft.com/office/drawing/2014/main" id="{A01487D3-825C-05E4-7B27-C411077C866E}"/>
              </a:ext>
            </a:extLst>
          </p:cNvPr>
          <p:cNvSpPr>
            <a:spLocks noGrp="1"/>
          </p:cNvSpPr>
          <p:nvPr>
            <p:ph type="title"/>
          </p:nvPr>
        </p:nvSpPr>
        <p:spPr>
          <a:xfrm>
            <a:off x="609600" y="194251"/>
            <a:ext cx="10972800" cy="1143000"/>
          </a:xfrm>
        </p:spPr>
        <p:txBody>
          <a:bodyPr/>
          <a:lstStyle/>
          <a:p>
            <a:pPr algn="l"/>
            <a:r>
              <a:rPr lang="es-EC" dirty="0">
                <a:solidFill>
                  <a:schemeClr val="tx1"/>
                </a:solidFill>
              </a:rPr>
              <a:t>Resultados</a:t>
            </a:r>
            <a:endParaRPr lang="es-EC" dirty="0"/>
          </a:p>
        </p:txBody>
      </p:sp>
      <p:sp>
        <p:nvSpPr>
          <p:cNvPr id="10" name="CuadroTexto 9">
            <a:extLst>
              <a:ext uri="{FF2B5EF4-FFF2-40B4-BE49-F238E27FC236}">
                <a16:creationId xmlns:a16="http://schemas.microsoft.com/office/drawing/2014/main" id="{5AAFA2A9-0BBC-7D08-F570-91F5DF491A9B}"/>
              </a:ext>
            </a:extLst>
          </p:cNvPr>
          <p:cNvSpPr txBox="1"/>
          <p:nvPr/>
        </p:nvSpPr>
        <p:spPr>
          <a:xfrm>
            <a:off x="479376" y="846138"/>
            <a:ext cx="10173022" cy="615553"/>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Valoración de los impactos ambientales del mantenimiento de líneas de transmisión.</a:t>
            </a:r>
            <a:endParaRPr lang="es-EC" sz="1800" b="1" i="1" dirty="0">
              <a:solidFill>
                <a:srgbClr val="0070C0"/>
              </a:solidFill>
              <a:effectLst/>
              <a:latin typeface="Arial" panose="020B0604020202020204" pitchFamily="34" charset="0"/>
              <a:ea typeface="Times New Roman" panose="02020603050405020304" pitchFamily="18" charset="0"/>
            </a:endParaRPr>
          </a:p>
          <a:p>
            <a:r>
              <a:rPr lang="es-EC" sz="1600" b="1" i="1" dirty="0">
                <a:solidFill>
                  <a:schemeClr val="tx2"/>
                </a:solidFill>
                <a:effectLst/>
                <a:latin typeface="Arial" panose="020B0604020202020204" pitchFamily="34" charset="0"/>
                <a:ea typeface="Times New Roman" panose="02020603050405020304" pitchFamily="18" charset="0"/>
              </a:rPr>
              <a:t>	</a:t>
            </a:r>
            <a:r>
              <a:rPr lang="es-MX" sz="1600" b="1" i="1" dirty="0">
                <a:solidFill>
                  <a:schemeClr val="tx2"/>
                </a:solidFill>
                <a:effectLst/>
                <a:latin typeface="Arial" panose="020B0604020202020204" pitchFamily="34" charset="0"/>
                <a:ea typeface="Times New Roman" panose="02020603050405020304" pitchFamily="18" charset="0"/>
              </a:rPr>
              <a:t>Matriz de evaluación del proceso de Campamento</a:t>
            </a:r>
            <a:endParaRPr lang="es-EC" sz="1600" dirty="0">
              <a:solidFill>
                <a:schemeClr val="tx2"/>
              </a:solidFill>
            </a:endParaRPr>
          </a:p>
        </p:txBody>
      </p:sp>
    </p:spTree>
    <p:extLst>
      <p:ext uri="{BB962C8B-B14F-4D97-AF65-F5344CB8AC3E}">
        <p14:creationId xmlns:p14="http://schemas.microsoft.com/office/powerpoint/2010/main" val="174185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54CF920-7AFF-8242-83F8-F01650BFD025}"/>
              </a:ext>
            </a:extLst>
          </p:cNvPr>
          <p:cNvSpPr>
            <a:spLocks noGrp="1"/>
          </p:cNvSpPr>
          <p:nvPr>
            <p:ph type="title"/>
          </p:nvPr>
        </p:nvSpPr>
        <p:spPr>
          <a:xfrm>
            <a:off x="609600" y="887747"/>
            <a:ext cx="10972800" cy="4594522"/>
          </a:xfrm>
        </p:spPr>
        <p:txBody>
          <a:bodyPr/>
          <a:lstStyle/>
          <a:p>
            <a:pPr algn="l"/>
            <a:r>
              <a:rPr lang="es-MX" dirty="0">
                <a:solidFill>
                  <a:schemeClr val="tx1"/>
                </a:solidFill>
              </a:rPr>
              <a:t>INTRODUCCIÓN</a:t>
            </a: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r>
              <a:rPr lang="es-MX" dirty="0">
                <a:solidFill>
                  <a:schemeClr val="tx1"/>
                </a:solidFill>
              </a:rPr>
              <a:t>ANTECEDENTES</a:t>
            </a:r>
            <a:br>
              <a:rPr lang="es-MX" dirty="0">
                <a:solidFill>
                  <a:schemeClr val="tx1"/>
                </a:solidFill>
              </a:rPr>
            </a:br>
            <a:br>
              <a:rPr lang="es-MX" dirty="0">
                <a:solidFill>
                  <a:schemeClr val="tx1"/>
                </a:solidFill>
              </a:rPr>
            </a:br>
            <a:endParaRPr lang="es-EC" dirty="0">
              <a:solidFill>
                <a:schemeClr val="tx1"/>
              </a:solidFill>
            </a:endParaRPr>
          </a:p>
        </p:txBody>
      </p:sp>
      <p:pic>
        <p:nvPicPr>
          <p:cNvPr id="1026" name="Picture 2" descr="CORPORACIÓN 3D: La norma ISO 14001:2015 y la estructura de alto nivel HLS">
            <a:extLst>
              <a:ext uri="{FF2B5EF4-FFF2-40B4-BE49-F238E27FC236}">
                <a16:creationId xmlns:a16="http://schemas.microsoft.com/office/drawing/2014/main" id="{8803D51A-453C-1EAB-51C7-E03E755FFE7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808" b="11494"/>
          <a:stretch/>
        </p:blipFill>
        <p:spPr bwMode="auto">
          <a:xfrm>
            <a:off x="4937267" y="679315"/>
            <a:ext cx="295232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é es y cómo se genera la energía eléctrica? - Ambientum">
            <a:extLst>
              <a:ext uri="{FF2B5EF4-FFF2-40B4-BE49-F238E27FC236}">
                <a16:creationId xmlns:a16="http://schemas.microsoft.com/office/drawing/2014/main" id="{FB3DC041-8457-7096-CE72-01CC66AA7C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462" y="3284984"/>
            <a:ext cx="3275856" cy="218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1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C6B93B57-CC8E-0607-6136-155C5721E55D}"/>
              </a:ext>
            </a:extLst>
          </p:cNvPr>
          <p:cNvGraphicFramePr>
            <a:graphicFrameLocks noGrp="1"/>
          </p:cNvGraphicFramePr>
          <p:nvPr>
            <p:extLst>
              <p:ext uri="{D42A27DB-BD31-4B8C-83A1-F6EECF244321}">
                <p14:modId xmlns:p14="http://schemas.microsoft.com/office/powerpoint/2010/main" val="3321547424"/>
              </p:ext>
            </p:extLst>
          </p:nvPr>
        </p:nvGraphicFramePr>
        <p:xfrm>
          <a:off x="888197" y="1358479"/>
          <a:ext cx="9777413" cy="4765487"/>
        </p:xfrm>
        <a:graphic>
          <a:graphicData uri="http://schemas.openxmlformats.org/drawingml/2006/table">
            <a:tbl>
              <a:tblPr firstRow="1" firstCol="1" bandRow="1"/>
              <a:tblGrid>
                <a:gridCol w="536365">
                  <a:extLst>
                    <a:ext uri="{9D8B030D-6E8A-4147-A177-3AD203B41FA5}">
                      <a16:colId xmlns:a16="http://schemas.microsoft.com/office/drawing/2014/main" val="596771695"/>
                    </a:ext>
                  </a:extLst>
                </a:gridCol>
                <a:gridCol w="536365">
                  <a:extLst>
                    <a:ext uri="{9D8B030D-6E8A-4147-A177-3AD203B41FA5}">
                      <a16:colId xmlns:a16="http://schemas.microsoft.com/office/drawing/2014/main" val="3661109920"/>
                    </a:ext>
                  </a:extLst>
                </a:gridCol>
                <a:gridCol w="536365">
                  <a:extLst>
                    <a:ext uri="{9D8B030D-6E8A-4147-A177-3AD203B41FA5}">
                      <a16:colId xmlns:a16="http://schemas.microsoft.com/office/drawing/2014/main" val="1802564801"/>
                    </a:ext>
                  </a:extLst>
                </a:gridCol>
                <a:gridCol w="536365">
                  <a:extLst>
                    <a:ext uri="{9D8B030D-6E8A-4147-A177-3AD203B41FA5}">
                      <a16:colId xmlns:a16="http://schemas.microsoft.com/office/drawing/2014/main" val="3017716861"/>
                    </a:ext>
                  </a:extLst>
                </a:gridCol>
                <a:gridCol w="536365">
                  <a:extLst>
                    <a:ext uri="{9D8B030D-6E8A-4147-A177-3AD203B41FA5}">
                      <a16:colId xmlns:a16="http://schemas.microsoft.com/office/drawing/2014/main" val="2598664283"/>
                    </a:ext>
                  </a:extLst>
                </a:gridCol>
                <a:gridCol w="536365">
                  <a:extLst>
                    <a:ext uri="{9D8B030D-6E8A-4147-A177-3AD203B41FA5}">
                      <a16:colId xmlns:a16="http://schemas.microsoft.com/office/drawing/2014/main" val="519963582"/>
                    </a:ext>
                  </a:extLst>
                </a:gridCol>
                <a:gridCol w="536365">
                  <a:extLst>
                    <a:ext uri="{9D8B030D-6E8A-4147-A177-3AD203B41FA5}">
                      <a16:colId xmlns:a16="http://schemas.microsoft.com/office/drawing/2014/main" val="3850150648"/>
                    </a:ext>
                  </a:extLst>
                </a:gridCol>
                <a:gridCol w="430822">
                  <a:extLst>
                    <a:ext uri="{9D8B030D-6E8A-4147-A177-3AD203B41FA5}">
                      <a16:colId xmlns:a16="http://schemas.microsoft.com/office/drawing/2014/main" val="2733401190"/>
                    </a:ext>
                  </a:extLst>
                </a:gridCol>
                <a:gridCol w="430822">
                  <a:extLst>
                    <a:ext uri="{9D8B030D-6E8A-4147-A177-3AD203B41FA5}">
                      <a16:colId xmlns:a16="http://schemas.microsoft.com/office/drawing/2014/main" val="2785659547"/>
                    </a:ext>
                  </a:extLst>
                </a:gridCol>
                <a:gridCol w="430822">
                  <a:extLst>
                    <a:ext uri="{9D8B030D-6E8A-4147-A177-3AD203B41FA5}">
                      <a16:colId xmlns:a16="http://schemas.microsoft.com/office/drawing/2014/main" val="1243368855"/>
                    </a:ext>
                  </a:extLst>
                </a:gridCol>
                <a:gridCol w="430822">
                  <a:extLst>
                    <a:ext uri="{9D8B030D-6E8A-4147-A177-3AD203B41FA5}">
                      <a16:colId xmlns:a16="http://schemas.microsoft.com/office/drawing/2014/main" val="2127182570"/>
                    </a:ext>
                  </a:extLst>
                </a:gridCol>
                <a:gridCol w="430822">
                  <a:extLst>
                    <a:ext uri="{9D8B030D-6E8A-4147-A177-3AD203B41FA5}">
                      <a16:colId xmlns:a16="http://schemas.microsoft.com/office/drawing/2014/main" val="3533073116"/>
                    </a:ext>
                  </a:extLst>
                </a:gridCol>
                <a:gridCol w="430822">
                  <a:extLst>
                    <a:ext uri="{9D8B030D-6E8A-4147-A177-3AD203B41FA5}">
                      <a16:colId xmlns:a16="http://schemas.microsoft.com/office/drawing/2014/main" val="258456311"/>
                    </a:ext>
                  </a:extLst>
                </a:gridCol>
                <a:gridCol w="430822">
                  <a:extLst>
                    <a:ext uri="{9D8B030D-6E8A-4147-A177-3AD203B41FA5}">
                      <a16:colId xmlns:a16="http://schemas.microsoft.com/office/drawing/2014/main" val="2286944438"/>
                    </a:ext>
                  </a:extLst>
                </a:gridCol>
                <a:gridCol w="430822">
                  <a:extLst>
                    <a:ext uri="{9D8B030D-6E8A-4147-A177-3AD203B41FA5}">
                      <a16:colId xmlns:a16="http://schemas.microsoft.com/office/drawing/2014/main" val="4006288306"/>
                    </a:ext>
                  </a:extLst>
                </a:gridCol>
                <a:gridCol w="430822">
                  <a:extLst>
                    <a:ext uri="{9D8B030D-6E8A-4147-A177-3AD203B41FA5}">
                      <a16:colId xmlns:a16="http://schemas.microsoft.com/office/drawing/2014/main" val="427759310"/>
                    </a:ext>
                  </a:extLst>
                </a:gridCol>
                <a:gridCol w="536365">
                  <a:extLst>
                    <a:ext uri="{9D8B030D-6E8A-4147-A177-3AD203B41FA5}">
                      <a16:colId xmlns:a16="http://schemas.microsoft.com/office/drawing/2014/main" val="2413024066"/>
                    </a:ext>
                  </a:extLst>
                </a:gridCol>
                <a:gridCol w="536365">
                  <a:extLst>
                    <a:ext uri="{9D8B030D-6E8A-4147-A177-3AD203B41FA5}">
                      <a16:colId xmlns:a16="http://schemas.microsoft.com/office/drawing/2014/main" val="1838147399"/>
                    </a:ext>
                  </a:extLst>
                </a:gridCol>
                <a:gridCol w="536365">
                  <a:extLst>
                    <a:ext uri="{9D8B030D-6E8A-4147-A177-3AD203B41FA5}">
                      <a16:colId xmlns:a16="http://schemas.microsoft.com/office/drawing/2014/main" val="1170034456"/>
                    </a:ext>
                  </a:extLst>
                </a:gridCol>
                <a:gridCol w="536365">
                  <a:extLst>
                    <a:ext uri="{9D8B030D-6E8A-4147-A177-3AD203B41FA5}">
                      <a16:colId xmlns:a16="http://schemas.microsoft.com/office/drawing/2014/main" val="2965694723"/>
                    </a:ext>
                  </a:extLst>
                </a:gridCol>
              </a:tblGrid>
              <a:tr h="108822">
                <a:tc rowSpan="5" gridSpan="3">
                  <a:txBody>
                    <a:bodyPr/>
                    <a:lstStyle/>
                    <a:p>
                      <a:pPr algn="l" fontAlgn="b"/>
                      <a:endParaRPr lang="es-EC" sz="6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rowSpan="5" hMerge="1">
                  <a:txBody>
                    <a:bodyPr/>
                    <a:lstStyle/>
                    <a:p>
                      <a:endParaRPr lang="es-EC"/>
                    </a:p>
                  </a:txBody>
                  <a:tcPr/>
                </a:tc>
                <a:tc rowSpan="5" hMerge="1">
                  <a:txBody>
                    <a:bodyPr/>
                    <a:lstStyle/>
                    <a:p>
                      <a:endParaRPr lang="es-EC"/>
                    </a:p>
                  </a:txBody>
                  <a:tcPr/>
                </a:tc>
                <a:tc rowSpan="2" gridSpan="16">
                  <a:txBody>
                    <a:bodyPr/>
                    <a:lstStyle/>
                    <a:p>
                      <a:pPr algn="ctr" fontAlgn="ctr"/>
                      <a:r>
                        <a:rPr lang="es-EC" sz="600" b="1" i="0" u="none" strike="noStrike" dirty="0">
                          <a:solidFill>
                            <a:srgbClr val="000000"/>
                          </a:solidFill>
                          <a:effectLst/>
                          <a:latin typeface="Arial" panose="020B0604020202020204" pitchFamily="34" charset="0"/>
                        </a:rPr>
                        <a:t>SISTEMA DE GESTIÓN AMBIENTAL PARA LA CORPORACIÓN ELÉCTRICA DEL ECUADOR.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11837502"/>
                  </a:ext>
                </a:extLst>
              </a:tr>
              <a:tr h="113358">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16"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3601339"/>
                  </a:ext>
                </a:extLst>
              </a:tr>
              <a:tr h="108822">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rowSpan="2" gridSpan="14">
                  <a:txBody>
                    <a:bodyPr/>
                    <a:lstStyle/>
                    <a:p>
                      <a:pPr algn="ctr" fontAlgn="ctr"/>
                      <a:r>
                        <a:rPr lang="es-EC" sz="600" b="1" i="0" u="none" strike="noStrike" dirty="0">
                          <a:solidFill>
                            <a:srgbClr val="000000"/>
                          </a:solidFill>
                          <a:effectLst/>
                          <a:latin typeface="Arial" panose="020B0604020202020204" pitchFamily="34" charset="0"/>
                        </a:rPr>
                        <a:t>MATRIZ DE EVALUACIÓN DE ASPECTOS E IMPACTOS AMBIENTALES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gridSpan="2">
                  <a:txBody>
                    <a:bodyPr/>
                    <a:lstStyle/>
                    <a:p>
                      <a:pPr algn="ctr" fontAlgn="ctr"/>
                      <a:r>
                        <a:rPr lang="es-EC" sz="600" b="1" i="0" u="none" strike="noStrike">
                          <a:solidFill>
                            <a:srgbClr val="000000"/>
                          </a:solidFill>
                          <a:effectLst/>
                          <a:latin typeface="Arial" panose="020B0604020202020204" pitchFamily="34" charset="0"/>
                        </a:rPr>
                        <a:t>Fecha de emisión</a:t>
                      </a:r>
                      <a:r>
                        <a:rPr lang="es-EC" sz="600" b="0" i="0" u="none" strike="noStrike">
                          <a:solidFill>
                            <a:srgbClr val="000000"/>
                          </a:solidFill>
                          <a:effectLst/>
                          <a:latin typeface="Arial" panose="020B0604020202020204" pitchFamily="34" charset="0"/>
                        </a:rPr>
                        <a:t>: Marzo 2021</a:t>
                      </a:r>
                      <a:endParaRPr lang="es-EC" sz="600" b="1"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3661468"/>
                  </a:ext>
                </a:extLst>
              </a:tr>
              <a:tr h="113358">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14"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90738331"/>
                  </a:ext>
                </a:extLst>
              </a:tr>
              <a:tr h="113358">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14">
                  <a:txBody>
                    <a:bodyPr/>
                    <a:lstStyle/>
                    <a:p>
                      <a:pPr algn="ctr" fontAlgn="ctr"/>
                      <a:r>
                        <a:rPr lang="es-EC" sz="600" b="1" i="0" u="none" strike="noStrike">
                          <a:solidFill>
                            <a:srgbClr val="000000"/>
                          </a:solidFill>
                          <a:effectLst/>
                          <a:latin typeface="Arial" panose="020B0604020202020204" pitchFamily="34" charset="0"/>
                        </a:rPr>
                        <a:t>METODOLOGÍA VICENTE CONESA FERNANDEZ</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l" fontAlgn="ctr"/>
                      <a:r>
                        <a:rPr lang="es-EC" sz="600" b="1" i="0" u="none" strike="noStrike">
                          <a:solidFill>
                            <a:srgbClr val="000000"/>
                          </a:solidFill>
                          <a:effectLst/>
                          <a:latin typeface="Arial" panose="020B0604020202020204" pitchFamily="34" charset="0"/>
                        </a:rPr>
                        <a:t>Página: </a:t>
                      </a:r>
                      <a:r>
                        <a:rPr lang="es-EC" sz="600" b="0" i="0" u="none" strike="noStrike">
                          <a:solidFill>
                            <a:srgbClr val="000000"/>
                          </a:solidFill>
                          <a:effectLst/>
                          <a:latin typeface="Arial" panose="020B0604020202020204" pitchFamily="34" charset="0"/>
                        </a:rPr>
                        <a:t>01</a:t>
                      </a:r>
                      <a:endParaRPr lang="es-EC" sz="600" b="1"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6833043"/>
                  </a:ext>
                </a:extLst>
              </a:tr>
              <a:tr h="199508">
                <a:tc rowSpan="2">
                  <a:txBody>
                    <a:bodyPr/>
                    <a:lstStyle/>
                    <a:p>
                      <a:pPr algn="ctr" fontAlgn="ctr"/>
                      <a:r>
                        <a:rPr lang="es-EC" sz="700" b="1" i="0" u="none" strike="noStrike" dirty="0">
                          <a:solidFill>
                            <a:srgbClr val="000000"/>
                          </a:solidFill>
                          <a:effectLst/>
                          <a:latin typeface="Arial" panose="020B0604020202020204" pitchFamily="34" charset="0"/>
                        </a:rPr>
                        <a:t>ÁREA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es-EC" sz="700" b="1" i="0" u="none" strike="noStrike" dirty="0">
                          <a:solidFill>
                            <a:srgbClr val="000000"/>
                          </a:solidFill>
                          <a:effectLst/>
                          <a:latin typeface="Arial" panose="020B0604020202020204" pitchFamily="34" charset="0"/>
                        </a:rPr>
                        <a:t>PROCESO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es-EC" sz="700" b="1" i="0" u="none" strike="noStrike" dirty="0">
                          <a:solidFill>
                            <a:srgbClr val="000000"/>
                          </a:solidFill>
                          <a:effectLst/>
                          <a:latin typeface="Arial" panose="020B0604020202020204" pitchFamily="34" charset="0"/>
                        </a:rPr>
                        <a:t>ASPECTO AMBIENTAL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es-EC" sz="700" b="1" i="0" u="none" strike="noStrike" dirty="0">
                          <a:solidFill>
                            <a:srgbClr val="000000"/>
                          </a:solidFill>
                          <a:effectLst/>
                          <a:latin typeface="Arial" panose="020B0604020202020204" pitchFamily="34" charset="0"/>
                        </a:rPr>
                        <a:t>IMPACTO AMBIENTAL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C" sz="700" b="1" i="0" u="none" strike="noStrike">
                          <a:solidFill>
                            <a:srgbClr val="000000"/>
                          </a:solidFill>
                          <a:effectLst/>
                          <a:latin typeface="Arial" panose="020B0604020202020204" pitchFamily="34" charset="0"/>
                        </a:rPr>
                        <a:t>TIPO DE OPERACIÓN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fontAlgn="ctr"/>
                      <a:r>
                        <a:rPr lang="es-EC" sz="700" b="1" i="0" u="none" strike="noStrike">
                          <a:solidFill>
                            <a:srgbClr val="000000"/>
                          </a:solidFill>
                          <a:effectLst/>
                          <a:latin typeface="Arial" panose="020B0604020202020204" pitchFamily="34" charset="0"/>
                        </a:rPr>
                        <a:t>IMPORTANCIA DEL IMPACTO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fontAlgn="ctr"/>
                      <a:r>
                        <a:rPr lang="es-EC" sz="700" b="1" i="0" u="none" strike="noStrike">
                          <a:solidFill>
                            <a:srgbClr val="000000"/>
                          </a:solidFill>
                          <a:effectLst/>
                          <a:latin typeface="Arial" panose="020B0604020202020204" pitchFamily="34" charset="0"/>
                        </a:rPr>
                        <a:t>TIPO ALERTA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C" sz="700" b="1" i="0" u="none" strike="noStrike">
                          <a:solidFill>
                            <a:srgbClr val="000000"/>
                          </a:solidFill>
                          <a:effectLst/>
                          <a:latin typeface="Arial" panose="020B0604020202020204" pitchFamily="34" charset="0"/>
                        </a:rPr>
                        <a:t>SIGNIFICATIVO (SI/NO)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3544811"/>
                  </a:ext>
                </a:extLst>
              </a:tr>
              <a:tr h="20637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700" b="1"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IN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EX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MO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RV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AC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EF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PR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MC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700" b="1" i="0" u="none" strike="noStrike">
                          <a:solidFill>
                            <a:srgbClr val="000000"/>
                          </a:solidFill>
                          <a:effectLst/>
                          <a:latin typeface="Arial" panose="020B0604020202020204" pitchFamily="34" charset="0"/>
                        </a:rPr>
                        <a:t>Importancia (I)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8273434"/>
                  </a:ext>
                </a:extLst>
              </a:tr>
              <a:tr h="421687">
                <a:tc rowSpan="9">
                  <a:txBody>
                    <a:bodyPr/>
                    <a:lstStyle/>
                    <a:p>
                      <a:pPr algn="ctr" fontAlgn="ctr"/>
                      <a:r>
                        <a:rPr lang="es-EC" sz="700" b="1" i="0" u="none" strike="noStrike">
                          <a:solidFill>
                            <a:srgbClr val="000000"/>
                          </a:solidFill>
                          <a:effectLst/>
                          <a:latin typeface="Arial" panose="020B0604020202020204" pitchFamily="34" charset="0"/>
                        </a:rPr>
                        <a:t>Mantenimiento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fontAlgn="ctr"/>
                      <a:r>
                        <a:rPr lang="es-EC" sz="700" b="0" i="0" u="none" strike="noStrike">
                          <a:solidFill>
                            <a:srgbClr val="000000"/>
                          </a:solidFill>
                          <a:effectLst/>
                          <a:latin typeface="Arial" panose="020B0604020202020204" pitchFamily="34" charset="0"/>
                        </a:rPr>
                        <a:t>Líneas de transmisión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Calidad de vida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Calidad de Vida por nuevos ingresos.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900" b="0" i="0" u="none" strike="noStrike" dirty="0">
                          <a:solidFill>
                            <a:srgbClr val="000000"/>
                          </a:solidFill>
                          <a:effectLst/>
                          <a:latin typeface="Arial" panose="020B0604020202020204" pitchFamily="34" charset="0"/>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E54B"/>
                    </a:solidFill>
                  </a:tcPr>
                </a:tc>
                <a:tc>
                  <a:txBody>
                    <a:bodyPr/>
                    <a:lstStyle/>
                    <a:p>
                      <a:pPr algn="ctr" fontAlgn="ctr"/>
                      <a:r>
                        <a:rPr lang="es-EC" sz="900" b="0" i="0" u="none" strike="noStrike">
                          <a:solidFill>
                            <a:srgbClr val="000000"/>
                          </a:solidFill>
                          <a:effectLst/>
                          <a:latin typeface="Arial" panose="020B0604020202020204" pitchFamily="34" charset="0"/>
                        </a:rPr>
                        <a:t>Positivo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4762970"/>
                  </a:ext>
                </a:extLst>
              </a:tr>
              <a:tr h="398011">
                <a:tc vMerge="1">
                  <a:txBody>
                    <a:bodyPr/>
                    <a:lstStyle/>
                    <a:p>
                      <a:endParaRPr lang="es-EC"/>
                    </a:p>
                  </a:txBody>
                  <a:tcPr/>
                </a:tc>
                <a:tc vMerge="1">
                  <a:txBody>
                    <a:bodyPr/>
                    <a:lstStyle/>
                    <a:p>
                      <a:endParaRPr lang="es-EC"/>
                    </a:p>
                  </a:txBody>
                  <a:tcPr/>
                </a:tc>
                <a:tc>
                  <a:txBody>
                    <a:bodyPr/>
                    <a:lstStyle/>
                    <a:p>
                      <a:pPr algn="l" fontAlgn="ctr"/>
                      <a:r>
                        <a:rPr lang="es-EC" sz="700" b="0" i="0" u="none" strike="noStrike">
                          <a:solidFill>
                            <a:srgbClr val="000000"/>
                          </a:solidFill>
                          <a:effectLst/>
                          <a:latin typeface="Arial" panose="020B0604020202020204" pitchFamily="34" charset="0"/>
                        </a:rPr>
                        <a:t>Presencia institucional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Nivel de seguridad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panose="020B0604020202020204" pitchFamily="34" charset="0"/>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C" sz="900" b="0" i="0" u="none" strike="noStrike">
                          <a:solidFill>
                            <a:srgbClr val="000000"/>
                          </a:solidFill>
                          <a:effectLst/>
                          <a:latin typeface="Arial" panose="020B0604020202020204" pitchFamily="34" charset="0"/>
                        </a:rPr>
                        <a:t>Positivo importante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61790714"/>
                  </a:ext>
                </a:extLst>
              </a:tr>
              <a:tr h="421687">
                <a:tc vMerge="1">
                  <a:txBody>
                    <a:bodyPr/>
                    <a:lstStyle/>
                    <a:p>
                      <a:endParaRPr lang="es-EC"/>
                    </a:p>
                  </a:txBody>
                  <a:tcPr/>
                </a:tc>
                <a:tc vMerge="1">
                  <a:txBody>
                    <a:bodyPr/>
                    <a:lstStyle/>
                    <a:p>
                      <a:endParaRPr lang="es-EC"/>
                    </a:p>
                  </a:txBody>
                  <a:tcPr/>
                </a:tc>
                <a:tc>
                  <a:txBody>
                    <a:bodyPr/>
                    <a:lstStyle/>
                    <a:p>
                      <a:pPr algn="l" fontAlgn="ctr"/>
                      <a:r>
                        <a:rPr lang="es-EC" sz="700" b="0" i="0" u="none" strike="noStrike">
                          <a:solidFill>
                            <a:srgbClr val="000000"/>
                          </a:solidFill>
                          <a:effectLst/>
                          <a:latin typeface="Arial" panose="020B0604020202020204" pitchFamily="34" charset="0"/>
                        </a:rPr>
                        <a:t>Conflictos Sociales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Cambio en la dinámica sociocultural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panose="020B0604020202020204" pitchFamily="34" charset="0"/>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E54B"/>
                    </a:solidFill>
                  </a:tcPr>
                </a:tc>
                <a:tc>
                  <a:txBody>
                    <a:bodyPr/>
                    <a:lstStyle/>
                    <a:p>
                      <a:pPr algn="ctr" fontAlgn="ctr"/>
                      <a:r>
                        <a:rPr lang="es-EC" sz="900" b="0" i="0" u="none" strike="noStrike">
                          <a:solidFill>
                            <a:srgbClr val="000000"/>
                          </a:solidFill>
                          <a:effectLst/>
                          <a:latin typeface="Arial" panose="020B0604020202020204" pitchFamily="34" charset="0"/>
                        </a:rPr>
                        <a:t>Positivo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494947"/>
                  </a:ext>
                </a:extLst>
              </a:tr>
              <a:tr h="421687">
                <a:tc vMerge="1">
                  <a:txBody>
                    <a:bodyPr/>
                    <a:lstStyle/>
                    <a:p>
                      <a:endParaRPr lang="es-EC"/>
                    </a:p>
                  </a:txBody>
                  <a:tcPr/>
                </a:tc>
                <a:tc vMerge="1">
                  <a:txBody>
                    <a:bodyPr/>
                    <a:lstStyle/>
                    <a:p>
                      <a:endParaRPr lang="es-EC"/>
                    </a:p>
                  </a:txBody>
                  <a:tcPr/>
                </a:tc>
                <a:tc>
                  <a:txBody>
                    <a:bodyPr/>
                    <a:lstStyle/>
                    <a:p>
                      <a:pPr algn="l" fontAlgn="ctr"/>
                      <a:r>
                        <a:rPr lang="es-EC" sz="700" b="0" i="0" u="none" strike="noStrike">
                          <a:solidFill>
                            <a:srgbClr val="000000"/>
                          </a:solidFill>
                          <a:effectLst/>
                          <a:latin typeface="Arial" panose="020B0604020202020204" pitchFamily="34" charset="0"/>
                        </a:rPr>
                        <a:t>Expectativas de empleo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Calidad de Vida por nuevos ingresos.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panose="020B0604020202020204" pitchFamily="34" charset="0"/>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C" sz="900" b="0" i="0" u="none" strike="noStrike">
                          <a:solidFill>
                            <a:srgbClr val="000000"/>
                          </a:solidFill>
                          <a:effectLst/>
                          <a:latin typeface="Arial" panose="020B0604020202020204" pitchFamily="34" charset="0"/>
                        </a:rPr>
                        <a:t>Positivo importante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04553185"/>
                  </a:ext>
                </a:extLst>
              </a:tr>
              <a:tr h="421687">
                <a:tc vMerge="1">
                  <a:txBody>
                    <a:bodyPr/>
                    <a:lstStyle/>
                    <a:p>
                      <a:endParaRPr lang="es-EC"/>
                    </a:p>
                  </a:txBody>
                  <a:tcPr/>
                </a:tc>
                <a:tc vMerge="1">
                  <a:txBody>
                    <a:bodyPr/>
                    <a:lstStyle/>
                    <a:p>
                      <a:endParaRPr lang="es-EC"/>
                    </a:p>
                  </a:txBody>
                  <a:tcPr/>
                </a:tc>
                <a:tc>
                  <a:txBody>
                    <a:bodyPr/>
                    <a:lstStyle/>
                    <a:p>
                      <a:pPr algn="l" fontAlgn="ctr"/>
                      <a:r>
                        <a:rPr lang="es-EC" sz="700" b="0" i="0" u="none" strike="noStrike">
                          <a:solidFill>
                            <a:srgbClr val="000000"/>
                          </a:solidFill>
                          <a:effectLst/>
                          <a:latin typeface="Arial" panose="020B0604020202020204" pitchFamily="34" charset="0"/>
                        </a:rPr>
                        <a:t>Generación de empleo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Calidad de Vida por nuevos ingresos.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panose="020B0604020202020204" pitchFamily="34" charset="0"/>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C" sz="900" b="0" i="0" u="none" strike="noStrike">
                          <a:solidFill>
                            <a:srgbClr val="000000"/>
                          </a:solidFill>
                          <a:effectLst/>
                          <a:latin typeface="Arial" panose="020B0604020202020204" pitchFamily="34" charset="0"/>
                        </a:rPr>
                        <a:t>Positivo importante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29614184"/>
                  </a:ext>
                </a:extLst>
              </a:tr>
              <a:tr h="421687">
                <a:tc vMerge="1">
                  <a:txBody>
                    <a:bodyPr/>
                    <a:lstStyle/>
                    <a:p>
                      <a:endParaRPr lang="es-EC"/>
                    </a:p>
                  </a:txBody>
                  <a:tcPr/>
                </a:tc>
                <a:tc vMerge="1">
                  <a:txBody>
                    <a:bodyPr/>
                    <a:lstStyle/>
                    <a:p>
                      <a:endParaRPr lang="es-EC"/>
                    </a:p>
                  </a:txBody>
                  <a:tcPr/>
                </a:tc>
                <a:tc>
                  <a:txBody>
                    <a:bodyPr/>
                    <a:lstStyle/>
                    <a:p>
                      <a:pPr algn="l" fontAlgn="ctr"/>
                      <a:r>
                        <a:rPr lang="es-EC" sz="700" b="0" i="0" u="none" strike="noStrike">
                          <a:solidFill>
                            <a:srgbClr val="000000"/>
                          </a:solidFill>
                          <a:effectLst/>
                          <a:latin typeface="Arial" panose="020B0604020202020204" pitchFamily="34" charset="0"/>
                        </a:rPr>
                        <a:t>Seguridad y salud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Medio socio-económico y cultural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panose="020B0604020202020204" pitchFamily="34" charset="0"/>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E54B"/>
                    </a:solidFill>
                  </a:tcPr>
                </a:tc>
                <a:tc>
                  <a:txBody>
                    <a:bodyPr/>
                    <a:lstStyle/>
                    <a:p>
                      <a:pPr algn="ctr" fontAlgn="ctr"/>
                      <a:r>
                        <a:rPr lang="es-EC" sz="900" b="0" i="0" u="none" strike="noStrike">
                          <a:solidFill>
                            <a:srgbClr val="000000"/>
                          </a:solidFill>
                          <a:effectLst/>
                          <a:latin typeface="Arial" panose="020B0604020202020204" pitchFamily="34" charset="0"/>
                        </a:rPr>
                        <a:t>Positivo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31661369"/>
                  </a:ext>
                </a:extLst>
              </a:tr>
              <a:tr h="421687">
                <a:tc vMerge="1">
                  <a:txBody>
                    <a:bodyPr/>
                    <a:lstStyle/>
                    <a:p>
                      <a:endParaRPr lang="es-EC"/>
                    </a:p>
                  </a:txBody>
                  <a:tcPr/>
                </a:tc>
                <a:tc vMerge="1">
                  <a:txBody>
                    <a:bodyPr/>
                    <a:lstStyle/>
                    <a:p>
                      <a:endParaRPr lang="es-EC"/>
                    </a:p>
                  </a:txBody>
                  <a:tcPr/>
                </a:tc>
                <a:tc>
                  <a:txBody>
                    <a:bodyPr/>
                    <a:lstStyle/>
                    <a:p>
                      <a:pPr algn="l" fontAlgn="ctr"/>
                      <a:r>
                        <a:rPr lang="es-EC" sz="700" b="0" i="0" u="none" strike="noStrike">
                          <a:solidFill>
                            <a:srgbClr val="000000"/>
                          </a:solidFill>
                          <a:effectLst/>
                          <a:latin typeface="Arial" panose="020B0604020202020204" pitchFamily="34" charset="0"/>
                        </a:rPr>
                        <a:t>Accesibilidad vial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Cambio en la infraestructura vial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panose="020B0604020202020204" pitchFamily="34" charset="0"/>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E54B"/>
                    </a:solidFill>
                  </a:tcPr>
                </a:tc>
                <a:tc>
                  <a:txBody>
                    <a:bodyPr/>
                    <a:lstStyle/>
                    <a:p>
                      <a:pPr algn="ctr" fontAlgn="ctr"/>
                      <a:r>
                        <a:rPr lang="es-EC" sz="900" b="0" i="0" u="none" strike="noStrike">
                          <a:solidFill>
                            <a:srgbClr val="000000"/>
                          </a:solidFill>
                          <a:effectLst/>
                          <a:latin typeface="Arial" panose="020B0604020202020204" pitchFamily="34" charset="0"/>
                        </a:rPr>
                        <a:t>Positivo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46727753"/>
                  </a:ext>
                </a:extLst>
              </a:tr>
              <a:tr h="421687">
                <a:tc vMerge="1">
                  <a:txBody>
                    <a:bodyPr/>
                    <a:lstStyle/>
                    <a:p>
                      <a:endParaRPr lang="es-EC"/>
                    </a:p>
                  </a:txBody>
                  <a:tcPr/>
                </a:tc>
                <a:tc vMerge="1">
                  <a:txBody>
                    <a:bodyPr/>
                    <a:lstStyle/>
                    <a:p>
                      <a:endParaRPr lang="es-EC"/>
                    </a:p>
                  </a:txBody>
                  <a:tcPr/>
                </a:tc>
                <a:tc>
                  <a:txBody>
                    <a:bodyPr/>
                    <a:lstStyle/>
                    <a:p>
                      <a:pPr algn="l" fontAlgn="ctr"/>
                      <a:r>
                        <a:rPr lang="es-EC" sz="700" b="0" i="0" u="none" strike="noStrike">
                          <a:solidFill>
                            <a:srgbClr val="000000"/>
                          </a:solidFill>
                          <a:effectLst/>
                          <a:latin typeface="Arial" panose="020B0604020202020204" pitchFamily="34" charset="0"/>
                        </a:rPr>
                        <a:t>Ingresos económicos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Calidad de Vida por nuevos ingresos.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panose="020B0604020202020204" pitchFamily="34" charset="0"/>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3E54B"/>
                    </a:solidFill>
                  </a:tcPr>
                </a:tc>
                <a:tc>
                  <a:txBody>
                    <a:bodyPr/>
                    <a:lstStyle/>
                    <a:p>
                      <a:pPr algn="ctr" fontAlgn="ctr"/>
                      <a:r>
                        <a:rPr lang="es-EC" sz="900" b="0" i="0" u="none" strike="noStrike">
                          <a:solidFill>
                            <a:srgbClr val="000000"/>
                          </a:solidFill>
                          <a:effectLst/>
                          <a:latin typeface="Arial" panose="020B0604020202020204" pitchFamily="34" charset="0"/>
                        </a:rPr>
                        <a:t>Positivo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56297210"/>
                  </a:ext>
                </a:extLst>
              </a:tr>
              <a:tr h="398011">
                <a:tc vMerge="1">
                  <a:txBody>
                    <a:bodyPr/>
                    <a:lstStyle/>
                    <a:p>
                      <a:endParaRPr lang="es-EC"/>
                    </a:p>
                  </a:txBody>
                  <a:tcPr/>
                </a:tc>
                <a:tc vMerge="1">
                  <a:txBody>
                    <a:bodyPr/>
                    <a:lstStyle/>
                    <a:p>
                      <a:endParaRPr lang="es-EC"/>
                    </a:p>
                  </a:txBody>
                  <a:tcPr/>
                </a:tc>
                <a:tc>
                  <a:txBody>
                    <a:bodyPr/>
                    <a:lstStyle/>
                    <a:p>
                      <a:pPr algn="l" fontAlgn="ctr"/>
                      <a:r>
                        <a:rPr lang="es-EC" sz="700" b="0" i="0" u="none" strike="noStrike">
                          <a:solidFill>
                            <a:srgbClr val="000000"/>
                          </a:solidFill>
                          <a:effectLst/>
                          <a:latin typeface="Arial" panose="020B0604020202020204" pitchFamily="34" charset="0"/>
                        </a:rPr>
                        <a:t>Tributos e impuestos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700" b="0" i="0" u="none" strike="noStrike">
                          <a:solidFill>
                            <a:srgbClr val="000000"/>
                          </a:solidFill>
                          <a:effectLst/>
                          <a:latin typeface="Arial" panose="020B0604020202020204" pitchFamily="34" charset="0"/>
                        </a:rPr>
                        <a:t>Ingresos para la economía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Arial" panose="020B0604020202020204" pitchFamily="34" charset="0"/>
                        </a:rPr>
                        <a:t>Normal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a:solidFill>
                            <a:srgbClr val="000000"/>
                          </a:solidFill>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900" b="0" i="0" u="none" strike="noStrike" dirty="0">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C" sz="900" b="0" i="0" u="none" strike="noStrike" dirty="0">
                          <a:solidFill>
                            <a:srgbClr val="000000"/>
                          </a:solidFill>
                          <a:effectLst/>
                          <a:latin typeface="Arial" panose="020B0604020202020204" pitchFamily="34" charset="0"/>
                        </a:rPr>
                        <a:t>Positivo importante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EC" sz="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5116630"/>
                  </a:ext>
                </a:extLst>
              </a:tr>
            </a:tbl>
          </a:graphicData>
        </a:graphic>
      </p:graphicFrame>
      <p:pic>
        <p:nvPicPr>
          <p:cNvPr id="7" name="Imagen 6" descr="INICIO">
            <a:extLst>
              <a:ext uri="{FF2B5EF4-FFF2-40B4-BE49-F238E27FC236}">
                <a16:creationId xmlns:a16="http://schemas.microsoft.com/office/drawing/2014/main" id="{141376DE-1F2A-DBD4-1936-8C7433C7B3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197" y="1373694"/>
            <a:ext cx="1416050" cy="54133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958E0750-B4BF-BA9D-50EF-5CA76CAA83E6}"/>
              </a:ext>
            </a:extLst>
          </p:cNvPr>
          <p:cNvSpPr txBox="1"/>
          <p:nvPr/>
        </p:nvSpPr>
        <p:spPr>
          <a:xfrm>
            <a:off x="286995" y="629643"/>
            <a:ext cx="10173022" cy="615553"/>
          </a:xfrm>
          <a:prstGeom prst="rect">
            <a:avLst/>
          </a:prstGeom>
          <a:noFill/>
        </p:spPr>
        <p:txBody>
          <a:bodyPr wrap="square">
            <a:spAutoFit/>
          </a:bodyPr>
          <a:lstStyle/>
          <a:p>
            <a:r>
              <a:rPr lang="es-MX" sz="1800" b="1" i="1" dirty="0">
                <a:solidFill>
                  <a:srgbClr val="0070C0"/>
                </a:solidFill>
                <a:effectLst/>
                <a:latin typeface="Arial" panose="020B0604020202020204" pitchFamily="34" charset="0"/>
                <a:ea typeface="Times New Roman" panose="02020603050405020304" pitchFamily="18" charset="0"/>
              </a:rPr>
              <a:t>Evaluación del proceso de Mantenimiento de Líneas de Transmisión</a:t>
            </a:r>
            <a:endParaRPr lang="es-EC" sz="1800" b="1" i="1" dirty="0">
              <a:solidFill>
                <a:srgbClr val="0070C0"/>
              </a:solidFill>
              <a:effectLst/>
              <a:latin typeface="Arial" panose="020B0604020202020204" pitchFamily="34" charset="0"/>
              <a:ea typeface="Times New Roman" panose="02020603050405020304" pitchFamily="18" charset="0"/>
            </a:endParaRPr>
          </a:p>
          <a:p>
            <a:r>
              <a:rPr lang="es-EC" sz="1600" b="1" i="1" dirty="0">
                <a:solidFill>
                  <a:schemeClr val="tx2"/>
                </a:solidFill>
                <a:latin typeface="Arial" panose="020B0604020202020204" pitchFamily="34" charset="0"/>
                <a:ea typeface="Times New Roman" panose="02020603050405020304" pitchFamily="18" charset="0"/>
              </a:rPr>
              <a:t>Matriz </a:t>
            </a:r>
            <a:r>
              <a:rPr lang="es-MX" sz="1600" b="1" i="1" dirty="0">
                <a:solidFill>
                  <a:schemeClr val="tx2"/>
                </a:solidFill>
                <a:effectLst/>
                <a:latin typeface="Arial" panose="020B0604020202020204" pitchFamily="34" charset="0"/>
                <a:ea typeface="Times New Roman" panose="02020603050405020304" pitchFamily="18" charset="0"/>
              </a:rPr>
              <a:t>de evaluación de aspectos e impactos ambientales </a:t>
            </a:r>
            <a:endParaRPr lang="es-EC" sz="1600" dirty="0">
              <a:solidFill>
                <a:schemeClr val="tx2"/>
              </a:solidFill>
            </a:endParaRPr>
          </a:p>
        </p:txBody>
      </p:sp>
      <p:sp>
        <p:nvSpPr>
          <p:cNvPr id="9" name="Título 2">
            <a:extLst>
              <a:ext uri="{FF2B5EF4-FFF2-40B4-BE49-F238E27FC236}">
                <a16:creationId xmlns:a16="http://schemas.microsoft.com/office/drawing/2014/main" id="{452A116A-316B-F304-EC33-09E17030B5DE}"/>
              </a:ext>
            </a:extLst>
          </p:cNvPr>
          <p:cNvSpPr>
            <a:spLocks noGrp="1"/>
          </p:cNvSpPr>
          <p:nvPr>
            <p:ph type="title"/>
          </p:nvPr>
        </p:nvSpPr>
        <p:spPr>
          <a:xfrm>
            <a:off x="263352" y="127174"/>
            <a:ext cx="10585176" cy="606860"/>
          </a:xfrm>
        </p:spPr>
        <p:txBody>
          <a:bodyPr/>
          <a:lstStyle/>
          <a:p>
            <a:pPr algn="l"/>
            <a:r>
              <a:rPr lang="es-EC" dirty="0">
                <a:solidFill>
                  <a:schemeClr val="tx1"/>
                </a:solidFill>
              </a:rPr>
              <a:t>Resultados </a:t>
            </a:r>
            <a:endParaRPr lang="es-EC" dirty="0"/>
          </a:p>
        </p:txBody>
      </p:sp>
      <p:sp>
        <p:nvSpPr>
          <p:cNvPr id="11" name="Título 2">
            <a:extLst>
              <a:ext uri="{FF2B5EF4-FFF2-40B4-BE49-F238E27FC236}">
                <a16:creationId xmlns:a16="http://schemas.microsoft.com/office/drawing/2014/main" id="{585A1E1F-CF35-32CE-9DF8-C3B8A5BBCCC4}"/>
              </a:ext>
            </a:extLst>
          </p:cNvPr>
          <p:cNvSpPr txBox="1">
            <a:spLocks/>
          </p:cNvSpPr>
          <p:nvPr/>
        </p:nvSpPr>
        <p:spPr>
          <a:xfrm>
            <a:off x="286995" y="127174"/>
            <a:ext cx="10585176" cy="60686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Resultados </a:t>
            </a:r>
            <a:endParaRPr lang="es-EC" kern="0" dirty="0"/>
          </a:p>
        </p:txBody>
      </p:sp>
    </p:spTree>
    <p:extLst>
      <p:ext uri="{BB962C8B-B14F-4D97-AF65-F5344CB8AC3E}">
        <p14:creationId xmlns:p14="http://schemas.microsoft.com/office/powerpoint/2010/main" val="30240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74479D9-D650-6E0F-01C6-0A89306ECFB6}"/>
              </a:ext>
            </a:extLst>
          </p:cNvPr>
          <p:cNvSpPr>
            <a:spLocks noGrp="1"/>
          </p:cNvSpPr>
          <p:nvPr>
            <p:ph idx="1"/>
          </p:nvPr>
        </p:nvSpPr>
        <p:spPr/>
        <p:txBody>
          <a:bodyPr/>
          <a:lstStyle/>
          <a:p>
            <a:pPr>
              <a:buFontTx/>
              <a:buChar char="-"/>
            </a:pPr>
            <a:r>
              <a:rPr lang="es-EC" sz="1800" dirty="0">
                <a:solidFill>
                  <a:srgbClr val="000000"/>
                </a:solidFill>
                <a:effectLst/>
                <a:latin typeface="Arial" panose="020B0604020202020204" pitchFamily="34" charset="0"/>
                <a:ea typeface="Times New Roman" panose="02020603050405020304" pitchFamily="18" charset="0"/>
              </a:rPr>
              <a:t>La relación entre el análisis de impactos ambientales negativos y positivo dentro del área de mantenimiento de las líneas de transmisión de CELEC EP tiene una relación de 75% impactos ambientales negativos, de los cuales solo el 6% son impactos significativos bajos, mientras que el 69% son impactos significativos moderados. Por el contrario, solo el 25% de las actividades se consideran impactos significativos positivos, con un tipo de alerta positivo del 13% y una valoración de 12% de impacto positivo importante.</a:t>
            </a:r>
          </a:p>
          <a:p>
            <a:pPr>
              <a:buFontTx/>
              <a:buChar char="-"/>
            </a:pPr>
            <a:r>
              <a:rPr lang="es-EC" sz="1800" dirty="0">
                <a:solidFill>
                  <a:srgbClr val="000000"/>
                </a:solidFill>
                <a:latin typeface="Arial" panose="020B0604020202020204" pitchFamily="34" charset="0"/>
                <a:ea typeface="Times New Roman" panose="02020603050405020304" pitchFamily="18" charset="0"/>
              </a:rPr>
              <a:t>L</a:t>
            </a:r>
            <a:r>
              <a:rPr lang="es-EC" sz="1800" dirty="0">
                <a:solidFill>
                  <a:srgbClr val="000000"/>
                </a:solidFill>
                <a:effectLst/>
                <a:latin typeface="Arial" panose="020B0604020202020204" pitchFamily="34" charset="0"/>
                <a:ea typeface="Times New Roman" panose="02020603050405020304" pitchFamily="18" charset="0"/>
              </a:rPr>
              <a:t>os aspectos ambientales analizados dentro de las áreas de desbroce, capacitaciones y campamentos son acciones que en su mayoría se repiten entre los subprocesos, debido a que son actividades que deben realizarse de manera ordenada y sistemática asegurando así que los procesos se cumplen bajo las directrices presentadas en los planes de manejo ambiental.</a:t>
            </a:r>
            <a:endParaRPr lang="es-EC" sz="1800" dirty="0">
              <a:solidFill>
                <a:srgbClr val="000000"/>
              </a:solidFill>
              <a:latin typeface="Arial" panose="020B0604020202020204" pitchFamily="34" charset="0"/>
              <a:ea typeface="Times New Roman" panose="02020603050405020304" pitchFamily="18" charset="0"/>
            </a:endParaRPr>
          </a:p>
          <a:p>
            <a:pPr>
              <a:buFontTx/>
              <a:buChar char="-"/>
            </a:pPr>
            <a:r>
              <a:rPr lang="es-EC" sz="1800" dirty="0">
                <a:solidFill>
                  <a:srgbClr val="000000"/>
                </a:solidFill>
                <a:effectLst/>
                <a:latin typeface="Arial" panose="020B0604020202020204" pitchFamily="34" charset="0"/>
                <a:ea typeface="Times New Roman" panose="02020603050405020304" pitchFamily="18" charset="0"/>
              </a:rPr>
              <a:t>La creación SGA basado en la norma ISO 14001 brinda las pautas para creación del Manual del sistema, en el cual se encuentra la documentación establecida desde su inicio a fin, con el propósito que el mismo sirva como apoyo en futuras planificaciones o actualizaciones de sistema de gestión ambiental para la organización</a:t>
            </a:r>
            <a:r>
              <a:rPr lang="es-EC" sz="1800" dirty="0">
                <a:solidFill>
                  <a:srgbClr val="000000"/>
                </a:solidFill>
                <a:latin typeface="Arial" panose="020B0604020202020204" pitchFamily="34" charset="0"/>
                <a:ea typeface="Times New Roman" panose="02020603050405020304" pitchFamily="18" charset="0"/>
              </a:rPr>
              <a:t>.</a:t>
            </a:r>
          </a:p>
          <a:p>
            <a:endParaRPr lang="es-EC" dirty="0"/>
          </a:p>
        </p:txBody>
      </p:sp>
      <p:sp>
        <p:nvSpPr>
          <p:cNvPr id="3" name="Título 2">
            <a:extLst>
              <a:ext uri="{FF2B5EF4-FFF2-40B4-BE49-F238E27FC236}">
                <a16:creationId xmlns:a16="http://schemas.microsoft.com/office/drawing/2014/main" id="{5D564934-05E8-9C79-5408-712BD341A9B3}"/>
              </a:ext>
            </a:extLst>
          </p:cNvPr>
          <p:cNvSpPr>
            <a:spLocks noGrp="1"/>
          </p:cNvSpPr>
          <p:nvPr>
            <p:ph type="title"/>
          </p:nvPr>
        </p:nvSpPr>
        <p:spPr/>
        <p:txBody>
          <a:bodyPr/>
          <a:lstStyle/>
          <a:p>
            <a:pPr algn="l"/>
            <a:r>
              <a:rPr lang="es-EC" kern="0" dirty="0">
                <a:solidFill>
                  <a:schemeClr val="tx1"/>
                </a:solidFill>
              </a:rPr>
              <a:t>Resultados </a:t>
            </a:r>
            <a:br>
              <a:rPr lang="es-EC" kern="0" dirty="0"/>
            </a:br>
            <a:endParaRPr lang="es-EC" dirty="0"/>
          </a:p>
        </p:txBody>
      </p:sp>
    </p:spTree>
    <p:extLst>
      <p:ext uri="{BB962C8B-B14F-4D97-AF65-F5344CB8AC3E}">
        <p14:creationId xmlns:p14="http://schemas.microsoft.com/office/powerpoint/2010/main" val="314387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502FB580-EF14-3944-95B1-DB12D00F72E2}"/>
              </a:ext>
            </a:extLst>
          </p:cNvPr>
          <p:cNvSpPr txBox="1">
            <a:spLocks/>
          </p:cNvSpPr>
          <p:nvPr/>
        </p:nvSpPr>
        <p:spPr>
          <a:xfrm>
            <a:off x="286995" y="127174"/>
            <a:ext cx="10585176" cy="60686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Conclusiones </a:t>
            </a:r>
            <a:endParaRPr lang="es-EC" kern="0" dirty="0"/>
          </a:p>
        </p:txBody>
      </p:sp>
      <p:sp>
        <p:nvSpPr>
          <p:cNvPr id="6" name="CuadroTexto 5">
            <a:extLst>
              <a:ext uri="{FF2B5EF4-FFF2-40B4-BE49-F238E27FC236}">
                <a16:creationId xmlns:a16="http://schemas.microsoft.com/office/drawing/2014/main" id="{45244E32-9D40-B2A7-E7DF-4A96994C865C}"/>
              </a:ext>
            </a:extLst>
          </p:cNvPr>
          <p:cNvSpPr txBox="1"/>
          <p:nvPr/>
        </p:nvSpPr>
        <p:spPr>
          <a:xfrm>
            <a:off x="479376" y="980728"/>
            <a:ext cx="10992544" cy="5355312"/>
          </a:xfrm>
          <a:prstGeom prst="rect">
            <a:avLst/>
          </a:prstGeom>
          <a:noFill/>
        </p:spPr>
        <p:txBody>
          <a:bodyPr wrap="square">
            <a:spAutoFit/>
          </a:bodyPr>
          <a:lstStyle/>
          <a:p>
            <a:r>
              <a:rPr lang="es-EC" sz="1800" dirty="0">
                <a:solidFill>
                  <a:srgbClr val="000000"/>
                </a:solidFill>
                <a:effectLst/>
                <a:latin typeface="Arial" panose="020B0604020202020204" pitchFamily="34" charset="0"/>
                <a:ea typeface="Times New Roman" panose="02020603050405020304" pitchFamily="18" charset="0"/>
              </a:rPr>
              <a:t>-Para una eficiente implementación del SGA se realizó el diagnóstico ambiental inicial mismo que está compuesto del análisis de aspectos ambientales mediante la valoración de los impactos ambientales tanto directos como indirectos de todos los procesos que comprenden el mantenimiento de las líneas de transmisión Minas-San Francisco- Machala y Cuenca-Gualaceo, los cuales fueron identificados y evaluados mediante la metodología de Vicente Conesa Fernández (1997), encontrando que todos los impactos ambientales eran moderados, excepto el consumo de electricidad y el agotamiento de recursos naturales los cuales tenían un nivel de impacto bajo. A su vez se determinó que el proceso de mantenimiento de las líneas de transmisión genera impacto positivo importante en la generación de empleo e impacto positivo en los aspectos de viabilidad, ingresos económicos y servicios de seguridad y salud</a:t>
            </a:r>
          </a:p>
          <a:p>
            <a:r>
              <a:rPr lang="es-EC" sz="1800" dirty="0">
                <a:solidFill>
                  <a:srgbClr val="000000"/>
                </a:solidFill>
                <a:effectLst/>
                <a:latin typeface="Arial" panose="020B0604020202020204" pitchFamily="34" charset="0"/>
                <a:ea typeface="Times New Roman" panose="02020603050405020304" pitchFamily="18" charset="0"/>
              </a:rPr>
              <a:t>-La política ambiental definida para el mantenimiento de las líneas de transmisión Minas-San Francisco- Machala y Cuenca-Gualaceo pertenecientes a CELEC EP, refleja el compromiso de la organización con el cuidado del medio ambiente y bienestar de los empleados de la organización y el de los habitantes de los sectores aledaños a las líneas de trasmisión.  La política ambiental se debe acoplar a las necesidades de la organización por lo que se fundamenta como la línea base sobre la que se construirá el SGA. Al construir inicialmente la política ambiental, se debe tomar en cuenta la visión y misión de la empresa, y en base a la actividad de la empresa construir los objetivos y metas medioambientales pues así la misma tendrá una concordancia al ser implementada y aplicada al finalizar el sistema de gestión.</a:t>
            </a:r>
            <a:endParaRPr lang="es-EC" sz="1800" dirty="0">
              <a:solidFill>
                <a:srgbClr val="000000"/>
              </a:solidFill>
              <a:effectLst/>
              <a:latin typeface="Times New Roman" panose="02020603050405020304" pitchFamily="18" charset="0"/>
              <a:ea typeface="Times New Roman" panose="02020603050405020304" pitchFamily="18" charset="0"/>
            </a:endParaRPr>
          </a:p>
          <a:p>
            <a:endParaRPr lang="es-EC" dirty="0"/>
          </a:p>
        </p:txBody>
      </p:sp>
    </p:spTree>
    <p:extLst>
      <p:ext uri="{BB962C8B-B14F-4D97-AF65-F5344CB8AC3E}">
        <p14:creationId xmlns:p14="http://schemas.microsoft.com/office/powerpoint/2010/main" val="924960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47714BD-4E3C-6747-358B-528DFC549EF0}"/>
              </a:ext>
            </a:extLst>
          </p:cNvPr>
          <p:cNvSpPr>
            <a:spLocks noGrp="1"/>
          </p:cNvSpPr>
          <p:nvPr>
            <p:ph idx="1"/>
          </p:nvPr>
        </p:nvSpPr>
        <p:spPr>
          <a:xfrm>
            <a:off x="609600" y="1600201"/>
            <a:ext cx="10972800" cy="3556991"/>
          </a:xfrm>
        </p:spPr>
        <p:txBody>
          <a:bodyPr/>
          <a:lstStyle/>
          <a:p>
            <a:r>
              <a:rPr lang="es-EC" sz="1800" dirty="0">
                <a:solidFill>
                  <a:schemeClr val="tx1"/>
                </a:solidFill>
                <a:effectLst/>
                <a:latin typeface="Arial" panose="020B0604020202020204" pitchFamily="34" charset="0"/>
                <a:ea typeface="Times New Roman" panose="02020603050405020304" pitchFamily="18" charset="0"/>
              </a:rPr>
              <a:t>Realizar una evaluación permanente a todos los programas y operaciones propuestas en el presente SGA así como a los procesos relacionados en el mantenimiento de las líneas de trasmisión objetos de este estudio.</a:t>
            </a:r>
          </a:p>
          <a:p>
            <a:r>
              <a:rPr lang="es-EC" sz="1800" dirty="0">
                <a:solidFill>
                  <a:schemeClr val="tx1"/>
                </a:solidFill>
                <a:effectLst/>
                <a:latin typeface="Arial" panose="020B0604020202020204" pitchFamily="34" charset="0"/>
                <a:ea typeface="Times New Roman" panose="02020603050405020304" pitchFamily="18" charset="0"/>
              </a:rPr>
              <a:t>Se recomienda realizar el proceso de Revisión Ambiental Inicial, aunque éste no sea obligatorio, ya que proporcionará la información preliminar necesaria de la organización para el diseño y posterior implementación del SGA, además es recomendable el análisis de los procesos cuya planificación sistemática respecto a su comportamiento ambiental es conocida, debido a que estos servirán de apoyo para el desarrollo de la documentación necesaria en los requerimientos ambientales</a:t>
            </a:r>
          </a:p>
          <a:p>
            <a:r>
              <a:rPr lang="es-EC" sz="1800" dirty="0">
                <a:solidFill>
                  <a:schemeClr val="tx1"/>
                </a:solidFill>
                <a:effectLst/>
                <a:latin typeface="Arial" panose="020B0604020202020204" pitchFamily="34" charset="0"/>
                <a:ea typeface="Times New Roman" panose="02020603050405020304" pitchFamily="18" charset="0"/>
              </a:rPr>
              <a:t>Con respecto a las Auditorias Ambientales es necesario respetar el tiempo especifico que recomienda la norma ISO y respaldarla de manera continua con auditorias interna propuestas dentro del sistema de gestión. </a:t>
            </a:r>
            <a:endParaRPr lang="es-EC" dirty="0">
              <a:solidFill>
                <a:schemeClr val="tx1"/>
              </a:solidFill>
            </a:endParaRPr>
          </a:p>
        </p:txBody>
      </p:sp>
      <p:sp>
        <p:nvSpPr>
          <p:cNvPr id="4" name="Título 2">
            <a:extLst>
              <a:ext uri="{FF2B5EF4-FFF2-40B4-BE49-F238E27FC236}">
                <a16:creationId xmlns:a16="http://schemas.microsoft.com/office/drawing/2014/main" id="{B5F1E35F-5A3C-9A4A-592C-1D357E168CE4}"/>
              </a:ext>
            </a:extLst>
          </p:cNvPr>
          <p:cNvSpPr txBox="1">
            <a:spLocks noGrp="1"/>
          </p:cNvSpPr>
          <p:nvPr>
            <p:ph type="title"/>
          </p:nvPr>
        </p:nvSpPr>
        <p:spPr>
          <a:xfrm>
            <a:off x="609600" y="274638"/>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tx1"/>
                </a:solidFill>
              </a:rPr>
              <a:t>Recomendaciones</a:t>
            </a:r>
            <a:endParaRPr lang="es-EC" kern="0" dirty="0"/>
          </a:p>
        </p:txBody>
      </p:sp>
    </p:spTree>
    <p:extLst>
      <p:ext uri="{BB962C8B-B14F-4D97-AF65-F5344CB8AC3E}">
        <p14:creationId xmlns:p14="http://schemas.microsoft.com/office/powerpoint/2010/main" val="122839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88F705-4F42-59F4-D6B4-E1E4BA6BB9FE}"/>
              </a:ext>
            </a:extLst>
          </p:cNvPr>
          <p:cNvSpPr/>
          <p:nvPr/>
        </p:nvSpPr>
        <p:spPr>
          <a:xfrm>
            <a:off x="4407077" y="2967335"/>
            <a:ext cx="3377849" cy="923330"/>
          </a:xfrm>
          <a:prstGeom prst="rect">
            <a:avLst/>
          </a:prstGeom>
          <a:noFill/>
        </p:spPr>
        <p:txBody>
          <a:bodyPr wrap="none" lIns="91440" tIns="45720" rIns="91440" bIns="45720">
            <a:spAutoFit/>
          </a:bodyPr>
          <a:lstStyle/>
          <a:p>
            <a:pPr algn="ctr"/>
            <a:r>
              <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GRACIAS</a:t>
            </a:r>
          </a:p>
        </p:txBody>
      </p:sp>
    </p:spTree>
    <p:extLst>
      <p:ext uri="{BB962C8B-B14F-4D97-AF65-F5344CB8AC3E}">
        <p14:creationId xmlns:p14="http://schemas.microsoft.com/office/powerpoint/2010/main" val="377771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A4FCDA-854C-52C1-44C6-F03AAC75616B}"/>
              </a:ext>
            </a:extLst>
          </p:cNvPr>
          <p:cNvSpPr>
            <a:spLocks noGrp="1"/>
          </p:cNvSpPr>
          <p:nvPr>
            <p:ph type="title"/>
          </p:nvPr>
        </p:nvSpPr>
        <p:spPr/>
        <p:txBody>
          <a:bodyPr/>
          <a:lstStyle/>
          <a:p>
            <a:pPr algn="l"/>
            <a:r>
              <a:rPr lang="es-MX" dirty="0">
                <a:solidFill>
                  <a:schemeClr val="tx1"/>
                </a:solidFill>
              </a:rPr>
              <a:t>PLANTEAMIENTO DEL PROBLEMA</a:t>
            </a:r>
            <a:endParaRPr lang="es-EC" dirty="0">
              <a:solidFill>
                <a:schemeClr val="tx1"/>
              </a:solidFill>
            </a:endParaRPr>
          </a:p>
        </p:txBody>
      </p:sp>
      <p:sp>
        <p:nvSpPr>
          <p:cNvPr id="4" name="Rectángulo: esquinas redondeadas 3">
            <a:extLst>
              <a:ext uri="{FF2B5EF4-FFF2-40B4-BE49-F238E27FC236}">
                <a16:creationId xmlns:a16="http://schemas.microsoft.com/office/drawing/2014/main" id="{552170A4-E279-9137-F41B-2D6CB0625BDE}"/>
              </a:ext>
            </a:extLst>
          </p:cNvPr>
          <p:cNvSpPr/>
          <p:nvPr/>
        </p:nvSpPr>
        <p:spPr>
          <a:xfrm>
            <a:off x="1272905" y="1310497"/>
            <a:ext cx="223224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CELEC EP</a:t>
            </a:r>
            <a:endParaRPr lang="es-EC" dirty="0">
              <a:solidFill>
                <a:schemeClr val="tx1"/>
              </a:solidFill>
            </a:endParaRPr>
          </a:p>
        </p:txBody>
      </p:sp>
      <p:cxnSp>
        <p:nvCxnSpPr>
          <p:cNvPr id="7" name="Conector: angular 6">
            <a:extLst>
              <a:ext uri="{FF2B5EF4-FFF2-40B4-BE49-F238E27FC236}">
                <a16:creationId xmlns:a16="http://schemas.microsoft.com/office/drawing/2014/main" id="{C9635EDF-4225-F77D-61C5-99BFCCD455E0}"/>
              </a:ext>
            </a:extLst>
          </p:cNvPr>
          <p:cNvCxnSpPr/>
          <p:nvPr/>
        </p:nvCxnSpPr>
        <p:spPr>
          <a:xfrm flipV="1">
            <a:off x="3505153" y="1382505"/>
            <a:ext cx="936104" cy="468052"/>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ector: angular 8">
            <a:extLst>
              <a:ext uri="{FF2B5EF4-FFF2-40B4-BE49-F238E27FC236}">
                <a16:creationId xmlns:a16="http://schemas.microsoft.com/office/drawing/2014/main" id="{0B437C6C-8521-BC47-0B6A-715BA74EF847}"/>
              </a:ext>
            </a:extLst>
          </p:cNvPr>
          <p:cNvCxnSpPr/>
          <p:nvPr/>
        </p:nvCxnSpPr>
        <p:spPr>
          <a:xfrm>
            <a:off x="3505153" y="1850557"/>
            <a:ext cx="936104" cy="396044"/>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uadroTexto 9">
            <a:extLst>
              <a:ext uri="{FF2B5EF4-FFF2-40B4-BE49-F238E27FC236}">
                <a16:creationId xmlns:a16="http://schemas.microsoft.com/office/drawing/2014/main" id="{05E5A0FD-F481-BD9A-7C29-7B55895D43AA}"/>
              </a:ext>
            </a:extLst>
          </p:cNvPr>
          <p:cNvSpPr txBox="1"/>
          <p:nvPr/>
        </p:nvSpPr>
        <p:spPr>
          <a:xfrm>
            <a:off x="4441257" y="1094473"/>
            <a:ext cx="1944216" cy="646331"/>
          </a:xfrm>
          <a:prstGeom prst="rect">
            <a:avLst/>
          </a:prstGeom>
          <a:noFill/>
        </p:spPr>
        <p:txBody>
          <a:bodyPr wrap="square" rtlCol="0">
            <a:spAutoFit/>
          </a:bodyPr>
          <a:lstStyle/>
          <a:p>
            <a:r>
              <a:rPr lang="es-MX" dirty="0"/>
              <a:t>Generación de energía eléctrica </a:t>
            </a:r>
            <a:endParaRPr lang="es-EC" dirty="0"/>
          </a:p>
        </p:txBody>
      </p:sp>
      <p:sp>
        <p:nvSpPr>
          <p:cNvPr id="11" name="CuadroTexto 10">
            <a:extLst>
              <a:ext uri="{FF2B5EF4-FFF2-40B4-BE49-F238E27FC236}">
                <a16:creationId xmlns:a16="http://schemas.microsoft.com/office/drawing/2014/main" id="{0BB04930-E5DD-0834-A3C6-06225D10B764}"/>
              </a:ext>
            </a:extLst>
          </p:cNvPr>
          <p:cNvSpPr txBox="1"/>
          <p:nvPr/>
        </p:nvSpPr>
        <p:spPr>
          <a:xfrm>
            <a:off x="4431198" y="2067332"/>
            <a:ext cx="1944216" cy="646331"/>
          </a:xfrm>
          <a:prstGeom prst="rect">
            <a:avLst/>
          </a:prstGeom>
          <a:noFill/>
        </p:spPr>
        <p:txBody>
          <a:bodyPr wrap="square" rtlCol="0">
            <a:spAutoFit/>
          </a:bodyPr>
          <a:lstStyle/>
          <a:p>
            <a:r>
              <a:rPr lang="es-MX" dirty="0"/>
              <a:t>Transmisión de energía eléctrica</a:t>
            </a:r>
            <a:endParaRPr lang="es-EC" dirty="0"/>
          </a:p>
        </p:txBody>
      </p:sp>
      <p:cxnSp>
        <p:nvCxnSpPr>
          <p:cNvPr id="13" name="Conector: angular 12">
            <a:extLst>
              <a:ext uri="{FF2B5EF4-FFF2-40B4-BE49-F238E27FC236}">
                <a16:creationId xmlns:a16="http://schemas.microsoft.com/office/drawing/2014/main" id="{3217F1EE-D9BB-0EEA-C34E-FD080F3E83EF}"/>
              </a:ext>
            </a:extLst>
          </p:cNvPr>
          <p:cNvCxnSpPr>
            <a:cxnSpLocks/>
          </p:cNvCxnSpPr>
          <p:nvPr/>
        </p:nvCxnSpPr>
        <p:spPr>
          <a:xfrm>
            <a:off x="6375414" y="1307886"/>
            <a:ext cx="936104" cy="432918"/>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ector: angular 14">
            <a:extLst>
              <a:ext uri="{FF2B5EF4-FFF2-40B4-BE49-F238E27FC236}">
                <a16:creationId xmlns:a16="http://schemas.microsoft.com/office/drawing/2014/main" id="{0FCFB962-AF8E-E0B2-5CE6-6A988B265299}"/>
              </a:ext>
            </a:extLst>
          </p:cNvPr>
          <p:cNvCxnSpPr>
            <a:cxnSpLocks/>
          </p:cNvCxnSpPr>
          <p:nvPr/>
        </p:nvCxnSpPr>
        <p:spPr>
          <a:xfrm flipV="1">
            <a:off x="6375414" y="1740804"/>
            <a:ext cx="946163" cy="539941"/>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CuadroTexto 15">
            <a:extLst>
              <a:ext uri="{FF2B5EF4-FFF2-40B4-BE49-F238E27FC236}">
                <a16:creationId xmlns:a16="http://schemas.microsoft.com/office/drawing/2014/main" id="{87B650E2-8FCC-9B1B-CAAB-36B63C36ED01}"/>
              </a:ext>
            </a:extLst>
          </p:cNvPr>
          <p:cNvSpPr txBox="1"/>
          <p:nvPr/>
        </p:nvSpPr>
        <p:spPr>
          <a:xfrm>
            <a:off x="7334736" y="1417638"/>
            <a:ext cx="2376264" cy="923330"/>
          </a:xfrm>
          <a:prstGeom prst="rect">
            <a:avLst/>
          </a:prstGeom>
          <a:noFill/>
          <a:ln>
            <a:solidFill>
              <a:schemeClr val="tx1"/>
            </a:solidFill>
          </a:ln>
        </p:spPr>
        <p:txBody>
          <a:bodyPr wrap="square" rtlCol="0">
            <a:spAutoFit/>
          </a:bodyPr>
          <a:lstStyle/>
          <a:p>
            <a:r>
              <a:rPr lang="es-EC" dirty="0">
                <a:latin typeface="Arial" panose="020B0604020202020204" pitchFamily="34" charset="0"/>
                <a:ea typeface="Times New Roman" panose="02020603050405020304" pitchFamily="18" charset="0"/>
              </a:rPr>
              <a:t>C</a:t>
            </a:r>
            <a:r>
              <a:rPr lang="es-EC" sz="1800" dirty="0">
                <a:effectLst/>
                <a:latin typeface="Arial" panose="020B0604020202020204" pitchFamily="34" charset="0"/>
                <a:ea typeface="Times New Roman" panose="02020603050405020304" pitchFamily="18" charset="0"/>
              </a:rPr>
              <a:t>ontrolar y regular el uso de los recursos naturales</a:t>
            </a:r>
            <a:endParaRPr lang="es-EC" dirty="0"/>
          </a:p>
        </p:txBody>
      </p:sp>
      <p:cxnSp>
        <p:nvCxnSpPr>
          <p:cNvPr id="18" name="Conector recto de flecha 17">
            <a:extLst>
              <a:ext uri="{FF2B5EF4-FFF2-40B4-BE49-F238E27FC236}">
                <a16:creationId xmlns:a16="http://schemas.microsoft.com/office/drawing/2014/main" id="{DA0F6520-EC19-6D81-CB76-1ADB6D194F39}"/>
              </a:ext>
            </a:extLst>
          </p:cNvPr>
          <p:cNvCxnSpPr>
            <a:stCxn id="16" idx="2"/>
          </p:cNvCxnSpPr>
          <p:nvPr/>
        </p:nvCxnSpPr>
        <p:spPr>
          <a:xfrm>
            <a:off x="8522868" y="2340968"/>
            <a:ext cx="0" cy="6257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ángulo: esquinas redondeadas 18">
            <a:extLst>
              <a:ext uri="{FF2B5EF4-FFF2-40B4-BE49-F238E27FC236}">
                <a16:creationId xmlns:a16="http://schemas.microsoft.com/office/drawing/2014/main" id="{611CB374-1660-B5F8-0F5F-4D1D42971EB9}"/>
              </a:ext>
            </a:extLst>
          </p:cNvPr>
          <p:cNvSpPr/>
          <p:nvPr/>
        </p:nvSpPr>
        <p:spPr>
          <a:xfrm>
            <a:off x="7466792" y="2966681"/>
            <a:ext cx="2112151"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dirty="0">
                <a:solidFill>
                  <a:schemeClr val="tx1"/>
                </a:solidFill>
                <a:effectLst/>
                <a:latin typeface="Arial" panose="020B0604020202020204" pitchFamily="34" charset="0"/>
                <a:ea typeface="Times New Roman" panose="02020603050405020304" pitchFamily="18" charset="0"/>
              </a:rPr>
              <a:t>-No cuenta con un modelo de gestión ambiental</a:t>
            </a:r>
          </a:p>
          <a:p>
            <a:r>
              <a:rPr lang="es-EC" dirty="0">
                <a:solidFill>
                  <a:schemeClr val="tx1"/>
                </a:solidFill>
                <a:latin typeface="Arial" panose="020B0604020202020204" pitchFamily="34" charset="0"/>
                <a:ea typeface="Times New Roman" panose="02020603050405020304" pitchFamily="18" charset="0"/>
              </a:rPr>
              <a:t>- No tiene SGA actualizado</a:t>
            </a:r>
            <a:r>
              <a:rPr lang="es-EC" sz="1800" dirty="0">
                <a:solidFill>
                  <a:schemeClr val="tx1"/>
                </a:solidFill>
                <a:effectLst/>
                <a:latin typeface="Arial" panose="020B0604020202020204" pitchFamily="34" charset="0"/>
                <a:ea typeface="Times New Roman" panose="02020603050405020304" pitchFamily="18" charset="0"/>
              </a:rPr>
              <a:t> </a:t>
            </a:r>
            <a:endParaRPr lang="es-EC" dirty="0">
              <a:solidFill>
                <a:schemeClr val="tx1"/>
              </a:solidFill>
            </a:endParaRPr>
          </a:p>
        </p:txBody>
      </p:sp>
      <p:pic>
        <p:nvPicPr>
          <p:cNvPr id="2050" name="Picture 2" descr="CELEC EP - TRANSELECTRIC">
            <a:extLst>
              <a:ext uri="{FF2B5EF4-FFF2-40B4-BE49-F238E27FC236}">
                <a16:creationId xmlns:a16="http://schemas.microsoft.com/office/drawing/2014/main" id="{C3868DBC-C6F9-36BA-F973-ADB7D54CC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789" y="2713663"/>
            <a:ext cx="2620969" cy="349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50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C17B734-F72E-3390-C484-826C88C7D102}"/>
              </a:ext>
            </a:extLst>
          </p:cNvPr>
          <p:cNvSpPr>
            <a:spLocks noGrp="1"/>
          </p:cNvSpPr>
          <p:nvPr>
            <p:ph type="title"/>
          </p:nvPr>
        </p:nvSpPr>
        <p:spPr/>
        <p:txBody>
          <a:bodyPr/>
          <a:lstStyle/>
          <a:p>
            <a:pPr algn="l"/>
            <a:r>
              <a:rPr lang="es-EC" dirty="0">
                <a:solidFill>
                  <a:schemeClr val="tx1"/>
                </a:solidFill>
              </a:rPr>
              <a:t>Descripción del área de estudio</a:t>
            </a:r>
          </a:p>
        </p:txBody>
      </p:sp>
      <p:pic>
        <p:nvPicPr>
          <p:cNvPr id="4" name="Marcador de contenido 3" descr="Mapa&#10;&#10;Descripción generada automáticamente">
            <a:extLst>
              <a:ext uri="{FF2B5EF4-FFF2-40B4-BE49-F238E27FC236}">
                <a16:creationId xmlns:a16="http://schemas.microsoft.com/office/drawing/2014/main" id="{DA45ECBD-A6C1-0E41-DFA1-3BEC4FD025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44885" y="848711"/>
            <a:ext cx="4313458" cy="4603975"/>
          </a:xfrm>
          <a:prstGeom prst="rect">
            <a:avLst/>
          </a:prstGeom>
        </p:spPr>
      </p:pic>
      <p:sp>
        <p:nvSpPr>
          <p:cNvPr id="12" name="CuadroTexto 11">
            <a:extLst>
              <a:ext uri="{FF2B5EF4-FFF2-40B4-BE49-F238E27FC236}">
                <a16:creationId xmlns:a16="http://schemas.microsoft.com/office/drawing/2014/main" id="{1FC7240B-6521-339E-1D66-E661D012BAE3}"/>
              </a:ext>
            </a:extLst>
          </p:cNvPr>
          <p:cNvSpPr txBox="1"/>
          <p:nvPr/>
        </p:nvSpPr>
        <p:spPr>
          <a:xfrm>
            <a:off x="3574664" y="5606576"/>
            <a:ext cx="4453900" cy="430887"/>
          </a:xfrm>
          <a:prstGeom prst="rect">
            <a:avLst/>
          </a:prstGeom>
          <a:noFill/>
        </p:spPr>
        <p:txBody>
          <a:bodyPr wrap="square">
            <a:spAutoFit/>
          </a:bodyPr>
          <a:lstStyle/>
          <a:p>
            <a:r>
              <a:rPr lang="es-EC" sz="1100" dirty="0">
                <a:effectLst/>
                <a:latin typeface="Arial" panose="020B0604020202020204" pitchFamily="34" charset="0"/>
                <a:ea typeface="Times New Roman" panose="02020603050405020304" pitchFamily="18" charset="0"/>
              </a:rPr>
              <a:t>Figura tomada de la página oficial de CELEC EP TRANSELECTRIC, 2019.</a:t>
            </a:r>
            <a:endParaRPr lang="es-EC" sz="1100" dirty="0"/>
          </a:p>
        </p:txBody>
      </p:sp>
    </p:spTree>
    <p:extLst>
      <p:ext uri="{BB962C8B-B14F-4D97-AF65-F5344CB8AC3E}">
        <p14:creationId xmlns:p14="http://schemas.microsoft.com/office/powerpoint/2010/main" val="173284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BC14450-F2E8-ADE8-70BA-AE6AF5BF1F19}"/>
              </a:ext>
            </a:extLst>
          </p:cNvPr>
          <p:cNvSpPr>
            <a:spLocks noGrp="1"/>
          </p:cNvSpPr>
          <p:nvPr>
            <p:ph idx="1"/>
          </p:nvPr>
        </p:nvSpPr>
        <p:spPr/>
        <p:txBody>
          <a:bodyPr/>
          <a:lstStyle/>
          <a:p>
            <a:pPr marL="0" indent="0">
              <a:buNone/>
            </a:pPr>
            <a:r>
              <a:rPr lang="es-EC" sz="1800" b="1" dirty="0">
                <a:solidFill>
                  <a:srgbClr val="000000"/>
                </a:solidFill>
                <a:effectLst/>
                <a:latin typeface="Arial" panose="020B0604020202020204" pitchFamily="34" charset="0"/>
                <a:ea typeface="Times New Roman" panose="02020603050405020304" pitchFamily="18" charset="0"/>
              </a:rPr>
              <a:t>Objetivo General</a:t>
            </a:r>
          </a:p>
          <a:p>
            <a:pPr marL="0" indent="0">
              <a:buNone/>
            </a:pPr>
            <a:r>
              <a:rPr lang="es-EC" sz="1800" dirty="0">
                <a:solidFill>
                  <a:srgbClr val="000000"/>
                </a:solidFill>
                <a:effectLst/>
                <a:latin typeface="Arial" panose="020B0604020202020204" pitchFamily="34" charset="0"/>
                <a:ea typeface="Times New Roman" panose="02020603050405020304" pitchFamily="18" charset="0"/>
              </a:rPr>
              <a:t>-Diseñar un sistema de gestión ambiental mediante el empleo de la norma ISO–14001:2015 para su aplicación por empresas contratistas en el manejo de las zonas de afectación en la fase de mantenimiento de las líneas de transmisión eléctrica en el sector suroriental, provincia del Azuay.</a:t>
            </a:r>
          </a:p>
          <a:p>
            <a:pPr marL="0" indent="0">
              <a:buNone/>
            </a:pPr>
            <a:r>
              <a:rPr lang="es-EC" sz="1800" b="1" dirty="0">
                <a:solidFill>
                  <a:srgbClr val="000000"/>
                </a:solidFill>
                <a:latin typeface="Arial" panose="020B0604020202020204" pitchFamily="34" charset="0"/>
                <a:ea typeface="Times New Roman" panose="02020603050405020304" pitchFamily="18" charset="0"/>
              </a:rPr>
              <a:t>Objetivos específico </a:t>
            </a:r>
          </a:p>
          <a:p>
            <a:pPr>
              <a:buFont typeface="Arial" panose="020B0604020202020204" pitchFamily="34" charset="0"/>
              <a:buChar char="•"/>
            </a:pPr>
            <a:r>
              <a:rPr lang="es-MX" sz="1800" dirty="0">
                <a:solidFill>
                  <a:srgbClr val="000000"/>
                </a:solidFill>
                <a:effectLst/>
                <a:latin typeface="+mj-lt"/>
                <a:ea typeface="Times New Roman" panose="02020603050405020304" pitchFamily="18" charset="0"/>
              </a:rPr>
              <a:t>Identificar los impactos ambientales en la zona de afectación del tendido eléctrico mediante la matriz de Conesa Fernández, estableciendo una valoración cualitativa de carácter positivo-negativo de las alteraciones in situ de la zona de estudio. </a:t>
            </a:r>
          </a:p>
          <a:p>
            <a:pPr>
              <a:buFont typeface="Arial" panose="020B0604020202020204" pitchFamily="34" charset="0"/>
              <a:buChar char="•"/>
            </a:pPr>
            <a:r>
              <a:rPr lang="es-MX" sz="1800" dirty="0">
                <a:solidFill>
                  <a:srgbClr val="000000"/>
                </a:solidFill>
                <a:effectLst/>
                <a:latin typeface="+mj-lt"/>
                <a:ea typeface="Times New Roman" panose="02020603050405020304" pitchFamily="18" charset="0"/>
              </a:rPr>
              <a:t>Analizar los impactos ambientales que generan los mantenimientos de dos líneas de transmisión eléctrica en la zona suroriente del país, con la legislación ambiental vigente y la norma ISO 14001:2015, para establecer mejoras y la optimización sustentable de los procesos.</a:t>
            </a:r>
          </a:p>
          <a:p>
            <a:pPr>
              <a:buFont typeface="Arial" panose="020B0604020202020204" pitchFamily="34" charset="0"/>
              <a:buChar char="•"/>
            </a:pPr>
            <a:r>
              <a:rPr lang="es-MX" sz="1800" dirty="0">
                <a:solidFill>
                  <a:srgbClr val="000000"/>
                </a:solidFill>
                <a:effectLst/>
                <a:latin typeface="+mj-lt"/>
                <a:ea typeface="Times New Roman" panose="02020603050405020304" pitchFamily="18" charset="0"/>
              </a:rPr>
              <a:t> Elaborar el Sistema de Gestión Ambiental para dos líneas de transmisión eléctrica cumpliendo con la Norma ISO–14001:2015 al suroriente del Ecuador, en concordancia con las competencias de la organización, mediante herramientas matriciales que aseguren la sostenibilidad ambiental y sinergia empresarial.</a:t>
            </a:r>
          </a:p>
          <a:p>
            <a:pPr>
              <a:buFont typeface="Arial" panose="020B0604020202020204" pitchFamily="34" charset="0"/>
              <a:buChar char="•"/>
            </a:pPr>
            <a:endParaRPr lang="es-EC" sz="1800" b="1" dirty="0">
              <a:solidFill>
                <a:srgbClr val="000000"/>
              </a:solidFill>
              <a:effectLst/>
              <a:latin typeface="+mj-lt"/>
              <a:ea typeface="Times New Roman" panose="02020603050405020304" pitchFamily="18" charset="0"/>
            </a:endParaRPr>
          </a:p>
          <a:p>
            <a:endParaRPr lang="es-EC" dirty="0"/>
          </a:p>
        </p:txBody>
      </p:sp>
      <p:sp>
        <p:nvSpPr>
          <p:cNvPr id="3" name="Título 2">
            <a:extLst>
              <a:ext uri="{FF2B5EF4-FFF2-40B4-BE49-F238E27FC236}">
                <a16:creationId xmlns:a16="http://schemas.microsoft.com/office/drawing/2014/main" id="{758AAA16-5759-191C-46E4-4543F9E83F5C}"/>
              </a:ext>
            </a:extLst>
          </p:cNvPr>
          <p:cNvSpPr>
            <a:spLocks noGrp="1"/>
          </p:cNvSpPr>
          <p:nvPr>
            <p:ph type="title"/>
          </p:nvPr>
        </p:nvSpPr>
        <p:spPr/>
        <p:txBody>
          <a:bodyPr/>
          <a:lstStyle/>
          <a:p>
            <a:pPr algn="l"/>
            <a:r>
              <a:rPr lang="es-EC" dirty="0">
                <a:solidFill>
                  <a:schemeClr val="tx1"/>
                </a:solidFill>
              </a:rPr>
              <a:t>Objetivos</a:t>
            </a:r>
          </a:p>
        </p:txBody>
      </p:sp>
    </p:spTree>
    <p:extLst>
      <p:ext uri="{BB962C8B-B14F-4D97-AF65-F5344CB8AC3E}">
        <p14:creationId xmlns:p14="http://schemas.microsoft.com/office/powerpoint/2010/main" val="105345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742C11D-3E0D-1774-A2C6-911A63FFFA0F}"/>
              </a:ext>
            </a:extLst>
          </p:cNvPr>
          <p:cNvSpPr>
            <a:spLocks noGrp="1"/>
          </p:cNvSpPr>
          <p:nvPr>
            <p:ph idx="1"/>
          </p:nvPr>
        </p:nvSpPr>
        <p:spPr/>
        <p:txBody>
          <a:bodyPr/>
          <a:lstStyle/>
          <a:p>
            <a:r>
              <a:rPr lang="es-EC" sz="1800" b="1" dirty="0">
                <a:solidFill>
                  <a:srgbClr val="2E74B5"/>
                </a:solidFill>
                <a:effectLst/>
                <a:latin typeface="Arial" panose="020B0604020202020204" pitchFamily="34" charset="0"/>
                <a:ea typeface="MS Gothic" panose="020B0609070205080204" pitchFamily="49" charset="-128"/>
                <a:cs typeface="Times New Roman" panose="02020603050405020304" pitchFamily="18" charset="0"/>
              </a:rPr>
              <a:t>Sistema de Gestión Ambiental (SGA) </a:t>
            </a:r>
            <a:endParaRPr lang="es-EC" sz="1800" b="1" dirty="0">
              <a:solidFill>
                <a:srgbClr val="2E74B5"/>
              </a:solidFill>
              <a:effectLst/>
              <a:latin typeface="Calibri Light" panose="020F0302020204030204" pitchFamily="34" charset="0"/>
              <a:ea typeface="MS Gothic" panose="020B0609070205080204" pitchFamily="49" charset="-128"/>
              <a:cs typeface="Times New Roman" panose="02020603050405020304" pitchFamily="18" charset="0"/>
            </a:endParaRPr>
          </a:p>
          <a:p>
            <a:pPr marL="0" indent="0">
              <a:buNone/>
            </a:pPr>
            <a:r>
              <a:rPr lang="es-EC" dirty="0">
                <a:solidFill>
                  <a:schemeClr val="tx1"/>
                </a:solidFill>
              </a:rPr>
              <a:t>	</a:t>
            </a:r>
            <a:r>
              <a:rPr lang="es-EC" sz="1800" dirty="0">
                <a:solidFill>
                  <a:schemeClr val="tx1"/>
                </a:solidFill>
              </a:rPr>
              <a:t>-beneficios cuantitativos y tangibles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MX" sz="1800" b="1" i="0" u="none" strike="noStrike" kern="0" cap="none" spc="0" normalizeH="0" baseline="0" noProof="0" dirty="0">
                <a:ln>
                  <a:noFill/>
                </a:ln>
                <a:solidFill>
                  <a:srgbClr val="2E74B5"/>
                </a:solidFill>
                <a:effectLst/>
                <a:uLnTx/>
                <a:uFillTx/>
                <a:latin typeface="Arial" panose="020B0604020202020204" pitchFamily="34" charset="0"/>
                <a:ea typeface="MS Gothic" panose="020B0609070205080204" pitchFamily="49" charset="-128"/>
                <a:cs typeface="Times New Roman" panose="02020603050405020304" pitchFamily="18" charset="0"/>
              </a:rPr>
              <a:t>Objeto y campo de aplicación de la norma ISO</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EC" sz="1800" b="0" i="0" u="none" strike="noStrike" kern="0" cap="none" spc="0" normalizeH="0" baseline="0" noProof="0" dirty="0">
                <a:ln>
                  <a:noFill/>
                </a:ln>
                <a:solidFill>
                  <a:srgbClr val="000000"/>
                </a:solidFill>
                <a:effectLst/>
                <a:uLnTx/>
                <a:uFillTx/>
                <a:latin typeface="Arial"/>
                <a:ea typeface="+mn-ea"/>
                <a:cs typeface="+mn-cs"/>
              </a:rPr>
              <a:t>	-</a:t>
            </a:r>
            <a:r>
              <a:rPr lang="es-MX" sz="1800" dirty="0">
                <a:solidFill>
                  <a:srgbClr val="000000"/>
                </a:solidFill>
                <a:latin typeface="Arial"/>
              </a:rPr>
              <a:t>L</a:t>
            </a:r>
            <a:r>
              <a:rPr kumimoji="0" lang="es-MX" sz="1800" b="0" i="0" u="none" strike="noStrike" kern="0" cap="none" spc="0" normalizeH="0" baseline="0" noProof="0" dirty="0" err="1">
                <a:ln>
                  <a:noFill/>
                </a:ln>
                <a:solidFill>
                  <a:srgbClr val="000000"/>
                </a:solidFill>
                <a:effectLst/>
                <a:uLnTx/>
                <a:uFillTx/>
                <a:latin typeface="Arial"/>
                <a:ea typeface="+mn-ea"/>
                <a:cs typeface="+mn-cs"/>
              </a:rPr>
              <a:t>ograr</a:t>
            </a:r>
            <a:r>
              <a:rPr lang="es-MX" sz="1800" dirty="0">
                <a:solidFill>
                  <a:srgbClr val="000000"/>
                </a:solidFill>
                <a:latin typeface="Arial"/>
              </a:rPr>
              <a:t> </a:t>
            </a:r>
            <a:r>
              <a:rPr kumimoji="0" lang="es-MX" sz="1800" b="0" i="0" u="none" strike="noStrike" kern="0" cap="none" spc="0" normalizeH="0" baseline="0" noProof="0" dirty="0">
                <a:ln>
                  <a:noFill/>
                </a:ln>
                <a:solidFill>
                  <a:srgbClr val="000000"/>
                </a:solidFill>
                <a:effectLst/>
                <a:uLnTx/>
                <a:uFillTx/>
                <a:latin typeface="Arial"/>
                <a:ea typeface="+mn-ea"/>
                <a:cs typeface="+mn-cs"/>
              </a:rPr>
              <a:t>los resultados previstos de su SGA</a:t>
            </a:r>
          </a:p>
          <a:p>
            <a:pPr marL="0" marR="0" lvl="0" indent="0" algn="l" defTabSz="914400" rtl="0" eaLnBrk="0" fontAlgn="base" latinLnBrk="0" hangingPunct="0">
              <a:lnSpc>
                <a:spcPct val="100000"/>
              </a:lnSpc>
              <a:spcBef>
                <a:spcPct val="20000"/>
              </a:spcBef>
              <a:spcAft>
                <a:spcPct val="0"/>
              </a:spcAft>
              <a:buClrTx/>
              <a:buSzTx/>
              <a:buFontTx/>
              <a:buNone/>
              <a:tabLst/>
              <a:defRPr/>
            </a:pPr>
            <a:r>
              <a:rPr lang="es-MX" sz="1800" dirty="0">
                <a:solidFill>
                  <a:srgbClr val="000000"/>
                </a:solidFill>
                <a:latin typeface="Arial"/>
              </a:rPr>
              <a:t>	-Perfeccionamiento del desempeño ambiental</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MX" sz="1800" b="0" i="0" u="none" strike="noStrike" kern="0" cap="none" spc="0" normalizeH="0" baseline="0" noProof="0" dirty="0">
                <a:ln>
                  <a:noFill/>
                </a:ln>
                <a:solidFill>
                  <a:srgbClr val="000000"/>
                </a:solidFill>
                <a:effectLst/>
                <a:uLnTx/>
                <a:uFillTx/>
                <a:latin typeface="Arial"/>
                <a:ea typeface="+mn-ea"/>
                <a:cs typeface="+mn-cs"/>
              </a:rPr>
              <a:t>	-</a:t>
            </a:r>
            <a:r>
              <a:rPr lang="es-MX" sz="1800" dirty="0">
                <a:solidFill>
                  <a:srgbClr val="000000"/>
                </a:solidFill>
                <a:latin typeface="Arial"/>
              </a:rPr>
              <a:t>A</a:t>
            </a:r>
            <a:r>
              <a:rPr kumimoji="0" lang="es-MX" sz="1800" b="0" i="0" u="none" strike="noStrike" kern="0" cap="none" spc="0" normalizeH="0" baseline="0" noProof="0" dirty="0">
                <a:ln>
                  <a:noFill/>
                </a:ln>
                <a:solidFill>
                  <a:srgbClr val="000000"/>
                </a:solidFill>
                <a:effectLst/>
                <a:uLnTx/>
                <a:uFillTx/>
                <a:latin typeface="Arial"/>
                <a:ea typeface="+mn-ea"/>
                <a:cs typeface="+mn-cs"/>
              </a:rPr>
              <a:t>catamiento de los requisitos legales y otros requisitos</a:t>
            </a:r>
          </a:p>
          <a:p>
            <a:pPr marL="0" marR="0" lvl="0" indent="0" algn="l" defTabSz="914400" rtl="0" eaLnBrk="0" fontAlgn="base" latinLnBrk="0" hangingPunct="0">
              <a:lnSpc>
                <a:spcPct val="100000"/>
              </a:lnSpc>
              <a:spcBef>
                <a:spcPct val="20000"/>
              </a:spcBef>
              <a:spcAft>
                <a:spcPct val="0"/>
              </a:spcAft>
              <a:buClrTx/>
              <a:buSzTx/>
              <a:buFontTx/>
              <a:buNone/>
              <a:tabLst/>
              <a:defRPr/>
            </a:pPr>
            <a:r>
              <a:rPr lang="es-MX" sz="1800" dirty="0">
                <a:solidFill>
                  <a:srgbClr val="000000"/>
                </a:solidFill>
                <a:latin typeface="Arial"/>
              </a:rPr>
              <a:t>	-C</a:t>
            </a:r>
            <a:r>
              <a:rPr kumimoji="0" lang="es-MX" sz="1800" b="0" i="0" u="none" strike="noStrike" kern="0" cap="none" spc="0" normalizeH="0" baseline="0" noProof="0" dirty="0" err="1">
                <a:ln>
                  <a:noFill/>
                </a:ln>
                <a:solidFill>
                  <a:srgbClr val="000000"/>
                </a:solidFill>
                <a:effectLst/>
                <a:uLnTx/>
                <a:uFillTx/>
                <a:latin typeface="Arial"/>
                <a:ea typeface="+mn-ea"/>
                <a:cs typeface="+mn-cs"/>
              </a:rPr>
              <a:t>umplimiento</a:t>
            </a:r>
            <a:r>
              <a:rPr kumimoji="0" lang="es-MX" sz="1800" b="0" i="0" u="none" strike="noStrike" kern="0" cap="none" spc="0" normalizeH="0" baseline="0" noProof="0" dirty="0">
                <a:ln>
                  <a:noFill/>
                </a:ln>
                <a:solidFill>
                  <a:srgbClr val="000000"/>
                </a:solidFill>
                <a:effectLst/>
                <a:uLnTx/>
                <a:uFillTx/>
                <a:latin typeface="Arial"/>
                <a:ea typeface="+mn-ea"/>
                <a:cs typeface="+mn-cs"/>
              </a:rPr>
              <a:t> de los objetivos ambientales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MX" sz="1800" b="1" i="0" u="none" strike="noStrike" kern="0" cap="none" spc="0" normalizeH="0" baseline="0" noProof="0" dirty="0">
                <a:ln>
                  <a:noFill/>
                </a:ln>
                <a:solidFill>
                  <a:srgbClr val="2E74B5"/>
                </a:solidFill>
                <a:effectLst/>
                <a:uLnTx/>
                <a:uFillTx/>
                <a:latin typeface="Arial" panose="020B0604020202020204" pitchFamily="34" charset="0"/>
                <a:ea typeface="MS Gothic" panose="020B0609070205080204" pitchFamily="49" charset="-128"/>
                <a:cs typeface="Times New Roman" panose="02020603050405020304" pitchFamily="18" charset="0"/>
              </a:rPr>
              <a:t>Requisitos de un SGA según norma ISO 14001:2015</a:t>
            </a:r>
            <a:r>
              <a:rPr kumimoji="0" lang="es-EC" sz="1800" b="0" i="0" u="none" strike="noStrike" kern="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20000"/>
              </a:spcBef>
              <a:spcAft>
                <a:spcPct val="0"/>
              </a:spcAft>
              <a:buClrTx/>
              <a:buSzTx/>
              <a:buNone/>
              <a:tabLst/>
              <a:defRPr/>
            </a:pPr>
            <a:r>
              <a:rPr kumimoji="0" lang="es-EC" sz="1800" b="0" i="0" u="none" strike="noStrike" kern="0" cap="none" spc="0" normalizeH="0" baseline="0" noProof="0" dirty="0">
                <a:ln>
                  <a:noFill/>
                </a:ln>
                <a:solidFill>
                  <a:srgbClr val="000000"/>
                </a:solidFill>
                <a:effectLst/>
                <a:uLnTx/>
                <a:uFillTx/>
                <a:latin typeface="Arial"/>
                <a:ea typeface="+mn-ea"/>
                <a:cs typeface="+mn-cs"/>
              </a:rPr>
              <a:t>	</a:t>
            </a:r>
            <a:endParaRPr kumimoji="0" lang="es-MX"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MX"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s-EC" dirty="0">
              <a:solidFill>
                <a:schemeClr val="tx1"/>
              </a:solidFill>
            </a:endParaRPr>
          </a:p>
        </p:txBody>
      </p:sp>
      <p:sp>
        <p:nvSpPr>
          <p:cNvPr id="3" name="Título 2">
            <a:extLst>
              <a:ext uri="{FF2B5EF4-FFF2-40B4-BE49-F238E27FC236}">
                <a16:creationId xmlns:a16="http://schemas.microsoft.com/office/drawing/2014/main" id="{36D87E4E-C033-099A-96D3-E4DBE6C3DFCE}"/>
              </a:ext>
            </a:extLst>
          </p:cNvPr>
          <p:cNvSpPr>
            <a:spLocks noGrp="1"/>
          </p:cNvSpPr>
          <p:nvPr>
            <p:ph type="title"/>
          </p:nvPr>
        </p:nvSpPr>
        <p:spPr/>
        <p:txBody>
          <a:bodyPr/>
          <a:lstStyle/>
          <a:p>
            <a:pPr algn="l"/>
            <a:r>
              <a:rPr lang="es-EC" dirty="0">
                <a:solidFill>
                  <a:schemeClr val="tx1"/>
                </a:solidFill>
              </a:rPr>
              <a:t>Fundamentos teóricos</a:t>
            </a:r>
          </a:p>
        </p:txBody>
      </p:sp>
      <p:pic>
        <p:nvPicPr>
          <p:cNvPr id="4" name="Imagen 3">
            <a:extLst>
              <a:ext uri="{FF2B5EF4-FFF2-40B4-BE49-F238E27FC236}">
                <a16:creationId xmlns:a16="http://schemas.microsoft.com/office/drawing/2014/main" id="{BD11EC15-AA46-B8E0-9837-2F74162E96AA}"/>
              </a:ext>
            </a:extLst>
          </p:cNvPr>
          <p:cNvPicPr>
            <a:picLocks noChangeAspect="1"/>
          </p:cNvPicPr>
          <p:nvPr/>
        </p:nvPicPr>
        <p:blipFill>
          <a:blip r:embed="rId2"/>
          <a:stretch>
            <a:fillRect/>
          </a:stretch>
        </p:blipFill>
        <p:spPr>
          <a:xfrm>
            <a:off x="7680176" y="1611091"/>
            <a:ext cx="3816424" cy="3544087"/>
          </a:xfrm>
          <a:prstGeom prst="rect">
            <a:avLst/>
          </a:prstGeom>
        </p:spPr>
      </p:pic>
      <p:sp>
        <p:nvSpPr>
          <p:cNvPr id="6" name="CuadroTexto 5">
            <a:extLst>
              <a:ext uri="{FF2B5EF4-FFF2-40B4-BE49-F238E27FC236}">
                <a16:creationId xmlns:a16="http://schemas.microsoft.com/office/drawing/2014/main" id="{4F64EF1E-9C0D-9E41-3E8B-D5A5EFF02FB9}"/>
              </a:ext>
            </a:extLst>
          </p:cNvPr>
          <p:cNvSpPr txBox="1"/>
          <p:nvPr/>
        </p:nvSpPr>
        <p:spPr>
          <a:xfrm>
            <a:off x="7536160" y="1167979"/>
            <a:ext cx="5112568" cy="461665"/>
          </a:xfrm>
          <a:prstGeom prst="rect">
            <a:avLst/>
          </a:prstGeom>
          <a:noFill/>
        </p:spPr>
        <p:txBody>
          <a:bodyPr wrap="square">
            <a:spAutoFit/>
          </a:bodyPr>
          <a:lstStyle/>
          <a:p>
            <a:r>
              <a:rPr lang="es-EC" sz="1200" b="1" i="1" dirty="0">
                <a:effectLst/>
                <a:latin typeface="Arial" panose="020B0604020202020204" pitchFamily="34" charset="0"/>
                <a:ea typeface="Times New Roman" panose="02020603050405020304" pitchFamily="18" charset="0"/>
              </a:rPr>
              <a:t>Modelo de sistema de gestión ambiental para la norma ISO 14001:2015.</a:t>
            </a:r>
            <a:endParaRPr lang="es-EC" sz="1200" b="1" dirty="0"/>
          </a:p>
        </p:txBody>
      </p:sp>
      <p:sp>
        <p:nvSpPr>
          <p:cNvPr id="8" name="CuadroTexto 7">
            <a:extLst>
              <a:ext uri="{FF2B5EF4-FFF2-40B4-BE49-F238E27FC236}">
                <a16:creationId xmlns:a16="http://schemas.microsoft.com/office/drawing/2014/main" id="{A22611DE-1662-1736-940D-EFB21442021B}"/>
              </a:ext>
            </a:extLst>
          </p:cNvPr>
          <p:cNvSpPr txBox="1"/>
          <p:nvPr/>
        </p:nvSpPr>
        <p:spPr>
          <a:xfrm>
            <a:off x="7680176" y="5248256"/>
            <a:ext cx="6325436" cy="261610"/>
          </a:xfrm>
          <a:prstGeom prst="rect">
            <a:avLst/>
          </a:prstGeom>
          <a:noFill/>
        </p:spPr>
        <p:txBody>
          <a:bodyPr wrap="square">
            <a:spAutoFit/>
          </a:bodyPr>
          <a:lstStyle/>
          <a:p>
            <a:r>
              <a:rPr lang="es-EC" sz="1100" dirty="0">
                <a:effectLst/>
                <a:latin typeface="Arial" panose="020B0604020202020204" pitchFamily="34" charset="0"/>
                <a:ea typeface="Times New Roman" panose="02020603050405020304" pitchFamily="18" charset="0"/>
              </a:rPr>
              <a:t>Figura tomada de (ISO 14001, 2015) </a:t>
            </a:r>
            <a:endParaRPr lang="es-EC" sz="1100" dirty="0"/>
          </a:p>
        </p:txBody>
      </p:sp>
    </p:spTree>
    <p:extLst>
      <p:ext uri="{BB962C8B-B14F-4D97-AF65-F5344CB8AC3E}">
        <p14:creationId xmlns:p14="http://schemas.microsoft.com/office/powerpoint/2010/main" val="101826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2C4E7CB-C767-51E2-CBCA-EFD982A425BA}"/>
              </a:ext>
            </a:extLst>
          </p:cNvPr>
          <p:cNvSpPr>
            <a:spLocks noGrp="1"/>
          </p:cNvSpPr>
          <p:nvPr>
            <p:ph idx="1"/>
          </p:nvPr>
        </p:nvSpPr>
        <p:spPr>
          <a:xfrm>
            <a:off x="215848" y="758050"/>
            <a:ext cx="10972800" cy="4525963"/>
          </a:xfrm>
        </p:spPr>
        <p:txBody>
          <a:bodyPr/>
          <a:lstStyle/>
          <a:p>
            <a:r>
              <a:rPr lang="es-EC" sz="1800" b="1" dirty="0">
                <a:solidFill>
                  <a:srgbClr val="2E74B5"/>
                </a:solidFill>
                <a:effectLst/>
                <a:latin typeface="Arial" panose="020B0604020202020204" pitchFamily="34" charset="0"/>
                <a:ea typeface="MS Gothic" panose="020B0609070205080204" pitchFamily="49" charset="-128"/>
                <a:cs typeface="Times New Roman" panose="02020603050405020304" pitchFamily="18" charset="0"/>
              </a:rPr>
              <a:t>Matriz de Impactos Ambientales</a:t>
            </a:r>
          </a:p>
          <a:p>
            <a:pPr marL="0" indent="0">
              <a:buNone/>
            </a:pPr>
            <a:r>
              <a:rPr lang="es-EC" sz="1800" b="1" dirty="0">
                <a:solidFill>
                  <a:srgbClr val="2E74B5"/>
                </a:solidFill>
                <a:latin typeface="Arial" panose="020B0604020202020204" pitchFamily="34" charset="0"/>
                <a:ea typeface="MS Gothic" panose="020B0609070205080204" pitchFamily="49" charset="-128"/>
                <a:cs typeface="Times New Roman" panose="02020603050405020304" pitchFamily="18" charset="0"/>
              </a:rPr>
              <a:t>	Matriz Conesa Fernández</a:t>
            </a:r>
            <a:endParaRPr lang="es-EC" sz="1800" b="1" dirty="0">
              <a:solidFill>
                <a:srgbClr val="2E74B5"/>
              </a:solidFill>
              <a:effectLst/>
              <a:latin typeface="Calibri Light" panose="020F0302020204030204" pitchFamily="34" charset="0"/>
              <a:ea typeface="MS Gothic" panose="020B0609070205080204" pitchFamily="49" charset="-128"/>
              <a:cs typeface="Times New Roman" panose="02020603050405020304" pitchFamily="18" charset="0"/>
            </a:endParaRPr>
          </a:p>
          <a:p>
            <a:pPr marL="0" indent="0">
              <a:buNone/>
            </a:pPr>
            <a:endParaRPr lang="es-EC" sz="1800" b="1" dirty="0">
              <a:solidFill>
                <a:srgbClr val="2E74B5"/>
              </a:solidFill>
              <a:effectLst/>
              <a:latin typeface="Calibri Light" panose="020F0302020204030204" pitchFamily="34" charset="0"/>
              <a:ea typeface="MS Gothic" panose="020B0609070205080204" pitchFamily="49" charset="-128"/>
              <a:cs typeface="Times New Roman" panose="02020603050405020304" pitchFamily="18" charset="0"/>
            </a:endParaRPr>
          </a:p>
        </p:txBody>
      </p:sp>
      <p:sp>
        <p:nvSpPr>
          <p:cNvPr id="3" name="Título 2">
            <a:extLst>
              <a:ext uri="{FF2B5EF4-FFF2-40B4-BE49-F238E27FC236}">
                <a16:creationId xmlns:a16="http://schemas.microsoft.com/office/drawing/2014/main" id="{8DF58078-87C4-14EA-8803-FA30B5C2AC61}"/>
              </a:ext>
            </a:extLst>
          </p:cNvPr>
          <p:cNvSpPr>
            <a:spLocks noGrp="1"/>
          </p:cNvSpPr>
          <p:nvPr>
            <p:ph type="title"/>
          </p:nvPr>
        </p:nvSpPr>
        <p:spPr>
          <a:xfrm>
            <a:off x="479376" y="156369"/>
            <a:ext cx="10972800" cy="1143000"/>
          </a:xfrm>
        </p:spPr>
        <p:txBody>
          <a:bodyPr/>
          <a:lstStyle/>
          <a:p>
            <a:pPr algn="l"/>
            <a:r>
              <a:rPr lang="es-EC" dirty="0">
                <a:solidFill>
                  <a:schemeClr val="tx1"/>
                </a:solidFill>
              </a:rPr>
              <a:t>Fundamentos teóricos</a:t>
            </a:r>
            <a:endParaRPr lang="es-EC" dirty="0"/>
          </a:p>
        </p:txBody>
      </p:sp>
      <p:pic>
        <p:nvPicPr>
          <p:cNvPr id="5" name="Imagen 4">
            <a:extLst>
              <a:ext uri="{FF2B5EF4-FFF2-40B4-BE49-F238E27FC236}">
                <a16:creationId xmlns:a16="http://schemas.microsoft.com/office/drawing/2014/main" id="{EAE1EA64-5CCB-1EAF-5D7E-F34443A81836}"/>
              </a:ext>
            </a:extLst>
          </p:cNvPr>
          <p:cNvPicPr>
            <a:picLocks noChangeAspect="1"/>
          </p:cNvPicPr>
          <p:nvPr/>
        </p:nvPicPr>
        <p:blipFill>
          <a:blip r:embed="rId2"/>
          <a:stretch>
            <a:fillRect/>
          </a:stretch>
        </p:blipFill>
        <p:spPr>
          <a:xfrm>
            <a:off x="7464152" y="894339"/>
            <a:ext cx="3193181" cy="5373216"/>
          </a:xfrm>
          <a:prstGeom prst="rect">
            <a:avLst/>
          </a:prstGeom>
        </p:spPr>
      </p:pic>
      <p:pic>
        <p:nvPicPr>
          <p:cNvPr id="7" name="Imagen 6">
            <a:extLst>
              <a:ext uri="{FF2B5EF4-FFF2-40B4-BE49-F238E27FC236}">
                <a16:creationId xmlns:a16="http://schemas.microsoft.com/office/drawing/2014/main" id="{B7F22E7C-B19A-119E-52D7-209E39347EE2}"/>
              </a:ext>
            </a:extLst>
          </p:cNvPr>
          <p:cNvPicPr>
            <a:picLocks noChangeAspect="1"/>
          </p:cNvPicPr>
          <p:nvPr/>
        </p:nvPicPr>
        <p:blipFill>
          <a:blip r:embed="rId3"/>
          <a:stretch>
            <a:fillRect/>
          </a:stretch>
        </p:blipFill>
        <p:spPr>
          <a:xfrm>
            <a:off x="1003352" y="2034955"/>
            <a:ext cx="3895869" cy="4029045"/>
          </a:xfrm>
          <a:prstGeom prst="rect">
            <a:avLst/>
          </a:prstGeom>
        </p:spPr>
      </p:pic>
      <p:sp>
        <p:nvSpPr>
          <p:cNvPr id="10" name="CuadroTexto 9">
            <a:extLst>
              <a:ext uri="{FF2B5EF4-FFF2-40B4-BE49-F238E27FC236}">
                <a16:creationId xmlns:a16="http://schemas.microsoft.com/office/drawing/2014/main" id="{72ED1396-E76E-5E8F-18F4-33682A89747F}"/>
              </a:ext>
            </a:extLst>
          </p:cNvPr>
          <p:cNvSpPr txBox="1"/>
          <p:nvPr/>
        </p:nvSpPr>
        <p:spPr>
          <a:xfrm>
            <a:off x="418755" y="1480263"/>
            <a:ext cx="5065061" cy="523220"/>
          </a:xfrm>
          <a:prstGeom prst="rect">
            <a:avLst/>
          </a:prstGeom>
          <a:noFill/>
        </p:spPr>
        <p:txBody>
          <a:bodyPr wrap="square">
            <a:spAutoFit/>
          </a:bodyPr>
          <a:lstStyle/>
          <a:p>
            <a:r>
              <a:rPr lang="es-EC" sz="1400" b="1" i="1" dirty="0">
                <a:effectLst/>
                <a:latin typeface="Arial" panose="020B0604020202020204" pitchFamily="34" charset="0"/>
                <a:ea typeface="Times New Roman" panose="02020603050405020304" pitchFamily="18" charset="0"/>
              </a:rPr>
              <a:t>Modelo de valoración de la importancia del impacto de Conesa Fernández. </a:t>
            </a:r>
            <a:endParaRPr lang="es-EC" sz="1400" b="1" dirty="0"/>
          </a:p>
        </p:txBody>
      </p:sp>
      <p:sp>
        <p:nvSpPr>
          <p:cNvPr id="12" name="CuadroTexto 11">
            <a:extLst>
              <a:ext uri="{FF2B5EF4-FFF2-40B4-BE49-F238E27FC236}">
                <a16:creationId xmlns:a16="http://schemas.microsoft.com/office/drawing/2014/main" id="{158942EF-361E-BEF0-08AA-5D4D7B3EF0D9}"/>
              </a:ext>
            </a:extLst>
          </p:cNvPr>
          <p:cNvSpPr txBox="1"/>
          <p:nvPr/>
        </p:nvSpPr>
        <p:spPr>
          <a:xfrm>
            <a:off x="6744072" y="156369"/>
            <a:ext cx="5353093" cy="523220"/>
          </a:xfrm>
          <a:prstGeom prst="rect">
            <a:avLst/>
          </a:prstGeom>
          <a:noFill/>
        </p:spPr>
        <p:txBody>
          <a:bodyPr wrap="square">
            <a:spAutoFit/>
          </a:bodyPr>
          <a:lstStyle/>
          <a:p>
            <a:r>
              <a:rPr lang="es-EC" sz="1400" b="1" i="1" dirty="0">
                <a:effectLst/>
                <a:latin typeface="Arial" panose="020B0604020202020204" pitchFamily="34" charset="0"/>
                <a:ea typeface="Times New Roman" panose="02020603050405020304" pitchFamily="18" charset="0"/>
              </a:rPr>
              <a:t>Modelo de valoración de los impactos Ambientales de Conesa Fernández. </a:t>
            </a:r>
            <a:endParaRPr lang="es-EC" sz="1400" b="1" dirty="0"/>
          </a:p>
        </p:txBody>
      </p:sp>
    </p:spTree>
    <p:extLst>
      <p:ext uri="{BB962C8B-B14F-4D97-AF65-F5344CB8AC3E}">
        <p14:creationId xmlns:p14="http://schemas.microsoft.com/office/powerpoint/2010/main" val="269885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BFE6161-E1EF-140D-5288-D3E0555F3E2A}"/>
              </a:ext>
            </a:extLst>
          </p:cNvPr>
          <p:cNvSpPr>
            <a:spLocks noGrp="1"/>
          </p:cNvSpPr>
          <p:nvPr>
            <p:ph type="title"/>
          </p:nvPr>
        </p:nvSpPr>
        <p:spPr/>
        <p:txBody>
          <a:bodyPr/>
          <a:lstStyle/>
          <a:p>
            <a:pPr algn="l"/>
            <a:r>
              <a:rPr lang="es-EC" dirty="0">
                <a:solidFill>
                  <a:schemeClr val="tx1"/>
                </a:solidFill>
              </a:rPr>
              <a:t>Metodología</a:t>
            </a:r>
          </a:p>
        </p:txBody>
      </p:sp>
      <p:sp>
        <p:nvSpPr>
          <p:cNvPr id="4" name="Rectangle 2">
            <a:extLst>
              <a:ext uri="{FF2B5EF4-FFF2-40B4-BE49-F238E27FC236}">
                <a16:creationId xmlns:a16="http://schemas.microsoft.com/office/drawing/2014/main" id="{825B3B65-8097-8443-9EC4-F3DD98D284E7}"/>
              </a:ext>
            </a:extLst>
          </p:cNvPr>
          <p:cNvSpPr>
            <a:spLocks noChangeArrowheads="1"/>
          </p:cNvSpPr>
          <p:nvPr/>
        </p:nvSpPr>
        <p:spPr bwMode="auto">
          <a:xfrm>
            <a:off x="609599" y="908719"/>
            <a:ext cx="151928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a:extLst>
              <a:ext uri="{FF2B5EF4-FFF2-40B4-BE49-F238E27FC236}">
                <a16:creationId xmlns:a16="http://schemas.microsoft.com/office/drawing/2014/main" id="{A4FE32B1-DC83-CEAF-C242-D91F49A0F101}"/>
              </a:ext>
            </a:extLst>
          </p:cNvPr>
          <p:cNvGraphicFramePr>
            <a:graphicFrameLocks noChangeAspect="1"/>
          </p:cNvGraphicFramePr>
          <p:nvPr>
            <p:extLst>
              <p:ext uri="{D42A27DB-BD31-4B8C-83A1-F6EECF244321}">
                <p14:modId xmlns:p14="http://schemas.microsoft.com/office/powerpoint/2010/main" val="2597120782"/>
              </p:ext>
            </p:extLst>
          </p:nvPr>
        </p:nvGraphicFramePr>
        <p:xfrm>
          <a:off x="609600" y="908720"/>
          <a:ext cx="10454952" cy="5032620"/>
        </p:xfrm>
        <a:graphic>
          <a:graphicData uri="http://schemas.openxmlformats.org/presentationml/2006/ole">
            <mc:AlternateContent xmlns:mc="http://schemas.openxmlformats.org/markup-compatibility/2006">
              <mc:Choice xmlns:v="urn:schemas-microsoft-com:vml" Requires="v">
                <p:oleObj r:id="rId2" imgW="13706339" imgH="6639110" progId="Visio.Drawing.15">
                  <p:embed/>
                </p:oleObj>
              </mc:Choice>
              <mc:Fallback>
                <p:oleObj r:id="rId2" imgW="13706339" imgH="6639110" progId="Visio.Drawing.15">
                  <p:embed/>
                  <p:pic>
                    <p:nvPicPr>
                      <p:cNvPr id="5" name="Objeto 4">
                        <a:extLst>
                          <a:ext uri="{FF2B5EF4-FFF2-40B4-BE49-F238E27FC236}">
                            <a16:creationId xmlns:a16="http://schemas.microsoft.com/office/drawing/2014/main" id="{A4FE32B1-DC83-CEAF-C242-D91F49A0F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08720"/>
                        <a:ext cx="10454952" cy="5032620"/>
                      </a:xfrm>
                      <a:prstGeom prst="rect">
                        <a:avLst/>
                      </a:prstGeom>
                      <a:noFill/>
                    </p:spPr>
                  </p:pic>
                </p:oleObj>
              </mc:Fallback>
            </mc:AlternateContent>
          </a:graphicData>
        </a:graphic>
      </p:graphicFrame>
    </p:spTree>
    <p:extLst>
      <p:ext uri="{BB962C8B-B14F-4D97-AF65-F5344CB8AC3E}">
        <p14:creationId xmlns:p14="http://schemas.microsoft.com/office/powerpoint/2010/main" val="106456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95609F7-7894-221C-AB9E-774774FAAEC4}"/>
              </a:ext>
            </a:extLst>
          </p:cNvPr>
          <p:cNvSpPr>
            <a:spLocks noGrp="1"/>
          </p:cNvSpPr>
          <p:nvPr>
            <p:ph idx="1"/>
          </p:nvPr>
        </p:nvSpPr>
        <p:spPr>
          <a:xfrm>
            <a:off x="609600" y="908721"/>
            <a:ext cx="10972800" cy="5217444"/>
          </a:xfrm>
        </p:spPr>
        <p:txBody>
          <a:bodyPr/>
          <a:lstStyle/>
          <a:p>
            <a:pPr marL="0" indent="0">
              <a:buNone/>
            </a:pPr>
            <a:r>
              <a:rPr lang="es-MX" dirty="0">
                <a:solidFill>
                  <a:srgbClr val="0070C0"/>
                </a:solidFill>
              </a:rPr>
              <a:t>*Alcance del SGA</a:t>
            </a:r>
            <a:endParaRPr lang="es-EC" dirty="0">
              <a:solidFill>
                <a:srgbClr val="0070C0"/>
              </a:solidFill>
            </a:endParaRPr>
          </a:p>
        </p:txBody>
      </p:sp>
      <p:sp>
        <p:nvSpPr>
          <p:cNvPr id="3" name="Título 2">
            <a:extLst>
              <a:ext uri="{FF2B5EF4-FFF2-40B4-BE49-F238E27FC236}">
                <a16:creationId xmlns:a16="http://schemas.microsoft.com/office/drawing/2014/main" id="{6E8CE56E-C72C-49F9-3C21-AA9F7EA0F5E0}"/>
              </a:ext>
            </a:extLst>
          </p:cNvPr>
          <p:cNvSpPr>
            <a:spLocks noGrp="1"/>
          </p:cNvSpPr>
          <p:nvPr>
            <p:ph type="title"/>
          </p:nvPr>
        </p:nvSpPr>
        <p:spPr/>
        <p:txBody>
          <a:bodyPr/>
          <a:lstStyle/>
          <a:p>
            <a:pPr algn="l"/>
            <a:r>
              <a:rPr lang="es-EC" dirty="0">
                <a:solidFill>
                  <a:schemeClr val="tx1"/>
                </a:solidFill>
              </a:rPr>
              <a:t>Metodología</a:t>
            </a:r>
            <a:endParaRPr lang="es-EC" dirty="0"/>
          </a:p>
        </p:txBody>
      </p:sp>
      <p:pic>
        <p:nvPicPr>
          <p:cNvPr id="4" name="Imagen 3" descr="Sitio web&#10;&#10;Descripción generada automáticamente">
            <a:extLst>
              <a:ext uri="{FF2B5EF4-FFF2-40B4-BE49-F238E27FC236}">
                <a16:creationId xmlns:a16="http://schemas.microsoft.com/office/drawing/2014/main" id="{BDC4179A-5AE9-E2F0-4AF8-04EDA423DB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2334824"/>
            <a:ext cx="4727337" cy="3345239"/>
          </a:xfrm>
          <a:prstGeom prst="rect">
            <a:avLst/>
          </a:prstGeom>
          <a:noFill/>
          <a:ln>
            <a:noFill/>
          </a:ln>
        </p:spPr>
      </p:pic>
      <p:sp>
        <p:nvSpPr>
          <p:cNvPr id="5" name="CuadroTexto 4">
            <a:extLst>
              <a:ext uri="{FF2B5EF4-FFF2-40B4-BE49-F238E27FC236}">
                <a16:creationId xmlns:a16="http://schemas.microsoft.com/office/drawing/2014/main" id="{2257891B-32CB-27E1-457D-06FBD686BC51}"/>
              </a:ext>
            </a:extLst>
          </p:cNvPr>
          <p:cNvSpPr txBox="1"/>
          <p:nvPr/>
        </p:nvSpPr>
        <p:spPr>
          <a:xfrm>
            <a:off x="767408" y="1774557"/>
            <a:ext cx="4569529" cy="584775"/>
          </a:xfrm>
          <a:prstGeom prst="rect">
            <a:avLst/>
          </a:prstGeom>
          <a:noFill/>
        </p:spPr>
        <p:txBody>
          <a:bodyPr wrap="square">
            <a:spAutoFit/>
          </a:bodyPr>
          <a:lstStyle/>
          <a:p>
            <a:r>
              <a:rPr lang="es-EC" sz="1600" b="1" i="1" dirty="0">
                <a:effectLst/>
                <a:latin typeface="Arial" panose="020B0604020202020204" pitchFamily="34" charset="0"/>
                <a:ea typeface="Times New Roman" panose="02020603050405020304" pitchFamily="18" charset="0"/>
              </a:rPr>
              <a:t>Ubicación de la línea de transmisión Cuenca-Gualaceo junto a las estructuras </a:t>
            </a:r>
            <a:endParaRPr lang="es-EC" sz="1600" b="1" dirty="0"/>
          </a:p>
        </p:txBody>
      </p:sp>
      <p:sp>
        <p:nvSpPr>
          <p:cNvPr id="6" name="CuadroTexto 5">
            <a:extLst>
              <a:ext uri="{FF2B5EF4-FFF2-40B4-BE49-F238E27FC236}">
                <a16:creationId xmlns:a16="http://schemas.microsoft.com/office/drawing/2014/main" id="{38E1A053-0AE7-BDC0-687A-897DD4E53879}"/>
              </a:ext>
            </a:extLst>
          </p:cNvPr>
          <p:cNvSpPr txBox="1"/>
          <p:nvPr/>
        </p:nvSpPr>
        <p:spPr>
          <a:xfrm>
            <a:off x="5625398" y="1729132"/>
            <a:ext cx="4863089" cy="584775"/>
          </a:xfrm>
          <a:prstGeom prst="rect">
            <a:avLst/>
          </a:prstGeom>
          <a:noFill/>
        </p:spPr>
        <p:txBody>
          <a:bodyPr wrap="square">
            <a:spAutoFit/>
          </a:bodyPr>
          <a:lstStyle/>
          <a:p>
            <a:r>
              <a:rPr lang="es-EC" sz="1600" b="1" i="1" dirty="0">
                <a:effectLst/>
                <a:latin typeface="Arial" panose="020B0604020202020204" pitchFamily="34" charset="0"/>
                <a:ea typeface="Times New Roman" panose="02020603050405020304" pitchFamily="18" charset="0"/>
              </a:rPr>
              <a:t>Ubicación de la línea de transmisión Minas-San Francisco-Machala junto a las estructuras </a:t>
            </a:r>
            <a:endParaRPr lang="es-EC" sz="1600" b="1" dirty="0"/>
          </a:p>
        </p:txBody>
      </p:sp>
      <p:pic>
        <p:nvPicPr>
          <p:cNvPr id="7" name="Imagen 6" descr="Mapa&#10;&#10;Descripción generada automáticamente">
            <a:extLst>
              <a:ext uri="{FF2B5EF4-FFF2-40B4-BE49-F238E27FC236}">
                <a16:creationId xmlns:a16="http://schemas.microsoft.com/office/drawing/2014/main" id="{120B9ECD-A73F-73DE-0873-DC6EC78592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00" y="2235912"/>
            <a:ext cx="4976009" cy="3357069"/>
          </a:xfrm>
          <a:prstGeom prst="rect">
            <a:avLst/>
          </a:prstGeom>
          <a:noFill/>
          <a:ln>
            <a:noFill/>
          </a:ln>
        </p:spPr>
      </p:pic>
    </p:spTree>
    <p:extLst>
      <p:ext uri="{BB962C8B-B14F-4D97-AF65-F5344CB8AC3E}">
        <p14:creationId xmlns:p14="http://schemas.microsoft.com/office/powerpoint/2010/main" val="1368275206"/>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11158</TotalTime>
  <Words>1922</Words>
  <Application>Microsoft Office PowerPoint</Application>
  <PresentationFormat>Panorámica</PresentationFormat>
  <Paragraphs>318</Paragraphs>
  <Slides>24</Slides>
  <Notes>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24</vt:i4>
      </vt:variant>
    </vt:vector>
  </HeadingPairs>
  <TitlesOfParts>
    <vt:vector size="32" baseType="lpstr">
      <vt:lpstr>Arial</vt:lpstr>
      <vt:lpstr>Calibri</vt:lpstr>
      <vt:lpstr>Calibri Light</vt:lpstr>
      <vt:lpstr>Palatino Linotype</vt:lpstr>
      <vt:lpstr>Times New Roman</vt:lpstr>
      <vt:lpstr>Diseño predeterminado</vt:lpstr>
      <vt:lpstr>CorelDRAW</vt:lpstr>
      <vt:lpstr>Microsoft Visio Drawing</vt:lpstr>
      <vt:lpstr>Presentación de PowerPoint</vt:lpstr>
      <vt:lpstr>INTRODUCCIÓN      ANTECEDENTES  </vt:lpstr>
      <vt:lpstr>PLANTEAMIENTO DEL PROBLEMA</vt:lpstr>
      <vt:lpstr>Descripción del área de estudio</vt:lpstr>
      <vt:lpstr>Objetivos</vt:lpstr>
      <vt:lpstr>Fundamentos teóricos</vt:lpstr>
      <vt:lpstr>Fundamentos teóricos</vt:lpstr>
      <vt:lpstr>Metodología</vt:lpstr>
      <vt:lpstr>Metodología</vt:lpstr>
      <vt:lpstr>Metodología</vt:lpstr>
      <vt:lpstr>Metodología</vt:lpstr>
      <vt:lpstr>Metodología</vt:lpstr>
      <vt:lpstr>Presentación de PowerPoint</vt:lpstr>
      <vt:lpstr>Presentación de PowerPoint</vt:lpstr>
      <vt:lpstr>Presentación de PowerPoint</vt:lpstr>
      <vt:lpstr>Presentación de PowerPoint</vt:lpstr>
      <vt:lpstr>Resultados</vt:lpstr>
      <vt:lpstr>Resultados</vt:lpstr>
      <vt:lpstr>Resultados</vt:lpstr>
      <vt:lpstr>Resultados </vt:lpstr>
      <vt:lpstr>Resultados  </vt:lpstr>
      <vt:lpstr>Presentación de PowerPoint</vt:lpstr>
      <vt:lpstr>Recomendaciones</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Omi Mongragón</cp:lastModifiedBy>
  <cp:revision>213</cp:revision>
  <dcterms:created xsi:type="dcterms:W3CDTF">2008-08-08T13:28:34Z</dcterms:created>
  <dcterms:modified xsi:type="dcterms:W3CDTF">2022-12-22T15:34:59Z</dcterms:modified>
</cp:coreProperties>
</file>