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2" r:id="rId16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2698C-C52A-43C9-B32A-0522D20F382F}" type="datetimeFigureOut">
              <a:rPr lang="es-EC" smtClean="0"/>
              <a:pPr/>
              <a:t>03/06/2011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B6487-51F9-4531-A5F3-0478A30C5FF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7E4A3-717F-4625-87CC-BB39C03F94C8}" type="slidenum">
              <a:rPr lang="es-EC" smtClean="0"/>
              <a:pPr/>
              <a:t>1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AE01-52E3-4C72-AD89-69FACD92E39B}" type="datetimeFigureOut">
              <a:rPr lang="es-EC" smtClean="0"/>
              <a:pPr/>
              <a:t>03/06/2011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D5B0-37B3-4A8E-8A93-5D36820EEFF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AE01-52E3-4C72-AD89-69FACD92E39B}" type="datetimeFigureOut">
              <a:rPr lang="es-EC" smtClean="0"/>
              <a:pPr/>
              <a:t>03/06/2011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D5B0-37B3-4A8E-8A93-5D36820EEFF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AE01-52E3-4C72-AD89-69FACD92E39B}" type="datetimeFigureOut">
              <a:rPr lang="es-EC" smtClean="0"/>
              <a:pPr/>
              <a:t>03/06/2011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D5B0-37B3-4A8E-8A93-5D36820EEFF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AE01-52E3-4C72-AD89-69FACD92E39B}" type="datetimeFigureOut">
              <a:rPr lang="es-EC" smtClean="0"/>
              <a:pPr/>
              <a:t>03/06/2011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D5B0-37B3-4A8E-8A93-5D36820EEFF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AE01-52E3-4C72-AD89-69FACD92E39B}" type="datetimeFigureOut">
              <a:rPr lang="es-EC" smtClean="0"/>
              <a:pPr/>
              <a:t>03/06/2011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D5B0-37B3-4A8E-8A93-5D36820EEFF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AE01-52E3-4C72-AD89-69FACD92E39B}" type="datetimeFigureOut">
              <a:rPr lang="es-EC" smtClean="0"/>
              <a:pPr/>
              <a:t>03/06/2011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D5B0-37B3-4A8E-8A93-5D36820EEFF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AE01-52E3-4C72-AD89-69FACD92E39B}" type="datetimeFigureOut">
              <a:rPr lang="es-EC" smtClean="0"/>
              <a:pPr/>
              <a:t>03/06/2011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D5B0-37B3-4A8E-8A93-5D36820EEFF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AE01-52E3-4C72-AD89-69FACD92E39B}" type="datetimeFigureOut">
              <a:rPr lang="es-EC" smtClean="0"/>
              <a:pPr/>
              <a:t>03/06/2011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D5B0-37B3-4A8E-8A93-5D36820EEFF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AE01-52E3-4C72-AD89-69FACD92E39B}" type="datetimeFigureOut">
              <a:rPr lang="es-EC" smtClean="0"/>
              <a:pPr/>
              <a:t>03/06/2011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D5B0-37B3-4A8E-8A93-5D36820EEFF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AE01-52E3-4C72-AD89-69FACD92E39B}" type="datetimeFigureOut">
              <a:rPr lang="es-EC" smtClean="0"/>
              <a:pPr/>
              <a:t>03/06/2011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D5B0-37B3-4A8E-8A93-5D36820EEFF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AE01-52E3-4C72-AD89-69FACD92E39B}" type="datetimeFigureOut">
              <a:rPr lang="es-EC" smtClean="0"/>
              <a:pPr/>
              <a:t>03/06/2011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D5B0-37B3-4A8E-8A93-5D36820EEFF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>
                <a:alpha val="87000"/>
              </a:srgbClr>
            </a:gs>
            <a:gs pos="46000">
              <a:srgbClr val="9CB86E">
                <a:alpha val="64000"/>
              </a:srgbClr>
            </a:gs>
            <a:gs pos="100000">
              <a:srgbClr val="92D050">
                <a:alpha val="95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DAE01-52E3-4C72-AD89-69FACD92E39B}" type="datetimeFigureOut">
              <a:rPr lang="es-EC" smtClean="0"/>
              <a:pPr/>
              <a:t>03/06/2011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FD5B0-37B3-4A8E-8A93-5D36820EEFF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co\Desktop\DEFENSA%20PUBLICA\partes%20de%20la%20maquina.MOV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co\Desktop\DEFENSA%20PUBLICA\funcionamiento%20m&#225;quina.MOV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899592" y="2204864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TEMA: “DISE</a:t>
            </a:r>
            <a:r>
              <a:rPr lang="es-ES" sz="1600" b="1" i="1" dirty="0" smtClean="0">
                <a:latin typeface="Arial" pitchFamily="34" charset="0"/>
                <a:cs typeface="Arial" pitchFamily="34" charset="0"/>
              </a:rPr>
              <a:t>Ñ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O Y CONSTRUCCIÓN DE UNA MÁQUINA 	ESTAMPADORA DE JABÓN DE 90 GRAMOS CON 	CAPACIDAD DE 12 UNIDADES/MINUTO PARA LA EMPRESA 	QUÍMICA RIANDI CIA. LTDA.”</a:t>
            </a:r>
            <a:endParaRPr lang="es-EC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59632" y="4293096"/>
            <a:ext cx="6552728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AUTORES:	MARCO VINICIO BRICE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Ñ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O LEÓN</a:t>
            </a: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		OSCAR GUSTAVO ESPINOSA MENA</a:t>
            </a:r>
            <a:endParaRPr lang="es-EC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55576" y="836712"/>
            <a:ext cx="7992888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ESCUELA POLITÉCNICA </a:t>
            </a: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DEL EJÉRCITO</a:t>
            </a:r>
            <a:endParaRPr lang="es-EC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9 Imagen" descr="Logo ESP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98198"/>
            <a:ext cx="2116857" cy="594498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2123728" y="5552640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DIRECTOR      :	ING. RODRIGO CONTRERAS</a:t>
            </a: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CODIRECTOR:	ING. DAVID LOZA</a:t>
            </a:r>
            <a:endParaRPr lang="es-EC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ESP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98198"/>
            <a:ext cx="2116857" cy="59449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764704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ANÁLISIS DE LA EMPRESA CON IMPLEMENTACIÓN DE NUEVA MÁQUINA</a:t>
            </a:r>
            <a:endParaRPr lang="es-EC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538974" y="1196752"/>
          <a:ext cx="6201378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693"/>
                <a:gridCol w="1943418"/>
                <a:gridCol w="2400267"/>
              </a:tblGrid>
              <a:tr h="370840">
                <a:tc>
                  <a:txBody>
                    <a:bodyPr/>
                    <a:lstStyle/>
                    <a:p>
                      <a:endParaRPr lang="es-EC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Antes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de la Máquina</a:t>
                      </a:r>
                      <a:endParaRPr lang="es-EC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Después de la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Máquina</a:t>
                      </a:r>
                      <a:endParaRPr lang="es-EC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Nro.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Operarios</a:t>
                      </a:r>
                      <a:endParaRPr lang="es-EC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s-EC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s-EC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Producción diaria</a:t>
                      </a:r>
                      <a:endParaRPr lang="es-EC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750 kg</a:t>
                      </a:r>
                      <a:endParaRPr lang="es-EC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1300 kg</a:t>
                      </a:r>
                      <a:endParaRPr lang="es-EC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Costo de producción</a:t>
                      </a:r>
                      <a:endParaRPr lang="es-EC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$ 0.12 / kg</a:t>
                      </a:r>
                      <a:endParaRPr lang="es-EC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$ 0.03 / kg</a:t>
                      </a:r>
                      <a:endParaRPr lang="es-EC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CONCLUSIÓN:  </a:t>
                      </a:r>
                      <a:r>
                        <a:rPr lang="en-US" sz="1200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75% DE AHORRO EN COSTOS DE PRODUCCIÓN</a:t>
                      </a:r>
                      <a:endParaRPr lang="es-EC" sz="1200" u="sng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5496" y="371703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Producción real / mes 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28600 kg</a:t>
            </a:r>
            <a:endParaRPr lang="es-EC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347864" y="371703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Producción mínima / mes 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19729 kg</a:t>
            </a:r>
            <a:endParaRPr lang="es-EC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59632" y="443711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Ganancia en producción / mes 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8871 kg</a:t>
            </a:r>
            <a:endParaRPr lang="es-EC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23528" y="3717032"/>
            <a:ext cx="1800200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347864" y="3717032"/>
            <a:ext cx="2088232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547664" y="4445823"/>
            <a:ext cx="2376264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436096" y="4437112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Precio de venta – Proceso de Estampado 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$ 0.075 </a:t>
            </a:r>
            <a:endParaRPr lang="es-EC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580112" y="4437112"/>
            <a:ext cx="338437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563888" y="5229200"/>
            <a:ext cx="2448272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Recuperación de inversión / mes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$ 665.33</a:t>
            </a:r>
            <a:endParaRPr lang="es-EC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660232" y="5229200"/>
            <a:ext cx="2448272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Costo total de la máquina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$ 8115.71</a:t>
            </a:r>
            <a:endParaRPr lang="es-EC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004048" y="6063679"/>
            <a:ext cx="2736304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Tiempo de recuperación de inversión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12.2 meses</a:t>
            </a:r>
            <a:endParaRPr lang="es-EC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Flecha izquierda y derecha"/>
          <p:cNvSpPr/>
          <p:nvPr/>
        </p:nvSpPr>
        <p:spPr>
          <a:xfrm>
            <a:off x="2267744" y="3861048"/>
            <a:ext cx="936104" cy="216024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Flecha izquierda y derecha"/>
          <p:cNvSpPr/>
          <p:nvPr/>
        </p:nvSpPr>
        <p:spPr>
          <a:xfrm>
            <a:off x="4139952" y="4581128"/>
            <a:ext cx="1224136" cy="216024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Flecha izquierda y derecha"/>
          <p:cNvSpPr/>
          <p:nvPr/>
        </p:nvSpPr>
        <p:spPr>
          <a:xfrm>
            <a:off x="6084168" y="5373216"/>
            <a:ext cx="504056" cy="216024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3" name="22 Conector recto de flecha"/>
          <p:cNvCxnSpPr>
            <a:stCxn id="19" idx="5"/>
            <a:endCxn id="13" idx="0"/>
          </p:cNvCxnSpPr>
          <p:nvPr/>
        </p:nvCxnSpPr>
        <p:spPr>
          <a:xfrm rot="5400000">
            <a:off x="2524418" y="4234444"/>
            <a:ext cx="42275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angular"/>
          <p:cNvCxnSpPr>
            <a:stCxn id="20" idx="5"/>
            <a:endCxn id="16" idx="0"/>
          </p:cNvCxnSpPr>
          <p:nvPr/>
        </p:nvCxnSpPr>
        <p:spPr>
          <a:xfrm rot="16200000" flipH="1">
            <a:off x="4526995" y="4968171"/>
            <a:ext cx="486054" cy="36004"/>
          </a:xfrm>
          <a:prstGeom prst="bentConnector3">
            <a:avLst>
              <a:gd name="adj1" fmla="val -2993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angular"/>
          <p:cNvCxnSpPr>
            <a:stCxn id="21" idx="5"/>
            <a:endCxn id="18" idx="0"/>
          </p:cNvCxnSpPr>
          <p:nvPr/>
        </p:nvCxnSpPr>
        <p:spPr>
          <a:xfrm rot="16200000" flipH="1">
            <a:off x="6089976" y="5781454"/>
            <a:ext cx="528445" cy="36004"/>
          </a:xfrm>
          <a:prstGeom prst="bentConnector3">
            <a:avLst>
              <a:gd name="adj1" fmla="val -118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ESP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98198"/>
            <a:ext cx="2116857" cy="59449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683568" y="827420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CONCLUSIONES</a:t>
            </a:r>
            <a:endParaRPr lang="es-EC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1196752"/>
            <a:ext cx="8280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El conocimiento de softwares de diseño, resulta una herramienta importante para la </a:t>
            </a:r>
          </a:p>
          <a:p>
            <a:pPr marL="342900" indent="-34290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optimización de tiempo, así como también para la comprobación de resultados.</a:t>
            </a:r>
            <a:endParaRPr lang="es-EC" sz="1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La elaboración de proyectos de tesis, amplían el panorama de la situación actual del </a:t>
            </a:r>
          </a:p>
          <a:p>
            <a:pPr marL="342900" lvl="0" indent="-34290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país en cuanto a la disponibilidad de recursos.</a:t>
            </a:r>
            <a:endParaRPr lang="es-E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83568" y="3563724"/>
            <a:ext cx="25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RECOMENDACIONES</a:t>
            </a:r>
            <a:endParaRPr lang="es-EC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3568" y="4035693"/>
            <a:ext cx="7992888" cy="2777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Los elementos normalizados son susceptibles de daños, por lo que es necesario que </a:t>
            </a:r>
          </a:p>
          <a:p>
            <a:pPr marL="342900" lvl="0" indent="-34290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dichos elementos estén disponibles dentro del mercado local.</a:t>
            </a:r>
          </a:p>
          <a:p>
            <a:pPr marL="342900" lvl="0" indent="-34290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En el diseño de sistemas, utilizar mecanismos de regulación, que faciliten la calibración </a:t>
            </a:r>
          </a:p>
          <a:p>
            <a:pPr marL="342900" lvl="0" indent="-34290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y ubicación de dichos sistemas.</a:t>
            </a:r>
          </a:p>
          <a:p>
            <a:pPr marL="342900" lvl="0" indent="-34290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Se recomienda añadir elementos de seguridad dentro de la máquina, especialmente 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durante la etapa de encendido, evitando que se produzcan accidentes.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s-EC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640" y="1844824"/>
            <a:ext cx="6552728" cy="4680520"/>
          </a:xfrm>
          <a:prstGeom prst="rect">
            <a:avLst/>
          </a:prstGeom>
        </p:spPr>
      </p:pic>
      <p:pic>
        <p:nvPicPr>
          <p:cNvPr id="5" name="4 Imagen" descr="Logo ESP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98198"/>
            <a:ext cx="2116857" cy="594498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34888" y="917848"/>
            <a:ext cx="8229600" cy="1143000"/>
          </a:xfrm>
        </p:spPr>
        <p:txBody>
          <a:bodyPr/>
          <a:lstStyle/>
          <a:p>
            <a:r>
              <a:rPr lang="es-EC" dirty="0" smtClean="0"/>
              <a:t>ANÁLISIS DE BASTIDOR</a:t>
            </a:r>
            <a:endParaRPr lang="es-EC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ESP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98198"/>
            <a:ext cx="2116857" cy="594498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1640" y="1917064"/>
            <a:ext cx="6190441" cy="3960207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590872" y="6298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4400" dirty="0" smtClean="0">
                <a:latin typeface="+mj-lt"/>
                <a:ea typeface="+mj-ea"/>
                <a:cs typeface="+mj-cs"/>
              </a:rPr>
              <a:t>A</a:t>
            </a:r>
            <a:r>
              <a:rPr kumimoji="0" lang="es-EC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NÁLISIS DE MOLDE</a:t>
            </a:r>
            <a:endParaRPr kumimoji="0" lang="es-EC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REGULACIÓN</a:t>
            </a:r>
            <a:endParaRPr lang="es-EC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36607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276872"/>
            <a:ext cx="3702050" cy="252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Elipse"/>
          <p:cNvSpPr/>
          <p:nvPr/>
        </p:nvSpPr>
        <p:spPr>
          <a:xfrm>
            <a:off x="4427984" y="3573016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Elipse"/>
          <p:cNvSpPr/>
          <p:nvPr/>
        </p:nvSpPr>
        <p:spPr>
          <a:xfrm>
            <a:off x="2987824" y="486916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Elipse"/>
          <p:cNvSpPr/>
          <p:nvPr/>
        </p:nvSpPr>
        <p:spPr>
          <a:xfrm>
            <a:off x="475928" y="4229472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Elipse"/>
          <p:cNvSpPr/>
          <p:nvPr/>
        </p:nvSpPr>
        <p:spPr>
          <a:xfrm>
            <a:off x="1331640" y="3933056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" name="9 Imagen" descr="Logo ESP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98198"/>
            <a:ext cx="2116857" cy="59449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0705" y="2387600"/>
            <a:ext cx="496259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/>
          <a:lstStyle/>
          <a:p>
            <a:r>
              <a:rPr lang="es-EC" dirty="0" smtClean="0"/>
              <a:t>DISPOSITIVOS DE SEGURIDAD</a:t>
            </a:r>
            <a:endParaRPr lang="es-EC" dirty="0"/>
          </a:p>
        </p:txBody>
      </p:sp>
      <p:pic>
        <p:nvPicPr>
          <p:cNvPr id="10" name="9 Imagen" descr="Logo ESP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98198"/>
            <a:ext cx="2116857" cy="5944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ESP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98198"/>
            <a:ext cx="2116857" cy="59449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691680" y="764704"/>
            <a:ext cx="576064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MÁQUINA ESTAMPADORA DE JABÓN</a:t>
            </a:r>
            <a:endParaRPr lang="es-EC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03848" y="1556792"/>
            <a:ext cx="2808312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Máquina electroneumática</a:t>
            </a:r>
            <a:endParaRPr lang="es-EC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755576" y="2564904"/>
            <a:ext cx="144016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Sistema de 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Alimentación</a:t>
            </a:r>
            <a:endParaRPr lang="es-EC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843808" y="2564904"/>
            <a:ext cx="144016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Sistema de 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Conformado</a:t>
            </a:r>
            <a:endParaRPr lang="es-EC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4932040" y="2564904"/>
            <a:ext cx="136815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Sistema de 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Expulsión</a:t>
            </a:r>
            <a:endParaRPr lang="es-EC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948264" y="2564904"/>
            <a:ext cx="144016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Sistema de 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Extracción</a:t>
            </a:r>
            <a:endParaRPr lang="es-EC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755576" y="3501008"/>
            <a:ext cx="144016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Ingreso de materia prima</a:t>
            </a:r>
            <a:endParaRPr lang="es-EC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2843808" y="3509719"/>
            <a:ext cx="144016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Conformado 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de jabón</a:t>
            </a:r>
            <a:endParaRPr lang="es-EC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4860032" y="3509719"/>
            <a:ext cx="1584176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Desprendimiento de jabón</a:t>
            </a:r>
            <a:endParaRPr lang="es-EC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6876256" y="3501008"/>
            <a:ext cx="1584176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Retiro de material en exceso</a:t>
            </a:r>
            <a:endParaRPr lang="es-EC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3779912" y="4858707"/>
            <a:ext cx="1800200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Jabón de 90 gramos</a:t>
            </a:r>
            <a:endParaRPr lang="es-EC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34 Conector angular"/>
          <p:cNvCxnSpPr>
            <a:stCxn id="5" idx="2"/>
            <a:endCxn id="6" idx="0"/>
          </p:cNvCxnSpPr>
          <p:nvPr/>
        </p:nvCxnSpPr>
        <p:spPr>
          <a:xfrm rot="16200000" flipH="1">
            <a:off x="4394013" y="1342801"/>
            <a:ext cx="391978" cy="36004"/>
          </a:xfrm>
          <a:prstGeom prst="bentConnector3">
            <a:avLst>
              <a:gd name="adj1" fmla="val -257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angular"/>
          <p:cNvCxnSpPr>
            <a:stCxn id="6" idx="2"/>
            <a:endCxn id="21" idx="0"/>
          </p:cNvCxnSpPr>
          <p:nvPr/>
        </p:nvCxnSpPr>
        <p:spPr>
          <a:xfrm rot="5400000">
            <a:off x="2707051" y="663951"/>
            <a:ext cx="669558" cy="313234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angular"/>
          <p:cNvCxnSpPr>
            <a:stCxn id="6" idx="2"/>
            <a:endCxn id="22" idx="0"/>
          </p:cNvCxnSpPr>
          <p:nvPr/>
        </p:nvCxnSpPr>
        <p:spPr>
          <a:xfrm rot="5400000">
            <a:off x="3751167" y="1708067"/>
            <a:ext cx="669558" cy="104411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angular"/>
          <p:cNvCxnSpPr>
            <a:stCxn id="6" idx="2"/>
            <a:endCxn id="23" idx="0"/>
          </p:cNvCxnSpPr>
          <p:nvPr/>
        </p:nvCxnSpPr>
        <p:spPr>
          <a:xfrm rot="16200000" flipH="1">
            <a:off x="4777281" y="1726069"/>
            <a:ext cx="669558" cy="100811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angular"/>
          <p:cNvCxnSpPr>
            <a:stCxn id="6" idx="2"/>
            <a:endCxn id="24" idx="0"/>
          </p:cNvCxnSpPr>
          <p:nvPr/>
        </p:nvCxnSpPr>
        <p:spPr>
          <a:xfrm rot="16200000" flipH="1">
            <a:off x="5803395" y="699955"/>
            <a:ext cx="669558" cy="306034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 de flecha"/>
          <p:cNvCxnSpPr>
            <a:stCxn id="21" idx="2"/>
            <a:endCxn id="26" idx="0"/>
          </p:cNvCxnSpPr>
          <p:nvPr/>
        </p:nvCxnSpPr>
        <p:spPr>
          <a:xfrm rot="5400000">
            <a:off x="1269214" y="3294566"/>
            <a:ext cx="412884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>
            <a:stCxn id="22" idx="2"/>
            <a:endCxn id="27" idx="0"/>
          </p:cNvCxnSpPr>
          <p:nvPr/>
        </p:nvCxnSpPr>
        <p:spPr>
          <a:xfrm rot="5400000">
            <a:off x="3353091" y="3298921"/>
            <a:ext cx="42159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>
            <a:stCxn id="24" idx="2"/>
            <a:endCxn id="30" idx="0"/>
          </p:cNvCxnSpPr>
          <p:nvPr/>
        </p:nvCxnSpPr>
        <p:spPr>
          <a:xfrm rot="5400000">
            <a:off x="7461902" y="3294566"/>
            <a:ext cx="412884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angular"/>
          <p:cNvCxnSpPr>
            <a:stCxn id="23" idx="2"/>
            <a:endCxn id="28" idx="0"/>
          </p:cNvCxnSpPr>
          <p:nvPr/>
        </p:nvCxnSpPr>
        <p:spPr>
          <a:xfrm rot="16200000" flipH="1">
            <a:off x="5423321" y="3280919"/>
            <a:ext cx="421595" cy="36004"/>
          </a:xfrm>
          <a:prstGeom prst="bentConnector3">
            <a:avLst>
              <a:gd name="adj1" fmla="val -1931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angular"/>
          <p:cNvCxnSpPr>
            <a:stCxn id="26" idx="3"/>
            <a:endCxn id="27" idx="1"/>
          </p:cNvCxnSpPr>
          <p:nvPr/>
        </p:nvCxnSpPr>
        <p:spPr>
          <a:xfrm>
            <a:off x="2195736" y="3762618"/>
            <a:ext cx="648072" cy="8711"/>
          </a:xfrm>
          <a:prstGeom prst="bentConnector3">
            <a:avLst>
              <a:gd name="adj1" fmla="val 318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angular"/>
          <p:cNvCxnSpPr>
            <a:stCxn id="27" idx="3"/>
            <a:endCxn id="28" idx="1"/>
          </p:cNvCxnSpPr>
          <p:nvPr/>
        </p:nvCxnSpPr>
        <p:spPr>
          <a:xfrm>
            <a:off x="4283968" y="3771329"/>
            <a:ext cx="576064" cy="1588"/>
          </a:xfrm>
          <a:prstGeom prst="bentConnector3">
            <a:avLst>
              <a:gd name="adj1" fmla="val -3656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angular"/>
          <p:cNvCxnSpPr>
            <a:stCxn id="28" idx="3"/>
          </p:cNvCxnSpPr>
          <p:nvPr/>
        </p:nvCxnSpPr>
        <p:spPr>
          <a:xfrm>
            <a:off x="6444208" y="3771329"/>
            <a:ext cx="432048" cy="1588"/>
          </a:xfrm>
          <a:prstGeom prst="bentConnector3">
            <a:avLst>
              <a:gd name="adj1" fmla="val 5287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angular"/>
          <p:cNvCxnSpPr>
            <a:stCxn id="26" idx="2"/>
            <a:endCxn id="32" idx="0"/>
          </p:cNvCxnSpPr>
          <p:nvPr/>
        </p:nvCxnSpPr>
        <p:spPr>
          <a:xfrm rot="16200000" flipH="1">
            <a:off x="2660595" y="2839289"/>
            <a:ext cx="834479" cy="3204356"/>
          </a:xfrm>
          <a:prstGeom prst="bentConnector3">
            <a:avLst>
              <a:gd name="adj1" fmla="val 51543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angular"/>
          <p:cNvCxnSpPr>
            <a:stCxn id="28" idx="2"/>
            <a:endCxn id="32" idx="0"/>
          </p:cNvCxnSpPr>
          <p:nvPr/>
        </p:nvCxnSpPr>
        <p:spPr>
          <a:xfrm rot="5400000">
            <a:off x="4753182" y="3959769"/>
            <a:ext cx="825768" cy="97210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angular"/>
          <p:cNvCxnSpPr>
            <a:stCxn id="30" idx="2"/>
            <a:endCxn id="32" idx="0"/>
          </p:cNvCxnSpPr>
          <p:nvPr/>
        </p:nvCxnSpPr>
        <p:spPr>
          <a:xfrm rot="5400000">
            <a:off x="5756939" y="2947301"/>
            <a:ext cx="834479" cy="2988332"/>
          </a:xfrm>
          <a:prstGeom prst="bentConnector3">
            <a:avLst>
              <a:gd name="adj1" fmla="val 51543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angular"/>
          <p:cNvCxnSpPr>
            <a:stCxn id="27" idx="2"/>
            <a:endCxn id="32" idx="0"/>
          </p:cNvCxnSpPr>
          <p:nvPr/>
        </p:nvCxnSpPr>
        <p:spPr>
          <a:xfrm rot="16200000" flipH="1">
            <a:off x="3709066" y="3887761"/>
            <a:ext cx="825768" cy="1116124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200 Imagen" descr="Jabón.JPG"/>
          <p:cNvPicPr/>
          <p:nvPr/>
        </p:nvPicPr>
        <p:blipFill>
          <a:blip r:embed="rId3" cstate="print"/>
          <a:srcRect l="20000" t="13084" r="20789" b="13551"/>
          <a:stretch>
            <a:fillRect/>
          </a:stretch>
        </p:blipFill>
        <p:spPr>
          <a:xfrm>
            <a:off x="3306947" y="5301208"/>
            <a:ext cx="2777221" cy="1346845"/>
          </a:xfrm>
          <a:prstGeom prst="rect">
            <a:avLst/>
          </a:prstGeom>
        </p:spPr>
      </p:pic>
      <p:sp>
        <p:nvSpPr>
          <p:cNvPr id="100" name="99 CuadroTexto"/>
          <p:cNvSpPr txBox="1"/>
          <p:nvPr/>
        </p:nvSpPr>
        <p:spPr>
          <a:xfrm>
            <a:off x="4644008" y="191683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formada   por</a:t>
            </a:r>
            <a:endParaRPr lang="es-EC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100 CuadroTexto"/>
          <p:cNvSpPr txBox="1"/>
          <p:nvPr/>
        </p:nvSpPr>
        <p:spPr>
          <a:xfrm>
            <a:off x="4716016" y="4520153"/>
            <a:ext cx="1791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producto de interacción</a:t>
            </a:r>
            <a:endParaRPr lang="es-EC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ESP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98198"/>
            <a:ext cx="2116857" cy="59449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619672" y="148478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VIDEO EN DONDE SE MUESTRA A LA MÁQUINA EN CONJUNTO</a:t>
            </a:r>
            <a:endParaRPr lang="es-EC" dirty="0"/>
          </a:p>
        </p:txBody>
      </p:sp>
      <p:pic>
        <p:nvPicPr>
          <p:cNvPr id="5" name="partes de la maquina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ESP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98198"/>
            <a:ext cx="2116857" cy="59449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11560" y="332656"/>
            <a:ext cx="648072" cy="62478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</a:t>
            </a: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</a:t>
            </a: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</a:t>
            </a: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</a:t>
            </a: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</a:t>
            </a: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 </a:t>
            </a:r>
          </a:p>
          <a:p>
            <a:pPr algn="ctr"/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</a:t>
            </a: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 </a:t>
            </a:r>
          </a:p>
          <a:p>
            <a:pPr algn="ctr"/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</a:t>
            </a: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</a:t>
            </a: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</a:t>
            </a: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</a:t>
            </a: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</a:t>
            </a: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</a:t>
            </a: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</a:t>
            </a: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</a:t>
            </a: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</a:t>
            </a: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C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195736" y="692696"/>
            <a:ext cx="3240360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1.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equerimientos de la Empresa</a:t>
            </a:r>
            <a:endParaRPr lang="es-EC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95736" y="1556792"/>
            <a:ext cx="2304256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Menú de soluciones</a:t>
            </a:r>
            <a:endParaRPr lang="es-EC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195736" y="2442374"/>
            <a:ext cx="3168352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3.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Elección de mejor alternativa </a:t>
            </a:r>
            <a:endParaRPr lang="es-EC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195736" y="3573016"/>
            <a:ext cx="2520280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Dise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 de la máquina </a:t>
            </a:r>
            <a:endParaRPr lang="es-EC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195736" y="4725144"/>
            <a:ext cx="2592288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5.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Construcción y pruebas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de funcionamiento</a:t>
            </a:r>
            <a:endParaRPr lang="es-EC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195736" y="5949280"/>
            <a:ext cx="3312368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Análisis económico y financiero</a:t>
            </a:r>
            <a:endParaRPr lang="es-EC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012160" y="3140968"/>
            <a:ext cx="2592288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Cálculos matemáticos.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Selección de materiales.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Desarrollo de planos.</a:t>
            </a:r>
          </a:p>
        </p:txBody>
      </p:sp>
      <p:cxnSp>
        <p:nvCxnSpPr>
          <p:cNvPr id="15" name="14 Conector angular"/>
          <p:cNvCxnSpPr>
            <a:endCxn id="5" idx="1"/>
          </p:cNvCxnSpPr>
          <p:nvPr/>
        </p:nvCxnSpPr>
        <p:spPr>
          <a:xfrm flipV="1">
            <a:off x="1259632" y="861973"/>
            <a:ext cx="936104" cy="46747"/>
          </a:xfrm>
          <a:prstGeom prst="bentConnector3">
            <a:avLst>
              <a:gd name="adj1" fmla="val -904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angular"/>
          <p:cNvCxnSpPr>
            <a:endCxn id="7" idx="1"/>
          </p:cNvCxnSpPr>
          <p:nvPr/>
        </p:nvCxnSpPr>
        <p:spPr>
          <a:xfrm>
            <a:off x="1259632" y="1628800"/>
            <a:ext cx="936104" cy="97269"/>
          </a:xfrm>
          <a:prstGeom prst="bentConnector3">
            <a:avLst>
              <a:gd name="adj1" fmla="val -90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angular"/>
          <p:cNvCxnSpPr>
            <a:endCxn id="8" idx="1"/>
          </p:cNvCxnSpPr>
          <p:nvPr/>
        </p:nvCxnSpPr>
        <p:spPr>
          <a:xfrm>
            <a:off x="1259632" y="2564904"/>
            <a:ext cx="936104" cy="46747"/>
          </a:xfrm>
          <a:prstGeom prst="bentConnector3">
            <a:avLst>
              <a:gd name="adj1" fmla="val -904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angular"/>
          <p:cNvCxnSpPr>
            <a:endCxn id="9" idx="1"/>
          </p:cNvCxnSpPr>
          <p:nvPr/>
        </p:nvCxnSpPr>
        <p:spPr>
          <a:xfrm>
            <a:off x="1259632" y="3717032"/>
            <a:ext cx="936104" cy="25261"/>
          </a:xfrm>
          <a:prstGeom prst="bentConnector3">
            <a:avLst>
              <a:gd name="adj1" fmla="val -90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angular"/>
          <p:cNvCxnSpPr>
            <a:endCxn id="10" idx="1"/>
          </p:cNvCxnSpPr>
          <p:nvPr/>
        </p:nvCxnSpPr>
        <p:spPr>
          <a:xfrm>
            <a:off x="1259632" y="4941168"/>
            <a:ext cx="936104" cy="76364"/>
          </a:xfrm>
          <a:prstGeom prst="bentConnector3">
            <a:avLst>
              <a:gd name="adj1" fmla="val -904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angular"/>
          <p:cNvCxnSpPr>
            <a:endCxn id="11" idx="1"/>
          </p:cNvCxnSpPr>
          <p:nvPr/>
        </p:nvCxnSpPr>
        <p:spPr>
          <a:xfrm flipV="1">
            <a:off x="1259632" y="6118557"/>
            <a:ext cx="936104" cy="46747"/>
          </a:xfrm>
          <a:prstGeom prst="bentConnector3">
            <a:avLst>
              <a:gd name="adj1" fmla="val -904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angular"/>
          <p:cNvCxnSpPr>
            <a:stCxn id="9" idx="3"/>
            <a:endCxn id="13" idx="1"/>
          </p:cNvCxnSpPr>
          <p:nvPr/>
        </p:nvCxnSpPr>
        <p:spPr>
          <a:xfrm flipV="1">
            <a:off x="4716016" y="3741133"/>
            <a:ext cx="1296144" cy="1160"/>
          </a:xfrm>
          <a:prstGeom prst="bentConnector3">
            <a:avLst>
              <a:gd name="adj1" fmla="val 1312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angular"/>
          <p:cNvCxnSpPr/>
          <p:nvPr/>
        </p:nvCxnSpPr>
        <p:spPr>
          <a:xfrm rot="5400000">
            <a:off x="2303748" y="1303970"/>
            <a:ext cx="504056" cy="158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angular"/>
          <p:cNvCxnSpPr/>
          <p:nvPr/>
        </p:nvCxnSpPr>
        <p:spPr>
          <a:xfrm rot="5400000">
            <a:off x="2303748" y="2168860"/>
            <a:ext cx="504056" cy="158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angular"/>
          <p:cNvCxnSpPr/>
          <p:nvPr/>
        </p:nvCxnSpPr>
        <p:spPr>
          <a:xfrm rot="5400000">
            <a:off x="2159732" y="3176972"/>
            <a:ext cx="792088" cy="158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angular"/>
          <p:cNvCxnSpPr/>
          <p:nvPr/>
        </p:nvCxnSpPr>
        <p:spPr>
          <a:xfrm rot="5400000">
            <a:off x="2159732" y="4329100"/>
            <a:ext cx="792088" cy="158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angular"/>
          <p:cNvCxnSpPr/>
          <p:nvPr/>
        </p:nvCxnSpPr>
        <p:spPr>
          <a:xfrm rot="5400000">
            <a:off x="2231741" y="5625243"/>
            <a:ext cx="648072" cy="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ESP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98198"/>
            <a:ext cx="2116857" cy="59449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915816" y="692696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FOTOS DE CONSTRUCCIÓN</a:t>
            </a:r>
            <a:endParaRPr lang="es-EC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C:\Users\OSCAR\Desktop\Tesis-Estampadora de Jabon\Fotos Construccion\Imagen01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472" y="1196752"/>
            <a:ext cx="3014464" cy="2260848"/>
          </a:xfrm>
          <a:prstGeom prst="rect">
            <a:avLst/>
          </a:prstGeom>
          <a:noFill/>
        </p:spPr>
      </p:pic>
      <p:pic>
        <p:nvPicPr>
          <p:cNvPr id="6" name="Picture 5" descr="C:\Users\OSCAR\Desktop\Tesis-Estampadora de Jabon\Fotos Construccion\Imagen01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240160"/>
            <a:ext cx="2918453" cy="2188840"/>
          </a:xfrm>
          <a:prstGeom prst="rect">
            <a:avLst/>
          </a:prstGeom>
          <a:noFill/>
        </p:spPr>
      </p:pic>
      <p:pic>
        <p:nvPicPr>
          <p:cNvPr id="7" name="Picture 4" descr="C:\Users\OSCAR\Desktop\Tesis-Estampadora de Jabon\Fotos Construccion\Imagen0223.jpg"/>
          <p:cNvPicPr>
            <a:picLocks noChangeAspect="1" noChangeArrowheads="1"/>
          </p:cNvPicPr>
          <p:nvPr/>
        </p:nvPicPr>
        <p:blipFill>
          <a:blip r:embed="rId5" cstate="print"/>
          <a:srcRect l="7353" b="14706"/>
          <a:stretch>
            <a:fillRect/>
          </a:stretch>
        </p:blipFill>
        <p:spPr bwMode="auto">
          <a:xfrm>
            <a:off x="971600" y="4077072"/>
            <a:ext cx="3024336" cy="2088232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1835696" y="34917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Corte de eje</a:t>
            </a:r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5508104" y="34290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Roscado en torno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628056" y="6228020"/>
            <a:ext cx="186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Agujero en torno</a:t>
            </a:r>
            <a:endParaRPr lang="es-EC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292080" y="622802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Rectificado en fresadora</a:t>
            </a:r>
            <a:endParaRPr lang="es-EC" dirty="0"/>
          </a:p>
        </p:txBody>
      </p:sp>
      <p:pic>
        <p:nvPicPr>
          <p:cNvPr id="1026" name="Picture 2" descr="C:\Users\OSCAR\Desktop\Tesis-Estampadora de Jabon\Fotos Construccion\Imagen0203.jpg"/>
          <p:cNvPicPr>
            <a:picLocks noChangeAspect="1" noChangeArrowheads="1"/>
          </p:cNvPicPr>
          <p:nvPr/>
        </p:nvPicPr>
        <p:blipFill>
          <a:blip r:embed="rId6" cstate="print"/>
          <a:srcRect t="12783" b="23984"/>
          <a:stretch>
            <a:fillRect/>
          </a:stretch>
        </p:blipFill>
        <p:spPr bwMode="auto">
          <a:xfrm>
            <a:off x="4975448" y="4077072"/>
            <a:ext cx="2980928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ESP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98198"/>
            <a:ext cx="2116857" cy="594498"/>
          </a:xfrm>
          <a:prstGeom prst="rect">
            <a:avLst/>
          </a:prstGeom>
        </p:spPr>
      </p:pic>
      <p:pic>
        <p:nvPicPr>
          <p:cNvPr id="6" name="Picture 4" descr="C:\Users\OSCAR\Desktop\Tesis-Estampadora de Jabon\Fotos Construccion\Imagen0263.jpg"/>
          <p:cNvPicPr>
            <a:picLocks noChangeAspect="1" noChangeArrowheads="1"/>
          </p:cNvPicPr>
          <p:nvPr/>
        </p:nvPicPr>
        <p:blipFill>
          <a:blip r:embed="rId3" cstate="print"/>
          <a:srcRect t="2747" b="23071"/>
          <a:stretch>
            <a:fillRect/>
          </a:stretch>
        </p:blipFill>
        <p:spPr bwMode="auto">
          <a:xfrm>
            <a:off x="755576" y="908720"/>
            <a:ext cx="3494517" cy="1944216"/>
          </a:xfrm>
          <a:prstGeom prst="rect">
            <a:avLst/>
          </a:prstGeom>
          <a:noFill/>
        </p:spPr>
      </p:pic>
      <p:pic>
        <p:nvPicPr>
          <p:cNvPr id="7" name="Picture 2" descr="C:\Users\OSCAR\Desktop\Tesis-Estampadora de Jabon\Fotos Construccion\Imagen0284.jpg"/>
          <p:cNvPicPr>
            <a:picLocks noChangeAspect="1" noChangeArrowheads="1"/>
          </p:cNvPicPr>
          <p:nvPr/>
        </p:nvPicPr>
        <p:blipFill>
          <a:blip r:embed="rId4" cstate="print"/>
          <a:srcRect t="8333" b="8333"/>
          <a:stretch>
            <a:fillRect/>
          </a:stretch>
        </p:blipFill>
        <p:spPr bwMode="auto">
          <a:xfrm>
            <a:off x="4716016" y="908720"/>
            <a:ext cx="4104457" cy="5184576"/>
          </a:xfrm>
          <a:prstGeom prst="rect">
            <a:avLst/>
          </a:prstGeom>
          <a:noFill/>
        </p:spPr>
      </p:pic>
      <p:pic>
        <p:nvPicPr>
          <p:cNvPr id="8" name="Picture 3" descr="C:\Users\OSCAR\Desktop\Tesis-Estampadora de Jabon\Fotos Construccion\Imagen04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573016"/>
            <a:ext cx="3456384" cy="2538282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6228184" y="61560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Bastidor armado</a:t>
            </a:r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1475656" y="615601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Mecanizado de molde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340024" y="2915652"/>
            <a:ext cx="258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Construcción de bastidor</a:t>
            </a:r>
            <a:endParaRPr lang="es-EC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ESP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98198"/>
            <a:ext cx="2116857" cy="594498"/>
          </a:xfrm>
          <a:prstGeom prst="rect">
            <a:avLst/>
          </a:prstGeom>
        </p:spPr>
      </p:pic>
      <p:pic>
        <p:nvPicPr>
          <p:cNvPr id="3" name="Picture 3" descr="C:\Users\OSCAR\Desktop\Tesis-Estampadora de Jabon\Fotos Construccion\Imagen0374.jpg"/>
          <p:cNvPicPr>
            <a:picLocks noChangeAspect="1" noChangeArrowheads="1"/>
          </p:cNvPicPr>
          <p:nvPr/>
        </p:nvPicPr>
        <p:blipFill>
          <a:blip r:embed="rId3" cstate="print"/>
          <a:srcRect l="2953" t="28344" r="4025" b="8657"/>
          <a:stretch>
            <a:fillRect/>
          </a:stretch>
        </p:blipFill>
        <p:spPr bwMode="auto">
          <a:xfrm>
            <a:off x="539552" y="1052736"/>
            <a:ext cx="3827675" cy="1944216"/>
          </a:xfrm>
          <a:prstGeom prst="rect">
            <a:avLst/>
          </a:prstGeom>
          <a:noFill/>
        </p:spPr>
      </p:pic>
      <p:pic>
        <p:nvPicPr>
          <p:cNvPr id="5" name="Picture 4" descr="C:\Users\OSCAR\Desktop\Tesis-Estampadora de Jabon\Fotos Construccion\Imagen0507.jpg"/>
          <p:cNvPicPr>
            <a:picLocks noChangeAspect="1" noChangeArrowheads="1"/>
          </p:cNvPicPr>
          <p:nvPr/>
        </p:nvPicPr>
        <p:blipFill>
          <a:blip r:embed="rId4" cstate="print"/>
          <a:srcRect l="8536" t="8536" r="6109" b="3264"/>
          <a:stretch>
            <a:fillRect/>
          </a:stretch>
        </p:blipFill>
        <p:spPr bwMode="auto">
          <a:xfrm>
            <a:off x="899591" y="3868249"/>
            <a:ext cx="2871029" cy="2225047"/>
          </a:xfrm>
          <a:prstGeom prst="rect">
            <a:avLst/>
          </a:prstGeom>
          <a:noFill/>
        </p:spPr>
      </p:pic>
      <p:pic>
        <p:nvPicPr>
          <p:cNvPr id="6" name="Picture 2" descr="C:\Users\OSCAR\Desktop\Tesis-Estampadora de Jabon\Fotos Construccion\Imagen0378.jpg"/>
          <p:cNvPicPr>
            <a:picLocks noChangeAspect="1" noChangeArrowheads="1"/>
          </p:cNvPicPr>
          <p:nvPr/>
        </p:nvPicPr>
        <p:blipFill>
          <a:blip r:embed="rId5" cstate="print"/>
          <a:srcRect b="30586"/>
          <a:stretch>
            <a:fillRect/>
          </a:stretch>
        </p:blipFill>
        <p:spPr bwMode="auto">
          <a:xfrm>
            <a:off x="4788024" y="1052736"/>
            <a:ext cx="3805023" cy="1980923"/>
          </a:xfrm>
          <a:prstGeom prst="rect">
            <a:avLst/>
          </a:prstGeom>
          <a:noFill/>
        </p:spPr>
      </p:pic>
      <p:pic>
        <p:nvPicPr>
          <p:cNvPr id="7" name="Picture 5" descr="C:\Users\OSCAR\Desktop\Tesis-Estampadora de Jabon\Fotos Construccion\Imagen0392.jpg"/>
          <p:cNvPicPr>
            <a:picLocks noChangeAspect="1" noChangeArrowheads="1"/>
          </p:cNvPicPr>
          <p:nvPr/>
        </p:nvPicPr>
        <p:blipFill>
          <a:blip r:embed="rId6" cstate="print"/>
          <a:srcRect l="1857" r="3459" b="23262"/>
          <a:stretch>
            <a:fillRect/>
          </a:stretch>
        </p:blipFill>
        <p:spPr bwMode="auto">
          <a:xfrm>
            <a:off x="4860032" y="3861048"/>
            <a:ext cx="3744416" cy="2232248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547664" y="30689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Unión de pistones</a:t>
            </a: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5292080" y="306896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Armado de eje de estampado</a:t>
            </a:r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683568" y="616530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Armado de dispositivos de control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220072" y="615601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Unión de elementos a bastidor</a:t>
            </a:r>
            <a:endParaRPr lang="es-EC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ESP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98198"/>
            <a:ext cx="2116857" cy="59449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908720"/>
            <a:ext cx="4299514" cy="505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491880" y="608400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Máquina completa</a:t>
            </a:r>
            <a:endParaRPr lang="es-EC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ESP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98198"/>
            <a:ext cx="2116857" cy="59449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892852" y="1412776"/>
            <a:ext cx="362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VIDEO DE MÁQUINA FUNCIONANDO</a:t>
            </a:r>
            <a:endParaRPr lang="es-EC" dirty="0"/>
          </a:p>
        </p:txBody>
      </p:sp>
      <p:pic>
        <p:nvPicPr>
          <p:cNvPr id="5" name="funcionamiento máquina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884</TotalTime>
  <Words>351</Words>
  <Application>Microsoft Office PowerPoint</Application>
  <PresentationFormat>Presentación en pantalla (4:3)</PresentationFormat>
  <Paragraphs>115</Paragraphs>
  <Slides>15</Slides>
  <Notes>1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ANÁLISIS DE BASTIDOR</vt:lpstr>
      <vt:lpstr>Diapositiva 13</vt:lpstr>
      <vt:lpstr>REGULACIÓN</vt:lpstr>
      <vt:lpstr>DISPOSITIVOS DE SEGURIDAD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OSCAR</dc:creator>
  <cp:lastModifiedBy>Marco</cp:lastModifiedBy>
  <cp:revision>85</cp:revision>
  <dcterms:created xsi:type="dcterms:W3CDTF">2011-05-28T00:35:13Z</dcterms:created>
  <dcterms:modified xsi:type="dcterms:W3CDTF">2011-06-03T15:42:13Z</dcterms:modified>
</cp:coreProperties>
</file>