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32" r:id="rId4"/>
  </p:sldMasterIdLst>
  <p:sldIdLst>
    <p:sldId id="256" r:id="rId5"/>
    <p:sldId id="258" r:id="rId6"/>
    <p:sldId id="257" r:id="rId7"/>
    <p:sldId id="344" r:id="rId8"/>
    <p:sldId id="347" r:id="rId9"/>
    <p:sldId id="345" r:id="rId10"/>
    <p:sldId id="348" r:id="rId11"/>
    <p:sldId id="349" r:id="rId12"/>
    <p:sldId id="350" r:id="rId13"/>
    <p:sldId id="351" r:id="rId14"/>
    <p:sldId id="352" r:id="rId15"/>
    <p:sldId id="354" r:id="rId16"/>
    <p:sldId id="355" r:id="rId17"/>
    <p:sldId id="356" r:id="rId18"/>
    <p:sldId id="365" r:id="rId19"/>
    <p:sldId id="357" r:id="rId20"/>
    <p:sldId id="368" r:id="rId21"/>
    <p:sldId id="369" r:id="rId22"/>
    <p:sldId id="359" r:id="rId23"/>
    <p:sldId id="370" r:id="rId24"/>
    <p:sldId id="361" r:id="rId25"/>
    <p:sldId id="362" r:id="rId26"/>
    <p:sldId id="363" r:id="rId27"/>
    <p:sldId id="270" r:id="rId28"/>
    <p:sldId id="372" r:id="rId29"/>
    <p:sldId id="330" r:id="rId30"/>
    <p:sldId id="332" r:id="rId31"/>
    <p:sldId id="334" r:id="rId32"/>
    <p:sldId id="335" r:id="rId33"/>
    <p:sldId id="336" r:id="rId34"/>
    <p:sldId id="337" r:id="rId35"/>
    <p:sldId id="338" r:id="rId36"/>
    <p:sldId id="373" r:id="rId37"/>
    <p:sldId id="341" r:id="rId38"/>
    <p:sldId id="343" r:id="rId39"/>
    <p:sldId id="3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99FF"/>
    <a:srgbClr val="FFCCCC"/>
    <a:srgbClr val="FF3300"/>
    <a:srgbClr val="990099"/>
    <a:srgbClr val="0099FF"/>
    <a:srgbClr val="FFFFCC"/>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7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IQBSS\Mis%20documentos\TESIS%20MED%20AMB\CALCULOS%20ESTADISTICOS%20F\4_FLUORUR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plotArea>
      <c:layout/>
      <c:scatterChart>
        <c:scatterStyle val="smoothMarker"/>
        <c:ser>
          <c:idx val="0"/>
          <c:order val="0"/>
          <c:trendline>
            <c:trendlineType val="linear"/>
            <c:dispRSqr val="1"/>
            <c:dispEq val="1"/>
            <c:trendlineLbl>
              <c:layout>
                <c:manualLayout>
                  <c:x val="0.17223272090988587"/>
                  <c:y val="-0.38440037028776469"/>
                </c:manualLayout>
              </c:layout>
              <c:numFmt formatCode="General" sourceLinked="0"/>
              <c:spPr>
                <a:solidFill>
                  <a:schemeClr val="bg1"/>
                </a:solidFill>
                <a:ln w="25400">
                  <a:noFill/>
                </a:ln>
              </c:spPr>
              <c:txPr>
                <a:bodyPr/>
                <a:lstStyle/>
                <a:p>
                  <a:pPr>
                    <a:defRPr sz="1200" b="1" i="0" u="none" strike="noStrike" baseline="0">
                      <a:solidFill>
                        <a:srgbClr val="000000"/>
                      </a:solidFill>
                      <a:latin typeface="Calibri"/>
                      <a:ea typeface="Calibri"/>
                      <a:cs typeface="Calibri"/>
                    </a:defRPr>
                  </a:pPr>
                  <a:endParaRPr lang="es-EC"/>
                </a:p>
              </c:txPr>
            </c:trendlineLbl>
          </c:trendline>
          <c:xVal>
            <c:numRef>
              <c:f>Hoja1!$A$4:$A$12</c:f>
              <c:numCache>
                <c:formatCode>General</c:formatCode>
                <c:ptCount val="9"/>
                <c:pt idx="0">
                  <c:v>0</c:v>
                </c:pt>
                <c:pt idx="1">
                  <c:v>2.0000000000000049E-2</c:v>
                </c:pt>
                <c:pt idx="2">
                  <c:v>5.0000000000000107E-2</c:v>
                </c:pt>
                <c:pt idx="3">
                  <c:v>0.1</c:v>
                </c:pt>
                <c:pt idx="4">
                  <c:v>0.2</c:v>
                </c:pt>
                <c:pt idx="5">
                  <c:v>0.5</c:v>
                </c:pt>
                <c:pt idx="6">
                  <c:v>1</c:v>
                </c:pt>
                <c:pt idx="7">
                  <c:v>1.5</c:v>
                </c:pt>
                <c:pt idx="8">
                  <c:v>2</c:v>
                </c:pt>
              </c:numCache>
            </c:numRef>
          </c:xVal>
          <c:yVal>
            <c:numRef>
              <c:f>Hoja1!$B$4:$B$12</c:f>
              <c:numCache>
                <c:formatCode>0.000</c:formatCode>
                <c:ptCount val="9"/>
                <c:pt idx="0">
                  <c:v>0</c:v>
                </c:pt>
                <c:pt idx="1">
                  <c:v>-1.2000000000000021E-2</c:v>
                </c:pt>
                <c:pt idx="2">
                  <c:v>-2.5000000000000053E-2</c:v>
                </c:pt>
                <c:pt idx="3">
                  <c:v>-4.6000000000000013E-2</c:v>
                </c:pt>
                <c:pt idx="4">
                  <c:v>-8.8000000000000411E-2</c:v>
                </c:pt>
                <c:pt idx="5">
                  <c:v>-0.21200000000000024</c:v>
                </c:pt>
                <c:pt idx="6">
                  <c:v>-0.43400000000000072</c:v>
                </c:pt>
                <c:pt idx="7">
                  <c:v>-0.61300000000000165</c:v>
                </c:pt>
                <c:pt idx="8">
                  <c:v>-0.83100000000000163</c:v>
                </c:pt>
              </c:numCache>
            </c:numRef>
          </c:yVal>
          <c:smooth val="1"/>
        </c:ser>
        <c:axId val="75253248"/>
        <c:axId val="75255168"/>
      </c:scatterChart>
      <c:valAx>
        <c:axId val="75253248"/>
        <c:scaling>
          <c:orientation val="minMax"/>
        </c:scaling>
        <c:axPos val="b"/>
        <c:title>
          <c:tx>
            <c:rich>
              <a:bodyPr/>
              <a:lstStyle/>
              <a:p>
                <a:pPr>
                  <a:defRPr/>
                </a:pPr>
                <a:r>
                  <a:rPr lang="en-US" dirty="0" err="1"/>
                  <a:t>c</a:t>
                </a:r>
                <a:r>
                  <a:rPr lang="en-US" dirty="0" err="1" smtClean="0"/>
                  <a:t>oncentración</a:t>
                </a:r>
                <a:r>
                  <a:rPr lang="en-US" baseline="0" dirty="0" smtClean="0"/>
                  <a:t> TEÓRICA  </a:t>
                </a:r>
                <a:r>
                  <a:rPr lang="en-US" baseline="0" dirty="0"/>
                  <a:t>(mg/L)</a:t>
                </a:r>
                <a:endParaRPr lang="en-US" dirty="0"/>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75255168"/>
        <c:crosses val="autoZero"/>
        <c:crossBetween val="midCat"/>
      </c:valAx>
      <c:valAx>
        <c:axId val="75255168"/>
        <c:scaling>
          <c:orientation val="minMax"/>
        </c:scaling>
        <c:axPos val="l"/>
        <c:majorGridlines/>
        <c:title>
          <c:tx>
            <c:rich>
              <a:bodyPr/>
              <a:lstStyle/>
              <a:p>
                <a:pPr>
                  <a:defRPr/>
                </a:pPr>
                <a:r>
                  <a:rPr lang="en-US"/>
                  <a:t>absorbancia</a:t>
                </a:r>
              </a:p>
            </c:rich>
          </c:tx>
          <c:layout/>
        </c:title>
        <c:numFmt formatCode="0.000" sourceLinked="1"/>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75253248"/>
        <c:crosses val="autoZero"/>
        <c:crossBetween val="midCat"/>
      </c:valAx>
    </c:plotArea>
    <c:plotVisOnly val="1"/>
    <c:dispBlanksAs val="gap"/>
  </c:chart>
  <c:spPr>
    <a:solidFill>
      <a:schemeClr val="bg1"/>
    </a:solidFill>
    <a:ln w="19050">
      <a:solidFill>
        <a:srgbClr val="66FF33"/>
      </a:solidFill>
    </a:ln>
  </c:spPr>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70A721-C073-449A-AC13-25A3D12FF4A4}" type="datetimeFigureOut">
              <a:rPr lang="en-US" smtClean="0"/>
              <a:pPr/>
              <a:t>7/7/2011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5970828-D9A1-423F-BEEA-051342BC5FE8}"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0A721-C073-449A-AC13-25A3D12FF4A4}" type="datetimeFigureOut">
              <a:rPr lang="en-US" smtClean="0"/>
              <a:pPr/>
              <a:t>7/7/2011</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0828-D9A1-423F-BEEA-051342BC5FE8}"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0A721-C073-449A-AC13-25A3D12FF4A4}" type="datetimeFigureOut">
              <a:rPr lang="en-US">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0828-D9A1-423F-BEEA-051342BC5FE8}" type="slidenum">
              <a:rPr lang="en-US">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0A721-C073-449A-AC13-25A3D12FF4A4}" type="datetimeFigureOut">
              <a:rPr lang="en-US" smtClean="0">
                <a:solidFill>
                  <a:prstClr val="black">
                    <a:tint val="75000"/>
                  </a:prstClr>
                </a:solidFill>
              </a:rPr>
              <a:pPr/>
              <a:t>7/7/2011</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0828-D9A1-423F-BEEA-051342BC5FE8}"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12" Type="http://schemas.openxmlformats.org/officeDocument/2006/relationships/oleObject" Target="../embeddings/oleObject19.bin"/><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oleObject" Target="../embeddings/oleObject18.bin"/><Relationship Id="rId5" Type="http://schemas.openxmlformats.org/officeDocument/2006/relationships/oleObject" Target="../embeddings/oleObject12.bin"/><Relationship Id="rId10"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oleObject" Target="../embeddings/oleObject27.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4.xml"/><Relationship Id="rId1" Type="http://schemas.openxmlformats.org/officeDocument/2006/relationships/vmlDrawing" Target="../drawings/vmlDrawing8.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oleObject" Target="../embeddings/oleObject39.bin"/><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4.xml"/><Relationship Id="rId1" Type="http://schemas.openxmlformats.org/officeDocument/2006/relationships/vmlDrawing" Target="../drawings/vmlDrawing10.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oleObject" Target="../embeddings/oleObject45.bin"/><Relationship Id="rId2" Type="http://schemas.openxmlformats.org/officeDocument/2006/relationships/slideLayout" Target="../slideLayouts/slideLayout24.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4.xml"/><Relationship Id="rId1" Type="http://schemas.openxmlformats.org/officeDocument/2006/relationships/vmlDrawing" Target="../drawings/vmlDrawing12.vml"/><Relationship Id="rId4"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4.xml"/><Relationship Id="rId1" Type="http://schemas.openxmlformats.org/officeDocument/2006/relationships/vmlDrawing" Target="../drawings/vmlDrawing13.vml"/><Relationship Id="rId4"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5.xml"/><Relationship Id="rId1" Type="http://schemas.openxmlformats.org/officeDocument/2006/relationships/vmlDrawing" Target="../drawings/vmlDrawing14.vml"/><Relationship Id="rId4" Type="http://schemas.openxmlformats.org/officeDocument/2006/relationships/oleObject" Target="../embeddings/oleObject51.bin"/></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3933056"/>
            <a:ext cx="9144000" cy="244827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MX" b="1" dirty="0">
                <a:solidFill>
                  <a:schemeClr val="tx1"/>
                </a:solidFill>
                <a:effectLst>
                  <a:outerShdw blurRad="38100" dist="38100" dir="2700000" algn="tl">
                    <a:srgbClr val="000000">
                      <a:alpha val="43137"/>
                    </a:srgbClr>
                  </a:outerShdw>
                </a:effectLst>
              </a:rPr>
              <a:t>PROYECTO DE GRADO PARA LA</a:t>
            </a:r>
            <a:endParaRPr lang="en-US" dirty="0">
              <a:solidFill>
                <a:schemeClr val="tx1"/>
              </a:solidFill>
              <a:effectLst>
                <a:outerShdw blurRad="38100" dist="38100" dir="2700000" algn="tl">
                  <a:srgbClr val="000000">
                    <a:alpha val="43137"/>
                  </a:srgbClr>
                </a:outerShdw>
              </a:effectLst>
            </a:endParaRPr>
          </a:p>
          <a:p>
            <a:pPr algn="ctr"/>
            <a:r>
              <a:rPr lang="es-MX" b="1" dirty="0">
                <a:solidFill>
                  <a:schemeClr val="tx1"/>
                </a:solidFill>
                <a:effectLst>
                  <a:outerShdw blurRad="38100" dist="38100" dir="2700000" algn="tl">
                    <a:srgbClr val="000000">
                      <a:alpha val="43137"/>
                    </a:srgbClr>
                  </a:outerShdw>
                </a:effectLst>
              </a:rPr>
              <a:t>OBTENCIÓN DEL TÍTULO DE INGENIERÍA</a:t>
            </a:r>
            <a:endParaRPr lang="en-US" dirty="0">
              <a:solidFill>
                <a:schemeClr val="tx1"/>
              </a:solidFill>
              <a:effectLst>
                <a:outerShdw blurRad="38100" dist="38100" dir="2700000" algn="tl">
                  <a:srgbClr val="000000">
                    <a:alpha val="43137"/>
                  </a:srgbClr>
                </a:outerShdw>
              </a:effectLst>
            </a:endParaRPr>
          </a:p>
          <a:p>
            <a:pPr algn="ctr"/>
            <a:r>
              <a:rPr lang="es-MX" b="1" dirty="0">
                <a:solidFill>
                  <a:schemeClr val="tx1"/>
                </a:solidFill>
                <a:effectLst>
                  <a:outerShdw blurRad="38100" dist="38100" dir="2700000" algn="tl">
                    <a:srgbClr val="000000">
                      <a:alpha val="43137"/>
                    </a:srgbClr>
                  </a:outerShdw>
                </a:effectLst>
              </a:rPr>
              <a:t> </a:t>
            </a:r>
            <a:endParaRPr lang="en-US" dirty="0">
              <a:solidFill>
                <a:schemeClr val="tx1"/>
              </a:solidFill>
              <a:effectLst>
                <a:outerShdw blurRad="38100" dist="38100" dir="2700000" algn="tl">
                  <a:srgbClr val="000000">
                    <a:alpha val="43137"/>
                  </a:srgbClr>
                </a:outerShdw>
              </a:effectLst>
            </a:endParaRPr>
          </a:p>
          <a:p>
            <a:pPr algn="ctr"/>
            <a:r>
              <a:rPr lang="es-MX" b="1" dirty="0">
                <a:solidFill>
                  <a:schemeClr val="tx1"/>
                </a:solidFill>
                <a:effectLst>
                  <a:outerShdw blurRad="38100" dist="38100" dir="2700000" algn="tl">
                    <a:srgbClr val="000000">
                      <a:alpha val="43137"/>
                    </a:srgbClr>
                  </a:outerShdw>
                </a:effectLst>
              </a:rPr>
              <a:t>DESARROLLO DE MÉTODOS QUÍMICOS POR ESPECTROFOTOMETRÍA  Y </a:t>
            </a:r>
            <a:r>
              <a:rPr lang="es-MX" b="1" dirty="0" smtClean="0">
                <a:solidFill>
                  <a:schemeClr val="tx1"/>
                </a:solidFill>
                <a:effectLst>
                  <a:outerShdw blurRad="38100" dist="38100" dir="2700000" algn="tl">
                    <a:srgbClr val="000000">
                      <a:alpha val="43137"/>
                    </a:srgbClr>
                  </a:outerShdw>
                </a:effectLst>
              </a:rPr>
              <a:t>TITULACIONES </a:t>
            </a:r>
            <a:endParaRPr lang="en-US" dirty="0">
              <a:solidFill>
                <a:schemeClr val="tx1"/>
              </a:solidFill>
              <a:effectLst>
                <a:outerShdw blurRad="38100" dist="38100" dir="2700000" algn="tl">
                  <a:srgbClr val="000000">
                    <a:alpha val="43137"/>
                  </a:srgbClr>
                </a:outerShdw>
              </a:effectLst>
            </a:endParaRPr>
          </a:p>
          <a:p>
            <a:pPr algn="ctr"/>
            <a:r>
              <a:rPr lang="es-MX" b="1" dirty="0">
                <a:solidFill>
                  <a:schemeClr val="tx1"/>
                </a:solidFill>
                <a:effectLst>
                  <a:outerShdw blurRad="38100" dist="38100" dir="2700000" algn="tl">
                    <a:srgbClr val="000000">
                      <a:alpha val="43137"/>
                    </a:srgbClr>
                  </a:outerShdw>
                </a:effectLst>
              </a:rPr>
              <a:t>EN EL LABORATORIO DE MEDIO AMBIENTE</a:t>
            </a:r>
            <a:endParaRPr lang="en-US" dirty="0">
              <a:solidFill>
                <a:schemeClr val="tx1"/>
              </a:solidFill>
              <a:effectLst>
                <a:outerShdw blurRad="38100" dist="38100" dir="2700000" algn="tl">
                  <a:srgbClr val="000000">
                    <a:alpha val="43137"/>
                  </a:srgbClr>
                </a:outerShdw>
              </a:effectLst>
            </a:endParaRPr>
          </a:p>
          <a:p>
            <a:pPr algn="ctr"/>
            <a:endParaRPr lang="en-US" dirty="0">
              <a:solidFill>
                <a:schemeClr val="tx1"/>
              </a:solidFill>
              <a:effectLst>
                <a:outerShdw blurRad="38100" dist="38100" dir="2700000" algn="tl">
                  <a:srgbClr val="000000">
                    <a:alpha val="43137"/>
                  </a:srgbClr>
                </a:outerShdw>
              </a:effectLst>
            </a:endParaRPr>
          </a:p>
        </p:txBody>
      </p:sp>
      <p:sp>
        <p:nvSpPr>
          <p:cNvPr id="4" name="3 Rectángulo"/>
          <p:cNvSpPr/>
          <p:nvPr/>
        </p:nvSpPr>
        <p:spPr>
          <a:xfrm>
            <a:off x="0" y="0"/>
            <a:ext cx="9144000" cy="19168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323528" y="293158"/>
            <a:ext cx="1224136" cy="119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CuadroTexto"/>
          <p:cNvSpPr txBox="1"/>
          <p:nvPr/>
        </p:nvSpPr>
        <p:spPr>
          <a:xfrm>
            <a:off x="1835696" y="116632"/>
            <a:ext cx="2376264" cy="138499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nSpc>
                <a:spcPct val="150000"/>
              </a:lnSpc>
              <a:spcAft>
                <a:spcPts val="600"/>
              </a:spcAft>
            </a:pPr>
            <a:r>
              <a:rPr lang="es-MX" sz="1400" dirty="0" smtClean="0">
                <a:ln/>
                <a:solidFill>
                  <a:schemeClr val="bg1"/>
                </a:solidFill>
                <a:effectLst>
                  <a:glow rad="228600">
                    <a:schemeClr val="accent3">
                      <a:satMod val="175000"/>
                      <a:alpha val="40000"/>
                    </a:schemeClr>
                  </a:glow>
                </a:effectLst>
                <a:latin typeface="Arial Black" pitchFamily="34" charset="0"/>
              </a:rPr>
              <a:t>DEPARTAMENTO DE CIENCIAS DE LA TIERRA Y DE LA CONSTRUCCIÓN</a:t>
            </a:r>
            <a:endParaRPr lang="en-US" sz="1400" dirty="0">
              <a:ln/>
              <a:solidFill>
                <a:schemeClr val="bg1"/>
              </a:solidFill>
              <a:effectLst>
                <a:glow rad="228600">
                  <a:schemeClr val="accent3">
                    <a:satMod val="175000"/>
                    <a:alpha val="40000"/>
                  </a:schemeClr>
                </a:glow>
              </a:effectLst>
              <a:latin typeface="Arial Black" pitchFamily="34" charset="0"/>
            </a:endParaRPr>
          </a:p>
        </p:txBody>
      </p:sp>
      <p:sp>
        <p:nvSpPr>
          <p:cNvPr id="7" name="6 CuadroTexto"/>
          <p:cNvSpPr txBox="1"/>
          <p:nvPr/>
        </p:nvSpPr>
        <p:spPr>
          <a:xfrm>
            <a:off x="6660232" y="1196752"/>
            <a:ext cx="2448272" cy="646331"/>
          </a:xfrm>
          <a:prstGeom prst="rect">
            <a:avLst/>
          </a:prstGeom>
          <a:noFill/>
        </p:spPr>
        <p:txBody>
          <a:bodyPr wrap="square" rtlCol="0">
            <a:spAutoFit/>
          </a:bodyPr>
          <a:lstStyle/>
          <a:p>
            <a:pPr algn="r"/>
            <a:r>
              <a:rPr lang="es-MX" sz="1200" b="1" dirty="0" smtClean="0">
                <a:solidFill>
                  <a:schemeClr val="bg1"/>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rPr>
              <a:t>CARRERA DE INGENIERÍA  GEOGRÁFICA Y DEL MEDIO AMBIENTE</a:t>
            </a:r>
            <a:endParaRPr lang="en-US" sz="1200" b="1" dirty="0">
              <a:solidFill>
                <a:schemeClr val="bg1"/>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pic>
        <p:nvPicPr>
          <p:cNvPr id="1030" name="Picture 6"/>
          <p:cNvPicPr>
            <a:picLocks noChangeAspect="1" noChangeArrowheads="1"/>
          </p:cNvPicPr>
          <p:nvPr/>
        </p:nvPicPr>
        <p:blipFill>
          <a:blip r:embed="rId3" cstate="print"/>
          <a:srcRect/>
          <a:stretch>
            <a:fillRect/>
          </a:stretch>
        </p:blipFill>
        <p:spPr bwMode="auto">
          <a:xfrm>
            <a:off x="0" y="1916832"/>
            <a:ext cx="9144000" cy="2013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Rectángulo"/>
          <p:cNvSpPr/>
          <p:nvPr/>
        </p:nvSpPr>
        <p:spPr>
          <a:xfrm>
            <a:off x="0" y="6381328"/>
            <a:ext cx="9144000" cy="476672"/>
          </a:xfrm>
          <a:prstGeom prst="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r"/>
            <a:r>
              <a:rPr lang="es-MX" sz="950" b="1" dirty="0" smtClean="0">
                <a:solidFill>
                  <a:schemeClr val="tx1"/>
                </a:solidFill>
                <a:effectLst>
                  <a:outerShdw blurRad="38100" dist="38100" dir="2700000" algn="tl">
                    <a:srgbClr val="000000">
                      <a:alpha val="43137"/>
                    </a:srgbClr>
                  </a:outerShdw>
                </a:effectLst>
              </a:rPr>
              <a:t>AUTOR:  ALEXANDRA </a:t>
            </a:r>
            <a:r>
              <a:rPr lang="es-MX" sz="950" b="1" dirty="0">
                <a:solidFill>
                  <a:schemeClr val="tx1"/>
                </a:solidFill>
                <a:effectLst>
                  <a:outerShdw blurRad="38100" dist="38100" dir="2700000" algn="tl">
                    <a:srgbClr val="000000">
                      <a:alpha val="43137"/>
                    </a:srgbClr>
                  </a:outerShdw>
                </a:effectLst>
              </a:rPr>
              <a:t>MAGALY LAMIÑA LUGUAÑA</a:t>
            </a:r>
            <a:endParaRPr lang="en-US" sz="950" dirty="0">
              <a:solidFill>
                <a:schemeClr val="tx1"/>
              </a:solidFill>
              <a:effectLst>
                <a:outerShdw blurRad="38100" dist="38100" dir="2700000" algn="tl">
                  <a:srgbClr val="000000">
                    <a:alpha val="43137"/>
                  </a:srgbClr>
                </a:outerShdw>
              </a:effectLst>
            </a:endParaRPr>
          </a:p>
          <a:p>
            <a:pPr algn="r"/>
            <a:r>
              <a:rPr lang="es-MX" sz="950" b="1" dirty="0" err="1">
                <a:solidFill>
                  <a:schemeClr val="tx1"/>
                </a:solidFill>
                <a:effectLst>
                  <a:outerShdw blurRad="38100" dist="38100" dir="2700000" algn="tl">
                    <a:srgbClr val="000000">
                      <a:alpha val="43137"/>
                    </a:srgbClr>
                  </a:outerShdw>
                </a:effectLst>
              </a:rPr>
              <a:t>Sangolquí</a:t>
            </a:r>
            <a:r>
              <a:rPr lang="es-MX" sz="950" b="1" dirty="0">
                <a:solidFill>
                  <a:schemeClr val="tx1"/>
                </a:solidFill>
                <a:effectLst>
                  <a:outerShdw blurRad="38100" dist="38100" dir="2700000" algn="tl">
                    <a:srgbClr val="000000">
                      <a:alpha val="43137"/>
                    </a:srgbClr>
                  </a:outerShdw>
                </a:effectLst>
              </a:rPr>
              <a:t> – </a:t>
            </a:r>
            <a:r>
              <a:rPr lang="es-MX" sz="950" b="1" dirty="0" smtClean="0">
                <a:solidFill>
                  <a:schemeClr val="tx1"/>
                </a:solidFill>
                <a:effectLst>
                  <a:outerShdw blurRad="38100" dist="38100" dir="2700000" algn="tl">
                    <a:srgbClr val="000000">
                      <a:alpha val="43137"/>
                    </a:srgbClr>
                  </a:outerShdw>
                </a:effectLst>
              </a:rPr>
              <a:t>Ecuador</a:t>
            </a:r>
            <a:r>
              <a:rPr lang="en-US" sz="950" dirty="0" smtClean="0">
                <a:solidFill>
                  <a:schemeClr val="tx1"/>
                </a:solidFill>
                <a:effectLst>
                  <a:outerShdw blurRad="38100" dist="38100" dir="2700000" algn="tl">
                    <a:srgbClr val="000000">
                      <a:alpha val="43137"/>
                    </a:srgbClr>
                  </a:outerShdw>
                </a:effectLst>
              </a:rPr>
              <a:t>.     </a:t>
            </a:r>
            <a:r>
              <a:rPr lang="es-MX" sz="950" b="1" dirty="0" smtClean="0">
                <a:solidFill>
                  <a:schemeClr val="tx1"/>
                </a:solidFill>
                <a:effectLst>
                  <a:outerShdw blurRad="38100" dist="38100" dir="2700000" algn="tl">
                    <a:srgbClr val="000000">
                      <a:alpha val="43137"/>
                    </a:srgbClr>
                  </a:outerShdw>
                </a:effectLst>
              </a:rPr>
              <a:t>Junio, </a:t>
            </a:r>
            <a:r>
              <a:rPr lang="es-MX" sz="950" b="1" dirty="0">
                <a:solidFill>
                  <a:schemeClr val="tx1"/>
                </a:solidFill>
                <a:effectLst>
                  <a:outerShdw blurRad="38100" dist="38100" dir="2700000" algn="tl">
                    <a:srgbClr val="000000">
                      <a:alpha val="43137"/>
                    </a:srgbClr>
                  </a:outerShdw>
                </a:effectLst>
              </a:rPr>
              <a:t>2011</a:t>
            </a:r>
            <a:endParaRPr lang="en-US" sz="950" dirty="0">
              <a:solidFill>
                <a:schemeClr val="tx1"/>
              </a:solidFill>
              <a:effectLst>
                <a:outerShdw blurRad="38100" dist="38100" dir="2700000" algn="tl">
                  <a:srgbClr val="000000">
                    <a:alpha val="43137"/>
                  </a:srgbClr>
                </a:outerShdw>
              </a:effectLst>
            </a:endParaRPr>
          </a:p>
          <a:p>
            <a:pPr algn="r"/>
            <a:endParaRPr lang="en-US" sz="950" dirty="0">
              <a:solidFill>
                <a:schemeClr val="tx1"/>
              </a:solidFill>
              <a:effectLst>
                <a:outerShdw blurRad="38100" dist="38100" dir="2700000" algn="tl">
                  <a:srgbClr val="000000">
                    <a:alpha val="43137"/>
                  </a:srgbClr>
                </a:outerShdw>
              </a:effectLst>
            </a:endParaRPr>
          </a:p>
        </p:txBody>
      </p:sp>
      <p:sp>
        <p:nvSpPr>
          <p:cNvPr id="17" name="16 CuadroTexto"/>
          <p:cNvSpPr txBox="1"/>
          <p:nvPr/>
        </p:nvSpPr>
        <p:spPr>
          <a:xfrm>
            <a:off x="611560" y="1484784"/>
            <a:ext cx="1152128" cy="36933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MX" b="1" dirty="0" smtClean="0">
                <a:ln/>
                <a:solidFill>
                  <a:schemeClr val="bg1"/>
                </a:solidFill>
                <a:effectLst>
                  <a:glow rad="228600">
                    <a:schemeClr val="accent3">
                      <a:satMod val="175000"/>
                      <a:alpha val="40000"/>
                    </a:schemeClr>
                  </a:glow>
                </a:effectLst>
                <a:latin typeface="Algerian" pitchFamily="82" charset="0"/>
              </a:rPr>
              <a:t>ESPE</a:t>
            </a:r>
            <a:endParaRPr lang="en-US" b="1" dirty="0">
              <a:ln/>
              <a:solidFill>
                <a:schemeClr val="bg1"/>
              </a:solidFill>
              <a:effectLst>
                <a:glow rad="228600">
                  <a:schemeClr val="accent3">
                    <a:satMod val="175000"/>
                    <a:alpha val="40000"/>
                  </a:schemeClr>
                </a:glow>
              </a:effectLst>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740023"/>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Alcalinidad</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43" name="42 Tabla"/>
          <p:cNvGraphicFramePr>
            <a:graphicFrameLocks noGrp="1"/>
          </p:cNvGraphicFramePr>
          <p:nvPr/>
        </p:nvGraphicFramePr>
        <p:xfrm>
          <a:off x="1763688" y="1484784"/>
          <a:ext cx="2520280" cy="1859280"/>
        </p:xfrm>
        <a:graphic>
          <a:graphicData uri="http://schemas.openxmlformats.org/drawingml/2006/table">
            <a:tbl>
              <a:tblPr/>
              <a:tblGrid>
                <a:gridCol w="1042188"/>
                <a:gridCol w="1478092"/>
              </a:tblGrid>
              <a:tr h="216024">
                <a:tc rowSpan="2">
                  <a:txBody>
                    <a:bodyPr/>
                    <a:lstStyle/>
                    <a:p>
                      <a:pPr algn="ctr">
                        <a:lnSpc>
                          <a:spcPct val="115000"/>
                        </a:lnSpc>
                        <a:spcAft>
                          <a:spcPts val="1000"/>
                        </a:spcAft>
                      </a:pPr>
                      <a:r>
                        <a:rPr lang="es-MX" sz="1000" b="1" dirty="0">
                          <a:solidFill>
                            <a:srgbClr val="000000"/>
                          </a:solidFill>
                          <a:latin typeface="+mn-lt"/>
                          <a:ea typeface="Times New Roman"/>
                          <a:cs typeface="Times New Roman"/>
                        </a:rPr>
                        <a:t>Concentración </a:t>
                      </a:r>
                      <a:r>
                        <a:rPr lang="es-MX" sz="1000" b="1" dirty="0" smtClean="0">
                          <a:solidFill>
                            <a:srgbClr val="000000"/>
                          </a:solidFill>
                          <a:latin typeface="+mn-lt"/>
                          <a:ea typeface="Times New Roman"/>
                          <a:cs typeface="Times New Roman"/>
                        </a:rPr>
                        <a:t>    Teórica</a:t>
                      </a:r>
                      <a:r>
                        <a:rPr lang="es-MX" sz="1000" b="1" baseline="0" dirty="0" smtClean="0">
                          <a:solidFill>
                            <a:srgbClr val="000000"/>
                          </a:solidFill>
                          <a:latin typeface="+mn-lt"/>
                          <a:ea typeface="Times New Roman"/>
                          <a:cs typeface="Times New Roman"/>
                        </a:rPr>
                        <a:t>  </a:t>
                      </a:r>
                      <a:r>
                        <a:rPr lang="es-MX" sz="1000" b="1" dirty="0" smtClean="0">
                          <a:solidFill>
                            <a:srgbClr val="000000"/>
                          </a:solidFill>
                          <a:latin typeface="+mn-lt"/>
                          <a:ea typeface="Times New Roman"/>
                          <a:cs typeface="Times New Roman"/>
                        </a:rPr>
                        <a:t> </a:t>
                      </a:r>
                      <a:r>
                        <a:rPr lang="es-MX" sz="1000" b="1" dirty="0">
                          <a:solidFill>
                            <a:srgbClr val="000000"/>
                          </a:solidFill>
                          <a:latin typeface="+mn-lt"/>
                          <a:ea typeface="Times New Roman"/>
                          <a:cs typeface="Times New Roman"/>
                        </a:rPr>
                        <a:t>(mg/L)</a:t>
                      </a:r>
                      <a:endParaRPr lang="es-EC" sz="100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latin typeface="+mn-lt"/>
                          <a:ea typeface="Times New Roman"/>
                          <a:cs typeface="Times New Roman"/>
                        </a:rPr>
                        <a:t>Vol. (ml) de Solución </a:t>
                      </a:r>
                      <a:r>
                        <a:rPr lang="es-ES" sz="1000" b="1" dirty="0" err="1" smtClean="0">
                          <a:solidFill>
                            <a:srgbClr val="000000"/>
                          </a:solidFill>
                          <a:latin typeface="+mn-lt"/>
                          <a:ea typeface="Times New Roman"/>
                          <a:cs typeface="Times New Roman"/>
                        </a:rPr>
                        <a:t>titulante</a:t>
                      </a:r>
                      <a:r>
                        <a:rPr lang="es-ES" sz="1000" b="1" baseline="0" dirty="0" smtClean="0">
                          <a:solidFill>
                            <a:srgbClr val="000000"/>
                          </a:solidFill>
                          <a:latin typeface="+mn-lt"/>
                          <a:ea typeface="Times New Roman"/>
                          <a:cs typeface="Times New Roman"/>
                        </a:rPr>
                        <a:t> </a:t>
                      </a:r>
                      <a:r>
                        <a:rPr lang="es-ES" sz="1000" b="1" dirty="0" smtClean="0">
                          <a:solidFill>
                            <a:srgbClr val="000000"/>
                          </a:solidFill>
                          <a:latin typeface="+mn-lt"/>
                          <a:ea typeface="Times New Roman"/>
                          <a:cs typeface="Times New Roman"/>
                        </a:rPr>
                        <a:t>gastado</a:t>
                      </a:r>
                      <a:endParaRPr lang="es-EC" sz="1000" b="1"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472">
                <a:tc vMerge="1">
                  <a:txBody>
                    <a:bodyPr/>
                    <a:lstStyle/>
                    <a:p>
                      <a:endParaRPr lang="en-US"/>
                    </a:p>
                  </a:txBody>
                  <a:tcPr/>
                </a:tc>
                <a:tc>
                  <a:txBody>
                    <a:bodyPr/>
                    <a:lstStyle/>
                    <a:p>
                      <a:pPr algn="ctr"/>
                      <a:r>
                        <a:rPr lang="es-EC" sz="1000" b="1" dirty="0" smtClean="0">
                          <a:latin typeface="+mn-lt"/>
                          <a:cs typeface="Times New Roman"/>
                        </a:rPr>
                        <a:t>No.</a:t>
                      </a:r>
                      <a:r>
                        <a:rPr lang="es-EC" sz="1000" b="1" baseline="0" dirty="0" smtClean="0">
                          <a:latin typeface="+mn-lt"/>
                          <a:cs typeface="Times New Roman"/>
                        </a:rPr>
                        <a:t> medición  </a:t>
                      </a:r>
                      <a:r>
                        <a:rPr lang="es-ES" sz="1000" b="1" dirty="0" smtClean="0">
                          <a:solidFill>
                            <a:srgbClr val="000000"/>
                          </a:solidFill>
                          <a:latin typeface="+mn-lt"/>
                          <a:ea typeface="Times New Roman"/>
                          <a:cs typeface="Times New Roman"/>
                        </a:rPr>
                        <a:t>1</a:t>
                      </a:r>
                      <a:endParaRPr lang="es-EC" sz="10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50</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S" sz="1000" dirty="0">
                          <a:solidFill>
                            <a:srgbClr val="000000"/>
                          </a:solidFill>
                          <a:latin typeface="+mn-lt"/>
                          <a:ea typeface="Times New Roman"/>
                          <a:cs typeface="Times New Roman"/>
                        </a:rPr>
                        <a:t>1,3</a:t>
                      </a:r>
                      <a:endParaRPr lang="es-EC"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75</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S" sz="1000" dirty="0">
                          <a:solidFill>
                            <a:srgbClr val="000000"/>
                          </a:solidFill>
                          <a:latin typeface="+mn-lt"/>
                          <a:ea typeface="Times New Roman"/>
                          <a:cs typeface="Times New Roman"/>
                        </a:rPr>
                        <a:t>1,9</a:t>
                      </a:r>
                      <a:endParaRPr lang="es-EC"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100</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S" sz="1000" dirty="0">
                          <a:solidFill>
                            <a:srgbClr val="000000"/>
                          </a:solidFill>
                          <a:latin typeface="+mn-lt"/>
                          <a:ea typeface="Times New Roman"/>
                          <a:cs typeface="Times New Roman"/>
                        </a:rPr>
                        <a:t>2,55</a:t>
                      </a:r>
                      <a:endParaRPr lang="es-EC"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r>
              <a:tr h="161925">
                <a:tc>
                  <a:txBody>
                    <a:bodyPr/>
                    <a:lstStyle/>
                    <a:p>
                      <a:pPr algn="ctr">
                        <a:lnSpc>
                          <a:spcPct val="115000"/>
                        </a:lnSpc>
                        <a:spcAft>
                          <a:spcPts val="0"/>
                        </a:spcAft>
                      </a:pPr>
                      <a:r>
                        <a:rPr lang="es-ES" sz="1000" b="1">
                          <a:solidFill>
                            <a:srgbClr val="000000"/>
                          </a:solidFill>
                          <a:latin typeface="+mn-lt"/>
                          <a:ea typeface="Times New Roman"/>
                          <a:cs typeface="Times New Roman"/>
                        </a:rPr>
                        <a:t>125</a:t>
                      </a:r>
                      <a:endParaRPr lang="es-EC" sz="10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S" sz="1000">
                          <a:solidFill>
                            <a:srgbClr val="000000"/>
                          </a:solidFill>
                          <a:latin typeface="+mn-lt"/>
                          <a:ea typeface="Times New Roman"/>
                          <a:cs typeface="Times New Roman"/>
                        </a:rPr>
                        <a:t>3,1</a:t>
                      </a:r>
                      <a:endParaRPr lang="es-EC"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200</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S" sz="1000">
                          <a:solidFill>
                            <a:srgbClr val="000000"/>
                          </a:solidFill>
                          <a:latin typeface="+mn-lt"/>
                          <a:ea typeface="Times New Roman"/>
                          <a:cs typeface="Times New Roman"/>
                        </a:rPr>
                        <a:t>4,85</a:t>
                      </a:r>
                      <a:endParaRPr lang="es-EC"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r>
              <a:tr h="161925">
                <a:tc>
                  <a:txBody>
                    <a:bodyPr/>
                    <a:lstStyle/>
                    <a:p>
                      <a:pPr algn="ctr">
                        <a:lnSpc>
                          <a:spcPct val="115000"/>
                        </a:lnSpc>
                        <a:spcAft>
                          <a:spcPts val="0"/>
                        </a:spcAft>
                      </a:pPr>
                      <a:r>
                        <a:rPr lang="es-ES" sz="1000" b="1">
                          <a:solidFill>
                            <a:srgbClr val="000000"/>
                          </a:solidFill>
                          <a:latin typeface="+mn-lt"/>
                          <a:ea typeface="Times New Roman"/>
                          <a:cs typeface="Times New Roman"/>
                        </a:rPr>
                        <a:t>250</a:t>
                      </a:r>
                      <a:endParaRPr lang="es-EC" sz="10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S" sz="1000">
                          <a:solidFill>
                            <a:srgbClr val="000000"/>
                          </a:solidFill>
                          <a:latin typeface="+mn-lt"/>
                          <a:ea typeface="Times New Roman"/>
                          <a:cs typeface="Times New Roman"/>
                        </a:rPr>
                        <a:t>6,1</a:t>
                      </a:r>
                      <a:endParaRPr lang="es-EC"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500</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S" sz="1000">
                          <a:solidFill>
                            <a:srgbClr val="000000"/>
                          </a:solidFill>
                          <a:latin typeface="+mn-lt"/>
                          <a:ea typeface="Times New Roman"/>
                          <a:cs typeface="Times New Roman"/>
                        </a:rPr>
                        <a:t>12,1</a:t>
                      </a:r>
                      <a:endParaRPr lang="es-EC"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1000</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000" dirty="0">
                          <a:solidFill>
                            <a:srgbClr val="000000"/>
                          </a:solidFill>
                          <a:latin typeface="+mn-lt"/>
                          <a:ea typeface="Times New Roman"/>
                          <a:cs typeface="Times New Roman"/>
                        </a:rPr>
                        <a:t>24,2</a:t>
                      </a:r>
                      <a:endParaRPr lang="es-EC"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8" name="17 CuadroTexto"/>
          <p:cNvSpPr txBox="1"/>
          <p:nvPr/>
        </p:nvSpPr>
        <p:spPr>
          <a:xfrm>
            <a:off x="0" y="1"/>
            <a:ext cx="9144000" cy="707886"/>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concentración: Procedimiento </a:t>
            </a:r>
            <a:r>
              <a:rPr lang="es-ES" sz="2000" b="1"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titulométrico</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19" name="Picture 21"/>
          <p:cNvPicPr>
            <a:picLocks noChangeAspect="1" noChangeArrowheads="1"/>
          </p:cNvPicPr>
          <p:nvPr/>
        </p:nvPicPr>
        <p:blipFill>
          <a:blip r:embed="rId3" cstate="print">
            <a:lum contrast="40000"/>
          </a:blip>
          <a:srcRect/>
          <a:stretch>
            <a:fillRect/>
          </a:stretch>
        </p:blipFill>
        <p:spPr bwMode="auto">
          <a:xfrm>
            <a:off x="5436096" y="1268760"/>
            <a:ext cx="936104" cy="2108078"/>
          </a:xfrm>
          <a:prstGeom prst="rect">
            <a:avLst/>
          </a:prstGeom>
          <a:noFill/>
          <a:ln w="22225">
            <a:solidFill>
              <a:schemeClr val="tx1"/>
            </a:solidFill>
            <a:miter lim="800000"/>
            <a:headEnd/>
            <a:tailEnd/>
          </a:ln>
        </p:spPr>
      </p:pic>
      <p:pic>
        <p:nvPicPr>
          <p:cNvPr id="20" name="Picture 22"/>
          <p:cNvPicPr>
            <a:picLocks noChangeAspect="1" noChangeArrowheads="1"/>
          </p:cNvPicPr>
          <p:nvPr/>
        </p:nvPicPr>
        <p:blipFill>
          <a:blip r:embed="rId4" cstate="print">
            <a:lum contrast="40000"/>
          </a:blip>
          <a:srcRect/>
          <a:stretch>
            <a:fillRect/>
          </a:stretch>
        </p:blipFill>
        <p:spPr bwMode="auto">
          <a:xfrm>
            <a:off x="7668345" y="1268761"/>
            <a:ext cx="916378" cy="2088232"/>
          </a:xfrm>
          <a:prstGeom prst="rect">
            <a:avLst/>
          </a:prstGeom>
          <a:noFill/>
          <a:ln w="22225">
            <a:solidFill>
              <a:schemeClr val="tx1"/>
            </a:solidFill>
            <a:miter lim="800000"/>
            <a:headEnd/>
            <a:tailEnd/>
          </a:ln>
        </p:spPr>
      </p:pic>
      <p:graphicFrame>
        <p:nvGraphicFramePr>
          <p:cNvPr id="285697" name="Object 1"/>
          <p:cNvGraphicFramePr>
            <a:graphicFrameLocks noChangeAspect="1"/>
          </p:cNvGraphicFramePr>
          <p:nvPr/>
        </p:nvGraphicFramePr>
        <p:xfrm>
          <a:off x="2267744" y="4005064"/>
          <a:ext cx="1473200" cy="469900"/>
        </p:xfrm>
        <a:graphic>
          <a:graphicData uri="http://schemas.openxmlformats.org/presentationml/2006/ole">
            <p:oleObj spid="_x0000_s285697" name="Ecuación" r:id="rId5" imgW="1409400" imgH="457200" progId="Equation.3">
              <p:embed/>
            </p:oleObj>
          </a:graphicData>
        </a:graphic>
      </p:graphicFrame>
      <p:graphicFrame>
        <p:nvGraphicFramePr>
          <p:cNvPr id="285698" name="Object 2"/>
          <p:cNvGraphicFramePr>
            <a:graphicFrameLocks noChangeAspect="1"/>
          </p:cNvGraphicFramePr>
          <p:nvPr/>
        </p:nvGraphicFramePr>
        <p:xfrm>
          <a:off x="1835696" y="5013176"/>
          <a:ext cx="2654300" cy="469900"/>
        </p:xfrm>
        <a:graphic>
          <a:graphicData uri="http://schemas.openxmlformats.org/presentationml/2006/ole">
            <p:oleObj spid="_x0000_s285698" name="Ecuación" r:id="rId6" imgW="2565360" imgH="457200" progId="Equation.3">
              <p:embed/>
            </p:oleObj>
          </a:graphicData>
        </a:graphic>
      </p:graphicFrame>
      <p:graphicFrame>
        <p:nvGraphicFramePr>
          <p:cNvPr id="23" name="22 Tabla"/>
          <p:cNvGraphicFramePr>
            <a:graphicFrameLocks noGrp="1"/>
          </p:cNvGraphicFramePr>
          <p:nvPr/>
        </p:nvGraphicFramePr>
        <p:xfrm>
          <a:off x="5796136" y="4509120"/>
          <a:ext cx="2520280" cy="1779267"/>
        </p:xfrm>
        <a:graphic>
          <a:graphicData uri="http://schemas.openxmlformats.org/drawingml/2006/table">
            <a:tbl>
              <a:tblPr/>
              <a:tblGrid>
                <a:gridCol w="1042188"/>
                <a:gridCol w="1478092"/>
              </a:tblGrid>
              <a:tr h="216024">
                <a:tc rowSpan="2">
                  <a:txBody>
                    <a:bodyPr/>
                    <a:lstStyle/>
                    <a:p>
                      <a:pPr algn="ctr">
                        <a:lnSpc>
                          <a:spcPct val="115000"/>
                        </a:lnSpc>
                        <a:spcAft>
                          <a:spcPts val="1000"/>
                        </a:spcAft>
                      </a:pPr>
                      <a:r>
                        <a:rPr lang="es-MX" sz="1000" b="1" dirty="0">
                          <a:solidFill>
                            <a:srgbClr val="000000"/>
                          </a:solidFill>
                          <a:latin typeface="+mn-lt"/>
                          <a:ea typeface="Times New Roman"/>
                          <a:cs typeface="Times New Roman"/>
                        </a:rPr>
                        <a:t>Concentración </a:t>
                      </a:r>
                      <a:r>
                        <a:rPr lang="es-MX" sz="1000" b="1" dirty="0" smtClean="0">
                          <a:solidFill>
                            <a:srgbClr val="000000"/>
                          </a:solidFill>
                          <a:latin typeface="+mn-lt"/>
                          <a:ea typeface="Times New Roman"/>
                          <a:cs typeface="Times New Roman"/>
                        </a:rPr>
                        <a:t>    Teórica</a:t>
                      </a:r>
                      <a:r>
                        <a:rPr lang="es-MX" sz="1000" b="1" baseline="0" dirty="0" smtClean="0">
                          <a:solidFill>
                            <a:srgbClr val="000000"/>
                          </a:solidFill>
                          <a:latin typeface="+mn-lt"/>
                          <a:ea typeface="Times New Roman"/>
                          <a:cs typeface="Times New Roman"/>
                        </a:rPr>
                        <a:t>  </a:t>
                      </a:r>
                      <a:r>
                        <a:rPr lang="es-MX" sz="1000" b="1" dirty="0" smtClean="0">
                          <a:solidFill>
                            <a:srgbClr val="000000"/>
                          </a:solidFill>
                          <a:latin typeface="+mn-lt"/>
                          <a:ea typeface="Times New Roman"/>
                          <a:cs typeface="Times New Roman"/>
                        </a:rPr>
                        <a:t> </a:t>
                      </a:r>
                      <a:r>
                        <a:rPr lang="es-MX" sz="1000" b="1" dirty="0">
                          <a:solidFill>
                            <a:srgbClr val="000000"/>
                          </a:solidFill>
                          <a:latin typeface="+mn-lt"/>
                          <a:ea typeface="Times New Roman"/>
                          <a:cs typeface="Times New Roman"/>
                        </a:rPr>
                        <a:t>(mg/L)</a:t>
                      </a:r>
                      <a:endParaRPr lang="es-EC" sz="100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err="1" smtClean="0">
                          <a:solidFill>
                            <a:srgbClr val="000000"/>
                          </a:solidFill>
                          <a:latin typeface="+mn-lt"/>
                          <a:ea typeface="Times New Roman"/>
                          <a:cs typeface="Times New Roman"/>
                        </a:rPr>
                        <a:t>Conc</a:t>
                      </a:r>
                      <a:r>
                        <a:rPr lang="es-ES" sz="1000" b="1" dirty="0" smtClean="0">
                          <a:solidFill>
                            <a:srgbClr val="000000"/>
                          </a:solidFill>
                          <a:latin typeface="+mn-lt"/>
                          <a:ea typeface="Times New Roman"/>
                          <a:cs typeface="Times New Roman"/>
                        </a:rPr>
                        <a:t>. Calculada</a:t>
                      </a:r>
                      <a:r>
                        <a:rPr lang="es-ES" sz="1000" b="1" baseline="0" dirty="0" smtClean="0">
                          <a:solidFill>
                            <a:srgbClr val="000000"/>
                          </a:solidFill>
                          <a:latin typeface="+mn-lt"/>
                          <a:ea typeface="Times New Roman"/>
                          <a:cs typeface="Times New Roman"/>
                        </a:rPr>
                        <a:t> (mg/L)</a:t>
                      </a:r>
                      <a:endParaRPr lang="es-EC" sz="1000" b="1"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472">
                <a:tc vMerge="1">
                  <a:txBody>
                    <a:bodyPr/>
                    <a:lstStyle/>
                    <a:p>
                      <a:endParaRPr lang="en-US"/>
                    </a:p>
                  </a:txBody>
                  <a:tcPr/>
                </a:tc>
                <a:tc>
                  <a:txBody>
                    <a:bodyPr/>
                    <a:lstStyle/>
                    <a:p>
                      <a:pPr algn="ctr"/>
                      <a:r>
                        <a:rPr lang="es-EC" sz="1000" b="1" dirty="0" smtClean="0">
                          <a:latin typeface="+mn-lt"/>
                          <a:cs typeface="Times New Roman"/>
                        </a:rPr>
                        <a:t>No.</a:t>
                      </a:r>
                      <a:r>
                        <a:rPr lang="es-EC" sz="1000" b="1" baseline="0" dirty="0" smtClean="0">
                          <a:latin typeface="+mn-lt"/>
                          <a:cs typeface="Times New Roman"/>
                        </a:rPr>
                        <a:t> medición  </a:t>
                      </a:r>
                      <a:r>
                        <a:rPr lang="es-ES" sz="1000" b="1" dirty="0" smtClean="0">
                          <a:solidFill>
                            <a:srgbClr val="000000"/>
                          </a:solidFill>
                          <a:latin typeface="+mn-lt"/>
                          <a:ea typeface="Times New Roman"/>
                          <a:cs typeface="Times New Roman"/>
                        </a:rPr>
                        <a:t>1</a:t>
                      </a:r>
                      <a:endParaRPr lang="es-EC" sz="10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50</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900" dirty="0"/>
                        <a:t>49,92</a:t>
                      </a:r>
                      <a:endParaRPr lang="es-EC" sz="9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75</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C" sz="900" dirty="0"/>
                        <a:t>72,96</a:t>
                      </a:r>
                      <a:endParaRPr lang="es-EC" sz="9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r>
              <a:tr h="161925">
                <a:tc>
                  <a:txBody>
                    <a:bodyPr/>
                    <a:lstStyle/>
                    <a:p>
                      <a:pPr algn="ctr">
                        <a:lnSpc>
                          <a:spcPct val="115000"/>
                        </a:lnSpc>
                        <a:spcAft>
                          <a:spcPts val="0"/>
                        </a:spcAft>
                      </a:pPr>
                      <a:r>
                        <a:rPr lang="es-ES" sz="1000" b="1" dirty="0">
                          <a:solidFill>
                            <a:srgbClr val="000000"/>
                          </a:solidFill>
                          <a:latin typeface="+mn-lt"/>
                          <a:ea typeface="Times New Roman"/>
                          <a:cs typeface="Times New Roman"/>
                        </a:rPr>
                        <a:t>100</a:t>
                      </a:r>
                      <a:endParaRPr lang="es-EC" sz="10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C" sz="1050" b="1" dirty="0"/>
                        <a:t>97,92</a:t>
                      </a:r>
                      <a:endParaRPr lang="es-EC" sz="105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r>
              <a:tr h="161925">
                <a:tc>
                  <a:txBody>
                    <a:bodyPr/>
                    <a:lstStyle/>
                    <a:p>
                      <a:pPr algn="ctr">
                        <a:lnSpc>
                          <a:spcPct val="115000"/>
                        </a:lnSpc>
                        <a:spcAft>
                          <a:spcPts val="0"/>
                        </a:spcAft>
                      </a:pPr>
                      <a:r>
                        <a:rPr lang="es-ES" sz="1000" b="1">
                          <a:solidFill>
                            <a:srgbClr val="000000"/>
                          </a:solidFill>
                          <a:latin typeface="+mn-lt"/>
                          <a:ea typeface="Times New Roman"/>
                          <a:cs typeface="Times New Roman"/>
                        </a:rPr>
                        <a:t>125</a:t>
                      </a:r>
                      <a:endParaRPr lang="es-EC" sz="10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C" sz="900" dirty="0"/>
                        <a:t>119,04</a:t>
                      </a:r>
                      <a:endParaRPr lang="es-EC" sz="9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r>
              <a:tr h="161925">
                <a:tc>
                  <a:txBody>
                    <a:bodyPr/>
                    <a:lstStyle/>
                    <a:p>
                      <a:pPr algn="ctr">
                        <a:lnSpc>
                          <a:spcPct val="115000"/>
                        </a:lnSpc>
                        <a:spcAft>
                          <a:spcPts val="0"/>
                        </a:spcAft>
                      </a:pPr>
                      <a:r>
                        <a:rPr lang="es-ES" sz="1000" b="1">
                          <a:solidFill>
                            <a:srgbClr val="000000"/>
                          </a:solidFill>
                          <a:latin typeface="+mn-lt"/>
                          <a:ea typeface="Times New Roman"/>
                          <a:cs typeface="Times New Roman"/>
                        </a:rPr>
                        <a:t>200</a:t>
                      </a:r>
                      <a:endParaRPr lang="es-EC" sz="10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C" sz="900" dirty="0"/>
                        <a:t>186,24</a:t>
                      </a:r>
                      <a:endParaRPr lang="es-EC" sz="9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r>
              <a:tr h="161925">
                <a:tc>
                  <a:txBody>
                    <a:bodyPr/>
                    <a:lstStyle/>
                    <a:p>
                      <a:pPr algn="ctr">
                        <a:lnSpc>
                          <a:spcPct val="115000"/>
                        </a:lnSpc>
                        <a:spcAft>
                          <a:spcPts val="0"/>
                        </a:spcAft>
                      </a:pPr>
                      <a:r>
                        <a:rPr lang="es-ES" sz="1000" b="1">
                          <a:solidFill>
                            <a:srgbClr val="000000"/>
                          </a:solidFill>
                          <a:latin typeface="+mn-lt"/>
                          <a:ea typeface="Times New Roman"/>
                          <a:cs typeface="Times New Roman"/>
                        </a:rPr>
                        <a:t>250</a:t>
                      </a:r>
                      <a:endParaRPr lang="es-EC" sz="10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C" sz="900" dirty="0"/>
                        <a:t>234,24</a:t>
                      </a:r>
                      <a:endParaRPr lang="es-EC" sz="9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r>
              <a:tr h="161925">
                <a:tc>
                  <a:txBody>
                    <a:bodyPr/>
                    <a:lstStyle/>
                    <a:p>
                      <a:pPr algn="ctr">
                        <a:lnSpc>
                          <a:spcPct val="115000"/>
                        </a:lnSpc>
                        <a:spcAft>
                          <a:spcPts val="0"/>
                        </a:spcAft>
                      </a:pPr>
                      <a:r>
                        <a:rPr lang="es-ES" sz="1000" b="1">
                          <a:solidFill>
                            <a:srgbClr val="000000"/>
                          </a:solidFill>
                          <a:latin typeface="+mn-lt"/>
                          <a:ea typeface="Times New Roman"/>
                          <a:cs typeface="Times New Roman"/>
                        </a:rPr>
                        <a:t>500</a:t>
                      </a:r>
                      <a:endParaRPr lang="es-EC" sz="10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C" sz="900" dirty="0"/>
                        <a:t>464,64</a:t>
                      </a:r>
                      <a:endParaRPr lang="es-EC" sz="9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r>
              <a:tr h="161925">
                <a:tc>
                  <a:txBody>
                    <a:bodyPr/>
                    <a:lstStyle/>
                    <a:p>
                      <a:pPr algn="ctr">
                        <a:lnSpc>
                          <a:spcPct val="115000"/>
                        </a:lnSpc>
                        <a:spcAft>
                          <a:spcPts val="0"/>
                        </a:spcAft>
                      </a:pPr>
                      <a:r>
                        <a:rPr lang="es-ES" sz="1000" b="1">
                          <a:solidFill>
                            <a:srgbClr val="000000"/>
                          </a:solidFill>
                          <a:latin typeface="+mn-lt"/>
                          <a:ea typeface="Times New Roman"/>
                          <a:cs typeface="Times New Roman"/>
                        </a:rPr>
                        <a:t>1000</a:t>
                      </a:r>
                      <a:endParaRPr lang="es-EC" sz="10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C" sz="900" dirty="0"/>
                        <a:t>929,28</a:t>
                      </a:r>
                      <a:endParaRPr lang="es-EC" sz="9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4" name="23 Flecha derecha"/>
          <p:cNvSpPr/>
          <p:nvPr/>
        </p:nvSpPr>
        <p:spPr>
          <a:xfrm>
            <a:off x="6732240" y="206084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25 Conector recto de flecha"/>
          <p:cNvCxnSpPr/>
          <p:nvPr/>
        </p:nvCxnSpPr>
        <p:spPr>
          <a:xfrm rot="5400000">
            <a:off x="2699792" y="3645024"/>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28 Conector recto de flecha"/>
          <p:cNvCxnSpPr/>
          <p:nvPr/>
        </p:nvCxnSpPr>
        <p:spPr>
          <a:xfrm rot="5400000">
            <a:off x="2807804" y="4761148"/>
            <a:ext cx="36004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29 Flecha derecha"/>
          <p:cNvSpPr/>
          <p:nvPr/>
        </p:nvSpPr>
        <p:spPr>
          <a:xfrm>
            <a:off x="4788024" y="4797152"/>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CuadroTexto"/>
          <p:cNvSpPr txBox="1"/>
          <p:nvPr/>
        </p:nvSpPr>
        <p:spPr>
          <a:xfrm>
            <a:off x="5436096" y="3501008"/>
            <a:ext cx="1152128" cy="276999"/>
          </a:xfrm>
          <a:prstGeom prst="rect">
            <a:avLst/>
          </a:prstGeom>
          <a:noFill/>
        </p:spPr>
        <p:txBody>
          <a:bodyPr wrap="square" rtlCol="0">
            <a:spAutoFit/>
          </a:bodyPr>
          <a:lstStyle/>
          <a:p>
            <a:r>
              <a:rPr lang="es-MX" sz="1200" b="1" dirty="0" smtClean="0"/>
              <a:t>50mg/L CaCO</a:t>
            </a:r>
            <a:r>
              <a:rPr lang="es-MX" sz="800" b="1" dirty="0" smtClean="0"/>
              <a:t>3</a:t>
            </a:r>
            <a:endParaRPr lang="en-US" sz="800" b="1" dirty="0"/>
          </a:p>
        </p:txBody>
      </p:sp>
      <p:sp>
        <p:nvSpPr>
          <p:cNvPr id="32" name="31 CuadroTexto"/>
          <p:cNvSpPr txBox="1"/>
          <p:nvPr/>
        </p:nvSpPr>
        <p:spPr>
          <a:xfrm>
            <a:off x="7596336" y="3429000"/>
            <a:ext cx="1224136" cy="461665"/>
          </a:xfrm>
          <a:prstGeom prst="rect">
            <a:avLst/>
          </a:prstGeom>
          <a:noFill/>
        </p:spPr>
        <p:txBody>
          <a:bodyPr wrap="square" rtlCol="0">
            <a:spAutoFit/>
          </a:bodyPr>
          <a:lstStyle/>
          <a:p>
            <a:pPr algn="ctr"/>
            <a:r>
              <a:rPr lang="es-MX" sz="1200" b="1" dirty="0" smtClean="0"/>
              <a:t>1,3ml de </a:t>
            </a:r>
            <a:r>
              <a:rPr lang="es-MX" sz="1200" b="1" dirty="0" err="1" smtClean="0"/>
              <a:t>titulante</a:t>
            </a:r>
            <a:endParaRPr lang="en-US" sz="1200" b="1" dirty="0"/>
          </a:p>
        </p:txBody>
      </p:sp>
      <p:sp>
        <p:nvSpPr>
          <p:cNvPr id="27" name="26 CuadroTexto"/>
          <p:cNvSpPr txBox="1"/>
          <p:nvPr/>
        </p:nvSpPr>
        <p:spPr>
          <a:xfrm>
            <a:off x="1043608" y="4077072"/>
            <a:ext cx="1512168" cy="276999"/>
          </a:xfrm>
          <a:prstGeom prst="rect">
            <a:avLst/>
          </a:prstGeom>
          <a:noFill/>
        </p:spPr>
        <p:txBody>
          <a:bodyPr wrap="square" rtlCol="0">
            <a:spAutoFit/>
          </a:bodyPr>
          <a:lstStyle/>
          <a:p>
            <a:r>
              <a:rPr lang="es-MX" sz="1200" b="1" dirty="0" err="1" smtClean="0"/>
              <a:t>Ec.</a:t>
            </a:r>
            <a:r>
              <a:rPr lang="es-MX" sz="1200" b="1" dirty="0" smtClean="0"/>
              <a:t> Normalidad</a:t>
            </a:r>
            <a:endParaRPr lang="en-US" sz="1200" b="1" dirty="0"/>
          </a:p>
        </p:txBody>
      </p:sp>
      <p:sp>
        <p:nvSpPr>
          <p:cNvPr id="28" name="27 CuadroTexto"/>
          <p:cNvSpPr txBox="1"/>
          <p:nvPr/>
        </p:nvSpPr>
        <p:spPr>
          <a:xfrm>
            <a:off x="467544" y="5085184"/>
            <a:ext cx="1512168" cy="276999"/>
          </a:xfrm>
          <a:prstGeom prst="rect">
            <a:avLst/>
          </a:prstGeom>
          <a:noFill/>
        </p:spPr>
        <p:txBody>
          <a:bodyPr wrap="square" rtlCol="0">
            <a:spAutoFit/>
          </a:bodyPr>
          <a:lstStyle/>
          <a:p>
            <a:r>
              <a:rPr lang="es-MX" sz="1200" b="1" dirty="0" err="1" smtClean="0"/>
              <a:t>Ec.</a:t>
            </a:r>
            <a:r>
              <a:rPr lang="es-MX" sz="1200" b="1" dirty="0" smtClean="0"/>
              <a:t> Concentración</a:t>
            </a:r>
            <a:endParaRPr lang="en-US"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692696"/>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Alcalinidad</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2" name="31 Tabla"/>
          <p:cNvGraphicFramePr>
            <a:graphicFrameLocks noGrp="1"/>
          </p:cNvGraphicFramePr>
          <p:nvPr/>
        </p:nvGraphicFramePr>
        <p:xfrm>
          <a:off x="1763688" y="1746956"/>
          <a:ext cx="5250817" cy="1803273"/>
        </p:xfrm>
        <a:graphic>
          <a:graphicData uri="http://schemas.openxmlformats.org/drawingml/2006/table">
            <a:tbl>
              <a:tblPr>
                <a:tableStyleId>{D7AC3CCA-C797-4891-BE02-D94E43425B78}</a:tableStyleId>
              </a:tblPr>
              <a:tblGrid>
                <a:gridCol w="787496"/>
                <a:gridCol w="500048"/>
                <a:gridCol w="500048"/>
                <a:gridCol w="500048"/>
                <a:gridCol w="500048"/>
                <a:gridCol w="462937"/>
                <a:gridCol w="500048"/>
                <a:gridCol w="500048"/>
                <a:gridCol w="500048"/>
                <a:gridCol w="500048"/>
              </a:tblGrid>
              <a:tr h="161925">
                <a:tc rowSpan="3">
                  <a:txBody>
                    <a:bodyPr/>
                    <a:lstStyle/>
                    <a:p>
                      <a:pPr algn="ctr">
                        <a:lnSpc>
                          <a:spcPct val="115000"/>
                        </a:lnSpc>
                        <a:spcAft>
                          <a:spcPts val="0"/>
                        </a:spcAft>
                      </a:pPr>
                      <a:r>
                        <a:rPr lang="es-EC" sz="800" dirty="0"/>
                        <a:t>Concentración </a:t>
                      </a:r>
                      <a:r>
                        <a:rPr lang="es-EC" sz="800" dirty="0" smtClean="0"/>
                        <a:t>Teórica  </a:t>
                      </a:r>
                      <a:r>
                        <a:rPr lang="es-EC" sz="800" dirty="0"/>
                        <a:t>(mg/L) </a:t>
                      </a:r>
                      <a:endParaRPr lang="es-EC" sz="800" b="1" dirty="0">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es-EC" sz="900" dirty="0"/>
                        <a:t>DIA 1</a:t>
                      </a:r>
                      <a:endParaRPr lang="es-EC" sz="900" b="1" dirty="0">
                        <a:latin typeface="Times New Roman"/>
                        <a:ea typeface="Times New Roman"/>
                        <a:cs typeface="Times New Roman"/>
                      </a:endParaRPr>
                    </a:p>
                  </a:txBody>
                  <a:tcPr marL="68580" marR="68580" marT="0" marB="0" anchor="ctr">
                    <a:solidFill>
                      <a:schemeClr val="bg1"/>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900"/>
                        <a:t>DIA 2</a:t>
                      </a:r>
                      <a:endParaRPr lang="es-EC" sz="900" b="1">
                        <a:latin typeface="Times New Roman"/>
                        <a:ea typeface="Times New Roman"/>
                        <a:cs typeface="Times New Roman"/>
                      </a:endParaRPr>
                    </a:p>
                  </a:txBody>
                  <a:tcPr marL="68580" marR="6858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900" dirty="0"/>
                        <a:t>DIA 3</a:t>
                      </a:r>
                      <a:endParaRPr lang="es-EC" sz="900" b="1" dirty="0">
                        <a:latin typeface="Times New Roman"/>
                        <a:ea typeface="Times New Roman"/>
                        <a:cs typeface="Times New Roman"/>
                      </a:endParaRPr>
                    </a:p>
                  </a:txBody>
                  <a:tcPr marL="68580" marR="68580" marT="0" marB="0" anchor="ctr">
                    <a:solidFill>
                      <a:schemeClr val="bg1"/>
                    </a:solidFill>
                  </a:tcPr>
                </a:tc>
                <a:tc hMerge="1">
                  <a:txBody>
                    <a:bodyPr/>
                    <a:lstStyle/>
                    <a:p>
                      <a:endParaRPr lang="es-EC"/>
                    </a:p>
                  </a:txBody>
                  <a:tcPr/>
                </a:tc>
                <a:tc hMerge="1">
                  <a:txBody>
                    <a:bodyPr/>
                    <a:lstStyle/>
                    <a:p>
                      <a:endParaRPr lang="es-EC"/>
                    </a:p>
                  </a:txBody>
                  <a:tcPr/>
                </a:tc>
              </a:tr>
              <a:tr h="161925">
                <a:tc vMerge="1">
                  <a:txBody>
                    <a:bodyPr/>
                    <a:lstStyle/>
                    <a:p>
                      <a:endParaRPr lang="es-EC"/>
                    </a:p>
                  </a:txBody>
                  <a:tcPr/>
                </a:tc>
                <a:tc gridSpan="3">
                  <a:txBody>
                    <a:bodyPr/>
                    <a:lstStyle/>
                    <a:p>
                      <a:pPr algn="ctr">
                        <a:lnSpc>
                          <a:spcPct val="115000"/>
                        </a:lnSpc>
                        <a:spcAft>
                          <a:spcPts val="0"/>
                        </a:spcAft>
                      </a:pPr>
                      <a:r>
                        <a:rPr lang="es-EC" sz="900" dirty="0"/>
                        <a:t>Número de lecturas</a:t>
                      </a:r>
                      <a:endParaRPr lang="es-EC" sz="900" b="1" dirty="0">
                        <a:latin typeface="Times New Roman"/>
                        <a:ea typeface="Times New Roman"/>
                        <a:cs typeface="Times New Roman"/>
                      </a:endParaRPr>
                    </a:p>
                  </a:txBody>
                  <a:tcPr marL="68580" marR="68580" marT="0" marB="0" anchor="ctr">
                    <a:solidFill>
                      <a:schemeClr val="bg1"/>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900" dirty="0"/>
                        <a:t>Número de lecturas</a:t>
                      </a:r>
                      <a:endParaRPr lang="es-EC" sz="900" b="1" dirty="0">
                        <a:latin typeface="Times New Roman"/>
                        <a:ea typeface="Times New Roman"/>
                        <a:cs typeface="Times New Roman"/>
                      </a:endParaRPr>
                    </a:p>
                  </a:txBody>
                  <a:tcPr marL="68580" marR="6858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900" dirty="0"/>
                        <a:t>Número de lecturas</a:t>
                      </a:r>
                      <a:endParaRPr lang="es-EC" sz="900" b="1" dirty="0">
                        <a:latin typeface="Times New Roman"/>
                        <a:ea typeface="Times New Roman"/>
                        <a:cs typeface="Times New Roman"/>
                      </a:endParaRPr>
                    </a:p>
                  </a:txBody>
                  <a:tcPr marL="68580" marR="68580" marT="0" marB="0" anchor="ctr">
                    <a:solidFill>
                      <a:schemeClr val="bg1"/>
                    </a:solidFill>
                  </a:tcPr>
                </a:tc>
                <a:tc hMerge="1">
                  <a:txBody>
                    <a:bodyPr/>
                    <a:lstStyle/>
                    <a:p>
                      <a:endParaRPr lang="es-EC"/>
                    </a:p>
                  </a:txBody>
                  <a:tcPr/>
                </a:tc>
                <a:tc hMerge="1">
                  <a:txBody>
                    <a:bodyPr/>
                    <a:lstStyle/>
                    <a:p>
                      <a:endParaRPr lang="es-EC"/>
                    </a:p>
                  </a:txBody>
                  <a:tcPr/>
                </a:tc>
              </a:tr>
              <a:tr h="161925">
                <a:tc vMerge="1">
                  <a:txBody>
                    <a:bodyPr/>
                    <a:lstStyle/>
                    <a:p>
                      <a:endParaRPr lang="es-EC"/>
                    </a:p>
                  </a:txBody>
                  <a:tcPr/>
                </a:tc>
                <a:tc>
                  <a:txBody>
                    <a:bodyPr/>
                    <a:lstStyle/>
                    <a:p>
                      <a:pPr algn="ctr">
                        <a:lnSpc>
                          <a:spcPct val="115000"/>
                        </a:lnSpc>
                        <a:spcAft>
                          <a:spcPts val="0"/>
                        </a:spcAft>
                      </a:pPr>
                      <a:r>
                        <a:rPr lang="es-EC" sz="900"/>
                        <a:t>1</a:t>
                      </a:r>
                      <a:endParaRPr lang="es-EC" sz="900" b="1">
                        <a:latin typeface="Times New Roman"/>
                        <a:ea typeface="Times New Roman"/>
                        <a:cs typeface="Times New Roman"/>
                      </a:endParaRPr>
                    </a:p>
                  </a:txBody>
                  <a:tcPr marL="68580" marR="68580" marT="0" marB="0" anchor="ctr">
                    <a:solidFill>
                      <a:schemeClr val="bg1"/>
                    </a:solidFill>
                  </a:tcPr>
                </a:tc>
                <a:tc>
                  <a:txBody>
                    <a:bodyPr/>
                    <a:lstStyle/>
                    <a:p>
                      <a:pPr algn="ctr">
                        <a:lnSpc>
                          <a:spcPct val="115000"/>
                        </a:lnSpc>
                        <a:spcAft>
                          <a:spcPts val="0"/>
                        </a:spcAft>
                      </a:pPr>
                      <a:r>
                        <a:rPr lang="es-EC" sz="900" dirty="0"/>
                        <a:t>2</a:t>
                      </a:r>
                      <a:endParaRPr lang="es-EC" sz="900" b="1" dirty="0">
                        <a:latin typeface="Times New Roman"/>
                        <a:ea typeface="Times New Roman"/>
                        <a:cs typeface="Times New Roman"/>
                      </a:endParaRPr>
                    </a:p>
                  </a:txBody>
                  <a:tcPr marL="68580" marR="68580" marT="0" marB="0" anchor="ctr">
                    <a:solidFill>
                      <a:schemeClr val="bg1"/>
                    </a:solidFill>
                  </a:tcPr>
                </a:tc>
                <a:tc>
                  <a:txBody>
                    <a:bodyPr/>
                    <a:lstStyle/>
                    <a:p>
                      <a:pPr algn="ctr">
                        <a:lnSpc>
                          <a:spcPct val="115000"/>
                        </a:lnSpc>
                        <a:spcAft>
                          <a:spcPts val="0"/>
                        </a:spcAft>
                      </a:pPr>
                      <a:r>
                        <a:rPr lang="es-EC" sz="900"/>
                        <a:t>3</a:t>
                      </a:r>
                      <a:endParaRPr lang="es-EC" sz="900" b="1">
                        <a:latin typeface="Times New Roman"/>
                        <a:ea typeface="Times New Roman"/>
                        <a:cs typeface="Times New Roman"/>
                      </a:endParaRPr>
                    </a:p>
                  </a:txBody>
                  <a:tcPr marL="68580" marR="68580" marT="0" marB="0" anchor="ctr">
                    <a:solidFill>
                      <a:schemeClr val="bg1"/>
                    </a:solidFill>
                  </a:tcPr>
                </a:tc>
                <a:tc>
                  <a:txBody>
                    <a:bodyPr/>
                    <a:lstStyle/>
                    <a:p>
                      <a:pPr algn="ctr">
                        <a:lnSpc>
                          <a:spcPct val="115000"/>
                        </a:lnSpc>
                        <a:spcAft>
                          <a:spcPts val="0"/>
                        </a:spcAft>
                      </a:pPr>
                      <a:r>
                        <a:rPr lang="es-EC" sz="900"/>
                        <a:t>1</a:t>
                      </a:r>
                      <a:endParaRPr lang="es-EC" sz="900" b="1">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900"/>
                        <a:t>2</a:t>
                      </a:r>
                      <a:endParaRPr lang="es-EC" sz="900" b="1">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900"/>
                        <a:t>3</a:t>
                      </a:r>
                      <a:endParaRPr lang="es-EC" sz="900" b="1">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900"/>
                        <a:t>1</a:t>
                      </a:r>
                      <a:endParaRPr lang="es-EC" sz="900" b="1">
                        <a:latin typeface="Times New Roman"/>
                        <a:ea typeface="Times New Roman"/>
                        <a:cs typeface="Times New Roman"/>
                      </a:endParaRPr>
                    </a:p>
                  </a:txBody>
                  <a:tcPr marL="68580" marR="68580" marT="0" marB="0" anchor="ctr">
                    <a:solidFill>
                      <a:schemeClr val="bg1"/>
                    </a:solidFill>
                  </a:tcPr>
                </a:tc>
                <a:tc>
                  <a:txBody>
                    <a:bodyPr/>
                    <a:lstStyle/>
                    <a:p>
                      <a:pPr algn="ctr">
                        <a:lnSpc>
                          <a:spcPct val="115000"/>
                        </a:lnSpc>
                        <a:spcAft>
                          <a:spcPts val="0"/>
                        </a:spcAft>
                      </a:pPr>
                      <a:r>
                        <a:rPr lang="es-EC" sz="900" dirty="0"/>
                        <a:t>2</a:t>
                      </a:r>
                      <a:endParaRPr lang="es-EC" sz="900" b="1" dirty="0">
                        <a:latin typeface="Times New Roman"/>
                        <a:ea typeface="Times New Roman"/>
                        <a:cs typeface="Times New Roman"/>
                      </a:endParaRPr>
                    </a:p>
                  </a:txBody>
                  <a:tcPr marL="68580" marR="68580" marT="0" marB="0" anchor="ctr">
                    <a:solidFill>
                      <a:schemeClr val="bg1"/>
                    </a:solidFill>
                  </a:tcPr>
                </a:tc>
                <a:tc>
                  <a:txBody>
                    <a:bodyPr/>
                    <a:lstStyle/>
                    <a:p>
                      <a:pPr algn="ctr">
                        <a:lnSpc>
                          <a:spcPct val="115000"/>
                        </a:lnSpc>
                        <a:spcAft>
                          <a:spcPts val="0"/>
                        </a:spcAft>
                      </a:pPr>
                      <a:r>
                        <a:rPr lang="es-EC" sz="900" dirty="0"/>
                        <a:t>3</a:t>
                      </a:r>
                      <a:endParaRPr lang="es-EC" sz="900" b="1" dirty="0">
                        <a:latin typeface="Times New Roman"/>
                        <a:ea typeface="Times New Roman"/>
                        <a:cs typeface="Times New Roman"/>
                      </a:endParaRPr>
                    </a:p>
                  </a:txBody>
                  <a:tcPr marL="68580" marR="68580" marT="0" marB="0" anchor="ctr">
                    <a:solidFill>
                      <a:schemeClr val="bg1"/>
                    </a:solidFill>
                  </a:tcPr>
                </a:tc>
              </a:tr>
              <a:tr h="161925">
                <a:tc>
                  <a:txBody>
                    <a:bodyPr/>
                    <a:lstStyle/>
                    <a:p>
                      <a:pPr algn="ctr">
                        <a:lnSpc>
                          <a:spcPct val="115000"/>
                        </a:lnSpc>
                        <a:spcAft>
                          <a:spcPts val="0"/>
                        </a:spcAft>
                      </a:pPr>
                      <a:r>
                        <a:rPr lang="es-EC" sz="900" dirty="0"/>
                        <a:t>50</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900" dirty="0"/>
                        <a:t>49,92</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48,00</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48,00</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48,00</a:t>
                      </a:r>
                      <a:endParaRPr lang="es-EC" sz="900" dirty="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48,00</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49,92</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dirty="0"/>
                        <a:t>48,00</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48,00</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46,08</a:t>
                      </a:r>
                      <a:endParaRPr lang="es-EC" sz="900" dirty="0">
                        <a:latin typeface="Times New Roman"/>
                        <a:ea typeface="Times New Roman"/>
                        <a:cs typeface="Times New Roman"/>
                      </a:endParaRPr>
                    </a:p>
                  </a:txBody>
                  <a:tcPr marL="68580" marR="68580" marT="0" marB="0" anchor="b">
                    <a:solidFill>
                      <a:schemeClr val="bg1"/>
                    </a:solidFill>
                  </a:tcPr>
                </a:tc>
              </a:tr>
              <a:tr h="161925">
                <a:tc>
                  <a:txBody>
                    <a:bodyPr/>
                    <a:lstStyle/>
                    <a:p>
                      <a:pPr algn="ctr">
                        <a:lnSpc>
                          <a:spcPct val="115000"/>
                        </a:lnSpc>
                        <a:spcAft>
                          <a:spcPts val="0"/>
                        </a:spcAft>
                      </a:pPr>
                      <a:r>
                        <a:rPr lang="es-EC" sz="900" dirty="0"/>
                        <a:t>75</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900" dirty="0"/>
                        <a:t>72,96</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74,88</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72,96</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74,88</a:t>
                      </a:r>
                      <a:endParaRPr lang="es-EC" sz="900" dirty="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dirty="0"/>
                        <a:t>72,96</a:t>
                      </a:r>
                      <a:endParaRPr lang="es-EC" sz="900" dirty="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dirty="0"/>
                        <a:t>76,80</a:t>
                      </a:r>
                      <a:endParaRPr lang="es-EC" sz="900" dirty="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dirty="0"/>
                        <a:t>72,96</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72,96</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74,88</a:t>
                      </a:r>
                      <a:endParaRPr lang="es-EC" sz="900">
                        <a:latin typeface="Times New Roman"/>
                        <a:ea typeface="Times New Roman"/>
                        <a:cs typeface="Times New Roman"/>
                      </a:endParaRPr>
                    </a:p>
                  </a:txBody>
                  <a:tcPr marL="68580" marR="68580" marT="0" marB="0" anchor="b">
                    <a:solidFill>
                      <a:schemeClr val="bg1"/>
                    </a:solidFill>
                  </a:tcPr>
                </a:tc>
              </a:tr>
              <a:tr h="161925">
                <a:tc>
                  <a:txBody>
                    <a:bodyPr/>
                    <a:lstStyle/>
                    <a:p>
                      <a:pPr algn="ctr">
                        <a:lnSpc>
                          <a:spcPct val="115000"/>
                        </a:lnSpc>
                        <a:spcAft>
                          <a:spcPts val="0"/>
                        </a:spcAft>
                      </a:pPr>
                      <a:r>
                        <a:rPr lang="es-EC" sz="900" dirty="0"/>
                        <a:t>100</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1050" dirty="0"/>
                        <a:t>97,92</a:t>
                      </a:r>
                      <a:endParaRPr lang="es-EC" sz="1050" b="1"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97,92</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97,92</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96,00</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97,92</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99,84</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96,00</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97,92</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96,00</a:t>
                      </a:r>
                      <a:endParaRPr lang="es-EC" sz="900">
                        <a:latin typeface="Times New Roman"/>
                        <a:ea typeface="Times New Roman"/>
                        <a:cs typeface="Times New Roman"/>
                      </a:endParaRPr>
                    </a:p>
                  </a:txBody>
                  <a:tcPr marL="68580" marR="68580" marT="0" marB="0" anchor="b">
                    <a:solidFill>
                      <a:schemeClr val="bg1"/>
                    </a:solidFill>
                  </a:tcPr>
                </a:tc>
              </a:tr>
              <a:tr h="161925">
                <a:tc>
                  <a:txBody>
                    <a:bodyPr/>
                    <a:lstStyle/>
                    <a:p>
                      <a:pPr algn="ctr">
                        <a:lnSpc>
                          <a:spcPct val="115000"/>
                        </a:lnSpc>
                        <a:spcAft>
                          <a:spcPts val="0"/>
                        </a:spcAft>
                      </a:pPr>
                      <a:r>
                        <a:rPr lang="es-EC" sz="900" dirty="0"/>
                        <a:t>125</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900" dirty="0"/>
                        <a:t>119,04</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117,12</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117,12</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119,04</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119,04</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119,04</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115,20</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120,96</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119,04</a:t>
                      </a:r>
                      <a:endParaRPr lang="es-EC" sz="900">
                        <a:latin typeface="Times New Roman"/>
                        <a:ea typeface="Times New Roman"/>
                        <a:cs typeface="Times New Roman"/>
                      </a:endParaRPr>
                    </a:p>
                  </a:txBody>
                  <a:tcPr marL="68580" marR="68580" marT="0" marB="0" anchor="b">
                    <a:solidFill>
                      <a:schemeClr val="bg1"/>
                    </a:solidFill>
                  </a:tcPr>
                </a:tc>
              </a:tr>
              <a:tr h="161925">
                <a:tc>
                  <a:txBody>
                    <a:bodyPr/>
                    <a:lstStyle/>
                    <a:p>
                      <a:pPr algn="ctr">
                        <a:lnSpc>
                          <a:spcPct val="115000"/>
                        </a:lnSpc>
                        <a:spcAft>
                          <a:spcPts val="0"/>
                        </a:spcAft>
                      </a:pPr>
                      <a:r>
                        <a:rPr lang="es-EC" sz="900" dirty="0"/>
                        <a:t>200</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900" dirty="0"/>
                        <a:t>186,24</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188,16</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188,16</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188,16</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186,24</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188,16</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188,16</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188,16</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188,16</a:t>
                      </a:r>
                      <a:endParaRPr lang="es-EC" sz="900">
                        <a:latin typeface="Times New Roman"/>
                        <a:ea typeface="Times New Roman"/>
                        <a:cs typeface="Times New Roman"/>
                      </a:endParaRPr>
                    </a:p>
                  </a:txBody>
                  <a:tcPr marL="68580" marR="68580" marT="0" marB="0" anchor="b">
                    <a:solidFill>
                      <a:schemeClr val="bg1"/>
                    </a:solidFill>
                  </a:tcPr>
                </a:tc>
              </a:tr>
              <a:tr h="161925">
                <a:tc>
                  <a:txBody>
                    <a:bodyPr/>
                    <a:lstStyle/>
                    <a:p>
                      <a:pPr algn="ctr">
                        <a:lnSpc>
                          <a:spcPct val="115000"/>
                        </a:lnSpc>
                        <a:spcAft>
                          <a:spcPts val="0"/>
                        </a:spcAft>
                      </a:pPr>
                      <a:r>
                        <a:rPr lang="es-EC" sz="900" dirty="0"/>
                        <a:t>250</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900" dirty="0"/>
                        <a:t>234,24</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236,16</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234,24</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234,24</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232,32</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236,16</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232,32</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232,32</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234,24</a:t>
                      </a:r>
                      <a:endParaRPr lang="es-EC" sz="900" dirty="0">
                        <a:latin typeface="Times New Roman"/>
                        <a:ea typeface="Times New Roman"/>
                        <a:cs typeface="Times New Roman"/>
                      </a:endParaRPr>
                    </a:p>
                  </a:txBody>
                  <a:tcPr marL="68580" marR="68580" marT="0" marB="0" anchor="b">
                    <a:solidFill>
                      <a:schemeClr val="bg1"/>
                    </a:solidFill>
                  </a:tcPr>
                </a:tc>
              </a:tr>
              <a:tr h="161925">
                <a:tc>
                  <a:txBody>
                    <a:bodyPr/>
                    <a:lstStyle/>
                    <a:p>
                      <a:pPr algn="ctr">
                        <a:lnSpc>
                          <a:spcPct val="115000"/>
                        </a:lnSpc>
                        <a:spcAft>
                          <a:spcPts val="0"/>
                        </a:spcAft>
                      </a:pPr>
                      <a:r>
                        <a:rPr lang="es-EC" sz="900" dirty="0"/>
                        <a:t>500</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900" dirty="0"/>
                        <a:t>464,64</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468,48</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468,48</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468,48</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464,64</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468,48</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466,56</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468,48</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468,48</a:t>
                      </a:r>
                      <a:endParaRPr lang="es-EC" sz="900" dirty="0">
                        <a:latin typeface="Times New Roman"/>
                        <a:ea typeface="Times New Roman"/>
                        <a:cs typeface="Times New Roman"/>
                      </a:endParaRPr>
                    </a:p>
                  </a:txBody>
                  <a:tcPr marL="68580" marR="68580" marT="0" marB="0" anchor="b">
                    <a:solidFill>
                      <a:schemeClr val="bg1"/>
                    </a:solidFill>
                  </a:tcPr>
                </a:tc>
              </a:tr>
              <a:tr h="161925">
                <a:tc>
                  <a:txBody>
                    <a:bodyPr/>
                    <a:lstStyle/>
                    <a:p>
                      <a:pPr algn="ctr">
                        <a:lnSpc>
                          <a:spcPct val="115000"/>
                        </a:lnSpc>
                        <a:spcAft>
                          <a:spcPts val="0"/>
                        </a:spcAft>
                      </a:pPr>
                      <a:r>
                        <a:rPr lang="es-EC" sz="900" dirty="0"/>
                        <a:t>1000</a:t>
                      </a:r>
                      <a:endParaRPr lang="es-EC" sz="9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C" sz="900" dirty="0"/>
                        <a:t>929,28</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929,28</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936,96</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936,96</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a:t>929,28</a:t>
                      </a:r>
                      <a:endParaRPr lang="es-EC" sz="90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dirty="0"/>
                        <a:t>936,96</a:t>
                      </a:r>
                      <a:endParaRPr lang="es-EC" sz="900" dirty="0">
                        <a:latin typeface="Times New Roman"/>
                        <a:ea typeface="Times New Roman"/>
                        <a:cs typeface="Times New Roman"/>
                      </a:endParaRPr>
                    </a:p>
                  </a:txBody>
                  <a:tcPr marL="68580" marR="68580" marT="0" marB="0" anchor="b"/>
                </a:tc>
                <a:tc>
                  <a:txBody>
                    <a:bodyPr/>
                    <a:lstStyle/>
                    <a:p>
                      <a:pPr algn="l">
                        <a:lnSpc>
                          <a:spcPct val="115000"/>
                        </a:lnSpc>
                        <a:spcAft>
                          <a:spcPts val="0"/>
                        </a:spcAft>
                      </a:pPr>
                      <a:r>
                        <a:rPr lang="es-EC" sz="900" dirty="0"/>
                        <a:t>933,12</a:t>
                      </a:r>
                      <a:endParaRPr lang="es-EC" sz="900" dirty="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a:t>935,04</a:t>
                      </a:r>
                      <a:endParaRPr lang="es-EC" sz="900">
                        <a:latin typeface="Times New Roman"/>
                        <a:ea typeface="Times New Roman"/>
                        <a:cs typeface="Times New Roman"/>
                      </a:endParaRPr>
                    </a:p>
                  </a:txBody>
                  <a:tcPr marL="68580" marR="68580" marT="0" marB="0" anchor="b">
                    <a:solidFill>
                      <a:schemeClr val="bg1"/>
                    </a:solidFill>
                  </a:tcPr>
                </a:tc>
                <a:tc>
                  <a:txBody>
                    <a:bodyPr/>
                    <a:lstStyle/>
                    <a:p>
                      <a:pPr algn="l">
                        <a:lnSpc>
                          <a:spcPct val="115000"/>
                        </a:lnSpc>
                        <a:spcAft>
                          <a:spcPts val="0"/>
                        </a:spcAft>
                      </a:pPr>
                      <a:r>
                        <a:rPr lang="es-EC" sz="900" dirty="0"/>
                        <a:t>936,96</a:t>
                      </a:r>
                      <a:endParaRPr lang="es-EC" sz="900" dirty="0">
                        <a:latin typeface="Times New Roman"/>
                        <a:ea typeface="Times New Roman"/>
                        <a:cs typeface="Times New Roman"/>
                      </a:endParaRPr>
                    </a:p>
                  </a:txBody>
                  <a:tcPr marL="68580" marR="68580" marT="0" marB="0" anchor="b">
                    <a:solidFill>
                      <a:schemeClr val="bg1"/>
                    </a:solidFill>
                  </a:tcPr>
                </a:tc>
              </a:tr>
            </a:tbl>
          </a:graphicData>
        </a:graphic>
      </p:graphicFrame>
      <p:graphicFrame>
        <p:nvGraphicFramePr>
          <p:cNvPr id="33" name="32 Tabla"/>
          <p:cNvGraphicFramePr>
            <a:graphicFrameLocks noGrp="1"/>
          </p:cNvGraphicFramePr>
          <p:nvPr/>
        </p:nvGraphicFramePr>
        <p:xfrm>
          <a:off x="3059832" y="4077072"/>
          <a:ext cx="2808312" cy="2523744"/>
        </p:xfrm>
        <a:graphic>
          <a:graphicData uri="http://schemas.openxmlformats.org/drawingml/2006/table">
            <a:tbl>
              <a:tblPr>
                <a:tableStyleId>{D7AC3CCA-C797-4891-BE02-D94E43425B78}</a:tableStyleId>
              </a:tblPr>
              <a:tblGrid>
                <a:gridCol w="1111511"/>
                <a:gridCol w="1696801"/>
              </a:tblGrid>
              <a:tr h="171450">
                <a:tc>
                  <a:txBody>
                    <a:bodyPr/>
                    <a:lstStyle/>
                    <a:p>
                      <a:pPr algn="ctr">
                        <a:lnSpc>
                          <a:spcPct val="115000"/>
                        </a:lnSpc>
                        <a:spcAft>
                          <a:spcPts val="0"/>
                        </a:spcAft>
                      </a:pPr>
                      <a:r>
                        <a:rPr lang="es-EC" sz="1200" b="1" dirty="0"/>
                        <a:t>Concentración  </a:t>
                      </a:r>
                      <a:r>
                        <a:rPr lang="es-EC" sz="1200" b="1" dirty="0" smtClean="0"/>
                        <a:t>Teórica (mg/L</a:t>
                      </a:r>
                      <a:r>
                        <a:rPr lang="es-EC" sz="1200" b="1" dirty="0"/>
                        <a:t>)</a:t>
                      </a:r>
                      <a:endParaRPr lang="es-EC" sz="12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200" b="1" dirty="0"/>
                        <a:t>Promedio de Alcalinidad </a:t>
                      </a:r>
                      <a:r>
                        <a:rPr lang="es-EC" sz="1200" b="1" dirty="0" smtClean="0"/>
                        <a:t>mg/L </a:t>
                      </a:r>
                      <a:r>
                        <a:rPr lang="es-EC" sz="1200" b="1" dirty="0"/>
                        <a:t>de CaCO</a:t>
                      </a:r>
                      <a:r>
                        <a:rPr lang="es-EC" sz="1200" b="1" baseline="-25000" dirty="0"/>
                        <a:t>3</a:t>
                      </a:r>
                      <a:endParaRPr lang="es-EC" sz="12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50</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48,21</a:t>
                      </a:r>
                      <a:endParaRPr lang="es-EC" sz="15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75</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74,03</a:t>
                      </a:r>
                      <a:endParaRPr lang="es-EC" sz="15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100</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97,49</a:t>
                      </a:r>
                      <a:endParaRPr lang="es-EC" sz="15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125</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118,40</a:t>
                      </a:r>
                      <a:endParaRPr lang="es-EC" sz="15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200</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187,73</a:t>
                      </a:r>
                      <a:endParaRPr lang="es-EC" sz="15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250</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234,03</a:t>
                      </a:r>
                      <a:endParaRPr lang="es-EC" sz="15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500</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467,41</a:t>
                      </a:r>
                      <a:endParaRPr lang="es-EC" sz="1500" b="1" dirty="0">
                        <a:latin typeface="Times New Roman"/>
                        <a:ea typeface="Times New Roman"/>
                        <a:cs typeface="Times New Roman"/>
                      </a:endParaRPr>
                    </a:p>
                  </a:txBody>
                  <a:tcPr marL="68580" marR="68580" marT="0" marB="0" anchor="ctr">
                    <a:solidFill>
                      <a:srgbClr val="FFFF00"/>
                    </a:solidFill>
                  </a:tcPr>
                </a:tc>
              </a:tr>
              <a:tr h="161925">
                <a:tc>
                  <a:txBody>
                    <a:bodyPr/>
                    <a:lstStyle/>
                    <a:p>
                      <a:pPr algn="ctr">
                        <a:lnSpc>
                          <a:spcPct val="115000"/>
                        </a:lnSpc>
                        <a:spcAft>
                          <a:spcPts val="0"/>
                        </a:spcAft>
                      </a:pPr>
                      <a:r>
                        <a:rPr lang="es-EC" sz="1500" dirty="0"/>
                        <a:t>1000</a:t>
                      </a:r>
                      <a:endParaRPr lang="es-EC" sz="15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es-EC" sz="1500" dirty="0"/>
                        <a:t>933,76</a:t>
                      </a:r>
                      <a:endParaRPr lang="es-EC" sz="1500" b="1" dirty="0">
                        <a:latin typeface="Times New Roman"/>
                        <a:ea typeface="Times New Roman"/>
                        <a:cs typeface="Times New Roman"/>
                      </a:endParaRPr>
                    </a:p>
                  </a:txBody>
                  <a:tcPr marL="68580" marR="68580" marT="0" marB="0" anchor="ctr">
                    <a:solidFill>
                      <a:srgbClr val="FFFF00"/>
                    </a:solidFill>
                  </a:tcPr>
                </a:tc>
              </a:tr>
            </a:tbl>
          </a:graphicData>
        </a:graphic>
      </p:graphicFrame>
      <p:sp>
        <p:nvSpPr>
          <p:cNvPr id="34" name="33 CuadroTexto"/>
          <p:cNvSpPr txBox="1"/>
          <p:nvPr/>
        </p:nvSpPr>
        <p:spPr>
          <a:xfrm>
            <a:off x="2699792" y="1484784"/>
            <a:ext cx="3168352" cy="246221"/>
          </a:xfrm>
          <a:prstGeom prst="rect">
            <a:avLst/>
          </a:prstGeom>
          <a:noFill/>
        </p:spPr>
        <p:txBody>
          <a:bodyPr wrap="square" rtlCol="0">
            <a:spAutoFit/>
          </a:bodyPr>
          <a:lstStyle/>
          <a:p>
            <a:r>
              <a:rPr lang="es-EC" sz="1000" b="1" dirty="0" smtClean="0"/>
              <a:t>Concentraciones  </a:t>
            </a:r>
            <a:r>
              <a:rPr lang="es-ES" sz="1000" b="1" dirty="0" smtClean="0"/>
              <a:t>diarias de Alcalinidad </a:t>
            </a:r>
            <a:r>
              <a:rPr lang="es-EC" sz="1000" b="1" dirty="0" smtClean="0"/>
              <a:t>(mg/L  </a:t>
            </a:r>
            <a:r>
              <a:rPr lang="es-EC" sz="1000" b="1" dirty="0" err="1" smtClean="0"/>
              <a:t>CaCO</a:t>
            </a:r>
            <a:r>
              <a:rPr lang="es-EC" sz="1000" b="1" baseline="-25000" dirty="0" err="1" smtClean="0"/>
              <a:t>3</a:t>
            </a:r>
            <a:r>
              <a:rPr lang="es-EC" sz="1000" b="1" dirty="0" smtClean="0"/>
              <a:t>)</a:t>
            </a:r>
            <a:endParaRPr lang="es-EC" sz="1000" b="1" dirty="0"/>
          </a:p>
        </p:txBody>
      </p:sp>
      <p:sp>
        <p:nvSpPr>
          <p:cNvPr id="29" name="28 CuadroTexto"/>
          <p:cNvSpPr txBox="1"/>
          <p:nvPr/>
        </p:nvSpPr>
        <p:spPr>
          <a:xfrm>
            <a:off x="0" y="1"/>
            <a:ext cx="9144000" cy="707886"/>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concentración: Procedimiento </a:t>
            </a:r>
            <a:r>
              <a:rPr lang="es-ES" sz="2000" b="1"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titulométrico</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Determinación de la curva de ajuste </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Alcalinidad: Linealidad</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29385" name="Object 9"/>
          <p:cNvGraphicFramePr>
            <a:graphicFrameLocks noChangeAspect="1"/>
          </p:cNvGraphicFramePr>
          <p:nvPr/>
        </p:nvGraphicFramePr>
        <p:xfrm>
          <a:off x="5004048" y="2798068"/>
          <a:ext cx="2146300" cy="393700"/>
        </p:xfrm>
        <a:graphic>
          <a:graphicData uri="http://schemas.openxmlformats.org/presentationml/2006/ole">
            <p:oleObj spid="_x0000_s270338" name="Ecuación" r:id="rId3" imgW="2145369" imgH="393529" progId="Equation.3">
              <p:embed/>
            </p:oleObj>
          </a:graphicData>
        </a:graphic>
      </p:graphicFrame>
      <p:graphicFrame>
        <p:nvGraphicFramePr>
          <p:cNvPr id="229383" name="Object 7"/>
          <p:cNvGraphicFramePr>
            <a:graphicFrameLocks noChangeAspect="1"/>
          </p:cNvGraphicFramePr>
          <p:nvPr/>
        </p:nvGraphicFramePr>
        <p:xfrm>
          <a:off x="4994101" y="2149996"/>
          <a:ext cx="2962275" cy="431800"/>
        </p:xfrm>
        <a:graphic>
          <a:graphicData uri="http://schemas.openxmlformats.org/presentationml/2006/ole">
            <p:oleObj spid="_x0000_s270339" name="Ecuación" r:id="rId4" imgW="2844800" imgH="431800" progId="Equation.3">
              <p:embed/>
            </p:oleObj>
          </a:graphicData>
        </a:graphic>
      </p:graphicFrame>
      <p:graphicFrame>
        <p:nvGraphicFramePr>
          <p:cNvPr id="229384" name="Object 8"/>
          <p:cNvGraphicFramePr>
            <a:graphicFrameLocks noChangeAspect="1"/>
          </p:cNvGraphicFramePr>
          <p:nvPr/>
        </p:nvGraphicFramePr>
        <p:xfrm>
          <a:off x="5004048" y="3446140"/>
          <a:ext cx="1041400" cy="203200"/>
        </p:xfrm>
        <a:graphic>
          <a:graphicData uri="http://schemas.openxmlformats.org/presentationml/2006/ole">
            <p:oleObj spid="_x0000_s270340" name="Ecuación" r:id="rId5" imgW="1040948" imgH="203112" progId="Equation.3">
              <p:embed/>
            </p:oleObj>
          </a:graphicData>
        </a:graphic>
      </p:graphicFrame>
      <p:sp>
        <p:nvSpPr>
          <p:cNvPr id="229387" name="Rectangle 11"/>
          <p:cNvSpPr>
            <a:spLocks noChangeArrowheads="1"/>
          </p:cNvSpPr>
          <p:nvPr/>
        </p:nvSpPr>
        <p:spPr bwMode="auto">
          <a:xfrm>
            <a:off x="45085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29388" name="Object 12"/>
          <p:cNvGraphicFramePr>
            <a:graphicFrameLocks noChangeAspect="1"/>
          </p:cNvGraphicFramePr>
          <p:nvPr/>
        </p:nvGraphicFramePr>
        <p:xfrm>
          <a:off x="2480196" y="3446140"/>
          <a:ext cx="1155700" cy="342900"/>
        </p:xfrm>
        <a:graphic>
          <a:graphicData uri="http://schemas.openxmlformats.org/presentationml/2006/ole">
            <p:oleObj spid="_x0000_s270341" name="Ecuación" r:id="rId6" imgW="672840" imgH="203040" progId="Equation.3">
              <p:embed/>
            </p:oleObj>
          </a:graphicData>
        </a:graphic>
      </p:graphicFrame>
      <p:graphicFrame>
        <p:nvGraphicFramePr>
          <p:cNvPr id="229389" name="Object 13"/>
          <p:cNvGraphicFramePr>
            <a:graphicFrameLocks noChangeAspect="1"/>
          </p:cNvGraphicFramePr>
          <p:nvPr/>
        </p:nvGraphicFramePr>
        <p:xfrm>
          <a:off x="2051720" y="2149996"/>
          <a:ext cx="1574800" cy="482600"/>
        </p:xfrm>
        <a:graphic>
          <a:graphicData uri="http://schemas.openxmlformats.org/presentationml/2006/ole">
            <p:oleObj spid="_x0000_s270342" name="Ecuación" r:id="rId7" imgW="1587240" imgH="482400" progId="Equation.3">
              <p:embed/>
            </p:oleObj>
          </a:graphicData>
        </a:graphic>
      </p:graphicFrame>
      <p:graphicFrame>
        <p:nvGraphicFramePr>
          <p:cNvPr id="229390" name="Object 14"/>
          <p:cNvGraphicFramePr>
            <a:graphicFrameLocks noChangeAspect="1"/>
          </p:cNvGraphicFramePr>
          <p:nvPr/>
        </p:nvGraphicFramePr>
        <p:xfrm>
          <a:off x="2556396" y="2798068"/>
          <a:ext cx="1079500" cy="431800"/>
        </p:xfrm>
        <a:graphic>
          <a:graphicData uri="http://schemas.openxmlformats.org/presentationml/2006/ole">
            <p:oleObj spid="_x0000_s270343" name="Ecuación" r:id="rId8" imgW="1079280" imgH="431640" progId="Equation.3">
              <p:embed/>
            </p:oleObj>
          </a:graphicData>
        </a:graphic>
      </p:graphicFrame>
      <p:cxnSp>
        <p:nvCxnSpPr>
          <p:cNvPr id="36" name="35 Conector recto de flecha"/>
          <p:cNvCxnSpPr/>
          <p:nvPr/>
        </p:nvCxnSpPr>
        <p:spPr>
          <a:xfrm>
            <a:off x="3923928" y="2438028"/>
            <a:ext cx="5760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36 Conector recto de flecha"/>
          <p:cNvCxnSpPr/>
          <p:nvPr/>
        </p:nvCxnSpPr>
        <p:spPr>
          <a:xfrm>
            <a:off x="3923928" y="3014092"/>
            <a:ext cx="5760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37 Conector recto de flecha"/>
          <p:cNvCxnSpPr/>
          <p:nvPr/>
        </p:nvCxnSpPr>
        <p:spPr>
          <a:xfrm>
            <a:off x="3923928" y="3590156"/>
            <a:ext cx="5760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29 CuadroTexto"/>
          <p:cNvSpPr txBox="1"/>
          <p:nvPr/>
        </p:nvSpPr>
        <p:spPr>
          <a:xfrm>
            <a:off x="323528" y="1412776"/>
            <a:ext cx="4790670" cy="369332"/>
          </a:xfrm>
          <a:prstGeom prst="rect">
            <a:avLst/>
          </a:prstGeom>
          <a:solidFill>
            <a:schemeClr val="bg1"/>
          </a:solidFill>
        </p:spPr>
        <p:txBody>
          <a:bodyPr wrap="none" rtlCol="0">
            <a:spAutoFit/>
          </a:bodyPr>
          <a:lstStyle/>
          <a:p>
            <a:r>
              <a:rPr lang="es-MX" b="1" dirty="0" smtClean="0"/>
              <a:t>Ecuaciones de Regresión de mínimos cuadrados:</a:t>
            </a:r>
            <a:endParaRPr lang="en-US" b="1" dirty="0"/>
          </a:p>
        </p:txBody>
      </p:sp>
      <p:grpSp>
        <p:nvGrpSpPr>
          <p:cNvPr id="28" name="27 Grupo"/>
          <p:cNvGrpSpPr/>
          <p:nvPr/>
        </p:nvGrpSpPr>
        <p:grpSpPr>
          <a:xfrm>
            <a:off x="2339752" y="3933056"/>
            <a:ext cx="4645025" cy="2719387"/>
            <a:chOff x="2411760" y="4021981"/>
            <a:chExt cx="4645025" cy="2719387"/>
          </a:xfrm>
        </p:grpSpPr>
        <p:pic>
          <p:nvPicPr>
            <p:cNvPr id="270344" name="Picture 8"/>
            <p:cNvPicPr>
              <a:picLocks noChangeAspect="1" noChangeArrowheads="1"/>
            </p:cNvPicPr>
            <p:nvPr/>
          </p:nvPicPr>
          <p:blipFill>
            <a:blip r:embed="rId9" cstate="print"/>
            <a:srcRect/>
            <a:stretch>
              <a:fillRect/>
            </a:stretch>
          </p:blipFill>
          <p:spPr bwMode="auto">
            <a:xfrm>
              <a:off x="2411760" y="4021981"/>
              <a:ext cx="4645025" cy="2719387"/>
            </a:xfrm>
            <a:prstGeom prst="rect">
              <a:avLst/>
            </a:prstGeom>
            <a:noFill/>
            <a:ln w="9525">
              <a:noFill/>
              <a:miter lim="800000"/>
              <a:headEnd/>
              <a:tailEnd/>
            </a:ln>
            <a:effectLst/>
          </p:spPr>
        </p:pic>
        <p:sp>
          <p:nvSpPr>
            <p:cNvPr id="27" name="26 CuadroTexto"/>
            <p:cNvSpPr txBox="1"/>
            <p:nvPr/>
          </p:nvSpPr>
          <p:spPr>
            <a:xfrm>
              <a:off x="3563888" y="4129335"/>
              <a:ext cx="2736304" cy="307777"/>
            </a:xfrm>
            <a:prstGeom prst="rect">
              <a:avLst/>
            </a:prstGeom>
            <a:solidFill>
              <a:schemeClr val="bg1"/>
            </a:solidFill>
          </p:spPr>
          <p:txBody>
            <a:bodyPr wrap="square" rtlCol="0">
              <a:spAutoFit/>
            </a:bodyPr>
            <a:lstStyle/>
            <a:p>
              <a:r>
                <a:rPr lang="es-MX" sz="1400" b="1" dirty="0" smtClean="0"/>
                <a:t>RECTA DE AJUSTE: ALCALINIDAD</a:t>
              </a:r>
              <a:endParaRPr lang="en-US" sz="1400" b="1" dirty="0"/>
            </a:p>
          </p:txBody>
        </p:sp>
      </p:grpSp>
      <p:sp>
        <p:nvSpPr>
          <p:cNvPr id="29" name="28 CuadroTexto"/>
          <p:cNvSpPr txBox="1"/>
          <p:nvPr/>
        </p:nvSpPr>
        <p:spPr>
          <a:xfrm>
            <a:off x="611560" y="2204864"/>
            <a:ext cx="1512168" cy="276999"/>
          </a:xfrm>
          <a:prstGeom prst="rect">
            <a:avLst/>
          </a:prstGeom>
          <a:noFill/>
        </p:spPr>
        <p:txBody>
          <a:bodyPr wrap="square" rtlCol="0">
            <a:spAutoFit/>
          </a:bodyPr>
          <a:lstStyle/>
          <a:p>
            <a:r>
              <a:rPr lang="es-MX" sz="1200" b="1" dirty="0" err="1" smtClean="0"/>
              <a:t>Ec.</a:t>
            </a:r>
            <a:r>
              <a:rPr lang="es-MX" sz="1200" b="1" dirty="0" smtClean="0"/>
              <a:t> Pendiente “m”</a:t>
            </a:r>
            <a:endParaRPr lang="en-US" sz="1200" b="1" dirty="0"/>
          </a:p>
        </p:txBody>
      </p:sp>
      <p:sp>
        <p:nvSpPr>
          <p:cNvPr id="31" name="30 CuadroTexto"/>
          <p:cNvSpPr txBox="1"/>
          <p:nvPr/>
        </p:nvSpPr>
        <p:spPr>
          <a:xfrm>
            <a:off x="467544" y="2852936"/>
            <a:ext cx="2016224" cy="276999"/>
          </a:xfrm>
          <a:prstGeom prst="rect">
            <a:avLst/>
          </a:prstGeom>
          <a:noFill/>
        </p:spPr>
        <p:txBody>
          <a:bodyPr wrap="square" rtlCol="0">
            <a:spAutoFit/>
          </a:bodyPr>
          <a:lstStyle/>
          <a:p>
            <a:r>
              <a:rPr lang="es-MX" sz="1200" b="1" dirty="0" err="1" smtClean="0"/>
              <a:t>Ec.</a:t>
            </a:r>
            <a:r>
              <a:rPr lang="es-MX" sz="1200" b="1" dirty="0" smtClean="0"/>
              <a:t> Ordenada de origen “b”</a:t>
            </a:r>
            <a:endParaRPr lang="en-US" sz="1200" b="1" dirty="0"/>
          </a:p>
        </p:txBody>
      </p:sp>
      <p:sp>
        <p:nvSpPr>
          <p:cNvPr id="33" name="32 CuadroTexto"/>
          <p:cNvSpPr txBox="1"/>
          <p:nvPr/>
        </p:nvSpPr>
        <p:spPr>
          <a:xfrm>
            <a:off x="539552" y="3429000"/>
            <a:ext cx="1728192" cy="307777"/>
          </a:xfrm>
          <a:prstGeom prst="rect">
            <a:avLst/>
          </a:prstGeom>
          <a:solidFill>
            <a:schemeClr val="bg1"/>
          </a:solidFill>
        </p:spPr>
        <p:txBody>
          <a:bodyPr wrap="square" rtlCol="0">
            <a:spAutoFit/>
          </a:bodyPr>
          <a:lstStyle/>
          <a:p>
            <a:r>
              <a:rPr lang="es-MX" sz="1400" b="1" dirty="0" err="1" smtClean="0"/>
              <a:t>Ec.</a:t>
            </a:r>
            <a:r>
              <a:rPr lang="es-MX" sz="1400" b="1" dirty="0" smtClean="0"/>
              <a:t> Recta de Ajuste</a:t>
            </a:r>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323439"/>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desviación estándar y factor de correlación  en la curva de ajuste</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1100063"/>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Alcalinidad</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293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9387" name="Rectangle 11"/>
          <p:cNvSpPr>
            <a:spLocks noChangeArrowheads="1"/>
          </p:cNvSpPr>
          <p:nvPr/>
        </p:nvSpPr>
        <p:spPr bwMode="auto">
          <a:xfrm>
            <a:off x="45085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30415" name="Object 15"/>
          <p:cNvGraphicFramePr>
            <a:graphicFrameLocks noChangeAspect="1"/>
          </p:cNvGraphicFramePr>
          <p:nvPr/>
        </p:nvGraphicFramePr>
        <p:xfrm>
          <a:off x="6804248" y="2348880"/>
          <a:ext cx="1193800" cy="444500"/>
        </p:xfrm>
        <a:graphic>
          <a:graphicData uri="http://schemas.openxmlformats.org/presentationml/2006/ole">
            <p:oleObj spid="_x0000_s271362" name="Ecuación" r:id="rId3" imgW="1206360" imgH="444240" progId="Equation.3">
              <p:embed/>
            </p:oleObj>
          </a:graphicData>
        </a:graphic>
      </p:graphicFrame>
      <p:graphicFrame>
        <p:nvGraphicFramePr>
          <p:cNvPr id="230416" name="Object 16"/>
          <p:cNvGraphicFramePr>
            <a:graphicFrameLocks noChangeAspect="1"/>
          </p:cNvGraphicFramePr>
          <p:nvPr/>
        </p:nvGraphicFramePr>
        <p:xfrm>
          <a:off x="2463552" y="3501008"/>
          <a:ext cx="1676400" cy="444500"/>
        </p:xfrm>
        <a:graphic>
          <a:graphicData uri="http://schemas.openxmlformats.org/presentationml/2006/ole">
            <p:oleObj spid="_x0000_s271363" name="Ecuación" r:id="rId4" imgW="1663560" imgH="444240" progId="Equation.3">
              <p:embed/>
            </p:oleObj>
          </a:graphicData>
        </a:graphic>
      </p:graphicFrame>
      <p:graphicFrame>
        <p:nvGraphicFramePr>
          <p:cNvPr id="230417" name="Object 17"/>
          <p:cNvGraphicFramePr>
            <a:graphicFrameLocks noChangeAspect="1"/>
          </p:cNvGraphicFramePr>
          <p:nvPr/>
        </p:nvGraphicFramePr>
        <p:xfrm>
          <a:off x="6808663" y="3501008"/>
          <a:ext cx="2155825" cy="444500"/>
        </p:xfrm>
        <a:graphic>
          <a:graphicData uri="http://schemas.openxmlformats.org/presentationml/2006/ole">
            <p:oleObj spid="_x0000_s271364" name="Ecuación" r:id="rId5" imgW="2057400" imgH="444240" progId="Equation.3">
              <p:embed/>
            </p:oleObj>
          </a:graphicData>
        </a:graphic>
      </p:graphicFrame>
      <p:graphicFrame>
        <p:nvGraphicFramePr>
          <p:cNvPr id="230418" name="Object 18"/>
          <p:cNvGraphicFramePr>
            <a:graphicFrameLocks noChangeAspect="1"/>
          </p:cNvGraphicFramePr>
          <p:nvPr/>
        </p:nvGraphicFramePr>
        <p:xfrm>
          <a:off x="3923928" y="4958432"/>
          <a:ext cx="4473575" cy="482600"/>
        </p:xfrm>
        <a:graphic>
          <a:graphicData uri="http://schemas.openxmlformats.org/presentationml/2006/ole">
            <p:oleObj spid="_x0000_s271365" name="Ecuación" r:id="rId6" imgW="4368600" imgH="482400" progId="Equation.3">
              <p:embed/>
            </p:oleObj>
          </a:graphicData>
        </a:graphic>
      </p:graphicFrame>
      <p:graphicFrame>
        <p:nvGraphicFramePr>
          <p:cNvPr id="230419" name="Object 19"/>
          <p:cNvGraphicFramePr>
            <a:graphicFrameLocks noChangeAspect="1"/>
          </p:cNvGraphicFramePr>
          <p:nvPr/>
        </p:nvGraphicFramePr>
        <p:xfrm>
          <a:off x="2483768" y="2276872"/>
          <a:ext cx="1193800" cy="444500"/>
        </p:xfrm>
        <a:graphic>
          <a:graphicData uri="http://schemas.openxmlformats.org/presentationml/2006/ole">
            <p:oleObj spid="_x0000_s271366" name="Ecuación" r:id="rId7" imgW="1206360" imgH="444240" progId="Equation.3">
              <p:embed/>
            </p:oleObj>
          </a:graphicData>
        </a:graphic>
      </p:graphicFrame>
      <p:graphicFrame>
        <p:nvGraphicFramePr>
          <p:cNvPr id="230420" name="Object 20"/>
          <p:cNvGraphicFramePr>
            <a:graphicFrameLocks noChangeAspect="1"/>
          </p:cNvGraphicFramePr>
          <p:nvPr/>
        </p:nvGraphicFramePr>
        <p:xfrm>
          <a:off x="5114776" y="3501008"/>
          <a:ext cx="1041400" cy="482600"/>
        </p:xfrm>
        <a:graphic>
          <a:graphicData uri="http://schemas.openxmlformats.org/presentationml/2006/ole">
            <p:oleObj spid="_x0000_s271367" name="Ecuación" r:id="rId8" imgW="1015920" imgH="482400" progId="Equation.3">
              <p:embed/>
            </p:oleObj>
          </a:graphicData>
        </a:graphic>
      </p:graphicFrame>
      <p:graphicFrame>
        <p:nvGraphicFramePr>
          <p:cNvPr id="230421" name="Object 21"/>
          <p:cNvGraphicFramePr>
            <a:graphicFrameLocks noChangeAspect="1"/>
          </p:cNvGraphicFramePr>
          <p:nvPr/>
        </p:nvGraphicFramePr>
        <p:xfrm>
          <a:off x="5004048" y="2298328"/>
          <a:ext cx="1155700" cy="482600"/>
        </p:xfrm>
        <a:graphic>
          <a:graphicData uri="http://schemas.openxmlformats.org/presentationml/2006/ole">
            <p:oleObj spid="_x0000_s271368" name="Ecuación" r:id="rId9" imgW="1130040" imgH="482400" progId="Equation.3">
              <p:embed/>
            </p:oleObj>
          </a:graphicData>
        </a:graphic>
      </p:graphicFrame>
      <p:graphicFrame>
        <p:nvGraphicFramePr>
          <p:cNvPr id="230422" name="Object 22"/>
          <p:cNvGraphicFramePr>
            <a:graphicFrameLocks noChangeAspect="1"/>
          </p:cNvGraphicFramePr>
          <p:nvPr/>
        </p:nvGraphicFramePr>
        <p:xfrm>
          <a:off x="611560" y="3433564"/>
          <a:ext cx="1319213" cy="571500"/>
        </p:xfrm>
        <a:graphic>
          <a:graphicData uri="http://schemas.openxmlformats.org/presentationml/2006/ole">
            <p:oleObj spid="_x0000_s271369" name="Ecuación" r:id="rId10" imgW="1282680" imgH="571320" progId="Equation.3">
              <p:embed/>
            </p:oleObj>
          </a:graphicData>
        </a:graphic>
      </p:graphicFrame>
      <p:graphicFrame>
        <p:nvGraphicFramePr>
          <p:cNvPr id="230423" name="Object 23"/>
          <p:cNvGraphicFramePr>
            <a:graphicFrameLocks noChangeAspect="1"/>
          </p:cNvGraphicFramePr>
          <p:nvPr/>
        </p:nvGraphicFramePr>
        <p:xfrm>
          <a:off x="827584" y="4886424"/>
          <a:ext cx="2462213" cy="558800"/>
        </p:xfrm>
        <a:graphic>
          <a:graphicData uri="http://schemas.openxmlformats.org/presentationml/2006/ole">
            <p:oleObj spid="_x0000_s271370" name="Ecuación" r:id="rId11" imgW="2463480" imgH="558720" progId="Equation.3">
              <p:embed/>
            </p:oleObj>
          </a:graphicData>
        </a:graphic>
      </p:graphicFrame>
      <p:graphicFrame>
        <p:nvGraphicFramePr>
          <p:cNvPr id="230424" name="Object 24"/>
          <p:cNvGraphicFramePr>
            <a:graphicFrameLocks noChangeAspect="1"/>
          </p:cNvGraphicFramePr>
          <p:nvPr/>
        </p:nvGraphicFramePr>
        <p:xfrm>
          <a:off x="755576" y="2281436"/>
          <a:ext cx="1181100" cy="482600"/>
        </p:xfrm>
        <a:graphic>
          <a:graphicData uri="http://schemas.openxmlformats.org/presentationml/2006/ole">
            <p:oleObj spid="_x0000_s271371" name="Ecuación" r:id="rId12" imgW="1155600" imgH="482400" progId="Equation.3">
              <p:embed/>
            </p:oleObj>
          </a:graphicData>
        </a:graphic>
      </p:graphicFrame>
      <p:cxnSp>
        <p:nvCxnSpPr>
          <p:cNvPr id="44" name="43 Conector recto de flecha"/>
          <p:cNvCxnSpPr/>
          <p:nvPr/>
        </p:nvCxnSpPr>
        <p:spPr>
          <a:xfrm>
            <a:off x="1979712" y="2492896"/>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45 Conector recto de flecha"/>
          <p:cNvCxnSpPr/>
          <p:nvPr/>
        </p:nvCxnSpPr>
        <p:spPr>
          <a:xfrm>
            <a:off x="1979712" y="3789040"/>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47 Conector recto de flecha"/>
          <p:cNvCxnSpPr/>
          <p:nvPr/>
        </p:nvCxnSpPr>
        <p:spPr>
          <a:xfrm>
            <a:off x="6156176" y="2564904"/>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48 Conector recto de flecha"/>
          <p:cNvCxnSpPr/>
          <p:nvPr/>
        </p:nvCxnSpPr>
        <p:spPr>
          <a:xfrm>
            <a:off x="6156176" y="3861048"/>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49 Conector recto de flecha"/>
          <p:cNvCxnSpPr/>
          <p:nvPr/>
        </p:nvCxnSpPr>
        <p:spPr>
          <a:xfrm>
            <a:off x="3347864" y="5174456"/>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32 CuadroTexto"/>
          <p:cNvSpPr txBox="1"/>
          <p:nvPr/>
        </p:nvSpPr>
        <p:spPr>
          <a:xfrm>
            <a:off x="179512" y="1619508"/>
            <a:ext cx="4790670" cy="369332"/>
          </a:xfrm>
          <a:prstGeom prst="rect">
            <a:avLst/>
          </a:prstGeom>
          <a:solidFill>
            <a:schemeClr val="bg1"/>
          </a:solidFill>
        </p:spPr>
        <p:txBody>
          <a:bodyPr wrap="none" rtlCol="0">
            <a:spAutoFit/>
          </a:bodyPr>
          <a:lstStyle/>
          <a:p>
            <a:r>
              <a:rPr lang="es-MX" b="1" dirty="0" smtClean="0"/>
              <a:t>Ecuaciones de Regresión de mínimos cuadrados:</a:t>
            </a:r>
            <a:endParaRPr lang="en-US" b="1" dirty="0"/>
          </a:p>
        </p:txBody>
      </p:sp>
      <p:sp>
        <p:nvSpPr>
          <p:cNvPr id="34" name="33 CuadroTexto"/>
          <p:cNvSpPr txBox="1"/>
          <p:nvPr/>
        </p:nvSpPr>
        <p:spPr>
          <a:xfrm>
            <a:off x="611560" y="2780928"/>
            <a:ext cx="1512168" cy="276999"/>
          </a:xfrm>
          <a:prstGeom prst="rect">
            <a:avLst/>
          </a:prstGeom>
          <a:noFill/>
        </p:spPr>
        <p:txBody>
          <a:bodyPr wrap="square" rtlCol="0">
            <a:spAutoFit/>
          </a:bodyPr>
          <a:lstStyle/>
          <a:p>
            <a:r>
              <a:rPr lang="es-MX" sz="1200" b="1" dirty="0" err="1" smtClean="0"/>
              <a:t>Ec.</a:t>
            </a:r>
            <a:r>
              <a:rPr lang="es-MX" sz="1200" b="1" dirty="0" smtClean="0"/>
              <a:t> </a:t>
            </a:r>
            <a:r>
              <a:rPr lang="es-MX" sz="1200" b="1" dirty="0" err="1" smtClean="0"/>
              <a:t>Desv</a:t>
            </a:r>
            <a:r>
              <a:rPr lang="es-MX" sz="1200" b="1" dirty="0" smtClean="0"/>
              <a:t>. </a:t>
            </a:r>
            <a:r>
              <a:rPr lang="es-MX" sz="1200" b="1" dirty="0" err="1" smtClean="0"/>
              <a:t>Est.</a:t>
            </a:r>
            <a:r>
              <a:rPr lang="es-MX" sz="1200" b="1" dirty="0" smtClean="0"/>
              <a:t> “</a:t>
            </a:r>
            <a:r>
              <a:rPr lang="es-MX" sz="1200" b="1" dirty="0" err="1" smtClean="0"/>
              <a:t>Sy</a:t>
            </a:r>
            <a:r>
              <a:rPr lang="es-MX" sz="1200" b="1" dirty="0" smtClean="0"/>
              <a:t>”</a:t>
            </a:r>
            <a:endParaRPr lang="en-US" sz="1200" b="1" dirty="0"/>
          </a:p>
        </p:txBody>
      </p:sp>
      <p:sp>
        <p:nvSpPr>
          <p:cNvPr id="35" name="34 CuadroTexto"/>
          <p:cNvSpPr txBox="1"/>
          <p:nvPr/>
        </p:nvSpPr>
        <p:spPr>
          <a:xfrm>
            <a:off x="5004048" y="2852936"/>
            <a:ext cx="1512168" cy="276999"/>
          </a:xfrm>
          <a:prstGeom prst="rect">
            <a:avLst/>
          </a:prstGeom>
          <a:noFill/>
        </p:spPr>
        <p:txBody>
          <a:bodyPr wrap="square" rtlCol="0">
            <a:spAutoFit/>
          </a:bodyPr>
          <a:lstStyle/>
          <a:p>
            <a:r>
              <a:rPr lang="es-MX" sz="1200" b="1" dirty="0" err="1" smtClean="0"/>
              <a:t>Ec.</a:t>
            </a:r>
            <a:r>
              <a:rPr lang="es-MX" sz="1200" b="1" dirty="0" smtClean="0"/>
              <a:t> </a:t>
            </a:r>
            <a:r>
              <a:rPr lang="es-MX" sz="1200" b="1" dirty="0" err="1" smtClean="0"/>
              <a:t>Desv</a:t>
            </a:r>
            <a:r>
              <a:rPr lang="es-MX" sz="1200" b="1" dirty="0" smtClean="0"/>
              <a:t>. </a:t>
            </a:r>
            <a:r>
              <a:rPr lang="es-MX" sz="1200" b="1" dirty="0" err="1" smtClean="0"/>
              <a:t>Est.</a:t>
            </a:r>
            <a:r>
              <a:rPr lang="es-MX" sz="1200" b="1" dirty="0" smtClean="0"/>
              <a:t> “</a:t>
            </a:r>
            <a:r>
              <a:rPr lang="es-MX" sz="1200" b="1" dirty="0" err="1" smtClean="0"/>
              <a:t>Sx</a:t>
            </a:r>
            <a:r>
              <a:rPr lang="es-MX" sz="1200" b="1" dirty="0" smtClean="0"/>
              <a:t>”</a:t>
            </a:r>
            <a:endParaRPr lang="en-US" sz="1200" b="1" dirty="0"/>
          </a:p>
        </p:txBody>
      </p:sp>
      <p:sp>
        <p:nvSpPr>
          <p:cNvPr id="36" name="35 CuadroTexto"/>
          <p:cNvSpPr txBox="1"/>
          <p:nvPr/>
        </p:nvSpPr>
        <p:spPr>
          <a:xfrm>
            <a:off x="611560" y="4005064"/>
            <a:ext cx="1512168" cy="276999"/>
          </a:xfrm>
          <a:prstGeom prst="rect">
            <a:avLst/>
          </a:prstGeom>
          <a:noFill/>
        </p:spPr>
        <p:txBody>
          <a:bodyPr wrap="square" rtlCol="0">
            <a:spAutoFit/>
          </a:bodyPr>
          <a:lstStyle/>
          <a:p>
            <a:r>
              <a:rPr lang="es-MX" sz="1200" b="1" dirty="0" err="1" smtClean="0"/>
              <a:t>Ec.</a:t>
            </a:r>
            <a:r>
              <a:rPr lang="es-MX" sz="1200" b="1" dirty="0" smtClean="0"/>
              <a:t> </a:t>
            </a:r>
            <a:r>
              <a:rPr lang="es-MX" sz="1200" b="1" dirty="0" err="1" smtClean="0"/>
              <a:t>Desv</a:t>
            </a:r>
            <a:r>
              <a:rPr lang="es-MX" sz="1200" b="1" dirty="0" smtClean="0"/>
              <a:t>. </a:t>
            </a:r>
            <a:r>
              <a:rPr lang="es-MX" sz="1200" b="1" dirty="0" err="1" smtClean="0"/>
              <a:t>Est.</a:t>
            </a:r>
            <a:r>
              <a:rPr lang="es-MX" sz="1200" b="1" dirty="0" smtClean="0"/>
              <a:t> “Sm”</a:t>
            </a:r>
            <a:endParaRPr lang="en-US" sz="1200" b="1" dirty="0"/>
          </a:p>
        </p:txBody>
      </p:sp>
      <p:sp>
        <p:nvSpPr>
          <p:cNvPr id="37" name="36 CuadroTexto"/>
          <p:cNvSpPr txBox="1"/>
          <p:nvPr/>
        </p:nvSpPr>
        <p:spPr>
          <a:xfrm>
            <a:off x="5076056" y="4005064"/>
            <a:ext cx="1512168" cy="276999"/>
          </a:xfrm>
          <a:prstGeom prst="rect">
            <a:avLst/>
          </a:prstGeom>
          <a:noFill/>
        </p:spPr>
        <p:txBody>
          <a:bodyPr wrap="square" rtlCol="0">
            <a:spAutoFit/>
          </a:bodyPr>
          <a:lstStyle/>
          <a:p>
            <a:r>
              <a:rPr lang="es-MX" sz="1200" b="1" dirty="0" err="1" smtClean="0"/>
              <a:t>Ec.</a:t>
            </a:r>
            <a:r>
              <a:rPr lang="es-MX" sz="1200" b="1" dirty="0" smtClean="0"/>
              <a:t> </a:t>
            </a:r>
            <a:r>
              <a:rPr lang="es-MX" sz="1200" b="1" dirty="0" err="1" smtClean="0"/>
              <a:t>Desv</a:t>
            </a:r>
            <a:r>
              <a:rPr lang="es-MX" sz="1200" b="1" dirty="0" smtClean="0"/>
              <a:t>. </a:t>
            </a:r>
            <a:r>
              <a:rPr lang="es-MX" sz="1200" b="1" dirty="0" err="1" smtClean="0"/>
              <a:t>Est.</a:t>
            </a:r>
            <a:r>
              <a:rPr lang="es-MX" sz="1200" b="1" dirty="0" smtClean="0"/>
              <a:t> “Sb”</a:t>
            </a:r>
            <a:endParaRPr lang="en-US" sz="1200" b="1" dirty="0"/>
          </a:p>
        </p:txBody>
      </p:sp>
      <p:sp>
        <p:nvSpPr>
          <p:cNvPr id="38" name="37 CuadroTexto"/>
          <p:cNvSpPr txBox="1"/>
          <p:nvPr/>
        </p:nvSpPr>
        <p:spPr>
          <a:xfrm>
            <a:off x="827584" y="5517232"/>
            <a:ext cx="1872208" cy="276999"/>
          </a:xfrm>
          <a:prstGeom prst="rect">
            <a:avLst/>
          </a:prstGeom>
          <a:noFill/>
        </p:spPr>
        <p:txBody>
          <a:bodyPr wrap="square" rtlCol="0">
            <a:spAutoFit/>
          </a:bodyPr>
          <a:lstStyle/>
          <a:p>
            <a:r>
              <a:rPr lang="es-MX" sz="1200" b="1" dirty="0" err="1" smtClean="0"/>
              <a:t>Ec.</a:t>
            </a:r>
            <a:r>
              <a:rPr lang="es-MX" sz="1200" b="1" dirty="0" smtClean="0"/>
              <a:t> Factor correlación “r”</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Limites de detección y cuantificación</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Alcalinidad</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293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9387" name="Rectangle 11"/>
          <p:cNvSpPr>
            <a:spLocks noChangeArrowheads="1"/>
          </p:cNvSpPr>
          <p:nvPr/>
        </p:nvSpPr>
        <p:spPr bwMode="auto">
          <a:xfrm>
            <a:off x="45085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31432" name="Object 8"/>
          <p:cNvGraphicFramePr>
            <a:graphicFrameLocks noChangeAspect="1"/>
          </p:cNvGraphicFramePr>
          <p:nvPr/>
        </p:nvGraphicFramePr>
        <p:xfrm>
          <a:off x="4253037" y="2204864"/>
          <a:ext cx="1295400" cy="419100"/>
        </p:xfrm>
        <a:graphic>
          <a:graphicData uri="http://schemas.openxmlformats.org/presentationml/2006/ole">
            <p:oleObj spid="_x0000_s272386" name="Ecuación" r:id="rId3" imgW="1269720" imgH="406080" progId="Equation.3">
              <p:embed/>
            </p:oleObj>
          </a:graphicData>
        </a:graphic>
      </p:graphicFrame>
      <p:graphicFrame>
        <p:nvGraphicFramePr>
          <p:cNvPr id="231433" name="Object 9"/>
          <p:cNvGraphicFramePr>
            <a:graphicFrameLocks noChangeAspect="1"/>
          </p:cNvGraphicFramePr>
          <p:nvPr/>
        </p:nvGraphicFramePr>
        <p:xfrm>
          <a:off x="4318124" y="5085184"/>
          <a:ext cx="1282700" cy="419100"/>
        </p:xfrm>
        <a:graphic>
          <a:graphicData uri="http://schemas.openxmlformats.org/presentationml/2006/ole">
            <p:oleObj spid="_x0000_s272387" name="Ecuación" r:id="rId4" imgW="1269720" imgH="406080" progId="Equation.3">
              <p:embed/>
            </p:oleObj>
          </a:graphicData>
        </a:graphic>
      </p:graphicFrame>
      <p:graphicFrame>
        <p:nvGraphicFramePr>
          <p:cNvPr id="231435" name="Object 11"/>
          <p:cNvGraphicFramePr>
            <a:graphicFrameLocks noChangeAspect="1"/>
          </p:cNvGraphicFramePr>
          <p:nvPr/>
        </p:nvGraphicFramePr>
        <p:xfrm>
          <a:off x="6660232" y="2132856"/>
          <a:ext cx="2336484" cy="491108"/>
        </p:xfrm>
        <a:graphic>
          <a:graphicData uri="http://schemas.openxmlformats.org/presentationml/2006/ole">
            <p:oleObj spid="_x0000_s272388" name="Ecuación" r:id="rId5" imgW="1993900" imgH="419100" progId="Equation.3">
              <p:embed/>
            </p:oleObj>
          </a:graphicData>
        </a:graphic>
      </p:graphicFrame>
      <p:graphicFrame>
        <p:nvGraphicFramePr>
          <p:cNvPr id="231434" name="Object 10"/>
          <p:cNvGraphicFramePr>
            <a:graphicFrameLocks noChangeAspect="1"/>
          </p:cNvGraphicFramePr>
          <p:nvPr/>
        </p:nvGraphicFramePr>
        <p:xfrm>
          <a:off x="6660232" y="5013176"/>
          <a:ext cx="2336484" cy="491108"/>
        </p:xfrm>
        <a:graphic>
          <a:graphicData uri="http://schemas.openxmlformats.org/presentationml/2006/ole">
            <p:oleObj spid="_x0000_s272389" name="Ecuación" r:id="rId6" imgW="1993900" imgH="419100" progId="Equation.3">
              <p:embed/>
            </p:oleObj>
          </a:graphicData>
        </a:graphic>
      </p:graphicFrame>
      <p:sp>
        <p:nvSpPr>
          <p:cNvPr id="2314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1437" name="Rectangle 13"/>
          <p:cNvSpPr>
            <a:spLocks noChangeArrowheads="1"/>
          </p:cNvSpPr>
          <p:nvPr/>
        </p:nvSpPr>
        <p:spPr bwMode="auto">
          <a:xfrm>
            <a:off x="45085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5" name="34 Conector recto de flecha"/>
          <p:cNvCxnSpPr/>
          <p:nvPr/>
        </p:nvCxnSpPr>
        <p:spPr>
          <a:xfrm>
            <a:off x="6069980" y="2348136"/>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35 Conector recto de flecha"/>
          <p:cNvCxnSpPr/>
          <p:nvPr/>
        </p:nvCxnSpPr>
        <p:spPr>
          <a:xfrm>
            <a:off x="6069980" y="5373414"/>
            <a:ext cx="4320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25 Rectángulo"/>
          <p:cNvSpPr/>
          <p:nvPr/>
        </p:nvSpPr>
        <p:spPr>
          <a:xfrm>
            <a:off x="1187624" y="1916832"/>
            <a:ext cx="2952328"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b="1" dirty="0" err="1" smtClean="0"/>
              <a:t>Conc</a:t>
            </a:r>
            <a:r>
              <a:rPr lang="es-EC" sz="1400" b="1" baseline="-25000" dirty="0" err="1" smtClean="0"/>
              <a:t>mín</a:t>
            </a:r>
            <a:r>
              <a:rPr lang="es-ES" sz="1400" b="1" dirty="0" smtClean="0">
                <a:solidFill>
                  <a:prstClr val="black"/>
                </a:solidFill>
              </a:rPr>
              <a:t> identificada con un grado de fiabilidad.</a:t>
            </a:r>
          </a:p>
          <a:p>
            <a:endParaRPr lang="es-ES" sz="1400" b="1" dirty="0" smtClean="0">
              <a:solidFill>
                <a:prstClr val="black"/>
              </a:solidFill>
            </a:endParaRPr>
          </a:p>
        </p:txBody>
      </p:sp>
      <p:sp>
        <p:nvSpPr>
          <p:cNvPr id="27" name="Rectangle 2"/>
          <p:cNvSpPr>
            <a:spLocks noChangeArrowheads="1"/>
          </p:cNvSpPr>
          <p:nvPr/>
        </p:nvSpPr>
        <p:spPr bwMode="auto">
          <a:xfrm>
            <a:off x="539552" y="1412776"/>
            <a:ext cx="2304256" cy="2923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300" dirty="0" smtClean="0">
                <a:solidFill>
                  <a:prstClr val="white"/>
                </a:solidFill>
                <a:effectLst>
                  <a:glow rad="139700">
                    <a:srgbClr val="4F81BD">
                      <a:satMod val="175000"/>
                      <a:alpha val="40000"/>
                    </a:srgbClr>
                  </a:glow>
                </a:effectLst>
                <a:latin typeface="Arial Black" pitchFamily="34" charset="0"/>
                <a:ea typeface="Times New Roman" pitchFamily="18" charset="0"/>
                <a:cs typeface="TimesNewRoman" charset="0"/>
              </a:rPr>
              <a:t>LÍMITE DE DETECCIÓN</a:t>
            </a:r>
            <a:endParaRPr lang="es-EC" sz="1300" dirty="0" smtClean="0">
              <a:solidFill>
                <a:prstClr val="black"/>
              </a:solidFill>
              <a:effectLst>
                <a:glow rad="139700">
                  <a:srgbClr val="4F81BD">
                    <a:satMod val="175000"/>
                    <a:alpha val="40000"/>
                  </a:srgbClr>
                </a:glow>
              </a:effectLst>
              <a:latin typeface="Arial Black" pitchFamily="34" charset="0"/>
              <a:ea typeface="Times New Roman" pitchFamily="18" charset="0"/>
              <a:cs typeface="TimesNewRoman" charset="0"/>
            </a:endParaRPr>
          </a:p>
        </p:txBody>
      </p:sp>
      <p:sp>
        <p:nvSpPr>
          <p:cNvPr id="28" name="Rectangle 2"/>
          <p:cNvSpPr>
            <a:spLocks noChangeArrowheads="1"/>
          </p:cNvSpPr>
          <p:nvPr/>
        </p:nvSpPr>
        <p:spPr bwMode="auto">
          <a:xfrm>
            <a:off x="611560" y="4149080"/>
            <a:ext cx="3024336" cy="2923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300" dirty="0" smtClean="0">
                <a:solidFill>
                  <a:prstClr val="white"/>
                </a:solidFill>
                <a:effectLst>
                  <a:glow rad="139700">
                    <a:srgbClr val="4F81BD">
                      <a:satMod val="175000"/>
                      <a:alpha val="40000"/>
                    </a:srgbClr>
                  </a:glow>
                </a:effectLst>
                <a:latin typeface="Arial Black" pitchFamily="34" charset="0"/>
                <a:ea typeface="Times New Roman" pitchFamily="18" charset="0"/>
                <a:cs typeface="TimesNewRoman" charset="0"/>
              </a:rPr>
              <a:t>LÍMITE DE CUANTIFICACIÓN</a:t>
            </a:r>
            <a:endParaRPr lang="es-EC" sz="1300" dirty="0" smtClean="0">
              <a:solidFill>
                <a:prstClr val="black"/>
              </a:solidFill>
              <a:effectLst>
                <a:glow rad="139700">
                  <a:srgbClr val="4F81BD">
                    <a:satMod val="175000"/>
                    <a:alpha val="40000"/>
                  </a:srgbClr>
                </a:glow>
              </a:effectLst>
              <a:latin typeface="Arial Black" pitchFamily="34" charset="0"/>
              <a:ea typeface="Times New Roman" pitchFamily="18" charset="0"/>
              <a:cs typeface="TimesNewRoman" charset="0"/>
            </a:endParaRPr>
          </a:p>
        </p:txBody>
      </p:sp>
      <p:sp>
        <p:nvSpPr>
          <p:cNvPr id="29" name="28 Rectángulo"/>
          <p:cNvSpPr/>
          <p:nvPr/>
        </p:nvSpPr>
        <p:spPr>
          <a:xfrm>
            <a:off x="1187624" y="5085184"/>
            <a:ext cx="2952328"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b="1" dirty="0" err="1" smtClean="0"/>
              <a:t>Conc</a:t>
            </a:r>
            <a:r>
              <a:rPr lang="es-EC" sz="1400" b="1" baseline="-25000" dirty="0" err="1" smtClean="0"/>
              <a:t>menor</a:t>
            </a:r>
            <a:r>
              <a:rPr lang="es-ES" sz="1400" b="1" dirty="0" smtClean="0">
                <a:solidFill>
                  <a:prstClr val="black"/>
                </a:solidFill>
              </a:rPr>
              <a:t> </a:t>
            </a:r>
            <a:r>
              <a:rPr lang="es-EC" sz="1400" b="1" dirty="0" smtClean="0"/>
              <a:t>determinada con un aceptable nivel de </a:t>
            </a:r>
            <a:r>
              <a:rPr lang="es-EC" sz="1400" b="1" dirty="0" err="1" smtClean="0"/>
              <a:t>repetibilidad</a:t>
            </a:r>
            <a:r>
              <a:rPr lang="es-EC" sz="1400" b="1" dirty="0" smtClean="0"/>
              <a:t> y exactitud </a:t>
            </a:r>
            <a:endParaRPr lang="es-ES" sz="1400" b="1" dirty="0" smtClean="0">
              <a:solidFill>
                <a:prstClr val="black"/>
              </a:solidFill>
            </a:endParaRPr>
          </a:p>
        </p:txBody>
      </p:sp>
      <p:cxnSp>
        <p:nvCxnSpPr>
          <p:cNvPr id="30" name="29 Conector angular"/>
          <p:cNvCxnSpPr>
            <a:stCxn id="27" idx="1"/>
            <a:endCxn id="26" idx="1"/>
          </p:cNvCxnSpPr>
          <p:nvPr/>
        </p:nvCxnSpPr>
        <p:spPr>
          <a:xfrm rot="10800000" flipH="1" flipV="1">
            <a:off x="539552" y="1558970"/>
            <a:ext cx="648072" cy="727194"/>
          </a:xfrm>
          <a:prstGeom prst="bentConnector3">
            <a:avLst>
              <a:gd name="adj1" fmla="val -352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30 Conector angular"/>
          <p:cNvCxnSpPr>
            <a:stCxn id="28" idx="1"/>
            <a:endCxn id="29" idx="1"/>
          </p:cNvCxnSpPr>
          <p:nvPr/>
        </p:nvCxnSpPr>
        <p:spPr>
          <a:xfrm rot="10800000" flipH="1" flipV="1">
            <a:off x="611560" y="4295274"/>
            <a:ext cx="576064" cy="1159242"/>
          </a:xfrm>
          <a:prstGeom prst="bentConnector3">
            <a:avLst>
              <a:gd name="adj1" fmla="val -39683"/>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31 CuadroTexto"/>
          <p:cNvSpPr txBox="1"/>
          <p:nvPr/>
        </p:nvSpPr>
        <p:spPr>
          <a:xfrm>
            <a:off x="4211960" y="2708920"/>
            <a:ext cx="1512168" cy="276999"/>
          </a:xfrm>
          <a:prstGeom prst="rect">
            <a:avLst/>
          </a:prstGeom>
          <a:noFill/>
        </p:spPr>
        <p:txBody>
          <a:bodyPr wrap="square" rtlCol="0">
            <a:spAutoFit/>
          </a:bodyPr>
          <a:lstStyle/>
          <a:p>
            <a:r>
              <a:rPr lang="es-MX" sz="1200" b="1" dirty="0" err="1" smtClean="0"/>
              <a:t>Ec.</a:t>
            </a:r>
            <a:r>
              <a:rPr lang="es-MX" sz="1200" b="1" dirty="0" smtClean="0"/>
              <a:t> </a:t>
            </a:r>
            <a:r>
              <a:rPr lang="es-MX" sz="1200" b="1" dirty="0" err="1" smtClean="0"/>
              <a:t>Lím</a:t>
            </a:r>
            <a:r>
              <a:rPr lang="es-MX" sz="1200" b="1" dirty="0" smtClean="0"/>
              <a:t>. Detección </a:t>
            </a:r>
            <a:endParaRPr lang="en-US" sz="1200" b="1" dirty="0"/>
          </a:p>
        </p:txBody>
      </p:sp>
      <p:sp>
        <p:nvSpPr>
          <p:cNvPr id="33" name="32 CuadroTexto"/>
          <p:cNvSpPr txBox="1"/>
          <p:nvPr/>
        </p:nvSpPr>
        <p:spPr>
          <a:xfrm>
            <a:off x="4283968" y="5589240"/>
            <a:ext cx="1872208" cy="276999"/>
          </a:xfrm>
          <a:prstGeom prst="rect">
            <a:avLst/>
          </a:prstGeom>
          <a:noFill/>
        </p:spPr>
        <p:txBody>
          <a:bodyPr wrap="square" rtlCol="0">
            <a:spAutoFit/>
          </a:bodyPr>
          <a:lstStyle/>
          <a:p>
            <a:r>
              <a:rPr lang="es-MX" sz="1200" b="1" dirty="0" err="1" smtClean="0"/>
              <a:t>Ec.</a:t>
            </a:r>
            <a:r>
              <a:rPr lang="es-MX" sz="1200" b="1" dirty="0" smtClean="0"/>
              <a:t> </a:t>
            </a:r>
            <a:r>
              <a:rPr lang="es-MX" sz="1200" b="1" dirty="0" err="1" smtClean="0"/>
              <a:t>Lim</a:t>
            </a:r>
            <a:r>
              <a:rPr lang="es-MX" sz="1200" b="1" dirty="0" smtClean="0"/>
              <a:t>. Cuantificación</a:t>
            </a:r>
            <a:endParaRPr lang="en-US" sz="1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22 Conector recto de flecha"/>
          <p:cNvCxnSpPr>
            <a:stCxn id="16" idx="2"/>
          </p:cNvCxnSpPr>
          <p:nvPr/>
        </p:nvCxnSpPr>
        <p:spPr>
          <a:xfrm rot="5400000">
            <a:off x="3692080" y="4025244"/>
            <a:ext cx="1651828" cy="36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Precisión </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400110"/>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Reproducibilidad </a:t>
            </a:r>
            <a:r>
              <a:rPr lang="es-EC" sz="2000" b="1" dirty="0" smtClean="0"/>
              <a:t>S</a:t>
            </a:r>
            <a:r>
              <a:rPr lang="es-EC" sz="2000" b="1" baseline="-25000" dirty="0" smtClean="0"/>
              <a:t>R</a:t>
            </a:r>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y </a:t>
            </a:r>
            <a:r>
              <a:rPr lang="es-EC" sz="1900" dirty="0" err="1" smtClean="0">
                <a:solidFill>
                  <a:prstClr val="black"/>
                </a:solidFill>
                <a:effectLst>
                  <a:outerShdw blurRad="38100" dist="38100" dir="2700000" algn="tl">
                    <a:srgbClr val="000000">
                      <a:alpha val="43137"/>
                    </a:srgbClr>
                  </a:outerShdw>
                </a:effectLst>
                <a:latin typeface="Arial Black" pitchFamily="34" charset="0"/>
                <a:cs typeface="Arial" pitchFamily="34" charset="0"/>
              </a:rPr>
              <a:t>Repetibilidad</a:t>
            </a:r>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t>
            </a:r>
            <a:r>
              <a:rPr lang="es-EC" sz="2000" b="1" dirty="0" smtClean="0"/>
              <a:t>S</a:t>
            </a:r>
            <a:r>
              <a:rPr lang="es-EC" sz="2000" b="1" baseline="-25000" dirty="0" smtClean="0"/>
              <a:t>r</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7" name="26 Rectángulo"/>
          <p:cNvSpPr/>
          <p:nvPr/>
        </p:nvSpPr>
        <p:spPr>
          <a:xfrm>
            <a:off x="1907704" y="3501008"/>
            <a:ext cx="5688632"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MX" sz="1400" b="1" dirty="0" smtClean="0">
                <a:solidFill>
                  <a:prstClr val="black"/>
                </a:solidFill>
              </a:rPr>
              <a:t>Comparar: </a:t>
            </a:r>
            <a:r>
              <a:rPr lang="es-MX" sz="1400" b="1" i="1" dirty="0" smtClean="0">
                <a:solidFill>
                  <a:prstClr val="black"/>
                </a:solidFill>
              </a:rPr>
              <a:t>2 </a:t>
            </a:r>
            <a:r>
              <a:rPr lang="es-EC" sz="1400" i="1" dirty="0" smtClean="0"/>
              <a:t> medias</a:t>
            </a:r>
            <a:r>
              <a:rPr lang="es-EC" sz="1400" i="1" baseline="-25000" dirty="0" smtClean="0"/>
              <a:t>  </a:t>
            </a:r>
            <a:r>
              <a:rPr lang="es-EC" sz="1400" b="1" dirty="0" smtClean="0"/>
              <a:t>o </a:t>
            </a:r>
            <a:r>
              <a:rPr lang="es-EC" sz="1400" i="1" dirty="0" smtClean="0"/>
              <a:t> 2 varianzas</a:t>
            </a:r>
            <a:r>
              <a:rPr lang="es-EC" sz="1400" i="1" baseline="30000" dirty="0" smtClean="0"/>
              <a:t> </a:t>
            </a:r>
            <a:r>
              <a:rPr lang="es-EC" sz="1400" b="1" dirty="0" smtClean="0"/>
              <a:t>-&gt; si difieren estadísticamente o no. </a:t>
            </a:r>
          </a:p>
          <a:p>
            <a:pPr>
              <a:lnSpc>
                <a:spcPct val="150000"/>
              </a:lnSpc>
            </a:pPr>
            <a:r>
              <a:rPr lang="es-EC" sz="1400" b="1" dirty="0" smtClean="0"/>
              <a:t>Determina 2 fuentes </a:t>
            </a:r>
            <a:r>
              <a:rPr lang="es-EC" sz="1400" i="1" dirty="0" smtClean="0"/>
              <a:t>variaciones </a:t>
            </a:r>
            <a:r>
              <a:rPr lang="es-EC" sz="1400" b="1" dirty="0" smtClean="0"/>
              <a:t>independientes: </a:t>
            </a:r>
            <a:r>
              <a:rPr lang="es-EC" sz="1400" dirty="0" smtClean="0"/>
              <a:t>dentro y entre grupos</a:t>
            </a:r>
            <a:endParaRPr lang="en-US" sz="1400" dirty="0"/>
          </a:p>
        </p:txBody>
      </p:sp>
      <p:sp>
        <p:nvSpPr>
          <p:cNvPr id="16" name="Rectangle 2"/>
          <p:cNvSpPr>
            <a:spLocks noChangeArrowheads="1"/>
          </p:cNvSpPr>
          <p:nvPr/>
        </p:nvSpPr>
        <p:spPr bwMode="auto">
          <a:xfrm>
            <a:off x="3707904" y="2924944"/>
            <a:ext cx="1656184" cy="2923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300" dirty="0" smtClean="0">
                <a:solidFill>
                  <a:prstClr val="white"/>
                </a:solidFill>
                <a:effectLst>
                  <a:glow rad="139700">
                    <a:schemeClr val="accent5">
                      <a:satMod val="175000"/>
                      <a:alpha val="40000"/>
                    </a:schemeClr>
                  </a:glow>
                </a:effectLst>
                <a:latin typeface="Arial Black" pitchFamily="34" charset="0"/>
                <a:ea typeface="Times New Roman" pitchFamily="18" charset="0"/>
                <a:cs typeface="TimesNewRoman" charset="0"/>
              </a:rPr>
              <a:t>ANOVA</a:t>
            </a:r>
            <a:endParaRPr lang="es-EC" sz="1300" dirty="0" smtClean="0">
              <a:solidFill>
                <a:prstClr val="black"/>
              </a:solidFill>
              <a:effectLst>
                <a:glow rad="139700">
                  <a:schemeClr val="accent5">
                    <a:satMod val="175000"/>
                    <a:alpha val="40000"/>
                  </a:schemeClr>
                </a:glow>
              </a:effectLst>
              <a:latin typeface="Arial Black" pitchFamily="34" charset="0"/>
              <a:ea typeface="Times New Roman" pitchFamily="18" charset="0"/>
              <a:cs typeface="TimesNewRoman"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18 CuadroTexto"/>
          <p:cNvSpPr txBox="1"/>
          <p:nvPr/>
        </p:nvSpPr>
        <p:spPr>
          <a:xfrm>
            <a:off x="683568" y="1916832"/>
            <a:ext cx="3816424" cy="692497"/>
          </a:xfrm>
          <a:prstGeom prst="rect">
            <a:avLst/>
          </a:prstGeom>
          <a:noFill/>
        </p:spPr>
        <p:txBody>
          <a:bodyPr wrap="square" rtlCol="0">
            <a:spAutoFit/>
          </a:bodyPr>
          <a:lstStyle/>
          <a:p>
            <a:r>
              <a:rPr lang="es-ES" sz="1300" dirty="0" smtClean="0"/>
              <a:t>Precisión -&gt; iguales condiciones de operación, mismo analista, misma muestra homogénea y en el mismo equipo.</a:t>
            </a:r>
            <a:endParaRPr lang="en-US" sz="1300" dirty="0" smtClean="0"/>
          </a:p>
        </p:txBody>
      </p:sp>
      <p:sp>
        <p:nvSpPr>
          <p:cNvPr id="20" name="19 CuadroTexto"/>
          <p:cNvSpPr txBox="1"/>
          <p:nvPr/>
        </p:nvSpPr>
        <p:spPr>
          <a:xfrm>
            <a:off x="5148064" y="1916832"/>
            <a:ext cx="3600400" cy="292388"/>
          </a:xfrm>
          <a:prstGeom prst="rect">
            <a:avLst/>
          </a:prstGeom>
          <a:noFill/>
        </p:spPr>
        <p:txBody>
          <a:bodyPr wrap="square" rtlCol="0">
            <a:spAutoFit/>
          </a:bodyPr>
          <a:lstStyle/>
          <a:p>
            <a:r>
              <a:rPr lang="es-ES" sz="1300" dirty="0" smtClean="0"/>
              <a:t> Precisión de un día a otro, diferentes condiciones. </a:t>
            </a:r>
          </a:p>
        </p:txBody>
      </p:sp>
      <p:sp>
        <p:nvSpPr>
          <p:cNvPr id="37" name="36 Rectángulo"/>
          <p:cNvSpPr/>
          <p:nvPr/>
        </p:nvSpPr>
        <p:spPr>
          <a:xfrm>
            <a:off x="827584" y="1412776"/>
            <a:ext cx="3384376" cy="31213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b="1" dirty="0" smtClean="0">
                <a:solidFill>
                  <a:sysClr val="windowText" lastClr="000000"/>
                </a:solidFill>
                <a:effectLst>
                  <a:glow rad="139700">
                    <a:schemeClr val="accent3">
                      <a:lumMod val="20000"/>
                      <a:lumOff val="80000"/>
                      <a:alpha val="40000"/>
                    </a:schemeClr>
                  </a:glow>
                </a:effectLst>
              </a:rPr>
              <a:t>Desviación estándar </a:t>
            </a:r>
            <a:r>
              <a:rPr lang="es-ES" sz="1400" b="1" dirty="0" err="1" smtClean="0">
                <a:solidFill>
                  <a:sysClr val="windowText" lastClr="000000"/>
                </a:solidFill>
                <a:effectLst>
                  <a:glow rad="139700">
                    <a:schemeClr val="accent3">
                      <a:lumMod val="20000"/>
                      <a:lumOff val="80000"/>
                      <a:alpha val="40000"/>
                    </a:schemeClr>
                  </a:glow>
                </a:effectLst>
              </a:rPr>
              <a:t>repetibilidad</a:t>
            </a:r>
            <a:r>
              <a:rPr lang="es-ES" sz="1400" b="1" dirty="0" smtClean="0">
                <a:solidFill>
                  <a:sysClr val="windowText" lastClr="000000"/>
                </a:solidFill>
                <a:effectLst>
                  <a:glow rad="139700">
                    <a:schemeClr val="accent3">
                      <a:lumMod val="20000"/>
                      <a:lumOff val="80000"/>
                      <a:alpha val="40000"/>
                    </a:schemeClr>
                  </a:glow>
                </a:effectLst>
              </a:rPr>
              <a:t>: </a:t>
            </a:r>
            <a:r>
              <a:rPr lang="es-ES" sz="1400" b="1" i="1" dirty="0" smtClean="0">
                <a:solidFill>
                  <a:sysClr val="windowText" lastClr="000000"/>
                </a:solidFill>
                <a:effectLst>
                  <a:glow rad="139700">
                    <a:schemeClr val="accent3">
                      <a:lumMod val="20000"/>
                      <a:lumOff val="80000"/>
                      <a:alpha val="40000"/>
                    </a:schemeClr>
                  </a:glow>
                </a:effectLst>
              </a:rPr>
              <a:t>s</a:t>
            </a:r>
            <a:r>
              <a:rPr lang="es-ES" sz="1400" b="1" i="1" baseline="-25000" dirty="0" smtClean="0">
                <a:solidFill>
                  <a:sysClr val="windowText" lastClr="000000"/>
                </a:solidFill>
                <a:effectLst>
                  <a:glow rad="139700">
                    <a:schemeClr val="accent3">
                      <a:lumMod val="20000"/>
                      <a:lumOff val="80000"/>
                      <a:alpha val="40000"/>
                    </a:schemeClr>
                  </a:glow>
                </a:effectLst>
              </a:rPr>
              <a:t>r</a:t>
            </a:r>
            <a:endParaRPr lang="en-US" sz="1400" b="1" dirty="0">
              <a:solidFill>
                <a:sysClr val="windowText" lastClr="000000"/>
              </a:solidFill>
              <a:effectLst>
                <a:glow rad="139700">
                  <a:schemeClr val="accent3">
                    <a:lumMod val="20000"/>
                    <a:lumOff val="80000"/>
                    <a:alpha val="40000"/>
                  </a:schemeClr>
                </a:glow>
              </a:effectLst>
            </a:endParaRPr>
          </a:p>
        </p:txBody>
      </p:sp>
      <p:sp>
        <p:nvSpPr>
          <p:cNvPr id="38" name="37 Rectángulo"/>
          <p:cNvSpPr/>
          <p:nvPr/>
        </p:nvSpPr>
        <p:spPr>
          <a:xfrm>
            <a:off x="5364088" y="1412776"/>
            <a:ext cx="3312368" cy="3121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MX" sz="1400" b="1" dirty="0" smtClean="0">
                <a:solidFill>
                  <a:sysClr val="windowText" lastClr="000000"/>
                </a:solidFill>
                <a:effectLst>
                  <a:glow rad="139700">
                    <a:srgbClr val="FFFF00">
                      <a:alpha val="40000"/>
                    </a:srgbClr>
                  </a:glow>
                </a:effectLst>
              </a:rPr>
              <a:t> </a:t>
            </a:r>
            <a:r>
              <a:rPr lang="es-ES" sz="1400" b="1" dirty="0" smtClean="0">
                <a:solidFill>
                  <a:sysClr val="windowText" lastClr="000000"/>
                </a:solidFill>
                <a:effectLst>
                  <a:glow rad="139700">
                    <a:srgbClr val="FFFF00">
                      <a:alpha val="40000"/>
                    </a:srgbClr>
                  </a:glow>
                </a:effectLst>
              </a:rPr>
              <a:t>Desviación estándar reproducibilidad: </a:t>
            </a:r>
            <a:r>
              <a:rPr lang="es-ES" sz="1400" b="1" i="1" dirty="0" err="1" smtClean="0">
                <a:solidFill>
                  <a:sysClr val="windowText" lastClr="000000"/>
                </a:solidFill>
                <a:effectLst>
                  <a:glow rad="139700">
                    <a:srgbClr val="FFFF00">
                      <a:alpha val="40000"/>
                    </a:srgbClr>
                  </a:glow>
                </a:effectLst>
              </a:rPr>
              <a:t>s</a:t>
            </a:r>
            <a:r>
              <a:rPr lang="es-ES" sz="1400" b="1" i="1" baseline="-25000" dirty="0" err="1" smtClean="0">
                <a:solidFill>
                  <a:sysClr val="windowText" lastClr="000000"/>
                </a:solidFill>
                <a:effectLst>
                  <a:glow rad="139700">
                    <a:srgbClr val="FFFF00">
                      <a:alpha val="40000"/>
                    </a:srgbClr>
                  </a:glow>
                </a:effectLst>
              </a:rPr>
              <a:t>R</a:t>
            </a:r>
            <a:endParaRPr lang="en-US" sz="1400" b="1" dirty="0">
              <a:solidFill>
                <a:sysClr val="windowText" lastClr="000000"/>
              </a:solidFill>
              <a:effectLst>
                <a:glow rad="139700">
                  <a:srgbClr val="FFFF00">
                    <a:alpha val="40000"/>
                  </a:srgbClr>
                </a:glow>
              </a:effectLst>
            </a:endParaRPr>
          </a:p>
        </p:txBody>
      </p:sp>
      <p:graphicFrame>
        <p:nvGraphicFramePr>
          <p:cNvPr id="18" name="17 Tabla"/>
          <p:cNvGraphicFramePr>
            <a:graphicFrameLocks noGrp="1"/>
          </p:cNvGraphicFramePr>
          <p:nvPr/>
        </p:nvGraphicFramePr>
        <p:xfrm>
          <a:off x="899592" y="4941168"/>
          <a:ext cx="7776865" cy="1717548"/>
        </p:xfrm>
        <a:graphic>
          <a:graphicData uri="http://schemas.openxmlformats.org/drawingml/2006/table">
            <a:tbl>
              <a:tblPr>
                <a:tableStyleId>{0505E3EF-67EA-436B-97B2-0124C06EBD24}</a:tableStyleId>
              </a:tblPr>
              <a:tblGrid>
                <a:gridCol w="1420266"/>
                <a:gridCol w="1453041"/>
                <a:gridCol w="2451779"/>
                <a:gridCol w="2451779"/>
              </a:tblGrid>
              <a:tr h="0">
                <a:tc gridSpan="4">
                  <a:txBody>
                    <a:bodyPr/>
                    <a:lstStyle/>
                    <a:p>
                      <a:pPr algn="ctr">
                        <a:lnSpc>
                          <a:spcPct val="115000"/>
                        </a:lnSpc>
                        <a:spcBef>
                          <a:spcPts val="200"/>
                        </a:spcBef>
                        <a:spcAft>
                          <a:spcPts val="200"/>
                        </a:spcAft>
                      </a:pPr>
                      <a:r>
                        <a:rPr lang="es-ES" sz="1400" b="1" dirty="0"/>
                        <a:t>ANÁLISIS SIMPLE DE LA VARIANZA</a:t>
                      </a:r>
                      <a:endParaRPr lang="es-EC" sz="1400" b="1" dirty="0">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l">
                        <a:lnSpc>
                          <a:spcPct val="115000"/>
                        </a:lnSpc>
                        <a:spcBef>
                          <a:spcPts val="200"/>
                        </a:spcBef>
                        <a:spcAft>
                          <a:spcPts val="200"/>
                        </a:spcAft>
                      </a:pPr>
                      <a:r>
                        <a:rPr lang="es-ES" sz="1400" b="1" dirty="0"/>
                        <a:t>ORIGEN </a:t>
                      </a:r>
                      <a:br>
                        <a:rPr lang="es-ES" sz="1400" b="1" dirty="0"/>
                      </a:br>
                      <a:r>
                        <a:rPr lang="es-ES" sz="1400" b="1" dirty="0"/>
                        <a:t>DE LA VARIANZA</a:t>
                      </a:r>
                      <a:endParaRPr lang="es-EC" sz="1400" b="1" dirty="0">
                        <a:latin typeface="Times New Roman"/>
                        <a:ea typeface="Times New Roman"/>
                        <a:cs typeface="Times New Roman"/>
                      </a:endParaRPr>
                    </a:p>
                  </a:txBody>
                  <a:tcPr marL="44450" marR="44450" marT="0" marB="0" anchor="ctr"/>
                </a:tc>
                <a:tc>
                  <a:txBody>
                    <a:bodyPr/>
                    <a:lstStyle/>
                    <a:p>
                      <a:pPr algn="l">
                        <a:lnSpc>
                          <a:spcPct val="115000"/>
                        </a:lnSpc>
                        <a:spcBef>
                          <a:spcPts val="200"/>
                        </a:spcBef>
                        <a:spcAft>
                          <a:spcPts val="200"/>
                        </a:spcAft>
                      </a:pPr>
                      <a:r>
                        <a:rPr lang="es-ES" sz="1400" b="1"/>
                        <a:t>GRADOS DE LIBERTAD (</a:t>
                      </a:r>
                      <a:r>
                        <a:rPr lang="es-ES" sz="1400" b="1">
                          <a:sym typeface="Symbol"/>
                        </a:rPr>
                        <a:t></a:t>
                      </a:r>
                      <a:r>
                        <a:rPr lang="es-ES" sz="1400" b="1"/>
                        <a:t>)</a:t>
                      </a:r>
                      <a:endParaRPr lang="es-EC" sz="1400" b="1">
                        <a:latin typeface="Times New Roman"/>
                        <a:ea typeface="Times New Roman"/>
                        <a:cs typeface="Times New Roman"/>
                      </a:endParaRPr>
                    </a:p>
                  </a:txBody>
                  <a:tcPr marL="44450" marR="44450" marT="0" marB="0" anchor="ctr"/>
                </a:tc>
                <a:tc>
                  <a:txBody>
                    <a:bodyPr/>
                    <a:lstStyle/>
                    <a:p>
                      <a:pPr algn="l">
                        <a:lnSpc>
                          <a:spcPct val="115000"/>
                        </a:lnSpc>
                        <a:spcBef>
                          <a:spcPts val="200"/>
                        </a:spcBef>
                        <a:spcAft>
                          <a:spcPts val="200"/>
                        </a:spcAft>
                      </a:pPr>
                      <a:r>
                        <a:rPr lang="es-ES" sz="1400" b="1"/>
                        <a:t>SUMAS DE DIFERENCIAS </a:t>
                      </a:r>
                      <a:br>
                        <a:rPr lang="es-ES" sz="1400" b="1"/>
                      </a:br>
                      <a:r>
                        <a:rPr lang="es-ES" sz="1400" b="1"/>
                        <a:t>CUADRÁTICAS (SDC)</a:t>
                      </a:r>
                      <a:endParaRPr lang="es-EC" sz="1400" b="1">
                        <a:latin typeface="Times New Roman"/>
                        <a:ea typeface="Times New Roman"/>
                        <a:cs typeface="Times New Roman"/>
                      </a:endParaRPr>
                    </a:p>
                  </a:txBody>
                  <a:tcPr marL="44450" marR="44450" marT="0" marB="0" anchor="ctr"/>
                </a:tc>
                <a:tc>
                  <a:txBody>
                    <a:bodyPr/>
                    <a:lstStyle/>
                    <a:p>
                      <a:pPr algn="l">
                        <a:lnSpc>
                          <a:spcPct val="115000"/>
                        </a:lnSpc>
                        <a:spcBef>
                          <a:spcPts val="200"/>
                        </a:spcBef>
                        <a:spcAft>
                          <a:spcPts val="200"/>
                        </a:spcAft>
                      </a:pPr>
                      <a:r>
                        <a:rPr lang="es-ES" sz="1400" b="1" dirty="0"/>
                        <a:t>DIFERENCIAS CUADRÁTICAS MEDIAS (DCM = SDC/</a:t>
                      </a:r>
                      <a:r>
                        <a:rPr lang="es-ES" sz="1400" b="1" dirty="0">
                          <a:sym typeface="Symbol"/>
                        </a:rPr>
                        <a:t></a:t>
                      </a:r>
                      <a:r>
                        <a:rPr lang="es-ES" sz="1400" b="1" dirty="0"/>
                        <a:t>) </a:t>
                      </a:r>
                      <a:endParaRPr lang="es-EC" sz="1400" b="1" dirty="0">
                        <a:latin typeface="Times New Roman"/>
                        <a:ea typeface="Times New Roman"/>
                        <a:cs typeface="Times New Roman"/>
                      </a:endParaRPr>
                    </a:p>
                  </a:txBody>
                  <a:tcPr marL="44450" marR="44450" marT="0" marB="0" anchor="ctr"/>
                </a:tc>
              </a:tr>
              <a:tr h="0">
                <a:tc>
                  <a:txBody>
                    <a:bodyPr/>
                    <a:lstStyle/>
                    <a:p>
                      <a:pPr algn="l">
                        <a:lnSpc>
                          <a:spcPct val="115000"/>
                        </a:lnSpc>
                        <a:spcBef>
                          <a:spcPts val="200"/>
                        </a:spcBef>
                        <a:spcAft>
                          <a:spcPts val="200"/>
                        </a:spcAft>
                      </a:pPr>
                      <a:r>
                        <a:rPr lang="es-ES" sz="1400" b="1" dirty="0"/>
                        <a:t>ENTRE GRUPOS (BETWEEN)</a:t>
                      </a:r>
                      <a:endParaRPr lang="es-EC" sz="1400" b="1" dirty="0">
                        <a:latin typeface="Times New Roman"/>
                        <a:ea typeface="Times New Roman"/>
                        <a:cs typeface="Times New Roman"/>
                      </a:endParaRPr>
                    </a:p>
                  </a:txBody>
                  <a:tcPr marL="44450" marR="44450" marT="0" marB="0" anchor="ctr"/>
                </a:tc>
                <a:tc>
                  <a:txBody>
                    <a:bodyPr/>
                    <a:lstStyle/>
                    <a:p>
                      <a:pPr algn="l">
                        <a:lnSpc>
                          <a:spcPct val="115000"/>
                        </a:lnSpc>
                        <a:spcBef>
                          <a:spcPts val="200"/>
                        </a:spcBef>
                        <a:spcAft>
                          <a:spcPts val="200"/>
                        </a:spcAft>
                      </a:pPr>
                      <a:r>
                        <a:rPr lang="es-ES" sz="1400">
                          <a:sym typeface="Symbol"/>
                        </a:rPr>
                        <a:t></a:t>
                      </a:r>
                      <a:r>
                        <a:rPr lang="es-ES" sz="1400" baseline="-25000"/>
                        <a:t>1</a:t>
                      </a:r>
                      <a:r>
                        <a:rPr lang="es-ES" sz="1400"/>
                        <a:t> = 3-1=2</a:t>
                      </a:r>
                      <a:endParaRPr lang="es-EC" sz="1400">
                        <a:latin typeface="Times New Roman"/>
                        <a:ea typeface="Times New Roman"/>
                        <a:cs typeface="Times New Roman"/>
                      </a:endParaRPr>
                    </a:p>
                  </a:txBody>
                  <a:tcPr marL="44450" marR="44450" marT="0" marB="0" anchor="ctr"/>
                </a:tc>
                <a:tc>
                  <a:txBody>
                    <a:bodyPr/>
                    <a:lstStyle/>
                    <a:p>
                      <a:pPr algn="l">
                        <a:lnSpc>
                          <a:spcPct val="115000"/>
                        </a:lnSpc>
                        <a:spcBef>
                          <a:spcPts val="200"/>
                        </a:spcBef>
                        <a:spcAft>
                          <a:spcPts val="200"/>
                        </a:spcAft>
                      </a:pPr>
                      <a:r>
                        <a:rPr lang="es-ES" sz="1400"/>
                        <a:t>SDC</a:t>
                      </a:r>
                      <a:r>
                        <a:rPr lang="es-ES" sz="1400" baseline="-25000"/>
                        <a:t>B</a:t>
                      </a:r>
                      <a:r>
                        <a:rPr lang="es-ES" sz="1400"/>
                        <a:t>=3*(1,0922)= 3,28</a:t>
                      </a:r>
                      <a:endParaRPr lang="es-EC" sz="1400">
                        <a:latin typeface="Times New Roman"/>
                        <a:ea typeface="Times New Roman"/>
                        <a:cs typeface="Times New Roman"/>
                      </a:endParaRPr>
                    </a:p>
                  </a:txBody>
                  <a:tcPr marL="44450" marR="44450" marT="0" marB="0" anchor="ctr"/>
                </a:tc>
                <a:tc>
                  <a:txBody>
                    <a:bodyPr/>
                    <a:lstStyle/>
                    <a:p>
                      <a:pPr algn="ctr">
                        <a:lnSpc>
                          <a:spcPct val="115000"/>
                        </a:lnSpc>
                        <a:spcBef>
                          <a:spcPts val="200"/>
                        </a:spcBef>
                        <a:spcAft>
                          <a:spcPts val="200"/>
                        </a:spcAft>
                      </a:pPr>
                      <a:r>
                        <a:rPr lang="es-ES" sz="1400"/>
                        <a:t>DCM</a:t>
                      </a:r>
                      <a:r>
                        <a:rPr lang="es-ES" sz="1400" baseline="-25000"/>
                        <a:t>B</a:t>
                      </a:r>
                      <a:r>
                        <a:rPr lang="es-ES" sz="1400"/>
                        <a:t>=3,28/2=1,64</a:t>
                      </a:r>
                      <a:endParaRPr lang="es-EC" sz="1400">
                        <a:latin typeface="Times New Roman"/>
                        <a:ea typeface="Times New Roman"/>
                        <a:cs typeface="Times New Roman"/>
                      </a:endParaRPr>
                    </a:p>
                  </a:txBody>
                  <a:tcPr marL="44450" marR="44450" marT="0" marB="0" anchor="ctr"/>
                </a:tc>
              </a:tr>
              <a:tr h="0">
                <a:tc>
                  <a:txBody>
                    <a:bodyPr/>
                    <a:lstStyle/>
                    <a:p>
                      <a:pPr algn="l">
                        <a:lnSpc>
                          <a:spcPct val="115000"/>
                        </a:lnSpc>
                        <a:spcBef>
                          <a:spcPts val="200"/>
                        </a:spcBef>
                        <a:spcAft>
                          <a:spcPts val="200"/>
                        </a:spcAft>
                      </a:pPr>
                      <a:r>
                        <a:rPr lang="es-ES" sz="1400" b="1" dirty="0"/>
                        <a:t>DENTRO DEL GRUPO (WITHIN)</a:t>
                      </a:r>
                      <a:endParaRPr lang="es-EC" sz="1400" b="1" dirty="0">
                        <a:latin typeface="Times New Roman"/>
                        <a:ea typeface="Times New Roman"/>
                        <a:cs typeface="Times New Roman"/>
                      </a:endParaRPr>
                    </a:p>
                  </a:txBody>
                  <a:tcPr marL="44450" marR="44450" marT="0" marB="0" anchor="ctr"/>
                </a:tc>
                <a:tc>
                  <a:txBody>
                    <a:bodyPr/>
                    <a:lstStyle/>
                    <a:p>
                      <a:pPr algn="l">
                        <a:lnSpc>
                          <a:spcPct val="115000"/>
                        </a:lnSpc>
                        <a:spcBef>
                          <a:spcPts val="200"/>
                        </a:spcBef>
                        <a:spcAft>
                          <a:spcPts val="200"/>
                        </a:spcAft>
                      </a:pPr>
                      <a:r>
                        <a:rPr lang="es-ES" sz="1400">
                          <a:sym typeface="Symbol"/>
                        </a:rPr>
                        <a:t></a:t>
                      </a:r>
                      <a:r>
                        <a:rPr lang="es-ES" sz="1400" baseline="-25000"/>
                        <a:t>2</a:t>
                      </a:r>
                      <a:r>
                        <a:rPr lang="es-ES" sz="1400"/>
                        <a:t> = 9-3=6</a:t>
                      </a:r>
                      <a:endParaRPr lang="es-EC" sz="1400">
                        <a:latin typeface="Times New Roman"/>
                        <a:ea typeface="Times New Roman"/>
                        <a:cs typeface="Times New Roman"/>
                      </a:endParaRPr>
                    </a:p>
                  </a:txBody>
                  <a:tcPr marL="44450" marR="44450" marT="0" marB="0" anchor="ctr"/>
                </a:tc>
                <a:tc>
                  <a:txBody>
                    <a:bodyPr/>
                    <a:lstStyle/>
                    <a:p>
                      <a:pPr algn="l">
                        <a:lnSpc>
                          <a:spcPct val="115000"/>
                        </a:lnSpc>
                        <a:spcBef>
                          <a:spcPts val="200"/>
                        </a:spcBef>
                        <a:spcAft>
                          <a:spcPts val="200"/>
                        </a:spcAft>
                      </a:pPr>
                      <a:r>
                        <a:rPr lang="es-ES" sz="1400" dirty="0" err="1"/>
                        <a:t>SDC</a:t>
                      </a:r>
                      <a:r>
                        <a:rPr lang="es-ES" sz="1400" baseline="-25000" dirty="0" err="1"/>
                        <a:t>W</a:t>
                      </a:r>
                      <a:r>
                        <a:rPr lang="es-ES" sz="1400" baseline="-25000" dirty="0"/>
                        <a:t> </a:t>
                      </a:r>
                      <a:r>
                        <a:rPr lang="es-ES" sz="1400" dirty="0"/>
                        <a:t>= Σ(</a:t>
                      </a:r>
                      <a:r>
                        <a:rPr lang="es-ES" sz="1400" dirty="0" err="1"/>
                        <a:t>6,058E</a:t>
                      </a:r>
                      <a:r>
                        <a:rPr lang="es-ES" sz="1400" dirty="0"/>
                        <a:t>-28 +7,3728 +2,4576) = 9,83</a:t>
                      </a:r>
                      <a:endParaRPr lang="es-EC" sz="1400" dirty="0">
                        <a:latin typeface="Times New Roman"/>
                        <a:ea typeface="Times New Roman"/>
                        <a:cs typeface="Times New Roman"/>
                      </a:endParaRPr>
                    </a:p>
                  </a:txBody>
                  <a:tcPr marL="44450" marR="44450" marT="0" marB="0" anchor="ctr"/>
                </a:tc>
                <a:tc>
                  <a:txBody>
                    <a:bodyPr/>
                    <a:lstStyle/>
                    <a:p>
                      <a:pPr algn="ctr">
                        <a:lnSpc>
                          <a:spcPct val="115000"/>
                        </a:lnSpc>
                        <a:spcBef>
                          <a:spcPts val="200"/>
                        </a:spcBef>
                        <a:spcAft>
                          <a:spcPts val="200"/>
                        </a:spcAft>
                      </a:pPr>
                      <a:r>
                        <a:rPr lang="es-ES" sz="1400" dirty="0" err="1"/>
                        <a:t>DCM</a:t>
                      </a:r>
                      <a:r>
                        <a:rPr lang="es-ES" sz="1400" baseline="-25000" dirty="0" err="1"/>
                        <a:t>W</a:t>
                      </a:r>
                      <a:r>
                        <a:rPr lang="es-ES" sz="1400" dirty="0"/>
                        <a:t>=9,83/6=1,64</a:t>
                      </a:r>
                      <a:endParaRPr lang="es-EC" sz="1400" dirty="0">
                        <a:latin typeface="Times New Roman"/>
                        <a:ea typeface="Times New Roman"/>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707886"/>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Precisión (</a:t>
            </a:r>
            <a:r>
              <a:rPr lang="es-ES" sz="2000" b="1"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repetibilidad</a:t>
            </a: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y reproducibilidad)</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692696"/>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Alcalinidad</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29387" name="Rectangle 11"/>
          <p:cNvSpPr>
            <a:spLocks noChangeArrowheads="1"/>
          </p:cNvSpPr>
          <p:nvPr/>
        </p:nvSpPr>
        <p:spPr bwMode="auto">
          <a:xfrm>
            <a:off x="45085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31437" name="Rectangle 13"/>
          <p:cNvSpPr>
            <a:spLocks noChangeArrowheads="1"/>
          </p:cNvSpPr>
          <p:nvPr/>
        </p:nvSpPr>
        <p:spPr bwMode="auto">
          <a:xfrm>
            <a:off x="45085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324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2454" name="Object 6"/>
          <p:cNvGraphicFramePr>
            <a:graphicFrameLocks noChangeAspect="1"/>
          </p:cNvGraphicFramePr>
          <p:nvPr/>
        </p:nvGraphicFramePr>
        <p:xfrm>
          <a:off x="2411761" y="1308637"/>
          <a:ext cx="1512168" cy="361314"/>
        </p:xfrm>
        <a:graphic>
          <a:graphicData uri="http://schemas.openxmlformats.org/presentationml/2006/ole">
            <p:oleObj spid="_x0000_s273410" name="Ecuación" r:id="rId3" imgW="1079032" imgH="253890" progId="Equation.3">
              <p:embed/>
            </p:oleObj>
          </a:graphicData>
        </a:graphic>
      </p:graphicFrame>
      <p:sp>
        <p:nvSpPr>
          <p:cNvPr id="2324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24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2458" name="Object 10"/>
          <p:cNvGraphicFramePr>
            <a:graphicFrameLocks noChangeAspect="1"/>
          </p:cNvGraphicFramePr>
          <p:nvPr/>
        </p:nvGraphicFramePr>
        <p:xfrm>
          <a:off x="2483768" y="2708920"/>
          <a:ext cx="2113414" cy="348233"/>
        </p:xfrm>
        <a:graphic>
          <a:graphicData uri="http://schemas.openxmlformats.org/presentationml/2006/ole">
            <p:oleObj spid="_x0000_s273412" name="Ecuación" r:id="rId4" imgW="1676400" imgH="279400" progId="Equation.3">
              <p:embed/>
            </p:oleObj>
          </a:graphicData>
        </a:graphic>
      </p:graphicFrame>
      <p:graphicFrame>
        <p:nvGraphicFramePr>
          <p:cNvPr id="232460" name="Object 12"/>
          <p:cNvGraphicFramePr>
            <a:graphicFrameLocks noChangeAspect="1"/>
          </p:cNvGraphicFramePr>
          <p:nvPr/>
        </p:nvGraphicFramePr>
        <p:xfrm>
          <a:off x="827584" y="1268760"/>
          <a:ext cx="1149350" cy="338138"/>
        </p:xfrm>
        <a:graphic>
          <a:graphicData uri="http://schemas.openxmlformats.org/presentationml/2006/ole">
            <p:oleObj spid="_x0000_s273413" name="Ecuación" r:id="rId5" imgW="901440" imgH="266400" progId="Equation.3">
              <p:embed/>
            </p:oleObj>
          </a:graphicData>
        </a:graphic>
      </p:graphicFrame>
      <p:graphicFrame>
        <p:nvGraphicFramePr>
          <p:cNvPr id="232461" name="Object 13"/>
          <p:cNvGraphicFramePr>
            <a:graphicFrameLocks noChangeAspect="1"/>
          </p:cNvGraphicFramePr>
          <p:nvPr/>
        </p:nvGraphicFramePr>
        <p:xfrm>
          <a:off x="755576" y="2708920"/>
          <a:ext cx="1450643" cy="419670"/>
        </p:xfrm>
        <a:graphic>
          <a:graphicData uri="http://schemas.openxmlformats.org/presentationml/2006/ole">
            <p:oleObj spid="_x0000_s273414" name="Ecuación" r:id="rId6" imgW="952087" imgH="279279" progId="Equation.3">
              <p:embed/>
            </p:oleObj>
          </a:graphicData>
        </a:graphic>
      </p:graphicFrame>
      <p:graphicFrame>
        <p:nvGraphicFramePr>
          <p:cNvPr id="232462" name="Object 14"/>
          <p:cNvGraphicFramePr>
            <a:graphicFrameLocks noChangeAspect="1"/>
          </p:cNvGraphicFramePr>
          <p:nvPr/>
        </p:nvGraphicFramePr>
        <p:xfrm>
          <a:off x="827584" y="1988840"/>
          <a:ext cx="1305146" cy="360040"/>
        </p:xfrm>
        <a:graphic>
          <a:graphicData uri="http://schemas.openxmlformats.org/presentationml/2006/ole">
            <p:oleObj spid="_x0000_s273415" name="Ecuación" r:id="rId7" imgW="1409088" imgH="393529" progId="Equation.3">
              <p:embed/>
            </p:oleObj>
          </a:graphicData>
        </a:graphic>
      </p:graphicFrame>
      <p:sp>
        <p:nvSpPr>
          <p:cNvPr id="23246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246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 name="36 Rectángulo"/>
          <p:cNvSpPr/>
          <p:nvPr/>
        </p:nvSpPr>
        <p:spPr>
          <a:xfrm>
            <a:off x="4932040" y="1916832"/>
            <a:ext cx="5472608" cy="461665"/>
          </a:xfrm>
          <a:prstGeom prst="rect">
            <a:avLst/>
          </a:prstGeom>
        </p:spPr>
        <p:txBody>
          <a:bodyPr wrap="square">
            <a:spAutoFit/>
          </a:bodyPr>
          <a:lstStyle/>
          <a:p>
            <a:r>
              <a:rPr lang="es-ES" sz="1200" b="1" i="1" dirty="0" smtClean="0"/>
              <a:t>s</a:t>
            </a:r>
            <a:r>
              <a:rPr lang="es-ES" sz="1200" b="1" i="1" baseline="-25000" dirty="0" smtClean="0"/>
              <a:t>r</a:t>
            </a:r>
            <a:r>
              <a:rPr lang="es-ES" sz="1200" dirty="0" smtClean="0"/>
              <a:t> &lt; </a:t>
            </a:r>
            <a:r>
              <a:rPr lang="es-ES" sz="1200" b="1" i="1" dirty="0" err="1" smtClean="0"/>
              <a:t>s</a:t>
            </a:r>
            <a:r>
              <a:rPr lang="es-ES" sz="1200" b="1" i="1" baseline="-25000" dirty="0" err="1" smtClean="0"/>
              <a:t>R</a:t>
            </a:r>
            <a:r>
              <a:rPr lang="es-ES" sz="1200" dirty="0" smtClean="0"/>
              <a:t> -&gt; confirman errores sistemáticos </a:t>
            </a:r>
          </a:p>
          <a:p>
            <a:r>
              <a:rPr lang="es-ES" sz="1200" b="1" i="1" dirty="0" smtClean="0"/>
              <a:t>s</a:t>
            </a:r>
            <a:r>
              <a:rPr lang="es-ES" sz="1200" b="1" i="1" baseline="-25000" dirty="0" smtClean="0"/>
              <a:t>r</a:t>
            </a:r>
            <a:r>
              <a:rPr lang="es-ES" sz="1200" dirty="0" smtClean="0"/>
              <a:t> = </a:t>
            </a:r>
            <a:r>
              <a:rPr lang="es-ES" sz="1200" b="1" i="1" dirty="0" err="1" smtClean="0"/>
              <a:t>s</a:t>
            </a:r>
            <a:r>
              <a:rPr lang="es-ES" sz="1200" b="1" i="1" baseline="-25000" dirty="0" err="1" smtClean="0"/>
              <a:t>R</a:t>
            </a:r>
            <a:r>
              <a:rPr lang="es-ES" sz="1200" dirty="0" smtClean="0"/>
              <a:t> -&gt; intervalo de trabajo no es amplio</a:t>
            </a:r>
            <a:endParaRPr lang="en-US" sz="1200" dirty="0" smtClean="0"/>
          </a:p>
        </p:txBody>
      </p:sp>
      <p:graphicFrame>
        <p:nvGraphicFramePr>
          <p:cNvPr id="38" name="37 Tabla"/>
          <p:cNvGraphicFramePr>
            <a:graphicFrameLocks noGrp="1"/>
          </p:cNvGraphicFramePr>
          <p:nvPr/>
        </p:nvGraphicFramePr>
        <p:xfrm>
          <a:off x="5004048" y="4437112"/>
          <a:ext cx="3924300" cy="1905000"/>
        </p:xfrm>
        <a:graphic>
          <a:graphicData uri="http://schemas.openxmlformats.org/drawingml/2006/table">
            <a:tbl>
              <a:tblPr/>
              <a:tblGrid>
                <a:gridCol w="772160"/>
                <a:gridCol w="835660"/>
                <a:gridCol w="772160"/>
                <a:gridCol w="772160"/>
                <a:gridCol w="772160"/>
              </a:tblGrid>
              <a:tr h="161925">
                <a:tc>
                  <a:txBody>
                    <a:bodyPr/>
                    <a:lstStyle/>
                    <a:p>
                      <a:pPr algn="ctr">
                        <a:lnSpc>
                          <a:spcPct val="115000"/>
                        </a:lnSpc>
                        <a:spcAft>
                          <a:spcPts val="0"/>
                        </a:spcAft>
                      </a:pPr>
                      <a:r>
                        <a:rPr lang="es-EC" sz="900" b="1" dirty="0" err="1">
                          <a:solidFill>
                            <a:srgbClr val="000000"/>
                          </a:solidFill>
                          <a:latin typeface="Times New Roman"/>
                          <a:ea typeface="Times New Roman"/>
                          <a:cs typeface="Times New Roman"/>
                        </a:rPr>
                        <a:t>Conc</a:t>
                      </a:r>
                      <a:r>
                        <a:rPr lang="es-EC" sz="900" b="1" dirty="0">
                          <a:solidFill>
                            <a:srgbClr val="000000"/>
                          </a:solidFill>
                          <a:latin typeface="Times New Roman"/>
                          <a:ea typeface="Times New Roman"/>
                          <a:cs typeface="Times New Roman"/>
                        </a:rPr>
                        <a:t>. Referencia</a:t>
                      </a:r>
                      <a:endParaRPr lang="es-EC" sz="1100" dirty="0">
                        <a:latin typeface="Times New Roman"/>
                        <a:ea typeface="Times New Roman"/>
                        <a:cs typeface="Times New Roman"/>
                      </a:endParaRPr>
                    </a:p>
                    <a:p>
                      <a:pPr algn="ctr">
                        <a:lnSpc>
                          <a:spcPct val="115000"/>
                        </a:lnSpc>
                        <a:spcAft>
                          <a:spcPts val="0"/>
                        </a:spcAft>
                      </a:pPr>
                      <a:r>
                        <a:rPr lang="es-EC" sz="900" b="1" dirty="0">
                          <a:solidFill>
                            <a:srgbClr val="000000"/>
                          </a:solidFill>
                          <a:latin typeface="Times New Roman"/>
                          <a:ea typeface="Times New Roman"/>
                          <a:cs typeface="Times New Roman"/>
                        </a:rPr>
                        <a:t>mg/L</a:t>
                      </a:r>
                      <a:endParaRPr lang="es-EC" sz="11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000" b="1" i="1">
                          <a:solidFill>
                            <a:srgbClr val="000000"/>
                          </a:solidFill>
                          <a:latin typeface="Times New Roman"/>
                          <a:ea typeface="Times New Roman"/>
                          <a:cs typeface="Times New Roman"/>
                        </a:rPr>
                        <a:t>S</a:t>
                      </a:r>
                      <a:r>
                        <a:rPr lang="es-EC" sz="1000" b="1" i="1" baseline="-25000">
                          <a:solidFill>
                            <a:srgbClr val="000000"/>
                          </a:solidFill>
                          <a:latin typeface="Times New Roman"/>
                          <a:ea typeface="Times New Roman"/>
                          <a:cs typeface="Times New Roman"/>
                        </a:rPr>
                        <a:t>r</a:t>
                      </a:r>
                      <a:r>
                        <a:rPr lang="es-EC" sz="1000" b="1">
                          <a:solidFill>
                            <a:srgbClr val="000000"/>
                          </a:solidFill>
                          <a:latin typeface="Times New Roman"/>
                          <a:ea typeface="Times New Roman"/>
                          <a:cs typeface="Times New Roman"/>
                        </a:rPr>
                        <a:t> , ppm</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000" b="1">
                          <a:solidFill>
                            <a:srgbClr val="000000"/>
                          </a:solidFill>
                          <a:latin typeface="Times New Roman"/>
                          <a:ea typeface="Times New Roman"/>
                          <a:cs typeface="Times New Roman"/>
                        </a:rPr>
                        <a:t>%</a:t>
                      </a:r>
                      <a:r>
                        <a:rPr lang="es-ES" sz="1000" b="1" i="1" spc="-15">
                          <a:latin typeface="Times New Roman"/>
                          <a:ea typeface="Times New Roman"/>
                          <a:cs typeface="Times New Roman"/>
                        </a:rPr>
                        <a:t>CV</a:t>
                      </a:r>
                      <a:r>
                        <a:rPr lang="es-ES" sz="1000" b="1" i="1" spc="-15" baseline="-25000">
                          <a:latin typeface="Times New Roman"/>
                          <a:ea typeface="Times New Roman"/>
                          <a:cs typeface="Times New Roman"/>
                        </a:rPr>
                        <a:t>r</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000" b="1" i="1">
                          <a:solidFill>
                            <a:srgbClr val="000000"/>
                          </a:solidFill>
                          <a:latin typeface="Times New Roman"/>
                          <a:ea typeface="Times New Roman"/>
                          <a:cs typeface="Times New Roman"/>
                        </a:rPr>
                        <a:t>S</a:t>
                      </a:r>
                      <a:r>
                        <a:rPr lang="es-EC" sz="1000" b="1" i="1" baseline="-25000">
                          <a:solidFill>
                            <a:srgbClr val="000000"/>
                          </a:solidFill>
                          <a:latin typeface="Times New Roman"/>
                          <a:ea typeface="Times New Roman"/>
                          <a:cs typeface="Times New Roman"/>
                        </a:rPr>
                        <a:t>R</a:t>
                      </a:r>
                      <a:r>
                        <a:rPr lang="es-EC" sz="1000" b="1">
                          <a:solidFill>
                            <a:srgbClr val="000000"/>
                          </a:solidFill>
                          <a:latin typeface="Times New Roman"/>
                          <a:ea typeface="Times New Roman"/>
                          <a:cs typeface="Times New Roman"/>
                        </a:rPr>
                        <a:t> , ppm</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000" b="1" i="1" spc="-15" dirty="0">
                          <a:latin typeface="Times New Roman"/>
                          <a:ea typeface="Times New Roman"/>
                          <a:cs typeface="Times New Roman"/>
                        </a:rPr>
                        <a:t>%CV</a:t>
                      </a:r>
                      <a:r>
                        <a:rPr lang="es-ES" sz="1000" b="1" i="1" spc="-15" baseline="-25000" dirty="0">
                          <a:latin typeface="Times New Roman"/>
                          <a:ea typeface="Times New Roman"/>
                          <a:cs typeface="Times New Roman"/>
                        </a:rPr>
                        <a:t>R</a:t>
                      </a:r>
                      <a:endParaRPr lang="es-EC" sz="11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algn="ctr">
                        <a:lnSpc>
                          <a:spcPct val="115000"/>
                        </a:lnSpc>
                        <a:spcAft>
                          <a:spcPts val="0"/>
                        </a:spcAft>
                      </a:pPr>
                      <a:r>
                        <a:rPr lang="es-EC" sz="1000" b="1">
                          <a:solidFill>
                            <a:srgbClr val="000000"/>
                          </a:solidFill>
                          <a:latin typeface="Times New Roman"/>
                          <a:ea typeface="Times New Roman"/>
                          <a:cs typeface="Times New Roman"/>
                        </a:rPr>
                        <a:t>50</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1,11</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2,34</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1,12</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es-EC" sz="900" dirty="0">
                          <a:solidFill>
                            <a:srgbClr val="000000"/>
                          </a:solidFill>
                          <a:latin typeface="Times New Roman"/>
                          <a:ea typeface="Times New Roman"/>
                          <a:cs typeface="Times New Roman"/>
                        </a:rPr>
                        <a:t>2,32</a:t>
                      </a:r>
                      <a:endParaRPr lang="es-EC" sz="11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180975">
                <a:tc>
                  <a:txBody>
                    <a:bodyPr/>
                    <a:lstStyle/>
                    <a:p>
                      <a:pPr algn="ctr">
                        <a:lnSpc>
                          <a:spcPct val="115000"/>
                        </a:lnSpc>
                        <a:spcAft>
                          <a:spcPts val="0"/>
                        </a:spcAft>
                      </a:pPr>
                      <a:r>
                        <a:rPr lang="es-EC" sz="1000" b="1">
                          <a:solidFill>
                            <a:srgbClr val="000000"/>
                          </a:solidFill>
                          <a:latin typeface="Times New Roman"/>
                          <a:ea typeface="Times New Roman"/>
                          <a:cs typeface="Times New Roman"/>
                        </a:rPr>
                        <a:t>75</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1,43</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1,94</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1,43</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1,93</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r>
              <a:tr h="180975">
                <a:tc>
                  <a:txBody>
                    <a:bodyPr/>
                    <a:lstStyle/>
                    <a:p>
                      <a:pPr algn="ctr">
                        <a:lnSpc>
                          <a:spcPct val="115000"/>
                        </a:lnSpc>
                        <a:spcAft>
                          <a:spcPts val="0"/>
                        </a:spcAft>
                      </a:pPr>
                      <a:r>
                        <a:rPr lang="es-EC" sz="1000" b="1">
                          <a:solidFill>
                            <a:srgbClr val="000000"/>
                          </a:solidFill>
                          <a:latin typeface="Times New Roman"/>
                          <a:ea typeface="Times New Roman"/>
                          <a:cs typeface="Times New Roman"/>
                        </a:rPr>
                        <a:t>100</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1050" b="0" dirty="0">
                          <a:solidFill>
                            <a:srgbClr val="000000"/>
                          </a:solidFill>
                          <a:latin typeface="Times New Roman"/>
                          <a:ea typeface="Times New Roman"/>
                          <a:cs typeface="Times New Roman"/>
                        </a:rPr>
                        <a:t>1,28</a:t>
                      </a:r>
                      <a:endParaRPr lang="es-EC" sz="1050" b="0" dirty="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1050" b="0" dirty="0">
                          <a:solidFill>
                            <a:srgbClr val="000000"/>
                          </a:solidFill>
                          <a:latin typeface="Times New Roman"/>
                          <a:ea typeface="Times New Roman"/>
                          <a:cs typeface="Times New Roman"/>
                        </a:rPr>
                        <a:t>1,32</a:t>
                      </a:r>
                      <a:endParaRPr lang="es-EC" sz="1050" b="0" dirty="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1050" b="0" dirty="0">
                          <a:solidFill>
                            <a:srgbClr val="000000"/>
                          </a:solidFill>
                          <a:latin typeface="Times New Roman"/>
                          <a:ea typeface="Times New Roman"/>
                          <a:cs typeface="Times New Roman"/>
                        </a:rPr>
                        <a:t>1,28</a:t>
                      </a:r>
                      <a:endParaRPr lang="es-EC" sz="1050" b="0" dirty="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1050" b="0" dirty="0">
                          <a:solidFill>
                            <a:srgbClr val="000000"/>
                          </a:solidFill>
                          <a:latin typeface="Times New Roman"/>
                          <a:ea typeface="Times New Roman"/>
                          <a:cs typeface="Times New Roman"/>
                        </a:rPr>
                        <a:t>1,31</a:t>
                      </a:r>
                      <a:endParaRPr lang="es-EC" sz="1050" b="0" dirty="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r>
              <a:tr h="190500">
                <a:tc>
                  <a:txBody>
                    <a:bodyPr/>
                    <a:lstStyle/>
                    <a:p>
                      <a:pPr algn="ctr">
                        <a:lnSpc>
                          <a:spcPct val="115000"/>
                        </a:lnSpc>
                        <a:spcAft>
                          <a:spcPts val="0"/>
                        </a:spcAft>
                      </a:pPr>
                      <a:r>
                        <a:rPr lang="es-EC" sz="1000" b="1">
                          <a:solidFill>
                            <a:srgbClr val="000000"/>
                          </a:solidFill>
                          <a:latin typeface="Times New Roman"/>
                          <a:ea typeface="Times New Roman"/>
                          <a:cs typeface="Times New Roman"/>
                        </a:rPr>
                        <a:t>125</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1,81</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dirty="0">
                          <a:solidFill>
                            <a:srgbClr val="000000"/>
                          </a:solidFill>
                          <a:latin typeface="Times New Roman"/>
                          <a:ea typeface="Times New Roman"/>
                          <a:cs typeface="Times New Roman"/>
                        </a:rPr>
                        <a:t>1,54</a:t>
                      </a:r>
                      <a:endParaRPr lang="es-EC" sz="1100" dirty="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dirty="0">
                          <a:solidFill>
                            <a:srgbClr val="000000"/>
                          </a:solidFill>
                          <a:latin typeface="Times New Roman"/>
                          <a:ea typeface="Times New Roman"/>
                          <a:cs typeface="Times New Roman"/>
                        </a:rPr>
                        <a:t>1,81</a:t>
                      </a:r>
                      <a:endParaRPr lang="es-EC" sz="1100" dirty="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dirty="0">
                          <a:solidFill>
                            <a:srgbClr val="000000"/>
                          </a:solidFill>
                          <a:latin typeface="Times New Roman"/>
                          <a:ea typeface="Times New Roman"/>
                          <a:cs typeface="Times New Roman"/>
                        </a:rPr>
                        <a:t>1,53</a:t>
                      </a:r>
                      <a:endParaRPr lang="es-EC" sz="1100" dirty="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r>
              <a:tr h="161925">
                <a:tc>
                  <a:txBody>
                    <a:bodyPr/>
                    <a:lstStyle/>
                    <a:p>
                      <a:pPr algn="ctr">
                        <a:lnSpc>
                          <a:spcPct val="115000"/>
                        </a:lnSpc>
                        <a:spcAft>
                          <a:spcPts val="0"/>
                        </a:spcAft>
                      </a:pPr>
                      <a:r>
                        <a:rPr lang="es-EC" sz="1000" b="1">
                          <a:solidFill>
                            <a:srgbClr val="000000"/>
                          </a:solidFill>
                          <a:latin typeface="Times New Roman"/>
                          <a:ea typeface="Times New Roman"/>
                          <a:cs typeface="Times New Roman"/>
                        </a:rPr>
                        <a:t>200</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0,91</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0,48</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0,91</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dirty="0">
                          <a:solidFill>
                            <a:srgbClr val="000000"/>
                          </a:solidFill>
                          <a:latin typeface="Times New Roman"/>
                          <a:ea typeface="Times New Roman"/>
                          <a:cs typeface="Times New Roman"/>
                        </a:rPr>
                        <a:t>0,48</a:t>
                      </a:r>
                      <a:endParaRPr lang="es-EC" sz="1100" dirty="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r>
              <a:tr h="161925">
                <a:tc>
                  <a:txBody>
                    <a:bodyPr/>
                    <a:lstStyle/>
                    <a:p>
                      <a:pPr algn="ctr">
                        <a:lnSpc>
                          <a:spcPct val="115000"/>
                        </a:lnSpc>
                        <a:spcAft>
                          <a:spcPts val="0"/>
                        </a:spcAft>
                      </a:pPr>
                      <a:r>
                        <a:rPr lang="es-EC" sz="1000" b="1">
                          <a:solidFill>
                            <a:srgbClr val="000000"/>
                          </a:solidFill>
                          <a:latin typeface="Times New Roman"/>
                          <a:ea typeface="Times New Roman"/>
                          <a:cs typeface="Times New Roman"/>
                        </a:rPr>
                        <a:t>250</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1,43</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0,61</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1,46</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0,62</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r>
              <a:tr h="161925">
                <a:tc>
                  <a:txBody>
                    <a:bodyPr/>
                    <a:lstStyle/>
                    <a:p>
                      <a:pPr algn="ctr">
                        <a:lnSpc>
                          <a:spcPct val="115000"/>
                        </a:lnSpc>
                        <a:spcAft>
                          <a:spcPts val="0"/>
                        </a:spcAft>
                      </a:pPr>
                      <a:r>
                        <a:rPr lang="es-EC" sz="1000" b="1">
                          <a:solidFill>
                            <a:srgbClr val="000000"/>
                          </a:solidFill>
                          <a:latin typeface="Times New Roman"/>
                          <a:ea typeface="Times New Roman"/>
                          <a:cs typeface="Times New Roman"/>
                        </a:rPr>
                        <a:t>500</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1,92</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0,41</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1,92</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es-EC" sz="900" dirty="0">
                          <a:solidFill>
                            <a:srgbClr val="000000"/>
                          </a:solidFill>
                          <a:latin typeface="Times New Roman"/>
                          <a:ea typeface="Times New Roman"/>
                          <a:cs typeface="Times New Roman"/>
                        </a:rPr>
                        <a:t>0,41</a:t>
                      </a:r>
                      <a:endParaRPr lang="es-EC" sz="1100" dirty="0">
                        <a:latin typeface="Times New Roman"/>
                        <a:ea typeface="Times New Roman"/>
                        <a:cs typeface="Times New Roman"/>
                      </a:endParaRPr>
                    </a:p>
                  </a:txBody>
                  <a:tcPr marL="68580" marR="68580" marT="0" marB="0" anchor="ctr">
                    <a:lnL>
                      <a:noFill/>
                    </a:lnL>
                    <a:lnR>
                      <a:noFill/>
                    </a:lnR>
                    <a:lnT>
                      <a:noFill/>
                    </a:lnT>
                    <a:lnB>
                      <a:noFill/>
                    </a:lnB>
                    <a:solidFill>
                      <a:schemeClr val="bg1">
                        <a:lumMod val="85000"/>
                      </a:schemeClr>
                    </a:solidFill>
                  </a:tcPr>
                </a:tc>
              </a:tr>
              <a:tr h="161925">
                <a:tc>
                  <a:txBody>
                    <a:bodyPr/>
                    <a:lstStyle/>
                    <a:p>
                      <a:pPr algn="ctr">
                        <a:lnSpc>
                          <a:spcPct val="115000"/>
                        </a:lnSpc>
                        <a:spcAft>
                          <a:spcPts val="0"/>
                        </a:spcAft>
                      </a:pPr>
                      <a:r>
                        <a:rPr lang="es-EC" sz="1000" b="1">
                          <a:solidFill>
                            <a:srgbClr val="000000"/>
                          </a:solidFill>
                          <a:latin typeface="Times New Roman"/>
                          <a:ea typeface="Times New Roman"/>
                          <a:cs typeface="Times New Roman"/>
                        </a:rPr>
                        <a:t>1000</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3,79</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0,41</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3,79</a:t>
                      </a:r>
                      <a:endParaRPr lang="es-EC" sz="110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ct val="115000"/>
                        </a:lnSpc>
                        <a:spcAft>
                          <a:spcPts val="0"/>
                        </a:spcAft>
                      </a:pPr>
                      <a:r>
                        <a:rPr lang="es-EC" sz="900" dirty="0">
                          <a:solidFill>
                            <a:srgbClr val="000000"/>
                          </a:solidFill>
                          <a:latin typeface="Times New Roman"/>
                          <a:ea typeface="Times New Roman"/>
                          <a:cs typeface="Times New Roman"/>
                        </a:rPr>
                        <a:t>0,41</a:t>
                      </a:r>
                      <a:endParaRPr lang="es-EC" sz="1100" dirty="0">
                        <a:latin typeface="Times New Roman"/>
                        <a:ea typeface="Times New Roman"/>
                        <a:cs typeface="Times New Roman"/>
                      </a:endParaRPr>
                    </a:p>
                  </a:txBody>
                  <a:tcPr marL="68580" marR="68580" marT="0" marB="0" anchor="ctr">
                    <a:lnL>
                      <a:noFill/>
                    </a:lnL>
                    <a:lnR>
                      <a:noFill/>
                    </a:lnR>
                    <a:lnT>
                      <a:noFill/>
                    </a:lnT>
                    <a:lnB>
                      <a:noFill/>
                    </a:lnB>
                    <a:solidFill>
                      <a:schemeClr val="bg1"/>
                    </a:solidFill>
                  </a:tcPr>
                </a:tc>
              </a:tr>
            </a:tbl>
          </a:graphicData>
        </a:graphic>
      </p:graphicFrame>
      <p:graphicFrame>
        <p:nvGraphicFramePr>
          <p:cNvPr id="39" name="Object 6"/>
          <p:cNvGraphicFramePr>
            <a:graphicFrameLocks noChangeAspect="1"/>
          </p:cNvGraphicFramePr>
          <p:nvPr/>
        </p:nvGraphicFramePr>
        <p:xfrm>
          <a:off x="755576" y="4293096"/>
          <a:ext cx="1095375" cy="396875"/>
        </p:xfrm>
        <a:graphic>
          <a:graphicData uri="http://schemas.openxmlformats.org/presentationml/2006/ole">
            <p:oleObj spid="_x0000_s273416" name="Ecuación" r:id="rId8" imgW="1091880" imgH="393480" progId="Equation.3">
              <p:embed/>
            </p:oleObj>
          </a:graphicData>
        </a:graphic>
      </p:graphicFrame>
      <p:graphicFrame>
        <p:nvGraphicFramePr>
          <p:cNvPr id="41" name="Object 7"/>
          <p:cNvGraphicFramePr>
            <a:graphicFrameLocks noChangeAspect="1"/>
          </p:cNvGraphicFramePr>
          <p:nvPr/>
        </p:nvGraphicFramePr>
        <p:xfrm>
          <a:off x="2316163" y="5157788"/>
          <a:ext cx="1776412" cy="485775"/>
        </p:xfrm>
        <a:graphic>
          <a:graphicData uri="http://schemas.openxmlformats.org/presentationml/2006/ole">
            <p:oleObj spid="_x0000_s273417" name="Ecuación" r:id="rId9" imgW="1777680" imgH="482400" progId="Equation.3">
              <p:embed/>
            </p:oleObj>
          </a:graphicData>
        </a:graphic>
      </p:graphicFrame>
      <p:graphicFrame>
        <p:nvGraphicFramePr>
          <p:cNvPr id="42" name="Object 8"/>
          <p:cNvGraphicFramePr>
            <a:graphicFrameLocks noChangeAspect="1"/>
          </p:cNvGraphicFramePr>
          <p:nvPr/>
        </p:nvGraphicFramePr>
        <p:xfrm>
          <a:off x="2311400" y="5805488"/>
          <a:ext cx="1652588" cy="485775"/>
        </p:xfrm>
        <a:graphic>
          <a:graphicData uri="http://schemas.openxmlformats.org/presentationml/2006/ole">
            <p:oleObj spid="_x0000_s273418" name="Ecuación" r:id="rId10" imgW="1650960" imgH="482400" progId="Equation.3">
              <p:embed/>
            </p:oleObj>
          </a:graphicData>
        </a:graphic>
      </p:graphicFrame>
      <p:sp>
        <p:nvSpPr>
          <p:cNvPr id="43" name="42 Flecha derecha"/>
          <p:cNvSpPr/>
          <p:nvPr/>
        </p:nvSpPr>
        <p:spPr>
          <a:xfrm>
            <a:off x="1403648" y="558924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43 Abrir corchete"/>
          <p:cNvSpPr/>
          <p:nvPr/>
        </p:nvSpPr>
        <p:spPr>
          <a:xfrm>
            <a:off x="2051720" y="4941168"/>
            <a:ext cx="45719" cy="151216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45" name="44 Conector"/>
          <p:cNvSpPr/>
          <p:nvPr/>
        </p:nvSpPr>
        <p:spPr>
          <a:xfrm>
            <a:off x="251520" y="1340768"/>
            <a:ext cx="288032" cy="21602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b="1" dirty="0" smtClean="0"/>
              <a:t>1</a:t>
            </a:r>
            <a:endParaRPr lang="en-US" b="1" dirty="0"/>
          </a:p>
        </p:txBody>
      </p:sp>
      <p:sp>
        <p:nvSpPr>
          <p:cNvPr id="46" name="45 Conector"/>
          <p:cNvSpPr/>
          <p:nvPr/>
        </p:nvSpPr>
        <p:spPr>
          <a:xfrm>
            <a:off x="251520" y="2780928"/>
            <a:ext cx="288032" cy="21602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b="1" dirty="0" smtClean="0"/>
              <a:t>2</a:t>
            </a:r>
            <a:endParaRPr lang="en-US" b="1" dirty="0"/>
          </a:p>
        </p:txBody>
      </p:sp>
      <p:sp>
        <p:nvSpPr>
          <p:cNvPr id="47" name="46 Conector"/>
          <p:cNvSpPr/>
          <p:nvPr/>
        </p:nvSpPr>
        <p:spPr>
          <a:xfrm>
            <a:off x="251520" y="4293096"/>
            <a:ext cx="288032" cy="21602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b="1" dirty="0" smtClean="0"/>
              <a:t>3</a:t>
            </a:r>
            <a:endParaRPr lang="en-US" b="1" dirty="0"/>
          </a:p>
        </p:txBody>
      </p:sp>
      <p:sp>
        <p:nvSpPr>
          <p:cNvPr id="40" name="39 CuadroTexto"/>
          <p:cNvSpPr txBox="1"/>
          <p:nvPr/>
        </p:nvSpPr>
        <p:spPr>
          <a:xfrm>
            <a:off x="5004048" y="4160113"/>
            <a:ext cx="3960440" cy="276999"/>
          </a:xfrm>
          <a:prstGeom prst="rect">
            <a:avLst/>
          </a:prstGeom>
          <a:noFill/>
        </p:spPr>
        <p:txBody>
          <a:bodyPr wrap="square" rtlCol="0">
            <a:spAutoFit/>
          </a:bodyPr>
          <a:lstStyle/>
          <a:p>
            <a:r>
              <a:rPr lang="es-MX" sz="1200" b="1" dirty="0" smtClean="0"/>
              <a:t>Resultados de </a:t>
            </a:r>
            <a:r>
              <a:rPr lang="es-MX" sz="1200" b="1" dirty="0" err="1" smtClean="0"/>
              <a:t>repetibilidad</a:t>
            </a:r>
            <a:r>
              <a:rPr lang="es-MX" sz="1200" b="1" dirty="0" smtClean="0"/>
              <a:t> y reproducibilidad. Alcalinidad</a:t>
            </a:r>
            <a:endParaRPr lang="en-US" sz="1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rPr>
              <a:t>MARCO TEÓRICO: Validación de Métodos Analíticos</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Incertidumbre en la medición </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7" name="26 Rectángulo"/>
          <p:cNvSpPr/>
          <p:nvPr/>
        </p:nvSpPr>
        <p:spPr>
          <a:xfrm>
            <a:off x="1691680" y="2204864"/>
            <a:ext cx="5400600" cy="6924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300" dirty="0" smtClean="0"/>
              <a:t>“Estimación unida al resultado de un ensayo que define un intervalo de valores dentro de los cuales se afirma que está el valor verdadero”. </a:t>
            </a:r>
            <a:endParaRPr lang="en-US" sz="1300" dirty="0" smtClean="0"/>
          </a:p>
          <a:p>
            <a:r>
              <a:rPr lang="es-ES" sz="1300" dirty="0" smtClean="0"/>
              <a:t> La incertidumbre</a:t>
            </a:r>
            <a:r>
              <a:rPr lang="es-ES" sz="1300" b="1" dirty="0" smtClean="0"/>
              <a:t> -&gt; idea de la calidad del resultado</a:t>
            </a:r>
            <a:endParaRPr lang="en-US" sz="1300" dirty="0"/>
          </a:p>
        </p:txBody>
      </p:sp>
      <p:sp>
        <p:nvSpPr>
          <p:cNvPr id="16" name="Rectangle 2"/>
          <p:cNvSpPr>
            <a:spLocks noChangeArrowheads="1"/>
          </p:cNvSpPr>
          <p:nvPr/>
        </p:nvSpPr>
        <p:spPr bwMode="auto">
          <a:xfrm>
            <a:off x="3491880" y="1484784"/>
            <a:ext cx="1872208" cy="2923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300" dirty="0" smtClean="0">
                <a:solidFill>
                  <a:prstClr val="white"/>
                </a:solidFill>
                <a:effectLst>
                  <a:glow rad="139700">
                    <a:srgbClr val="4BACC6">
                      <a:satMod val="175000"/>
                      <a:alpha val="40000"/>
                    </a:srgbClr>
                  </a:glow>
                </a:effectLst>
                <a:latin typeface="Arial Black" pitchFamily="34" charset="0"/>
                <a:ea typeface="Times New Roman" pitchFamily="18" charset="0"/>
                <a:cs typeface="TimesNewRoman" charset="0"/>
              </a:rPr>
              <a:t>INCERTIDUMBRE</a:t>
            </a:r>
            <a:endParaRPr lang="es-EC" sz="1300" dirty="0" smtClean="0">
              <a:solidFill>
                <a:prstClr val="black"/>
              </a:solidFill>
              <a:effectLst>
                <a:glow rad="139700">
                  <a:srgbClr val="4BACC6">
                    <a:satMod val="175000"/>
                    <a:alpha val="40000"/>
                  </a:srgbClr>
                </a:glow>
              </a:effectLst>
              <a:latin typeface="Arial Black" pitchFamily="34" charset="0"/>
              <a:ea typeface="Times New Roman" pitchFamily="18" charset="0"/>
              <a:cs typeface="TimesNewRoman"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9" name="28 Rectángulo"/>
          <p:cNvSpPr/>
          <p:nvPr/>
        </p:nvSpPr>
        <p:spPr>
          <a:xfrm>
            <a:off x="4572000" y="1916832"/>
            <a:ext cx="1298753" cy="261610"/>
          </a:xfrm>
          <a:prstGeom prst="rect">
            <a:avLst/>
          </a:prstGeom>
        </p:spPr>
        <p:txBody>
          <a:bodyPr wrap="none">
            <a:spAutoFit/>
          </a:bodyPr>
          <a:lstStyle/>
          <a:p>
            <a:r>
              <a:rPr lang="es-ES" sz="1100" dirty="0" smtClean="0"/>
              <a:t>La Guía ISO 3534-1 </a:t>
            </a:r>
            <a:endParaRPr lang="en-US" sz="1100" dirty="0"/>
          </a:p>
        </p:txBody>
      </p:sp>
      <p:graphicFrame>
        <p:nvGraphicFramePr>
          <p:cNvPr id="34" name="33 Tabla"/>
          <p:cNvGraphicFramePr>
            <a:graphicFrameLocks noGrp="1"/>
          </p:cNvGraphicFramePr>
          <p:nvPr/>
        </p:nvGraphicFramePr>
        <p:xfrm>
          <a:off x="323528" y="3861048"/>
          <a:ext cx="2111896" cy="1193800"/>
        </p:xfrm>
        <a:graphic>
          <a:graphicData uri="http://schemas.openxmlformats.org/drawingml/2006/table">
            <a:tbl>
              <a:tblPr firstRow="1" bandRow="1">
                <a:tableStyleId>{F5AB1C69-6EDB-4FF4-983F-18BD219EF322}</a:tableStyleId>
              </a:tblPr>
              <a:tblGrid>
                <a:gridCol w="2111896"/>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white"/>
                          </a:solidFill>
                          <a:effectLst/>
                          <a:uLnTx/>
                          <a:uFillTx/>
                          <a:latin typeface="+mn-lt"/>
                          <a:ea typeface="+mn-ea"/>
                          <a:cs typeface="Arial" pitchFamily="34" charset="0"/>
                        </a:rPr>
                        <a:t>Incertidumbre</a:t>
                      </a:r>
                      <a:r>
                        <a:rPr kumimoji="0" lang="en-US" sz="1400" b="1" i="0" u="none" strike="noStrike" kern="1200" cap="none" spc="0" normalizeH="0" baseline="0" noProof="0" dirty="0" smtClean="0">
                          <a:ln>
                            <a:noFill/>
                          </a:ln>
                          <a:solidFill>
                            <a:prstClr val="white"/>
                          </a:solidFill>
                          <a:effectLst/>
                          <a:uLnTx/>
                          <a:uFillTx/>
                          <a:latin typeface="+mn-lt"/>
                          <a:ea typeface="+mn-ea"/>
                          <a:cs typeface="Arial" pitchFamily="34" charset="0"/>
                        </a:rPr>
                        <a:t> </a:t>
                      </a:r>
                      <a:r>
                        <a:rPr kumimoji="0" lang="en-US" sz="1400" b="1" i="0" u="none" strike="noStrike" kern="1200" cap="none" spc="0" normalizeH="0" baseline="0" noProof="0" dirty="0" err="1" smtClean="0">
                          <a:ln>
                            <a:noFill/>
                          </a:ln>
                          <a:solidFill>
                            <a:prstClr val="white"/>
                          </a:solidFill>
                          <a:effectLst/>
                          <a:uLnTx/>
                          <a:uFillTx/>
                          <a:latin typeface="+mn-lt"/>
                          <a:ea typeface="+mn-ea"/>
                          <a:cs typeface="Arial" pitchFamily="34" charset="0"/>
                        </a:rPr>
                        <a:t>Tipo</a:t>
                      </a:r>
                      <a:r>
                        <a:rPr kumimoji="0" lang="en-US" sz="1400" b="1" i="0" u="none" strike="noStrike" kern="1200" cap="none" spc="0" normalizeH="0" baseline="0" noProof="0" dirty="0" smtClean="0">
                          <a:ln>
                            <a:noFill/>
                          </a:ln>
                          <a:solidFill>
                            <a:prstClr val="white"/>
                          </a:solidFill>
                          <a:effectLst/>
                          <a:uLnTx/>
                          <a:uFillTx/>
                          <a:latin typeface="+mn-lt"/>
                          <a:ea typeface="+mn-ea"/>
                          <a:cs typeface="Arial" pitchFamily="34" charset="0"/>
                        </a:rPr>
                        <a:t> A</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Arial" pitchFamily="34" charset="0"/>
                        </a:rPr>
                        <a:t>Valores calculados por métodos estadísticos: la media, desviación estándar, fórmulas químicas, etc.</a:t>
                      </a:r>
                    </a:p>
                  </a:txBody>
                  <a:tcPr/>
                </a:tc>
              </a:tr>
            </a:tbl>
          </a:graphicData>
        </a:graphic>
      </p:graphicFrame>
      <p:graphicFrame>
        <p:nvGraphicFramePr>
          <p:cNvPr id="35" name="34 Tabla"/>
          <p:cNvGraphicFramePr>
            <a:graphicFrameLocks noGrp="1"/>
          </p:cNvGraphicFramePr>
          <p:nvPr/>
        </p:nvGraphicFramePr>
        <p:xfrm>
          <a:off x="3347864" y="3861048"/>
          <a:ext cx="2232248" cy="1310640"/>
        </p:xfrm>
        <a:graphic>
          <a:graphicData uri="http://schemas.openxmlformats.org/drawingml/2006/table">
            <a:tbl>
              <a:tblPr firstRow="1" bandRow="1">
                <a:tableStyleId>{21E4AEA4-8DFA-4A89-87EB-49C32662AFE0}</a:tableStyleId>
              </a:tblPr>
              <a:tblGrid>
                <a:gridCol w="2232248"/>
              </a:tblGrid>
              <a:tr h="183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i="0" u="none" kern="1200" dirty="0" smtClean="0">
                          <a:solidFill>
                            <a:schemeClr val="lt1"/>
                          </a:solidFill>
                          <a:latin typeface="+mn-lt"/>
                          <a:ea typeface="+mn-ea"/>
                          <a:cs typeface="+mn-cs"/>
                        </a:rPr>
                        <a:t>Incertidumbre Tipo B</a:t>
                      </a:r>
                      <a:endParaRPr kumimoji="0" lang="en-US" sz="1400" b="1" i="0" u="none" strike="noStrike" kern="1200" cap="none" spc="0" normalizeH="0" baseline="0" noProof="0" dirty="0" smtClean="0">
                        <a:ln>
                          <a:noFill/>
                        </a:ln>
                        <a:solidFill>
                          <a:prstClr val="white"/>
                        </a:solidFill>
                        <a:effectLst/>
                        <a:uLnTx/>
                        <a:uFillTx/>
                        <a:latin typeface="+mn-lt"/>
                        <a:ea typeface="+mn-ea"/>
                        <a:cs typeface="Arial" pitchFamily="34" charset="0"/>
                      </a:endParaRPr>
                    </a:p>
                  </a:txBody>
                  <a:tcPr/>
                </a:tc>
              </a:tr>
              <a:tr h="824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latin typeface="+mn-lt"/>
                          <a:ea typeface="+mn-ea"/>
                          <a:cs typeface="+mn-cs"/>
                        </a:rPr>
                        <a:t>Valores calculados por medio de certificados o registros provenientes del fabricante y no pueden ser modificadas por el analista. </a:t>
                      </a:r>
                      <a:endParaRPr kumimoji="0" lang="en-US" sz="1200" b="1"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tc>
              </a:tr>
            </a:tbl>
          </a:graphicData>
        </a:graphic>
      </p:graphicFrame>
      <p:graphicFrame>
        <p:nvGraphicFramePr>
          <p:cNvPr id="49" name="48 Tabla"/>
          <p:cNvGraphicFramePr>
            <a:graphicFrameLocks noGrp="1"/>
          </p:cNvGraphicFramePr>
          <p:nvPr/>
        </p:nvGraphicFramePr>
        <p:xfrm>
          <a:off x="6228184" y="3861048"/>
          <a:ext cx="2232248" cy="1224136"/>
        </p:xfrm>
        <a:graphic>
          <a:graphicData uri="http://schemas.openxmlformats.org/drawingml/2006/table">
            <a:tbl>
              <a:tblPr firstRow="1" bandRow="1">
                <a:tableStyleId>{5C22544A-7EE6-4342-B048-85BDC9FD1C3A}</a:tableStyleId>
              </a:tblPr>
              <a:tblGrid>
                <a:gridCol w="2232248"/>
              </a:tblGrid>
              <a:tr h="324368">
                <a:tc>
                  <a:txBody>
                    <a:bodyPr/>
                    <a:lstStyle/>
                    <a:p>
                      <a:pPr algn="ctr"/>
                      <a:r>
                        <a:rPr lang="es-MX" sz="1400" b="1" dirty="0" smtClean="0">
                          <a:latin typeface="+mn-lt"/>
                          <a:cs typeface="Arial" pitchFamily="34" charset="0"/>
                        </a:rPr>
                        <a:t>Incertidumbre Combinada</a:t>
                      </a:r>
                      <a:endParaRPr lang="en-US" sz="1400" b="1" dirty="0">
                        <a:latin typeface="+mn-lt"/>
                        <a:cs typeface="Arial" pitchFamily="34" charset="0"/>
                      </a:endParaRPr>
                    </a:p>
                  </a:txBody>
                  <a:tcPr/>
                </a:tc>
              </a:tr>
              <a:tr h="899768">
                <a:tc>
                  <a:txBody>
                    <a:bodyPr/>
                    <a:lstStyle/>
                    <a:p>
                      <a:r>
                        <a:rPr lang="es-ES" sz="1200" kern="1200" dirty="0" smtClean="0">
                          <a:solidFill>
                            <a:schemeClr val="dk1"/>
                          </a:solidFill>
                          <a:latin typeface="+mn-lt"/>
                          <a:ea typeface="+mn-ea"/>
                          <a:cs typeface="+mn-cs"/>
                        </a:rPr>
                        <a:t>Considera las</a:t>
                      </a:r>
                      <a:r>
                        <a:rPr lang="es-ES" sz="1200" kern="1200" baseline="0" dirty="0" smtClean="0">
                          <a:solidFill>
                            <a:schemeClr val="dk1"/>
                          </a:solidFill>
                          <a:latin typeface="+mn-lt"/>
                          <a:ea typeface="+mn-ea"/>
                          <a:cs typeface="+mn-cs"/>
                        </a:rPr>
                        <a:t> </a:t>
                      </a:r>
                      <a:r>
                        <a:rPr lang="es-ES" sz="1200" kern="1200" dirty="0" smtClean="0">
                          <a:solidFill>
                            <a:schemeClr val="dk1"/>
                          </a:solidFill>
                          <a:latin typeface="+mn-lt"/>
                          <a:ea typeface="+mn-ea"/>
                          <a:cs typeface="+mn-cs"/>
                        </a:rPr>
                        <a:t>incertidumbres de tipo A (errores aleatorios) y las incertidumbres de tipo B (errores sistemáticos).</a:t>
                      </a:r>
                      <a:endParaRPr lang="en-US" sz="1200" kern="1200" dirty="0">
                        <a:solidFill>
                          <a:schemeClr val="dk1"/>
                        </a:solidFill>
                        <a:latin typeface="+mn-lt"/>
                        <a:ea typeface="+mn-ea"/>
                        <a:cs typeface="+mn-cs"/>
                      </a:endParaRPr>
                    </a:p>
                  </a:txBody>
                  <a:tcPr/>
                </a:tc>
              </a:tr>
            </a:tbl>
          </a:graphicData>
        </a:graphic>
      </p:graphicFrame>
      <p:cxnSp>
        <p:nvCxnSpPr>
          <p:cNvPr id="51" name="50 Conector recto de flecha"/>
          <p:cNvCxnSpPr>
            <a:stCxn id="16" idx="2"/>
          </p:cNvCxnSpPr>
          <p:nvPr/>
        </p:nvCxnSpPr>
        <p:spPr>
          <a:xfrm rot="5400000">
            <a:off x="4250142" y="1955014"/>
            <a:ext cx="35568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0" name="89 Rectángulo"/>
          <p:cNvSpPr/>
          <p:nvPr/>
        </p:nvSpPr>
        <p:spPr>
          <a:xfrm>
            <a:off x="3563888" y="3284984"/>
            <a:ext cx="186602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sz="1200" b="1" dirty="0" smtClean="0"/>
              <a:t>Fuentes de incertidumbre </a:t>
            </a:r>
            <a:endParaRPr lang="en-US" sz="1200" b="1" dirty="0"/>
          </a:p>
        </p:txBody>
      </p:sp>
      <p:sp>
        <p:nvSpPr>
          <p:cNvPr id="97" name="96 CuadroTexto"/>
          <p:cNvSpPr txBox="1"/>
          <p:nvPr/>
        </p:nvSpPr>
        <p:spPr>
          <a:xfrm>
            <a:off x="6322888" y="5343872"/>
            <a:ext cx="2304256" cy="246221"/>
          </a:xfrm>
          <a:prstGeom prst="rect">
            <a:avLst/>
          </a:prstGeom>
          <a:noFill/>
        </p:spPr>
        <p:txBody>
          <a:bodyPr wrap="square" rtlCol="0">
            <a:spAutoFit/>
          </a:bodyPr>
          <a:lstStyle/>
          <a:p>
            <a:pPr algn="ctr"/>
            <a:r>
              <a:rPr lang="es-ES" sz="1000" b="1" dirty="0" smtClean="0">
                <a:effectLst>
                  <a:glow rad="228600">
                    <a:schemeClr val="accent1">
                      <a:satMod val="175000"/>
                      <a:alpha val="40000"/>
                    </a:schemeClr>
                  </a:glow>
                </a:effectLst>
              </a:rPr>
              <a:t>Modelos matemáticos (Normas EPA)</a:t>
            </a:r>
            <a:endParaRPr lang="en-US" sz="1000" b="1" dirty="0" smtClean="0">
              <a:effectLst>
                <a:glow rad="228600">
                  <a:schemeClr val="accent1">
                    <a:satMod val="175000"/>
                    <a:alpha val="40000"/>
                  </a:schemeClr>
                </a:glow>
              </a:effectLst>
            </a:endParaRPr>
          </a:p>
        </p:txBody>
      </p:sp>
      <p:graphicFrame>
        <p:nvGraphicFramePr>
          <p:cNvPr id="112652" name="Object 12"/>
          <p:cNvGraphicFramePr>
            <a:graphicFrameLocks noChangeAspect="1"/>
          </p:cNvGraphicFramePr>
          <p:nvPr/>
        </p:nvGraphicFramePr>
        <p:xfrm>
          <a:off x="6322888" y="5631904"/>
          <a:ext cx="2641600" cy="292100"/>
        </p:xfrm>
        <a:graphic>
          <a:graphicData uri="http://schemas.openxmlformats.org/presentationml/2006/ole">
            <p:oleObj spid="_x0000_s283650" name="Ecuación" r:id="rId3" imgW="2628720" imgH="291960" progId="Equation.3">
              <p:embed/>
            </p:oleObj>
          </a:graphicData>
        </a:graphic>
      </p:graphicFrame>
      <p:graphicFrame>
        <p:nvGraphicFramePr>
          <p:cNvPr id="112653" name="Object 13"/>
          <p:cNvGraphicFramePr>
            <a:graphicFrameLocks noChangeAspect="1"/>
          </p:cNvGraphicFramePr>
          <p:nvPr/>
        </p:nvGraphicFramePr>
        <p:xfrm>
          <a:off x="6353844" y="6063952"/>
          <a:ext cx="2273300" cy="533400"/>
        </p:xfrm>
        <a:graphic>
          <a:graphicData uri="http://schemas.openxmlformats.org/presentationml/2006/ole">
            <p:oleObj spid="_x0000_s283651" name="Ecuación" r:id="rId4" imgW="2247840" imgH="533160" progId="Equation.3">
              <p:embed/>
            </p:oleObj>
          </a:graphicData>
        </a:graphic>
      </p:graphicFrame>
      <p:sp>
        <p:nvSpPr>
          <p:cNvPr id="104" name="103 CuadroTexto"/>
          <p:cNvSpPr txBox="1"/>
          <p:nvPr/>
        </p:nvSpPr>
        <p:spPr>
          <a:xfrm>
            <a:off x="5796136" y="5631904"/>
            <a:ext cx="720080" cy="276999"/>
          </a:xfrm>
          <a:prstGeom prst="rect">
            <a:avLst/>
          </a:prstGeom>
          <a:noFill/>
        </p:spPr>
        <p:txBody>
          <a:bodyPr wrap="square" rtlCol="0">
            <a:spAutoFit/>
          </a:bodyPr>
          <a:lstStyle/>
          <a:p>
            <a:r>
              <a:rPr lang="es-ES" sz="1200" dirty="0" smtClean="0"/>
              <a:t>Regla</a:t>
            </a:r>
            <a:r>
              <a:rPr lang="es-ES" sz="1200" baseline="-25000" dirty="0" smtClean="0"/>
              <a:t>1</a:t>
            </a:r>
            <a:endParaRPr lang="en-US" sz="1200" dirty="0"/>
          </a:p>
        </p:txBody>
      </p:sp>
      <p:sp>
        <p:nvSpPr>
          <p:cNvPr id="105" name="104 CuadroTexto"/>
          <p:cNvSpPr txBox="1"/>
          <p:nvPr/>
        </p:nvSpPr>
        <p:spPr>
          <a:xfrm>
            <a:off x="5818832" y="6135960"/>
            <a:ext cx="720080" cy="276999"/>
          </a:xfrm>
          <a:prstGeom prst="rect">
            <a:avLst/>
          </a:prstGeom>
          <a:noFill/>
        </p:spPr>
        <p:txBody>
          <a:bodyPr wrap="square" rtlCol="0">
            <a:spAutoFit/>
          </a:bodyPr>
          <a:lstStyle/>
          <a:p>
            <a:r>
              <a:rPr lang="es-ES" sz="1200" dirty="0" smtClean="0"/>
              <a:t>Regla</a:t>
            </a:r>
            <a:r>
              <a:rPr lang="es-ES" sz="1200" baseline="-25000" dirty="0" smtClean="0"/>
              <a:t>2</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92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INCERTIDUMBRE </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740023"/>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Diagrama Causa – Efecto: fuentes de incertidumbre </a:t>
            </a:r>
            <a:endParaRPr lang="en-US" sz="24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0" name="89 Grupo"/>
          <p:cNvGrpSpPr/>
          <p:nvPr/>
        </p:nvGrpSpPr>
        <p:grpSpPr>
          <a:xfrm>
            <a:off x="179512" y="1628800"/>
            <a:ext cx="8064896" cy="4176464"/>
            <a:chOff x="683568" y="1556792"/>
            <a:chExt cx="8064896" cy="4176464"/>
          </a:xfrm>
        </p:grpSpPr>
        <p:sp>
          <p:nvSpPr>
            <p:cNvPr id="89" name="88 Rectángulo"/>
            <p:cNvSpPr/>
            <p:nvPr/>
          </p:nvSpPr>
          <p:spPr>
            <a:xfrm>
              <a:off x="755576" y="1556792"/>
              <a:ext cx="7848872" cy="4176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87 Grupo"/>
            <p:cNvGrpSpPr/>
            <p:nvPr/>
          </p:nvGrpSpPr>
          <p:grpSpPr>
            <a:xfrm>
              <a:off x="683568" y="1556792"/>
              <a:ext cx="8064896" cy="4134073"/>
              <a:chOff x="683568" y="1556792"/>
              <a:chExt cx="8064896" cy="4134073"/>
            </a:xfrm>
          </p:grpSpPr>
          <p:cxnSp>
            <p:nvCxnSpPr>
              <p:cNvPr id="46" name="45 Conector recto de flecha"/>
              <p:cNvCxnSpPr/>
              <p:nvPr/>
            </p:nvCxnSpPr>
            <p:spPr>
              <a:xfrm>
                <a:off x="1907704" y="3789040"/>
                <a:ext cx="532859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9" name="48 CuadroTexto"/>
              <p:cNvSpPr txBox="1"/>
              <p:nvPr/>
            </p:nvSpPr>
            <p:spPr>
              <a:xfrm>
                <a:off x="683568" y="3501008"/>
                <a:ext cx="1440160" cy="461665"/>
              </a:xfrm>
              <a:prstGeom prst="rect">
                <a:avLst/>
              </a:prstGeom>
              <a:solidFill>
                <a:schemeClr val="accent5">
                  <a:lumMod val="20000"/>
                  <a:lumOff val="80000"/>
                </a:schemeClr>
              </a:solidFill>
            </p:spPr>
            <p:txBody>
              <a:bodyPr wrap="square" rtlCol="0">
                <a:spAutoFit/>
              </a:bodyPr>
              <a:lstStyle/>
              <a:p>
                <a:pPr algn="ctr"/>
                <a:r>
                  <a:rPr lang="es-MX" sz="1200" dirty="0" smtClean="0"/>
                  <a:t>Reproducibilidad del método </a:t>
                </a:r>
                <a:r>
                  <a:rPr lang="es-ES" sz="1200" b="1" i="1" dirty="0" smtClean="0"/>
                  <a:t>µ</a:t>
                </a:r>
                <a:r>
                  <a:rPr lang="es-ES" sz="1200" b="1" i="1" baseline="-25000" dirty="0" smtClean="0"/>
                  <a:t>SR</a:t>
                </a:r>
                <a:endParaRPr lang="en-US" sz="1200" dirty="0"/>
              </a:p>
            </p:txBody>
          </p:sp>
          <p:sp>
            <p:nvSpPr>
              <p:cNvPr id="50" name="49 CuadroTexto"/>
              <p:cNvSpPr txBox="1"/>
              <p:nvPr/>
            </p:nvSpPr>
            <p:spPr>
              <a:xfrm>
                <a:off x="1835696" y="1556792"/>
                <a:ext cx="1152128" cy="646331"/>
              </a:xfrm>
              <a:prstGeom prst="rect">
                <a:avLst/>
              </a:prstGeom>
              <a:noFill/>
            </p:spPr>
            <p:txBody>
              <a:bodyPr wrap="square" rtlCol="0">
                <a:spAutoFit/>
              </a:bodyPr>
              <a:lstStyle/>
              <a:p>
                <a:r>
                  <a:rPr lang="es-MX" sz="1200" dirty="0" smtClean="0"/>
                  <a:t>Apreciación / Resolución del instrumento</a:t>
                </a:r>
                <a:endParaRPr lang="en-US" sz="1200" dirty="0"/>
              </a:p>
            </p:txBody>
          </p:sp>
          <p:sp>
            <p:nvSpPr>
              <p:cNvPr id="56" name="55 CuadroTexto"/>
              <p:cNvSpPr txBox="1"/>
              <p:nvPr/>
            </p:nvSpPr>
            <p:spPr>
              <a:xfrm>
                <a:off x="5940152" y="1628800"/>
                <a:ext cx="1440160" cy="461665"/>
              </a:xfrm>
              <a:prstGeom prst="rect">
                <a:avLst/>
              </a:prstGeom>
              <a:noFill/>
            </p:spPr>
            <p:txBody>
              <a:bodyPr wrap="square" rtlCol="0">
                <a:spAutoFit/>
              </a:bodyPr>
              <a:lstStyle/>
              <a:p>
                <a:r>
                  <a:rPr lang="es-MX" sz="1200" dirty="0" smtClean="0"/>
                  <a:t>Trazabilidad (exactitud)</a:t>
                </a:r>
                <a:endParaRPr lang="en-US" sz="1200" dirty="0"/>
              </a:p>
            </p:txBody>
          </p:sp>
          <p:sp>
            <p:nvSpPr>
              <p:cNvPr id="57" name="56 CuadroTexto"/>
              <p:cNvSpPr txBox="1"/>
              <p:nvPr/>
            </p:nvSpPr>
            <p:spPr>
              <a:xfrm>
                <a:off x="5580112" y="4581128"/>
                <a:ext cx="1440160" cy="646331"/>
              </a:xfrm>
              <a:prstGeom prst="rect">
                <a:avLst/>
              </a:prstGeom>
              <a:solidFill>
                <a:schemeClr val="accent3">
                  <a:lumMod val="40000"/>
                  <a:lumOff val="60000"/>
                </a:schemeClr>
              </a:solidFill>
            </p:spPr>
            <p:txBody>
              <a:bodyPr wrap="square" rtlCol="0">
                <a:spAutoFit/>
              </a:bodyPr>
              <a:lstStyle/>
              <a:p>
                <a:pPr algn="ctr"/>
                <a:r>
                  <a:rPr lang="es-MX" sz="1200" dirty="0" smtClean="0"/>
                  <a:t>Incertidumbre preparación muestras </a:t>
                </a:r>
                <a:r>
                  <a:rPr lang="es-ES" sz="1200" b="1" i="1" dirty="0" smtClean="0"/>
                  <a:t>µ</a:t>
                </a:r>
                <a:r>
                  <a:rPr lang="es-ES" sz="1200" b="1" i="1" baseline="-25000" dirty="0" smtClean="0"/>
                  <a:t>C</a:t>
                </a:r>
                <a:endParaRPr lang="en-US" sz="1200" dirty="0"/>
              </a:p>
            </p:txBody>
          </p:sp>
          <p:sp>
            <p:nvSpPr>
              <p:cNvPr id="58" name="57 CuadroTexto"/>
              <p:cNvSpPr txBox="1"/>
              <p:nvPr/>
            </p:nvSpPr>
            <p:spPr>
              <a:xfrm>
                <a:off x="1835696" y="5229200"/>
                <a:ext cx="1440160" cy="461665"/>
              </a:xfrm>
              <a:prstGeom prst="rect">
                <a:avLst/>
              </a:prstGeom>
              <a:noFill/>
            </p:spPr>
            <p:txBody>
              <a:bodyPr wrap="square" rtlCol="0">
                <a:spAutoFit/>
              </a:bodyPr>
              <a:lstStyle/>
              <a:p>
                <a:r>
                  <a:rPr lang="es-MX" sz="1200" dirty="0" smtClean="0"/>
                  <a:t>Vol. Balones aforados</a:t>
                </a:r>
                <a:endParaRPr lang="en-US" sz="1200" dirty="0"/>
              </a:p>
            </p:txBody>
          </p:sp>
          <p:sp>
            <p:nvSpPr>
              <p:cNvPr id="59" name="58 CuadroTexto"/>
              <p:cNvSpPr txBox="1"/>
              <p:nvPr/>
            </p:nvSpPr>
            <p:spPr>
              <a:xfrm>
                <a:off x="2627784" y="4149080"/>
                <a:ext cx="1440160" cy="276999"/>
              </a:xfrm>
              <a:prstGeom prst="rect">
                <a:avLst/>
              </a:prstGeom>
              <a:noFill/>
            </p:spPr>
            <p:txBody>
              <a:bodyPr wrap="square" rtlCol="0">
                <a:spAutoFit/>
              </a:bodyPr>
              <a:lstStyle/>
              <a:p>
                <a:r>
                  <a:rPr lang="es-MX" sz="1200" dirty="0" smtClean="0"/>
                  <a:t>Vol. pipetas</a:t>
                </a:r>
                <a:endParaRPr lang="en-US" sz="1200" dirty="0"/>
              </a:p>
            </p:txBody>
          </p:sp>
          <p:sp>
            <p:nvSpPr>
              <p:cNvPr id="60" name="59 CuadroTexto"/>
              <p:cNvSpPr txBox="1"/>
              <p:nvPr/>
            </p:nvSpPr>
            <p:spPr>
              <a:xfrm>
                <a:off x="3347864" y="5229200"/>
                <a:ext cx="1440160" cy="461665"/>
              </a:xfrm>
              <a:prstGeom prst="rect">
                <a:avLst/>
              </a:prstGeom>
              <a:noFill/>
            </p:spPr>
            <p:txBody>
              <a:bodyPr wrap="square" rtlCol="0">
                <a:spAutoFit/>
              </a:bodyPr>
              <a:lstStyle/>
              <a:p>
                <a:r>
                  <a:rPr lang="es-MX" sz="1200" dirty="0" smtClean="0"/>
                  <a:t>Concentración de la sol. madre</a:t>
                </a:r>
                <a:endParaRPr lang="en-US" sz="1200" dirty="0"/>
              </a:p>
            </p:txBody>
          </p:sp>
          <p:sp>
            <p:nvSpPr>
              <p:cNvPr id="61" name="60 CuadroTexto"/>
              <p:cNvSpPr txBox="1"/>
              <p:nvPr/>
            </p:nvSpPr>
            <p:spPr>
              <a:xfrm>
                <a:off x="7308304" y="3429000"/>
                <a:ext cx="1440160" cy="523220"/>
              </a:xfrm>
              <a:prstGeom prst="rect">
                <a:avLst/>
              </a:prstGeom>
              <a:noFill/>
            </p:spPr>
            <p:txBody>
              <a:bodyPr wrap="square" rtlCol="0">
                <a:spAutoFit/>
              </a:bodyPr>
              <a:lstStyle/>
              <a:p>
                <a:r>
                  <a:rPr lang="es-MX" sz="1400" dirty="0" smtClean="0"/>
                  <a:t>Incertidumbre Combinada </a:t>
                </a:r>
                <a:r>
                  <a:rPr lang="es-ES" sz="1400" b="1" i="1" dirty="0" smtClean="0"/>
                  <a:t>µ</a:t>
                </a:r>
                <a:r>
                  <a:rPr lang="es-ES" sz="1400" b="1" i="1" baseline="-25000" dirty="0" smtClean="0"/>
                  <a:t>e(x)</a:t>
                </a:r>
                <a:endParaRPr lang="en-US" sz="1400" dirty="0"/>
              </a:p>
            </p:txBody>
          </p:sp>
          <p:cxnSp>
            <p:nvCxnSpPr>
              <p:cNvPr id="65" name="64 Conector recto de flecha"/>
              <p:cNvCxnSpPr>
                <a:stCxn id="50" idx="2"/>
              </p:cNvCxnSpPr>
              <p:nvPr/>
            </p:nvCxnSpPr>
            <p:spPr>
              <a:xfrm rot="16200000" flipH="1">
                <a:off x="2446894" y="2167989"/>
                <a:ext cx="361781"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66 Conector recto de flecha"/>
              <p:cNvCxnSpPr>
                <a:stCxn id="56" idx="2"/>
              </p:cNvCxnSpPr>
              <p:nvPr/>
            </p:nvCxnSpPr>
            <p:spPr>
              <a:xfrm rot="5400000">
                <a:off x="6170985" y="2075656"/>
                <a:ext cx="474439"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68 Conector recto de flecha"/>
              <p:cNvCxnSpPr/>
              <p:nvPr/>
            </p:nvCxnSpPr>
            <p:spPr>
              <a:xfrm>
                <a:off x="3563889" y="3140968"/>
                <a:ext cx="648073" cy="5040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70 Conector recto de flecha"/>
              <p:cNvCxnSpPr/>
              <p:nvPr/>
            </p:nvCxnSpPr>
            <p:spPr>
              <a:xfrm rot="10800000" flipV="1">
                <a:off x="4860033" y="3140968"/>
                <a:ext cx="936105" cy="5040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72 Conector recto de flecha"/>
              <p:cNvCxnSpPr/>
              <p:nvPr/>
            </p:nvCxnSpPr>
            <p:spPr>
              <a:xfrm rot="16200000" flipV="1">
                <a:off x="5472100" y="3969060"/>
                <a:ext cx="576064"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80 Conector recto de flecha"/>
              <p:cNvCxnSpPr/>
              <p:nvPr/>
            </p:nvCxnSpPr>
            <p:spPr>
              <a:xfrm rot="10800000">
                <a:off x="2051720" y="4869160"/>
                <a:ext cx="3456384" cy="1588"/>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82 Conector recto de flecha"/>
              <p:cNvCxnSpPr>
                <a:stCxn id="58" idx="0"/>
              </p:cNvCxnSpPr>
              <p:nvPr/>
            </p:nvCxnSpPr>
            <p:spPr>
              <a:xfrm rot="5400000" flipH="1" flipV="1">
                <a:off x="2555776" y="4941168"/>
                <a:ext cx="288032"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84 Conector recto de flecha"/>
              <p:cNvCxnSpPr>
                <a:stCxn id="60" idx="0"/>
              </p:cNvCxnSpPr>
              <p:nvPr/>
            </p:nvCxnSpPr>
            <p:spPr>
              <a:xfrm rot="16200000" flipV="1">
                <a:off x="3851920" y="5013176"/>
                <a:ext cx="288032"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86 Conector recto de flecha"/>
              <p:cNvCxnSpPr/>
              <p:nvPr/>
            </p:nvCxnSpPr>
            <p:spPr>
              <a:xfrm rot="16200000" flipH="1">
                <a:off x="2843808" y="4509120"/>
                <a:ext cx="432048"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54 CuadroTexto"/>
              <p:cNvSpPr txBox="1"/>
              <p:nvPr/>
            </p:nvSpPr>
            <p:spPr>
              <a:xfrm>
                <a:off x="5076056" y="2564904"/>
                <a:ext cx="1440160" cy="646331"/>
              </a:xfrm>
              <a:prstGeom prst="rect">
                <a:avLst/>
              </a:prstGeom>
              <a:solidFill>
                <a:schemeClr val="accent4">
                  <a:lumMod val="40000"/>
                  <a:lumOff val="60000"/>
                </a:schemeClr>
              </a:solidFill>
            </p:spPr>
            <p:txBody>
              <a:bodyPr wrap="square" rtlCol="0">
                <a:spAutoFit/>
              </a:bodyPr>
              <a:lstStyle/>
              <a:p>
                <a:pPr algn="ctr"/>
                <a:r>
                  <a:rPr lang="es-MX" sz="1200" dirty="0" smtClean="0"/>
                  <a:t>Incertidumbre deriva del equipo </a:t>
                </a:r>
                <a:r>
                  <a:rPr lang="es-ES" sz="1200" b="1" i="1" dirty="0" smtClean="0"/>
                  <a:t>µ</a:t>
                </a:r>
                <a:r>
                  <a:rPr lang="es-ES" sz="1200" b="1" i="1" baseline="-25000" dirty="0" err="1" smtClean="0"/>
                  <a:t>eD</a:t>
                </a:r>
                <a:endParaRPr lang="en-US" sz="1200" dirty="0"/>
              </a:p>
            </p:txBody>
          </p:sp>
          <p:sp>
            <p:nvSpPr>
              <p:cNvPr id="54" name="53 CuadroTexto"/>
              <p:cNvSpPr txBox="1"/>
              <p:nvPr/>
            </p:nvSpPr>
            <p:spPr>
              <a:xfrm>
                <a:off x="2843808" y="2564904"/>
                <a:ext cx="1440160" cy="646331"/>
              </a:xfrm>
              <a:prstGeom prst="rect">
                <a:avLst/>
              </a:prstGeom>
              <a:solidFill>
                <a:srgbClr val="FFFF00"/>
              </a:solidFill>
            </p:spPr>
            <p:txBody>
              <a:bodyPr wrap="square" rtlCol="0">
                <a:spAutoFit/>
              </a:bodyPr>
              <a:lstStyle/>
              <a:p>
                <a:pPr algn="ctr"/>
                <a:r>
                  <a:rPr lang="es-MX" sz="1200" dirty="0" smtClean="0"/>
                  <a:t>Incertidumbre Apreciación </a:t>
                </a:r>
                <a:r>
                  <a:rPr lang="es-ES" sz="1200" b="1" i="1" dirty="0" smtClean="0"/>
                  <a:t>µ</a:t>
                </a:r>
                <a:r>
                  <a:rPr lang="es-ES" sz="1200" b="1" i="1" baseline="-25000" dirty="0" smtClean="0"/>
                  <a:t>A</a:t>
                </a:r>
                <a:r>
                  <a:rPr lang="es-MX" sz="1200" dirty="0" smtClean="0"/>
                  <a:t> / Resolución </a:t>
                </a:r>
                <a:r>
                  <a:rPr lang="es-ES" sz="1200" b="1" i="1" dirty="0" smtClean="0"/>
                  <a:t>µ</a:t>
                </a:r>
                <a:r>
                  <a:rPr lang="es-ES" sz="1200" b="1" i="1" baseline="-25000" dirty="0" smtClean="0"/>
                  <a:t>R</a:t>
                </a:r>
                <a:endParaRPr lang="en-US" sz="1200" dirty="0"/>
              </a:p>
            </p:txBody>
          </p:sp>
        </p:grpSp>
      </p:grpSp>
      <p:graphicFrame>
        <p:nvGraphicFramePr>
          <p:cNvPr id="334849" name="Object 1"/>
          <p:cNvGraphicFramePr>
            <a:graphicFrameLocks noChangeAspect="1"/>
          </p:cNvGraphicFramePr>
          <p:nvPr/>
        </p:nvGraphicFramePr>
        <p:xfrm>
          <a:off x="3195638" y="3708400"/>
          <a:ext cx="1754187" cy="314325"/>
        </p:xfrm>
        <a:graphic>
          <a:graphicData uri="http://schemas.openxmlformats.org/presentationml/2006/ole">
            <p:oleObj spid="_x0000_s334849" name="Ecuación" r:id="rId3" imgW="1434960" imgH="2538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INCERTIDUMBRE </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764704"/>
            <a:ext cx="9144000" cy="461665"/>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Incertidumbre estándar del método: </a:t>
            </a:r>
            <a:r>
              <a:rPr lang="es-ES" sz="2400" b="1" i="1" dirty="0" smtClean="0"/>
              <a:t>µ</a:t>
            </a:r>
            <a:r>
              <a:rPr lang="es-ES" sz="2400" b="1" i="1" baseline="-25000" dirty="0" smtClean="0"/>
              <a:t>e(x)</a:t>
            </a:r>
            <a:endParaRPr lang="en-US" sz="24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5528" name="Object 8"/>
          <p:cNvGraphicFramePr>
            <a:graphicFrameLocks noChangeAspect="1"/>
          </p:cNvGraphicFramePr>
          <p:nvPr/>
        </p:nvGraphicFramePr>
        <p:xfrm>
          <a:off x="428625" y="3474641"/>
          <a:ext cx="1817688" cy="549275"/>
        </p:xfrm>
        <a:graphic>
          <a:graphicData uri="http://schemas.openxmlformats.org/presentationml/2006/ole">
            <p:oleObj spid="_x0000_s275458" name="Ecuación" r:id="rId3" imgW="1371600" imgH="419040" progId="Equation.3">
              <p:embed/>
            </p:oleObj>
          </a:graphicData>
        </a:graphic>
      </p:graphicFrame>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5535" name="Object 15"/>
          <p:cNvGraphicFramePr>
            <a:graphicFrameLocks noChangeAspect="1"/>
          </p:cNvGraphicFramePr>
          <p:nvPr/>
        </p:nvGraphicFramePr>
        <p:xfrm>
          <a:off x="3491880" y="5419179"/>
          <a:ext cx="2568575" cy="746125"/>
        </p:xfrm>
        <a:graphic>
          <a:graphicData uri="http://schemas.openxmlformats.org/presentationml/2006/ole">
            <p:oleObj spid="_x0000_s275462" name="Ecuación" r:id="rId4" imgW="1574640" imgH="469800" progId="Equation.3">
              <p:embed/>
            </p:oleObj>
          </a:graphicData>
        </a:graphic>
      </p:graphicFrame>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5536" name="Object 16"/>
          <p:cNvGraphicFramePr>
            <a:graphicFrameLocks noChangeAspect="1"/>
          </p:cNvGraphicFramePr>
          <p:nvPr/>
        </p:nvGraphicFramePr>
        <p:xfrm>
          <a:off x="4499992" y="4555083"/>
          <a:ext cx="1344612" cy="665163"/>
        </p:xfrm>
        <a:graphic>
          <a:graphicData uri="http://schemas.openxmlformats.org/presentationml/2006/ole">
            <p:oleObj spid="_x0000_s275463" name="Ecuación" r:id="rId5" imgW="850680" imgH="419040" progId="Equation.3">
              <p:embed/>
            </p:oleObj>
          </a:graphicData>
        </a:graphic>
      </p:graphicFrame>
      <p:sp>
        <p:nvSpPr>
          <p:cNvPr id="2754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5466" name="Object 10"/>
          <p:cNvGraphicFramePr>
            <a:graphicFrameLocks noChangeAspect="1"/>
          </p:cNvGraphicFramePr>
          <p:nvPr/>
        </p:nvGraphicFramePr>
        <p:xfrm>
          <a:off x="2051720" y="1746771"/>
          <a:ext cx="4471465" cy="504056"/>
        </p:xfrm>
        <a:graphic>
          <a:graphicData uri="http://schemas.openxmlformats.org/presentationml/2006/ole">
            <p:oleObj spid="_x0000_s275466" name="Ecuación" r:id="rId6" imgW="2616200" imgH="292100" progId="Equation.3">
              <p:embed/>
            </p:oleObj>
          </a:graphicData>
        </a:graphic>
      </p:graphicFrame>
      <p:grpSp>
        <p:nvGrpSpPr>
          <p:cNvPr id="42" name="41 Grupo"/>
          <p:cNvGrpSpPr/>
          <p:nvPr/>
        </p:nvGrpSpPr>
        <p:grpSpPr>
          <a:xfrm>
            <a:off x="1907704" y="2178819"/>
            <a:ext cx="1368152" cy="648072"/>
            <a:chOff x="4067944" y="1916832"/>
            <a:chExt cx="720080" cy="721668"/>
          </a:xfrm>
        </p:grpSpPr>
        <p:cxnSp>
          <p:nvCxnSpPr>
            <p:cNvPr id="39" name="38 Conector recto"/>
            <p:cNvCxnSpPr/>
            <p:nvPr/>
          </p:nvCxnSpPr>
          <p:spPr>
            <a:xfrm rot="5400000">
              <a:off x="4427984" y="2276872"/>
              <a:ext cx="720080" cy="0"/>
            </a:xfrm>
            <a:prstGeom prst="line">
              <a:avLst/>
            </a:prstGeom>
          </p:spPr>
          <p:style>
            <a:lnRef idx="2">
              <a:schemeClr val="dk1"/>
            </a:lnRef>
            <a:fillRef idx="0">
              <a:schemeClr val="dk1"/>
            </a:fillRef>
            <a:effectRef idx="1">
              <a:schemeClr val="dk1"/>
            </a:effectRef>
            <a:fontRef idx="minor">
              <a:schemeClr val="tx1"/>
            </a:fontRef>
          </p:style>
        </p:cxnSp>
        <p:cxnSp>
          <p:nvCxnSpPr>
            <p:cNvPr id="41" name="40 Conector recto de flecha"/>
            <p:cNvCxnSpPr/>
            <p:nvPr/>
          </p:nvCxnSpPr>
          <p:spPr>
            <a:xfrm rot="10800000">
              <a:off x="4067944" y="2636912"/>
              <a:ext cx="72008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5" name="44 CuadroTexto"/>
          <p:cNvSpPr txBox="1"/>
          <p:nvPr/>
        </p:nvSpPr>
        <p:spPr>
          <a:xfrm>
            <a:off x="611560" y="2610867"/>
            <a:ext cx="1080120" cy="369332"/>
          </a:xfrm>
          <a:prstGeom prst="rect">
            <a:avLst/>
          </a:prstGeom>
          <a:solidFill>
            <a:schemeClr val="bg1"/>
          </a:solidFill>
        </p:spPr>
        <p:txBody>
          <a:bodyPr wrap="square" rtlCol="0">
            <a:spAutoFit/>
          </a:bodyPr>
          <a:lstStyle/>
          <a:p>
            <a:pPr algn="ctr"/>
            <a:r>
              <a:rPr lang="es-ES" b="1" i="1" dirty="0" smtClean="0"/>
              <a:t>S</a:t>
            </a:r>
            <a:r>
              <a:rPr lang="es-ES" b="1" i="1" baseline="-25000" dirty="0" smtClean="0"/>
              <a:t>R </a:t>
            </a:r>
            <a:r>
              <a:rPr lang="es-ES" dirty="0" smtClean="0"/>
              <a:t>= </a:t>
            </a:r>
            <a:r>
              <a:rPr lang="es-ES" b="1" i="1" dirty="0" smtClean="0"/>
              <a:t>µ</a:t>
            </a:r>
            <a:r>
              <a:rPr lang="es-ES" b="1" i="1" baseline="-25000" dirty="0" smtClean="0"/>
              <a:t>SR</a:t>
            </a:r>
            <a:endParaRPr lang="en-US" dirty="0"/>
          </a:p>
        </p:txBody>
      </p:sp>
      <p:grpSp>
        <p:nvGrpSpPr>
          <p:cNvPr id="46" name="45 Grupo"/>
          <p:cNvGrpSpPr/>
          <p:nvPr/>
        </p:nvGrpSpPr>
        <p:grpSpPr>
          <a:xfrm>
            <a:off x="2699792" y="2250827"/>
            <a:ext cx="1656184" cy="1800200"/>
            <a:chOff x="4067944" y="1916832"/>
            <a:chExt cx="720080" cy="721668"/>
          </a:xfrm>
        </p:grpSpPr>
        <p:cxnSp>
          <p:nvCxnSpPr>
            <p:cNvPr id="47" name="46 Conector recto"/>
            <p:cNvCxnSpPr/>
            <p:nvPr/>
          </p:nvCxnSpPr>
          <p:spPr>
            <a:xfrm rot="5400000">
              <a:off x="4427984" y="2276872"/>
              <a:ext cx="720080" cy="0"/>
            </a:xfrm>
            <a:prstGeom prst="line">
              <a:avLst/>
            </a:prstGeom>
          </p:spPr>
          <p:style>
            <a:lnRef idx="2">
              <a:schemeClr val="dk1"/>
            </a:lnRef>
            <a:fillRef idx="0">
              <a:schemeClr val="dk1"/>
            </a:fillRef>
            <a:effectRef idx="1">
              <a:schemeClr val="dk1"/>
            </a:effectRef>
            <a:fontRef idx="minor">
              <a:schemeClr val="tx1"/>
            </a:fontRef>
          </p:style>
        </p:cxnSp>
        <p:cxnSp>
          <p:nvCxnSpPr>
            <p:cNvPr id="48" name="47 Conector recto de flecha"/>
            <p:cNvCxnSpPr/>
            <p:nvPr/>
          </p:nvCxnSpPr>
          <p:spPr>
            <a:xfrm rot="10800000">
              <a:off x="4067944" y="2636912"/>
              <a:ext cx="72008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53" name="52 Conector recto de flecha"/>
          <p:cNvCxnSpPr/>
          <p:nvPr/>
        </p:nvCxnSpPr>
        <p:spPr>
          <a:xfrm rot="5400000">
            <a:off x="4032734" y="3366157"/>
            <a:ext cx="223224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3347864" y="1412776"/>
            <a:ext cx="2268760" cy="307777"/>
          </a:xfrm>
          <a:prstGeom prst="rect">
            <a:avLst/>
          </a:prstGeom>
          <a:solidFill>
            <a:schemeClr val="bg1"/>
          </a:solidFill>
        </p:spPr>
        <p:txBody>
          <a:bodyPr wrap="square" rtlCol="0">
            <a:spAutoFit/>
          </a:bodyPr>
          <a:lstStyle/>
          <a:p>
            <a:r>
              <a:rPr lang="es-MX" sz="1400" b="1" dirty="0" err="1" smtClean="0"/>
              <a:t>Ec.</a:t>
            </a:r>
            <a:r>
              <a:rPr lang="es-MX" sz="1400" b="1" dirty="0" smtClean="0"/>
              <a:t> Incertidumbre estándar</a:t>
            </a:r>
            <a:endParaRPr lang="en-US" sz="1400" b="1" dirty="0"/>
          </a:p>
        </p:txBody>
      </p:sp>
      <p:graphicFrame>
        <p:nvGraphicFramePr>
          <p:cNvPr id="2" name="Object 11"/>
          <p:cNvGraphicFramePr>
            <a:graphicFrameLocks noChangeAspect="1"/>
          </p:cNvGraphicFramePr>
          <p:nvPr/>
        </p:nvGraphicFramePr>
        <p:xfrm>
          <a:off x="467544" y="4123035"/>
          <a:ext cx="1766888" cy="515937"/>
        </p:xfrm>
        <a:graphic>
          <a:graphicData uri="http://schemas.openxmlformats.org/presentationml/2006/ole">
            <p:oleObj spid="_x0000_s275467" name="Ecuación" r:id="rId7" imgW="1333440" imgH="393480" progId="Equation.3">
              <p:embed/>
            </p:oleObj>
          </a:graphicData>
        </a:graphic>
      </p:graphicFrame>
      <p:sp>
        <p:nvSpPr>
          <p:cNvPr id="33" name="32 Cerrar llave"/>
          <p:cNvSpPr/>
          <p:nvPr/>
        </p:nvSpPr>
        <p:spPr>
          <a:xfrm>
            <a:off x="2411760" y="3330947"/>
            <a:ext cx="144016" cy="13681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29 Conector"/>
          <p:cNvSpPr/>
          <p:nvPr/>
        </p:nvSpPr>
        <p:spPr>
          <a:xfrm>
            <a:off x="5796136" y="1700808"/>
            <a:ext cx="683568" cy="64807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0"/>
            <a:ext cx="7884368" cy="1323439"/>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DESARROLLO DE MÉTODOS QUÍMICOS POR ESPECTROFOTOMETRÍA  Y TITULACIONES  EN EL LABORATORIO DE MEDIO AMBIENTE</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1259632" y="980728"/>
            <a:ext cx="7884368" cy="369332"/>
          </a:xfrm>
          <a:prstGeom prst="rect">
            <a:avLst/>
          </a:prstGeom>
          <a:solidFill>
            <a:schemeClr val="bg1">
              <a:lumMod val="75000"/>
            </a:schemeClr>
          </a:solidFill>
          <a:ln w="19050">
            <a:solidFill>
              <a:schemeClr val="bg1"/>
            </a:solidFill>
          </a:ln>
        </p:spPr>
        <p:txBody>
          <a:bodyPr wrap="square" rtlCol="0">
            <a:spAutoFit/>
          </a:bodyPr>
          <a:lstStyle/>
          <a:p>
            <a:r>
              <a:rPr lang="es-MX"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CONTENIDO DEL PROYECTO DE TESIS</a:t>
            </a:r>
            <a:endParaRPr lang="en-US" dirty="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050" name="Rectangle 2"/>
          <p:cNvSpPr>
            <a:spLocks noChangeArrowheads="1"/>
          </p:cNvSpPr>
          <p:nvPr/>
        </p:nvSpPr>
        <p:spPr bwMode="auto">
          <a:xfrm>
            <a:off x="2051720" y="2312585"/>
            <a:ext cx="6120680" cy="3323987"/>
          </a:xfrm>
          <a:prstGeom prst="rect">
            <a:avLst/>
          </a:prstGeom>
          <a:noFill/>
          <a:ln w="9525">
            <a:noFill/>
            <a:miter lim="800000"/>
            <a:headEnd/>
            <a:tailEnd/>
          </a:ln>
          <a:effectLst>
            <a:outerShdw blurRad="50800" dist="38100" dir="13500000" algn="b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INTRODUCCIÓN</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CONDICIONES Y ALCANCES </a:t>
            </a:r>
          </a:p>
          <a:p>
            <a:pPr marL="285750" indent="-285750" algn="just" fontAlgn="base">
              <a:spcBef>
                <a:spcPct val="0"/>
              </a:spcBef>
              <a:spcAft>
                <a:spcPct val="0"/>
              </a:spcAft>
            </a:pPr>
            <a:r>
              <a:rPr lang="es-EC" sz="1400" dirty="0" smtClean="0">
                <a:solidFill>
                  <a:prstClr val="black"/>
                </a:solidFill>
                <a:latin typeface="Arial Black" pitchFamily="34" charset="0"/>
                <a:ea typeface="Times New Roman" pitchFamily="18" charset="0"/>
                <a:cs typeface="TimesNewRoman" charset="0"/>
              </a:rPr>
              <a:t>	          Validación de Métodos Analíticos</a:t>
            </a:r>
          </a:p>
          <a:p>
            <a:pPr marL="285750" indent="-285750" algn="just" fontAlgn="base">
              <a:spcBef>
                <a:spcPct val="0"/>
              </a:spcBef>
              <a:spcAft>
                <a:spcPct val="0"/>
              </a:spcAft>
            </a:pPr>
            <a:r>
              <a:rPr lang="es-EC" sz="1400" dirty="0" smtClean="0">
                <a:solidFill>
                  <a:prstClr val="black"/>
                </a:solidFill>
                <a:latin typeface="Arial Black" pitchFamily="34" charset="0"/>
                <a:ea typeface="Times New Roman" pitchFamily="18" charset="0"/>
                <a:cs typeface="TimesNewRoman" charset="0"/>
              </a:rPr>
              <a:t>	          Parámetros químicos</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METODOLOGÍA  Y CÁLCULOS DE VALIDACIÓN</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DISCUSIÓN DE RESULTADOS</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CONCLUSIONES Y RECOMENDACIONES</a:t>
            </a:r>
            <a:endParaRPr lang="es-EC" sz="1400" dirty="0">
              <a:solidFill>
                <a:prstClr val="black"/>
              </a:solidFill>
              <a:latin typeface="Arial Black" pitchFamily="34" charset="0"/>
              <a:ea typeface="Times New Roman" pitchFamily="18" charset="0"/>
              <a:cs typeface="TimesNewRoman" charset="0"/>
            </a:endParaRPr>
          </a:p>
        </p:txBody>
      </p:sp>
      <p:pic>
        <p:nvPicPr>
          <p:cNvPr id="15363" name="Picture 3"/>
          <p:cNvPicPr>
            <a:picLocks noChangeAspect="1" noChangeArrowheads="1"/>
          </p:cNvPicPr>
          <p:nvPr/>
        </p:nvPicPr>
        <p:blipFill>
          <a:blip r:embed="rId2" cstate="print"/>
          <a:srcRect/>
          <a:stretch>
            <a:fillRect/>
          </a:stretch>
        </p:blipFill>
        <p:spPr bwMode="auto">
          <a:xfrm>
            <a:off x="0" y="-27384"/>
            <a:ext cx="1259632" cy="6979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INCERTIDUMBRE </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764704"/>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Diagrama Causa – Efecto: fuentes de incertidumbre </a:t>
            </a:r>
            <a:endParaRPr lang="en-US" sz="24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54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89 Grupo"/>
          <p:cNvGrpSpPr/>
          <p:nvPr/>
        </p:nvGrpSpPr>
        <p:grpSpPr>
          <a:xfrm>
            <a:off x="179512" y="1556792"/>
            <a:ext cx="8064896" cy="4176464"/>
            <a:chOff x="683568" y="1556792"/>
            <a:chExt cx="8064896" cy="4176464"/>
          </a:xfrm>
        </p:grpSpPr>
        <p:sp>
          <p:nvSpPr>
            <p:cNvPr id="89" name="88 Rectángulo"/>
            <p:cNvSpPr/>
            <p:nvPr/>
          </p:nvSpPr>
          <p:spPr>
            <a:xfrm>
              <a:off x="755576" y="1556792"/>
              <a:ext cx="7848872" cy="4176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87 Grupo"/>
            <p:cNvGrpSpPr/>
            <p:nvPr/>
          </p:nvGrpSpPr>
          <p:grpSpPr>
            <a:xfrm>
              <a:off x="683568" y="1556792"/>
              <a:ext cx="8064896" cy="4134073"/>
              <a:chOff x="683568" y="1556792"/>
              <a:chExt cx="8064896" cy="4134073"/>
            </a:xfrm>
          </p:grpSpPr>
          <p:cxnSp>
            <p:nvCxnSpPr>
              <p:cNvPr id="46" name="45 Conector recto de flecha"/>
              <p:cNvCxnSpPr/>
              <p:nvPr/>
            </p:nvCxnSpPr>
            <p:spPr>
              <a:xfrm>
                <a:off x="1907704" y="3789040"/>
                <a:ext cx="532859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9" name="48 CuadroTexto"/>
              <p:cNvSpPr txBox="1"/>
              <p:nvPr/>
            </p:nvSpPr>
            <p:spPr>
              <a:xfrm>
                <a:off x="683568" y="3501008"/>
                <a:ext cx="1440160" cy="461665"/>
              </a:xfrm>
              <a:prstGeom prst="rect">
                <a:avLst/>
              </a:prstGeom>
              <a:noFill/>
            </p:spPr>
            <p:txBody>
              <a:bodyPr wrap="square" rtlCol="0">
                <a:spAutoFit/>
              </a:bodyPr>
              <a:lstStyle/>
              <a:p>
                <a:r>
                  <a:rPr lang="es-MX" sz="1200" dirty="0" smtClean="0"/>
                  <a:t>Reproducibilidad del método </a:t>
                </a:r>
                <a:r>
                  <a:rPr lang="es-ES" sz="1200" b="1" i="1" dirty="0" smtClean="0"/>
                  <a:t>µ</a:t>
                </a:r>
                <a:r>
                  <a:rPr lang="es-ES" sz="1200" b="1" i="1" baseline="-25000" dirty="0" smtClean="0"/>
                  <a:t>SR</a:t>
                </a:r>
                <a:endParaRPr lang="en-US" sz="1200" dirty="0"/>
              </a:p>
            </p:txBody>
          </p:sp>
          <p:sp>
            <p:nvSpPr>
              <p:cNvPr id="50" name="49 CuadroTexto"/>
              <p:cNvSpPr txBox="1"/>
              <p:nvPr/>
            </p:nvSpPr>
            <p:spPr>
              <a:xfrm>
                <a:off x="1835696" y="1556792"/>
                <a:ext cx="1152128" cy="646331"/>
              </a:xfrm>
              <a:prstGeom prst="rect">
                <a:avLst/>
              </a:prstGeom>
              <a:noFill/>
            </p:spPr>
            <p:txBody>
              <a:bodyPr wrap="square" rtlCol="0">
                <a:spAutoFit/>
              </a:bodyPr>
              <a:lstStyle/>
              <a:p>
                <a:r>
                  <a:rPr lang="es-MX" sz="1200" dirty="0" smtClean="0"/>
                  <a:t>Apreciación / Resolución del instrumento</a:t>
                </a:r>
                <a:endParaRPr lang="en-US" sz="1200" dirty="0"/>
              </a:p>
            </p:txBody>
          </p:sp>
          <p:sp>
            <p:nvSpPr>
              <p:cNvPr id="54" name="53 CuadroTexto"/>
              <p:cNvSpPr txBox="1"/>
              <p:nvPr/>
            </p:nvSpPr>
            <p:spPr>
              <a:xfrm>
                <a:off x="2843808" y="2564904"/>
                <a:ext cx="1440160" cy="646331"/>
              </a:xfrm>
              <a:prstGeom prst="rect">
                <a:avLst/>
              </a:prstGeom>
              <a:noFill/>
            </p:spPr>
            <p:txBody>
              <a:bodyPr wrap="square" rtlCol="0">
                <a:spAutoFit/>
              </a:bodyPr>
              <a:lstStyle/>
              <a:p>
                <a:r>
                  <a:rPr lang="es-MX" sz="1200" dirty="0" smtClean="0"/>
                  <a:t>Incertidumbre Apreciación </a:t>
                </a:r>
                <a:r>
                  <a:rPr lang="es-ES" sz="1200" b="1" i="1" dirty="0" smtClean="0"/>
                  <a:t>µ</a:t>
                </a:r>
                <a:r>
                  <a:rPr lang="es-ES" sz="1200" b="1" i="1" baseline="-25000" dirty="0" smtClean="0"/>
                  <a:t>A</a:t>
                </a:r>
                <a:r>
                  <a:rPr lang="es-MX" sz="1200" dirty="0" smtClean="0"/>
                  <a:t> / Resolución </a:t>
                </a:r>
                <a:r>
                  <a:rPr lang="es-ES" sz="1200" b="1" i="1" dirty="0" smtClean="0"/>
                  <a:t>µ</a:t>
                </a:r>
                <a:r>
                  <a:rPr lang="es-ES" sz="1200" b="1" i="1" baseline="-25000" dirty="0" smtClean="0"/>
                  <a:t>R</a:t>
                </a:r>
                <a:endParaRPr lang="en-US" sz="1200" dirty="0"/>
              </a:p>
            </p:txBody>
          </p:sp>
          <p:sp>
            <p:nvSpPr>
              <p:cNvPr id="55" name="54 CuadroTexto"/>
              <p:cNvSpPr txBox="1"/>
              <p:nvPr/>
            </p:nvSpPr>
            <p:spPr>
              <a:xfrm>
                <a:off x="5076056" y="2564904"/>
                <a:ext cx="1440160" cy="646331"/>
              </a:xfrm>
              <a:prstGeom prst="rect">
                <a:avLst/>
              </a:prstGeom>
              <a:noFill/>
            </p:spPr>
            <p:txBody>
              <a:bodyPr wrap="square" rtlCol="0">
                <a:spAutoFit/>
              </a:bodyPr>
              <a:lstStyle/>
              <a:p>
                <a:r>
                  <a:rPr lang="es-MX" sz="1200" dirty="0" smtClean="0"/>
                  <a:t>Incertidumbre deriva del equipo </a:t>
                </a:r>
                <a:r>
                  <a:rPr lang="es-ES" sz="1200" b="1" i="1" dirty="0" smtClean="0"/>
                  <a:t>µ</a:t>
                </a:r>
                <a:r>
                  <a:rPr lang="es-ES" sz="1200" b="1" i="1" baseline="-25000" dirty="0" err="1" smtClean="0"/>
                  <a:t>eD</a:t>
                </a:r>
                <a:endParaRPr lang="en-US" sz="1200" dirty="0"/>
              </a:p>
            </p:txBody>
          </p:sp>
          <p:sp>
            <p:nvSpPr>
              <p:cNvPr id="56" name="55 CuadroTexto"/>
              <p:cNvSpPr txBox="1"/>
              <p:nvPr/>
            </p:nvSpPr>
            <p:spPr>
              <a:xfrm>
                <a:off x="5940152" y="1628800"/>
                <a:ext cx="1440160" cy="461665"/>
              </a:xfrm>
              <a:prstGeom prst="rect">
                <a:avLst/>
              </a:prstGeom>
              <a:noFill/>
            </p:spPr>
            <p:txBody>
              <a:bodyPr wrap="square" rtlCol="0">
                <a:spAutoFit/>
              </a:bodyPr>
              <a:lstStyle/>
              <a:p>
                <a:r>
                  <a:rPr lang="es-MX" sz="1200" dirty="0" smtClean="0"/>
                  <a:t>Trazabilidad (exactitud)</a:t>
                </a:r>
                <a:endParaRPr lang="en-US" sz="1200" dirty="0"/>
              </a:p>
            </p:txBody>
          </p:sp>
          <p:sp>
            <p:nvSpPr>
              <p:cNvPr id="57" name="56 CuadroTexto"/>
              <p:cNvSpPr txBox="1"/>
              <p:nvPr/>
            </p:nvSpPr>
            <p:spPr>
              <a:xfrm>
                <a:off x="1547664" y="4581128"/>
                <a:ext cx="1440160" cy="646331"/>
              </a:xfrm>
              <a:prstGeom prst="rect">
                <a:avLst/>
              </a:prstGeom>
              <a:noFill/>
            </p:spPr>
            <p:txBody>
              <a:bodyPr wrap="square" rtlCol="0">
                <a:spAutoFit/>
              </a:bodyPr>
              <a:lstStyle/>
              <a:p>
                <a:r>
                  <a:rPr lang="es-MX" sz="1200" dirty="0" smtClean="0"/>
                  <a:t>Incertidumbre preparación muestras </a:t>
                </a:r>
                <a:r>
                  <a:rPr lang="es-ES" sz="1200" b="1" i="1" dirty="0" smtClean="0"/>
                  <a:t>µ</a:t>
                </a:r>
                <a:r>
                  <a:rPr lang="es-ES" sz="1200" b="1" i="1" baseline="-25000" dirty="0" smtClean="0"/>
                  <a:t>C</a:t>
                </a:r>
                <a:endParaRPr lang="en-US" sz="1200" dirty="0"/>
              </a:p>
            </p:txBody>
          </p:sp>
          <p:sp>
            <p:nvSpPr>
              <p:cNvPr id="58" name="57 CuadroTexto"/>
              <p:cNvSpPr txBox="1"/>
              <p:nvPr/>
            </p:nvSpPr>
            <p:spPr>
              <a:xfrm>
                <a:off x="3851920" y="5229200"/>
                <a:ext cx="1440160" cy="461665"/>
              </a:xfrm>
              <a:prstGeom prst="rect">
                <a:avLst/>
              </a:prstGeom>
              <a:noFill/>
            </p:spPr>
            <p:txBody>
              <a:bodyPr wrap="square" rtlCol="0">
                <a:spAutoFit/>
              </a:bodyPr>
              <a:lstStyle/>
              <a:p>
                <a:r>
                  <a:rPr lang="es-MX" sz="1200" dirty="0" smtClean="0"/>
                  <a:t>Vol. Balones aforados</a:t>
                </a:r>
                <a:endParaRPr lang="en-US" sz="1200" dirty="0"/>
              </a:p>
            </p:txBody>
          </p:sp>
          <p:sp>
            <p:nvSpPr>
              <p:cNvPr id="59" name="58 CuadroTexto"/>
              <p:cNvSpPr txBox="1"/>
              <p:nvPr/>
            </p:nvSpPr>
            <p:spPr>
              <a:xfrm>
                <a:off x="5220072" y="4221088"/>
                <a:ext cx="1440160" cy="276999"/>
              </a:xfrm>
              <a:prstGeom prst="rect">
                <a:avLst/>
              </a:prstGeom>
              <a:noFill/>
            </p:spPr>
            <p:txBody>
              <a:bodyPr wrap="square" rtlCol="0">
                <a:spAutoFit/>
              </a:bodyPr>
              <a:lstStyle/>
              <a:p>
                <a:r>
                  <a:rPr lang="es-MX" sz="1200" dirty="0" smtClean="0"/>
                  <a:t>Vol. pipetas</a:t>
                </a:r>
                <a:endParaRPr lang="en-US" sz="1200" dirty="0"/>
              </a:p>
            </p:txBody>
          </p:sp>
          <p:sp>
            <p:nvSpPr>
              <p:cNvPr id="60" name="59 CuadroTexto"/>
              <p:cNvSpPr txBox="1"/>
              <p:nvPr/>
            </p:nvSpPr>
            <p:spPr>
              <a:xfrm>
                <a:off x="5868144" y="5157192"/>
                <a:ext cx="1440160" cy="461665"/>
              </a:xfrm>
              <a:prstGeom prst="rect">
                <a:avLst/>
              </a:prstGeom>
              <a:noFill/>
            </p:spPr>
            <p:txBody>
              <a:bodyPr wrap="square" rtlCol="0">
                <a:spAutoFit/>
              </a:bodyPr>
              <a:lstStyle/>
              <a:p>
                <a:r>
                  <a:rPr lang="es-MX" sz="1200" dirty="0" smtClean="0"/>
                  <a:t>Concentración de la sol. madre</a:t>
                </a:r>
                <a:endParaRPr lang="en-US" sz="1200" dirty="0"/>
              </a:p>
            </p:txBody>
          </p:sp>
          <p:sp>
            <p:nvSpPr>
              <p:cNvPr id="61" name="60 CuadroTexto"/>
              <p:cNvSpPr txBox="1"/>
              <p:nvPr/>
            </p:nvSpPr>
            <p:spPr>
              <a:xfrm>
                <a:off x="7308304" y="3429000"/>
                <a:ext cx="1440160" cy="523220"/>
              </a:xfrm>
              <a:prstGeom prst="rect">
                <a:avLst/>
              </a:prstGeom>
              <a:noFill/>
            </p:spPr>
            <p:txBody>
              <a:bodyPr wrap="square" rtlCol="0">
                <a:spAutoFit/>
              </a:bodyPr>
              <a:lstStyle/>
              <a:p>
                <a:r>
                  <a:rPr lang="es-MX" sz="1400" dirty="0" smtClean="0"/>
                  <a:t>Incertidumbre Combinada </a:t>
                </a:r>
                <a:r>
                  <a:rPr lang="es-ES" sz="1400" b="1" i="1" dirty="0" smtClean="0"/>
                  <a:t>µ</a:t>
                </a:r>
                <a:r>
                  <a:rPr lang="es-ES" sz="1400" b="1" i="1" baseline="-25000" dirty="0" smtClean="0"/>
                  <a:t>e(x)</a:t>
                </a:r>
                <a:endParaRPr lang="en-US" sz="1400" dirty="0"/>
              </a:p>
            </p:txBody>
          </p:sp>
          <p:cxnSp>
            <p:nvCxnSpPr>
              <p:cNvPr id="65" name="64 Conector recto de flecha"/>
              <p:cNvCxnSpPr>
                <a:stCxn id="50" idx="2"/>
              </p:cNvCxnSpPr>
              <p:nvPr/>
            </p:nvCxnSpPr>
            <p:spPr>
              <a:xfrm rot="16200000" flipH="1">
                <a:off x="2446894" y="2167989"/>
                <a:ext cx="361781"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66 Conector recto de flecha"/>
              <p:cNvCxnSpPr>
                <a:stCxn id="56" idx="2"/>
              </p:cNvCxnSpPr>
              <p:nvPr/>
            </p:nvCxnSpPr>
            <p:spPr>
              <a:xfrm rot="5400000">
                <a:off x="6170985" y="2075656"/>
                <a:ext cx="474439"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68 Conector recto de flecha"/>
              <p:cNvCxnSpPr>
                <a:stCxn id="54" idx="2"/>
              </p:cNvCxnSpPr>
              <p:nvPr/>
            </p:nvCxnSpPr>
            <p:spPr>
              <a:xfrm rot="16200000" flipH="1">
                <a:off x="3599022" y="3176101"/>
                <a:ext cx="505797"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70 Conector recto de flecha"/>
              <p:cNvCxnSpPr>
                <a:stCxn id="55" idx="2"/>
              </p:cNvCxnSpPr>
              <p:nvPr/>
            </p:nvCxnSpPr>
            <p:spPr>
              <a:xfrm rot="5400000">
                <a:off x="5183198" y="3104093"/>
                <a:ext cx="505797"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72 Conector recto de flecha"/>
              <p:cNvCxnSpPr>
                <a:stCxn id="57" idx="0"/>
              </p:cNvCxnSpPr>
              <p:nvPr/>
            </p:nvCxnSpPr>
            <p:spPr>
              <a:xfrm rot="5400000" flipH="1" flipV="1">
                <a:off x="2375756" y="3753036"/>
                <a:ext cx="720080"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80 Conector recto de flecha"/>
              <p:cNvCxnSpPr/>
              <p:nvPr/>
            </p:nvCxnSpPr>
            <p:spPr>
              <a:xfrm rot="10800000">
                <a:off x="2915816" y="4869160"/>
                <a:ext cx="345638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82 Conector recto de flecha"/>
              <p:cNvCxnSpPr>
                <a:stCxn id="58" idx="0"/>
              </p:cNvCxnSpPr>
              <p:nvPr/>
            </p:nvCxnSpPr>
            <p:spPr>
              <a:xfrm rot="16200000" flipV="1">
                <a:off x="4283968" y="4941168"/>
                <a:ext cx="288032"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84 Conector recto de flecha"/>
              <p:cNvCxnSpPr/>
              <p:nvPr/>
            </p:nvCxnSpPr>
            <p:spPr>
              <a:xfrm rot="16200000" flipV="1">
                <a:off x="6264188" y="4905164"/>
                <a:ext cx="28803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86 Conector recto de flecha"/>
              <p:cNvCxnSpPr>
                <a:stCxn id="59" idx="1"/>
              </p:cNvCxnSpPr>
              <p:nvPr/>
            </p:nvCxnSpPr>
            <p:spPr>
              <a:xfrm rot="10800000" flipV="1">
                <a:off x="4860032" y="4359588"/>
                <a:ext cx="360040" cy="4375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35" name="34 Rectángulo"/>
          <p:cNvSpPr/>
          <p:nvPr/>
        </p:nvSpPr>
        <p:spPr>
          <a:xfrm>
            <a:off x="1043608" y="4581128"/>
            <a:ext cx="1296144" cy="720080"/>
          </a:xfrm>
          <a:prstGeom prst="rect">
            <a:avLst/>
          </a:prstGeom>
          <a:solidFill>
            <a:srgbClr val="FFFF00">
              <a:alpha val="1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6897" name="Object 1"/>
          <p:cNvGraphicFramePr>
            <a:graphicFrameLocks noChangeAspect="1"/>
          </p:cNvGraphicFramePr>
          <p:nvPr/>
        </p:nvGraphicFramePr>
        <p:xfrm>
          <a:off x="5867400" y="4076700"/>
          <a:ext cx="3198813" cy="360363"/>
        </p:xfrm>
        <a:graphic>
          <a:graphicData uri="http://schemas.openxmlformats.org/presentationml/2006/ole">
            <p:oleObj spid="_x0000_s336897" name="Ecuación" r:id="rId3" imgW="2616200" imgH="292100" progId="Equation.3">
              <p:embed/>
            </p:oleObj>
          </a:graphicData>
        </a:graphic>
      </p:graphicFrame>
      <p:sp>
        <p:nvSpPr>
          <p:cNvPr id="43" name="42 Conector"/>
          <p:cNvSpPr/>
          <p:nvPr/>
        </p:nvSpPr>
        <p:spPr>
          <a:xfrm>
            <a:off x="8388424" y="3933056"/>
            <a:ext cx="683568" cy="64807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44 Conector angular"/>
          <p:cNvCxnSpPr>
            <a:stCxn id="43" idx="4"/>
            <a:endCxn id="35" idx="2"/>
          </p:cNvCxnSpPr>
          <p:nvPr/>
        </p:nvCxnSpPr>
        <p:spPr>
          <a:xfrm rot="5400000">
            <a:off x="4850904" y="1421904"/>
            <a:ext cx="720080" cy="7038528"/>
          </a:xfrm>
          <a:prstGeom prst="bentConnector3">
            <a:avLst>
              <a:gd name="adj1" fmla="val 204058"/>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34 Conector recto de flecha"/>
          <p:cNvCxnSpPr/>
          <p:nvPr/>
        </p:nvCxnSpPr>
        <p:spPr>
          <a:xfrm rot="5400000">
            <a:off x="863588" y="3897052"/>
            <a:ext cx="309634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3 CuadroTexto"/>
          <p:cNvSpPr txBox="1"/>
          <p:nvPr/>
        </p:nvSpPr>
        <p:spPr>
          <a:xfrm>
            <a:off x="0" y="1"/>
            <a:ext cx="9144000" cy="830997"/>
          </a:xfrm>
          <a:prstGeom prst="rect">
            <a:avLst/>
          </a:prstGeom>
          <a:solidFill>
            <a:schemeClr val="tx1"/>
          </a:solidFill>
          <a:ln w="19050">
            <a:solidFill>
              <a:schemeClr val="bg1"/>
            </a:solidFill>
          </a:ln>
        </p:spPr>
        <p:txBody>
          <a:bodyPr wrap="square" rtlCol="0">
            <a:spAutoFit/>
          </a:bodyPr>
          <a:lstStyle/>
          <a:p>
            <a:pPr algn="ctr"/>
            <a:r>
              <a:rPr lang="es-ES" sz="24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4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incertidumbre</a:t>
            </a:r>
            <a:endParaRPr lang="es-ES" sz="24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Incertidumbre </a:t>
            </a:r>
            <a:r>
              <a:rPr lang="es-MX"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en la preparación de las muestras</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 name="29 CuadroTexto"/>
          <p:cNvSpPr txBox="1"/>
          <p:nvPr/>
        </p:nvSpPr>
        <p:spPr>
          <a:xfrm>
            <a:off x="1043608" y="3140968"/>
            <a:ext cx="3096344" cy="830997"/>
          </a:xfrm>
          <a:prstGeom prst="rect">
            <a:avLst/>
          </a:prstGeom>
          <a:solidFill>
            <a:schemeClr val="bg1"/>
          </a:solidFill>
        </p:spPr>
        <p:txBody>
          <a:bodyPr wrap="square" rtlCol="0">
            <a:spAutoFit/>
          </a:bodyPr>
          <a:lstStyle/>
          <a:p>
            <a:r>
              <a:rPr lang="es-ES" sz="1200" dirty="0" smtClean="0"/>
              <a:t>C</a:t>
            </a:r>
            <a:r>
              <a:rPr lang="es-ES" sz="1200" baseline="-25000" dirty="0" smtClean="0"/>
              <a:t>1</a:t>
            </a:r>
            <a:r>
              <a:rPr lang="es-ES" sz="1200" dirty="0" smtClean="0"/>
              <a:t>   =  </a:t>
            </a:r>
            <a:r>
              <a:rPr lang="es-ES" sz="1200" dirty="0" err="1" smtClean="0"/>
              <a:t>conc</a:t>
            </a:r>
            <a:r>
              <a:rPr lang="es-ES" sz="1200" dirty="0" smtClean="0"/>
              <a:t>. muestra</a:t>
            </a:r>
            <a:endParaRPr lang="es-EC" sz="1200" dirty="0" smtClean="0"/>
          </a:p>
          <a:p>
            <a:r>
              <a:rPr lang="es-ES" sz="1200" dirty="0" smtClean="0"/>
              <a:t>C</a:t>
            </a:r>
            <a:r>
              <a:rPr lang="es-ES" sz="1200" baseline="-25000" dirty="0" smtClean="0"/>
              <a:t>2</a:t>
            </a:r>
            <a:r>
              <a:rPr lang="es-ES" sz="1200" dirty="0" smtClean="0"/>
              <a:t>   =  </a:t>
            </a:r>
            <a:r>
              <a:rPr lang="es-ES" sz="1200" dirty="0" err="1" smtClean="0"/>
              <a:t>conc</a:t>
            </a:r>
            <a:r>
              <a:rPr lang="es-ES" sz="1200" dirty="0" smtClean="0"/>
              <a:t>. sol. madre CaCO</a:t>
            </a:r>
            <a:r>
              <a:rPr lang="es-ES" sz="1200" baseline="-25000" dirty="0" smtClean="0"/>
              <a:t>3</a:t>
            </a:r>
            <a:r>
              <a:rPr lang="es-ES" sz="1200" dirty="0" smtClean="0"/>
              <a:t> = 2379,68 mg/L  </a:t>
            </a:r>
            <a:endParaRPr lang="es-EC" sz="1200" dirty="0" smtClean="0"/>
          </a:p>
          <a:p>
            <a:r>
              <a:rPr lang="es-ES" sz="1200" dirty="0" smtClean="0"/>
              <a:t>V</a:t>
            </a:r>
            <a:r>
              <a:rPr lang="es-ES" sz="1200" baseline="-25000" dirty="0" smtClean="0"/>
              <a:t>2</a:t>
            </a:r>
            <a:r>
              <a:rPr lang="es-ES" sz="1200" dirty="0" smtClean="0"/>
              <a:t>   =  volumen de aforo</a:t>
            </a:r>
            <a:endParaRPr lang="es-EC" sz="1200" dirty="0" smtClean="0"/>
          </a:p>
          <a:p>
            <a:r>
              <a:rPr lang="es-ES" sz="1200" dirty="0" smtClean="0"/>
              <a:t>V</a:t>
            </a:r>
            <a:r>
              <a:rPr lang="es-ES" sz="1200" baseline="-25000" dirty="0" smtClean="0"/>
              <a:t>1</a:t>
            </a:r>
            <a:r>
              <a:rPr lang="es-ES" sz="1200" dirty="0" smtClean="0"/>
              <a:t>  =  ml.  de solución madre de CaCO</a:t>
            </a:r>
            <a:r>
              <a:rPr lang="es-ES" sz="1200" baseline="-25000" dirty="0" smtClean="0"/>
              <a:t>3</a:t>
            </a:r>
            <a:endParaRPr lang="es-EC" sz="1200" dirty="0" smtClean="0"/>
          </a:p>
        </p:txBody>
      </p:sp>
      <p:graphicFrame>
        <p:nvGraphicFramePr>
          <p:cNvPr id="243719" name="Object 7"/>
          <p:cNvGraphicFramePr>
            <a:graphicFrameLocks noChangeAspect="1"/>
          </p:cNvGraphicFramePr>
          <p:nvPr/>
        </p:nvGraphicFramePr>
        <p:xfrm>
          <a:off x="1115616" y="1772816"/>
          <a:ext cx="2552700" cy="558800"/>
        </p:xfrm>
        <a:graphic>
          <a:graphicData uri="http://schemas.openxmlformats.org/presentationml/2006/ole">
            <p:oleObj spid="_x0000_s277506" name="Ecuación" r:id="rId3" imgW="2514600" imgH="558720" progId="Equation.3">
              <p:embed/>
            </p:oleObj>
          </a:graphicData>
        </a:graphic>
      </p:graphicFrame>
      <p:graphicFrame>
        <p:nvGraphicFramePr>
          <p:cNvPr id="243722" name="Object 10"/>
          <p:cNvGraphicFramePr>
            <a:graphicFrameLocks noChangeAspect="1"/>
          </p:cNvGraphicFramePr>
          <p:nvPr/>
        </p:nvGraphicFramePr>
        <p:xfrm>
          <a:off x="1838920" y="1484908"/>
          <a:ext cx="1004888" cy="215900"/>
        </p:xfrm>
        <a:graphic>
          <a:graphicData uri="http://schemas.openxmlformats.org/presentationml/2006/ole">
            <p:oleObj spid="_x0000_s277508" name="Ecuación" r:id="rId4" imgW="990360" imgH="215640" progId="Equation.3">
              <p:embed/>
            </p:oleObj>
          </a:graphicData>
        </a:graphic>
      </p:graphicFrame>
      <p:graphicFrame>
        <p:nvGraphicFramePr>
          <p:cNvPr id="243724" name="Object 12"/>
          <p:cNvGraphicFramePr>
            <a:graphicFrameLocks noChangeAspect="1"/>
          </p:cNvGraphicFramePr>
          <p:nvPr/>
        </p:nvGraphicFramePr>
        <p:xfrm>
          <a:off x="1115616" y="5589240"/>
          <a:ext cx="3789363" cy="757238"/>
        </p:xfrm>
        <a:graphic>
          <a:graphicData uri="http://schemas.openxmlformats.org/presentationml/2006/ole">
            <p:oleObj spid="_x0000_s277509" name="Ecuación" r:id="rId5" imgW="4012920" imgH="838080" progId="Equation.3">
              <p:embed/>
            </p:oleObj>
          </a:graphicData>
        </a:graphic>
      </p:graphicFrame>
      <p:graphicFrame>
        <p:nvGraphicFramePr>
          <p:cNvPr id="28" name="Object 10"/>
          <p:cNvGraphicFramePr>
            <a:graphicFrameLocks noChangeAspect="1"/>
          </p:cNvGraphicFramePr>
          <p:nvPr/>
        </p:nvGraphicFramePr>
        <p:xfrm>
          <a:off x="4572000" y="2420888"/>
          <a:ext cx="4505360" cy="702964"/>
        </p:xfrm>
        <a:graphic>
          <a:graphicData uri="http://schemas.openxmlformats.org/presentationml/2006/ole">
            <p:oleObj spid="_x0000_s277512" name="Ecuación" r:id="rId6" imgW="3403440" imgH="558720" progId="Equation.3">
              <p:embed/>
            </p:oleObj>
          </a:graphicData>
        </a:graphic>
      </p:graphicFrame>
      <p:sp>
        <p:nvSpPr>
          <p:cNvPr id="32" name="31 CuadroTexto"/>
          <p:cNvSpPr txBox="1"/>
          <p:nvPr/>
        </p:nvSpPr>
        <p:spPr>
          <a:xfrm>
            <a:off x="1763688" y="1279793"/>
            <a:ext cx="1440160" cy="276999"/>
          </a:xfrm>
          <a:prstGeom prst="rect">
            <a:avLst/>
          </a:prstGeom>
          <a:noFill/>
        </p:spPr>
        <p:txBody>
          <a:bodyPr wrap="square" rtlCol="0">
            <a:spAutoFit/>
          </a:bodyPr>
          <a:lstStyle/>
          <a:p>
            <a:r>
              <a:rPr lang="es-MX" sz="1200" b="1" dirty="0" err="1" smtClean="0"/>
              <a:t>Ec.</a:t>
            </a:r>
            <a:r>
              <a:rPr lang="es-MX" sz="1200" b="1" dirty="0" smtClean="0"/>
              <a:t> Disoluciones </a:t>
            </a:r>
            <a:endParaRPr lang="en-US" sz="1200" b="1" dirty="0"/>
          </a:p>
        </p:txBody>
      </p:sp>
      <p:sp>
        <p:nvSpPr>
          <p:cNvPr id="36" name="35 Abrir llave"/>
          <p:cNvSpPr/>
          <p:nvPr/>
        </p:nvSpPr>
        <p:spPr>
          <a:xfrm>
            <a:off x="4355976" y="2348880"/>
            <a:ext cx="288032" cy="201622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aphicFrame>
        <p:nvGraphicFramePr>
          <p:cNvPr id="277515" name="Object 11"/>
          <p:cNvGraphicFramePr>
            <a:graphicFrameLocks noChangeAspect="1"/>
          </p:cNvGraphicFramePr>
          <p:nvPr/>
        </p:nvGraphicFramePr>
        <p:xfrm>
          <a:off x="5940152" y="3356992"/>
          <a:ext cx="1744663" cy="704850"/>
        </p:xfrm>
        <a:graphic>
          <a:graphicData uri="http://schemas.openxmlformats.org/presentationml/2006/ole">
            <p:oleObj spid="_x0000_s277515" name="Ecuación" r:id="rId7" imgW="1104840" imgH="4442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incertidumbre</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400110"/>
          </a:xfrm>
          <a:prstGeom prst="rect">
            <a:avLst/>
          </a:prstGeom>
          <a:solidFill>
            <a:schemeClr val="bg1">
              <a:lumMod val="75000"/>
            </a:schemeClr>
          </a:solidFill>
          <a:ln w="19050">
            <a:solidFill>
              <a:schemeClr val="bg1"/>
            </a:solidFill>
          </a:ln>
        </p:spPr>
        <p:txBody>
          <a:bodyPr wrap="square" rtlCol="0">
            <a:spAutoFit/>
          </a:bodyPr>
          <a:lstStyle/>
          <a:p>
            <a:pPr marL="0" lvl="3"/>
            <a:r>
              <a:rPr lang="es-EC" sz="1900" b="1"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t>
            </a:r>
            <a:r>
              <a:rPr lang="es-MX" sz="1900" b="1"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Corrección de </a:t>
            </a:r>
            <a:r>
              <a:rPr lang="fr-FR" sz="2000" b="1" spc="-15" dirty="0" smtClean="0">
                <a:solidFill>
                  <a:srgbClr val="000000"/>
                </a:solidFill>
                <a:latin typeface="Arial Black" pitchFamily="34" charset="0"/>
                <a:ea typeface="Times New Roman"/>
                <a:cs typeface="Times New Roman"/>
              </a:rPr>
              <a:t>µC</a:t>
            </a:r>
            <a:r>
              <a:rPr lang="fr-FR" sz="2000" b="1" spc="-15" baseline="-25000" dirty="0" smtClean="0">
                <a:solidFill>
                  <a:srgbClr val="000000"/>
                </a:solidFill>
                <a:latin typeface="Arial Black" pitchFamily="34" charset="0"/>
                <a:ea typeface="Times New Roman"/>
                <a:cs typeface="Times New Roman"/>
              </a:rPr>
              <a:t>1</a:t>
            </a:r>
            <a:r>
              <a:rPr lang="en-US" sz="1900" b="1" dirty="0" smtClean="0">
                <a:latin typeface="Arial Black" pitchFamily="34" charset="0"/>
                <a:cs typeface="Arial" pitchFamily="34" charset="0"/>
              </a:rPr>
              <a:t>  y </a:t>
            </a:r>
            <a:r>
              <a:rPr lang="en-US" sz="1900" b="1" dirty="0" err="1" smtClean="0">
                <a:latin typeface="Arial Black" pitchFamily="34" charset="0"/>
                <a:cs typeface="Arial" pitchFamily="34" charset="0"/>
              </a:rPr>
              <a:t>cálculo</a:t>
            </a:r>
            <a:r>
              <a:rPr lang="en-US" sz="1900" b="1" dirty="0" smtClean="0">
                <a:latin typeface="Arial Black" pitchFamily="34" charset="0"/>
                <a:cs typeface="Arial" pitchFamily="34" charset="0"/>
              </a:rPr>
              <a:t> de </a:t>
            </a:r>
            <a:r>
              <a:rPr lang="fr-FR" sz="2000" b="1" spc="-15" dirty="0" smtClean="0">
                <a:solidFill>
                  <a:srgbClr val="000000"/>
                </a:solidFill>
                <a:latin typeface="Arial Black" pitchFamily="34" charset="0"/>
                <a:ea typeface="Times New Roman"/>
                <a:cs typeface="Times New Roman"/>
              </a:rPr>
              <a:t>µ</a:t>
            </a:r>
            <a:r>
              <a:rPr lang="fr-FR" sz="2000" b="1" spc="-15" baseline="-25000" dirty="0" smtClean="0">
                <a:solidFill>
                  <a:srgbClr val="000000"/>
                </a:solidFill>
                <a:latin typeface="Arial Black" pitchFamily="34" charset="0"/>
                <a:ea typeface="Times New Roman"/>
                <a:cs typeface="Times New Roman"/>
              </a:rPr>
              <a:t>e</a:t>
            </a:r>
            <a:endParaRPr lang="es-EC" sz="2000" b="1" dirty="0" smtClean="0">
              <a:latin typeface="Arial Black" pitchFamily="34" charset="0"/>
              <a:ea typeface="Times New Roman"/>
              <a:cs typeface="Times New Roman"/>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2" name="31 Tabla"/>
          <p:cNvGraphicFramePr>
            <a:graphicFrameLocks noGrp="1"/>
          </p:cNvGraphicFramePr>
          <p:nvPr/>
        </p:nvGraphicFramePr>
        <p:xfrm>
          <a:off x="323528" y="2824462"/>
          <a:ext cx="1701671" cy="2024253"/>
        </p:xfrm>
        <a:graphic>
          <a:graphicData uri="http://schemas.openxmlformats.org/drawingml/2006/table">
            <a:tbl>
              <a:tblPr/>
              <a:tblGrid>
                <a:gridCol w="801241"/>
                <a:gridCol w="900430"/>
              </a:tblGrid>
              <a:tr h="171450">
                <a:tc>
                  <a:txBody>
                    <a:bodyPr/>
                    <a:lstStyle/>
                    <a:p>
                      <a:pPr algn="ctr">
                        <a:lnSpc>
                          <a:spcPct val="115000"/>
                        </a:lnSpc>
                        <a:spcAft>
                          <a:spcPts val="0"/>
                        </a:spcAft>
                      </a:pPr>
                      <a:r>
                        <a:rPr lang="es-EC" sz="1050" b="1" dirty="0" err="1">
                          <a:solidFill>
                            <a:srgbClr val="000000"/>
                          </a:solidFill>
                          <a:latin typeface="Times New Roman"/>
                          <a:ea typeface="Times New Roman"/>
                          <a:cs typeface="Times New Roman"/>
                        </a:rPr>
                        <a:t>Conc</a:t>
                      </a:r>
                      <a:r>
                        <a:rPr lang="es-EC" sz="1050" b="1" dirty="0">
                          <a:solidFill>
                            <a:srgbClr val="000000"/>
                          </a:solidFill>
                          <a:latin typeface="Times New Roman"/>
                          <a:ea typeface="Times New Roman"/>
                          <a:cs typeface="Times New Roman"/>
                        </a:rPr>
                        <a:t>. </a:t>
                      </a:r>
                      <a:r>
                        <a:rPr lang="es-EC" sz="1050" b="1" dirty="0" smtClean="0">
                          <a:solidFill>
                            <a:srgbClr val="000000"/>
                          </a:solidFill>
                          <a:latin typeface="Times New Roman"/>
                          <a:ea typeface="Times New Roman"/>
                          <a:cs typeface="Times New Roman"/>
                        </a:rPr>
                        <a:t>Teórica </a:t>
                      </a:r>
                      <a:r>
                        <a:rPr lang="es-EC" sz="1050" b="1" dirty="0">
                          <a:solidFill>
                            <a:srgbClr val="000000"/>
                          </a:solidFill>
                          <a:latin typeface="Times New Roman"/>
                          <a:ea typeface="Times New Roman"/>
                          <a:cs typeface="Times New Roman"/>
                        </a:rPr>
                        <a:t>(mg/L)</a:t>
                      </a:r>
                      <a:endParaRPr lang="es-EC" sz="105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50" b="1" spc="-15" dirty="0">
                          <a:solidFill>
                            <a:srgbClr val="000000"/>
                          </a:solidFill>
                          <a:latin typeface="Times New Roman"/>
                          <a:ea typeface="Times New Roman"/>
                          <a:cs typeface="Times New Roman"/>
                        </a:rPr>
                        <a:t>µC</a:t>
                      </a:r>
                      <a:r>
                        <a:rPr lang="fr-FR" sz="1050" b="1" spc="-15" baseline="-25000" dirty="0">
                          <a:solidFill>
                            <a:srgbClr val="000000"/>
                          </a:solidFill>
                          <a:latin typeface="Times New Roman"/>
                          <a:ea typeface="Times New Roman"/>
                          <a:cs typeface="Times New Roman"/>
                        </a:rPr>
                        <a:t>1</a:t>
                      </a:r>
                      <a:endParaRPr lang="es-EC" sz="1050" dirty="0">
                        <a:latin typeface="Times New Roman"/>
                        <a:ea typeface="Times New Roman"/>
                        <a:cs typeface="Times New Roman"/>
                      </a:endParaRPr>
                    </a:p>
                    <a:p>
                      <a:pPr algn="ctr">
                        <a:lnSpc>
                          <a:spcPct val="115000"/>
                        </a:lnSpc>
                        <a:spcAft>
                          <a:spcPts val="0"/>
                        </a:spcAft>
                      </a:pPr>
                      <a:r>
                        <a:rPr lang="fr-FR" sz="1050" b="1" spc="-15" baseline="-25000" dirty="0">
                          <a:solidFill>
                            <a:srgbClr val="000000"/>
                          </a:solidFill>
                          <a:latin typeface="Times New Roman"/>
                          <a:ea typeface="Times New Roman"/>
                          <a:cs typeface="Times New Roman"/>
                        </a:rPr>
                        <a:t> </a:t>
                      </a:r>
                      <a:r>
                        <a:rPr lang="es-EC" sz="1050" b="1" spc="-15" dirty="0">
                          <a:solidFill>
                            <a:srgbClr val="000000"/>
                          </a:solidFill>
                          <a:latin typeface="Times New Roman"/>
                          <a:ea typeface="Times New Roman"/>
                          <a:cs typeface="Times New Roman"/>
                        </a:rPr>
                        <a:t>(</a:t>
                      </a:r>
                      <a:r>
                        <a:rPr lang="es-EC" sz="1050" b="1" dirty="0">
                          <a:solidFill>
                            <a:srgbClr val="000000"/>
                          </a:solidFill>
                          <a:latin typeface="Times New Roman"/>
                          <a:ea typeface="Times New Roman"/>
                          <a:cs typeface="Times New Roman"/>
                        </a:rPr>
                        <a:t>mg/L)</a:t>
                      </a:r>
                      <a:endParaRPr lang="es-EC" sz="105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50</a:t>
                      </a:r>
                      <a:endParaRPr lang="es-EC" sz="105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a:lnSpc>
                          <a:spcPct val="115000"/>
                        </a:lnSpc>
                        <a:spcAft>
                          <a:spcPts val="0"/>
                        </a:spcAft>
                      </a:pPr>
                      <a:r>
                        <a:rPr lang="fr-FR" sz="1050" dirty="0">
                          <a:solidFill>
                            <a:srgbClr val="000000"/>
                          </a:solidFill>
                          <a:latin typeface="Times New Roman"/>
                          <a:ea typeface="Times New Roman"/>
                          <a:cs typeface="Times New Roman"/>
                        </a:rPr>
                        <a:t>0,09</a:t>
                      </a:r>
                      <a:endParaRPr lang="en-US" sz="105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75</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050" dirty="0">
                          <a:solidFill>
                            <a:srgbClr val="000000"/>
                          </a:solidFill>
                          <a:latin typeface="Times New Roman"/>
                          <a:ea typeface="Times New Roman"/>
                          <a:cs typeface="Times New Roman"/>
                        </a:rPr>
                        <a:t>0,13</a:t>
                      </a:r>
                      <a:endParaRPr lang="en-US" sz="1050" dirty="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100</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BFBFBF"/>
                    </a:solidFill>
                  </a:tcPr>
                </a:tc>
                <a:tc>
                  <a:txBody>
                    <a:bodyPr/>
                    <a:lstStyle/>
                    <a:p>
                      <a:pPr algn="ctr">
                        <a:lnSpc>
                          <a:spcPct val="115000"/>
                        </a:lnSpc>
                        <a:spcAft>
                          <a:spcPts val="0"/>
                        </a:spcAft>
                      </a:pPr>
                      <a:r>
                        <a:rPr lang="fr-FR" sz="1050" dirty="0">
                          <a:solidFill>
                            <a:srgbClr val="000000"/>
                          </a:solidFill>
                          <a:latin typeface="Times New Roman"/>
                          <a:ea typeface="Times New Roman"/>
                          <a:cs typeface="Times New Roman"/>
                        </a:rPr>
                        <a:t>0,17</a:t>
                      </a:r>
                      <a:endParaRPr lang="en-US" sz="1050" dirty="0">
                        <a:latin typeface="Times New Roman"/>
                        <a:ea typeface="Times New Roman"/>
                        <a:cs typeface="Times New Roman"/>
                      </a:endParaRPr>
                    </a:p>
                  </a:txBody>
                  <a:tcPr marL="68580" marR="68580" marT="0" marB="0" anchor="b">
                    <a:lnL>
                      <a:noFill/>
                    </a:lnL>
                    <a:lnR>
                      <a:noFill/>
                    </a:lnR>
                    <a:lnT>
                      <a:noFill/>
                    </a:lnT>
                    <a:lnB>
                      <a:noFill/>
                    </a:lnB>
                    <a:solidFill>
                      <a:srgbClr val="BFBFBF"/>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125</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050">
                          <a:solidFill>
                            <a:srgbClr val="000000"/>
                          </a:solidFill>
                          <a:latin typeface="Times New Roman"/>
                          <a:ea typeface="Times New Roman"/>
                          <a:cs typeface="Times New Roman"/>
                        </a:rPr>
                        <a:t>0,25</a:t>
                      </a:r>
                      <a:endParaRPr lang="en-US" sz="105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200</a:t>
                      </a:r>
                      <a:endParaRPr lang="es-EC" sz="1050" dirty="0">
                        <a:latin typeface="Times New Roman"/>
                        <a:ea typeface="Times New Roman"/>
                        <a:cs typeface="Times New Roman"/>
                      </a:endParaRPr>
                    </a:p>
                  </a:txBody>
                  <a:tcPr marL="68580" marR="68580" marT="0" marB="0">
                    <a:lnL>
                      <a:noFill/>
                    </a:lnL>
                    <a:lnR>
                      <a:noFill/>
                    </a:lnR>
                    <a:lnT>
                      <a:noFill/>
                    </a:lnT>
                    <a:lnB>
                      <a:noFill/>
                    </a:lnB>
                    <a:solidFill>
                      <a:schemeClr val="bg1">
                        <a:lumMod val="75000"/>
                      </a:schemeClr>
                    </a:solidFill>
                  </a:tcPr>
                </a:tc>
                <a:tc>
                  <a:txBody>
                    <a:bodyPr/>
                    <a:lstStyle/>
                    <a:p>
                      <a:pPr algn="ctr">
                        <a:lnSpc>
                          <a:spcPct val="115000"/>
                        </a:lnSpc>
                        <a:spcAft>
                          <a:spcPts val="0"/>
                        </a:spcAft>
                      </a:pPr>
                      <a:r>
                        <a:rPr lang="fr-FR" sz="1050" dirty="0">
                          <a:solidFill>
                            <a:srgbClr val="000000"/>
                          </a:solidFill>
                          <a:latin typeface="Times New Roman"/>
                          <a:ea typeface="Times New Roman"/>
                          <a:cs typeface="Times New Roman"/>
                        </a:rPr>
                        <a:t>0,36</a:t>
                      </a:r>
                      <a:endParaRPr lang="en-US" sz="1050" dirty="0">
                        <a:latin typeface="Times New Roman"/>
                        <a:ea typeface="Times New Roman"/>
                        <a:cs typeface="Times New Roman"/>
                      </a:endParaRPr>
                    </a:p>
                  </a:txBody>
                  <a:tcPr marL="68580" marR="68580" marT="0" marB="0" anchor="b">
                    <a:lnL>
                      <a:noFill/>
                    </a:lnL>
                    <a:lnR>
                      <a:noFill/>
                    </a:lnR>
                    <a:lnT>
                      <a:noFill/>
                    </a:lnT>
                    <a:lnB>
                      <a:noFill/>
                    </a:lnB>
                    <a:solidFill>
                      <a:schemeClr val="bg1">
                        <a:lumMod val="75000"/>
                      </a:schemeClr>
                    </a:solidFill>
                  </a:tcPr>
                </a:tc>
              </a:tr>
              <a:tr h="161925">
                <a:tc>
                  <a:txBody>
                    <a:bodyPr/>
                    <a:lstStyle/>
                    <a:p>
                      <a:pPr algn="ctr">
                        <a:lnSpc>
                          <a:spcPct val="115000"/>
                        </a:lnSpc>
                        <a:spcAft>
                          <a:spcPts val="0"/>
                        </a:spcAft>
                      </a:pPr>
                      <a:r>
                        <a:rPr lang="es-EC" sz="1050" b="1" dirty="0">
                          <a:solidFill>
                            <a:srgbClr val="000000"/>
                          </a:solidFill>
                          <a:latin typeface="Times New Roman"/>
                          <a:ea typeface="Times New Roman"/>
                          <a:cs typeface="Times New Roman"/>
                        </a:rPr>
                        <a:t>250</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050">
                          <a:solidFill>
                            <a:srgbClr val="000000"/>
                          </a:solidFill>
                          <a:latin typeface="Times New Roman"/>
                          <a:ea typeface="Times New Roman"/>
                          <a:cs typeface="Times New Roman"/>
                        </a:rPr>
                        <a:t>0,45</a:t>
                      </a:r>
                      <a:endParaRPr lang="en-US" sz="105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es-EC" sz="1050" b="1" dirty="0">
                          <a:solidFill>
                            <a:srgbClr val="000000"/>
                          </a:solidFill>
                          <a:latin typeface="Times New Roman"/>
                          <a:ea typeface="Times New Roman"/>
                          <a:cs typeface="Times New Roman"/>
                        </a:rPr>
                        <a:t>500</a:t>
                      </a:r>
                      <a:endParaRPr lang="es-EC" sz="1050" dirty="0">
                        <a:latin typeface="Times New Roman"/>
                        <a:ea typeface="Times New Roman"/>
                        <a:cs typeface="Times New Roman"/>
                      </a:endParaRPr>
                    </a:p>
                  </a:txBody>
                  <a:tcPr marL="68580" marR="68580" marT="0" marB="0">
                    <a:lnL>
                      <a:noFill/>
                    </a:lnL>
                    <a:lnR>
                      <a:noFill/>
                    </a:lnR>
                    <a:lnT>
                      <a:noFill/>
                    </a:lnT>
                    <a:lnB>
                      <a:noFill/>
                    </a:lnB>
                    <a:solidFill>
                      <a:schemeClr val="bg1">
                        <a:lumMod val="75000"/>
                      </a:schemeClr>
                    </a:solidFill>
                  </a:tcPr>
                </a:tc>
                <a:tc>
                  <a:txBody>
                    <a:bodyPr/>
                    <a:lstStyle/>
                    <a:p>
                      <a:pPr algn="ctr">
                        <a:lnSpc>
                          <a:spcPct val="115000"/>
                        </a:lnSpc>
                        <a:spcAft>
                          <a:spcPts val="0"/>
                        </a:spcAft>
                      </a:pPr>
                      <a:r>
                        <a:rPr lang="fr-FR" sz="1050" dirty="0">
                          <a:solidFill>
                            <a:srgbClr val="000000"/>
                          </a:solidFill>
                          <a:latin typeface="Times New Roman"/>
                          <a:ea typeface="Times New Roman"/>
                          <a:cs typeface="Times New Roman"/>
                        </a:rPr>
                        <a:t>0,83</a:t>
                      </a:r>
                      <a:endParaRPr lang="en-US" sz="1050" dirty="0">
                        <a:latin typeface="Times New Roman"/>
                        <a:ea typeface="Times New Roman"/>
                        <a:cs typeface="Times New Roman"/>
                      </a:endParaRPr>
                    </a:p>
                  </a:txBody>
                  <a:tcPr marL="68580" marR="68580" marT="0" marB="0" anchor="b">
                    <a:lnL>
                      <a:noFill/>
                    </a:lnL>
                    <a:lnR>
                      <a:noFill/>
                    </a:lnR>
                    <a:lnT>
                      <a:noFill/>
                    </a:lnT>
                    <a:lnB>
                      <a:noFill/>
                    </a:lnB>
                    <a:solidFill>
                      <a:schemeClr val="bg1">
                        <a:lumMod val="75000"/>
                      </a:schemeClr>
                    </a:solidFill>
                  </a:tcPr>
                </a:tc>
              </a:tr>
              <a:tr h="161925">
                <a:tc>
                  <a:txBody>
                    <a:bodyPr/>
                    <a:lstStyle/>
                    <a:p>
                      <a:pPr algn="ctr">
                        <a:lnSpc>
                          <a:spcPct val="115000"/>
                        </a:lnSpc>
                        <a:spcAft>
                          <a:spcPts val="0"/>
                        </a:spcAft>
                      </a:pPr>
                      <a:r>
                        <a:rPr lang="es-EC" sz="1050" b="1" dirty="0">
                          <a:solidFill>
                            <a:srgbClr val="000000"/>
                          </a:solidFill>
                          <a:latin typeface="Times New Roman"/>
                          <a:ea typeface="Times New Roman"/>
                          <a:cs typeface="Times New Roman"/>
                        </a:rPr>
                        <a:t>1000</a:t>
                      </a:r>
                      <a:endParaRPr lang="es-EC" sz="105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50" dirty="0">
                          <a:solidFill>
                            <a:srgbClr val="000000"/>
                          </a:solidFill>
                          <a:latin typeface="Times New Roman"/>
                          <a:ea typeface="Times New Roman"/>
                          <a:cs typeface="Times New Roman"/>
                        </a:rPr>
                        <a:t>1,62</a:t>
                      </a:r>
                      <a:endParaRPr lang="en-US" sz="105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447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6" name="25 Tabla"/>
          <p:cNvGraphicFramePr>
            <a:graphicFrameLocks noGrp="1"/>
          </p:cNvGraphicFramePr>
          <p:nvPr/>
        </p:nvGraphicFramePr>
        <p:xfrm>
          <a:off x="3275856" y="2852936"/>
          <a:ext cx="792088" cy="2050542"/>
        </p:xfrm>
        <a:graphic>
          <a:graphicData uri="http://schemas.openxmlformats.org/drawingml/2006/table">
            <a:tbl>
              <a:tblPr/>
              <a:tblGrid>
                <a:gridCol w="792088"/>
              </a:tblGrid>
              <a:tr h="171450">
                <a:tc>
                  <a:txBody>
                    <a:bodyPr/>
                    <a:lstStyle/>
                    <a:p>
                      <a:pPr algn="ctr">
                        <a:lnSpc>
                          <a:spcPct val="115000"/>
                        </a:lnSpc>
                        <a:spcAft>
                          <a:spcPts val="0"/>
                        </a:spcAft>
                      </a:pPr>
                      <a:r>
                        <a:rPr lang="es-MX" sz="1050" b="1" spc="-15" dirty="0" smtClean="0">
                          <a:solidFill>
                            <a:srgbClr val="000000"/>
                          </a:solidFill>
                          <a:latin typeface="Times New Roman"/>
                          <a:ea typeface="Times New Roman"/>
                          <a:cs typeface="Times New Roman"/>
                        </a:rPr>
                        <a:t>µC</a:t>
                      </a:r>
                      <a:r>
                        <a:rPr lang="es-MX" sz="1050" b="1" spc="-15" baseline="-25000" dirty="0" smtClean="0">
                          <a:solidFill>
                            <a:srgbClr val="000000"/>
                          </a:solidFill>
                          <a:latin typeface="Times New Roman"/>
                          <a:ea typeface="Times New Roman"/>
                          <a:cs typeface="Times New Roman"/>
                        </a:rPr>
                        <a:t>              </a:t>
                      </a:r>
                      <a:endParaRPr lang="es-EC" sz="1050" b="1" dirty="0">
                        <a:latin typeface="Times New Roman"/>
                        <a:ea typeface="Times New Roman"/>
                        <a:cs typeface="Times New Roman"/>
                      </a:endParaRPr>
                    </a:p>
                    <a:p>
                      <a:pPr algn="ctr">
                        <a:lnSpc>
                          <a:spcPct val="115000"/>
                        </a:lnSpc>
                        <a:spcAft>
                          <a:spcPts val="0"/>
                        </a:spcAft>
                      </a:pPr>
                      <a:r>
                        <a:rPr lang="es-MX" sz="1050" b="1" spc="-15" baseline="-25000" dirty="0">
                          <a:solidFill>
                            <a:srgbClr val="000000"/>
                          </a:solidFill>
                          <a:latin typeface="Times New Roman"/>
                          <a:ea typeface="Times New Roman"/>
                          <a:cs typeface="Times New Roman"/>
                        </a:rPr>
                        <a:t> </a:t>
                      </a:r>
                      <a:r>
                        <a:rPr lang="es-EC" sz="1050" b="1" spc="-15" dirty="0">
                          <a:solidFill>
                            <a:srgbClr val="000000"/>
                          </a:solidFill>
                          <a:latin typeface="Times New Roman"/>
                          <a:ea typeface="Times New Roman"/>
                          <a:cs typeface="Times New Roman"/>
                        </a:rPr>
                        <a:t>(</a:t>
                      </a:r>
                      <a:r>
                        <a:rPr lang="es-EC" sz="1050" b="1" dirty="0">
                          <a:solidFill>
                            <a:srgbClr val="000000"/>
                          </a:solidFill>
                          <a:latin typeface="Times New Roman"/>
                          <a:ea typeface="Times New Roman"/>
                          <a:cs typeface="Times New Roman"/>
                        </a:rPr>
                        <a:t>mg/L)</a:t>
                      </a:r>
                      <a:endParaRPr lang="es-EC" sz="1050" b="1"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0,04</a:t>
                      </a:r>
                      <a:endParaRPr lang="en-US" sz="1200" b="1"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0,07</a:t>
                      </a:r>
                      <a:endParaRPr lang="en-US" sz="1200" b="1" dirty="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0,09</a:t>
                      </a:r>
                      <a:endParaRPr lang="en-US" sz="1200" b="1" dirty="0">
                        <a:latin typeface="Times New Roman"/>
                        <a:ea typeface="Times New Roman"/>
                        <a:cs typeface="Times New Roman"/>
                      </a:endParaRPr>
                    </a:p>
                  </a:txBody>
                  <a:tcPr marL="68580" marR="68580" marT="0" marB="0" anchor="b">
                    <a:lnL>
                      <a:noFill/>
                    </a:lnL>
                    <a:lnR>
                      <a:noFill/>
                    </a:lnR>
                    <a:lnT>
                      <a:noFill/>
                    </a:lnT>
                    <a:lnB>
                      <a:noFill/>
                    </a:lnB>
                    <a:solidFill>
                      <a:srgbClr val="BFBFBF"/>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0,12</a:t>
                      </a:r>
                      <a:endParaRPr lang="en-US" sz="1200" b="1" dirty="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0,18</a:t>
                      </a:r>
                      <a:endParaRPr lang="en-US" sz="1200" b="1" dirty="0">
                        <a:latin typeface="Times New Roman"/>
                        <a:ea typeface="Times New Roman"/>
                        <a:cs typeface="Times New Roman"/>
                      </a:endParaRPr>
                    </a:p>
                  </a:txBody>
                  <a:tcPr marL="68580" marR="68580" marT="0" marB="0" anchor="b">
                    <a:lnL>
                      <a:noFill/>
                    </a:lnL>
                    <a:lnR>
                      <a:noFill/>
                    </a:lnR>
                    <a:lnT>
                      <a:noFill/>
                    </a:lnT>
                    <a:lnB>
                      <a:noFill/>
                    </a:lnB>
                    <a:solidFill>
                      <a:schemeClr val="bg1">
                        <a:lumMod val="75000"/>
                      </a:schemeClr>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0,22</a:t>
                      </a:r>
                      <a:endParaRPr lang="en-US" sz="1200" b="1" dirty="0">
                        <a:latin typeface="Times New Roman"/>
                        <a:ea typeface="Times New Roman"/>
                        <a:cs typeface="Times New Roman"/>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0,41</a:t>
                      </a:r>
                      <a:endParaRPr lang="en-US" sz="1200" b="1" dirty="0">
                        <a:latin typeface="Times New Roman"/>
                        <a:ea typeface="Times New Roman"/>
                        <a:cs typeface="Times New Roman"/>
                      </a:endParaRPr>
                    </a:p>
                  </a:txBody>
                  <a:tcPr marL="68580" marR="68580" marT="0" marB="0" anchor="b">
                    <a:lnL>
                      <a:noFill/>
                    </a:lnL>
                    <a:lnR>
                      <a:noFill/>
                    </a:lnR>
                    <a:lnT>
                      <a:noFill/>
                    </a:lnT>
                    <a:lnB>
                      <a:noFill/>
                    </a:lnB>
                    <a:solidFill>
                      <a:schemeClr val="bg1">
                        <a:lumMod val="75000"/>
                      </a:schemeClr>
                    </a:solidFill>
                  </a:tcPr>
                </a:tc>
              </a:tr>
              <a:tr h="161925">
                <a:tc>
                  <a:txBody>
                    <a:bodyPr/>
                    <a:lstStyle/>
                    <a:p>
                      <a:pPr algn="ctr">
                        <a:lnSpc>
                          <a:spcPct val="115000"/>
                        </a:lnSpc>
                        <a:spcAft>
                          <a:spcPts val="0"/>
                        </a:spcAft>
                      </a:pPr>
                      <a:r>
                        <a:rPr lang="fr-FR" sz="1200" b="1" dirty="0">
                          <a:solidFill>
                            <a:srgbClr val="000000"/>
                          </a:solidFill>
                          <a:latin typeface="Times New Roman"/>
                          <a:ea typeface="Times New Roman"/>
                          <a:cs typeface="Times New Roman"/>
                        </a:rPr>
                        <a:t>0,81</a:t>
                      </a:r>
                      <a:endParaRPr lang="en-US" sz="1200" b="1"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447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 name="33 Tabla"/>
          <p:cNvGraphicFramePr>
            <a:graphicFrameLocks noGrp="1"/>
          </p:cNvGraphicFramePr>
          <p:nvPr/>
        </p:nvGraphicFramePr>
        <p:xfrm>
          <a:off x="6372200" y="2780928"/>
          <a:ext cx="1584176" cy="2234565"/>
        </p:xfrm>
        <a:graphic>
          <a:graphicData uri="http://schemas.openxmlformats.org/drawingml/2006/table">
            <a:tbl>
              <a:tblPr/>
              <a:tblGrid>
                <a:gridCol w="792088"/>
                <a:gridCol w="792088"/>
              </a:tblGrid>
              <a:tr h="171450">
                <a:tc>
                  <a:txBody>
                    <a:bodyPr/>
                    <a:lstStyle/>
                    <a:p>
                      <a:pPr algn="ctr">
                        <a:lnSpc>
                          <a:spcPct val="115000"/>
                        </a:lnSpc>
                        <a:spcAft>
                          <a:spcPts val="0"/>
                        </a:spcAft>
                      </a:pPr>
                      <a:r>
                        <a:rPr lang="es-EC" sz="1050" b="1" dirty="0" err="1">
                          <a:solidFill>
                            <a:srgbClr val="000000"/>
                          </a:solidFill>
                          <a:latin typeface="Times New Roman"/>
                          <a:ea typeface="Times New Roman"/>
                          <a:cs typeface="Times New Roman"/>
                        </a:rPr>
                        <a:t>Conc</a:t>
                      </a:r>
                      <a:r>
                        <a:rPr lang="es-EC" sz="1050" b="1" dirty="0">
                          <a:solidFill>
                            <a:srgbClr val="000000"/>
                          </a:solidFill>
                          <a:latin typeface="Times New Roman"/>
                          <a:ea typeface="Times New Roman"/>
                          <a:cs typeface="Times New Roman"/>
                        </a:rPr>
                        <a:t>. </a:t>
                      </a:r>
                      <a:r>
                        <a:rPr lang="es-EC" sz="1050" b="1" dirty="0" smtClean="0">
                          <a:solidFill>
                            <a:srgbClr val="000000"/>
                          </a:solidFill>
                          <a:latin typeface="Times New Roman"/>
                          <a:ea typeface="Times New Roman"/>
                          <a:cs typeface="Times New Roman"/>
                        </a:rPr>
                        <a:t>Teórica </a:t>
                      </a:r>
                      <a:r>
                        <a:rPr lang="es-EC" sz="1050" b="1" dirty="0">
                          <a:solidFill>
                            <a:srgbClr val="000000"/>
                          </a:solidFill>
                          <a:latin typeface="Times New Roman"/>
                          <a:ea typeface="Times New Roman"/>
                          <a:cs typeface="Times New Roman"/>
                        </a:rPr>
                        <a:t>(mg/L)</a:t>
                      </a:r>
                      <a:endParaRPr lang="es-EC" sz="105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200" b="1" spc="-15" dirty="0">
                          <a:solidFill>
                            <a:srgbClr val="000000"/>
                          </a:solidFill>
                          <a:latin typeface="Times New Roman"/>
                          <a:ea typeface="Times New Roman"/>
                          <a:cs typeface="Times New Roman"/>
                        </a:rPr>
                        <a:t>µ</a:t>
                      </a:r>
                      <a:r>
                        <a:rPr lang="fr-FR" sz="1200" b="1" spc="-15" baseline="-25000" dirty="0">
                          <a:solidFill>
                            <a:srgbClr val="000000"/>
                          </a:solidFill>
                          <a:latin typeface="Times New Roman"/>
                          <a:ea typeface="Times New Roman"/>
                          <a:cs typeface="Times New Roman"/>
                        </a:rPr>
                        <a:t>e</a:t>
                      </a:r>
                      <a:endParaRPr lang="es-EC" sz="1200" dirty="0">
                        <a:latin typeface="Times New Roman"/>
                        <a:ea typeface="Times New Roman"/>
                        <a:cs typeface="Times New Roman"/>
                      </a:endParaRPr>
                    </a:p>
                    <a:p>
                      <a:pPr algn="ctr">
                        <a:lnSpc>
                          <a:spcPct val="115000"/>
                        </a:lnSpc>
                        <a:spcAft>
                          <a:spcPts val="0"/>
                        </a:spcAft>
                      </a:pPr>
                      <a:r>
                        <a:rPr lang="fr-FR" sz="1200" b="1" spc="-15" baseline="-25000" dirty="0">
                          <a:solidFill>
                            <a:srgbClr val="000000"/>
                          </a:solidFill>
                          <a:latin typeface="Times New Roman"/>
                          <a:ea typeface="Times New Roman"/>
                          <a:cs typeface="Times New Roman"/>
                        </a:rPr>
                        <a:t> </a:t>
                      </a:r>
                      <a:r>
                        <a:rPr lang="es-EC" sz="1200" b="1" spc="-15" dirty="0">
                          <a:solidFill>
                            <a:srgbClr val="000000"/>
                          </a:solidFill>
                          <a:latin typeface="Times New Roman"/>
                          <a:ea typeface="Times New Roman"/>
                          <a:cs typeface="Times New Roman"/>
                        </a:rPr>
                        <a:t>(</a:t>
                      </a:r>
                      <a:r>
                        <a:rPr lang="es-EC" sz="1200" b="1" dirty="0">
                          <a:solidFill>
                            <a:srgbClr val="000000"/>
                          </a:solidFill>
                          <a:latin typeface="Times New Roman"/>
                          <a:ea typeface="Times New Roman"/>
                          <a:cs typeface="Times New Roman"/>
                        </a:rPr>
                        <a:t>mg/L)</a:t>
                      </a:r>
                      <a:endParaRPr lang="es-EC"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925">
                <a:tc>
                  <a:txBody>
                    <a:bodyPr/>
                    <a:lstStyle/>
                    <a:p>
                      <a:pPr algn="ctr">
                        <a:lnSpc>
                          <a:spcPct val="115000"/>
                        </a:lnSpc>
                        <a:spcAft>
                          <a:spcPts val="0"/>
                        </a:spcAft>
                      </a:pPr>
                      <a:r>
                        <a:rPr lang="fr-FR" sz="1050" b="1">
                          <a:solidFill>
                            <a:srgbClr val="000000"/>
                          </a:solidFill>
                          <a:latin typeface="Times New Roman"/>
                          <a:ea typeface="Times New Roman"/>
                          <a:cs typeface="Times New Roman"/>
                        </a:rPr>
                        <a:t>50</a:t>
                      </a:r>
                      <a:endParaRPr lang="es-EC" sz="105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1,12</a:t>
                      </a:r>
                      <a:endParaRPr lang="en-US"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75</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1,43</a:t>
                      </a:r>
                      <a:endParaRPr lang="en-US" sz="1200" dirty="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100</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BFBFBF"/>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1,28</a:t>
                      </a:r>
                      <a:endParaRPr lang="en-US" sz="1200" dirty="0">
                        <a:latin typeface="Times New Roman"/>
                        <a:ea typeface="Times New Roman"/>
                        <a:cs typeface="Times New Roman"/>
                      </a:endParaRPr>
                    </a:p>
                  </a:txBody>
                  <a:tcPr marL="68580" marR="68580" marT="0" marB="0" anchor="b">
                    <a:lnL>
                      <a:noFill/>
                    </a:lnL>
                    <a:lnR>
                      <a:noFill/>
                    </a:lnR>
                    <a:lnT>
                      <a:noFill/>
                    </a:lnT>
                    <a:lnB>
                      <a:noFill/>
                    </a:lnB>
                    <a:solidFill>
                      <a:schemeClr val="bg1">
                        <a:lumMod val="85000"/>
                      </a:schemeClr>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125</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1,81</a:t>
                      </a:r>
                      <a:endParaRPr lang="en-US" sz="1200" dirty="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algn="ctr">
                        <a:lnSpc>
                          <a:spcPct val="115000"/>
                        </a:lnSpc>
                        <a:spcAft>
                          <a:spcPts val="0"/>
                        </a:spcAft>
                      </a:pPr>
                      <a:r>
                        <a:rPr lang="fr-FR" sz="1050" b="1" dirty="0">
                          <a:solidFill>
                            <a:srgbClr val="000000"/>
                          </a:solidFill>
                          <a:latin typeface="Times New Roman"/>
                          <a:ea typeface="Times New Roman"/>
                          <a:cs typeface="Times New Roman"/>
                        </a:rPr>
                        <a:t>200</a:t>
                      </a:r>
                      <a:endParaRPr lang="es-EC" sz="1050" dirty="0">
                        <a:latin typeface="Times New Roman"/>
                        <a:ea typeface="Times New Roman"/>
                        <a:cs typeface="Times New Roman"/>
                      </a:endParaRPr>
                    </a:p>
                  </a:txBody>
                  <a:tcPr marL="68580" marR="68580" marT="0" marB="0">
                    <a:lnL>
                      <a:noFill/>
                    </a:lnL>
                    <a:lnR>
                      <a:noFill/>
                    </a:lnR>
                    <a:lnT>
                      <a:noFill/>
                    </a:lnT>
                    <a:lnB>
                      <a:noFill/>
                    </a:lnB>
                    <a:solidFill>
                      <a:schemeClr val="bg1">
                        <a:lumMod val="75000"/>
                      </a:schemeClr>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0,92</a:t>
                      </a:r>
                      <a:endParaRPr lang="en-US" sz="1200" dirty="0">
                        <a:latin typeface="Times New Roman"/>
                        <a:ea typeface="Times New Roman"/>
                        <a:cs typeface="Times New Roman"/>
                      </a:endParaRPr>
                    </a:p>
                  </a:txBody>
                  <a:tcPr marL="68580" marR="68580" marT="0" marB="0" anchor="b">
                    <a:lnL>
                      <a:noFill/>
                    </a:lnL>
                    <a:lnR>
                      <a:noFill/>
                    </a:lnR>
                    <a:lnT>
                      <a:noFill/>
                    </a:lnT>
                    <a:lnB>
                      <a:noFill/>
                    </a:lnB>
                    <a:solidFill>
                      <a:schemeClr val="bg1">
                        <a:lumMod val="85000"/>
                      </a:schemeClr>
                    </a:solidFill>
                  </a:tcPr>
                </a:tc>
              </a:tr>
              <a:tr h="161925">
                <a:tc>
                  <a:txBody>
                    <a:bodyPr/>
                    <a:lstStyle/>
                    <a:p>
                      <a:pPr algn="ctr">
                        <a:lnSpc>
                          <a:spcPct val="115000"/>
                        </a:lnSpc>
                        <a:spcAft>
                          <a:spcPts val="0"/>
                        </a:spcAft>
                      </a:pPr>
                      <a:r>
                        <a:rPr lang="es-EC" sz="1050" b="1" dirty="0">
                          <a:solidFill>
                            <a:srgbClr val="000000"/>
                          </a:solidFill>
                          <a:latin typeface="Times New Roman"/>
                          <a:ea typeface="Times New Roman"/>
                          <a:cs typeface="Times New Roman"/>
                        </a:rPr>
                        <a:t>250</a:t>
                      </a:r>
                      <a:endParaRPr lang="es-EC" sz="105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1,47</a:t>
                      </a:r>
                      <a:endParaRPr lang="en-US" sz="1200" dirty="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algn="ctr">
                        <a:lnSpc>
                          <a:spcPct val="115000"/>
                        </a:lnSpc>
                        <a:spcAft>
                          <a:spcPts val="0"/>
                        </a:spcAft>
                      </a:pPr>
                      <a:r>
                        <a:rPr lang="es-EC" sz="1050" b="1" dirty="0">
                          <a:solidFill>
                            <a:srgbClr val="000000"/>
                          </a:solidFill>
                          <a:latin typeface="Times New Roman"/>
                          <a:ea typeface="Times New Roman"/>
                          <a:cs typeface="Times New Roman"/>
                        </a:rPr>
                        <a:t>500</a:t>
                      </a:r>
                      <a:endParaRPr lang="es-EC" sz="1050" dirty="0">
                        <a:latin typeface="Times New Roman"/>
                        <a:ea typeface="Times New Roman"/>
                        <a:cs typeface="Times New Roman"/>
                      </a:endParaRPr>
                    </a:p>
                  </a:txBody>
                  <a:tcPr marL="68580" marR="68580" marT="0" marB="0">
                    <a:lnL>
                      <a:noFill/>
                    </a:lnL>
                    <a:lnR>
                      <a:noFill/>
                    </a:lnR>
                    <a:lnT>
                      <a:noFill/>
                    </a:lnT>
                    <a:lnB>
                      <a:noFill/>
                    </a:lnB>
                    <a:solidFill>
                      <a:schemeClr val="bg1">
                        <a:lumMod val="75000"/>
                      </a:schemeClr>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1,96</a:t>
                      </a:r>
                      <a:endParaRPr lang="en-US" sz="1200" dirty="0">
                        <a:latin typeface="Times New Roman"/>
                        <a:ea typeface="Times New Roman"/>
                        <a:cs typeface="Times New Roman"/>
                      </a:endParaRPr>
                    </a:p>
                  </a:txBody>
                  <a:tcPr marL="68580" marR="68580" marT="0" marB="0" anchor="b">
                    <a:lnL>
                      <a:noFill/>
                    </a:lnL>
                    <a:lnR>
                      <a:noFill/>
                    </a:lnR>
                    <a:lnT>
                      <a:noFill/>
                    </a:lnT>
                    <a:lnB>
                      <a:noFill/>
                    </a:lnB>
                    <a:solidFill>
                      <a:schemeClr val="bg1">
                        <a:lumMod val="85000"/>
                      </a:schemeClr>
                    </a:solidFill>
                  </a:tcPr>
                </a:tc>
              </a:tr>
              <a:tr h="161925">
                <a:tc>
                  <a:txBody>
                    <a:bodyPr/>
                    <a:lstStyle/>
                    <a:p>
                      <a:pPr algn="ctr">
                        <a:lnSpc>
                          <a:spcPct val="115000"/>
                        </a:lnSpc>
                        <a:spcAft>
                          <a:spcPts val="0"/>
                        </a:spcAft>
                      </a:pPr>
                      <a:r>
                        <a:rPr lang="es-EC" sz="1050" b="1" dirty="0">
                          <a:solidFill>
                            <a:srgbClr val="000000"/>
                          </a:solidFill>
                          <a:latin typeface="Times New Roman"/>
                          <a:ea typeface="Times New Roman"/>
                          <a:cs typeface="Times New Roman"/>
                        </a:rPr>
                        <a:t>1000</a:t>
                      </a:r>
                      <a:endParaRPr lang="es-EC" sz="105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200" dirty="0">
                          <a:solidFill>
                            <a:srgbClr val="000000"/>
                          </a:solidFill>
                          <a:latin typeface="Times New Roman"/>
                          <a:ea typeface="Times New Roman"/>
                          <a:cs typeface="Times New Roman"/>
                        </a:rPr>
                        <a:t>3,87</a:t>
                      </a:r>
                      <a:endParaRPr lang="en-US" sz="12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447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8534" name="Object 6"/>
          <p:cNvGraphicFramePr>
            <a:graphicFrameLocks noChangeAspect="1"/>
          </p:cNvGraphicFramePr>
          <p:nvPr/>
        </p:nvGraphicFramePr>
        <p:xfrm>
          <a:off x="5580112" y="2060848"/>
          <a:ext cx="3333951" cy="375306"/>
        </p:xfrm>
        <a:graphic>
          <a:graphicData uri="http://schemas.openxmlformats.org/presentationml/2006/ole">
            <p:oleObj spid="_x0000_s278534" name="Ecuación" r:id="rId3" imgW="2616200" imgH="292100" progId="Equation.3">
              <p:embed/>
            </p:oleObj>
          </a:graphicData>
        </a:graphic>
      </p:graphicFrame>
      <p:sp>
        <p:nvSpPr>
          <p:cNvPr id="27" name="26 Rectángulo"/>
          <p:cNvSpPr/>
          <p:nvPr/>
        </p:nvSpPr>
        <p:spPr>
          <a:xfrm>
            <a:off x="1187624" y="2824462"/>
            <a:ext cx="864096" cy="2044698"/>
          </a:xfrm>
          <a:prstGeom prst="rect">
            <a:avLst/>
          </a:prstGeom>
          <a:solidFill>
            <a:schemeClr val="accent1">
              <a:alpha val="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Flecha derecha"/>
          <p:cNvSpPr/>
          <p:nvPr/>
        </p:nvSpPr>
        <p:spPr>
          <a:xfrm>
            <a:off x="2339752" y="357301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78535" name="Object 7"/>
          <p:cNvGraphicFramePr>
            <a:graphicFrameLocks noChangeAspect="1"/>
          </p:cNvGraphicFramePr>
          <p:nvPr/>
        </p:nvGraphicFramePr>
        <p:xfrm>
          <a:off x="3275856" y="2060848"/>
          <a:ext cx="874713" cy="515937"/>
        </p:xfrm>
        <a:graphic>
          <a:graphicData uri="http://schemas.openxmlformats.org/presentationml/2006/ole">
            <p:oleObj spid="_x0000_s278535" name="Ecuación" r:id="rId4" imgW="660240" imgH="393480" progId="Equation.3">
              <p:embed/>
            </p:oleObj>
          </a:graphicData>
        </a:graphic>
      </p:graphicFrame>
      <p:sp>
        <p:nvSpPr>
          <p:cNvPr id="37" name="36 Flecha derecha"/>
          <p:cNvSpPr/>
          <p:nvPr/>
        </p:nvSpPr>
        <p:spPr>
          <a:xfrm>
            <a:off x="4644008" y="3501008"/>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CuadroTexto"/>
          <p:cNvSpPr txBox="1"/>
          <p:nvPr/>
        </p:nvSpPr>
        <p:spPr>
          <a:xfrm>
            <a:off x="2843808" y="4941168"/>
            <a:ext cx="2016224" cy="307777"/>
          </a:xfrm>
          <a:prstGeom prst="rect">
            <a:avLst/>
          </a:prstGeom>
          <a:noFill/>
        </p:spPr>
        <p:txBody>
          <a:bodyPr wrap="square" rtlCol="0">
            <a:spAutoFit/>
          </a:bodyPr>
          <a:lstStyle/>
          <a:p>
            <a:r>
              <a:rPr lang="es-MX" sz="1400" dirty="0" smtClean="0"/>
              <a:t>Corrección de </a:t>
            </a:r>
            <a:r>
              <a:rPr lang="fr-FR" sz="1400" b="1" spc="-15" dirty="0" smtClean="0">
                <a:solidFill>
                  <a:srgbClr val="000000"/>
                </a:solidFill>
                <a:latin typeface="Times New Roman"/>
                <a:ea typeface="Times New Roman"/>
                <a:cs typeface="Times New Roman"/>
              </a:rPr>
              <a:t>µC</a:t>
            </a:r>
            <a:r>
              <a:rPr lang="fr-FR" sz="1400" b="1" spc="-15" baseline="-25000" dirty="0" smtClean="0">
                <a:solidFill>
                  <a:srgbClr val="000000"/>
                </a:solidFill>
                <a:latin typeface="Times New Roman"/>
                <a:ea typeface="Times New Roman"/>
                <a:cs typeface="Times New Roman"/>
              </a:rPr>
              <a:t>1</a:t>
            </a:r>
            <a:endParaRPr lang="es-EC" sz="1400" dirty="0" smtClean="0">
              <a:latin typeface="Times New Roman"/>
              <a:ea typeface="Times New Roman"/>
              <a:cs typeface="Times New Roman"/>
            </a:endParaRPr>
          </a:p>
        </p:txBody>
      </p:sp>
      <p:grpSp>
        <p:nvGrpSpPr>
          <p:cNvPr id="53" name="52 Grupo"/>
          <p:cNvGrpSpPr/>
          <p:nvPr/>
        </p:nvGrpSpPr>
        <p:grpSpPr>
          <a:xfrm>
            <a:off x="3707904" y="1628800"/>
            <a:ext cx="4825330" cy="432048"/>
            <a:chOff x="3707904" y="1628800"/>
            <a:chExt cx="4825330" cy="432048"/>
          </a:xfrm>
        </p:grpSpPr>
        <p:cxnSp>
          <p:nvCxnSpPr>
            <p:cNvPr id="48" name="47 Conector recto"/>
            <p:cNvCxnSpPr/>
            <p:nvPr/>
          </p:nvCxnSpPr>
          <p:spPr>
            <a:xfrm rot="5400000" flipH="1" flipV="1">
              <a:off x="3491880" y="1844824"/>
              <a:ext cx="432048" cy="0"/>
            </a:xfrm>
            <a:prstGeom prst="line">
              <a:avLst/>
            </a:prstGeom>
          </p:spPr>
          <p:style>
            <a:lnRef idx="2">
              <a:schemeClr val="dk1"/>
            </a:lnRef>
            <a:fillRef idx="0">
              <a:schemeClr val="dk1"/>
            </a:fillRef>
            <a:effectRef idx="1">
              <a:schemeClr val="dk1"/>
            </a:effectRef>
            <a:fontRef idx="minor">
              <a:schemeClr val="tx1"/>
            </a:fontRef>
          </p:style>
        </p:cxnSp>
        <p:cxnSp>
          <p:nvCxnSpPr>
            <p:cNvPr id="50" name="49 Conector recto"/>
            <p:cNvCxnSpPr/>
            <p:nvPr/>
          </p:nvCxnSpPr>
          <p:spPr>
            <a:xfrm>
              <a:off x="3707904" y="1628800"/>
              <a:ext cx="4824536" cy="0"/>
            </a:xfrm>
            <a:prstGeom prst="line">
              <a:avLst/>
            </a:prstGeom>
          </p:spPr>
          <p:style>
            <a:lnRef idx="2">
              <a:schemeClr val="dk1"/>
            </a:lnRef>
            <a:fillRef idx="0">
              <a:schemeClr val="dk1"/>
            </a:fillRef>
            <a:effectRef idx="1">
              <a:schemeClr val="dk1"/>
            </a:effectRef>
            <a:fontRef idx="minor">
              <a:schemeClr val="tx1"/>
            </a:fontRef>
          </p:style>
        </p:cxnSp>
        <p:cxnSp>
          <p:nvCxnSpPr>
            <p:cNvPr id="52" name="51 Conector recto de flecha"/>
            <p:cNvCxnSpPr/>
            <p:nvPr/>
          </p:nvCxnSpPr>
          <p:spPr>
            <a:xfrm rot="5400000">
              <a:off x="8352420" y="1808820"/>
              <a:ext cx="36004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1" name="30 Conector"/>
          <p:cNvSpPr/>
          <p:nvPr/>
        </p:nvSpPr>
        <p:spPr>
          <a:xfrm>
            <a:off x="8244408" y="1916832"/>
            <a:ext cx="683568" cy="648072"/>
          </a:xfrm>
          <a:prstGeom prst="flowChartConnector">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32 CuadroTexto"/>
          <p:cNvSpPr txBox="1"/>
          <p:nvPr/>
        </p:nvSpPr>
        <p:spPr>
          <a:xfrm>
            <a:off x="6012160" y="5085184"/>
            <a:ext cx="2700808" cy="288032"/>
          </a:xfrm>
          <a:prstGeom prst="rect">
            <a:avLst/>
          </a:prstGeom>
          <a:noFill/>
        </p:spPr>
        <p:txBody>
          <a:bodyPr wrap="square" rtlCol="0">
            <a:spAutoFit/>
          </a:bodyPr>
          <a:lstStyle/>
          <a:p>
            <a:r>
              <a:rPr lang="es-MX" sz="1200" b="1" dirty="0" smtClean="0"/>
              <a:t>Incertidumbre estándar </a:t>
            </a:r>
            <a:r>
              <a:rPr lang="fr-FR" sz="1200" b="1" spc="-15" dirty="0" smtClean="0">
                <a:solidFill>
                  <a:srgbClr val="000000"/>
                </a:solidFill>
                <a:latin typeface="Times New Roman"/>
                <a:ea typeface="Times New Roman"/>
                <a:cs typeface="Times New Roman"/>
              </a:rPr>
              <a:t>µ</a:t>
            </a:r>
            <a:r>
              <a:rPr lang="fr-FR" sz="1200" b="1" spc="-15" baseline="-25000" dirty="0" smtClean="0">
                <a:solidFill>
                  <a:srgbClr val="000000"/>
                </a:solidFill>
                <a:latin typeface="Times New Roman"/>
                <a:ea typeface="Times New Roman"/>
                <a:cs typeface="Times New Roman"/>
              </a:rPr>
              <a:t>e</a:t>
            </a:r>
            <a:r>
              <a:rPr lang="es-MX" sz="1200" b="1" dirty="0" smtClean="0"/>
              <a:t>. Alcalinidad</a:t>
            </a:r>
            <a:endParaRPr lang="en-US" sz="1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incertidumbre</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Incertidumbre </a:t>
            </a:r>
            <a:r>
              <a:rPr lang="es-MX"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ABSOLUTA Y RELATIVA: Alcalinidad</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45770" name="Object 10"/>
          <p:cNvGraphicFramePr>
            <a:graphicFrameLocks noChangeAspect="1"/>
          </p:cNvGraphicFramePr>
          <p:nvPr/>
        </p:nvGraphicFramePr>
        <p:xfrm>
          <a:off x="5940152" y="1772816"/>
          <a:ext cx="1441450" cy="300037"/>
        </p:xfrm>
        <a:graphic>
          <a:graphicData uri="http://schemas.openxmlformats.org/presentationml/2006/ole">
            <p:oleObj spid="_x0000_s279554" name="Ecuación" r:id="rId3" imgW="1143000" imgH="241200" progId="Equation.3">
              <p:embed/>
            </p:oleObj>
          </a:graphicData>
        </a:graphic>
      </p:graphicFrame>
      <p:graphicFrame>
        <p:nvGraphicFramePr>
          <p:cNvPr id="245771" name="Object 11"/>
          <p:cNvGraphicFramePr>
            <a:graphicFrameLocks noChangeAspect="1"/>
          </p:cNvGraphicFramePr>
          <p:nvPr/>
        </p:nvGraphicFramePr>
        <p:xfrm>
          <a:off x="5652120" y="3212976"/>
          <a:ext cx="2209800" cy="531813"/>
        </p:xfrm>
        <a:graphic>
          <a:graphicData uri="http://schemas.openxmlformats.org/presentationml/2006/ole">
            <p:oleObj spid="_x0000_s279555" name="Ecuación" r:id="rId4" imgW="1892160" imgH="457200" progId="Equation.3">
              <p:embed/>
            </p:oleObj>
          </a:graphicData>
        </a:graphic>
      </p:graphicFrame>
      <p:sp>
        <p:nvSpPr>
          <p:cNvPr id="24577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7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2" name="31 Tabla"/>
          <p:cNvGraphicFramePr>
            <a:graphicFrameLocks noGrp="1"/>
          </p:cNvGraphicFramePr>
          <p:nvPr/>
        </p:nvGraphicFramePr>
        <p:xfrm>
          <a:off x="5076056" y="4221088"/>
          <a:ext cx="2722839" cy="2208276"/>
        </p:xfrm>
        <a:graphic>
          <a:graphicData uri="http://schemas.openxmlformats.org/drawingml/2006/table">
            <a:tbl>
              <a:tblPr/>
              <a:tblGrid>
                <a:gridCol w="752105"/>
                <a:gridCol w="985367"/>
                <a:gridCol w="985367"/>
              </a:tblGrid>
              <a:tr h="171450">
                <a:tc>
                  <a:txBody>
                    <a:bodyPr/>
                    <a:lstStyle/>
                    <a:p>
                      <a:pPr algn="ctr">
                        <a:lnSpc>
                          <a:spcPct val="115000"/>
                        </a:lnSpc>
                        <a:spcAft>
                          <a:spcPts val="0"/>
                        </a:spcAft>
                      </a:pPr>
                      <a:r>
                        <a:rPr lang="es-EC" sz="1000" b="1" dirty="0" err="1">
                          <a:solidFill>
                            <a:srgbClr val="000000"/>
                          </a:solidFill>
                          <a:latin typeface="Times New Roman" pitchFamily="18" charset="0"/>
                          <a:ea typeface="Times New Roman"/>
                          <a:cs typeface="Times New Roman" pitchFamily="18" charset="0"/>
                        </a:rPr>
                        <a:t>Conc</a:t>
                      </a:r>
                      <a:r>
                        <a:rPr lang="es-EC" sz="1000" b="1" dirty="0">
                          <a:solidFill>
                            <a:srgbClr val="000000"/>
                          </a:solidFill>
                          <a:latin typeface="Times New Roman" pitchFamily="18" charset="0"/>
                          <a:ea typeface="Times New Roman"/>
                          <a:cs typeface="Times New Roman" pitchFamily="18" charset="0"/>
                        </a:rPr>
                        <a:t>. </a:t>
                      </a:r>
                      <a:r>
                        <a:rPr lang="es-EC" sz="1000" b="1" dirty="0" smtClean="0">
                          <a:solidFill>
                            <a:srgbClr val="000000"/>
                          </a:solidFill>
                          <a:latin typeface="Times New Roman" pitchFamily="18" charset="0"/>
                          <a:ea typeface="Times New Roman"/>
                          <a:cs typeface="Times New Roman" pitchFamily="18" charset="0"/>
                        </a:rPr>
                        <a:t>Teórica</a:t>
                      </a:r>
                      <a:r>
                        <a:rPr lang="es-EC" sz="1000" b="1" baseline="0" dirty="0" smtClean="0">
                          <a:solidFill>
                            <a:srgbClr val="000000"/>
                          </a:solidFill>
                          <a:latin typeface="Times New Roman" pitchFamily="18" charset="0"/>
                          <a:ea typeface="Times New Roman"/>
                          <a:cs typeface="Times New Roman" pitchFamily="18" charset="0"/>
                        </a:rPr>
                        <a:t> </a:t>
                      </a:r>
                      <a:r>
                        <a:rPr lang="es-EC" sz="1000" b="1" dirty="0" smtClean="0">
                          <a:solidFill>
                            <a:srgbClr val="000000"/>
                          </a:solidFill>
                          <a:latin typeface="Times New Roman" pitchFamily="18" charset="0"/>
                          <a:ea typeface="Times New Roman"/>
                          <a:cs typeface="Times New Roman" pitchFamily="18" charset="0"/>
                        </a:rPr>
                        <a:t> </a:t>
                      </a:r>
                      <a:r>
                        <a:rPr lang="es-EC" sz="1000" b="1" dirty="0">
                          <a:solidFill>
                            <a:srgbClr val="000000"/>
                          </a:solidFill>
                          <a:latin typeface="Times New Roman" pitchFamily="18" charset="0"/>
                          <a:ea typeface="Times New Roman"/>
                          <a:cs typeface="Times New Roman" pitchFamily="18" charset="0"/>
                        </a:rPr>
                        <a:t>(mg/L)</a:t>
                      </a:r>
                      <a:endParaRPr lang="es-EC" sz="100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000" b="1" i="1" spc="-15" dirty="0">
                          <a:solidFill>
                            <a:srgbClr val="000000"/>
                          </a:solidFill>
                          <a:latin typeface="Times New Roman" pitchFamily="18" charset="0"/>
                          <a:ea typeface="Times New Roman"/>
                          <a:cs typeface="Times New Roman" pitchFamily="18" charset="0"/>
                        </a:rPr>
                        <a:t>µ</a:t>
                      </a:r>
                      <a:r>
                        <a:rPr lang="es-MX" sz="1000" b="1" i="1" spc="-15" baseline="-25000" dirty="0" err="1">
                          <a:solidFill>
                            <a:srgbClr val="000000"/>
                          </a:solidFill>
                          <a:latin typeface="Times New Roman" pitchFamily="18" charset="0"/>
                          <a:ea typeface="Times New Roman"/>
                          <a:cs typeface="Times New Roman" pitchFamily="18" charset="0"/>
                        </a:rPr>
                        <a:t>expABS</a:t>
                      </a:r>
                      <a:endParaRPr lang="es-EC" sz="1000" dirty="0">
                        <a:latin typeface="Times New Roman" pitchFamily="18" charset="0"/>
                        <a:ea typeface="Times New Roman"/>
                        <a:cs typeface="Times New Roman" pitchFamily="18" charset="0"/>
                      </a:endParaRPr>
                    </a:p>
                    <a:p>
                      <a:pPr algn="ctr">
                        <a:lnSpc>
                          <a:spcPct val="115000"/>
                        </a:lnSpc>
                        <a:spcAft>
                          <a:spcPts val="0"/>
                        </a:spcAft>
                      </a:pPr>
                      <a:r>
                        <a:rPr lang="es-MX" sz="1000" b="1" spc="-15" baseline="-25000" dirty="0">
                          <a:solidFill>
                            <a:srgbClr val="000000"/>
                          </a:solidFill>
                          <a:latin typeface="Times New Roman" pitchFamily="18" charset="0"/>
                          <a:ea typeface="Times New Roman"/>
                          <a:cs typeface="Times New Roman" pitchFamily="18" charset="0"/>
                        </a:rPr>
                        <a:t> </a:t>
                      </a:r>
                      <a:r>
                        <a:rPr lang="es-EC" sz="1000" b="1" spc="-15" dirty="0">
                          <a:solidFill>
                            <a:srgbClr val="000000"/>
                          </a:solidFill>
                          <a:latin typeface="Times New Roman" pitchFamily="18" charset="0"/>
                          <a:ea typeface="Times New Roman"/>
                          <a:cs typeface="Times New Roman" pitchFamily="18" charset="0"/>
                        </a:rPr>
                        <a:t>(</a:t>
                      </a:r>
                      <a:r>
                        <a:rPr lang="es-EC" sz="1000" b="1" dirty="0">
                          <a:solidFill>
                            <a:srgbClr val="000000"/>
                          </a:solidFill>
                          <a:latin typeface="Times New Roman" pitchFamily="18" charset="0"/>
                          <a:ea typeface="Times New Roman"/>
                          <a:cs typeface="Times New Roman" pitchFamily="18" charset="0"/>
                        </a:rPr>
                        <a:t>mg/L)</a:t>
                      </a:r>
                      <a:endParaRPr lang="es-EC" sz="100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b="1" i="1" spc="-15" dirty="0">
                          <a:solidFill>
                            <a:srgbClr val="000000"/>
                          </a:solidFill>
                          <a:latin typeface="Times New Roman" pitchFamily="18" charset="0"/>
                          <a:ea typeface="Times New Roman"/>
                          <a:cs typeface="Times New Roman" pitchFamily="18" charset="0"/>
                        </a:rPr>
                        <a:t>%µ</a:t>
                      </a:r>
                      <a:r>
                        <a:rPr lang="fr-FR" sz="1000" b="1" i="1" spc="-15" baseline="-25000" dirty="0" err="1">
                          <a:solidFill>
                            <a:srgbClr val="000000"/>
                          </a:solidFill>
                          <a:latin typeface="Times New Roman" pitchFamily="18" charset="0"/>
                          <a:ea typeface="Times New Roman"/>
                          <a:cs typeface="Times New Roman" pitchFamily="18" charset="0"/>
                        </a:rPr>
                        <a:t>expREL</a:t>
                      </a:r>
                      <a:endParaRPr lang="es-EC" sz="100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algn="ctr">
                        <a:lnSpc>
                          <a:spcPct val="115000"/>
                        </a:lnSpc>
                        <a:spcAft>
                          <a:spcPts val="0"/>
                        </a:spcAft>
                      </a:pPr>
                      <a:r>
                        <a:rPr lang="fr-FR" sz="1200" b="1">
                          <a:solidFill>
                            <a:srgbClr val="000000"/>
                          </a:solidFill>
                          <a:latin typeface="Times New Roman" pitchFamily="18" charset="0"/>
                          <a:ea typeface="Times New Roman"/>
                          <a:cs typeface="Times New Roman" pitchFamily="18" charset="0"/>
                        </a:rPr>
                        <a:t>50</a:t>
                      </a:r>
                      <a:endParaRPr lang="es-EC" sz="1200">
                        <a:latin typeface="Times New Roman" pitchFamily="18" charset="0"/>
                        <a:ea typeface="Times New Roman"/>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200" b="0" i="0" u="none" strike="noStrike" dirty="0">
                          <a:latin typeface="Times New Roman" pitchFamily="18" charset="0"/>
                          <a:cs typeface="Times New Roman" pitchFamily="18" charset="0"/>
                        </a:rPr>
                        <a:t>2,24</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4,47</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r>
              <a:tr h="161925">
                <a:tc>
                  <a:txBody>
                    <a:bodyPr/>
                    <a:lstStyle/>
                    <a:p>
                      <a:pPr algn="ctr">
                        <a:lnSpc>
                          <a:spcPct val="115000"/>
                        </a:lnSpc>
                        <a:spcAft>
                          <a:spcPts val="0"/>
                        </a:spcAft>
                      </a:pPr>
                      <a:r>
                        <a:rPr lang="fr-FR" sz="1200" b="1">
                          <a:solidFill>
                            <a:srgbClr val="000000"/>
                          </a:solidFill>
                          <a:latin typeface="Times New Roman" pitchFamily="18" charset="0"/>
                          <a:ea typeface="Times New Roman"/>
                          <a:cs typeface="Times New Roman" pitchFamily="18" charset="0"/>
                        </a:rPr>
                        <a:t>75</a:t>
                      </a:r>
                      <a:endParaRPr lang="es-EC" sz="120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FFFFFF"/>
                    </a:solidFill>
                  </a:tcPr>
                </a:tc>
                <a:tc>
                  <a:txBody>
                    <a:bodyPr/>
                    <a:lstStyle/>
                    <a:p>
                      <a:pPr algn="ctr" fontAlgn="b"/>
                      <a:r>
                        <a:rPr lang="en-US" sz="1200" b="0" i="0" u="none" strike="noStrike" dirty="0">
                          <a:latin typeface="Times New Roman" pitchFamily="18" charset="0"/>
                          <a:cs typeface="Times New Roman" pitchFamily="18" charset="0"/>
                        </a:rPr>
                        <a:t>2,87</a:t>
                      </a:r>
                    </a:p>
                  </a:txBody>
                  <a:tcPr marL="0" marR="0" marT="0" marB="0" anchor="b">
                    <a:lnL>
                      <a:noFill/>
                    </a:lnL>
                    <a:lnR>
                      <a:noFill/>
                    </a:lnR>
                    <a:lnT>
                      <a:noFill/>
                    </a:lnT>
                    <a:lnB>
                      <a:noFill/>
                    </a:lnB>
                    <a:solidFill>
                      <a:srgbClr val="FFFFFF"/>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3,82</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fr-FR" sz="1200" b="1">
                          <a:solidFill>
                            <a:srgbClr val="000000"/>
                          </a:solidFill>
                          <a:latin typeface="Times New Roman" pitchFamily="18" charset="0"/>
                          <a:ea typeface="Times New Roman"/>
                          <a:cs typeface="Times New Roman" pitchFamily="18" charset="0"/>
                        </a:rPr>
                        <a:t>100</a:t>
                      </a:r>
                      <a:endParaRPr lang="es-EC" sz="120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BFBFBF"/>
                    </a:solidFill>
                  </a:tcPr>
                </a:tc>
                <a:tc>
                  <a:txBody>
                    <a:bodyPr/>
                    <a:lstStyle/>
                    <a:p>
                      <a:pPr algn="ctr" fontAlgn="b"/>
                      <a:r>
                        <a:rPr lang="en-US" sz="1200" b="0" i="0" u="none" strike="noStrike" dirty="0" smtClean="0">
                          <a:latin typeface="Times New Roman" pitchFamily="18" charset="0"/>
                          <a:cs typeface="Times New Roman" pitchFamily="18" charset="0"/>
                        </a:rPr>
                        <a:t>2,57</a:t>
                      </a:r>
                      <a:endParaRPr lang="en-US" sz="1200" b="0" i="0" u="none" strike="noStrike" dirty="0">
                        <a:latin typeface="Times New Roman" pitchFamily="18" charset="0"/>
                        <a:cs typeface="Times New Roman" pitchFamily="18" charset="0"/>
                      </a:endParaRPr>
                    </a:p>
                  </a:txBody>
                  <a:tcPr marL="0" marR="0" marT="0" marB="0" anchor="b">
                    <a:lnL>
                      <a:noFill/>
                    </a:lnL>
                    <a:lnR>
                      <a:noFill/>
                    </a:lnR>
                    <a:lnT>
                      <a:noFill/>
                    </a:lnT>
                    <a:lnB>
                      <a:noFill/>
                    </a:lnB>
                    <a:solidFill>
                      <a:srgbClr val="BFBFBF"/>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2,57</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a:noFill/>
                    </a:lnT>
                    <a:lnB>
                      <a:noFill/>
                    </a:lnB>
                    <a:solidFill>
                      <a:srgbClr val="BFBFBF"/>
                    </a:solidFill>
                  </a:tcPr>
                </a:tc>
              </a:tr>
              <a:tr h="161925">
                <a:tc>
                  <a:txBody>
                    <a:bodyPr/>
                    <a:lstStyle/>
                    <a:p>
                      <a:pPr algn="ctr">
                        <a:lnSpc>
                          <a:spcPct val="115000"/>
                        </a:lnSpc>
                        <a:spcAft>
                          <a:spcPts val="0"/>
                        </a:spcAft>
                      </a:pPr>
                      <a:r>
                        <a:rPr lang="fr-FR" sz="1200" b="1">
                          <a:solidFill>
                            <a:srgbClr val="000000"/>
                          </a:solidFill>
                          <a:latin typeface="Times New Roman" pitchFamily="18" charset="0"/>
                          <a:ea typeface="Times New Roman"/>
                          <a:cs typeface="Times New Roman" pitchFamily="18" charset="0"/>
                        </a:rPr>
                        <a:t>125</a:t>
                      </a:r>
                      <a:endParaRPr lang="es-EC" sz="120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FFFFFF"/>
                    </a:solidFill>
                  </a:tcPr>
                </a:tc>
                <a:tc>
                  <a:txBody>
                    <a:bodyPr/>
                    <a:lstStyle/>
                    <a:p>
                      <a:pPr algn="ctr" fontAlgn="b"/>
                      <a:r>
                        <a:rPr lang="en-US" sz="1200" b="0" i="0" u="none" strike="noStrike" dirty="0">
                          <a:latin typeface="Times New Roman" pitchFamily="18" charset="0"/>
                          <a:cs typeface="Times New Roman" pitchFamily="18" charset="0"/>
                        </a:rPr>
                        <a:t>3,63</a:t>
                      </a:r>
                    </a:p>
                  </a:txBody>
                  <a:tcPr marL="0" marR="0" marT="0" marB="0" anchor="b">
                    <a:lnL>
                      <a:noFill/>
                    </a:lnL>
                    <a:lnR>
                      <a:noFill/>
                    </a:lnR>
                    <a:lnT>
                      <a:noFill/>
                    </a:lnT>
                    <a:lnB>
                      <a:noFill/>
                    </a:lnB>
                    <a:solidFill>
                      <a:srgbClr val="FFFFFF"/>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2,90</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fr-FR" sz="1200" b="1">
                          <a:solidFill>
                            <a:srgbClr val="000000"/>
                          </a:solidFill>
                          <a:latin typeface="Times New Roman" pitchFamily="18" charset="0"/>
                          <a:ea typeface="Times New Roman"/>
                          <a:cs typeface="Times New Roman" pitchFamily="18" charset="0"/>
                        </a:rPr>
                        <a:t>200</a:t>
                      </a:r>
                      <a:endParaRPr lang="es-EC" sz="120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chemeClr val="bg1">
                        <a:lumMod val="75000"/>
                      </a:schemeClr>
                    </a:solidFill>
                  </a:tcPr>
                </a:tc>
                <a:tc>
                  <a:txBody>
                    <a:bodyPr/>
                    <a:lstStyle/>
                    <a:p>
                      <a:pPr algn="ctr" fontAlgn="b"/>
                      <a:r>
                        <a:rPr lang="en-US" sz="1200" b="0" i="0" u="none" strike="noStrike">
                          <a:latin typeface="Times New Roman" pitchFamily="18" charset="0"/>
                          <a:cs typeface="Times New Roman" pitchFamily="18" charset="0"/>
                        </a:rPr>
                        <a:t>1,85</a:t>
                      </a:r>
                    </a:p>
                  </a:txBody>
                  <a:tcPr marL="0" marR="0" marT="0" marB="0" anchor="b">
                    <a:lnL>
                      <a:noFill/>
                    </a:lnL>
                    <a:lnR>
                      <a:noFill/>
                    </a:lnR>
                    <a:lnT>
                      <a:noFill/>
                    </a:lnT>
                    <a:lnB>
                      <a:noFill/>
                    </a:lnB>
                    <a:solidFill>
                      <a:schemeClr val="bg1">
                        <a:lumMod val="75000"/>
                      </a:schemeClr>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0,92</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a:noFill/>
                    </a:lnT>
                    <a:lnB>
                      <a:noFill/>
                    </a:lnB>
                    <a:solidFill>
                      <a:schemeClr val="bg1">
                        <a:lumMod val="75000"/>
                      </a:schemeClr>
                    </a:solidFill>
                  </a:tcPr>
                </a:tc>
              </a:tr>
              <a:tr h="161925">
                <a:tc>
                  <a:txBody>
                    <a:bodyPr/>
                    <a:lstStyle/>
                    <a:p>
                      <a:pPr algn="ctr">
                        <a:lnSpc>
                          <a:spcPct val="115000"/>
                        </a:lnSpc>
                        <a:spcAft>
                          <a:spcPts val="0"/>
                        </a:spcAft>
                      </a:pPr>
                      <a:r>
                        <a:rPr lang="es-EC" sz="1200" b="1">
                          <a:solidFill>
                            <a:srgbClr val="000000"/>
                          </a:solidFill>
                          <a:latin typeface="Times New Roman" pitchFamily="18" charset="0"/>
                          <a:ea typeface="Times New Roman"/>
                          <a:cs typeface="Times New Roman" pitchFamily="18" charset="0"/>
                        </a:rPr>
                        <a:t>250</a:t>
                      </a:r>
                      <a:endParaRPr lang="es-EC" sz="120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FFFFFF"/>
                    </a:solidFill>
                  </a:tcPr>
                </a:tc>
                <a:tc>
                  <a:txBody>
                    <a:bodyPr/>
                    <a:lstStyle/>
                    <a:p>
                      <a:pPr algn="ctr" fontAlgn="b"/>
                      <a:r>
                        <a:rPr lang="en-US" sz="1200" b="0" i="0" u="none" strike="noStrike">
                          <a:latin typeface="Times New Roman" pitchFamily="18" charset="0"/>
                          <a:cs typeface="Times New Roman" pitchFamily="18" charset="0"/>
                        </a:rPr>
                        <a:t>2,95</a:t>
                      </a:r>
                    </a:p>
                  </a:txBody>
                  <a:tcPr marL="0" marR="0" marT="0" marB="0" anchor="b">
                    <a:lnL>
                      <a:noFill/>
                    </a:lnL>
                    <a:lnR>
                      <a:noFill/>
                    </a:lnR>
                    <a:lnT>
                      <a:noFill/>
                    </a:lnT>
                    <a:lnB>
                      <a:noFill/>
                    </a:lnB>
                    <a:solidFill>
                      <a:srgbClr val="FFFFFF"/>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1,18</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a:noFill/>
                    </a:lnT>
                    <a:lnB>
                      <a:noFill/>
                    </a:lnB>
                    <a:solidFill>
                      <a:srgbClr val="FFFFFF"/>
                    </a:solidFill>
                  </a:tcPr>
                </a:tc>
              </a:tr>
              <a:tr h="161925">
                <a:tc>
                  <a:txBody>
                    <a:bodyPr/>
                    <a:lstStyle/>
                    <a:p>
                      <a:pPr algn="ctr">
                        <a:lnSpc>
                          <a:spcPct val="115000"/>
                        </a:lnSpc>
                        <a:spcAft>
                          <a:spcPts val="0"/>
                        </a:spcAft>
                      </a:pPr>
                      <a:r>
                        <a:rPr lang="es-EC" sz="1200" b="1">
                          <a:solidFill>
                            <a:srgbClr val="000000"/>
                          </a:solidFill>
                          <a:latin typeface="Times New Roman" pitchFamily="18" charset="0"/>
                          <a:ea typeface="Times New Roman"/>
                          <a:cs typeface="Times New Roman" pitchFamily="18" charset="0"/>
                        </a:rPr>
                        <a:t>500</a:t>
                      </a:r>
                      <a:endParaRPr lang="es-EC" sz="120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chemeClr val="bg1">
                        <a:lumMod val="75000"/>
                      </a:schemeClr>
                    </a:solidFill>
                  </a:tcPr>
                </a:tc>
                <a:tc>
                  <a:txBody>
                    <a:bodyPr/>
                    <a:lstStyle/>
                    <a:p>
                      <a:pPr algn="ctr" fontAlgn="b"/>
                      <a:r>
                        <a:rPr lang="en-US" sz="1200" b="0" i="0" u="none" strike="noStrike">
                          <a:latin typeface="Times New Roman" pitchFamily="18" charset="0"/>
                          <a:cs typeface="Times New Roman" pitchFamily="18" charset="0"/>
                        </a:rPr>
                        <a:t>3,93</a:t>
                      </a:r>
                    </a:p>
                  </a:txBody>
                  <a:tcPr marL="0" marR="0" marT="0" marB="0" anchor="b">
                    <a:lnL>
                      <a:noFill/>
                    </a:lnL>
                    <a:lnR>
                      <a:noFill/>
                    </a:lnR>
                    <a:lnT>
                      <a:noFill/>
                    </a:lnT>
                    <a:lnB>
                      <a:noFill/>
                    </a:lnB>
                    <a:solidFill>
                      <a:schemeClr val="bg1">
                        <a:lumMod val="75000"/>
                      </a:schemeClr>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0,79</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a:noFill/>
                    </a:lnT>
                    <a:lnB>
                      <a:noFill/>
                    </a:lnB>
                    <a:solidFill>
                      <a:schemeClr val="bg1">
                        <a:lumMod val="75000"/>
                      </a:schemeClr>
                    </a:solidFill>
                  </a:tcPr>
                </a:tc>
              </a:tr>
              <a:tr h="161925">
                <a:tc>
                  <a:txBody>
                    <a:bodyPr/>
                    <a:lstStyle/>
                    <a:p>
                      <a:pPr algn="ctr">
                        <a:lnSpc>
                          <a:spcPct val="115000"/>
                        </a:lnSpc>
                        <a:spcAft>
                          <a:spcPts val="0"/>
                        </a:spcAft>
                      </a:pPr>
                      <a:r>
                        <a:rPr lang="es-EC" sz="1200" b="1">
                          <a:solidFill>
                            <a:srgbClr val="000000"/>
                          </a:solidFill>
                          <a:latin typeface="Times New Roman" pitchFamily="18" charset="0"/>
                          <a:ea typeface="Times New Roman"/>
                          <a:cs typeface="Times New Roman" pitchFamily="18" charset="0"/>
                        </a:rPr>
                        <a:t>1000</a:t>
                      </a:r>
                      <a:endParaRPr lang="es-EC" sz="1200">
                        <a:latin typeface="Times New Roman" pitchFamily="18" charset="0"/>
                        <a:ea typeface="Times New Roman"/>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latin typeface="Times New Roman" pitchFamily="18" charset="0"/>
                          <a:cs typeface="Times New Roman" pitchFamily="18" charset="0"/>
                        </a:rPr>
                        <a:t>7,74</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200" dirty="0">
                          <a:solidFill>
                            <a:srgbClr val="000000"/>
                          </a:solidFill>
                          <a:latin typeface="Times New Roman" pitchFamily="18" charset="0"/>
                          <a:ea typeface="Times New Roman"/>
                          <a:cs typeface="Times New Roman" pitchFamily="18" charset="0"/>
                        </a:rPr>
                        <a:t>0,77</a:t>
                      </a:r>
                      <a:endParaRPr lang="en-US" sz="1200" dirty="0">
                        <a:latin typeface="Times New Roman" pitchFamily="18" charset="0"/>
                        <a:ea typeface="Times New Roma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4" name="33 Flecha derecha"/>
          <p:cNvSpPr/>
          <p:nvPr/>
        </p:nvSpPr>
        <p:spPr>
          <a:xfrm>
            <a:off x="4211960" y="198884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34 Flecha derecha"/>
          <p:cNvSpPr/>
          <p:nvPr/>
        </p:nvSpPr>
        <p:spPr>
          <a:xfrm>
            <a:off x="4211960" y="3501008"/>
            <a:ext cx="432048"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457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27 CuadroTexto"/>
          <p:cNvSpPr txBox="1"/>
          <p:nvPr/>
        </p:nvSpPr>
        <p:spPr>
          <a:xfrm>
            <a:off x="395536" y="1772816"/>
            <a:ext cx="3600400" cy="600164"/>
          </a:xfrm>
          <a:prstGeom prst="rect">
            <a:avLst/>
          </a:prstGeom>
          <a:noFill/>
        </p:spPr>
        <p:txBody>
          <a:bodyPr wrap="square" rtlCol="0">
            <a:spAutoFit/>
          </a:bodyPr>
          <a:lstStyle/>
          <a:p>
            <a:r>
              <a:rPr lang="es-EC" sz="1100" dirty="0" smtClean="0"/>
              <a:t>Define un intervalo en torno al resultado de una medición, y en el que se espera encontrar un intervalo del valor verdadero</a:t>
            </a:r>
            <a:endParaRPr lang="en-US" sz="1100" dirty="0"/>
          </a:p>
        </p:txBody>
      </p:sp>
      <p:sp>
        <p:nvSpPr>
          <p:cNvPr id="30" name="29 Rectángulo"/>
          <p:cNvSpPr/>
          <p:nvPr/>
        </p:nvSpPr>
        <p:spPr>
          <a:xfrm>
            <a:off x="395536" y="1412776"/>
            <a:ext cx="3168352" cy="2880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MX" sz="1300" b="1" dirty="0" smtClean="0">
                <a:solidFill>
                  <a:schemeClr val="tx1"/>
                </a:solidFill>
                <a:effectLst>
                  <a:glow rad="101600">
                    <a:srgbClr val="FFFF00">
                      <a:alpha val="60000"/>
                    </a:srgbClr>
                  </a:glow>
                </a:effectLst>
              </a:rPr>
              <a:t>Incertidumbre  expandida absoluta, </a:t>
            </a:r>
            <a:r>
              <a:rPr lang="es-EC" sz="1400" b="1" i="1" dirty="0" smtClean="0">
                <a:solidFill>
                  <a:schemeClr val="tx1"/>
                </a:solidFill>
                <a:effectLst>
                  <a:glow rad="101600">
                    <a:srgbClr val="FFFF00">
                      <a:alpha val="60000"/>
                    </a:srgbClr>
                  </a:glow>
                </a:effectLst>
              </a:rPr>
              <a:t>µ</a:t>
            </a:r>
            <a:r>
              <a:rPr lang="es-EC" sz="1400" b="1" i="1" baseline="-25000" dirty="0" err="1" smtClean="0">
                <a:solidFill>
                  <a:schemeClr val="tx1"/>
                </a:solidFill>
                <a:effectLst>
                  <a:glow rad="101600">
                    <a:srgbClr val="FFFF00">
                      <a:alpha val="60000"/>
                    </a:srgbClr>
                  </a:glow>
                </a:effectLst>
              </a:rPr>
              <a:t>expABS</a:t>
            </a:r>
            <a:endParaRPr lang="en-US" sz="1300" b="1" dirty="0">
              <a:solidFill>
                <a:schemeClr val="tx1"/>
              </a:solidFill>
              <a:effectLst>
                <a:glow rad="101600">
                  <a:srgbClr val="FFFF00">
                    <a:alpha val="60000"/>
                  </a:srgbClr>
                </a:glow>
              </a:effectLst>
            </a:endParaRPr>
          </a:p>
        </p:txBody>
      </p:sp>
      <p:sp>
        <p:nvSpPr>
          <p:cNvPr id="31" name="30 CuadroTexto"/>
          <p:cNvSpPr txBox="1"/>
          <p:nvPr/>
        </p:nvSpPr>
        <p:spPr>
          <a:xfrm>
            <a:off x="395536" y="3284984"/>
            <a:ext cx="3600400" cy="430887"/>
          </a:xfrm>
          <a:prstGeom prst="rect">
            <a:avLst/>
          </a:prstGeom>
          <a:noFill/>
        </p:spPr>
        <p:txBody>
          <a:bodyPr wrap="square" rtlCol="0">
            <a:spAutoFit/>
          </a:bodyPr>
          <a:lstStyle/>
          <a:p>
            <a:r>
              <a:rPr lang="es-EC" sz="1100" dirty="0" smtClean="0"/>
              <a:t>Porcentaje de distribución. Relación entre la </a:t>
            </a:r>
            <a:r>
              <a:rPr lang="es-ES" sz="1100" b="1" i="1" dirty="0" smtClean="0"/>
              <a:t>µ</a:t>
            </a:r>
            <a:r>
              <a:rPr lang="es-ES" sz="1100" b="1" i="1" baseline="-25000" dirty="0" err="1" smtClean="0"/>
              <a:t>expABS</a:t>
            </a:r>
            <a:r>
              <a:rPr lang="es-ES" sz="1100" b="1" i="1" dirty="0" smtClean="0"/>
              <a:t> </a:t>
            </a:r>
            <a:r>
              <a:rPr lang="es-ES" sz="1100" dirty="0" smtClean="0"/>
              <a:t>y la concentración de teórica. </a:t>
            </a:r>
            <a:r>
              <a:rPr lang="es-EC" sz="1100" dirty="0" smtClean="0"/>
              <a:t> </a:t>
            </a:r>
            <a:endParaRPr lang="en-US" sz="1100" dirty="0"/>
          </a:p>
        </p:txBody>
      </p:sp>
      <p:sp>
        <p:nvSpPr>
          <p:cNvPr id="33" name="32 Rectángulo"/>
          <p:cNvSpPr/>
          <p:nvPr/>
        </p:nvSpPr>
        <p:spPr>
          <a:xfrm>
            <a:off x="395536" y="2780928"/>
            <a:ext cx="3168352" cy="28803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MX" sz="1300" b="1" dirty="0" smtClean="0">
                <a:solidFill>
                  <a:schemeClr val="tx1"/>
                </a:solidFill>
                <a:effectLst>
                  <a:glow rad="101600">
                    <a:schemeClr val="bg1">
                      <a:alpha val="60000"/>
                    </a:schemeClr>
                  </a:glow>
                </a:effectLst>
              </a:rPr>
              <a:t>Incertidumbre  expandida relativa, </a:t>
            </a:r>
            <a:r>
              <a:rPr lang="es-EC" sz="1400" b="1" i="1" dirty="0" smtClean="0">
                <a:solidFill>
                  <a:schemeClr val="tx1"/>
                </a:solidFill>
                <a:effectLst>
                  <a:glow rad="101600">
                    <a:schemeClr val="bg1">
                      <a:alpha val="60000"/>
                    </a:schemeClr>
                  </a:glow>
                </a:effectLst>
              </a:rPr>
              <a:t>µ</a:t>
            </a:r>
            <a:r>
              <a:rPr lang="es-EC" sz="1400" b="1" i="1" baseline="-25000" dirty="0" err="1" smtClean="0">
                <a:solidFill>
                  <a:schemeClr val="tx1"/>
                </a:solidFill>
                <a:effectLst>
                  <a:glow rad="101600">
                    <a:schemeClr val="bg1">
                      <a:alpha val="60000"/>
                    </a:schemeClr>
                  </a:glow>
                </a:effectLst>
              </a:rPr>
              <a:t>expREL</a:t>
            </a:r>
            <a:endParaRPr lang="en-US" sz="1300" b="1" dirty="0">
              <a:solidFill>
                <a:schemeClr val="tx1"/>
              </a:solidFill>
              <a:effectLst>
                <a:glow rad="101600">
                  <a:schemeClr val="bg1">
                    <a:alpha val="60000"/>
                  </a:schemeClr>
                </a:glow>
              </a:effectLst>
            </a:endParaRPr>
          </a:p>
        </p:txBody>
      </p:sp>
      <p:sp>
        <p:nvSpPr>
          <p:cNvPr id="27" name="26 CuadroTexto"/>
          <p:cNvSpPr txBox="1"/>
          <p:nvPr/>
        </p:nvSpPr>
        <p:spPr>
          <a:xfrm>
            <a:off x="4932040" y="6381328"/>
            <a:ext cx="3456384" cy="276999"/>
          </a:xfrm>
          <a:prstGeom prst="rect">
            <a:avLst/>
          </a:prstGeom>
          <a:noFill/>
        </p:spPr>
        <p:txBody>
          <a:bodyPr wrap="square" rtlCol="0">
            <a:spAutoFit/>
          </a:bodyPr>
          <a:lstStyle/>
          <a:p>
            <a:r>
              <a:rPr lang="es-MX" sz="1200" b="1" dirty="0" smtClean="0"/>
              <a:t>Incertidumbre absoluta y relativa. Alcalinidad</a:t>
            </a:r>
            <a:endParaRPr lang="en-US" sz="1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exactitud</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Exactitud</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25" name="Object 5"/>
          <p:cNvGraphicFramePr>
            <a:graphicFrameLocks noChangeAspect="1"/>
          </p:cNvGraphicFramePr>
          <p:nvPr/>
        </p:nvGraphicFramePr>
        <p:xfrm>
          <a:off x="481013" y="4883150"/>
          <a:ext cx="2700337" cy="547688"/>
        </p:xfrm>
        <a:graphic>
          <a:graphicData uri="http://schemas.openxmlformats.org/presentationml/2006/ole">
            <p:oleObj spid="_x0000_s133131" name="Ecuación" r:id="rId3" imgW="2361960" imgH="482400" progId="Equation.3">
              <p:embed/>
            </p:oleObj>
          </a:graphicData>
        </a:graphic>
      </p:graphicFrame>
      <p:graphicFrame>
        <p:nvGraphicFramePr>
          <p:cNvPr id="133127" name="Object 7"/>
          <p:cNvGraphicFramePr>
            <a:graphicFrameLocks noChangeAspect="1"/>
          </p:cNvGraphicFramePr>
          <p:nvPr/>
        </p:nvGraphicFramePr>
        <p:xfrm>
          <a:off x="5718175" y="5041900"/>
          <a:ext cx="3128963" cy="522288"/>
        </p:xfrm>
        <a:graphic>
          <a:graphicData uri="http://schemas.openxmlformats.org/presentationml/2006/ole">
            <p:oleObj spid="_x0000_s133132" name="Ecuación" r:id="rId4" imgW="2666880" imgH="457200" progId="Equation.3">
              <p:embed/>
            </p:oleObj>
          </a:graphicData>
        </a:graphic>
      </p:graphicFrame>
      <p:sp>
        <p:nvSpPr>
          <p:cNvPr id="26" name="Rectangle 2"/>
          <p:cNvSpPr>
            <a:spLocks noChangeArrowheads="1"/>
          </p:cNvSpPr>
          <p:nvPr/>
        </p:nvSpPr>
        <p:spPr bwMode="auto">
          <a:xfrm>
            <a:off x="3563888" y="1628800"/>
            <a:ext cx="1872208" cy="2923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300" dirty="0" smtClean="0">
                <a:solidFill>
                  <a:prstClr val="white"/>
                </a:solidFill>
                <a:effectLst>
                  <a:glow rad="139700">
                    <a:srgbClr val="4BACC6">
                      <a:satMod val="175000"/>
                      <a:alpha val="40000"/>
                    </a:srgbClr>
                  </a:glow>
                </a:effectLst>
                <a:latin typeface="Arial Black" pitchFamily="34" charset="0"/>
                <a:ea typeface="Times New Roman" pitchFamily="18" charset="0"/>
                <a:cs typeface="TimesNewRoman" charset="0"/>
              </a:rPr>
              <a:t>Exactitud</a:t>
            </a:r>
            <a:endParaRPr lang="es-EC" sz="1300" dirty="0" smtClean="0">
              <a:solidFill>
                <a:prstClr val="black"/>
              </a:solidFill>
              <a:effectLst>
                <a:glow rad="139700">
                  <a:srgbClr val="4BACC6">
                    <a:satMod val="175000"/>
                    <a:alpha val="40000"/>
                  </a:srgbClr>
                </a:glow>
              </a:effectLst>
              <a:latin typeface="Arial Black" pitchFamily="34" charset="0"/>
              <a:ea typeface="Times New Roman" pitchFamily="18" charset="0"/>
              <a:cs typeface="TimesNewRoman" charset="0"/>
            </a:endParaRPr>
          </a:p>
        </p:txBody>
      </p:sp>
      <p:sp>
        <p:nvSpPr>
          <p:cNvPr id="20" name="19 Rectángulo"/>
          <p:cNvSpPr/>
          <p:nvPr/>
        </p:nvSpPr>
        <p:spPr>
          <a:xfrm>
            <a:off x="179512" y="3356992"/>
            <a:ext cx="1944216" cy="28803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300" b="1" dirty="0" smtClean="0">
                <a:solidFill>
                  <a:schemeClr val="tx1"/>
                </a:solidFill>
                <a:effectLst>
                  <a:glow rad="101600">
                    <a:schemeClr val="bg1">
                      <a:alpha val="60000"/>
                    </a:schemeClr>
                  </a:glow>
                </a:effectLst>
              </a:rPr>
              <a:t>Sesgo proporcional</a:t>
            </a:r>
          </a:p>
        </p:txBody>
      </p:sp>
      <p:sp>
        <p:nvSpPr>
          <p:cNvPr id="21" name="20 Rectángulo"/>
          <p:cNvSpPr/>
          <p:nvPr/>
        </p:nvSpPr>
        <p:spPr>
          <a:xfrm>
            <a:off x="6516216" y="3429000"/>
            <a:ext cx="1944216" cy="2880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300" b="1" dirty="0" smtClean="0">
                <a:solidFill>
                  <a:schemeClr val="tx1"/>
                </a:solidFill>
                <a:effectLst>
                  <a:glow rad="101600">
                    <a:srgbClr val="FFFF00">
                      <a:alpha val="60000"/>
                    </a:srgbClr>
                  </a:glow>
                </a:effectLst>
              </a:rPr>
              <a:t>Sesgo constante</a:t>
            </a:r>
            <a:endParaRPr lang="en-US" sz="1300" b="1" dirty="0">
              <a:solidFill>
                <a:schemeClr val="tx1"/>
              </a:solidFill>
              <a:effectLst>
                <a:glow rad="101600">
                  <a:srgbClr val="FFFF00">
                    <a:alpha val="60000"/>
                  </a:srgbClr>
                </a:glow>
              </a:effectLst>
            </a:endParaRPr>
          </a:p>
        </p:txBody>
      </p:sp>
      <p:sp>
        <p:nvSpPr>
          <p:cNvPr id="22" name="21 CuadroTexto"/>
          <p:cNvSpPr txBox="1"/>
          <p:nvPr/>
        </p:nvSpPr>
        <p:spPr>
          <a:xfrm>
            <a:off x="107504" y="3933056"/>
            <a:ext cx="3528392" cy="630942"/>
          </a:xfrm>
          <a:prstGeom prst="rect">
            <a:avLst/>
          </a:prstGeom>
          <a:noFill/>
        </p:spPr>
        <p:txBody>
          <a:bodyPr wrap="square" rtlCol="0">
            <a:spAutoFit/>
          </a:bodyPr>
          <a:lstStyle/>
          <a:p>
            <a:r>
              <a:rPr lang="es-EC" sz="1100" dirty="0" smtClean="0">
                <a:effectLst>
                  <a:glow rad="101600">
                    <a:schemeClr val="accent3">
                      <a:satMod val="175000"/>
                      <a:alpha val="40000"/>
                    </a:schemeClr>
                  </a:glow>
                </a:effectLst>
              </a:rPr>
              <a:t>IUPAC define a la recuperación como “la </a:t>
            </a:r>
            <a:r>
              <a:rPr lang="es-EC" sz="1200" b="1" dirty="0" smtClean="0">
                <a:effectLst>
                  <a:glow rad="101600">
                    <a:schemeClr val="accent3">
                      <a:satMod val="175000"/>
                      <a:alpha val="40000"/>
                    </a:schemeClr>
                  </a:glow>
                </a:effectLst>
              </a:rPr>
              <a:t>proporción</a:t>
            </a:r>
            <a:r>
              <a:rPr lang="es-EC" sz="1100" dirty="0" smtClean="0">
                <a:effectLst>
                  <a:glow rad="101600">
                    <a:schemeClr val="accent3">
                      <a:satMod val="175000"/>
                      <a:alpha val="40000"/>
                    </a:schemeClr>
                  </a:glow>
                </a:effectLst>
              </a:rPr>
              <a:t> de la </a:t>
            </a:r>
            <a:r>
              <a:rPr lang="es-EC" sz="1200" b="1" dirty="0" smtClean="0">
                <a:effectLst>
                  <a:glow rad="101600">
                    <a:schemeClr val="accent3">
                      <a:satMod val="175000"/>
                      <a:alpha val="40000"/>
                    </a:schemeClr>
                  </a:glow>
                </a:effectLst>
              </a:rPr>
              <a:t>cantidad de </a:t>
            </a:r>
            <a:r>
              <a:rPr lang="es-EC" sz="1200" b="1" dirty="0" err="1" smtClean="0">
                <a:effectLst>
                  <a:glow rad="101600">
                    <a:schemeClr val="accent3">
                      <a:satMod val="175000"/>
                      <a:alpha val="40000"/>
                    </a:schemeClr>
                  </a:glow>
                </a:effectLst>
              </a:rPr>
              <a:t>analito</a:t>
            </a:r>
            <a:r>
              <a:rPr lang="es-EC" sz="1100" dirty="0" smtClean="0">
                <a:effectLst>
                  <a:glow rad="101600">
                    <a:schemeClr val="accent3">
                      <a:satMod val="175000"/>
                      <a:alpha val="40000"/>
                    </a:schemeClr>
                  </a:glow>
                </a:effectLst>
              </a:rPr>
              <a:t>, presente en una muestra”. </a:t>
            </a:r>
          </a:p>
          <a:p>
            <a:endParaRPr lang="es-EC" sz="1100" dirty="0" smtClean="0">
              <a:effectLst>
                <a:glow rad="101600">
                  <a:schemeClr val="accent3">
                    <a:satMod val="175000"/>
                    <a:alpha val="40000"/>
                  </a:schemeClr>
                </a:glow>
              </a:effectLst>
            </a:endParaRPr>
          </a:p>
        </p:txBody>
      </p:sp>
      <p:sp>
        <p:nvSpPr>
          <p:cNvPr id="23" name="22 CuadroTexto"/>
          <p:cNvSpPr txBox="1"/>
          <p:nvPr/>
        </p:nvSpPr>
        <p:spPr>
          <a:xfrm>
            <a:off x="5868144" y="4077072"/>
            <a:ext cx="2952328" cy="784830"/>
          </a:xfrm>
          <a:prstGeom prst="rect">
            <a:avLst/>
          </a:prstGeom>
          <a:noFill/>
        </p:spPr>
        <p:txBody>
          <a:bodyPr wrap="square" rtlCol="0">
            <a:spAutoFit/>
          </a:bodyPr>
          <a:lstStyle/>
          <a:p>
            <a:r>
              <a:rPr lang="es-EC" sz="1100" dirty="0" smtClean="0">
                <a:effectLst>
                  <a:glow rad="101600">
                    <a:schemeClr val="accent6">
                      <a:satMod val="175000"/>
                      <a:alpha val="40000"/>
                    </a:schemeClr>
                  </a:glow>
                </a:effectLst>
              </a:rPr>
              <a:t>Es una </a:t>
            </a:r>
            <a:r>
              <a:rPr lang="es-EC" sz="1200" b="1" dirty="0" smtClean="0">
                <a:effectLst>
                  <a:glow rad="101600">
                    <a:schemeClr val="accent6">
                      <a:satMod val="175000"/>
                      <a:alpha val="40000"/>
                    </a:schemeClr>
                  </a:glow>
                </a:effectLst>
              </a:rPr>
              <a:t>medida del error sistemático</a:t>
            </a:r>
            <a:r>
              <a:rPr lang="es-EC" sz="1100" dirty="0" smtClean="0">
                <a:effectLst>
                  <a:glow rad="101600">
                    <a:schemeClr val="accent6">
                      <a:satMod val="175000"/>
                      <a:alpha val="40000"/>
                    </a:schemeClr>
                  </a:glow>
                </a:effectLst>
              </a:rPr>
              <a:t>, posee dos componentes: uno se deriva del método y otro del valor de teórico.</a:t>
            </a:r>
            <a:endParaRPr lang="en-US" sz="1100" dirty="0" smtClean="0">
              <a:effectLst>
                <a:glow rad="101600">
                  <a:schemeClr val="accent6">
                    <a:satMod val="175000"/>
                    <a:alpha val="40000"/>
                  </a:schemeClr>
                </a:glow>
              </a:effectLst>
            </a:endParaRPr>
          </a:p>
          <a:p>
            <a:endParaRPr lang="en-US" sz="1100" dirty="0">
              <a:effectLst>
                <a:glow rad="101600">
                  <a:schemeClr val="accent6">
                    <a:satMod val="175000"/>
                    <a:alpha val="40000"/>
                  </a:schemeClr>
                </a:glow>
              </a:effectLst>
            </a:endParaRPr>
          </a:p>
        </p:txBody>
      </p:sp>
      <p:grpSp>
        <p:nvGrpSpPr>
          <p:cNvPr id="24" name="23 Grupo"/>
          <p:cNvGrpSpPr/>
          <p:nvPr/>
        </p:nvGrpSpPr>
        <p:grpSpPr>
          <a:xfrm>
            <a:off x="1403648" y="2492896"/>
            <a:ext cx="5979046" cy="864096"/>
            <a:chOff x="1330846" y="3313440"/>
            <a:chExt cx="5979046" cy="864096"/>
          </a:xfrm>
        </p:grpSpPr>
        <p:cxnSp>
          <p:nvCxnSpPr>
            <p:cNvPr id="27" name="70 Conector angular"/>
            <p:cNvCxnSpPr/>
            <p:nvPr/>
          </p:nvCxnSpPr>
          <p:spPr>
            <a:xfrm rot="16200000" flipH="1">
              <a:off x="5648346" y="2129082"/>
              <a:ext cx="475600" cy="284431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8" name="27 Forma"/>
            <p:cNvCxnSpPr/>
            <p:nvPr/>
          </p:nvCxnSpPr>
          <p:spPr>
            <a:xfrm rot="5400000">
              <a:off x="2660014" y="1985066"/>
              <a:ext cx="475600" cy="313234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1" name="30 Conector recto de flecha"/>
            <p:cNvCxnSpPr/>
            <p:nvPr/>
          </p:nvCxnSpPr>
          <p:spPr>
            <a:xfrm rot="5400000">
              <a:off x="1173793" y="3946887"/>
              <a:ext cx="3156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32 Conector recto de flecha"/>
            <p:cNvCxnSpPr/>
            <p:nvPr/>
          </p:nvCxnSpPr>
          <p:spPr>
            <a:xfrm rot="5400000">
              <a:off x="7114453" y="3982097"/>
              <a:ext cx="388496" cy="2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5" name="24 Rectángulo"/>
          <p:cNvSpPr/>
          <p:nvPr/>
        </p:nvSpPr>
        <p:spPr>
          <a:xfrm>
            <a:off x="1979712" y="1988840"/>
            <a:ext cx="5400600" cy="6924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300" b="1" dirty="0" smtClean="0"/>
              <a:t>Compara</a:t>
            </a:r>
            <a:r>
              <a:rPr lang="es-EC" sz="1300" dirty="0" smtClean="0"/>
              <a:t> resultados del </a:t>
            </a:r>
            <a:r>
              <a:rPr lang="es-EC" sz="1300" b="1" dirty="0" smtClean="0"/>
              <a:t>diseño experimental </a:t>
            </a:r>
            <a:r>
              <a:rPr lang="es-EC" sz="1300" dirty="0" smtClean="0"/>
              <a:t>con los </a:t>
            </a:r>
            <a:r>
              <a:rPr lang="es-EC" sz="1300" b="1" dirty="0" smtClean="0"/>
              <a:t>valores teóricos</a:t>
            </a:r>
            <a:r>
              <a:rPr lang="es-EC" sz="1300" dirty="0" smtClean="0"/>
              <a:t>, observando el </a:t>
            </a:r>
            <a:r>
              <a:rPr lang="es-EC" sz="1300" b="1" dirty="0" smtClean="0"/>
              <a:t>grado de concordancia </a:t>
            </a:r>
            <a:r>
              <a:rPr lang="es-EC" sz="1300" dirty="0" smtClean="0"/>
              <a:t>entre el </a:t>
            </a:r>
            <a:r>
              <a:rPr lang="es-EC" sz="1300" b="1" dirty="0" smtClean="0"/>
              <a:t>valor obtenido </a:t>
            </a:r>
            <a:r>
              <a:rPr lang="es-EC" sz="1300" dirty="0" smtClean="0"/>
              <a:t>y el </a:t>
            </a:r>
            <a:r>
              <a:rPr lang="es-EC" sz="1300" b="1" dirty="0" smtClean="0"/>
              <a:t>valor esperado.</a:t>
            </a:r>
            <a:endParaRPr lang="en-US" sz="1300" b="1" dirty="0" smtClean="0"/>
          </a:p>
        </p:txBody>
      </p:sp>
      <p:sp>
        <p:nvSpPr>
          <p:cNvPr id="38" name="37 CuadroTexto"/>
          <p:cNvSpPr txBox="1"/>
          <p:nvPr/>
        </p:nvSpPr>
        <p:spPr>
          <a:xfrm>
            <a:off x="3851920" y="2996952"/>
            <a:ext cx="1584176" cy="253916"/>
          </a:xfrm>
          <a:prstGeom prst="rect">
            <a:avLst/>
          </a:prstGeom>
          <a:noFill/>
        </p:spPr>
        <p:txBody>
          <a:bodyPr wrap="square" rtlCol="0">
            <a:spAutoFit/>
          </a:bodyPr>
          <a:lstStyle/>
          <a:p>
            <a:r>
              <a:rPr lang="es-EC" sz="1050" dirty="0" smtClean="0"/>
              <a:t>Cuantificar la exactitud </a:t>
            </a:r>
            <a:endParaRPr lang="en-US" sz="105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0"/>
            <a:ext cx="7884368" cy="1323439"/>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DESARROLLO DE MÉTODOS QUÍMICOS POR ESPECTROFOTOMETRÍA  Y TITULACIONES  EN EL LABORATORIO DE MEDIO AMBIENTE</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1259632" y="980728"/>
            <a:ext cx="7884368" cy="369332"/>
          </a:xfrm>
          <a:prstGeom prst="rect">
            <a:avLst/>
          </a:prstGeom>
          <a:solidFill>
            <a:schemeClr val="bg1">
              <a:lumMod val="75000"/>
            </a:schemeClr>
          </a:solidFill>
          <a:ln w="19050">
            <a:solidFill>
              <a:schemeClr val="bg1"/>
            </a:solidFill>
          </a:ln>
        </p:spPr>
        <p:txBody>
          <a:bodyPr wrap="square" rtlCol="0">
            <a:spAutoFit/>
          </a:bodyPr>
          <a:lstStyle/>
          <a:p>
            <a:r>
              <a:rPr lang="es-MX"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CONTENIDO DEL PROYECTO DE TESIS</a:t>
            </a:r>
            <a:endParaRPr lang="en-US" dirty="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050" name="Rectangle 2"/>
          <p:cNvSpPr>
            <a:spLocks noChangeArrowheads="1"/>
          </p:cNvSpPr>
          <p:nvPr/>
        </p:nvSpPr>
        <p:spPr bwMode="auto">
          <a:xfrm>
            <a:off x="2051720" y="2312585"/>
            <a:ext cx="6120680" cy="3323987"/>
          </a:xfrm>
          <a:prstGeom prst="rect">
            <a:avLst/>
          </a:prstGeom>
          <a:noFill/>
          <a:ln w="9525">
            <a:noFill/>
            <a:miter lim="800000"/>
            <a:headEnd/>
            <a:tailEnd/>
          </a:ln>
          <a:effectLst>
            <a:outerShdw blurRad="50800" dist="38100" dir="13500000" algn="b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INTRODUCCIÓN</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CONDICIONES Y ALCANCES </a:t>
            </a:r>
          </a:p>
          <a:p>
            <a:pPr marL="285750" indent="-285750" algn="just" fontAlgn="base">
              <a:spcBef>
                <a:spcPct val="0"/>
              </a:spcBef>
              <a:spcAft>
                <a:spcPct val="0"/>
              </a:spcAft>
            </a:pPr>
            <a:r>
              <a:rPr lang="es-EC" sz="1400" dirty="0" smtClean="0">
                <a:solidFill>
                  <a:prstClr val="black"/>
                </a:solidFill>
                <a:latin typeface="Arial Black" pitchFamily="34" charset="0"/>
                <a:ea typeface="Times New Roman" pitchFamily="18" charset="0"/>
                <a:cs typeface="TimesNewRoman" charset="0"/>
              </a:rPr>
              <a:t>	          Validación de Métodos Analíticos</a:t>
            </a:r>
          </a:p>
          <a:p>
            <a:pPr marL="285750" indent="-285750" algn="just" fontAlgn="base">
              <a:spcBef>
                <a:spcPct val="0"/>
              </a:spcBef>
              <a:spcAft>
                <a:spcPct val="0"/>
              </a:spcAft>
            </a:pPr>
            <a:r>
              <a:rPr lang="es-EC" sz="1400" dirty="0" smtClean="0">
                <a:solidFill>
                  <a:prstClr val="black"/>
                </a:solidFill>
                <a:latin typeface="Arial Black" pitchFamily="34" charset="0"/>
                <a:ea typeface="Times New Roman" pitchFamily="18" charset="0"/>
                <a:cs typeface="TimesNewRoman" charset="0"/>
              </a:rPr>
              <a:t>	          Parámetros químicos</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METODOLOGÍA  Y CÁLCULOS DE VALIDACIÓN</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effectLst>
                  <a:glow rad="101600">
                    <a:srgbClr val="66FF33">
                      <a:alpha val="60000"/>
                    </a:srgbClr>
                  </a:glow>
                </a:effectLst>
                <a:latin typeface="Arial Black" pitchFamily="34" charset="0"/>
                <a:ea typeface="Times New Roman" pitchFamily="18" charset="0"/>
                <a:cs typeface="TimesNewRoman" charset="0"/>
              </a:rPr>
              <a:t>DISCUSIÓN DE RESULTADOS</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CONCLUSIONES Y RECOMENDACIONES</a:t>
            </a:r>
            <a:endParaRPr lang="es-EC" sz="1400" dirty="0">
              <a:solidFill>
                <a:prstClr val="black"/>
              </a:solidFill>
              <a:latin typeface="Arial Black" pitchFamily="34" charset="0"/>
              <a:ea typeface="Times New Roman" pitchFamily="18" charset="0"/>
              <a:cs typeface="TimesNewRoman" charset="0"/>
            </a:endParaRPr>
          </a:p>
        </p:txBody>
      </p:sp>
      <p:pic>
        <p:nvPicPr>
          <p:cNvPr id="15363" name="Picture 3"/>
          <p:cNvPicPr>
            <a:picLocks noChangeAspect="1" noChangeArrowheads="1"/>
          </p:cNvPicPr>
          <p:nvPr/>
        </p:nvPicPr>
        <p:blipFill>
          <a:blip r:embed="rId2" cstate="print"/>
          <a:srcRect/>
          <a:stretch>
            <a:fillRect/>
          </a:stretch>
        </p:blipFill>
        <p:spPr bwMode="auto">
          <a:xfrm>
            <a:off x="0" y="-27384"/>
            <a:ext cx="1259632" cy="6979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DISCUSIÓN DE RESULTADOS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ALCALINIDAD: </a:t>
            </a:r>
            <a:r>
              <a:rPr lang="es-EC" sz="1900" dirty="0" err="1" smtClean="0">
                <a:solidFill>
                  <a:prstClr val="black"/>
                </a:solidFill>
                <a:effectLst>
                  <a:outerShdw blurRad="38100" dist="38100" dir="2700000" algn="tl">
                    <a:srgbClr val="000000">
                      <a:alpha val="43137"/>
                    </a:srgbClr>
                  </a:outerShdw>
                </a:effectLst>
                <a:latin typeface="Arial Black" pitchFamily="34" charset="0"/>
                <a:cs typeface="Arial" pitchFamily="34" charset="0"/>
              </a:rPr>
              <a:t>titulante</a:t>
            </a:r>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a:t>
            </a:r>
            <a:r>
              <a:rPr lang="es-EC" sz="1900" dirty="0" err="1" smtClean="0">
                <a:solidFill>
                  <a:prstClr val="black"/>
                </a:solidFill>
                <a:effectLst>
                  <a:outerShdw blurRad="38100" dist="38100" dir="2700000" algn="tl">
                    <a:srgbClr val="000000">
                      <a:alpha val="43137"/>
                    </a:srgbClr>
                  </a:outerShdw>
                </a:effectLst>
                <a:latin typeface="Arial Black" pitchFamily="34" charset="0"/>
                <a:cs typeface="Arial" pitchFamily="34" charset="0"/>
              </a:rPr>
              <a:t>HCl</a:t>
            </a:r>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0,02N</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16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Incertidumbre de la masa (</a:t>
            </a:r>
            <a:r>
              <a:rPr kumimoji="0" lang="es-ES"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conforme ecuación (26):</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5" name="Rectangle 2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_tradnl"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 name="33 Tabla"/>
          <p:cNvGraphicFramePr>
            <a:graphicFrameLocks noGrp="1"/>
          </p:cNvGraphicFramePr>
          <p:nvPr/>
        </p:nvGraphicFramePr>
        <p:xfrm>
          <a:off x="2699792" y="1268760"/>
          <a:ext cx="6192691" cy="5365553"/>
        </p:xfrm>
        <a:graphic>
          <a:graphicData uri="http://schemas.openxmlformats.org/drawingml/2006/table">
            <a:tbl>
              <a:tblPr>
                <a:tableStyleId>{0505E3EF-67EA-436B-97B2-0124C06EBD24}</a:tableStyleId>
              </a:tblPr>
              <a:tblGrid>
                <a:gridCol w="1316396"/>
                <a:gridCol w="752200"/>
                <a:gridCol w="130501"/>
                <a:gridCol w="525686"/>
                <a:gridCol w="472397"/>
                <a:gridCol w="130501"/>
                <a:gridCol w="130501"/>
                <a:gridCol w="752846"/>
                <a:gridCol w="114735"/>
                <a:gridCol w="998714"/>
                <a:gridCol w="868214"/>
              </a:tblGrid>
              <a:tr h="576064">
                <a:tc gridSpan="5">
                  <a:txBody>
                    <a:bodyPr/>
                    <a:lstStyle/>
                    <a:p>
                      <a:pPr algn="l">
                        <a:lnSpc>
                          <a:spcPct val="80000"/>
                        </a:lnSpc>
                        <a:spcBef>
                          <a:spcPts val="545"/>
                        </a:spcBef>
                        <a:spcAft>
                          <a:spcPts val="365"/>
                        </a:spcAft>
                        <a:tabLst>
                          <a:tab pos="959485" algn="ctr"/>
                        </a:tabLst>
                      </a:pPr>
                      <a:r>
                        <a:rPr lang="es-ES" sz="1200" b="1" spc="-10" dirty="0"/>
                        <a:t>CUANTITATIVO	</a:t>
                      </a:r>
                      <a:r>
                        <a:rPr lang="es-ES" sz="1200" b="1" spc="-10" dirty="0" smtClean="0"/>
                        <a:t>   ●</a:t>
                      </a:r>
                      <a:endParaRPr lang="en-US" sz="1200" b="1" dirty="0"/>
                    </a:p>
                    <a:p>
                      <a:pPr algn="l">
                        <a:lnSpc>
                          <a:spcPct val="80000"/>
                        </a:lnSpc>
                        <a:spcBef>
                          <a:spcPts val="545"/>
                        </a:spcBef>
                        <a:spcAft>
                          <a:spcPts val="365"/>
                        </a:spcAft>
                        <a:tabLst>
                          <a:tab pos="959485" algn="ctr"/>
                        </a:tabLst>
                      </a:pPr>
                      <a:r>
                        <a:rPr lang="es-ES" sz="1200" b="1" spc="-10" dirty="0"/>
                        <a:t>CUALITATIVO	</a:t>
                      </a:r>
                      <a:endParaRPr lang="en-US" sz="1200" b="1" dirty="0"/>
                    </a:p>
                    <a:p>
                      <a:pPr algn="l">
                        <a:lnSpc>
                          <a:spcPct val="80000"/>
                        </a:lnSpc>
                        <a:spcBef>
                          <a:spcPts val="545"/>
                        </a:spcBef>
                        <a:spcAft>
                          <a:spcPts val="365"/>
                        </a:spcAft>
                        <a:tabLst>
                          <a:tab pos="959485" algn="ctr"/>
                        </a:tabLst>
                      </a:pPr>
                      <a:r>
                        <a:rPr lang="es-ES" sz="1200" b="1" spc="-10" dirty="0"/>
                        <a:t>DE IDENTIFICACIÓN	</a:t>
                      </a:r>
                      <a:endParaRPr lang="en-US" sz="1200" b="1" dirty="0">
                        <a:latin typeface="Times New Roman"/>
                        <a:ea typeface="Times New Roman"/>
                        <a:cs typeface="Times New Roman"/>
                      </a:endParaRPr>
                    </a:p>
                  </a:txBody>
                  <a:tcPr marL="36333" marR="36333" marT="0" marB="0">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lnSpc>
                          <a:spcPct val="80000"/>
                        </a:lnSpc>
                        <a:spcBef>
                          <a:spcPts val="545"/>
                        </a:spcBef>
                        <a:spcAft>
                          <a:spcPts val="365"/>
                        </a:spcAft>
                        <a:tabLst>
                          <a:tab pos="959485" algn="ctr"/>
                        </a:tabLst>
                      </a:pPr>
                      <a:r>
                        <a:rPr lang="es-ES" sz="1200" b="1" spc="-10" dirty="0"/>
                        <a:t>Analito:  Alcalinidad</a:t>
                      </a:r>
                      <a:endParaRPr lang="en-US" sz="1200" b="1" dirty="0"/>
                    </a:p>
                    <a:p>
                      <a:pPr algn="l">
                        <a:lnSpc>
                          <a:spcPct val="80000"/>
                        </a:lnSpc>
                        <a:spcBef>
                          <a:spcPts val="545"/>
                        </a:spcBef>
                        <a:spcAft>
                          <a:spcPts val="365"/>
                        </a:spcAft>
                        <a:tabLst>
                          <a:tab pos="959485" algn="ctr"/>
                        </a:tabLst>
                      </a:pPr>
                      <a:r>
                        <a:rPr lang="es-ES" sz="1200" b="1" spc="-10" dirty="0"/>
                        <a:t>Unidades: mg/L de CaCO</a:t>
                      </a:r>
                      <a:r>
                        <a:rPr lang="es-ES" sz="1200" b="1" spc="-10" baseline="-25000" dirty="0"/>
                        <a:t>3</a:t>
                      </a:r>
                      <a:endParaRPr lang="en-US" sz="1200" b="1" dirty="0"/>
                    </a:p>
                    <a:p>
                      <a:pPr algn="l">
                        <a:lnSpc>
                          <a:spcPct val="80000"/>
                        </a:lnSpc>
                        <a:spcBef>
                          <a:spcPts val="545"/>
                        </a:spcBef>
                        <a:spcAft>
                          <a:spcPts val="365"/>
                        </a:spcAft>
                        <a:tabLst>
                          <a:tab pos="959485" algn="ctr"/>
                        </a:tabLst>
                      </a:pPr>
                      <a:r>
                        <a:rPr lang="es-ES" sz="1200" b="1" spc="-10" dirty="0"/>
                        <a:t>Matriz: agua</a:t>
                      </a:r>
                      <a:endParaRPr lang="en-US" sz="1200" b="1" dirty="0">
                        <a:latin typeface="Times New Roman"/>
                        <a:ea typeface="Times New Roman"/>
                        <a:cs typeface="Times New Roman"/>
                      </a:endParaRPr>
                    </a:p>
                  </a:txBody>
                  <a:tcPr marL="36333" marR="36333" marT="0" marB="0">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994">
                <a:tc gridSpan="3">
                  <a:txBody>
                    <a:bodyPr/>
                    <a:lstStyle/>
                    <a:p>
                      <a:pPr algn="ctr">
                        <a:lnSpc>
                          <a:spcPct val="80000"/>
                        </a:lnSpc>
                        <a:spcBef>
                          <a:spcPts val="545"/>
                        </a:spcBef>
                        <a:spcAft>
                          <a:spcPts val="365"/>
                        </a:spcAft>
                        <a:tabLst>
                          <a:tab pos="-457200" algn="l"/>
                        </a:tabLst>
                      </a:pPr>
                      <a:r>
                        <a:rPr lang="es-ES" sz="1200" b="1" spc="-10" dirty="0" smtClean="0"/>
                        <a:t>FUNCIÓN </a:t>
                      </a:r>
                      <a:r>
                        <a:rPr lang="es-ES" sz="1200" b="1" spc="-10" dirty="0"/>
                        <a:t>DE RESPUESTA</a:t>
                      </a:r>
                      <a:endParaRPr lang="en-US" sz="1200" b="1" dirty="0">
                        <a:latin typeface="Times New Roman"/>
                        <a:ea typeface="Times New Roman"/>
                        <a:cs typeface="Times New Roman"/>
                      </a:endParaRPr>
                    </a:p>
                  </a:txBody>
                  <a:tcPr marL="36333" marR="36333" marT="0" marB="0">
                    <a:solidFill>
                      <a:srgbClr val="FFFF00"/>
                    </a:solidFill>
                  </a:tcPr>
                </a:tc>
                <a:tc hMerge="1">
                  <a:txBody>
                    <a:bodyPr/>
                    <a:lstStyle/>
                    <a:p>
                      <a:endParaRPr lang="en-US"/>
                    </a:p>
                  </a:txBody>
                  <a:tcPr/>
                </a:tc>
                <a:tc hMerge="1">
                  <a:txBody>
                    <a:bodyPr/>
                    <a:lstStyle/>
                    <a:p>
                      <a:endParaRPr lang="en-US"/>
                    </a:p>
                  </a:txBody>
                  <a:tcPr/>
                </a:tc>
                <a:tc gridSpan="6">
                  <a:txBody>
                    <a:bodyPr/>
                    <a:lstStyle/>
                    <a:p>
                      <a:pPr algn="ctr">
                        <a:lnSpc>
                          <a:spcPct val="80000"/>
                        </a:lnSpc>
                        <a:spcBef>
                          <a:spcPts val="545"/>
                        </a:spcBef>
                        <a:spcAft>
                          <a:spcPts val="365"/>
                        </a:spcAft>
                        <a:tabLst>
                          <a:tab pos="959485" algn="ctr"/>
                        </a:tabLst>
                      </a:pPr>
                      <a:r>
                        <a:rPr lang="es-ES" sz="1200" b="1" spc="-10" dirty="0"/>
                        <a:t>INSTRUMENTAL</a:t>
                      </a:r>
                      <a:endParaRPr lang="en-US" sz="1200" b="1" dirty="0">
                        <a:latin typeface="Times New Roman"/>
                        <a:ea typeface="Times New Roman"/>
                        <a:cs typeface="Times New Roman"/>
                      </a:endParaRPr>
                    </a:p>
                  </a:txBody>
                  <a:tcPr marL="36333" marR="36333" marT="0" marB="0">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80000"/>
                        </a:lnSpc>
                        <a:spcBef>
                          <a:spcPts val="545"/>
                        </a:spcBef>
                        <a:spcAft>
                          <a:spcPts val="365"/>
                        </a:spcAft>
                        <a:tabLst>
                          <a:tab pos="977265" algn="ctr"/>
                        </a:tabLst>
                      </a:pPr>
                      <a:r>
                        <a:rPr lang="es-ES" sz="1200" b="1" spc="-10" dirty="0"/>
                        <a:t>DEL MÉTODO</a:t>
                      </a:r>
                      <a:endParaRPr lang="en-US" sz="1200" b="1" dirty="0">
                        <a:latin typeface="Times New Roman"/>
                        <a:ea typeface="Times New Roman"/>
                        <a:cs typeface="Times New Roman"/>
                      </a:endParaRPr>
                    </a:p>
                  </a:txBody>
                  <a:tcPr marL="36333" marR="36333" marT="0" marB="0">
                    <a:solidFill>
                      <a:srgbClr val="FFFF00"/>
                    </a:solidFill>
                  </a:tcPr>
                </a:tc>
                <a:tc hMerge="1">
                  <a:txBody>
                    <a:bodyPr/>
                    <a:lstStyle/>
                    <a:p>
                      <a:endParaRPr lang="en-US"/>
                    </a:p>
                  </a:txBody>
                  <a:tcPr/>
                </a:tc>
              </a:tr>
              <a:tr h="107373">
                <a:tc gridSpan="3">
                  <a:txBody>
                    <a:bodyPr/>
                    <a:lstStyle/>
                    <a:p>
                      <a:pPr algn="ctr">
                        <a:lnSpc>
                          <a:spcPct val="115000"/>
                        </a:lnSpc>
                        <a:spcAft>
                          <a:spcPts val="0"/>
                        </a:spcAft>
                      </a:pPr>
                      <a:r>
                        <a:rPr lang="es-ES" sz="1200" dirty="0"/>
                        <a:t>m</a:t>
                      </a:r>
                      <a:endParaRPr lang="en-US" sz="1200" dirty="0">
                        <a:latin typeface="Times New Roman"/>
                        <a:ea typeface="Times New Roman"/>
                        <a:cs typeface="Times New Roman"/>
                      </a:endParaRPr>
                    </a:p>
                  </a:txBody>
                  <a:tcPr marL="36333" marR="36333" marT="0" marB="0">
                    <a:solidFill>
                      <a:schemeClr val="bg1"/>
                    </a:solidFill>
                  </a:tcPr>
                </a:tc>
                <a:tc hMerge="1">
                  <a:txBody>
                    <a:bodyPr/>
                    <a:lstStyle/>
                    <a:p>
                      <a:endParaRPr lang="en-US"/>
                    </a:p>
                  </a:txBody>
                  <a:tcPr/>
                </a:tc>
                <a:tc hMerge="1">
                  <a:txBody>
                    <a:bodyPr/>
                    <a:lstStyle/>
                    <a:p>
                      <a:endParaRPr lang="en-US"/>
                    </a:p>
                  </a:txBody>
                  <a:tcPr/>
                </a:tc>
                <a:tc gridSpan="6">
                  <a:txBody>
                    <a:bodyPr/>
                    <a:lstStyle/>
                    <a:p>
                      <a:pPr algn="ctr">
                        <a:lnSpc>
                          <a:spcPct val="115000"/>
                        </a:lnSpc>
                        <a:spcAft>
                          <a:spcPts val="0"/>
                        </a:spcAft>
                      </a:pPr>
                      <a:r>
                        <a:rPr lang="es-ES" sz="1200" dirty="0"/>
                        <a:t>N/A</a:t>
                      </a:r>
                      <a:endParaRPr lang="en-US" sz="1200" dirty="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dirty="0"/>
                        <a:t>1,073</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r>
              <a:tr h="107373">
                <a:tc gridSpan="3">
                  <a:txBody>
                    <a:bodyPr/>
                    <a:lstStyle/>
                    <a:p>
                      <a:pPr algn="ctr">
                        <a:lnSpc>
                          <a:spcPct val="115000"/>
                        </a:lnSpc>
                        <a:spcAft>
                          <a:spcPts val="0"/>
                        </a:spcAft>
                      </a:pPr>
                      <a:r>
                        <a:rPr lang="es-ES" sz="1200" dirty="0"/>
                        <a:t>S</a:t>
                      </a:r>
                      <a:r>
                        <a:rPr lang="es-ES" sz="1200" baseline="-25000" dirty="0"/>
                        <a:t>m</a:t>
                      </a:r>
                      <a:endParaRPr lang="en-US" sz="1200" dirty="0">
                        <a:latin typeface="Times New Roman"/>
                        <a:ea typeface="Times New Roman"/>
                        <a:cs typeface="Times New Roman"/>
                      </a:endParaRPr>
                    </a:p>
                  </a:txBody>
                  <a:tcPr marL="36333" marR="36333" marT="0" marB="0">
                    <a:solidFill>
                      <a:schemeClr val="bg1"/>
                    </a:solidFill>
                  </a:tcPr>
                </a:tc>
                <a:tc hMerge="1">
                  <a:txBody>
                    <a:bodyPr/>
                    <a:lstStyle/>
                    <a:p>
                      <a:endParaRPr lang="en-US"/>
                    </a:p>
                  </a:txBody>
                  <a:tcPr/>
                </a:tc>
                <a:tc hMerge="1">
                  <a:txBody>
                    <a:bodyPr/>
                    <a:lstStyle/>
                    <a:p>
                      <a:endParaRPr lang="en-US"/>
                    </a:p>
                  </a:txBody>
                  <a:tcPr/>
                </a:tc>
                <a:tc gridSpan="6">
                  <a:txBody>
                    <a:bodyPr/>
                    <a:lstStyle/>
                    <a:p>
                      <a:pPr algn="ctr">
                        <a:lnSpc>
                          <a:spcPct val="115000"/>
                        </a:lnSpc>
                        <a:spcAft>
                          <a:spcPts val="0"/>
                        </a:spcAft>
                      </a:pPr>
                      <a:r>
                        <a:rPr lang="es-ES" sz="1200" dirty="0"/>
                        <a:t>N/A</a:t>
                      </a:r>
                      <a:endParaRPr lang="en-US" sz="1200" dirty="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a:t>0,002</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r>
              <a:tr h="107373">
                <a:tc gridSpan="3">
                  <a:txBody>
                    <a:bodyPr/>
                    <a:lstStyle/>
                    <a:p>
                      <a:pPr algn="ctr">
                        <a:lnSpc>
                          <a:spcPct val="115000"/>
                        </a:lnSpc>
                        <a:spcAft>
                          <a:spcPts val="0"/>
                        </a:spcAft>
                      </a:pPr>
                      <a:r>
                        <a:rPr lang="es-ES" sz="1200"/>
                        <a:t>b</a:t>
                      </a:r>
                      <a:endParaRPr lang="en-US" sz="1200">
                        <a:latin typeface="Times New Roman"/>
                        <a:ea typeface="Times New Roman"/>
                        <a:cs typeface="Times New Roman"/>
                      </a:endParaRPr>
                    </a:p>
                  </a:txBody>
                  <a:tcPr marL="36333" marR="36333" marT="0" marB="0">
                    <a:solidFill>
                      <a:schemeClr val="bg1"/>
                    </a:solidFill>
                  </a:tcPr>
                </a:tc>
                <a:tc hMerge="1">
                  <a:txBody>
                    <a:bodyPr/>
                    <a:lstStyle/>
                    <a:p>
                      <a:endParaRPr lang="en-US"/>
                    </a:p>
                  </a:txBody>
                  <a:tcPr/>
                </a:tc>
                <a:tc hMerge="1">
                  <a:txBody>
                    <a:bodyPr/>
                    <a:lstStyle/>
                    <a:p>
                      <a:endParaRPr lang="en-US"/>
                    </a:p>
                  </a:txBody>
                  <a:tcPr/>
                </a:tc>
                <a:tc gridSpan="6">
                  <a:txBody>
                    <a:bodyPr/>
                    <a:lstStyle/>
                    <a:p>
                      <a:pPr algn="ctr">
                        <a:lnSpc>
                          <a:spcPct val="115000"/>
                        </a:lnSpc>
                        <a:spcAft>
                          <a:spcPts val="0"/>
                        </a:spcAft>
                      </a:pPr>
                      <a:r>
                        <a:rPr lang="es-ES" sz="1200" dirty="0"/>
                        <a:t>N/A</a:t>
                      </a:r>
                      <a:endParaRPr lang="en-US" sz="1200" dirty="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a:t>-1,860</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r>
              <a:tr h="107373">
                <a:tc gridSpan="3">
                  <a:txBody>
                    <a:bodyPr/>
                    <a:lstStyle/>
                    <a:p>
                      <a:pPr algn="ctr">
                        <a:lnSpc>
                          <a:spcPct val="115000"/>
                        </a:lnSpc>
                        <a:spcAft>
                          <a:spcPts val="0"/>
                        </a:spcAft>
                      </a:pPr>
                      <a:r>
                        <a:rPr lang="es-ES" sz="1200"/>
                        <a:t>S</a:t>
                      </a:r>
                      <a:r>
                        <a:rPr lang="es-ES" sz="1200" baseline="-25000"/>
                        <a:t>b</a:t>
                      </a:r>
                      <a:endParaRPr lang="en-US" sz="1200">
                        <a:latin typeface="Times New Roman"/>
                        <a:ea typeface="Times New Roman"/>
                        <a:cs typeface="Times New Roman"/>
                      </a:endParaRPr>
                    </a:p>
                  </a:txBody>
                  <a:tcPr marL="36333" marR="36333" marT="0" marB="0">
                    <a:solidFill>
                      <a:schemeClr val="bg1"/>
                    </a:solidFill>
                  </a:tcPr>
                </a:tc>
                <a:tc hMerge="1">
                  <a:txBody>
                    <a:bodyPr/>
                    <a:lstStyle/>
                    <a:p>
                      <a:endParaRPr lang="en-US"/>
                    </a:p>
                  </a:txBody>
                  <a:tcPr/>
                </a:tc>
                <a:tc hMerge="1">
                  <a:txBody>
                    <a:bodyPr/>
                    <a:lstStyle/>
                    <a:p>
                      <a:endParaRPr lang="en-US"/>
                    </a:p>
                  </a:txBody>
                  <a:tcPr/>
                </a:tc>
                <a:tc gridSpan="6">
                  <a:txBody>
                    <a:bodyPr/>
                    <a:lstStyle/>
                    <a:p>
                      <a:pPr algn="ctr">
                        <a:lnSpc>
                          <a:spcPct val="115000"/>
                        </a:lnSpc>
                        <a:spcAft>
                          <a:spcPts val="0"/>
                        </a:spcAft>
                      </a:pPr>
                      <a:r>
                        <a:rPr lang="es-ES" sz="1200"/>
                        <a:t>N/A</a:t>
                      </a:r>
                      <a:endParaRPr lang="en-US" sz="120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dirty="0"/>
                        <a:t>0,778</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r>
              <a:tr h="107373">
                <a:tc gridSpan="3">
                  <a:txBody>
                    <a:bodyPr/>
                    <a:lstStyle/>
                    <a:p>
                      <a:pPr algn="ctr">
                        <a:lnSpc>
                          <a:spcPct val="115000"/>
                        </a:lnSpc>
                        <a:spcAft>
                          <a:spcPts val="0"/>
                        </a:spcAft>
                      </a:pPr>
                      <a:r>
                        <a:rPr lang="es-ES" sz="1200"/>
                        <a:t>R</a:t>
                      </a:r>
                      <a:r>
                        <a:rPr lang="es-ES" sz="1200" baseline="30000"/>
                        <a:t>2</a:t>
                      </a:r>
                      <a:endParaRPr lang="en-US" sz="1200">
                        <a:latin typeface="Times New Roman"/>
                        <a:ea typeface="Times New Roman"/>
                        <a:cs typeface="Times New Roman"/>
                      </a:endParaRPr>
                    </a:p>
                  </a:txBody>
                  <a:tcPr marL="36333" marR="36333" marT="0" marB="0">
                    <a:solidFill>
                      <a:schemeClr val="bg1"/>
                    </a:solidFill>
                  </a:tcPr>
                </a:tc>
                <a:tc hMerge="1">
                  <a:txBody>
                    <a:bodyPr/>
                    <a:lstStyle/>
                    <a:p>
                      <a:endParaRPr lang="en-US"/>
                    </a:p>
                  </a:txBody>
                  <a:tcPr/>
                </a:tc>
                <a:tc hMerge="1">
                  <a:txBody>
                    <a:bodyPr/>
                    <a:lstStyle/>
                    <a:p>
                      <a:endParaRPr lang="en-US"/>
                    </a:p>
                  </a:txBody>
                  <a:tcPr/>
                </a:tc>
                <a:tc gridSpan="6">
                  <a:txBody>
                    <a:bodyPr/>
                    <a:lstStyle/>
                    <a:p>
                      <a:pPr algn="ctr">
                        <a:lnSpc>
                          <a:spcPct val="115000"/>
                        </a:lnSpc>
                        <a:spcAft>
                          <a:spcPts val="0"/>
                        </a:spcAft>
                      </a:pPr>
                      <a:r>
                        <a:rPr lang="es-ES" sz="1200"/>
                        <a:t>N/A</a:t>
                      </a:r>
                      <a:endParaRPr lang="en-US" sz="120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dirty="0"/>
                        <a:t>0,99999</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r>
              <a:tr h="292576">
                <a:tc rowSpan="3">
                  <a:txBody>
                    <a:bodyPr/>
                    <a:lstStyle/>
                    <a:p>
                      <a:pPr algn="ctr">
                        <a:lnSpc>
                          <a:spcPct val="80000"/>
                        </a:lnSpc>
                        <a:spcBef>
                          <a:spcPts val="545"/>
                        </a:spcBef>
                        <a:spcAft>
                          <a:spcPts val="365"/>
                        </a:spcAft>
                        <a:tabLst>
                          <a:tab pos="-457200" algn="l"/>
                        </a:tabLst>
                      </a:pPr>
                      <a:r>
                        <a:rPr lang="es-ES" sz="1200" b="1" spc="-10" dirty="0"/>
                        <a:t>Nivel:  </a:t>
                      </a:r>
                      <a:r>
                        <a:rPr lang="es-ES" sz="1200" b="1" spc="-10" dirty="0" err="1"/>
                        <a:t>Conc</a:t>
                      </a:r>
                      <a:r>
                        <a:rPr lang="es-ES" sz="1200" b="1" spc="-10" dirty="0"/>
                        <a:t>. </a:t>
                      </a:r>
                      <a:r>
                        <a:rPr lang="es-ES" sz="1200" b="1" spc="-10" dirty="0" smtClean="0"/>
                        <a:t>Teórica</a:t>
                      </a:r>
                      <a:r>
                        <a:rPr lang="es-ES" sz="1200" b="1" spc="-10" baseline="0" dirty="0" smtClean="0"/>
                        <a:t> </a:t>
                      </a:r>
                      <a:endParaRPr lang="en-US" sz="1200" b="1" dirty="0">
                        <a:latin typeface="Times New Roman"/>
                        <a:ea typeface="Times New Roman"/>
                        <a:cs typeface="Times New Roman"/>
                      </a:endParaRPr>
                    </a:p>
                  </a:txBody>
                  <a:tcPr marL="36333" marR="36333" marT="0" marB="0" anchor="ctr">
                    <a:solidFill>
                      <a:srgbClr val="FFFF00"/>
                    </a:solidFill>
                  </a:tcPr>
                </a:tc>
                <a:tc gridSpan="10">
                  <a:txBody>
                    <a:bodyPr/>
                    <a:lstStyle/>
                    <a:p>
                      <a:pPr algn="ctr">
                        <a:lnSpc>
                          <a:spcPct val="80000"/>
                        </a:lnSpc>
                        <a:spcBef>
                          <a:spcPts val="545"/>
                        </a:spcBef>
                        <a:spcAft>
                          <a:spcPts val="365"/>
                        </a:spcAft>
                        <a:tabLst>
                          <a:tab pos="-457200" algn="l"/>
                        </a:tabLst>
                      </a:pPr>
                      <a:r>
                        <a:rPr lang="es-ES" sz="1200" b="1" spc="-10" dirty="0"/>
                        <a:t>PRECISIÓN, EXACTITUD, INCERTIDUMBRE</a:t>
                      </a:r>
                      <a:endParaRPr lang="en-US" sz="1200" b="1" dirty="0">
                        <a:latin typeface="Times New Roman"/>
                        <a:ea typeface="Times New Roman"/>
                        <a:cs typeface="Times New Roman"/>
                      </a:endParaRPr>
                    </a:p>
                  </a:txBody>
                  <a:tcPr marL="36333" marR="36333"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599">
                <a:tc v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200" b="1" spc="-10" dirty="0" err="1"/>
                        <a:t>Repetibilidad</a:t>
                      </a:r>
                      <a:endParaRPr lang="en-US" sz="1200" b="1" dirty="0">
                        <a:latin typeface="Times New Roman"/>
                        <a:ea typeface="Times New Roman"/>
                        <a:cs typeface="Times New Roman"/>
                      </a:endParaRPr>
                    </a:p>
                  </a:txBody>
                  <a:tcPr marL="36333" marR="36333" marT="0" marB="0" anchor="ctr">
                    <a:solidFill>
                      <a:srgbClr val="FFFF00"/>
                    </a:solidFill>
                  </a:tcPr>
                </a:tc>
                <a:tc hMerge="1">
                  <a:txBody>
                    <a:bodyPr/>
                    <a:lstStyle/>
                    <a:p>
                      <a:endParaRPr lang="en-US"/>
                    </a:p>
                  </a:txBody>
                  <a:tcPr/>
                </a:tc>
                <a:tc hMerge="1">
                  <a:txBody>
                    <a:bodyPr/>
                    <a:lstStyle/>
                    <a:p>
                      <a:endParaRPr lang="en-US"/>
                    </a:p>
                  </a:txBody>
                  <a:tcPr/>
                </a:tc>
                <a:tc gridSpan="4">
                  <a:txBody>
                    <a:bodyPr/>
                    <a:lstStyle/>
                    <a:p>
                      <a:pPr algn="ctr">
                        <a:lnSpc>
                          <a:spcPct val="80000"/>
                        </a:lnSpc>
                        <a:spcBef>
                          <a:spcPts val="545"/>
                        </a:spcBef>
                        <a:spcAft>
                          <a:spcPts val="365"/>
                        </a:spcAft>
                        <a:tabLst>
                          <a:tab pos="-457200" algn="l"/>
                        </a:tabLst>
                      </a:pPr>
                      <a:r>
                        <a:rPr lang="es-ES" sz="1200" b="1" spc="-10" dirty="0"/>
                        <a:t>Reproducibilidad</a:t>
                      </a:r>
                      <a:endParaRPr lang="en-US" sz="1200" b="1" dirty="0">
                        <a:latin typeface="Times New Roman"/>
                        <a:ea typeface="Times New Roman"/>
                        <a:cs typeface="Times New Roman"/>
                      </a:endParaRPr>
                    </a:p>
                  </a:txBody>
                  <a:tcPr marL="36333" marR="36333"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80000"/>
                        </a:lnSpc>
                        <a:spcBef>
                          <a:spcPts val="545"/>
                        </a:spcBef>
                        <a:spcAft>
                          <a:spcPts val="365"/>
                        </a:spcAft>
                        <a:tabLst>
                          <a:tab pos="-457200" algn="l"/>
                        </a:tabLst>
                      </a:pPr>
                      <a:r>
                        <a:rPr lang="es-ES" sz="1200" b="1" spc="-10" dirty="0"/>
                        <a:t>Exactitud</a:t>
                      </a:r>
                      <a:endParaRPr lang="en-US" sz="1200" b="1" dirty="0">
                        <a:latin typeface="Times New Roman"/>
                        <a:ea typeface="Times New Roman"/>
                        <a:cs typeface="Times New Roman"/>
                      </a:endParaRPr>
                    </a:p>
                  </a:txBody>
                  <a:tcPr marL="36333" marR="36333" marT="0" marB="0" anchor="ctr">
                    <a:solidFill>
                      <a:srgbClr val="FFFF00"/>
                    </a:solidFill>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200" b="1" spc="-10" dirty="0"/>
                        <a:t>µ</a:t>
                      </a:r>
                      <a:r>
                        <a:rPr lang="es-ES" sz="1200" b="1" spc="-10" baseline="-25000" dirty="0"/>
                        <a:t>expandida</a:t>
                      </a:r>
                      <a:endParaRPr lang="en-US" sz="1200" b="1" dirty="0">
                        <a:latin typeface="Times New Roman"/>
                        <a:ea typeface="Times New Roman"/>
                        <a:cs typeface="Times New Roman"/>
                      </a:endParaRPr>
                    </a:p>
                  </a:txBody>
                  <a:tcPr marL="36333" marR="36333" marT="0" marB="0" anchor="ctr">
                    <a:solidFill>
                      <a:srgbClr val="FFFF00"/>
                    </a:solidFill>
                  </a:tcPr>
                </a:tc>
              </a:tr>
              <a:tr h="331974">
                <a:tc vMerge="1">
                  <a:txBody>
                    <a:bodyPr/>
                    <a:lstStyle/>
                    <a:p>
                      <a:endParaRPr lang="en-US"/>
                    </a:p>
                  </a:txBody>
                  <a:tcPr/>
                </a:tc>
                <a:tc>
                  <a:txBody>
                    <a:bodyPr/>
                    <a:lstStyle/>
                    <a:p>
                      <a:pPr algn="ctr">
                        <a:lnSpc>
                          <a:spcPct val="80000"/>
                        </a:lnSpc>
                        <a:spcBef>
                          <a:spcPts val="545"/>
                        </a:spcBef>
                        <a:spcAft>
                          <a:spcPts val="365"/>
                        </a:spcAft>
                        <a:tabLst>
                          <a:tab pos="-457200" algn="l"/>
                        </a:tabLst>
                      </a:pPr>
                      <a:r>
                        <a:rPr lang="es-ES" sz="1200" b="1" spc="-10"/>
                        <a:t>S</a:t>
                      </a:r>
                      <a:r>
                        <a:rPr lang="es-ES" sz="1200" b="1" spc="-10" baseline="-25000"/>
                        <a:t>r</a:t>
                      </a:r>
                      <a:endParaRPr lang="en-US" sz="1200" b="1">
                        <a:latin typeface="Times New Roman"/>
                        <a:ea typeface="Times New Roman"/>
                        <a:cs typeface="Times New Roman"/>
                      </a:endParaRPr>
                    </a:p>
                  </a:txBody>
                  <a:tcPr marL="36333" marR="36333" marT="0" marB="0" anchor="ctr">
                    <a:solidFill>
                      <a:srgbClr val="FFFF00"/>
                    </a:solidFill>
                  </a:tcPr>
                </a:tc>
                <a:tc gridSpan="2">
                  <a:txBody>
                    <a:bodyPr/>
                    <a:lstStyle/>
                    <a:p>
                      <a:pPr algn="ctr">
                        <a:lnSpc>
                          <a:spcPct val="80000"/>
                        </a:lnSpc>
                        <a:spcBef>
                          <a:spcPts val="545"/>
                        </a:spcBef>
                        <a:spcAft>
                          <a:spcPts val="365"/>
                        </a:spcAft>
                        <a:tabLst>
                          <a:tab pos="-457200" algn="l"/>
                        </a:tabLst>
                      </a:pPr>
                      <a:r>
                        <a:rPr lang="es-ES" sz="1200" b="1" spc="-10" dirty="0"/>
                        <a:t>%</a:t>
                      </a:r>
                      <a:r>
                        <a:rPr lang="es-ES" sz="1200" b="1" spc="-10" dirty="0" err="1"/>
                        <a:t>CV</a:t>
                      </a:r>
                      <a:r>
                        <a:rPr lang="es-ES" sz="1200" b="1" spc="-10" baseline="-25000" dirty="0" err="1"/>
                        <a:t>r</a:t>
                      </a:r>
                      <a:endParaRPr lang="en-US" sz="1200" b="1" dirty="0">
                        <a:latin typeface="Times New Roman"/>
                        <a:ea typeface="Times New Roman"/>
                        <a:cs typeface="Times New Roman"/>
                      </a:endParaRPr>
                    </a:p>
                  </a:txBody>
                  <a:tcPr marL="36333" marR="36333" marT="0" marB="0" anchor="ctr">
                    <a:solidFill>
                      <a:srgbClr val="FFFF00"/>
                    </a:solidFill>
                  </a:tcPr>
                </a:tc>
                <a:tc h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200" b="1" spc="-10"/>
                        <a:t>S</a:t>
                      </a:r>
                      <a:r>
                        <a:rPr lang="es-ES" sz="1200" b="1" spc="-10" baseline="-25000"/>
                        <a:t>R</a:t>
                      </a:r>
                      <a:endParaRPr lang="en-US" sz="1200" b="1">
                        <a:latin typeface="Times New Roman"/>
                        <a:ea typeface="Times New Roman"/>
                        <a:cs typeface="Times New Roman"/>
                      </a:endParaRPr>
                    </a:p>
                  </a:txBody>
                  <a:tcPr marL="36333" marR="36333" marT="0" marB="0" anchor="ctr">
                    <a:solidFill>
                      <a:srgbClr val="FFFF00"/>
                    </a:solidFill>
                  </a:tcPr>
                </a:tc>
                <a:tc hMerge="1">
                  <a:txBody>
                    <a:bodyPr/>
                    <a:lstStyle/>
                    <a:p>
                      <a:endParaRPr lang="en-US"/>
                    </a:p>
                  </a:txBody>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200" b="1" spc="-10" dirty="0"/>
                        <a:t>%CV</a:t>
                      </a:r>
                      <a:r>
                        <a:rPr lang="es-ES" sz="1200" b="1" spc="-10" baseline="-25000" dirty="0"/>
                        <a:t>R</a:t>
                      </a:r>
                      <a:endParaRPr lang="en-US" sz="1200" b="1" dirty="0">
                        <a:latin typeface="Times New Roman"/>
                        <a:ea typeface="Times New Roman"/>
                        <a:cs typeface="Times New Roman"/>
                      </a:endParaRPr>
                    </a:p>
                  </a:txBody>
                  <a:tcPr marL="36333" marR="36333" marT="0" marB="0" anchor="ctr">
                    <a:solidFill>
                      <a:srgbClr val="FFFF00"/>
                    </a:solidFill>
                  </a:tcPr>
                </a:tc>
                <a:tc gridSpan="2">
                  <a:txBody>
                    <a:bodyPr/>
                    <a:lstStyle/>
                    <a:p>
                      <a:pPr algn="ctr">
                        <a:lnSpc>
                          <a:spcPct val="80000"/>
                        </a:lnSpc>
                        <a:spcBef>
                          <a:spcPts val="545"/>
                        </a:spcBef>
                        <a:spcAft>
                          <a:spcPts val="365"/>
                        </a:spcAft>
                        <a:tabLst>
                          <a:tab pos="-457200" algn="l"/>
                        </a:tabLst>
                      </a:pPr>
                      <a:r>
                        <a:rPr lang="es-ES" sz="1200" b="1" spc="-10" dirty="0"/>
                        <a:t>%</a:t>
                      </a:r>
                      <a:r>
                        <a:rPr lang="es-ES" sz="1200" b="1" spc="-10" dirty="0" err="1"/>
                        <a:t>Recuper</a:t>
                      </a:r>
                      <a:r>
                        <a:rPr lang="es-ES" sz="1200" b="1" spc="-10" dirty="0"/>
                        <a:t>.</a:t>
                      </a:r>
                      <a:endParaRPr lang="en-US" sz="1200" b="1" dirty="0">
                        <a:latin typeface="Times New Roman"/>
                        <a:ea typeface="Times New Roman"/>
                        <a:cs typeface="Times New Roman"/>
                      </a:endParaRPr>
                    </a:p>
                  </a:txBody>
                  <a:tcPr marL="36333" marR="36333" marT="0" marB="0" anchor="ctr">
                    <a:solidFill>
                      <a:srgbClr val="FFFF00"/>
                    </a:solidFill>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200" b="1" spc="-10" dirty="0"/>
                        <a:t>µ (k= 2)</a:t>
                      </a:r>
                      <a:endParaRPr lang="en-US" sz="1200" b="1" dirty="0">
                        <a:latin typeface="Times New Roman"/>
                        <a:ea typeface="Times New Roman"/>
                        <a:cs typeface="Times New Roman"/>
                      </a:endParaRPr>
                    </a:p>
                  </a:txBody>
                  <a:tcPr marL="36333" marR="36333" marT="0" marB="0" anchor="ctr">
                    <a:solidFill>
                      <a:srgbClr val="FFFF00"/>
                    </a:solidFill>
                  </a:tcPr>
                </a:tc>
              </a:tr>
              <a:tr h="168361">
                <a:tc>
                  <a:txBody>
                    <a:bodyPr/>
                    <a:lstStyle/>
                    <a:p>
                      <a:pPr algn="ctr">
                        <a:lnSpc>
                          <a:spcPct val="115000"/>
                        </a:lnSpc>
                        <a:spcAft>
                          <a:spcPts val="0"/>
                        </a:spcAft>
                      </a:pPr>
                      <a:r>
                        <a:rPr lang="es-ES" sz="1200" b="1" dirty="0"/>
                        <a:t>1:     50ppm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dirty="0"/>
                        <a:t>1,11</a:t>
                      </a:r>
                      <a:endParaRPr lang="en-US" sz="1200" dirty="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dirty="0"/>
                        <a:t>2,34</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1,12</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dirty="0"/>
                        <a:t>2,32</a:t>
                      </a:r>
                      <a:endParaRPr lang="en-US" sz="1200" dirty="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96,43</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dirty="0"/>
                        <a:t>2,24</a:t>
                      </a:r>
                      <a:endParaRPr lang="en-US" sz="1200" dirty="0">
                        <a:latin typeface="Times New Roman"/>
                        <a:ea typeface="Times New Roman"/>
                        <a:cs typeface="Times New Roman"/>
                      </a:endParaRPr>
                    </a:p>
                  </a:txBody>
                  <a:tcPr marL="36333" marR="36333" marT="0" marB="0" anchor="b">
                    <a:solidFill>
                      <a:schemeClr val="bg1"/>
                    </a:solidFill>
                  </a:tcPr>
                </a:tc>
              </a:tr>
              <a:tr h="144016">
                <a:tc>
                  <a:txBody>
                    <a:bodyPr/>
                    <a:lstStyle/>
                    <a:p>
                      <a:pPr algn="ctr">
                        <a:lnSpc>
                          <a:spcPct val="115000"/>
                        </a:lnSpc>
                        <a:spcAft>
                          <a:spcPts val="0"/>
                        </a:spcAft>
                      </a:pPr>
                      <a:r>
                        <a:rPr lang="es-ES" sz="1200" b="1" dirty="0"/>
                        <a:t>2:     75ppm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dirty="0"/>
                        <a:t>1,43</a:t>
                      </a:r>
                      <a:endParaRPr lang="en-US" sz="1200" dirty="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dirty="0"/>
                        <a:t>1,94</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1,43</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dirty="0"/>
                        <a:t>1,93</a:t>
                      </a:r>
                      <a:endParaRPr lang="en-US" sz="1200" dirty="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98,70</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2,87</a:t>
                      </a:r>
                      <a:endParaRPr lang="en-US" sz="1200">
                        <a:latin typeface="Times New Roman"/>
                        <a:ea typeface="Times New Roman"/>
                        <a:cs typeface="Times New Roman"/>
                      </a:endParaRPr>
                    </a:p>
                  </a:txBody>
                  <a:tcPr marL="36333" marR="36333" marT="0" marB="0" anchor="b">
                    <a:solidFill>
                      <a:schemeClr val="bg1"/>
                    </a:solidFill>
                  </a:tcPr>
                </a:tc>
              </a:tr>
              <a:tr h="144016">
                <a:tc>
                  <a:txBody>
                    <a:bodyPr/>
                    <a:lstStyle/>
                    <a:p>
                      <a:pPr algn="ctr">
                        <a:lnSpc>
                          <a:spcPct val="115000"/>
                        </a:lnSpc>
                        <a:spcAft>
                          <a:spcPts val="0"/>
                        </a:spcAft>
                      </a:pPr>
                      <a:r>
                        <a:rPr lang="es-ES" sz="1200" b="1" dirty="0"/>
                        <a:t>3:    100ppm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a:t>1,28</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dirty="0"/>
                        <a:t>1,32</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1,28</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a:t>1,31</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97,49</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2,57</a:t>
                      </a:r>
                      <a:endParaRPr lang="en-US" sz="1200">
                        <a:latin typeface="Times New Roman"/>
                        <a:ea typeface="Times New Roman"/>
                        <a:cs typeface="Times New Roman"/>
                      </a:endParaRPr>
                    </a:p>
                  </a:txBody>
                  <a:tcPr marL="36333" marR="36333" marT="0" marB="0" anchor="b">
                    <a:solidFill>
                      <a:schemeClr val="bg1"/>
                    </a:solidFill>
                  </a:tcPr>
                </a:tc>
              </a:tr>
              <a:tr h="216024">
                <a:tc>
                  <a:txBody>
                    <a:bodyPr/>
                    <a:lstStyle/>
                    <a:p>
                      <a:pPr algn="ctr">
                        <a:lnSpc>
                          <a:spcPct val="115000"/>
                        </a:lnSpc>
                        <a:spcAft>
                          <a:spcPts val="0"/>
                        </a:spcAft>
                      </a:pPr>
                      <a:r>
                        <a:rPr lang="es-ES" sz="1200" b="1" dirty="0"/>
                        <a:t>4:    125ppm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a:t>1,81</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1,54</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dirty="0"/>
                        <a:t>1,81</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dirty="0"/>
                        <a:t>1,53</a:t>
                      </a:r>
                      <a:endParaRPr lang="en-US" sz="1200" dirty="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94,72</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3,63</a:t>
                      </a:r>
                      <a:endParaRPr lang="en-US" sz="1200">
                        <a:latin typeface="Times New Roman"/>
                        <a:ea typeface="Times New Roman"/>
                        <a:cs typeface="Times New Roman"/>
                      </a:endParaRPr>
                    </a:p>
                  </a:txBody>
                  <a:tcPr marL="36333" marR="36333" marT="0" marB="0" anchor="b">
                    <a:solidFill>
                      <a:schemeClr val="bg1"/>
                    </a:solidFill>
                  </a:tcPr>
                </a:tc>
              </a:tr>
              <a:tr h="216024">
                <a:tc>
                  <a:txBody>
                    <a:bodyPr/>
                    <a:lstStyle/>
                    <a:p>
                      <a:pPr algn="ctr">
                        <a:lnSpc>
                          <a:spcPct val="115000"/>
                        </a:lnSpc>
                        <a:spcAft>
                          <a:spcPts val="0"/>
                        </a:spcAft>
                      </a:pPr>
                      <a:r>
                        <a:rPr lang="es-ES" sz="1200" b="1" dirty="0"/>
                        <a:t>5:    200ppm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a:t>0,91</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0,48</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0,91</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dirty="0"/>
                        <a:t>0,48</a:t>
                      </a:r>
                      <a:endParaRPr lang="en-US" sz="1200" dirty="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93,87</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dirty="0"/>
                        <a:t>1,85</a:t>
                      </a:r>
                      <a:endParaRPr lang="en-US" sz="1200" dirty="0">
                        <a:latin typeface="Times New Roman"/>
                        <a:ea typeface="Times New Roman"/>
                        <a:cs typeface="Times New Roman"/>
                      </a:endParaRPr>
                    </a:p>
                  </a:txBody>
                  <a:tcPr marL="36333" marR="36333" marT="0" marB="0" anchor="b">
                    <a:solidFill>
                      <a:schemeClr val="bg1"/>
                    </a:solidFill>
                  </a:tcPr>
                </a:tc>
              </a:tr>
              <a:tr h="216024">
                <a:tc>
                  <a:txBody>
                    <a:bodyPr/>
                    <a:lstStyle/>
                    <a:p>
                      <a:pPr algn="ctr">
                        <a:lnSpc>
                          <a:spcPct val="115000"/>
                        </a:lnSpc>
                        <a:spcAft>
                          <a:spcPts val="0"/>
                        </a:spcAft>
                      </a:pPr>
                      <a:r>
                        <a:rPr lang="es-ES" sz="1200" b="1" dirty="0"/>
                        <a:t>6:    250ppm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a:t>1,43</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0,61</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1,46</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a:t>0,62</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dirty="0"/>
                        <a:t>93,61</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2,95</a:t>
                      </a:r>
                      <a:endParaRPr lang="en-US" sz="1200">
                        <a:latin typeface="Times New Roman"/>
                        <a:ea typeface="Times New Roman"/>
                        <a:cs typeface="Times New Roman"/>
                      </a:endParaRPr>
                    </a:p>
                  </a:txBody>
                  <a:tcPr marL="36333" marR="36333" marT="0" marB="0" anchor="b">
                    <a:solidFill>
                      <a:schemeClr val="bg1"/>
                    </a:solidFill>
                  </a:tcPr>
                </a:tc>
              </a:tr>
              <a:tr h="216024">
                <a:tc>
                  <a:txBody>
                    <a:bodyPr/>
                    <a:lstStyle/>
                    <a:p>
                      <a:pPr algn="ctr">
                        <a:lnSpc>
                          <a:spcPct val="115000"/>
                        </a:lnSpc>
                        <a:spcAft>
                          <a:spcPts val="0"/>
                        </a:spcAft>
                      </a:pPr>
                      <a:r>
                        <a:rPr lang="es-ES" sz="1200" b="1" dirty="0"/>
                        <a:t>7:    500ppm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a:t>1,92</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0,41</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1,92</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a:t>0,41</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dirty="0"/>
                        <a:t>93,48</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3,93</a:t>
                      </a:r>
                      <a:endParaRPr lang="en-US" sz="1200">
                        <a:latin typeface="Times New Roman"/>
                        <a:ea typeface="Times New Roman"/>
                        <a:cs typeface="Times New Roman"/>
                      </a:endParaRPr>
                    </a:p>
                  </a:txBody>
                  <a:tcPr marL="36333" marR="36333" marT="0" marB="0" anchor="b">
                    <a:solidFill>
                      <a:schemeClr val="bg1"/>
                    </a:solidFill>
                  </a:tcPr>
                </a:tc>
              </a:tr>
              <a:tr h="216024">
                <a:tc>
                  <a:txBody>
                    <a:bodyPr/>
                    <a:lstStyle/>
                    <a:p>
                      <a:pPr algn="ctr">
                        <a:lnSpc>
                          <a:spcPct val="115000"/>
                        </a:lnSpc>
                        <a:spcAft>
                          <a:spcPts val="0"/>
                        </a:spcAft>
                      </a:pPr>
                      <a:r>
                        <a:rPr lang="es-ES" sz="1200" b="1" dirty="0"/>
                        <a:t>8:  1000ppm</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a:t>3,79</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a:t>0,41</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3,79</a:t>
                      </a:r>
                      <a:endParaRPr lang="en-US" sz="120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a:t>0,41</a:t>
                      </a:r>
                      <a:endParaRPr lang="en-US" sz="1200">
                        <a:latin typeface="Times New Roman"/>
                        <a:ea typeface="Times New Roman"/>
                        <a:cs typeface="Times New Roman"/>
                      </a:endParaRPr>
                    </a:p>
                  </a:txBody>
                  <a:tcPr marL="36333" marR="36333" marT="0" marB="0" anchor="b">
                    <a:solidFill>
                      <a:schemeClr val="bg1"/>
                    </a:solidFill>
                  </a:tcPr>
                </a:tc>
                <a:tc gridSpan="2">
                  <a:txBody>
                    <a:bodyPr/>
                    <a:lstStyle/>
                    <a:p>
                      <a:pPr algn="ctr">
                        <a:lnSpc>
                          <a:spcPct val="115000"/>
                        </a:lnSpc>
                        <a:spcAft>
                          <a:spcPts val="0"/>
                        </a:spcAft>
                      </a:pPr>
                      <a:r>
                        <a:rPr lang="es-ES" sz="1200" dirty="0"/>
                        <a:t>93,38</a:t>
                      </a:r>
                      <a:endParaRPr lang="en-US" sz="1200" dirty="0">
                        <a:latin typeface="Times New Roman"/>
                        <a:ea typeface="Times New Roman"/>
                        <a:cs typeface="Times New Roman"/>
                      </a:endParaRPr>
                    </a:p>
                  </a:txBody>
                  <a:tcPr marL="36333" marR="3633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dirty="0"/>
                        <a:t>7,74</a:t>
                      </a:r>
                      <a:endParaRPr lang="en-US" sz="1200" dirty="0">
                        <a:latin typeface="Times New Roman"/>
                        <a:ea typeface="Times New Roman"/>
                        <a:cs typeface="Times New Roman"/>
                      </a:endParaRPr>
                    </a:p>
                  </a:txBody>
                  <a:tcPr marL="36333" marR="36333" marT="0" marB="0" anchor="b">
                    <a:solidFill>
                      <a:schemeClr val="bg1"/>
                    </a:solidFill>
                  </a:tcPr>
                </a:tc>
              </a:tr>
              <a:tr h="216024">
                <a:tc>
                  <a:txBody>
                    <a:bodyPr/>
                    <a:lstStyle/>
                    <a:p>
                      <a:pPr algn="ctr">
                        <a:lnSpc>
                          <a:spcPct val="115000"/>
                        </a:lnSpc>
                        <a:spcAft>
                          <a:spcPts val="0"/>
                        </a:spcAft>
                      </a:pPr>
                      <a:r>
                        <a:rPr lang="es-ES" sz="1200" b="1" dirty="0"/>
                        <a:t>Global</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a:txBody>
                    <a:bodyPr/>
                    <a:lstStyle/>
                    <a:p>
                      <a:pPr algn="ctr">
                        <a:lnSpc>
                          <a:spcPct val="115000"/>
                        </a:lnSpc>
                        <a:spcAft>
                          <a:spcPts val="0"/>
                        </a:spcAft>
                      </a:pPr>
                      <a:r>
                        <a:rPr lang="es-ES" sz="1200" b="1" dirty="0"/>
                        <a:t>1,71</a:t>
                      </a:r>
                      <a:endParaRPr lang="en-US" sz="1200" b="1" dirty="0">
                        <a:latin typeface="Times New Roman"/>
                        <a:ea typeface="Times New Roman"/>
                        <a:cs typeface="Times New Roman"/>
                      </a:endParaRPr>
                    </a:p>
                  </a:txBody>
                  <a:tcPr marL="36333" marR="36333" marT="0" marB="0" anchor="b">
                    <a:solidFill>
                      <a:schemeClr val="bg2">
                        <a:lumMod val="75000"/>
                      </a:schemeClr>
                    </a:solidFill>
                  </a:tcPr>
                </a:tc>
                <a:tc gridSpan="2">
                  <a:txBody>
                    <a:bodyPr/>
                    <a:lstStyle/>
                    <a:p>
                      <a:pPr algn="ctr">
                        <a:lnSpc>
                          <a:spcPct val="115000"/>
                        </a:lnSpc>
                        <a:spcAft>
                          <a:spcPts val="0"/>
                        </a:spcAft>
                      </a:pPr>
                      <a:r>
                        <a:rPr lang="es-ES" sz="1200" b="1" dirty="0"/>
                        <a:t>1,58</a:t>
                      </a:r>
                      <a:endParaRPr lang="en-US" sz="1200" b="1" dirty="0">
                        <a:latin typeface="Times New Roman"/>
                        <a:ea typeface="Times New Roman"/>
                        <a:cs typeface="Times New Roman"/>
                      </a:endParaRPr>
                    </a:p>
                  </a:txBody>
                  <a:tcPr marL="36333" marR="36333" marT="0" marB="0" anchor="b">
                    <a:solidFill>
                      <a:schemeClr val="bg2">
                        <a:lumMod val="75000"/>
                      </a:schemeClr>
                    </a:solidFill>
                  </a:tcPr>
                </a:tc>
                <a:tc hMerge="1">
                  <a:txBody>
                    <a:bodyPr/>
                    <a:lstStyle/>
                    <a:p>
                      <a:endParaRPr lang="en-US"/>
                    </a:p>
                  </a:txBody>
                  <a:tcPr/>
                </a:tc>
                <a:tc gridSpan="3">
                  <a:txBody>
                    <a:bodyPr/>
                    <a:lstStyle/>
                    <a:p>
                      <a:pPr algn="ctr">
                        <a:lnSpc>
                          <a:spcPct val="115000"/>
                        </a:lnSpc>
                        <a:spcAft>
                          <a:spcPts val="0"/>
                        </a:spcAft>
                      </a:pPr>
                      <a:r>
                        <a:rPr lang="es-ES" sz="1200" b="1" dirty="0"/>
                        <a:t>1,46</a:t>
                      </a:r>
                      <a:endParaRPr lang="en-US" sz="1200" b="1" dirty="0">
                        <a:latin typeface="Times New Roman"/>
                        <a:ea typeface="Times New Roman"/>
                        <a:cs typeface="Times New Roman"/>
                      </a:endParaRPr>
                    </a:p>
                  </a:txBody>
                  <a:tcPr marL="36333" marR="36333" marT="0" marB="0" anchor="b">
                    <a:solidFill>
                      <a:schemeClr val="bg2">
                        <a:lumMod val="75000"/>
                      </a:schemeClr>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200" b="1" dirty="0"/>
                        <a:t>1,55</a:t>
                      </a:r>
                      <a:endParaRPr lang="en-US" sz="1200" b="1" dirty="0">
                        <a:latin typeface="Times New Roman"/>
                        <a:ea typeface="Times New Roman"/>
                        <a:cs typeface="Times New Roman"/>
                      </a:endParaRPr>
                    </a:p>
                  </a:txBody>
                  <a:tcPr marL="36333" marR="36333" marT="0" marB="0" anchor="b">
                    <a:solidFill>
                      <a:schemeClr val="bg2">
                        <a:lumMod val="75000"/>
                      </a:schemeClr>
                    </a:solidFill>
                  </a:tcPr>
                </a:tc>
                <a:tc gridSpan="2">
                  <a:txBody>
                    <a:bodyPr/>
                    <a:lstStyle/>
                    <a:p>
                      <a:pPr algn="ctr">
                        <a:lnSpc>
                          <a:spcPct val="115000"/>
                        </a:lnSpc>
                        <a:spcAft>
                          <a:spcPts val="0"/>
                        </a:spcAft>
                      </a:pPr>
                      <a:r>
                        <a:rPr lang="es-ES" sz="1200" b="1" dirty="0"/>
                        <a:t>100,04</a:t>
                      </a:r>
                      <a:endParaRPr lang="en-US" sz="1200" b="1" dirty="0">
                        <a:latin typeface="Times New Roman"/>
                        <a:ea typeface="Times New Roman"/>
                        <a:cs typeface="Times New Roman"/>
                      </a:endParaRPr>
                    </a:p>
                  </a:txBody>
                  <a:tcPr marL="36333" marR="36333" marT="0" marB="0" anchor="b">
                    <a:solidFill>
                      <a:schemeClr val="bg2">
                        <a:lumMod val="75000"/>
                      </a:schemeClr>
                    </a:solidFill>
                  </a:tcPr>
                </a:tc>
                <a:tc hMerge="1">
                  <a:txBody>
                    <a:bodyPr/>
                    <a:lstStyle/>
                    <a:p>
                      <a:endParaRPr lang="en-US"/>
                    </a:p>
                  </a:txBody>
                  <a:tcPr/>
                </a:tc>
                <a:tc>
                  <a:txBody>
                    <a:bodyPr/>
                    <a:lstStyle/>
                    <a:p>
                      <a:pPr algn="ctr">
                        <a:lnSpc>
                          <a:spcPct val="115000"/>
                        </a:lnSpc>
                        <a:spcAft>
                          <a:spcPts val="0"/>
                        </a:spcAft>
                      </a:pPr>
                      <a:r>
                        <a:rPr lang="es-ES" sz="1200" b="1" dirty="0"/>
                        <a:t>3,08</a:t>
                      </a:r>
                      <a:endParaRPr lang="en-US" sz="1200" b="1" dirty="0">
                        <a:latin typeface="Times New Roman"/>
                        <a:ea typeface="Times New Roman"/>
                        <a:cs typeface="Times New Roman"/>
                      </a:endParaRPr>
                    </a:p>
                  </a:txBody>
                  <a:tcPr marL="36333" marR="36333" marT="0" marB="0" anchor="b">
                    <a:solidFill>
                      <a:schemeClr val="bg2">
                        <a:lumMod val="75000"/>
                      </a:schemeClr>
                    </a:solidFill>
                  </a:tcPr>
                </a:tc>
              </a:tr>
              <a:tr h="241324">
                <a:tc gridSpan="6">
                  <a:txBody>
                    <a:bodyPr/>
                    <a:lstStyle/>
                    <a:p>
                      <a:pPr algn="l">
                        <a:lnSpc>
                          <a:spcPct val="80000"/>
                        </a:lnSpc>
                        <a:spcBef>
                          <a:spcPts val="545"/>
                        </a:spcBef>
                        <a:spcAft>
                          <a:spcPts val="365"/>
                        </a:spcAft>
                        <a:tabLst>
                          <a:tab pos="-457200" algn="l"/>
                        </a:tabLst>
                      </a:pPr>
                      <a:r>
                        <a:rPr lang="es-ES" sz="1200" b="1" spc="-10" dirty="0"/>
                        <a:t>LÍMITE DE DETECCIÓN (L.D.)</a:t>
                      </a:r>
                      <a:endParaRPr lang="en-US" sz="1200" b="1" dirty="0">
                        <a:latin typeface="Times New Roman"/>
                        <a:ea typeface="Times New Roman"/>
                        <a:cs typeface="Times New Roman"/>
                      </a:endParaRPr>
                    </a:p>
                  </a:txBody>
                  <a:tcPr marL="36333" marR="36333" marT="0" marB="0">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dirty="0"/>
                        <a:t>3,12</a:t>
                      </a:r>
                      <a:endParaRPr lang="en-US" sz="1200" dirty="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373">
                <a:tc gridSpan="6">
                  <a:txBody>
                    <a:bodyPr/>
                    <a:lstStyle/>
                    <a:p>
                      <a:pPr algn="l">
                        <a:lnSpc>
                          <a:spcPct val="80000"/>
                        </a:lnSpc>
                        <a:spcBef>
                          <a:spcPts val="545"/>
                        </a:spcBef>
                        <a:spcAft>
                          <a:spcPts val="365"/>
                        </a:spcAft>
                        <a:tabLst>
                          <a:tab pos="-457200" algn="l"/>
                        </a:tabLst>
                      </a:pPr>
                      <a:r>
                        <a:rPr lang="es-ES" sz="1200" b="1" spc="-10" dirty="0"/>
                        <a:t>LÍMITE DE CUANTIFICACIÓN (L.C.)</a:t>
                      </a:r>
                      <a:endParaRPr lang="en-US" sz="1200" b="1" dirty="0">
                        <a:latin typeface="Times New Roman"/>
                        <a:ea typeface="Times New Roman"/>
                        <a:cs typeface="Times New Roman"/>
                      </a:endParaRPr>
                    </a:p>
                  </a:txBody>
                  <a:tcPr marL="36333" marR="36333" marT="0" marB="0">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dirty="0"/>
                        <a:t>6,35</a:t>
                      </a:r>
                      <a:endParaRPr lang="en-US" sz="1200" dirty="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303">
                <a:tc gridSpan="6">
                  <a:txBody>
                    <a:bodyPr/>
                    <a:lstStyle/>
                    <a:p>
                      <a:pPr algn="l">
                        <a:lnSpc>
                          <a:spcPct val="115000"/>
                        </a:lnSpc>
                        <a:spcAft>
                          <a:spcPts val="0"/>
                        </a:spcAft>
                      </a:pPr>
                      <a:r>
                        <a:rPr lang="es-ES" sz="1200" b="1" spc="-10" dirty="0"/>
                        <a:t>INTERVALO DE TRABAJO VALIDADO</a:t>
                      </a:r>
                      <a:endParaRPr lang="en-US" sz="1200" b="1" dirty="0">
                        <a:latin typeface="Times New Roman"/>
                        <a:ea typeface="Times New Roman"/>
                        <a:cs typeface="Times New Roman"/>
                      </a:endParaRPr>
                    </a:p>
                  </a:txBody>
                  <a:tcPr marL="36333" marR="36333" marT="0" marB="0" anchor="ctr">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spc="-10" dirty="0"/>
                        <a:t>50 - 1000 ppm de </a:t>
                      </a:r>
                      <a:r>
                        <a:rPr lang="es-ES" sz="1200" spc="-15" dirty="0"/>
                        <a:t>CaCO</a:t>
                      </a:r>
                      <a:r>
                        <a:rPr lang="es-ES" sz="1200" spc="-15" baseline="-25000" dirty="0"/>
                        <a:t>3</a:t>
                      </a:r>
                      <a:endParaRPr lang="en-US" sz="1200" dirty="0">
                        <a:latin typeface="Times New Roman"/>
                        <a:ea typeface="Times New Roman"/>
                        <a:cs typeface="Times New Roman"/>
                      </a:endParaRPr>
                    </a:p>
                  </a:txBody>
                  <a:tcPr marL="36333" marR="36333"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6" name="35 CuadroTexto"/>
          <p:cNvSpPr txBox="1"/>
          <p:nvPr/>
        </p:nvSpPr>
        <p:spPr>
          <a:xfrm>
            <a:off x="323528" y="3573016"/>
            <a:ext cx="216024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Recup</a:t>
            </a:r>
            <a:r>
              <a:rPr lang="es-ES" b="1" spc="-10" dirty="0" smtClean="0">
                <a:solidFill>
                  <a:schemeClr val="tx1"/>
                </a:solidFill>
                <a:effectLst>
                  <a:glow rad="101600">
                    <a:schemeClr val="bg1">
                      <a:alpha val="60000"/>
                    </a:schemeClr>
                  </a:glow>
                </a:effectLst>
              </a:rPr>
              <a:t>.</a:t>
            </a:r>
            <a:r>
              <a:rPr lang="es-MX" b="1" dirty="0" smtClean="0">
                <a:solidFill>
                  <a:schemeClr val="tx1"/>
                </a:solidFill>
                <a:effectLst>
                  <a:glow rad="101600">
                    <a:schemeClr val="bg1">
                      <a:alpha val="60000"/>
                    </a:schemeClr>
                  </a:glow>
                </a:effectLst>
                <a:latin typeface="Times New Roman"/>
                <a:ea typeface="Times New Roman"/>
                <a:cs typeface="Times New Roman"/>
              </a:rPr>
              <a:t>= 100% </a:t>
            </a:r>
            <a:r>
              <a:rPr lang="es-ES" b="1" spc="-10" dirty="0" smtClean="0">
                <a:solidFill>
                  <a:schemeClr val="tx1"/>
                </a:solidFill>
                <a:effectLst>
                  <a:glow rad="101600">
                    <a:schemeClr val="bg1">
                      <a:alpha val="60000"/>
                    </a:schemeClr>
                  </a:glow>
                </a:effectLst>
              </a:rPr>
              <a:t>± 4.S (</a:t>
            </a:r>
            <a:r>
              <a:rPr lang="es-ES" sz="1200" b="1" spc="-10" dirty="0" smtClean="0">
                <a:solidFill>
                  <a:schemeClr val="tx1"/>
                </a:solidFill>
                <a:effectLst>
                  <a:glow rad="101600">
                    <a:schemeClr val="bg1">
                      <a:alpha val="60000"/>
                    </a:schemeClr>
                  </a:glow>
                </a:effectLst>
              </a:rPr>
              <a:t>S= máx. desviación estándar del sistema= %CV</a:t>
            </a:r>
            <a:r>
              <a:rPr lang="es-ES" b="1" spc="-10" dirty="0" smtClean="0">
                <a:solidFill>
                  <a:schemeClr val="tx1"/>
                </a:solidFill>
                <a:effectLst>
                  <a:glow rad="101600">
                    <a:schemeClr val="bg1">
                      <a:alpha val="60000"/>
                    </a:schemeClr>
                  </a:glow>
                </a:effectLst>
              </a:rPr>
              <a:t>)</a:t>
            </a:r>
          </a:p>
        </p:txBody>
      </p:sp>
      <p:sp>
        <p:nvSpPr>
          <p:cNvPr id="37" name="36 CuadroTexto"/>
          <p:cNvSpPr txBox="1"/>
          <p:nvPr/>
        </p:nvSpPr>
        <p:spPr>
          <a:xfrm>
            <a:off x="179512" y="2276872"/>
            <a:ext cx="23397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b="1" dirty="0" smtClean="0"/>
              <a:t>CRITERIOS DE ACEPTACIÓN </a:t>
            </a:r>
            <a:endParaRPr lang="en-US" sz="1400" b="1" dirty="0"/>
          </a:p>
        </p:txBody>
      </p:sp>
      <p:sp>
        <p:nvSpPr>
          <p:cNvPr id="35" name="34 CuadroTexto"/>
          <p:cNvSpPr txBox="1"/>
          <p:nvPr/>
        </p:nvSpPr>
        <p:spPr>
          <a:xfrm>
            <a:off x="323528" y="2708920"/>
            <a:ext cx="20882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r>
              <a:rPr lang="es-ES" b="1" spc="-10" baseline="-25000" dirty="0" smtClean="0">
                <a:solidFill>
                  <a:schemeClr val="tx1"/>
                </a:solidFill>
                <a:effectLst>
                  <a:glow rad="101600">
                    <a:schemeClr val="bg1">
                      <a:alpha val="60000"/>
                    </a:schemeClr>
                  </a:glow>
                </a:effectLst>
              </a:rPr>
              <a:t>  </a:t>
            </a:r>
            <a:r>
              <a:rPr lang="es-MX" b="1" dirty="0" smtClean="0">
                <a:solidFill>
                  <a:schemeClr val="tx1"/>
                </a:solidFill>
                <a:effectLst>
                  <a:glow rad="101600">
                    <a:schemeClr val="bg1">
                      <a:alpha val="60000"/>
                    </a:schemeClr>
                  </a:glow>
                </a:effectLst>
                <a:latin typeface="Times New Roman"/>
                <a:ea typeface="Times New Roman"/>
                <a:cs typeface="Times New Roman"/>
              </a:rPr>
              <a:t>≤ 3%</a:t>
            </a:r>
          </a:p>
          <a:p>
            <a:r>
              <a:rPr lang="es-ES" b="1" spc="-10" dirty="0" smtClean="0">
                <a:solidFill>
                  <a:schemeClr val="tx1"/>
                </a:solidFill>
                <a:effectLst>
                  <a:glow rad="101600">
                    <a:schemeClr val="bg1">
                      <a:alpha val="60000"/>
                    </a:schemeClr>
                  </a:glow>
                </a:effectLst>
              </a:rPr>
              <a:t>%CV</a:t>
            </a:r>
            <a:r>
              <a:rPr lang="es-ES" b="1" spc="-10" baseline="-25000" dirty="0" smtClean="0">
                <a:solidFill>
                  <a:schemeClr val="tx1"/>
                </a:solidFill>
                <a:effectLst>
                  <a:glow rad="101600">
                    <a:schemeClr val="bg1">
                      <a:alpha val="60000"/>
                    </a:schemeClr>
                  </a:glow>
                </a:effectLst>
              </a:rPr>
              <a:t>R</a:t>
            </a:r>
            <a:r>
              <a:rPr lang="en-US" b="1" dirty="0" smtClean="0">
                <a:solidFill>
                  <a:schemeClr val="tx1"/>
                </a:solidFill>
                <a:effectLst>
                  <a:glow rad="101600">
                    <a:schemeClr val="bg1">
                      <a:alpha val="60000"/>
                    </a:schemeClr>
                  </a:glow>
                </a:effectLst>
                <a:latin typeface="Times New Roman"/>
                <a:cs typeface="Times New Roman"/>
              </a:rPr>
              <a:t> </a:t>
            </a:r>
            <a:r>
              <a:rPr lang="es-MX" b="1" dirty="0" smtClean="0">
                <a:solidFill>
                  <a:schemeClr val="tx1"/>
                </a:solidFill>
                <a:effectLst>
                  <a:glow rad="101600">
                    <a:schemeClr val="bg1">
                      <a:alpha val="60000"/>
                    </a:schemeClr>
                  </a:glow>
                </a:effectLst>
                <a:latin typeface="Times New Roman"/>
                <a:ea typeface="Times New Roman"/>
                <a:cs typeface="Times New Roman"/>
              </a:rPr>
              <a:t>=  2.</a:t>
            </a:r>
            <a:r>
              <a:rPr lang="es-ES" b="1" spc="-10" dirty="0" smtClean="0">
                <a:solidFill>
                  <a:schemeClr val="tx1"/>
                </a:solidFill>
                <a:effectLst>
                  <a:glow rad="101600">
                    <a:schemeClr val="bg1">
                      <a:alpha val="60000"/>
                    </a:schemeClr>
                  </a:glow>
                </a:effectLst>
              </a:rPr>
              <a:t> %</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endParaRPr lang="es-ES" b="1" spc="-10" baseline="-25000" dirty="0" smtClean="0">
              <a:solidFill>
                <a:schemeClr val="tx1"/>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DISCUSIÓN DE RESULTADOS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DUREZA</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16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Incertidumbre de la masa (</a:t>
            </a:r>
            <a:r>
              <a:rPr kumimoji="0" lang="es-ES"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conforme ecuación (26):</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5" name="Rectangle 2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_tradnl"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2" name="21 Tabla"/>
          <p:cNvGraphicFramePr>
            <a:graphicFrameLocks noGrp="1"/>
          </p:cNvGraphicFramePr>
          <p:nvPr/>
        </p:nvGraphicFramePr>
        <p:xfrm>
          <a:off x="2627783" y="1340768"/>
          <a:ext cx="5904657" cy="5511423"/>
        </p:xfrm>
        <a:graphic>
          <a:graphicData uri="http://schemas.openxmlformats.org/drawingml/2006/table">
            <a:tbl>
              <a:tblPr>
                <a:tableStyleId>{69C7853C-536D-4A76-A0AE-DD22124D55A5}</a:tableStyleId>
              </a:tblPr>
              <a:tblGrid>
                <a:gridCol w="1073792"/>
                <a:gridCol w="748521"/>
                <a:gridCol w="125545"/>
                <a:gridCol w="772252"/>
                <a:gridCol w="216634"/>
                <a:gridCol w="125545"/>
                <a:gridCol w="353984"/>
                <a:gridCol w="634901"/>
                <a:gridCol w="125545"/>
                <a:gridCol w="863969"/>
                <a:gridCol w="863969"/>
              </a:tblGrid>
              <a:tr h="657189">
                <a:tc gridSpan="5">
                  <a:txBody>
                    <a:bodyPr/>
                    <a:lstStyle/>
                    <a:p>
                      <a:pPr algn="l">
                        <a:lnSpc>
                          <a:spcPct val="80000"/>
                        </a:lnSpc>
                        <a:spcBef>
                          <a:spcPts val="545"/>
                        </a:spcBef>
                        <a:spcAft>
                          <a:spcPts val="365"/>
                        </a:spcAft>
                        <a:tabLst>
                          <a:tab pos="959485" algn="ctr"/>
                        </a:tabLst>
                      </a:pPr>
                      <a:r>
                        <a:rPr lang="es-ES" sz="1200" b="1" kern="1200" spc="-10" dirty="0">
                          <a:solidFill>
                            <a:schemeClr val="dk1"/>
                          </a:solidFill>
                          <a:latin typeface="+mn-lt"/>
                          <a:ea typeface="+mn-ea"/>
                          <a:cs typeface="+mn-cs"/>
                        </a:rPr>
                        <a:t>CUANTITATIVO	●</a:t>
                      </a:r>
                      <a:endParaRPr lang="en-US" sz="1200" b="1" kern="1200" spc="-10" dirty="0">
                        <a:solidFill>
                          <a:schemeClr val="dk1"/>
                        </a:solidFill>
                        <a:latin typeface="+mn-lt"/>
                        <a:ea typeface="+mn-ea"/>
                        <a:cs typeface="+mn-cs"/>
                      </a:endParaRPr>
                    </a:p>
                    <a:p>
                      <a:pPr algn="l">
                        <a:lnSpc>
                          <a:spcPct val="80000"/>
                        </a:lnSpc>
                        <a:spcBef>
                          <a:spcPts val="545"/>
                        </a:spcBef>
                        <a:spcAft>
                          <a:spcPts val="365"/>
                        </a:spcAft>
                        <a:tabLst>
                          <a:tab pos="959485" algn="ctr"/>
                        </a:tabLst>
                      </a:pPr>
                      <a:r>
                        <a:rPr lang="es-ES" sz="1200" b="1" kern="1200" spc="-10" dirty="0">
                          <a:solidFill>
                            <a:schemeClr val="dk1"/>
                          </a:solidFill>
                          <a:latin typeface="+mn-lt"/>
                          <a:ea typeface="+mn-ea"/>
                          <a:cs typeface="+mn-cs"/>
                        </a:rPr>
                        <a:t>CUALITATIVO	</a:t>
                      </a:r>
                      <a:endParaRPr lang="en-US" sz="1200" b="1" kern="1200" spc="-10" dirty="0">
                        <a:solidFill>
                          <a:schemeClr val="dk1"/>
                        </a:solidFill>
                        <a:latin typeface="+mn-lt"/>
                        <a:ea typeface="+mn-ea"/>
                        <a:cs typeface="+mn-cs"/>
                      </a:endParaRPr>
                    </a:p>
                    <a:p>
                      <a:pPr algn="l">
                        <a:lnSpc>
                          <a:spcPct val="80000"/>
                        </a:lnSpc>
                        <a:spcBef>
                          <a:spcPts val="545"/>
                        </a:spcBef>
                        <a:spcAft>
                          <a:spcPts val="365"/>
                        </a:spcAft>
                        <a:tabLst>
                          <a:tab pos="959485" algn="ctr"/>
                        </a:tabLst>
                      </a:pPr>
                      <a:r>
                        <a:rPr lang="es-ES" sz="1200" b="1" kern="1200" spc="-10" dirty="0">
                          <a:solidFill>
                            <a:schemeClr val="dk1"/>
                          </a:solidFill>
                          <a:latin typeface="+mn-lt"/>
                          <a:ea typeface="+mn-ea"/>
                          <a:cs typeface="+mn-cs"/>
                        </a:rPr>
                        <a:t>DE IDENTIFICACIÓN	</a:t>
                      </a:r>
                      <a:endParaRPr lang="en-US" sz="1200" b="1" kern="1200" spc="-10" dirty="0">
                        <a:solidFill>
                          <a:schemeClr val="dk1"/>
                        </a:solidFill>
                        <a:latin typeface="+mn-lt"/>
                        <a:ea typeface="+mn-ea"/>
                        <a:cs typeface="+mn-cs"/>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lnSpc>
                          <a:spcPct val="80000"/>
                        </a:lnSpc>
                        <a:spcBef>
                          <a:spcPts val="545"/>
                        </a:spcBef>
                        <a:spcAft>
                          <a:spcPts val="365"/>
                        </a:spcAft>
                        <a:tabLst>
                          <a:tab pos="959485" algn="ctr"/>
                        </a:tabLst>
                      </a:pPr>
                      <a:r>
                        <a:rPr lang="es-ES" sz="1200" b="1" kern="1200" spc="-10" dirty="0">
                          <a:solidFill>
                            <a:schemeClr val="dk1"/>
                          </a:solidFill>
                          <a:latin typeface="+mn-lt"/>
                          <a:ea typeface="+mn-ea"/>
                          <a:cs typeface="+mn-cs"/>
                        </a:rPr>
                        <a:t>Analito:  Dureza</a:t>
                      </a:r>
                      <a:endParaRPr lang="en-US" sz="1200" b="1" kern="1200" spc="-10" dirty="0">
                        <a:solidFill>
                          <a:schemeClr val="dk1"/>
                        </a:solidFill>
                        <a:latin typeface="+mn-lt"/>
                        <a:ea typeface="+mn-ea"/>
                        <a:cs typeface="+mn-cs"/>
                      </a:endParaRPr>
                    </a:p>
                    <a:p>
                      <a:pPr algn="l">
                        <a:lnSpc>
                          <a:spcPct val="80000"/>
                        </a:lnSpc>
                        <a:spcBef>
                          <a:spcPts val="545"/>
                        </a:spcBef>
                        <a:spcAft>
                          <a:spcPts val="365"/>
                        </a:spcAft>
                        <a:tabLst>
                          <a:tab pos="959485" algn="ctr"/>
                        </a:tabLst>
                      </a:pPr>
                      <a:r>
                        <a:rPr lang="es-ES" sz="1200" b="1" kern="1200" spc="-10" dirty="0">
                          <a:solidFill>
                            <a:schemeClr val="dk1"/>
                          </a:solidFill>
                          <a:latin typeface="+mn-lt"/>
                          <a:ea typeface="+mn-ea"/>
                          <a:cs typeface="+mn-cs"/>
                        </a:rPr>
                        <a:t>Unidades: mg/L de CaCO3</a:t>
                      </a:r>
                      <a:endParaRPr lang="en-US" sz="1200" b="1" kern="1200" spc="-10" dirty="0">
                        <a:solidFill>
                          <a:schemeClr val="dk1"/>
                        </a:solidFill>
                        <a:latin typeface="+mn-lt"/>
                        <a:ea typeface="+mn-ea"/>
                        <a:cs typeface="+mn-cs"/>
                      </a:endParaRPr>
                    </a:p>
                    <a:p>
                      <a:pPr algn="l">
                        <a:lnSpc>
                          <a:spcPct val="80000"/>
                        </a:lnSpc>
                        <a:spcBef>
                          <a:spcPts val="545"/>
                        </a:spcBef>
                        <a:spcAft>
                          <a:spcPts val="365"/>
                        </a:spcAft>
                        <a:tabLst>
                          <a:tab pos="959485" algn="ctr"/>
                        </a:tabLst>
                      </a:pPr>
                      <a:r>
                        <a:rPr lang="es-ES" sz="1200" b="1" kern="1200" spc="-10" dirty="0">
                          <a:solidFill>
                            <a:schemeClr val="dk1"/>
                          </a:solidFill>
                          <a:latin typeface="+mn-lt"/>
                          <a:ea typeface="+mn-ea"/>
                          <a:cs typeface="+mn-cs"/>
                        </a:rPr>
                        <a:t>Matriz: agua</a:t>
                      </a:r>
                      <a:endParaRPr lang="en-US" sz="1200" b="1" kern="1200" spc="-10" dirty="0">
                        <a:solidFill>
                          <a:schemeClr val="dk1"/>
                        </a:solidFill>
                        <a:latin typeface="+mn-lt"/>
                        <a:ea typeface="+mn-ea"/>
                        <a:cs typeface="+mn-cs"/>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834">
                <a:tc gridSpan="3">
                  <a:txBody>
                    <a:bodyPr/>
                    <a:lstStyle/>
                    <a:p>
                      <a:pPr algn="ctr">
                        <a:lnSpc>
                          <a:spcPct val="80000"/>
                        </a:lnSpc>
                        <a:spcBef>
                          <a:spcPts val="545"/>
                        </a:spcBef>
                        <a:spcAft>
                          <a:spcPts val="365"/>
                        </a:spcAft>
                        <a:tabLst>
                          <a:tab pos="-457200" algn="l"/>
                        </a:tabLst>
                      </a:pPr>
                      <a:r>
                        <a:rPr lang="es-ES" sz="1200" b="1" kern="1200" spc="-10" dirty="0" err="1">
                          <a:solidFill>
                            <a:schemeClr val="dk1"/>
                          </a:solidFill>
                          <a:latin typeface="+mn-lt"/>
                          <a:ea typeface="+mn-ea"/>
                          <a:cs typeface="+mn-cs"/>
                        </a:rPr>
                        <a:t>FUNCIÓN DE RESPUESTA</a:t>
                      </a:r>
                      <a:endParaRPr lang="en-US" sz="1200" b="1" kern="1200" spc="-10" dirty="0" err="1">
                        <a:solidFill>
                          <a:schemeClr val="dk1"/>
                        </a:solidFill>
                        <a:latin typeface="+mn-lt"/>
                        <a:ea typeface="+mn-ea"/>
                        <a:cs typeface="+mn-cs"/>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959485" algn="ctr"/>
                        </a:tabLst>
                      </a:pPr>
                      <a:r>
                        <a:rPr lang="es-ES" sz="1200" b="1" kern="1200" spc="-10" dirty="0">
                          <a:solidFill>
                            <a:schemeClr val="dk1"/>
                          </a:solidFill>
                          <a:latin typeface="+mn-lt"/>
                          <a:ea typeface="+mn-ea"/>
                          <a:cs typeface="+mn-cs"/>
                        </a:rPr>
                        <a:t>INSTRUMENTAL</a:t>
                      </a:r>
                      <a:endParaRPr lang="en-US" sz="1200" b="1" kern="1200" spc="-10" dirty="0">
                        <a:solidFill>
                          <a:schemeClr val="dk1"/>
                        </a:solidFill>
                        <a:latin typeface="+mn-lt"/>
                        <a:ea typeface="+mn-ea"/>
                        <a:cs typeface="+mn-cs"/>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DEL MÉTODO</a:t>
                      </a:r>
                      <a:endParaRPr lang="en-US" sz="1200" b="1" kern="1200" spc="-10" dirty="0">
                        <a:solidFill>
                          <a:schemeClr val="dk1"/>
                        </a:solidFill>
                        <a:latin typeface="+mn-lt"/>
                        <a:ea typeface="+mn-ea"/>
                        <a:cs typeface="+mn-cs"/>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r>
              <a:tr h="76116">
                <a:tc gridSpan="3">
                  <a:txBody>
                    <a:bodyPr/>
                    <a:lstStyle/>
                    <a:p>
                      <a:pPr algn="ctr">
                        <a:lnSpc>
                          <a:spcPct val="115000"/>
                        </a:lnSpc>
                        <a:spcAft>
                          <a:spcPts val="0"/>
                        </a:spcAft>
                      </a:pPr>
                      <a:r>
                        <a:rPr lang="es-ES" sz="1200"/>
                        <a:t>m</a:t>
                      </a:r>
                      <a:endParaRPr lang="en-US" sz="1200">
                        <a:latin typeface="Times New Roman"/>
                        <a:ea typeface="Times New Roman"/>
                        <a:cs typeface="Times New Roman"/>
                      </a:endParaRPr>
                    </a:p>
                  </a:txBody>
                  <a:tcPr marL="39529" marR="3952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dirty="0"/>
                        <a:t>N/A</a:t>
                      </a:r>
                      <a:endParaRPr lang="en-US" sz="1200" dirty="0">
                        <a:latin typeface="Times New Roman"/>
                        <a:ea typeface="Times New Roman"/>
                        <a:cs typeface="Times New Roman"/>
                      </a:endParaRPr>
                    </a:p>
                  </a:txBody>
                  <a:tcPr marL="39529" marR="3952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200" dirty="0"/>
                        <a:t>1,016</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r>
              <a:tr h="76116">
                <a:tc gridSpan="3">
                  <a:txBody>
                    <a:bodyPr/>
                    <a:lstStyle/>
                    <a:p>
                      <a:pPr algn="ctr">
                        <a:lnSpc>
                          <a:spcPct val="115000"/>
                        </a:lnSpc>
                        <a:spcAft>
                          <a:spcPts val="0"/>
                        </a:spcAft>
                      </a:pPr>
                      <a:r>
                        <a:rPr lang="es-ES" sz="1200"/>
                        <a:t>S</a:t>
                      </a:r>
                      <a:r>
                        <a:rPr lang="es-ES" sz="1200" baseline="-25000"/>
                        <a:t>m</a:t>
                      </a:r>
                      <a:endParaRPr lang="en-US" sz="1200">
                        <a:latin typeface="Times New Roman"/>
                        <a:ea typeface="Times New Roman"/>
                        <a:cs typeface="Times New Roman"/>
                      </a:endParaRPr>
                    </a:p>
                  </a:txBody>
                  <a:tcPr marL="39529" marR="3952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a:t>N/A</a:t>
                      </a:r>
                      <a:endParaRPr lang="en-US" sz="1200">
                        <a:latin typeface="Times New Roman"/>
                        <a:ea typeface="Times New Roman"/>
                        <a:cs typeface="Times New Roman"/>
                      </a:endParaRPr>
                    </a:p>
                  </a:txBody>
                  <a:tcPr marL="39529" marR="3952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200" dirty="0"/>
                        <a:t>0,002</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r>
              <a:tr h="76116">
                <a:tc gridSpan="3">
                  <a:txBody>
                    <a:bodyPr/>
                    <a:lstStyle/>
                    <a:p>
                      <a:pPr algn="ctr">
                        <a:lnSpc>
                          <a:spcPct val="115000"/>
                        </a:lnSpc>
                        <a:spcAft>
                          <a:spcPts val="0"/>
                        </a:spcAft>
                      </a:pPr>
                      <a:r>
                        <a:rPr lang="es-ES" sz="1200"/>
                        <a:t>b</a:t>
                      </a:r>
                      <a:endParaRPr lang="en-US" sz="1200">
                        <a:latin typeface="Times New Roman"/>
                        <a:ea typeface="Times New Roman"/>
                        <a:cs typeface="Times New Roman"/>
                      </a:endParaRPr>
                    </a:p>
                  </a:txBody>
                  <a:tcPr marL="39529" marR="3952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a:t>N/A</a:t>
                      </a:r>
                      <a:endParaRPr lang="en-US" sz="1200">
                        <a:latin typeface="Times New Roman"/>
                        <a:ea typeface="Times New Roman"/>
                        <a:cs typeface="Times New Roman"/>
                      </a:endParaRPr>
                    </a:p>
                  </a:txBody>
                  <a:tcPr marL="39529" marR="3952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200" dirty="0"/>
                        <a:t>-0,858</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r>
              <a:tr h="76116">
                <a:tc gridSpan="3">
                  <a:txBody>
                    <a:bodyPr/>
                    <a:lstStyle/>
                    <a:p>
                      <a:pPr algn="ctr">
                        <a:lnSpc>
                          <a:spcPct val="115000"/>
                        </a:lnSpc>
                        <a:spcAft>
                          <a:spcPts val="0"/>
                        </a:spcAft>
                      </a:pPr>
                      <a:r>
                        <a:rPr lang="es-ES" sz="1200"/>
                        <a:t>S</a:t>
                      </a:r>
                      <a:r>
                        <a:rPr lang="es-ES" sz="1200" baseline="-25000"/>
                        <a:t>b</a:t>
                      </a:r>
                      <a:endParaRPr lang="en-US" sz="1200">
                        <a:latin typeface="Times New Roman"/>
                        <a:ea typeface="Times New Roman"/>
                        <a:cs typeface="Times New Roman"/>
                      </a:endParaRPr>
                    </a:p>
                  </a:txBody>
                  <a:tcPr marL="39529" marR="3952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a:t>N/A</a:t>
                      </a:r>
                      <a:endParaRPr lang="en-US" sz="1200">
                        <a:latin typeface="Times New Roman"/>
                        <a:ea typeface="Times New Roman"/>
                        <a:cs typeface="Times New Roman"/>
                      </a:endParaRPr>
                    </a:p>
                  </a:txBody>
                  <a:tcPr marL="39529" marR="3952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200" dirty="0"/>
                        <a:t>0,787</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r>
              <a:tr h="76116">
                <a:tc gridSpan="3">
                  <a:txBody>
                    <a:bodyPr/>
                    <a:lstStyle/>
                    <a:p>
                      <a:pPr algn="ctr">
                        <a:lnSpc>
                          <a:spcPct val="115000"/>
                        </a:lnSpc>
                        <a:spcAft>
                          <a:spcPts val="0"/>
                        </a:spcAft>
                      </a:pPr>
                      <a:r>
                        <a:rPr lang="es-ES" sz="1200"/>
                        <a:t>R</a:t>
                      </a:r>
                      <a:r>
                        <a:rPr lang="es-ES" sz="1200" baseline="30000"/>
                        <a:t>2</a:t>
                      </a:r>
                      <a:endParaRPr lang="en-US" sz="1200">
                        <a:latin typeface="Times New Roman"/>
                        <a:ea typeface="Times New Roman"/>
                        <a:cs typeface="Times New Roman"/>
                      </a:endParaRPr>
                    </a:p>
                  </a:txBody>
                  <a:tcPr marL="39529" marR="3952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a:t>N/A</a:t>
                      </a:r>
                      <a:endParaRPr lang="en-US" sz="1200">
                        <a:latin typeface="Times New Roman"/>
                        <a:ea typeface="Times New Roman"/>
                        <a:cs typeface="Times New Roman"/>
                      </a:endParaRPr>
                    </a:p>
                  </a:txBody>
                  <a:tcPr marL="39529" marR="3952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200" dirty="0"/>
                        <a:t>0,99998</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r>
              <a:tr h="106330">
                <a:tc rowSpan="3">
                  <a:txBody>
                    <a:bodyPr/>
                    <a:lstStyle/>
                    <a:p>
                      <a:pPr algn="ctr">
                        <a:lnSpc>
                          <a:spcPct val="80000"/>
                        </a:lnSpc>
                        <a:spcBef>
                          <a:spcPts val="545"/>
                        </a:spcBef>
                        <a:spcAft>
                          <a:spcPts val="365"/>
                        </a:spcAft>
                        <a:tabLst>
                          <a:tab pos="-457200" algn="l"/>
                        </a:tabLst>
                      </a:pPr>
                      <a:r>
                        <a:rPr lang="es-ES" sz="1200" b="1" spc="-10" dirty="0"/>
                        <a:t>Nivel:  </a:t>
                      </a:r>
                      <a:r>
                        <a:rPr lang="es-ES" sz="1200" b="1" spc="-10" dirty="0" err="1"/>
                        <a:t>Conc</a:t>
                      </a:r>
                      <a:r>
                        <a:rPr lang="es-ES" sz="1200" b="1" spc="-10" dirty="0"/>
                        <a:t>. </a:t>
                      </a:r>
                      <a:r>
                        <a:rPr lang="es-ES" sz="1200" b="1" spc="-10" dirty="0" smtClean="0"/>
                        <a:t>Teórica </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gridSpan="10">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PRECISIÓN, EXACTITUD, INCERTIDUMBRE</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834">
                <a:tc vMerge="1">
                  <a:txBody>
                    <a:bodyPr/>
                    <a:lstStyle/>
                    <a:p>
                      <a:endParaRPr lang="en-US"/>
                    </a:p>
                  </a:txBody>
                  <a:tcPr/>
                </a:tc>
                <a:tc gridSpan="3">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err="1">
                          <a:solidFill>
                            <a:schemeClr val="dk1"/>
                          </a:solidFill>
                          <a:latin typeface="+mn-lt"/>
                          <a:ea typeface="+mn-ea"/>
                          <a:cs typeface="+mn-cs"/>
                        </a:rPr>
                        <a:t>Repetibilidad</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gridSpan="5">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Reproducibilidad</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Exactitud</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µexpandida</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r>
              <a:tr h="235335">
                <a:tc vMerge="1">
                  <a:txBody>
                    <a:bodyPr/>
                    <a:lstStyle/>
                    <a:p>
                      <a:endParaRPr lang="en-US"/>
                    </a:p>
                  </a:txBody>
                  <a:tcPr/>
                </a:tc>
                <a:tc>
                  <a:txBody>
                    <a:bodyPr/>
                    <a:lstStyle/>
                    <a:p>
                      <a:pPr algn="ctr">
                        <a:lnSpc>
                          <a:spcPct val="80000"/>
                        </a:lnSpc>
                        <a:spcBef>
                          <a:spcPts val="545"/>
                        </a:spcBef>
                        <a:spcAft>
                          <a:spcPts val="365"/>
                        </a:spcAft>
                        <a:tabLst>
                          <a:tab pos="-457200" algn="l"/>
                        </a:tabLst>
                      </a:pPr>
                      <a:r>
                        <a:rPr lang="es-ES" sz="1200" b="1" spc="-10" dirty="0"/>
                        <a:t>S</a:t>
                      </a:r>
                      <a:r>
                        <a:rPr lang="es-ES" sz="1200" b="1" spc="-10" baseline="-25000" dirty="0"/>
                        <a:t>r</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gridSpan="2">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a:t>
                      </a:r>
                      <a:r>
                        <a:rPr lang="es-ES" sz="1200" b="1" kern="1200" spc="-10" dirty="0" err="1">
                          <a:solidFill>
                            <a:schemeClr val="dk1"/>
                          </a:solidFill>
                          <a:latin typeface="+mn-lt"/>
                          <a:ea typeface="+mn-ea"/>
                          <a:cs typeface="+mn-cs"/>
                        </a:rPr>
                        <a:t>CVr</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hMerge="1">
                  <a:txBody>
                    <a:bodyPr/>
                    <a:lstStyle/>
                    <a:p>
                      <a:endParaRPr lang="en-US"/>
                    </a:p>
                  </a:txBody>
                  <a:tcPr/>
                </a:tc>
                <a:tc gridSpan="3">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SR</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%CVR</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hMerge="1">
                  <a:txBody>
                    <a:bodyPr/>
                    <a:lstStyle/>
                    <a:p>
                      <a:endParaRPr lang="en-US"/>
                    </a:p>
                  </a:txBody>
                  <a:tcPr/>
                </a:tc>
                <a:tc>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a:t>
                      </a:r>
                      <a:r>
                        <a:rPr lang="es-ES" sz="1200" b="1" kern="1200" spc="-10" dirty="0" err="1">
                          <a:solidFill>
                            <a:schemeClr val="dk1"/>
                          </a:solidFill>
                          <a:latin typeface="+mn-lt"/>
                          <a:ea typeface="+mn-ea"/>
                          <a:cs typeface="+mn-cs"/>
                        </a:rPr>
                        <a:t>Recuper</a:t>
                      </a:r>
                      <a:r>
                        <a:rPr lang="es-ES" sz="1200" b="1" kern="1200" spc="-10" dirty="0">
                          <a:solidFill>
                            <a:schemeClr val="dk1"/>
                          </a:solidFill>
                          <a:latin typeface="+mn-lt"/>
                          <a:ea typeface="+mn-ea"/>
                          <a:cs typeface="+mn-cs"/>
                        </a:rPr>
                        <a:t>.</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c>
                  <a:txBody>
                    <a:bodyPr/>
                    <a:lstStyle/>
                    <a:p>
                      <a:pPr marL="0" algn="ctr" defTabSz="914400" rtl="0" eaLnBrk="1" latinLnBrk="0" hangingPunct="1">
                        <a:lnSpc>
                          <a:spcPct val="80000"/>
                        </a:lnSpc>
                        <a:spcBef>
                          <a:spcPts val="545"/>
                        </a:spcBef>
                        <a:spcAft>
                          <a:spcPts val="365"/>
                        </a:spcAft>
                        <a:tabLst>
                          <a:tab pos="977265" algn="ctr"/>
                        </a:tabLst>
                      </a:pPr>
                      <a:r>
                        <a:rPr lang="es-ES" sz="1200" b="1" kern="1200" spc="-10" dirty="0">
                          <a:solidFill>
                            <a:schemeClr val="dk1"/>
                          </a:solidFill>
                          <a:latin typeface="+mn-lt"/>
                          <a:ea typeface="+mn-ea"/>
                          <a:cs typeface="+mn-cs"/>
                        </a:rPr>
                        <a:t>µ (k= 2)</a:t>
                      </a:r>
                      <a:endParaRPr lang="en-US" sz="1200" b="1" kern="1200" spc="-10" dirty="0">
                        <a:solidFill>
                          <a:schemeClr val="dk1"/>
                        </a:solidFill>
                        <a:latin typeface="+mn-lt"/>
                        <a:ea typeface="+mn-ea"/>
                        <a:cs typeface="+mn-cs"/>
                      </a:endParaRPr>
                    </a:p>
                  </a:txBody>
                  <a:tcPr marL="39529" marR="39529" marT="0" marB="0" anchor="ctr">
                    <a:solidFill>
                      <a:schemeClr val="accent3">
                        <a:lumMod val="60000"/>
                        <a:lumOff val="40000"/>
                      </a:schemeClr>
                    </a:solidFill>
                  </a:tcPr>
                </a:tc>
              </a:tr>
              <a:tr h="68959">
                <a:tc>
                  <a:txBody>
                    <a:bodyPr/>
                    <a:lstStyle/>
                    <a:p>
                      <a:pPr algn="ctr">
                        <a:lnSpc>
                          <a:spcPct val="115000"/>
                        </a:lnSpc>
                        <a:spcAft>
                          <a:spcPts val="0"/>
                        </a:spcAft>
                      </a:pPr>
                      <a:r>
                        <a:rPr lang="es-ES" sz="1200" b="1" dirty="0"/>
                        <a:t>1:     20ppm</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dirty="0"/>
                        <a:t>0,67</a:t>
                      </a:r>
                      <a:endParaRPr lang="en-US" sz="1200" dirty="0">
                        <a:latin typeface="Times New Roman"/>
                        <a:ea typeface="Times New Roman"/>
                        <a:cs typeface="Times New Roman"/>
                      </a:endParaRPr>
                    </a:p>
                  </a:txBody>
                  <a:tcPr marL="39529" marR="39529" marT="0" marB="0" anchor="b">
                    <a:solidFill>
                      <a:schemeClr val="bg1"/>
                    </a:solidFill>
                  </a:tcPr>
                </a:tc>
                <a:tc gridSpan="2">
                  <a:txBody>
                    <a:bodyPr/>
                    <a:lstStyle/>
                    <a:p>
                      <a:pPr algn="ctr">
                        <a:lnSpc>
                          <a:spcPct val="115000"/>
                        </a:lnSpc>
                        <a:spcAft>
                          <a:spcPts val="0"/>
                        </a:spcAft>
                      </a:pPr>
                      <a:r>
                        <a:rPr lang="es-ES" sz="1200" dirty="0"/>
                        <a:t>3,13</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0,67</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dirty="0"/>
                        <a:t>3,06</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108,89</a:t>
                      </a:r>
                      <a:endParaRPr lang="en-US" sz="1200">
                        <a:latin typeface="Times New Roman"/>
                        <a:ea typeface="Times New Roman"/>
                        <a:cs typeface="Times New Roman"/>
                      </a:endParaRPr>
                    </a:p>
                  </a:txBody>
                  <a:tcPr marL="39529" marR="39529" marT="0" marB="0" anchor="b">
                    <a:solidFill>
                      <a:schemeClr val="bg1"/>
                    </a:solidFill>
                  </a:tcPr>
                </a:tc>
                <a:tc>
                  <a:txBody>
                    <a:bodyPr/>
                    <a:lstStyle/>
                    <a:p>
                      <a:pPr algn="ctr">
                        <a:lnSpc>
                          <a:spcPct val="115000"/>
                        </a:lnSpc>
                        <a:spcAft>
                          <a:spcPts val="0"/>
                        </a:spcAft>
                      </a:pPr>
                      <a:r>
                        <a:rPr lang="es-ES" sz="1200" dirty="0" smtClean="0"/>
                        <a:t>1,34</a:t>
                      </a:r>
                      <a:endParaRPr lang="en-US" sz="1200" dirty="0">
                        <a:latin typeface="Times New Roman"/>
                        <a:ea typeface="Times New Roman"/>
                        <a:cs typeface="Times New Roman"/>
                      </a:endParaRPr>
                    </a:p>
                  </a:txBody>
                  <a:tcPr marL="39529" marR="39529" marT="0" marB="0" anchor="b">
                    <a:solidFill>
                      <a:schemeClr val="bg1"/>
                    </a:solidFill>
                  </a:tcPr>
                </a:tc>
              </a:tr>
              <a:tr h="0">
                <a:tc>
                  <a:txBody>
                    <a:bodyPr/>
                    <a:lstStyle/>
                    <a:p>
                      <a:pPr algn="ctr">
                        <a:lnSpc>
                          <a:spcPct val="115000"/>
                        </a:lnSpc>
                        <a:spcAft>
                          <a:spcPts val="0"/>
                        </a:spcAft>
                      </a:pPr>
                      <a:r>
                        <a:rPr lang="es-ES" sz="1200" b="1" dirty="0"/>
                        <a:t>2:     30ppm</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dirty="0"/>
                        <a:t>0,94</a:t>
                      </a:r>
                      <a:endParaRPr lang="en-US" sz="1200" dirty="0">
                        <a:latin typeface="Times New Roman"/>
                        <a:ea typeface="Times New Roman"/>
                        <a:cs typeface="Times New Roman"/>
                      </a:endParaRPr>
                    </a:p>
                  </a:txBody>
                  <a:tcPr marL="39529" marR="39529" marT="0" marB="0" anchor="b">
                    <a:solidFill>
                      <a:schemeClr val="bg1"/>
                    </a:solidFill>
                  </a:tcPr>
                </a:tc>
                <a:tc gridSpan="2">
                  <a:txBody>
                    <a:bodyPr/>
                    <a:lstStyle/>
                    <a:p>
                      <a:pPr algn="ctr">
                        <a:lnSpc>
                          <a:spcPct val="115000"/>
                        </a:lnSpc>
                        <a:spcAft>
                          <a:spcPts val="0"/>
                        </a:spcAft>
                      </a:pPr>
                      <a:r>
                        <a:rPr lang="es-ES" sz="1200" dirty="0"/>
                        <a:t>3,14</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0,94</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a:t>3,10</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dirty="0"/>
                        <a:t>101,48</a:t>
                      </a:r>
                      <a:endParaRPr lang="en-US" sz="1200" dirty="0">
                        <a:latin typeface="Times New Roman"/>
                        <a:ea typeface="Times New Roman"/>
                        <a:cs typeface="Times New Roman"/>
                      </a:endParaRPr>
                    </a:p>
                  </a:txBody>
                  <a:tcPr marL="39529" marR="39529" marT="0" marB="0" anchor="b">
                    <a:solidFill>
                      <a:schemeClr val="bg1"/>
                    </a:solidFill>
                  </a:tcPr>
                </a:tc>
                <a:tc>
                  <a:txBody>
                    <a:bodyPr/>
                    <a:lstStyle/>
                    <a:p>
                      <a:pPr algn="ctr">
                        <a:lnSpc>
                          <a:spcPct val="115000"/>
                        </a:lnSpc>
                        <a:spcAft>
                          <a:spcPts val="0"/>
                        </a:spcAft>
                      </a:pPr>
                      <a:r>
                        <a:rPr lang="es-ES" sz="1200" dirty="0"/>
                        <a:t>1,89</a:t>
                      </a:r>
                      <a:endParaRPr lang="en-US" sz="1200" dirty="0">
                        <a:latin typeface="Times New Roman"/>
                        <a:ea typeface="Times New Roman"/>
                        <a:cs typeface="Times New Roman"/>
                      </a:endParaRPr>
                    </a:p>
                  </a:txBody>
                  <a:tcPr marL="39529" marR="39529" marT="0" marB="0" anchor="b">
                    <a:solidFill>
                      <a:schemeClr val="bg1"/>
                    </a:solidFill>
                  </a:tcPr>
                </a:tc>
              </a:tr>
              <a:tr h="42157">
                <a:tc>
                  <a:txBody>
                    <a:bodyPr/>
                    <a:lstStyle/>
                    <a:p>
                      <a:pPr algn="ctr">
                        <a:lnSpc>
                          <a:spcPct val="115000"/>
                        </a:lnSpc>
                        <a:spcAft>
                          <a:spcPts val="0"/>
                        </a:spcAft>
                      </a:pPr>
                      <a:r>
                        <a:rPr lang="es-ES" sz="1200" b="1" dirty="0"/>
                        <a:t>3:     50ppm</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dirty="0"/>
                        <a:t>0,94</a:t>
                      </a:r>
                      <a:endParaRPr lang="en-US" sz="1200" dirty="0">
                        <a:latin typeface="Times New Roman"/>
                        <a:ea typeface="Times New Roman"/>
                        <a:cs typeface="Times New Roman"/>
                      </a:endParaRPr>
                    </a:p>
                  </a:txBody>
                  <a:tcPr marL="39529" marR="39529" marT="0" marB="0" anchor="b">
                    <a:solidFill>
                      <a:schemeClr val="bg1"/>
                    </a:solidFill>
                  </a:tcPr>
                </a:tc>
                <a:tc gridSpan="2">
                  <a:txBody>
                    <a:bodyPr/>
                    <a:lstStyle/>
                    <a:p>
                      <a:pPr algn="ctr">
                        <a:lnSpc>
                          <a:spcPct val="115000"/>
                        </a:lnSpc>
                        <a:spcAft>
                          <a:spcPts val="0"/>
                        </a:spcAft>
                      </a:pPr>
                      <a:r>
                        <a:rPr lang="es-ES" sz="1200" dirty="0"/>
                        <a:t>1,89</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dirty="0"/>
                        <a:t>0,99</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a:t>1,94</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101,78</a:t>
                      </a:r>
                      <a:endParaRPr lang="en-US" sz="1200">
                        <a:latin typeface="Times New Roman"/>
                        <a:ea typeface="Times New Roman"/>
                        <a:cs typeface="Times New Roman"/>
                      </a:endParaRPr>
                    </a:p>
                  </a:txBody>
                  <a:tcPr marL="39529" marR="39529" marT="0" marB="0" anchor="b">
                    <a:solidFill>
                      <a:schemeClr val="bg1"/>
                    </a:solidFill>
                  </a:tcPr>
                </a:tc>
                <a:tc>
                  <a:txBody>
                    <a:bodyPr/>
                    <a:lstStyle/>
                    <a:p>
                      <a:pPr algn="ctr">
                        <a:lnSpc>
                          <a:spcPct val="115000"/>
                        </a:lnSpc>
                        <a:spcAft>
                          <a:spcPts val="0"/>
                        </a:spcAft>
                      </a:pPr>
                      <a:r>
                        <a:rPr lang="es-ES" sz="1200"/>
                        <a:t>1,98</a:t>
                      </a:r>
                      <a:endParaRPr lang="en-US" sz="1200">
                        <a:latin typeface="Times New Roman"/>
                        <a:ea typeface="Times New Roman"/>
                        <a:cs typeface="Times New Roman"/>
                      </a:endParaRPr>
                    </a:p>
                  </a:txBody>
                  <a:tcPr marL="39529" marR="39529" marT="0" marB="0" anchor="b">
                    <a:solidFill>
                      <a:schemeClr val="bg1"/>
                    </a:solidFill>
                  </a:tcPr>
                </a:tc>
              </a:tr>
              <a:tr h="0">
                <a:tc>
                  <a:txBody>
                    <a:bodyPr/>
                    <a:lstStyle/>
                    <a:p>
                      <a:pPr algn="ctr">
                        <a:lnSpc>
                          <a:spcPct val="115000"/>
                        </a:lnSpc>
                        <a:spcAft>
                          <a:spcPts val="0"/>
                        </a:spcAft>
                      </a:pPr>
                      <a:r>
                        <a:rPr lang="es-ES" sz="1200" b="1" dirty="0"/>
                        <a:t>4:    100ppm</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dirty="0"/>
                        <a:t>0,94</a:t>
                      </a:r>
                      <a:endParaRPr lang="en-US" sz="1200" dirty="0">
                        <a:latin typeface="Times New Roman"/>
                        <a:ea typeface="Times New Roman"/>
                        <a:cs typeface="Times New Roman"/>
                      </a:endParaRPr>
                    </a:p>
                  </a:txBody>
                  <a:tcPr marL="39529" marR="39529" marT="0" marB="0" anchor="b">
                    <a:solidFill>
                      <a:schemeClr val="bg1"/>
                    </a:solidFill>
                  </a:tcPr>
                </a:tc>
                <a:tc gridSpan="2">
                  <a:txBody>
                    <a:bodyPr/>
                    <a:lstStyle/>
                    <a:p>
                      <a:pPr algn="ctr">
                        <a:lnSpc>
                          <a:spcPct val="115000"/>
                        </a:lnSpc>
                        <a:spcAft>
                          <a:spcPts val="0"/>
                        </a:spcAft>
                      </a:pPr>
                      <a:r>
                        <a:rPr lang="es-ES" sz="1200"/>
                        <a:t>0,96</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dirty="0"/>
                        <a:t>0,95</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dirty="0"/>
                        <a:t>0,96</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99,33</a:t>
                      </a:r>
                      <a:endParaRPr lang="en-US" sz="1200">
                        <a:latin typeface="Times New Roman"/>
                        <a:ea typeface="Times New Roman"/>
                        <a:cs typeface="Times New Roman"/>
                      </a:endParaRPr>
                    </a:p>
                  </a:txBody>
                  <a:tcPr marL="39529" marR="39529" marT="0" marB="0" anchor="b">
                    <a:solidFill>
                      <a:schemeClr val="bg1"/>
                    </a:solidFill>
                  </a:tcPr>
                </a:tc>
                <a:tc>
                  <a:txBody>
                    <a:bodyPr/>
                    <a:lstStyle/>
                    <a:p>
                      <a:pPr algn="ctr">
                        <a:lnSpc>
                          <a:spcPct val="115000"/>
                        </a:lnSpc>
                        <a:spcAft>
                          <a:spcPts val="0"/>
                        </a:spcAft>
                      </a:pPr>
                      <a:r>
                        <a:rPr lang="es-ES" sz="1200"/>
                        <a:t>1,92</a:t>
                      </a:r>
                      <a:endParaRPr lang="en-US" sz="1200">
                        <a:latin typeface="Times New Roman"/>
                        <a:ea typeface="Times New Roman"/>
                        <a:cs typeface="Times New Roman"/>
                      </a:endParaRPr>
                    </a:p>
                  </a:txBody>
                  <a:tcPr marL="39529" marR="39529" marT="0" marB="0" anchor="b">
                    <a:solidFill>
                      <a:schemeClr val="bg1"/>
                    </a:solidFill>
                  </a:tcPr>
                </a:tc>
              </a:tr>
              <a:tr h="0">
                <a:tc>
                  <a:txBody>
                    <a:bodyPr/>
                    <a:lstStyle/>
                    <a:p>
                      <a:pPr algn="ctr">
                        <a:lnSpc>
                          <a:spcPct val="115000"/>
                        </a:lnSpc>
                        <a:spcAft>
                          <a:spcPts val="0"/>
                        </a:spcAft>
                      </a:pPr>
                      <a:r>
                        <a:rPr lang="es-ES" sz="1200" b="1" dirty="0"/>
                        <a:t>5:    300ppm</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a:t>1,33</a:t>
                      </a:r>
                      <a:endParaRPr lang="en-US" sz="1200">
                        <a:latin typeface="Times New Roman"/>
                        <a:ea typeface="Times New Roman"/>
                        <a:cs typeface="Times New Roman"/>
                      </a:endParaRPr>
                    </a:p>
                  </a:txBody>
                  <a:tcPr marL="39529" marR="39529" marT="0" marB="0" anchor="b">
                    <a:solidFill>
                      <a:schemeClr val="bg1"/>
                    </a:solidFill>
                  </a:tcPr>
                </a:tc>
                <a:tc gridSpan="2">
                  <a:txBody>
                    <a:bodyPr/>
                    <a:lstStyle/>
                    <a:p>
                      <a:pPr algn="ctr">
                        <a:lnSpc>
                          <a:spcPct val="115000"/>
                        </a:lnSpc>
                        <a:spcAft>
                          <a:spcPts val="0"/>
                        </a:spcAft>
                      </a:pPr>
                      <a:r>
                        <a:rPr lang="es-ES" sz="1200"/>
                        <a:t>0,32</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1,33</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dirty="0"/>
                        <a:t>0,45</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a:t>98,74</a:t>
                      </a:r>
                      <a:endParaRPr lang="en-US" sz="1200">
                        <a:latin typeface="Times New Roman"/>
                        <a:ea typeface="Times New Roman"/>
                        <a:cs typeface="Times New Roman"/>
                      </a:endParaRPr>
                    </a:p>
                  </a:txBody>
                  <a:tcPr marL="39529" marR="39529" marT="0" marB="0" anchor="b">
                    <a:solidFill>
                      <a:schemeClr val="bg1"/>
                    </a:solidFill>
                  </a:tcPr>
                </a:tc>
                <a:tc>
                  <a:txBody>
                    <a:bodyPr/>
                    <a:lstStyle/>
                    <a:p>
                      <a:pPr algn="ctr">
                        <a:lnSpc>
                          <a:spcPct val="115000"/>
                        </a:lnSpc>
                        <a:spcAft>
                          <a:spcPts val="0"/>
                        </a:spcAft>
                      </a:pPr>
                      <a:r>
                        <a:rPr lang="es-ES" sz="1200"/>
                        <a:t>2,71</a:t>
                      </a:r>
                      <a:endParaRPr lang="en-US" sz="1200">
                        <a:latin typeface="Times New Roman"/>
                        <a:ea typeface="Times New Roman"/>
                        <a:cs typeface="Times New Roman"/>
                      </a:endParaRPr>
                    </a:p>
                  </a:txBody>
                  <a:tcPr marL="39529" marR="39529" marT="0" marB="0" anchor="b">
                    <a:solidFill>
                      <a:schemeClr val="bg1"/>
                    </a:solidFill>
                  </a:tcPr>
                </a:tc>
              </a:tr>
              <a:tr h="57475">
                <a:tc>
                  <a:txBody>
                    <a:bodyPr/>
                    <a:lstStyle/>
                    <a:p>
                      <a:pPr algn="ctr">
                        <a:lnSpc>
                          <a:spcPct val="115000"/>
                        </a:lnSpc>
                        <a:spcAft>
                          <a:spcPts val="0"/>
                        </a:spcAft>
                      </a:pPr>
                      <a:r>
                        <a:rPr lang="es-ES" sz="1200" b="1" dirty="0"/>
                        <a:t>6:    500ppm</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a:t>1,33</a:t>
                      </a:r>
                      <a:endParaRPr lang="en-US" sz="1200">
                        <a:latin typeface="Times New Roman"/>
                        <a:ea typeface="Times New Roman"/>
                        <a:cs typeface="Times New Roman"/>
                      </a:endParaRPr>
                    </a:p>
                  </a:txBody>
                  <a:tcPr marL="39529" marR="39529" marT="0" marB="0" anchor="b">
                    <a:solidFill>
                      <a:schemeClr val="bg1"/>
                    </a:solidFill>
                  </a:tcPr>
                </a:tc>
                <a:tc gridSpan="2">
                  <a:txBody>
                    <a:bodyPr/>
                    <a:lstStyle/>
                    <a:p>
                      <a:pPr algn="ctr">
                        <a:lnSpc>
                          <a:spcPct val="115000"/>
                        </a:lnSpc>
                        <a:spcAft>
                          <a:spcPts val="0"/>
                        </a:spcAft>
                      </a:pPr>
                      <a:r>
                        <a:rPr lang="es-ES" sz="1200"/>
                        <a:t>0,19</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1,41</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a:t>0,28</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dirty="0"/>
                        <a:t>98,98</a:t>
                      </a:r>
                      <a:endParaRPr lang="en-US" sz="1200" dirty="0">
                        <a:latin typeface="Times New Roman"/>
                        <a:ea typeface="Times New Roman"/>
                        <a:cs typeface="Times New Roman"/>
                      </a:endParaRPr>
                    </a:p>
                  </a:txBody>
                  <a:tcPr marL="39529" marR="39529" marT="0" marB="0" anchor="b">
                    <a:solidFill>
                      <a:schemeClr val="bg1"/>
                    </a:solidFill>
                  </a:tcPr>
                </a:tc>
                <a:tc>
                  <a:txBody>
                    <a:bodyPr/>
                    <a:lstStyle/>
                    <a:p>
                      <a:pPr algn="ctr">
                        <a:lnSpc>
                          <a:spcPct val="115000"/>
                        </a:lnSpc>
                        <a:spcAft>
                          <a:spcPts val="0"/>
                        </a:spcAft>
                      </a:pPr>
                      <a:r>
                        <a:rPr lang="es-ES" sz="1200"/>
                        <a:t>2,90</a:t>
                      </a:r>
                      <a:endParaRPr lang="en-US" sz="1200">
                        <a:latin typeface="Times New Roman"/>
                        <a:ea typeface="Times New Roman"/>
                        <a:cs typeface="Times New Roman"/>
                      </a:endParaRPr>
                    </a:p>
                  </a:txBody>
                  <a:tcPr marL="39529" marR="39529" marT="0" marB="0" anchor="b">
                    <a:solidFill>
                      <a:schemeClr val="bg1"/>
                    </a:solidFill>
                  </a:tcPr>
                </a:tc>
              </a:tr>
              <a:tr h="0">
                <a:tc>
                  <a:txBody>
                    <a:bodyPr/>
                    <a:lstStyle/>
                    <a:p>
                      <a:pPr algn="ctr">
                        <a:lnSpc>
                          <a:spcPct val="115000"/>
                        </a:lnSpc>
                        <a:spcAft>
                          <a:spcPts val="0"/>
                        </a:spcAft>
                      </a:pPr>
                      <a:r>
                        <a:rPr lang="es-ES" sz="1200" b="1" dirty="0"/>
                        <a:t>7:    600ppm</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a:t>1,49</a:t>
                      </a:r>
                      <a:endParaRPr lang="en-US" sz="1200">
                        <a:latin typeface="Times New Roman"/>
                        <a:ea typeface="Times New Roman"/>
                        <a:cs typeface="Times New Roman"/>
                      </a:endParaRPr>
                    </a:p>
                  </a:txBody>
                  <a:tcPr marL="39529" marR="39529" marT="0" marB="0" anchor="b">
                    <a:solidFill>
                      <a:schemeClr val="bg1"/>
                    </a:solidFill>
                  </a:tcPr>
                </a:tc>
                <a:tc gridSpan="2">
                  <a:txBody>
                    <a:bodyPr/>
                    <a:lstStyle/>
                    <a:p>
                      <a:pPr algn="ctr">
                        <a:lnSpc>
                          <a:spcPct val="115000"/>
                        </a:lnSpc>
                        <a:spcAft>
                          <a:spcPts val="0"/>
                        </a:spcAft>
                      </a:pPr>
                      <a:r>
                        <a:rPr lang="es-ES" sz="1200"/>
                        <a:t>0,16</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200"/>
                        <a:t>1,82</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a:t>0,31</a:t>
                      </a:r>
                      <a:endParaRPr lang="en-US" sz="120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200" dirty="0"/>
                        <a:t>98,22</a:t>
                      </a:r>
                      <a:endParaRPr lang="en-US" sz="1200" dirty="0">
                        <a:latin typeface="Times New Roman"/>
                        <a:ea typeface="Times New Roman"/>
                        <a:cs typeface="Times New Roman"/>
                      </a:endParaRPr>
                    </a:p>
                  </a:txBody>
                  <a:tcPr marL="39529" marR="39529" marT="0" marB="0" anchor="b">
                    <a:solidFill>
                      <a:schemeClr val="bg1"/>
                    </a:solidFill>
                  </a:tcPr>
                </a:tc>
                <a:tc>
                  <a:txBody>
                    <a:bodyPr/>
                    <a:lstStyle/>
                    <a:p>
                      <a:pPr algn="ctr">
                        <a:lnSpc>
                          <a:spcPct val="115000"/>
                        </a:lnSpc>
                        <a:spcAft>
                          <a:spcPts val="0"/>
                        </a:spcAft>
                      </a:pPr>
                      <a:r>
                        <a:rPr lang="es-ES" sz="1200" dirty="0"/>
                        <a:t>3,73</a:t>
                      </a:r>
                      <a:endParaRPr lang="en-US" sz="1200" dirty="0">
                        <a:latin typeface="Times New Roman"/>
                        <a:ea typeface="Times New Roman"/>
                        <a:cs typeface="Times New Roman"/>
                      </a:endParaRPr>
                    </a:p>
                  </a:txBody>
                  <a:tcPr marL="39529" marR="39529" marT="0" marB="0" anchor="b">
                    <a:solidFill>
                      <a:schemeClr val="bg1"/>
                    </a:solidFill>
                  </a:tcPr>
                </a:tc>
              </a:tr>
              <a:tr h="0">
                <a:tc>
                  <a:txBody>
                    <a:bodyPr/>
                    <a:lstStyle/>
                    <a:p>
                      <a:pPr algn="ctr">
                        <a:lnSpc>
                          <a:spcPct val="115000"/>
                        </a:lnSpc>
                        <a:spcAft>
                          <a:spcPts val="0"/>
                        </a:spcAft>
                      </a:pPr>
                      <a:r>
                        <a:rPr lang="es-ES" sz="1200" b="1" dirty="0"/>
                        <a:t>Global</a:t>
                      </a:r>
                      <a:endParaRPr lang="en-US" sz="1200" b="1" dirty="0">
                        <a:latin typeface="Times New Roman"/>
                        <a:ea typeface="Times New Roman"/>
                        <a:cs typeface="Times New Roman"/>
                      </a:endParaRPr>
                    </a:p>
                  </a:txBody>
                  <a:tcPr marL="39529" marR="39529" marT="0" marB="0" anchor="ctr">
                    <a:solidFill>
                      <a:schemeClr val="accent3">
                        <a:lumMod val="60000"/>
                        <a:lumOff val="40000"/>
                      </a:schemeClr>
                    </a:solidFill>
                  </a:tcPr>
                </a:tc>
                <a:tc>
                  <a:txBody>
                    <a:bodyPr/>
                    <a:lstStyle/>
                    <a:p>
                      <a:pPr algn="ctr">
                        <a:lnSpc>
                          <a:spcPct val="115000"/>
                        </a:lnSpc>
                        <a:spcAft>
                          <a:spcPts val="0"/>
                        </a:spcAft>
                      </a:pPr>
                      <a:r>
                        <a:rPr lang="es-ES" sz="1200" b="1" dirty="0"/>
                        <a:t>1,09</a:t>
                      </a:r>
                      <a:endParaRPr lang="en-US" sz="1200" b="1" dirty="0">
                        <a:latin typeface="Times New Roman"/>
                        <a:ea typeface="Times New Roman"/>
                        <a:cs typeface="Times New Roman"/>
                      </a:endParaRPr>
                    </a:p>
                  </a:txBody>
                  <a:tcPr marL="39529" marR="39529" marT="0" marB="0" anchor="b">
                    <a:solidFill>
                      <a:schemeClr val="accent3">
                        <a:lumMod val="60000"/>
                        <a:lumOff val="40000"/>
                      </a:schemeClr>
                    </a:solidFill>
                  </a:tcPr>
                </a:tc>
                <a:tc gridSpan="2">
                  <a:txBody>
                    <a:bodyPr/>
                    <a:lstStyle/>
                    <a:p>
                      <a:pPr algn="ctr">
                        <a:lnSpc>
                          <a:spcPct val="115000"/>
                        </a:lnSpc>
                        <a:spcAft>
                          <a:spcPts val="0"/>
                        </a:spcAft>
                      </a:pPr>
                      <a:r>
                        <a:rPr lang="es-ES" sz="1200" b="1" dirty="0"/>
                        <a:t>1,40</a:t>
                      </a:r>
                      <a:endParaRPr lang="en-US" sz="1200" b="1" dirty="0">
                        <a:latin typeface="Times New Roman"/>
                        <a:ea typeface="Times New Roman"/>
                        <a:cs typeface="Times New Roman"/>
                      </a:endParaRPr>
                    </a:p>
                  </a:txBody>
                  <a:tcPr marL="39529" marR="39529" marT="0" marB="0" anchor="b">
                    <a:solidFill>
                      <a:schemeClr val="accent3">
                        <a:lumMod val="60000"/>
                        <a:lumOff val="40000"/>
                      </a:schemeClr>
                    </a:solidFill>
                  </a:tcPr>
                </a:tc>
                <a:tc hMerge="1">
                  <a:txBody>
                    <a:bodyPr/>
                    <a:lstStyle/>
                    <a:p>
                      <a:endParaRPr lang="en-US"/>
                    </a:p>
                  </a:txBody>
                  <a:tcPr/>
                </a:tc>
                <a:tc gridSpan="3">
                  <a:txBody>
                    <a:bodyPr/>
                    <a:lstStyle/>
                    <a:p>
                      <a:pPr algn="ctr">
                        <a:lnSpc>
                          <a:spcPct val="115000"/>
                        </a:lnSpc>
                        <a:spcAft>
                          <a:spcPts val="0"/>
                        </a:spcAft>
                      </a:pPr>
                      <a:r>
                        <a:rPr lang="es-ES" sz="1200" b="1" dirty="0"/>
                        <a:t>1,16</a:t>
                      </a:r>
                      <a:endParaRPr lang="en-US" sz="1200" b="1" dirty="0">
                        <a:latin typeface="Times New Roman"/>
                        <a:ea typeface="Times New Roman"/>
                        <a:cs typeface="Times New Roman"/>
                      </a:endParaRPr>
                    </a:p>
                  </a:txBody>
                  <a:tcPr marL="39529" marR="39529" marT="0"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200" b="1" dirty="0"/>
                        <a:t>1,44</a:t>
                      </a:r>
                      <a:endParaRPr lang="en-US" sz="1200" b="1" dirty="0">
                        <a:latin typeface="Times New Roman"/>
                        <a:ea typeface="Times New Roman"/>
                        <a:cs typeface="Times New Roman"/>
                      </a:endParaRPr>
                    </a:p>
                  </a:txBody>
                  <a:tcPr marL="39529" marR="39529" marT="0" marB="0" anchor="b">
                    <a:solidFill>
                      <a:schemeClr val="accent3">
                        <a:lumMod val="60000"/>
                        <a:lumOff val="40000"/>
                      </a:schemeClr>
                    </a:solidFill>
                  </a:tcPr>
                </a:tc>
                <a:tc hMerge="1">
                  <a:txBody>
                    <a:bodyPr/>
                    <a:lstStyle/>
                    <a:p>
                      <a:endParaRPr lang="en-US"/>
                    </a:p>
                  </a:txBody>
                  <a:tcPr/>
                </a:tc>
                <a:tc>
                  <a:txBody>
                    <a:bodyPr/>
                    <a:lstStyle/>
                    <a:p>
                      <a:pPr algn="ctr">
                        <a:lnSpc>
                          <a:spcPct val="115000"/>
                        </a:lnSpc>
                        <a:spcAft>
                          <a:spcPts val="0"/>
                        </a:spcAft>
                      </a:pPr>
                      <a:r>
                        <a:rPr lang="es-ES" sz="1200" b="1" dirty="0"/>
                        <a:t>101,06</a:t>
                      </a:r>
                      <a:endParaRPr lang="en-US" sz="1200" b="1" dirty="0">
                        <a:latin typeface="Times New Roman"/>
                        <a:ea typeface="Times New Roman"/>
                        <a:cs typeface="Times New Roman"/>
                      </a:endParaRPr>
                    </a:p>
                  </a:txBody>
                  <a:tcPr marL="39529" marR="39529" marT="0" marB="0" anchor="b">
                    <a:solidFill>
                      <a:schemeClr val="accent3">
                        <a:lumMod val="60000"/>
                        <a:lumOff val="40000"/>
                      </a:schemeClr>
                    </a:solidFill>
                  </a:tcPr>
                </a:tc>
                <a:tc>
                  <a:txBody>
                    <a:bodyPr/>
                    <a:lstStyle/>
                    <a:p>
                      <a:pPr algn="ctr">
                        <a:lnSpc>
                          <a:spcPct val="115000"/>
                        </a:lnSpc>
                        <a:spcAft>
                          <a:spcPts val="0"/>
                        </a:spcAft>
                      </a:pPr>
                      <a:r>
                        <a:rPr lang="es-ES" sz="1200" b="1" dirty="0"/>
                        <a:t>2,35</a:t>
                      </a:r>
                      <a:endParaRPr lang="en-US" sz="1200" b="1" dirty="0">
                        <a:latin typeface="Times New Roman"/>
                        <a:ea typeface="Times New Roman"/>
                        <a:cs typeface="Times New Roman"/>
                      </a:endParaRPr>
                    </a:p>
                  </a:txBody>
                  <a:tcPr marL="39529" marR="39529" marT="0" marB="0" anchor="b">
                    <a:solidFill>
                      <a:schemeClr val="accent3">
                        <a:lumMod val="60000"/>
                        <a:lumOff val="40000"/>
                      </a:schemeClr>
                    </a:solidFill>
                  </a:tcPr>
                </a:tc>
              </a:tr>
              <a:tr h="28641">
                <a:tc gridSpan="6">
                  <a:txBody>
                    <a:bodyPr/>
                    <a:lstStyle/>
                    <a:p>
                      <a:pPr algn="l">
                        <a:lnSpc>
                          <a:spcPct val="80000"/>
                        </a:lnSpc>
                        <a:spcBef>
                          <a:spcPts val="545"/>
                        </a:spcBef>
                        <a:spcAft>
                          <a:spcPts val="365"/>
                        </a:spcAft>
                        <a:tabLst>
                          <a:tab pos="-457200" algn="l"/>
                        </a:tabLst>
                      </a:pPr>
                      <a:r>
                        <a:rPr lang="es-ES" sz="1100" b="1" spc="-10" dirty="0"/>
                        <a:t>LÍMITE DE DETECCIÓN (L.D.)</a:t>
                      </a:r>
                      <a:endParaRPr lang="en-US" sz="1100" b="1" dirty="0">
                        <a:latin typeface="Times New Roman"/>
                        <a:ea typeface="Times New Roman"/>
                        <a:cs typeface="Times New Roman"/>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dirty="0"/>
                        <a:t>3,30 ppm</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624">
                <a:tc gridSpan="6">
                  <a:txBody>
                    <a:bodyPr/>
                    <a:lstStyle/>
                    <a:p>
                      <a:pPr algn="l">
                        <a:lnSpc>
                          <a:spcPct val="80000"/>
                        </a:lnSpc>
                        <a:spcBef>
                          <a:spcPts val="545"/>
                        </a:spcBef>
                        <a:spcAft>
                          <a:spcPts val="365"/>
                        </a:spcAft>
                        <a:tabLst>
                          <a:tab pos="-457200" algn="l"/>
                        </a:tabLst>
                      </a:pPr>
                      <a:r>
                        <a:rPr lang="es-ES" sz="1100" b="1" spc="-10" dirty="0"/>
                        <a:t>LÍMITE DE CUANTIFICACIÓN (L.C.)</a:t>
                      </a:r>
                      <a:endParaRPr lang="en-US" sz="1100" b="1" dirty="0">
                        <a:latin typeface="Times New Roman"/>
                        <a:ea typeface="Times New Roman"/>
                        <a:cs typeface="Times New Roman"/>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dirty="0"/>
                        <a:t>6,13 ppm</a:t>
                      </a:r>
                      <a:endParaRPr lang="en-US" sz="1200" dirty="0">
                        <a:latin typeface="Times New Roman"/>
                        <a:ea typeface="Times New Roman"/>
                        <a:cs typeface="Times New Roman"/>
                      </a:endParaRPr>
                    </a:p>
                  </a:txBody>
                  <a:tcPr marL="39529" marR="39529"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851">
                <a:tc gridSpan="6">
                  <a:txBody>
                    <a:bodyPr/>
                    <a:lstStyle/>
                    <a:p>
                      <a:pPr algn="l">
                        <a:lnSpc>
                          <a:spcPct val="80000"/>
                        </a:lnSpc>
                        <a:spcBef>
                          <a:spcPts val="545"/>
                        </a:spcBef>
                        <a:spcAft>
                          <a:spcPts val="365"/>
                        </a:spcAft>
                        <a:tabLst>
                          <a:tab pos="-457200" algn="l"/>
                        </a:tabLst>
                      </a:pPr>
                      <a:r>
                        <a:rPr lang="es-ES" sz="1100" b="1" dirty="0"/>
                        <a:t>Límites permisibles para aguas de consumo humano y uso doméstico, que únicamente requieren tratamiento convencional. (TULAS)</a:t>
                      </a:r>
                      <a:endParaRPr lang="en-US" sz="1100" b="1" dirty="0">
                        <a:latin typeface="Times New Roman"/>
                        <a:ea typeface="Times New Roman"/>
                        <a:cs typeface="Times New Roman"/>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dirty="0"/>
                        <a:t>500 ppm</a:t>
                      </a:r>
                      <a:endParaRPr lang="en-US" sz="1200" dirty="0">
                        <a:latin typeface="Times New Roman"/>
                        <a:ea typeface="Times New Roman"/>
                        <a:cs typeface="Times New Roman"/>
                      </a:endParaRPr>
                    </a:p>
                  </a:txBody>
                  <a:tcPr marL="39529" marR="39529"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5901">
                <a:tc gridSpan="6">
                  <a:txBody>
                    <a:bodyPr/>
                    <a:lstStyle/>
                    <a:p>
                      <a:pPr algn="l">
                        <a:lnSpc>
                          <a:spcPct val="80000"/>
                        </a:lnSpc>
                        <a:spcBef>
                          <a:spcPts val="545"/>
                        </a:spcBef>
                        <a:spcAft>
                          <a:spcPts val="365"/>
                        </a:spcAft>
                        <a:tabLst>
                          <a:tab pos="-457200" algn="l"/>
                        </a:tabLst>
                      </a:pPr>
                      <a:r>
                        <a:rPr lang="es-ES" sz="1100" b="1" dirty="0"/>
                        <a:t>Límites permisibles para aguas de consumo humano y uso doméstico que únicamente requieran desinfección.(TULAS)</a:t>
                      </a:r>
                      <a:endParaRPr lang="en-US" sz="1100" b="1" dirty="0">
                        <a:latin typeface="Times New Roman"/>
                        <a:ea typeface="Times New Roman"/>
                        <a:cs typeface="Times New Roman"/>
                      </a:endParaRPr>
                    </a:p>
                  </a:txBody>
                  <a:tcPr marL="39529" marR="3952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dirty="0"/>
                        <a:t>500 ppm</a:t>
                      </a:r>
                      <a:endParaRPr lang="en-US" sz="1200" dirty="0">
                        <a:latin typeface="Times New Roman"/>
                        <a:ea typeface="Times New Roman"/>
                        <a:cs typeface="Times New Roman"/>
                      </a:endParaRPr>
                    </a:p>
                  </a:txBody>
                  <a:tcPr marL="39529" marR="39529"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573">
                <a:tc gridSpan="6">
                  <a:txBody>
                    <a:bodyPr/>
                    <a:lstStyle/>
                    <a:p>
                      <a:pPr algn="l">
                        <a:lnSpc>
                          <a:spcPct val="115000"/>
                        </a:lnSpc>
                        <a:spcAft>
                          <a:spcPts val="0"/>
                        </a:spcAft>
                      </a:pPr>
                      <a:r>
                        <a:rPr lang="es-ES" sz="1100" b="1" spc="-10" dirty="0"/>
                        <a:t>INTERVALO DE TRABAJO VALIDADO</a:t>
                      </a:r>
                      <a:endParaRPr lang="en-US" sz="1100" b="1" dirty="0">
                        <a:latin typeface="Times New Roman"/>
                        <a:ea typeface="Times New Roman"/>
                        <a:cs typeface="Times New Roman"/>
                      </a:endParaRPr>
                    </a:p>
                  </a:txBody>
                  <a:tcPr marL="39529" marR="3952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200" spc="-10" dirty="0"/>
                        <a:t>20 - 600 ppm de </a:t>
                      </a:r>
                      <a:r>
                        <a:rPr lang="es-ES" sz="1200" spc="-15" dirty="0"/>
                        <a:t>CaCO</a:t>
                      </a:r>
                      <a:r>
                        <a:rPr lang="es-ES" sz="1200" spc="-15" baseline="-25000" dirty="0"/>
                        <a:t>3</a:t>
                      </a:r>
                      <a:endParaRPr lang="en-US" sz="1200" dirty="0">
                        <a:latin typeface="Times New Roman"/>
                        <a:ea typeface="Times New Roman"/>
                        <a:cs typeface="Times New Roman"/>
                      </a:endParaRPr>
                    </a:p>
                  </a:txBody>
                  <a:tcPr marL="39529" marR="39529"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5" name="24 CuadroTexto"/>
          <p:cNvSpPr txBox="1"/>
          <p:nvPr/>
        </p:nvSpPr>
        <p:spPr>
          <a:xfrm>
            <a:off x="323528" y="3573016"/>
            <a:ext cx="216024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Recup</a:t>
            </a:r>
            <a:r>
              <a:rPr lang="es-ES" b="1" spc="-10" dirty="0" smtClean="0">
                <a:solidFill>
                  <a:schemeClr val="tx1"/>
                </a:solidFill>
                <a:effectLst>
                  <a:glow rad="101600">
                    <a:schemeClr val="bg1">
                      <a:alpha val="60000"/>
                    </a:schemeClr>
                  </a:glow>
                </a:effectLst>
              </a:rPr>
              <a:t>.</a:t>
            </a:r>
            <a:r>
              <a:rPr lang="es-MX" b="1" dirty="0" smtClean="0">
                <a:solidFill>
                  <a:schemeClr val="tx1"/>
                </a:solidFill>
                <a:effectLst>
                  <a:glow rad="101600">
                    <a:schemeClr val="bg1">
                      <a:alpha val="60000"/>
                    </a:schemeClr>
                  </a:glow>
                </a:effectLst>
                <a:latin typeface="Times New Roman"/>
                <a:ea typeface="Times New Roman"/>
                <a:cs typeface="Times New Roman"/>
              </a:rPr>
              <a:t>= 100% </a:t>
            </a:r>
            <a:r>
              <a:rPr lang="es-ES" b="1" spc="-10" dirty="0" smtClean="0">
                <a:solidFill>
                  <a:schemeClr val="tx1"/>
                </a:solidFill>
                <a:effectLst>
                  <a:glow rad="101600">
                    <a:schemeClr val="bg1">
                      <a:alpha val="60000"/>
                    </a:schemeClr>
                  </a:glow>
                </a:effectLst>
              </a:rPr>
              <a:t>± 4.S (</a:t>
            </a:r>
            <a:r>
              <a:rPr lang="es-ES" sz="1200" b="1" spc="-10" dirty="0" smtClean="0">
                <a:solidFill>
                  <a:schemeClr val="tx1"/>
                </a:solidFill>
                <a:effectLst>
                  <a:glow rad="101600">
                    <a:schemeClr val="bg1">
                      <a:alpha val="60000"/>
                    </a:schemeClr>
                  </a:glow>
                </a:effectLst>
              </a:rPr>
              <a:t>S= máx. desviación estándar del sistema= %CV</a:t>
            </a:r>
            <a:r>
              <a:rPr lang="es-ES" b="1" spc="-10" dirty="0" smtClean="0">
                <a:solidFill>
                  <a:schemeClr val="tx1"/>
                </a:solidFill>
                <a:effectLst>
                  <a:glow rad="101600">
                    <a:schemeClr val="bg1">
                      <a:alpha val="60000"/>
                    </a:schemeClr>
                  </a:glow>
                </a:effectLst>
              </a:rPr>
              <a:t>)</a:t>
            </a:r>
          </a:p>
        </p:txBody>
      </p:sp>
      <p:sp>
        <p:nvSpPr>
          <p:cNvPr id="26" name="25 CuadroTexto"/>
          <p:cNvSpPr txBox="1"/>
          <p:nvPr/>
        </p:nvSpPr>
        <p:spPr>
          <a:xfrm>
            <a:off x="179512" y="2276872"/>
            <a:ext cx="23397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b="1" dirty="0" smtClean="0"/>
              <a:t>CRITERIOS DE ACEPTACIÓN </a:t>
            </a:r>
            <a:endParaRPr lang="en-US" sz="1400" b="1" dirty="0"/>
          </a:p>
        </p:txBody>
      </p:sp>
      <p:sp>
        <p:nvSpPr>
          <p:cNvPr id="28" name="27 Elipse"/>
          <p:cNvSpPr/>
          <p:nvPr/>
        </p:nvSpPr>
        <p:spPr>
          <a:xfrm>
            <a:off x="4572000" y="3645024"/>
            <a:ext cx="64807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25 CuadroTexto"/>
          <p:cNvSpPr txBox="1"/>
          <p:nvPr/>
        </p:nvSpPr>
        <p:spPr>
          <a:xfrm>
            <a:off x="395536" y="2708920"/>
            <a:ext cx="20882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r>
              <a:rPr lang="es-ES" b="1" spc="-10" baseline="-25000" dirty="0" smtClean="0">
                <a:solidFill>
                  <a:schemeClr val="tx1"/>
                </a:solidFill>
                <a:effectLst>
                  <a:glow rad="101600">
                    <a:schemeClr val="bg1">
                      <a:alpha val="60000"/>
                    </a:schemeClr>
                  </a:glow>
                </a:effectLst>
              </a:rPr>
              <a:t>   </a:t>
            </a:r>
            <a:r>
              <a:rPr lang="es-MX" b="1" dirty="0" smtClean="0">
                <a:solidFill>
                  <a:schemeClr val="tx1"/>
                </a:solidFill>
                <a:effectLst>
                  <a:glow rad="101600">
                    <a:schemeClr val="bg1">
                      <a:alpha val="60000"/>
                    </a:schemeClr>
                  </a:glow>
                </a:effectLst>
                <a:latin typeface="Times New Roman"/>
                <a:ea typeface="Times New Roman"/>
                <a:cs typeface="Times New Roman"/>
              </a:rPr>
              <a:t>≤  3%</a:t>
            </a:r>
          </a:p>
          <a:p>
            <a:r>
              <a:rPr lang="es-ES" b="1" spc="-10" dirty="0" smtClean="0">
                <a:solidFill>
                  <a:schemeClr val="tx1"/>
                </a:solidFill>
                <a:effectLst>
                  <a:glow rad="101600">
                    <a:schemeClr val="bg1">
                      <a:alpha val="60000"/>
                    </a:schemeClr>
                  </a:glow>
                </a:effectLst>
              </a:rPr>
              <a:t>%CV</a:t>
            </a:r>
            <a:r>
              <a:rPr lang="es-ES" b="1" spc="-10" baseline="-25000" dirty="0" smtClean="0">
                <a:solidFill>
                  <a:schemeClr val="tx1"/>
                </a:solidFill>
                <a:effectLst>
                  <a:glow rad="101600">
                    <a:schemeClr val="bg1">
                      <a:alpha val="60000"/>
                    </a:schemeClr>
                  </a:glow>
                </a:effectLst>
              </a:rPr>
              <a:t>R</a:t>
            </a:r>
            <a:r>
              <a:rPr lang="en-US" b="1" dirty="0" smtClean="0">
                <a:solidFill>
                  <a:schemeClr val="tx1"/>
                </a:solidFill>
                <a:effectLst>
                  <a:glow rad="101600">
                    <a:schemeClr val="bg1">
                      <a:alpha val="60000"/>
                    </a:schemeClr>
                  </a:glow>
                </a:effectLst>
                <a:latin typeface="Times New Roman"/>
                <a:cs typeface="Times New Roman"/>
              </a:rPr>
              <a:t> </a:t>
            </a:r>
            <a:r>
              <a:rPr lang="es-MX" b="1" dirty="0" smtClean="0">
                <a:solidFill>
                  <a:schemeClr val="tx1"/>
                </a:solidFill>
                <a:effectLst>
                  <a:glow rad="101600">
                    <a:schemeClr val="bg1">
                      <a:alpha val="60000"/>
                    </a:schemeClr>
                  </a:glow>
                </a:effectLst>
                <a:latin typeface="Times New Roman"/>
                <a:ea typeface="Times New Roman"/>
                <a:cs typeface="Times New Roman"/>
              </a:rPr>
              <a:t>=  2.</a:t>
            </a:r>
            <a:r>
              <a:rPr lang="es-ES" b="1" spc="-10" dirty="0" smtClean="0">
                <a:solidFill>
                  <a:schemeClr val="tx1"/>
                </a:solidFill>
                <a:effectLst>
                  <a:glow rad="101600">
                    <a:schemeClr val="bg1">
                      <a:alpha val="60000"/>
                    </a:schemeClr>
                  </a:glow>
                </a:effectLst>
              </a:rPr>
              <a:t> %</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endParaRPr lang="en-US" b="1" dirty="0" smtClean="0">
              <a:solidFill>
                <a:schemeClr val="tx1"/>
              </a:solidFill>
              <a:effectLst>
                <a:glow rad="101600">
                  <a:schemeClr val="bg1">
                    <a:alpha val="60000"/>
                  </a:schemeClr>
                </a:glo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DISCUSIÓN DE RESULTADOS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FLUORUROS</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16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Incertidumbre de la masa (</a:t>
            </a:r>
            <a:r>
              <a:rPr kumimoji="0" lang="es-ES"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conforme ecuación (26):</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5" name="Rectangle 2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_tradnl"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Tabla"/>
          <p:cNvGraphicFramePr>
            <a:graphicFrameLocks noGrp="1"/>
          </p:cNvGraphicFramePr>
          <p:nvPr/>
        </p:nvGraphicFramePr>
        <p:xfrm>
          <a:off x="2843808" y="1268760"/>
          <a:ext cx="5760643" cy="4772548"/>
        </p:xfrm>
        <a:graphic>
          <a:graphicData uri="http://schemas.openxmlformats.org/drawingml/2006/table">
            <a:tbl>
              <a:tblPr>
                <a:tableStyleId>{69C7853C-536D-4A76-A0AE-DD22124D55A5}</a:tableStyleId>
              </a:tblPr>
              <a:tblGrid>
                <a:gridCol w="1312785"/>
                <a:gridCol w="672680"/>
                <a:gridCol w="102767"/>
                <a:gridCol w="509638"/>
                <a:gridCol w="141855"/>
                <a:gridCol w="141855"/>
                <a:gridCol w="283709"/>
                <a:gridCol w="147079"/>
                <a:gridCol w="462809"/>
                <a:gridCol w="829644"/>
                <a:gridCol w="1155822"/>
              </a:tblGrid>
              <a:tr h="359884">
                <a:tc gridSpan="5">
                  <a:txBody>
                    <a:bodyPr/>
                    <a:lstStyle/>
                    <a:p>
                      <a:pPr algn="l">
                        <a:lnSpc>
                          <a:spcPct val="80000"/>
                        </a:lnSpc>
                        <a:spcBef>
                          <a:spcPts val="545"/>
                        </a:spcBef>
                        <a:spcAft>
                          <a:spcPts val="0"/>
                        </a:spcAft>
                        <a:tabLst>
                          <a:tab pos="959485" algn="ctr"/>
                        </a:tabLst>
                      </a:pPr>
                      <a:r>
                        <a:rPr lang="es-ES" sz="1100" b="1" spc="-10" dirty="0"/>
                        <a:t>CUANTITATIVO	●</a:t>
                      </a:r>
                      <a:endParaRPr lang="en-US" sz="1100" b="1" dirty="0"/>
                    </a:p>
                    <a:p>
                      <a:pPr algn="l">
                        <a:lnSpc>
                          <a:spcPct val="80000"/>
                        </a:lnSpc>
                        <a:spcBef>
                          <a:spcPts val="545"/>
                        </a:spcBef>
                        <a:spcAft>
                          <a:spcPts val="0"/>
                        </a:spcAft>
                        <a:tabLst>
                          <a:tab pos="959485" algn="ctr"/>
                        </a:tabLst>
                      </a:pPr>
                      <a:r>
                        <a:rPr lang="es-ES" sz="1100" b="1" spc="-10" dirty="0"/>
                        <a:t>CUALITATIVO	</a:t>
                      </a:r>
                      <a:endParaRPr lang="en-US" sz="1100" b="1" dirty="0"/>
                    </a:p>
                    <a:p>
                      <a:pPr algn="l">
                        <a:lnSpc>
                          <a:spcPct val="80000"/>
                        </a:lnSpc>
                        <a:spcBef>
                          <a:spcPts val="545"/>
                        </a:spcBef>
                        <a:spcAft>
                          <a:spcPts val="0"/>
                        </a:spcAft>
                        <a:tabLst>
                          <a:tab pos="959485" algn="ctr"/>
                        </a:tabLst>
                      </a:pPr>
                      <a:r>
                        <a:rPr lang="es-ES" sz="1100" b="1" spc="-10" dirty="0"/>
                        <a:t>DE IDENTIFICACIÓN	</a:t>
                      </a:r>
                      <a:endParaRPr lang="en-US" sz="1100" b="1" dirty="0">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lnSpc>
                          <a:spcPct val="80000"/>
                        </a:lnSpc>
                        <a:spcBef>
                          <a:spcPts val="545"/>
                        </a:spcBef>
                        <a:spcAft>
                          <a:spcPts val="0"/>
                        </a:spcAft>
                        <a:tabLst>
                          <a:tab pos="959485" algn="ctr"/>
                        </a:tabLst>
                      </a:pPr>
                      <a:r>
                        <a:rPr lang="es-ES" sz="1100" b="1" spc="-10" dirty="0"/>
                        <a:t>Analito:  Fluoruros</a:t>
                      </a:r>
                      <a:endParaRPr lang="en-US" sz="1100" b="1" dirty="0"/>
                    </a:p>
                    <a:p>
                      <a:pPr algn="l">
                        <a:lnSpc>
                          <a:spcPct val="80000"/>
                        </a:lnSpc>
                        <a:spcBef>
                          <a:spcPts val="545"/>
                        </a:spcBef>
                        <a:spcAft>
                          <a:spcPts val="0"/>
                        </a:spcAft>
                        <a:tabLst>
                          <a:tab pos="959485" algn="ctr"/>
                        </a:tabLst>
                      </a:pPr>
                      <a:r>
                        <a:rPr lang="es-ES" sz="1100" b="1" spc="-10" dirty="0"/>
                        <a:t>Unidades: mg/L de F</a:t>
                      </a:r>
                      <a:r>
                        <a:rPr lang="es-ES" sz="1100" b="1" spc="-10" baseline="30000" dirty="0"/>
                        <a:t>-</a:t>
                      </a:r>
                      <a:endParaRPr lang="en-US" sz="1100" b="1" dirty="0"/>
                    </a:p>
                    <a:p>
                      <a:pPr algn="l">
                        <a:lnSpc>
                          <a:spcPct val="80000"/>
                        </a:lnSpc>
                        <a:spcBef>
                          <a:spcPts val="545"/>
                        </a:spcBef>
                        <a:spcAft>
                          <a:spcPts val="0"/>
                        </a:spcAft>
                        <a:tabLst>
                          <a:tab pos="959485" algn="ctr"/>
                        </a:tabLst>
                      </a:pPr>
                      <a:r>
                        <a:rPr lang="es-ES" sz="1100" b="1" spc="-10" dirty="0"/>
                        <a:t>Matriz: agua</a:t>
                      </a:r>
                      <a:endParaRPr lang="en-US" sz="1100" b="1" dirty="0">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645">
                <a:tc gridSpan="3">
                  <a:txBody>
                    <a:bodyPr/>
                    <a:lstStyle/>
                    <a:p>
                      <a:pPr algn="ctr">
                        <a:lnSpc>
                          <a:spcPct val="80000"/>
                        </a:lnSpc>
                        <a:spcBef>
                          <a:spcPts val="545"/>
                        </a:spcBef>
                        <a:spcAft>
                          <a:spcPts val="365"/>
                        </a:spcAft>
                        <a:tabLst>
                          <a:tab pos="-457200" algn="l"/>
                        </a:tabLst>
                      </a:pPr>
                      <a:r>
                        <a:rPr lang="es-ES" sz="1100" b="1" spc="-10"/>
                        <a:t>FUNCIÓN DE RESPUESTA</a:t>
                      </a:r>
                      <a:endParaRPr lang="en-US" sz="1100" b="1">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959485" algn="ctr"/>
                        </a:tabLst>
                      </a:pPr>
                      <a:r>
                        <a:rPr lang="es-ES" sz="1100" b="1" spc="-10"/>
                        <a:t>INSTRUMENTAL</a:t>
                      </a:r>
                      <a:endParaRPr lang="en-US" sz="1100" b="1">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80000"/>
                        </a:lnSpc>
                        <a:spcBef>
                          <a:spcPts val="545"/>
                        </a:spcBef>
                        <a:spcAft>
                          <a:spcPts val="365"/>
                        </a:spcAft>
                        <a:tabLst>
                          <a:tab pos="977265" algn="ctr"/>
                        </a:tabLst>
                      </a:pPr>
                      <a:endParaRPr lang="en-US" sz="1100">
                        <a:latin typeface="Times New Roman"/>
                        <a:ea typeface="Times New Roman"/>
                        <a:cs typeface="Times New Roman"/>
                      </a:endParaRPr>
                    </a:p>
                  </a:txBody>
                  <a:tcPr marL="49599" marR="49599" marT="0" marB="0"/>
                </a:tc>
                <a:tc gridSpan="3">
                  <a:txBody>
                    <a:bodyPr/>
                    <a:lstStyle/>
                    <a:p>
                      <a:pPr algn="ctr">
                        <a:lnSpc>
                          <a:spcPct val="80000"/>
                        </a:lnSpc>
                        <a:spcBef>
                          <a:spcPts val="545"/>
                        </a:spcBef>
                        <a:spcAft>
                          <a:spcPts val="365"/>
                        </a:spcAft>
                        <a:tabLst>
                          <a:tab pos="977265" algn="ctr"/>
                        </a:tabLst>
                      </a:pPr>
                      <a:r>
                        <a:rPr lang="es-ES" sz="1100" b="1" spc="-10" dirty="0"/>
                        <a:t>DEL MÉTODO</a:t>
                      </a:r>
                      <a:endParaRPr lang="en-US" sz="1100" b="1" dirty="0">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r>
              <a:tr h="95508">
                <a:tc gridSpan="3">
                  <a:txBody>
                    <a:bodyPr/>
                    <a:lstStyle/>
                    <a:p>
                      <a:pPr algn="ctr">
                        <a:lnSpc>
                          <a:spcPct val="115000"/>
                        </a:lnSpc>
                        <a:spcAft>
                          <a:spcPts val="0"/>
                        </a:spcAft>
                      </a:pPr>
                      <a:r>
                        <a:rPr lang="es-ES" sz="1100"/>
                        <a:t>m</a:t>
                      </a:r>
                      <a:endParaRPr lang="en-US" sz="1100">
                        <a:latin typeface="Times New Roman"/>
                        <a:ea typeface="Times New Roman"/>
                        <a:cs typeface="Times New Roman"/>
                      </a:endParaRPr>
                    </a:p>
                  </a:txBody>
                  <a:tcPr marL="49599" marR="4959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dirty="0"/>
                        <a:t>N/A</a:t>
                      </a:r>
                      <a:endParaRPr lang="en-US" sz="1100" dirty="0">
                        <a:latin typeface="Times New Roman"/>
                        <a:ea typeface="Times New Roman"/>
                        <a:cs typeface="Times New Roman"/>
                      </a:endParaRPr>
                    </a:p>
                  </a:txBody>
                  <a:tcPr marL="49599" marR="495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15000"/>
                        </a:lnSpc>
                        <a:spcAft>
                          <a:spcPts val="0"/>
                        </a:spcAft>
                      </a:pPr>
                      <a:endParaRPr lang="en-US" sz="1100">
                        <a:latin typeface="Times New Roman"/>
                        <a:ea typeface="Times New Roman"/>
                        <a:cs typeface="Times New Roman"/>
                      </a:endParaRPr>
                    </a:p>
                  </a:txBody>
                  <a:tcPr marL="49599" marR="49599" marT="0" marB="0" anchor="b"/>
                </a:tc>
                <a:tc gridSpan="3">
                  <a:txBody>
                    <a:bodyPr/>
                    <a:lstStyle/>
                    <a:p>
                      <a:pPr algn="ctr">
                        <a:lnSpc>
                          <a:spcPct val="115000"/>
                        </a:lnSpc>
                        <a:spcAft>
                          <a:spcPts val="0"/>
                        </a:spcAft>
                      </a:pPr>
                      <a:r>
                        <a:rPr lang="es-ES" sz="1100"/>
                        <a:t>0,995</a:t>
                      </a:r>
                      <a:endParaRPr lang="en-US" sz="110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r>
              <a:tr h="95508">
                <a:tc gridSpan="3">
                  <a:txBody>
                    <a:bodyPr/>
                    <a:lstStyle/>
                    <a:p>
                      <a:pPr algn="ctr">
                        <a:lnSpc>
                          <a:spcPct val="115000"/>
                        </a:lnSpc>
                        <a:spcAft>
                          <a:spcPts val="0"/>
                        </a:spcAft>
                      </a:pPr>
                      <a:r>
                        <a:rPr lang="es-ES" sz="1100"/>
                        <a:t>S</a:t>
                      </a:r>
                      <a:r>
                        <a:rPr lang="es-ES" sz="1100" baseline="-25000"/>
                        <a:t>m</a:t>
                      </a:r>
                      <a:endParaRPr lang="en-US" sz="1100">
                        <a:latin typeface="Times New Roman"/>
                        <a:ea typeface="Times New Roman"/>
                        <a:cs typeface="Times New Roman"/>
                      </a:endParaRPr>
                    </a:p>
                  </a:txBody>
                  <a:tcPr marL="49599" marR="4959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49599" marR="495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15000"/>
                        </a:lnSpc>
                        <a:spcAft>
                          <a:spcPts val="0"/>
                        </a:spcAft>
                      </a:pPr>
                      <a:endParaRPr lang="en-US" sz="1100">
                        <a:latin typeface="Times New Roman"/>
                        <a:ea typeface="Times New Roman"/>
                        <a:cs typeface="Times New Roman"/>
                      </a:endParaRPr>
                    </a:p>
                  </a:txBody>
                  <a:tcPr marL="49599" marR="49599" marT="0" marB="0" anchor="b"/>
                </a:tc>
                <a:tc gridSpan="3">
                  <a:txBody>
                    <a:bodyPr/>
                    <a:lstStyle/>
                    <a:p>
                      <a:pPr algn="ctr">
                        <a:lnSpc>
                          <a:spcPct val="115000"/>
                        </a:lnSpc>
                        <a:spcAft>
                          <a:spcPts val="0"/>
                        </a:spcAft>
                      </a:pPr>
                      <a:r>
                        <a:rPr lang="es-ES" sz="1100"/>
                        <a:t>0,010</a:t>
                      </a:r>
                      <a:endParaRPr lang="en-US" sz="110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r>
              <a:tr h="95508">
                <a:tc gridSpan="3">
                  <a:txBody>
                    <a:bodyPr/>
                    <a:lstStyle/>
                    <a:p>
                      <a:pPr algn="ctr">
                        <a:lnSpc>
                          <a:spcPct val="115000"/>
                        </a:lnSpc>
                        <a:spcAft>
                          <a:spcPts val="0"/>
                        </a:spcAft>
                      </a:pPr>
                      <a:r>
                        <a:rPr lang="es-ES" sz="1100"/>
                        <a:t>b</a:t>
                      </a:r>
                      <a:endParaRPr lang="en-US" sz="1100">
                        <a:latin typeface="Times New Roman"/>
                        <a:ea typeface="Times New Roman"/>
                        <a:cs typeface="Times New Roman"/>
                      </a:endParaRPr>
                    </a:p>
                  </a:txBody>
                  <a:tcPr marL="49599" marR="4959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49599" marR="495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15000"/>
                        </a:lnSpc>
                        <a:spcAft>
                          <a:spcPts val="0"/>
                        </a:spcAft>
                      </a:pPr>
                      <a:endParaRPr lang="en-US" sz="1100">
                        <a:latin typeface="Times New Roman"/>
                        <a:ea typeface="Times New Roman"/>
                        <a:cs typeface="Times New Roman"/>
                      </a:endParaRPr>
                    </a:p>
                  </a:txBody>
                  <a:tcPr marL="49599" marR="49599" marT="0" marB="0" anchor="b"/>
                </a:tc>
                <a:tc gridSpan="3">
                  <a:txBody>
                    <a:bodyPr/>
                    <a:lstStyle/>
                    <a:p>
                      <a:pPr algn="ctr">
                        <a:lnSpc>
                          <a:spcPct val="115000"/>
                        </a:lnSpc>
                        <a:spcAft>
                          <a:spcPts val="0"/>
                        </a:spcAft>
                      </a:pPr>
                      <a:r>
                        <a:rPr lang="es-ES" sz="1100"/>
                        <a:t>0,0013</a:t>
                      </a:r>
                      <a:endParaRPr lang="en-US" sz="110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r>
              <a:tr h="95508">
                <a:tc gridSpan="3">
                  <a:txBody>
                    <a:bodyPr/>
                    <a:lstStyle/>
                    <a:p>
                      <a:pPr algn="ctr">
                        <a:lnSpc>
                          <a:spcPct val="115000"/>
                        </a:lnSpc>
                        <a:spcAft>
                          <a:spcPts val="0"/>
                        </a:spcAft>
                      </a:pPr>
                      <a:r>
                        <a:rPr lang="es-ES" sz="1100"/>
                        <a:t>S</a:t>
                      </a:r>
                      <a:r>
                        <a:rPr lang="es-ES" sz="1100" baseline="-25000"/>
                        <a:t>b</a:t>
                      </a:r>
                      <a:endParaRPr lang="en-US" sz="1100">
                        <a:latin typeface="Times New Roman"/>
                        <a:ea typeface="Times New Roman"/>
                        <a:cs typeface="Times New Roman"/>
                      </a:endParaRPr>
                    </a:p>
                  </a:txBody>
                  <a:tcPr marL="49599" marR="4959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49599" marR="495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15000"/>
                        </a:lnSpc>
                        <a:spcAft>
                          <a:spcPts val="0"/>
                        </a:spcAft>
                      </a:pPr>
                      <a:endParaRPr lang="en-US" sz="1100">
                        <a:latin typeface="Times New Roman"/>
                        <a:ea typeface="Times New Roman"/>
                        <a:cs typeface="Times New Roman"/>
                      </a:endParaRPr>
                    </a:p>
                  </a:txBody>
                  <a:tcPr marL="49599" marR="49599" marT="0" marB="0" anchor="b"/>
                </a:tc>
                <a:tc gridSpan="3">
                  <a:txBody>
                    <a:bodyPr/>
                    <a:lstStyle/>
                    <a:p>
                      <a:pPr algn="ctr">
                        <a:lnSpc>
                          <a:spcPct val="115000"/>
                        </a:lnSpc>
                        <a:spcAft>
                          <a:spcPts val="0"/>
                        </a:spcAft>
                      </a:pPr>
                      <a:r>
                        <a:rPr lang="es-ES" sz="1100"/>
                        <a:t>0,009</a:t>
                      </a:r>
                      <a:endParaRPr lang="en-US" sz="110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r>
              <a:tr h="95508">
                <a:tc gridSpan="3">
                  <a:txBody>
                    <a:bodyPr/>
                    <a:lstStyle/>
                    <a:p>
                      <a:pPr algn="ctr">
                        <a:lnSpc>
                          <a:spcPct val="115000"/>
                        </a:lnSpc>
                        <a:spcAft>
                          <a:spcPts val="0"/>
                        </a:spcAft>
                      </a:pPr>
                      <a:r>
                        <a:rPr lang="es-ES" sz="1100"/>
                        <a:t>R</a:t>
                      </a:r>
                      <a:r>
                        <a:rPr lang="es-ES" sz="1100" baseline="30000"/>
                        <a:t>2</a:t>
                      </a:r>
                      <a:endParaRPr lang="en-US" sz="1100">
                        <a:latin typeface="Times New Roman"/>
                        <a:ea typeface="Times New Roman"/>
                        <a:cs typeface="Times New Roman"/>
                      </a:endParaRPr>
                    </a:p>
                  </a:txBody>
                  <a:tcPr marL="49599" marR="49599"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49599" marR="495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15000"/>
                        </a:lnSpc>
                        <a:spcAft>
                          <a:spcPts val="0"/>
                        </a:spcAft>
                      </a:pPr>
                      <a:endParaRPr lang="en-US" sz="1100">
                        <a:latin typeface="Times New Roman"/>
                        <a:ea typeface="Times New Roman"/>
                        <a:cs typeface="Times New Roman"/>
                      </a:endParaRPr>
                    </a:p>
                  </a:txBody>
                  <a:tcPr marL="49599" marR="49599" marT="0" marB="0" anchor="b"/>
                </a:tc>
                <a:tc gridSpan="3">
                  <a:txBody>
                    <a:bodyPr/>
                    <a:lstStyle/>
                    <a:p>
                      <a:pPr algn="ctr">
                        <a:lnSpc>
                          <a:spcPct val="115000"/>
                        </a:lnSpc>
                        <a:spcAft>
                          <a:spcPts val="0"/>
                        </a:spcAft>
                      </a:pPr>
                      <a:r>
                        <a:rPr lang="es-ES" sz="1100"/>
                        <a:t>0,99967</a:t>
                      </a:r>
                      <a:endParaRPr lang="en-US" sz="110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r>
              <a:tr h="133419">
                <a:tc rowSpan="3">
                  <a:txBody>
                    <a:bodyPr/>
                    <a:lstStyle/>
                    <a:p>
                      <a:pPr algn="ctr">
                        <a:lnSpc>
                          <a:spcPct val="80000"/>
                        </a:lnSpc>
                        <a:spcBef>
                          <a:spcPts val="545"/>
                        </a:spcBef>
                        <a:spcAft>
                          <a:spcPts val="365"/>
                        </a:spcAft>
                        <a:tabLst>
                          <a:tab pos="-457200" algn="l"/>
                        </a:tabLst>
                      </a:pPr>
                      <a:r>
                        <a:rPr lang="es-ES" sz="1100" b="1" spc="-10" dirty="0"/>
                        <a:t>Nivel:  </a:t>
                      </a:r>
                      <a:r>
                        <a:rPr lang="es-ES" sz="1100" b="1" spc="-10" dirty="0" err="1"/>
                        <a:t>Conc</a:t>
                      </a:r>
                      <a:r>
                        <a:rPr lang="es-ES" sz="1100" b="1" spc="-10" dirty="0"/>
                        <a:t>. </a:t>
                      </a:r>
                      <a:r>
                        <a:rPr lang="es-ES" sz="1100" b="1" spc="-10" dirty="0" smtClean="0"/>
                        <a:t>   Teórica</a:t>
                      </a:r>
                      <a:r>
                        <a:rPr lang="es-ES" sz="1100" b="1" spc="-10" baseline="0" dirty="0" smtClean="0"/>
                        <a:t> </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gridSpan="10">
                  <a:txBody>
                    <a:bodyPr/>
                    <a:lstStyle/>
                    <a:p>
                      <a:pPr algn="ctr">
                        <a:lnSpc>
                          <a:spcPct val="80000"/>
                        </a:lnSpc>
                        <a:spcBef>
                          <a:spcPts val="545"/>
                        </a:spcBef>
                        <a:spcAft>
                          <a:spcPts val="365"/>
                        </a:spcAft>
                        <a:tabLst>
                          <a:tab pos="-457200" algn="l"/>
                        </a:tabLst>
                      </a:pPr>
                      <a:r>
                        <a:rPr lang="es-ES" sz="1100" b="1" spc="-10" dirty="0"/>
                        <a:t>PRECISIÓN, EXACTITUD, INCERTIDUMBRE</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645">
                <a:tc v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dirty="0" err="1"/>
                        <a:t>Repetibilidad</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457200" algn="l"/>
                        </a:tabLst>
                      </a:pPr>
                      <a:r>
                        <a:rPr lang="es-ES" sz="1100" b="1" spc="-10" dirty="0"/>
                        <a:t>Reproducibilidad</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Exactitud</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80000"/>
                        </a:lnSpc>
                        <a:spcBef>
                          <a:spcPts val="545"/>
                        </a:spcBef>
                        <a:spcAft>
                          <a:spcPts val="365"/>
                        </a:spcAft>
                        <a:tabLst>
                          <a:tab pos="-457200" algn="l"/>
                        </a:tabLst>
                      </a:pPr>
                      <a:r>
                        <a:rPr lang="es-ES" sz="1100" b="1" spc="-10" dirty="0"/>
                        <a:t>µexpandida</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r>
              <a:tr h="0">
                <a:tc v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S</a:t>
                      </a:r>
                      <a:r>
                        <a:rPr lang="es-ES" sz="1100" b="1" spc="-10" baseline="-25000" dirty="0"/>
                        <a:t>r</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gridSpan="2">
                  <a:txBody>
                    <a:bodyPr/>
                    <a:lstStyle/>
                    <a:p>
                      <a:pPr algn="ctr">
                        <a:lnSpc>
                          <a:spcPct val="80000"/>
                        </a:lnSpc>
                        <a:spcBef>
                          <a:spcPts val="545"/>
                        </a:spcBef>
                        <a:spcAft>
                          <a:spcPts val="365"/>
                        </a:spcAft>
                        <a:tabLst>
                          <a:tab pos="-457200" algn="l"/>
                        </a:tabLst>
                      </a:pPr>
                      <a:r>
                        <a:rPr lang="es-ES" sz="1100" b="1" spc="-10" dirty="0"/>
                        <a:t>%</a:t>
                      </a:r>
                      <a:r>
                        <a:rPr lang="es-ES" sz="1100" b="1" spc="-10" dirty="0" err="1"/>
                        <a:t>CV</a:t>
                      </a:r>
                      <a:r>
                        <a:rPr lang="es-ES" sz="1100" b="1" spc="-10" baseline="-25000" dirty="0" err="1"/>
                        <a:t>r</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h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dirty="0"/>
                        <a:t>S</a:t>
                      </a:r>
                      <a:r>
                        <a:rPr lang="es-ES" sz="1100" b="1" spc="-10" baseline="-25000" dirty="0"/>
                        <a:t>R</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algn="ctr">
                        <a:lnSpc>
                          <a:spcPct val="80000"/>
                        </a:lnSpc>
                        <a:spcBef>
                          <a:spcPts val="545"/>
                        </a:spcBef>
                        <a:spcAft>
                          <a:spcPts val="365"/>
                        </a:spcAft>
                        <a:tabLst>
                          <a:tab pos="-457200" algn="l"/>
                        </a:tabLst>
                      </a:pPr>
                      <a:r>
                        <a:rPr lang="es-ES" sz="1100" b="1" spc="-10"/>
                        <a:t>%CV</a:t>
                      </a:r>
                      <a:r>
                        <a:rPr lang="es-ES" sz="1100" b="1" spc="-10" baseline="-25000"/>
                        <a:t>R</a:t>
                      </a:r>
                      <a:endParaRPr lang="en-US" sz="1100" b="1">
                        <a:latin typeface="Times New Roman"/>
                        <a:ea typeface="Times New Roman"/>
                        <a:cs typeface="Times New Roman"/>
                      </a:endParaRPr>
                    </a:p>
                  </a:txBody>
                  <a:tcPr marL="49599" marR="49599" marT="0" marB="0" anchor="ctr">
                    <a:solidFill>
                      <a:schemeClr val="accent3">
                        <a:lumMod val="60000"/>
                        <a:lumOff val="40000"/>
                      </a:schemeClr>
                    </a:solidFill>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a:t>%Recuper.</a:t>
                      </a:r>
                      <a:endParaRPr lang="en-US" sz="1100" b="1">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80000"/>
                        </a:lnSpc>
                        <a:spcBef>
                          <a:spcPts val="545"/>
                        </a:spcBef>
                        <a:spcAft>
                          <a:spcPts val="365"/>
                        </a:spcAft>
                        <a:tabLst>
                          <a:tab pos="-457200" algn="l"/>
                        </a:tabLst>
                      </a:pPr>
                      <a:r>
                        <a:rPr lang="es-ES" sz="1100" b="1" spc="-10" dirty="0"/>
                        <a:t>µ (k= 2)</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r>
              <a:tr h="191015">
                <a:tc>
                  <a:txBody>
                    <a:bodyPr/>
                    <a:lstStyle/>
                    <a:p>
                      <a:pPr algn="ctr">
                        <a:lnSpc>
                          <a:spcPct val="115000"/>
                        </a:lnSpc>
                        <a:spcAft>
                          <a:spcPts val="0"/>
                        </a:spcAft>
                      </a:pPr>
                      <a:r>
                        <a:rPr lang="es-ES" sz="1100" b="1" dirty="0"/>
                        <a:t>1:    0,02ppm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dirty="0"/>
                        <a:t>0,0005</a:t>
                      </a:r>
                      <a:endParaRPr lang="en-US" sz="1100" dirty="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a:t>2,84</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0,0005</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2,75</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90,60</a:t>
                      </a:r>
                      <a:endParaRPr lang="en-US" sz="1100" dirty="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0,083</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2:    0,05ppm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dirty="0"/>
                        <a:t>0,001</a:t>
                      </a:r>
                      <a:endParaRPr lang="en-US" sz="1100" dirty="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dirty="0"/>
                        <a:t>1,60</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0,001</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1,59</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96,54</a:t>
                      </a:r>
                      <a:endParaRPr lang="en-US" sz="1100" dirty="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0,029</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3:      0,1ppm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a:t>0,001</a:t>
                      </a:r>
                      <a:endParaRPr lang="en-US" sz="110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dirty="0"/>
                        <a:t>1,01</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0,001</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1,00</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98,07</a:t>
                      </a:r>
                      <a:endParaRPr lang="en-US" sz="110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0,014</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4:      0,2ppm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a:t>0,001</a:t>
                      </a:r>
                      <a:endParaRPr lang="en-US" sz="110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a:t>0,34</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0,001</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0,34</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101,33</a:t>
                      </a:r>
                      <a:endParaRPr lang="en-US" sz="110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0,018</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5:      0,5ppm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a:t>0,005</a:t>
                      </a:r>
                      <a:endParaRPr lang="en-US" sz="110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a:t>1,09</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0,005</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1,08</a:t>
                      </a:r>
                      <a:endParaRPr lang="en-US" sz="1100" dirty="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101,63</a:t>
                      </a:r>
                      <a:endParaRPr lang="en-US" sz="1100" dirty="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0,030</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6:         1ppm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a:t>0,016</a:t>
                      </a:r>
                      <a:endParaRPr lang="en-US" sz="110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a:t>0,53</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0,016</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1,54</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103,77</a:t>
                      </a:r>
                      <a:endParaRPr lang="en-US" sz="1100" dirty="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0,064</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7:      1,5ppm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a:t>0,030</a:t>
                      </a:r>
                      <a:endParaRPr lang="en-US" sz="110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a:t>0,37</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0,030</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1,98</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101,14</a:t>
                      </a:r>
                      <a:endParaRPr lang="en-US" sz="110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0,070</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8:         2ppm</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a:t>0,045</a:t>
                      </a:r>
                      <a:endParaRPr lang="en-US" sz="1100">
                        <a:latin typeface="Times New Roman"/>
                        <a:ea typeface="Times New Roman"/>
                        <a:cs typeface="Times New Roman"/>
                      </a:endParaRPr>
                    </a:p>
                  </a:txBody>
                  <a:tcPr marL="49599" marR="49599" marT="0" marB="0" anchor="b">
                    <a:solidFill>
                      <a:schemeClr val="bg1"/>
                    </a:solidFill>
                  </a:tcPr>
                </a:tc>
                <a:tc gridSpan="2">
                  <a:txBody>
                    <a:bodyPr/>
                    <a:lstStyle/>
                    <a:p>
                      <a:pPr algn="ctr">
                        <a:lnSpc>
                          <a:spcPct val="115000"/>
                        </a:lnSpc>
                        <a:spcAft>
                          <a:spcPts val="0"/>
                        </a:spcAft>
                      </a:pPr>
                      <a:r>
                        <a:rPr lang="es-ES" sz="1100"/>
                        <a:t>0,28</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0,045</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2,27</a:t>
                      </a:r>
                      <a:endParaRPr lang="en-US" sz="1100">
                        <a:latin typeface="Times New Roman"/>
                        <a:ea typeface="Times New Roman"/>
                        <a:cs typeface="Times New Roman"/>
                      </a:endParaRPr>
                    </a:p>
                  </a:txBody>
                  <a:tcPr marL="49599" marR="49599"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98,98</a:t>
                      </a:r>
                      <a:endParaRPr lang="en-US" sz="1100">
                        <a:latin typeface="Times New Roman"/>
                        <a:ea typeface="Times New Roman"/>
                        <a:cs typeface="Times New Roman"/>
                      </a:endParaRPr>
                    </a:p>
                  </a:txBody>
                  <a:tcPr marL="49599" marR="49599"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0,091</a:t>
                      </a:r>
                      <a:endParaRPr lang="en-US" sz="1100" kern="1200" dirty="0">
                        <a:solidFill>
                          <a:schemeClr val="dk1"/>
                        </a:solidFill>
                        <a:latin typeface="+mn-lt"/>
                        <a:ea typeface="+mn-ea"/>
                        <a:cs typeface="+mn-cs"/>
                      </a:endParaRPr>
                    </a:p>
                  </a:txBody>
                  <a:tcPr marL="81915" marR="81915" marT="0" marB="0" anchor="b">
                    <a:solidFill>
                      <a:schemeClr val="bg1"/>
                    </a:solidFill>
                  </a:tcPr>
                </a:tc>
              </a:tr>
              <a:tr h="191015">
                <a:tc>
                  <a:txBody>
                    <a:bodyPr/>
                    <a:lstStyle/>
                    <a:p>
                      <a:pPr algn="ctr">
                        <a:lnSpc>
                          <a:spcPct val="115000"/>
                        </a:lnSpc>
                        <a:spcAft>
                          <a:spcPts val="0"/>
                        </a:spcAft>
                      </a:pPr>
                      <a:r>
                        <a:rPr lang="es-ES" sz="1100" b="1" dirty="0"/>
                        <a:t>Global</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a:txBody>
                    <a:bodyPr/>
                    <a:lstStyle/>
                    <a:p>
                      <a:pPr algn="ctr">
                        <a:lnSpc>
                          <a:spcPct val="115000"/>
                        </a:lnSpc>
                        <a:spcAft>
                          <a:spcPts val="0"/>
                        </a:spcAft>
                      </a:pPr>
                      <a:r>
                        <a:rPr lang="es-ES" sz="1100" b="1" dirty="0"/>
                        <a:t>0,01</a:t>
                      </a:r>
                      <a:endParaRPr lang="en-US" sz="1100" b="1" dirty="0">
                        <a:latin typeface="Times New Roman"/>
                        <a:ea typeface="Times New Roman"/>
                        <a:cs typeface="Times New Roman"/>
                      </a:endParaRPr>
                    </a:p>
                  </a:txBody>
                  <a:tcPr marL="49599" marR="49599" marT="0" marB="0" anchor="b"/>
                </a:tc>
                <a:tc gridSpan="2">
                  <a:txBody>
                    <a:bodyPr/>
                    <a:lstStyle/>
                    <a:p>
                      <a:pPr algn="ctr">
                        <a:lnSpc>
                          <a:spcPct val="115000"/>
                        </a:lnSpc>
                        <a:spcAft>
                          <a:spcPts val="0"/>
                        </a:spcAft>
                      </a:pPr>
                      <a:r>
                        <a:rPr lang="es-ES" sz="1100" b="1" dirty="0"/>
                        <a:t>1,01</a:t>
                      </a:r>
                      <a:endParaRPr lang="en-US" sz="1100" b="1" dirty="0">
                        <a:latin typeface="Times New Roman"/>
                        <a:ea typeface="Times New Roman"/>
                        <a:cs typeface="Times New Roman"/>
                      </a:endParaRPr>
                    </a:p>
                  </a:txBody>
                  <a:tcPr marL="49599" marR="49599" marT="0" marB="0" anchor="b"/>
                </a:tc>
                <a:tc hMerge="1">
                  <a:txBody>
                    <a:bodyPr/>
                    <a:lstStyle/>
                    <a:p>
                      <a:endParaRPr lang="en-US"/>
                    </a:p>
                  </a:txBody>
                  <a:tcPr/>
                </a:tc>
                <a:tc gridSpan="3">
                  <a:txBody>
                    <a:bodyPr/>
                    <a:lstStyle/>
                    <a:p>
                      <a:pPr algn="ctr">
                        <a:lnSpc>
                          <a:spcPct val="115000"/>
                        </a:lnSpc>
                        <a:spcAft>
                          <a:spcPts val="0"/>
                        </a:spcAft>
                      </a:pPr>
                      <a:r>
                        <a:rPr lang="es-ES" sz="1100" b="1" dirty="0"/>
                        <a:t>0,01</a:t>
                      </a:r>
                      <a:endParaRPr lang="en-US" sz="1100" b="1" dirty="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b="1" dirty="0"/>
                        <a:t>1,57</a:t>
                      </a:r>
                      <a:endParaRPr lang="en-US" sz="1100" b="1" dirty="0">
                        <a:latin typeface="Times New Roman"/>
                        <a:ea typeface="Times New Roman"/>
                        <a:cs typeface="Times New Roman"/>
                      </a:endParaRPr>
                    </a:p>
                  </a:txBody>
                  <a:tcPr marL="49599" marR="49599" marT="0" marB="0" anchor="b"/>
                </a:tc>
                <a:tc hMerge="1">
                  <a:txBody>
                    <a:bodyPr/>
                    <a:lstStyle/>
                    <a:p>
                      <a:endParaRPr lang="en-US"/>
                    </a:p>
                  </a:txBody>
                  <a:tcPr/>
                </a:tc>
                <a:tc>
                  <a:txBody>
                    <a:bodyPr/>
                    <a:lstStyle/>
                    <a:p>
                      <a:pPr algn="ctr">
                        <a:lnSpc>
                          <a:spcPct val="115000"/>
                        </a:lnSpc>
                        <a:spcAft>
                          <a:spcPts val="0"/>
                        </a:spcAft>
                      </a:pPr>
                      <a:r>
                        <a:rPr lang="es-ES" sz="1100" b="1" dirty="0"/>
                        <a:t>99,01</a:t>
                      </a:r>
                      <a:endParaRPr lang="en-US" sz="1100" b="1" dirty="0">
                        <a:latin typeface="Times New Roman"/>
                        <a:ea typeface="Times New Roman"/>
                        <a:cs typeface="Times New Roman"/>
                      </a:endParaRPr>
                    </a:p>
                  </a:txBody>
                  <a:tcPr marL="49599" marR="49599" marT="0" marB="0" anchor="b"/>
                </a:tc>
                <a:tc>
                  <a:txBody>
                    <a:bodyPr/>
                    <a:lstStyle/>
                    <a:p>
                      <a:pPr algn="ctr">
                        <a:lnSpc>
                          <a:spcPct val="115000"/>
                        </a:lnSpc>
                        <a:spcAft>
                          <a:spcPts val="0"/>
                        </a:spcAft>
                      </a:pPr>
                      <a:r>
                        <a:rPr lang="es-ES" sz="1100" b="1" kern="1200" dirty="0">
                          <a:solidFill>
                            <a:schemeClr val="dk1"/>
                          </a:solidFill>
                          <a:latin typeface="+mn-lt"/>
                          <a:ea typeface="+mn-ea"/>
                          <a:cs typeface="+mn-cs"/>
                        </a:rPr>
                        <a:t>0,05</a:t>
                      </a:r>
                      <a:endParaRPr lang="en-US" sz="1100" b="1" kern="1200" dirty="0">
                        <a:solidFill>
                          <a:schemeClr val="dk1"/>
                        </a:solidFill>
                        <a:latin typeface="+mn-lt"/>
                        <a:ea typeface="+mn-ea"/>
                        <a:cs typeface="+mn-cs"/>
                      </a:endParaRPr>
                    </a:p>
                  </a:txBody>
                  <a:tcPr marL="81915" marR="81915" marT="0" marB="0" anchor="b"/>
                </a:tc>
              </a:tr>
              <a:tr h="106120">
                <a:tc gridSpan="6">
                  <a:txBody>
                    <a:bodyPr/>
                    <a:lstStyle/>
                    <a:p>
                      <a:pPr algn="l">
                        <a:lnSpc>
                          <a:spcPct val="80000"/>
                        </a:lnSpc>
                        <a:spcBef>
                          <a:spcPts val="545"/>
                        </a:spcBef>
                        <a:spcAft>
                          <a:spcPts val="365"/>
                        </a:spcAft>
                        <a:tabLst>
                          <a:tab pos="-457200" algn="l"/>
                        </a:tabLst>
                      </a:pPr>
                      <a:r>
                        <a:rPr lang="es-ES" sz="1100" b="1" spc="-10" dirty="0"/>
                        <a:t>LÍMITE DE DETECCIÓN (L.D.)</a:t>
                      </a:r>
                      <a:endParaRPr lang="en-US" sz="1100" b="1" dirty="0">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0,038 ppm</a:t>
                      </a:r>
                      <a:endParaRPr lang="en-US" sz="110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120">
                <a:tc gridSpan="6">
                  <a:txBody>
                    <a:bodyPr/>
                    <a:lstStyle/>
                    <a:p>
                      <a:pPr algn="l">
                        <a:lnSpc>
                          <a:spcPct val="80000"/>
                        </a:lnSpc>
                        <a:spcBef>
                          <a:spcPts val="545"/>
                        </a:spcBef>
                        <a:spcAft>
                          <a:spcPts val="365"/>
                        </a:spcAft>
                        <a:tabLst>
                          <a:tab pos="-457200" algn="l"/>
                        </a:tabLst>
                      </a:pPr>
                      <a:r>
                        <a:rPr lang="es-ES" sz="1100" b="1" spc="-10" dirty="0"/>
                        <a:t>LÍMITE DE CUANTIFICACIÓN (L.C.)</a:t>
                      </a:r>
                      <a:endParaRPr lang="en-US" sz="1100" b="1" dirty="0">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0,086 ppm</a:t>
                      </a:r>
                      <a:endParaRPr lang="en-US" sz="1100">
                        <a:latin typeface="Times New Roman"/>
                        <a:ea typeface="Times New Roman"/>
                        <a:cs typeface="Times New Roman"/>
                      </a:endParaRPr>
                    </a:p>
                  </a:txBody>
                  <a:tcPr marL="49599" marR="4959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20">
                <a:tc gridSpan="6">
                  <a:txBody>
                    <a:bodyPr/>
                    <a:lstStyle/>
                    <a:p>
                      <a:pPr algn="l">
                        <a:lnSpc>
                          <a:spcPct val="80000"/>
                        </a:lnSpc>
                        <a:spcBef>
                          <a:spcPts val="545"/>
                        </a:spcBef>
                        <a:spcAft>
                          <a:spcPts val="365"/>
                        </a:spcAft>
                        <a:tabLst>
                          <a:tab pos="-457200" algn="l"/>
                        </a:tabLst>
                      </a:pPr>
                      <a:r>
                        <a:rPr lang="es-ES" sz="1100" b="1" dirty="0"/>
                        <a:t>Límites permisibles para aguas de consumo humano y uso doméstico, que únicamente requieren tratamiento convencional. </a:t>
                      </a:r>
                      <a:endParaRPr lang="en-US" sz="1100" b="1" dirty="0">
                        <a:latin typeface="Times New Roman"/>
                        <a:ea typeface="Times New Roman"/>
                        <a:cs typeface="Times New Roman"/>
                      </a:endParaRPr>
                    </a:p>
                  </a:txBody>
                  <a:tcPr marL="49599" marR="49599" marT="0" marB="0">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1,5 ppm</a:t>
                      </a:r>
                      <a:endParaRPr lang="en-US" sz="1100">
                        <a:latin typeface="Times New Roman"/>
                        <a:ea typeface="Times New Roman"/>
                        <a:cs typeface="Times New Roman"/>
                      </a:endParaRPr>
                    </a:p>
                  </a:txBody>
                  <a:tcPr marL="49599" marR="495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120">
                <a:tc gridSpan="6">
                  <a:txBody>
                    <a:bodyPr/>
                    <a:lstStyle/>
                    <a:p>
                      <a:pPr algn="l">
                        <a:lnSpc>
                          <a:spcPct val="115000"/>
                        </a:lnSpc>
                        <a:spcAft>
                          <a:spcPts val="0"/>
                        </a:spcAft>
                      </a:pPr>
                      <a:r>
                        <a:rPr lang="es-ES" sz="1100" b="1" spc="-10" dirty="0"/>
                        <a:t>INTERVALO DE TRABAJO VALIDADO</a:t>
                      </a:r>
                      <a:endParaRPr lang="en-US" sz="1100" b="1" dirty="0">
                        <a:latin typeface="Times New Roman"/>
                        <a:ea typeface="Times New Roman"/>
                        <a:cs typeface="Times New Roman"/>
                      </a:endParaRPr>
                    </a:p>
                  </a:txBody>
                  <a:tcPr marL="49599" marR="4959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spc="-10" dirty="0"/>
                        <a:t>0,02 - 2 ppm de </a:t>
                      </a:r>
                      <a:r>
                        <a:rPr lang="es-ES" sz="1100" spc="-15" dirty="0"/>
                        <a:t>F</a:t>
                      </a:r>
                      <a:r>
                        <a:rPr lang="es-ES" sz="1100" spc="-15" baseline="30000" dirty="0"/>
                        <a:t>-</a:t>
                      </a:r>
                      <a:endParaRPr lang="en-US" sz="1100" dirty="0">
                        <a:latin typeface="Times New Roman"/>
                        <a:ea typeface="Times New Roman"/>
                        <a:cs typeface="Times New Roman"/>
                      </a:endParaRPr>
                    </a:p>
                  </a:txBody>
                  <a:tcPr marL="49599" marR="495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1" name="20 CuadroTexto"/>
          <p:cNvSpPr txBox="1"/>
          <p:nvPr/>
        </p:nvSpPr>
        <p:spPr>
          <a:xfrm>
            <a:off x="323528" y="3573016"/>
            <a:ext cx="216024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Recup</a:t>
            </a:r>
            <a:r>
              <a:rPr lang="es-ES" b="1" spc="-10" dirty="0" smtClean="0">
                <a:solidFill>
                  <a:schemeClr val="tx1"/>
                </a:solidFill>
                <a:effectLst>
                  <a:glow rad="101600">
                    <a:schemeClr val="bg1">
                      <a:alpha val="60000"/>
                    </a:schemeClr>
                  </a:glow>
                </a:effectLst>
              </a:rPr>
              <a:t>.</a:t>
            </a:r>
            <a:r>
              <a:rPr lang="es-MX" b="1" dirty="0" smtClean="0">
                <a:solidFill>
                  <a:schemeClr val="tx1"/>
                </a:solidFill>
                <a:effectLst>
                  <a:glow rad="101600">
                    <a:schemeClr val="bg1">
                      <a:alpha val="60000"/>
                    </a:schemeClr>
                  </a:glow>
                </a:effectLst>
                <a:latin typeface="Times New Roman"/>
                <a:ea typeface="Times New Roman"/>
                <a:cs typeface="Times New Roman"/>
              </a:rPr>
              <a:t>= 100% </a:t>
            </a:r>
            <a:r>
              <a:rPr lang="es-ES" b="1" spc="-10" dirty="0" smtClean="0">
                <a:solidFill>
                  <a:schemeClr val="tx1"/>
                </a:solidFill>
                <a:effectLst>
                  <a:glow rad="101600">
                    <a:schemeClr val="bg1">
                      <a:alpha val="60000"/>
                    </a:schemeClr>
                  </a:glow>
                </a:effectLst>
              </a:rPr>
              <a:t>± 4.S (</a:t>
            </a:r>
            <a:r>
              <a:rPr lang="es-ES" sz="1200" b="1" spc="-10" dirty="0" smtClean="0">
                <a:solidFill>
                  <a:schemeClr val="tx1"/>
                </a:solidFill>
                <a:effectLst>
                  <a:glow rad="101600">
                    <a:schemeClr val="bg1">
                      <a:alpha val="60000"/>
                    </a:schemeClr>
                  </a:glow>
                </a:effectLst>
              </a:rPr>
              <a:t>S= máx. desviación estándar del sistema= %CV</a:t>
            </a:r>
            <a:r>
              <a:rPr lang="es-ES" b="1" spc="-10" dirty="0" smtClean="0">
                <a:solidFill>
                  <a:schemeClr val="tx1"/>
                </a:solidFill>
                <a:effectLst>
                  <a:glow rad="101600">
                    <a:schemeClr val="bg1">
                      <a:alpha val="60000"/>
                    </a:schemeClr>
                  </a:glow>
                </a:effectLst>
              </a:rPr>
              <a:t>)</a:t>
            </a:r>
          </a:p>
        </p:txBody>
      </p:sp>
      <p:sp>
        <p:nvSpPr>
          <p:cNvPr id="22" name="21 CuadroTexto"/>
          <p:cNvSpPr txBox="1"/>
          <p:nvPr/>
        </p:nvSpPr>
        <p:spPr>
          <a:xfrm>
            <a:off x="179512" y="2276872"/>
            <a:ext cx="23397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b="1" dirty="0" smtClean="0"/>
              <a:t>CRITERIOS DE ACEPTACIÓN </a:t>
            </a:r>
            <a:endParaRPr lang="en-US" sz="1400" b="1" dirty="0"/>
          </a:p>
        </p:txBody>
      </p:sp>
      <p:sp>
        <p:nvSpPr>
          <p:cNvPr id="24" name="25 CuadroTexto"/>
          <p:cNvSpPr txBox="1"/>
          <p:nvPr/>
        </p:nvSpPr>
        <p:spPr>
          <a:xfrm>
            <a:off x="216024" y="2721694"/>
            <a:ext cx="20882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r>
              <a:rPr lang="es-ES" b="1" spc="-10" baseline="-25000" dirty="0" smtClean="0">
                <a:solidFill>
                  <a:schemeClr val="tx1"/>
                </a:solidFill>
                <a:effectLst>
                  <a:glow rad="101600">
                    <a:schemeClr val="bg1">
                      <a:alpha val="60000"/>
                    </a:schemeClr>
                  </a:glow>
                </a:effectLst>
              </a:rPr>
              <a:t>   </a:t>
            </a:r>
            <a:r>
              <a:rPr lang="es-MX" b="1" dirty="0" smtClean="0">
                <a:solidFill>
                  <a:schemeClr val="tx1"/>
                </a:solidFill>
                <a:effectLst>
                  <a:glow rad="101600">
                    <a:schemeClr val="bg1">
                      <a:alpha val="60000"/>
                    </a:schemeClr>
                  </a:glow>
                </a:effectLst>
                <a:latin typeface="Times New Roman"/>
                <a:ea typeface="Times New Roman"/>
                <a:cs typeface="Times New Roman"/>
              </a:rPr>
              <a:t>≤  3%</a:t>
            </a:r>
          </a:p>
          <a:p>
            <a:r>
              <a:rPr lang="es-ES" b="1" spc="-10" dirty="0" smtClean="0">
                <a:solidFill>
                  <a:schemeClr val="tx1"/>
                </a:solidFill>
                <a:effectLst>
                  <a:glow rad="101600">
                    <a:schemeClr val="bg1">
                      <a:alpha val="60000"/>
                    </a:schemeClr>
                  </a:glow>
                </a:effectLst>
              </a:rPr>
              <a:t>%CV</a:t>
            </a:r>
            <a:r>
              <a:rPr lang="es-ES" b="1" spc="-10" baseline="-25000" dirty="0" smtClean="0">
                <a:solidFill>
                  <a:schemeClr val="tx1"/>
                </a:solidFill>
                <a:effectLst>
                  <a:glow rad="101600">
                    <a:schemeClr val="bg1">
                      <a:alpha val="60000"/>
                    </a:schemeClr>
                  </a:glow>
                </a:effectLst>
              </a:rPr>
              <a:t>R</a:t>
            </a:r>
            <a:r>
              <a:rPr lang="en-US" b="1" dirty="0" smtClean="0">
                <a:solidFill>
                  <a:schemeClr val="tx1"/>
                </a:solidFill>
                <a:effectLst>
                  <a:glow rad="101600">
                    <a:schemeClr val="bg1">
                      <a:alpha val="60000"/>
                    </a:schemeClr>
                  </a:glow>
                </a:effectLst>
                <a:latin typeface="Times New Roman"/>
                <a:cs typeface="Times New Roman"/>
              </a:rPr>
              <a:t> </a:t>
            </a:r>
            <a:r>
              <a:rPr lang="es-MX" b="1" dirty="0" smtClean="0">
                <a:solidFill>
                  <a:schemeClr val="tx1"/>
                </a:solidFill>
                <a:effectLst>
                  <a:glow rad="101600">
                    <a:schemeClr val="bg1">
                      <a:alpha val="60000"/>
                    </a:schemeClr>
                  </a:glow>
                </a:effectLst>
                <a:latin typeface="Times New Roman"/>
                <a:ea typeface="Times New Roman"/>
                <a:cs typeface="Times New Roman"/>
              </a:rPr>
              <a:t>=  2.</a:t>
            </a:r>
            <a:r>
              <a:rPr lang="es-ES" b="1" spc="-10" dirty="0" smtClean="0">
                <a:solidFill>
                  <a:schemeClr val="tx1"/>
                </a:solidFill>
                <a:effectLst>
                  <a:glow rad="101600">
                    <a:schemeClr val="bg1">
                      <a:alpha val="60000"/>
                    </a:schemeClr>
                  </a:glow>
                </a:effectLst>
              </a:rPr>
              <a:t> %</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endParaRPr lang="en-US" b="1" dirty="0" smtClean="0">
              <a:solidFill>
                <a:schemeClr val="tx1"/>
              </a:solidFill>
              <a:effectLst>
                <a:glow rad="101600">
                  <a:schemeClr val="bg1">
                    <a:alpha val="60000"/>
                  </a:schemeClr>
                </a:glo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DISCUSIÓN DE RESULTADOS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NITRÓGENO AMONIACAL</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16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Incertidumbre de la masa (</a:t>
            </a:r>
            <a:r>
              <a:rPr kumimoji="0" lang="es-ES"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conforme ecuación (26):</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5" name="Rectangle 2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_tradnl"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Tabla"/>
          <p:cNvGraphicFramePr>
            <a:graphicFrameLocks noGrp="1"/>
          </p:cNvGraphicFramePr>
          <p:nvPr/>
        </p:nvGraphicFramePr>
        <p:xfrm>
          <a:off x="3203848" y="1412776"/>
          <a:ext cx="5328589" cy="4754543"/>
        </p:xfrm>
        <a:graphic>
          <a:graphicData uri="http://schemas.openxmlformats.org/drawingml/2006/table">
            <a:tbl>
              <a:tblPr>
                <a:tableStyleId>{775DCB02-9BB8-47FD-8907-85C794F793BA}</a:tableStyleId>
              </a:tblPr>
              <a:tblGrid>
                <a:gridCol w="899496"/>
                <a:gridCol w="686125"/>
                <a:gridCol w="115266"/>
                <a:gridCol w="578937"/>
                <a:gridCol w="327700"/>
                <a:gridCol w="115266"/>
                <a:gridCol w="115266"/>
                <a:gridCol w="791371"/>
                <a:gridCol w="115266"/>
                <a:gridCol w="791948"/>
                <a:gridCol w="791948"/>
              </a:tblGrid>
              <a:tr h="285626">
                <a:tc gridSpan="5">
                  <a:txBody>
                    <a:bodyPr/>
                    <a:lstStyle/>
                    <a:p>
                      <a:pPr algn="l">
                        <a:lnSpc>
                          <a:spcPct val="80000"/>
                        </a:lnSpc>
                        <a:spcBef>
                          <a:spcPts val="545"/>
                        </a:spcBef>
                        <a:spcAft>
                          <a:spcPts val="365"/>
                        </a:spcAft>
                        <a:tabLst>
                          <a:tab pos="959485" algn="ctr"/>
                        </a:tabLst>
                      </a:pPr>
                      <a:r>
                        <a:rPr lang="es-ES" sz="1100" b="1" spc="-10" dirty="0"/>
                        <a:t>CUANTITATIVO	●</a:t>
                      </a:r>
                      <a:endParaRPr lang="en-US" sz="1100" b="1" dirty="0"/>
                    </a:p>
                    <a:p>
                      <a:pPr algn="l">
                        <a:lnSpc>
                          <a:spcPct val="80000"/>
                        </a:lnSpc>
                        <a:spcBef>
                          <a:spcPts val="545"/>
                        </a:spcBef>
                        <a:spcAft>
                          <a:spcPts val="365"/>
                        </a:spcAft>
                        <a:tabLst>
                          <a:tab pos="959485" algn="ctr"/>
                        </a:tabLst>
                      </a:pPr>
                      <a:r>
                        <a:rPr lang="es-ES" sz="1100" b="1" spc="-10" dirty="0"/>
                        <a:t>CUALITATIVO	</a:t>
                      </a:r>
                      <a:endParaRPr lang="en-US" sz="1100" b="1" dirty="0"/>
                    </a:p>
                    <a:p>
                      <a:pPr algn="l">
                        <a:lnSpc>
                          <a:spcPct val="80000"/>
                        </a:lnSpc>
                        <a:spcBef>
                          <a:spcPts val="545"/>
                        </a:spcBef>
                        <a:spcAft>
                          <a:spcPts val="365"/>
                        </a:spcAft>
                        <a:tabLst>
                          <a:tab pos="959485" algn="ctr"/>
                        </a:tabLst>
                      </a:pPr>
                      <a:r>
                        <a:rPr lang="es-ES" sz="1100" b="1" spc="-10" dirty="0"/>
                        <a:t>DE IDENTIFICACIÓN	</a:t>
                      </a:r>
                      <a:endParaRPr lang="en-US" sz="1100" b="1" dirty="0">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lnSpc>
                          <a:spcPct val="80000"/>
                        </a:lnSpc>
                        <a:spcBef>
                          <a:spcPts val="545"/>
                        </a:spcBef>
                        <a:spcAft>
                          <a:spcPts val="365"/>
                        </a:spcAft>
                        <a:tabLst>
                          <a:tab pos="959485" algn="ctr"/>
                        </a:tabLst>
                      </a:pPr>
                      <a:r>
                        <a:rPr lang="es-ES" sz="1100" b="1" spc="-10" dirty="0"/>
                        <a:t>Analito:  Nitrógeno Amoniacal</a:t>
                      </a:r>
                      <a:endParaRPr lang="en-US" sz="1100" b="1" dirty="0"/>
                    </a:p>
                    <a:p>
                      <a:pPr algn="l">
                        <a:lnSpc>
                          <a:spcPct val="80000"/>
                        </a:lnSpc>
                        <a:spcBef>
                          <a:spcPts val="545"/>
                        </a:spcBef>
                        <a:spcAft>
                          <a:spcPts val="365"/>
                        </a:spcAft>
                        <a:tabLst>
                          <a:tab pos="959485" algn="ctr"/>
                        </a:tabLst>
                      </a:pPr>
                      <a:r>
                        <a:rPr lang="es-ES" sz="1100" b="1" spc="-10" dirty="0"/>
                        <a:t>Unidades: mg/L de NH</a:t>
                      </a:r>
                      <a:r>
                        <a:rPr lang="es-ES" sz="1100" b="1" spc="-10" baseline="-25000" dirty="0"/>
                        <a:t>3</a:t>
                      </a:r>
                      <a:r>
                        <a:rPr lang="es-ES" sz="1100" b="1" spc="-10" dirty="0"/>
                        <a:t>-N</a:t>
                      </a:r>
                      <a:endParaRPr lang="en-US" sz="1100" b="1" dirty="0"/>
                    </a:p>
                    <a:p>
                      <a:pPr algn="l">
                        <a:lnSpc>
                          <a:spcPct val="80000"/>
                        </a:lnSpc>
                        <a:spcBef>
                          <a:spcPts val="545"/>
                        </a:spcBef>
                        <a:spcAft>
                          <a:spcPts val="365"/>
                        </a:spcAft>
                        <a:tabLst>
                          <a:tab pos="959485" algn="ctr"/>
                        </a:tabLst>
                      </a:pPr>
                      <a:r>
                        <a:rPr lang="es-ES" sz="1100" b="1" spc="-10" dirty="0"/>
                        <a:t>Matriz: agua</a:t>
                      </a:r>
                      <a:endParaRPr lang="en-US" sz="1100" b="1" dirty="0">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90">
                <a:tc gridSpan="3">
                  <a:txBody>
                    <a:bodyPr/>
                    <a:lstStyle/>
                    <a:p>
                      <a:pPr algn="ctr">
                        <a:lnSpc>
                          <a:spcPct val="80000"/>
                        </a:lnSpc>
                        <a:spcBef>
                          <a:spcPts val="545"/>
                        </a:spcBef>
                        <a:spcAft>
                          <a:spcPts val="365"/>
                        </a:spcAft>
                        <a:tabLst>
                          <a:tab pos="-457200" algn="l"/>
                        </a:tabLst>
                      </a:pPr>
                      <a:r>
                        <a:rPr lang="es-ES" sz="1100" b="1" spc="-10"/>
                        <a:t>FUNCIÓN DE RESPUESTA</a:t>
                      </a:r>
                      <a:endParaRPr lang="en-US" sz="1100" b="1">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959485" algn="ctr"/>
                        </a:tabLst>
                      </a:pPr>
                      <a:r>
                        <a:rPr lang="es-ES" sz="1100" b="1" spc="-10"/>
                        <a:t>INSTRUMENTAL</a:t>
                      </a:r>
                      <a:endParaRPr lang="en-US" sz="1100" b="1">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80000"/>
                        </a:lnSpc>
                        <a:spcBef>
                          <a:spcPts val="545"/>
                        </a:spcBef>
                        <a:spcAft>
                          <a:spcPts val="365"/>
                        </a:spcAft>
                        <a:tabLst>
                          <a:tab pos="977265" algn="ctr"/>
                        </a:tabLst>
                      </a:pPr>
                      <a:r>
                        <a:rPr lang="es-ES" sz="1100" b="1" spc="-10" dirty="0"/>
                        <a:t>DEL MÉTODO</a:t>
                      </a:r>
                      <a:endParaRPr lang="en-US" sz="1100" b="1" dirty="0">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r>
              <a:tr h="75801">
                <a:tc gridSpan="3">
                  <a:txBody>
                    <a:bodyPr/>
                    <a:lstStyle/>
                    <a:p>
                      <a:pPr algn="ctr">
                        <a:lnSpc>
                          <a:spcPct val="115000"/>
                        </a:lnSpc>
                        <a:spcAft>
                          <a:spcPts val="0"/>
                        </a:spcAft>
                      </a:pPr>
                      <a:r>
                        <a:rPr lang="es-ES" sz="1100"/>
                        <a:t>m</a:t>
                      </a:r>
                      <a:endParaRPr lang="en-US" sz="1100">
                        <a:latin typeface="Times New Roman"/>
                        <a:ea typeface="Times New Roman"/>
                        <a:cs typeface="Times New Roman"/>
                      </a:endParaRPr>
                    </a:p>
                  </a:txBody>
                  <a:tcPr marL="39365" marR="39365"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9365" marR="393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0,990</a:t>
                      </a:r>
                      <a:endParaRPr lang="en-US" sz="1100">
                        <a:latin typeface="Times New Roman"/>
                        <a:ea typeface="Times New Roman"/>
                        <a:cs typeface="Times New Roman"/>
                      </a:endParaRPr>
                    </a:p>
                  </a:txBody>
                  <a:tcPr marL="39365" marR="39365" marT="0" marB="0" anchor="b"/>
                </a:tc>
                <a:tc hMerge="1">
                  <a:txBody>
                    <a:bodyPr/>
                    <a:lstStyle/>
                    <a:p>
                      <a:endParaRPr lang="en-US"/>
                    </a:p>
                  </a:txBody>
                  <a:tcPr/>
                </a:tc>
                <a:tc hMerge="1">
                  <a:txBody>
                    <a:bodyPr/>
                    <a:lstStyle/>
                    <a:p>
                      <a:endParaRPr lang="en-US"/>
                    </a:p>
                  </a:txBody>
                  <a:tcPr/>
                </a:tc>
              </a:tr>
              <a:tr h="75801">
                <a:tc gridSpan="3">
                  <a:txBody>
                    <a:bodyPr/>
                    <a:lstStyle/>
                    <a:p>
                      <a:pPr algn="ctr">
                        <a:lnSpc>
                          <a:spcPct val="115000"/>
                        </a:lnSpc>
                        <a:spcAft>
                          <a:spcPts val="0"/>
                        </a:spcAft>
                      </a:pPr>
                      <a:r>
                        <a:rPr lang="es-ES" sz="1100"/>
                        <a:t>S</a:t>
                      </a:r>
                      <a:r>
                        <a:rPr lang="es-ES" sz="1100" baseline="-25000"/>
                        <a:t>m</a:t>
                      </a:r>
                      <a:endParaRPr lang="en-US" sz="1100">
                        <a:latin typeface="Times New Roman"/>
                        <a:ea typeface="Times New Roman"/>
                        <a:cs typeface="Times New Roman"/>
                      </a:endParaRPr>
                    </a:p>
                  </a:txBody>
                  <a:tcPr marL="39365" marR="39365"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9365" marR="393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0,003</a:t>
                      </a:r>
                      <a:endParaRPr lang="en-US" sz="1100">
                        <a:latin typeface="Times New Roman"/>
                        <a:ea typeface="Times New Roman"/>
                        <a:cs typeface="Times New Roman"/>
                      </a:endParaRPr>
                    </a:p>
                  </a:txBody>
                  <a:tcPr marL="39365" marR="39365" marT="0" marB="0" anchor="b"/>
                </a:tc>
                <a:tc hMerge="1">
                  <a:txBody>
                    <a:bodyPr/>
                    <a:lstStyle/>
                    <a:p>
                      <a:endParaRPr lang="en-US"/>
                    </a:p>
                  </a:txBody>
                  <a:tcPr/>
                </a:tc>
                <a:tc hMerge="1">
                  <a:txBody>
                    <a:bodyPr/>
                    <a:lstStyle/>
                    <a:p>
                      <a:endParaRPr lang="en-US"/>
                    </a:p>
                  </a:txBody>
                  <a:tcPr/>
                </a:tc>
              </a:tr>
              <a:tr h="75801">
                <a:tc gridSpan="3">
                  <a:txBody>
                    <a:bodyPr/>
                    <a:lstStyle/>
                    <a:p>
                      <a:pPr algn="ctr">
                        <a:lnSpc>
                          <a:spcPct val="115000"/>
                        </a:lnSpc>
                        <a:spcAft>
                          <a:spcPts val="0"/>
                        </a:spcAft>
                      </a:pPr>
                      <a:r>
                        <a:rPr lang="es-ES" sz="1100"/>
                        <a:t>b</a:t>
                      </a:r>
                      <a:endParaRPr lang="en-US" sz="1100">
                        <a:latin typeface="Times New Roman"/>
                        <a:ea typeface="Times New Roman"/>
                        <a:cs typeface="Times New Roman"/>
                      </a:endParaRPr>
                    </a:p>
                  </a:txBody>
                  <a:tcPr marL="39365" marR="39365"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9365" marR="393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0,001</a:t>
                      </a:r>
                      <a:endParaRPr lang="en-US" sz="1100">
                        <a:latin typeface="Times New Roman"/>
                        <a:ea typeface="Times New Roman"/>
                        <a:cs typeface="Times New Roman"/>
                      </a:endParaRPr>
                    </a:p>
                  </a:txBody>
                  <a:tcPr marL="39365" marR="39365" marT="0" marB="0" anchor="b"/>
                </a:tc>
                <a:tc hMerge="1">
                  <a:txBody>
                    <a:bodyPr/>
                    <a:lstStyle/>
                    <a:p>
                      <a:endParaRPr lang="en-US"/>
                    </a:p>
                  </a:txBody>
                  <a:tcPr/>
                </a:tc>
                <a:tc hMerge="1">
                  <a:txBody>
                    <a:bodyPr/>
                    <a:lstStyle/>
                    <a:p>
                      <a:endParaRPr lang="en-US"/>
                    </a:p>
                  </a:txBody>
                  <a:tcPr/>
                </a:tc>
              </a:tr>
              <a:tr h="75801">
                <a:tc gridSpan="3">
                  <a:txBody>
                    <a:bodyPr/>
                    <a:lstStyle/>
                    <a:p>
                      <a:pPr algn="ctr">
                        <a:lnSpc>
                          <a:spcPct val="115000"/>
                        </a:lnSpc>
                        <a:spcAft>
                          <a:spcPts val="0"/>
                        </a:spcAft>
                      </a:pPr>
                      <a:r>
                        <a:rPr lang="es-ES" sz="1100"/>
                        <a:t>S</a:t>
                      </a:r>
                      <a:r>
                        <a:rPr lang="es-ES" sz="1100" baseline="-25000"/>
                        <a:t>b</a:t>
                      </a:r>
                      <a:endParaRPr lang="en-US" sz="1100">
                        <a:latin typeface="Times New Roman"/>
                        <a:ea typeface="Times New Roman"/>
                        <a:cs typeface="Times New Roman"/>
                      </a:endParaRPr>
                    </a:p>
                  </a:txBody>
                  <a:tcPr marL="39365" marR="39365"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9365" marR="393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0,004</a:t>
                      </a:r>
                      <a:endParaRPr lang="en-US" sz="1100">
                        <a:latin typeface="Times New Roman"/>
                        <a:ea typeface="Times New Roman"/>
                        <a:cs typeface="Times New Roman"/>
                      </a:endParaRPr>
                    </a:p>
                  </a:txBody>
                  <a:tcPr marL="39365" marR="39365" marT="0" marB="0" anchor="b"/>
                </a:tc>
                <a:tc hMerge="1">
                  <a:txBody>
                    <a:bodyPr/>
                    <a:lstStyle/>
                    <a:p>
                      <a:endParaRPr lang="en-US"/>
                    </a:p>
                  </a:txBody>
                  <a:tcPr/>
                </a:tc>
                <a:tc hMerge="1">
                  <a:txBody>
                    <a:bodyPr/>
                    <a:lstStyle/>
                    <a:p>
                      <a:endParaRPr lang="en-US"/>
                    </a:p>
                  </a:txBody>
                  <a:tcPr/>
                </a:tc>
              </a:tr>
              <a:tr h="75801">
                <a:tc gridSpan="3">
                  <a:txBody>
                    <a:bodyPr/>
                    <a:lstStyle/>
                    <a:p>
                      <a:pPr algn="ctr">
                        <a:lnSpc>
                          <a:spcPct val="115000"/>
                        </a:lnSpc>
                        <a:spcAft>
                          <a:spcPts val="0"/>
                        </a:spcAft>
                      </a:pPr>
                      <a:r>
                        <a:rPr lang="es-ES" sz="1100"/>
                        <a:t>R</a:t>
                      </a:r>
                      <a:r>
                        <a:rPr lang="es-ES" sz="1100" baseline="30000"/>
                        <a:t>2</a:t>
                      </a:r>
                      <a:endParaRPr lang="en-US" sz="1100">
                        <a:latin typeface="Times New Roman"/>
                        <a:ea typeface="Times New Roman"/>
                        <a:cs typeface="Times New Roman"/>
                      </a:endParaRPr>
                    </a:p>
                  </a:txBody>
                  <a:tcPr marL="39365" marR="39365"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9365" marR="393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0,999966</a:t>
                      </a:r>
                      <a:endParaRPr lang="en-US" sz="1100">
                        <a:latin typeface="Times New Roman"/>
                        <a:ea typeface="Times New Roman"/>
                        <a:cs typeface="Times New Roman"/>
                      </a:endParaRPr>
                    </a:p>
                  </a:txBody>
                  <a:tcPr marL="39365" marR="39365" marT="0" marB="0" anchor="b"/>
                </a:tc>
                <a:tc hMerge="1">
                  <a:txBody>
                    <a:bodyPr/>
                    <a:lstStyle/>
                    <a:p>
                      <a:endParaRPr lang="en-US"/>
                    </a:p>
                  </a:txBody>
                  <a:tcPr/>
                </a:tc>
                <a:tc hMerge="1">
                  <a:txBody>
                    <a:bodyPr/>
                    <a:lstStyle/>
                    <a:p>
                      <a:endParaRPr lang="en-US"/>
                    </a:p>
                  </a:txBody>
                  <a:tcPr/>
                </a:tc>
              </a:tr>
              <a:tr h="105889">
                <a:tc rowSpan="3">
                  <a:txBody>
                    <a:bodyPr/>
                    <a:lstStyle/>
                    <a:p>
                      <a:pPr algn="ctr">
                        <a:lnSpc>
                          <a:spcPct val="80000"/>
                        </a:lnSpc>
                        <a:spcBef>
                          <a:spcPts val="545"/>
                        </a:spcBef>
                        <a:spcAft>
                          <a:spcPts val="365"/>
                        </a:spcAft>
                        <a:tabLst>
                          <a:tab pos="-457200" algn="l"/>
                        </a:tabLst>
                      </a:pPr>
                      <a:r>
                        <a:rPr lang="es-ES" sz="1100" b="1" spc="-10" dirty="0"/>
                        <a:t>Nivel:  </a:t>
                      </a:r>
                      <a:r>
                        <a:rPr lang="es-ES" sz="1100" b="1" spc="-10" dirty="0" err="1"/>
                        <a:t>Conc</a:t>
                      </a:r>
                      <a:r>
                        <a:rPr lang="es-ES" sz="1100" b="1" spc="-10" dirty="0"/>
                        <a:t>. </a:t>
                      </a:r>
                      <a:r>
                        <a:rPr lang="es-ES" sz="1100" b="1" spc="-10" dirty="0" smtClean="0"/>
                        <a:t>Teórica </a:t>
                      </a:r>
                      <a:endParaRPr lang="en-US" sz="1100" b="1" dirty="0">
                        <a:latin typeface="Times New Roman"/>
                        <a:ea typeface="Times New Roman"/>
                        <a:cs typeface="Times New Roman"/>
                      </a:endParaRPr>
                    </a:p>
                  </a:txBody>
                  <a:tcPr marL="39365" marR="39365" marT="0" marB="0" anchor="ctr">
                    <a:solidFill>
                      <a:srgbClr val="FF99FF"/>
                    </a:solidFill>
                  </a:tcPr>
                </a:tc>
                <a:tc gridSpan="10">
                  <a:txBody>
                    <a:bodyPr/>
                    <a:lstStyle/>
                    <a:p>
                      <a:pPr algn="ctr">
                        <a:lnSpc>
                          <a:spcPct val="80000"/>
                        </a:lnSpc>
                        <a:spcBef>
                          <a:spcPts val="545"/>
                        </a:spcBef>
                        <a:spcAft>
                          <a:spcPts val="365"/>
                        </a:spcAft>
                        <a:tabLst>
                          <a:tab pos="-457200" algn="l"/>
                        </a:tabLst>
                      </a:pPr>
                      <a:r>
                        <a:rPr lang="es-ES" sz="1100" b="1" spc="-10" dirty="0"/>
                        <a:t>PRECISIÓN, EXACTITUD, INCERTIDUMBRE</a:t>
                      </a:r>
                      <a:endParaRPr lang="en-US" sz="1100" b="1" dirty="0">
                        <a:latin typeface="Times New Roman"/>
                        <a:ea typeface="Times New Roman"/>
                        <a:cs typeface="Times New Roman"/>
                      </a:endParaRPr>
                    </a:p>
                  </a:txBody>
                  <a:tcPr marL="39365" marR="39365" marT="0" marB="0" anchor="ctr">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90">
                <a:tc v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a:t>Repetibilidad</a:t>
                      </a:r>
                      <a:endParaRPr lang="en-US" sz="1100" b="1">
                        <a:latin typeface="Times New Roman"/>
                        <a:ea typeface="Times New Roman"/>
                        <a:cs typeface="Times New Roman"/>
                      </a:endParaRPr>
                    </a:p>
                  </a:txBody>
                  <a:tcPr marL="39365" marR="39365" marT="0" marB="0" anchor="ctr">
                    <a:solidFill>
                      <a:srgbClr val="FF99FF"/>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457200" algn="l"/>
                        </a:tabLst>
                      </a:pPr>
                      <a:r>
                        <a:rPr lang="es-ES" sz="1100" b="1" spc="-10"/>
                        <a:t>Reproducibilidad</a:t>
                      </a:r>
                      <a:endParaRPr lang="en-US" sz="1100" b="1">
                        <a:latin typeface="Times New Roman"/>
                        <a:ea typeface="Times New Roman"/>
                        <a:cs typeface="Times New Roman"/>
                      </a:endParaRPr>
                    </a:p>
                  </a:txBody>
                  <a:tcPr marL="39365" marR="39365" marT="0" marB="0" anchor="ctr">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a:t>Exactitud</a:t>
                      </a:r>
                      <a:endParaRPr lang="en-US" sz="1100" b="1">
                        <a:latin typeface="Times New Roman"/>
                        <a:ea typeface="Times New Roman"/>
                        <a:cs typeface="Times New Roman"/>
                      </a:endParaRPr>
                    </a:p>
                  </a:txBody>
                  <a:tcPr marL="39365" marR="39365" marT="0" marB="0" anchor="ctr">
                    <a:solidFill>
                      <a:srgbClr val="FF99FF"/>
                    </a:solidFill>
                  </a:tcPr>
                </a:tc>
                <a:tc>
                  <a:txBody>
                    <a:bodyPr/>
                    <a:lstStyle/>
                    <a:p>
                      <a:pPr algn="ctr">
                        <a:lnSpc>
                          <a:spcPct val="80000"/>
                        </a:lnSpc>
                        <a:spcBef>
                          <a:spcPts val="545"/>
                        </a:spcBef>
                        <a:spcAft>
                          <a:spcPts val="365"/>
                        </a:spcAft>
                        <a:tabLst>
                          <a:tab pos="-457200" algn="l"/>
                        </a:tabLst>
                      </a:pPr>
                      <a:r>
                        <a:rPr lang="es-ES" sz="1100" b="1" spc="-10"/>
                        <a:t>µexpandida</a:t>
                      </a:r>
                      <a:endParaRPr lang="en-US" sz="1100" b="1">
                        <a:latin typeface="Times New Roman"/>
                        <a:ea typeface="Times New Roman"/>
                        <a:cs typeface="Times New Roman"/>
                      </a:endParaRPr>
                    </a:p>
                  </a:txBody>
                  <a:tcPr marL="39365" marR="39365" marT="0" marB="0" anchor="ctr">
                    <a:solidFill>
                      <a:srgbClr val="FF99FF"/>
                    </a:solidFill>
                  </a:tcPr>
                </a:tc>
              </a:tr>
              <a:tr h="234359">
                <a:tc v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S</a:t>
                      </a:r>
                      <a:r>
                        <a:rPr lang="es-ES" sz="1100" b="1" spc="-10" baseline="-25000" dirty="0"/>
                        <a:t>r</a:t>
                      </a:r>
                      <a:endParaRPr lang="en-US" sz="1100" b="1" dirty="0">
                        <a:latin typeface="Times New Roman"/>
                        <a:ea typeface="Times New Roman"/>
                        <a:cs typeface="Times New Roman"/>
                      </a:endParaRPr>
                    </a:p>
                  </a:txBody>
                  <a:tcPr marL="39365" marR="39365" marT="0" marB="0" anchor="ctr">
                    <a:solidFill>
                      <a:srgbClr val="FF99FF"/>
                    </a:solidFill>
                  </a:tcPr>
                </a:tc>
                <a:tc gridSpan="2">
                  <a:txBody>
                    <a:bodyPr/>
                    <a:lstStyle/>
                    <a:p>
                      <a:pPr algn="ctr">
                        <a:lnSpc>
                          <a:spcPct val="80000"/>
                        </a:lnSpc>
                        <a:spcBef>
                          <a:spcPts val="545"/>
                        </a:spcBef>
                        <a:spcAft>
                          <a:spcPts val="365"/>
                        </a:spcAft>
                        <a:tabLst>
                          <a:tab pos="-457200" algn="l"/>
                        </a:tabLst>
                      </a:pPr>
                      <a:r>
                        <a:rPr lang="es-ES" sz="1100" b="1" spc="-10" dirty="0"/>
                        <a:t>%</a:t>
                      </a:r>
                      <a:r>
                        <a:rPr lang="es-ES" sz="1100" b="1" spc="-10" dirty="0" err="1"/>
                        <a:t>CV</a:t>
                      </a:r>
                      <a:r>
                        <a:rPr lang="es-ES" sz="1100" b="1" spc="-10" baseline="-25000" dirty="0" err="1"/>
                        <a:t>r</a:t>
                      </a:r>
                      <a:endParaRPr lang="en-US" sz="1100" b="1" dirty="0">
                        <a:latin typeface="Times New Roman"/>
                        <a:ea typeface="Times New Roman"/>
                        <a:cs typeface="Times New Roman"/>
                      </a:endParaRPr>
                    </a:p>
                  </a:txBody>
                  <a:tcPr marL="39365" marR="39365" marT="0" marB="0" anchor="ctr">
                    <a:solidFill>
                      <a:srgbClr val="FF99FF"/>
                    </a:solidFill>
                  </a:tcPr>
                </a:tc>
                <a:tc h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dirty="0"/>
                        <a:t>S</a:t>
                      </a:r>
                      <a:r>
                        <a:rPr lang="es-ES" sz="1100" b="1" spc="-10" baseline="-25000" dirty="0"/>
                        <a:t>R</a:t>
                      </a:r>
                      <a:endParaRPr lang="en-US" sz="1100" b="1" dirty="0">
                        <a:latin typeface="Times New Roman"/>
                        <a:ea typeface="Times New Roman"/>
                        <a:cs typeface="Times New Roman"/>
                      </a:endParaRPr>
                    </a:p>
                  </a:txBody>
                  <a:tcPr marL="39365" marR="39365" marT="0" marB="0" anchor="ctr">
                    <a:solidFill>
                      <a:srgbClr val="FF99FF"/>
                    </a:solidFill>
                  </a:tcPr>
                </a:tc>
                <a:tc hMerge="1">
                  <a:txBody>
                    <a:bodyPr/>
                    <a:lstStyle/>
                    <a:p>
                      <a:endParaRPr lang="en-US"/>
                    </a:p>
                  </a:txBody>
                  <a:tcPr/>
                </a:tc>
                <a:tc hMerge="1">
                  <a:txBody>
                    <a:bodyPr/>
                    <a:lstStyle/>
                    <a:p>
                      <a:endParaRPr lang="en-US"/>
                    </a:p>
                  </a:txBody>
                  <a:tcPr/>
                </a:tc>
                <a:tc gridSpan="2">
                  <a:txBody>
                    <a:bodyPr/>
                    <a:lstStyle/>
                    <a:p>
                      <a:pPr algn="ctr">
                        <a:lnSpc>
                          <a:spcPct val="80000"/>
                        </a:lnSpc>
                        <a:spcBef>
                          <a:spcPts val="545"/>
                        </a:spcBef>
                        <a:spcAft>
                          <a:spcPts val="365"/>
                        </a:spcAft>
                        <a:tabLst>
                          <a:tab pos="-457200" algn="l"/>
                        </a:tabLst>
                      </a:pPr>
                      <a:r>
                        <a:rPr lang="es-ES" sz="1100" b="1" spc="-10" dirty="0"/>
                        <a:t>%CV</a:t>
                      </a:r>
                      <a:r>
                        <a:rPr lang="es-ES" sz="1100" b="1" spc="-10" baseline="-25000" dirty="0"/>
                        <a:t>R</a:t>
                      </a:r>
                      <a:endParaRPr lang="en-US" sz="1100" b="1" dirty="0">
                        <a:latin typeface="Times New Roman"/>
                        <a:ea typeface="Times New Roman"/>
                        <a:cs typeface="Times New Roman"/>
                      </a:endParaRPr>
                    </a:p>
                  </a:txBody>
                  <a:tcPr marL="39365" marR="39365" marT="0" marB="0" anchor="ctr">
                    <a:solidFill>
                      <a:srgbClr val="FF99FF"/>
                    </a:solidFill>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a:t>
                      </a:r>
                      <a:r>
                        <a:rPr lang="es-ES" sz="1100" b="1" spc="-10" dirty="0" err="1"/>
                        <a:t>Recuper</a:t>
                      </a:r>
                      <a:r>
                        <a:rPr lang="es-ES" sz="1100" b="1" spc="-10" dirty="0"/>
                        <a:t>.</a:t>
                      </a:r>
                      <a:endParaRPr lang="en-US" sz="1100" b="1" dirty="0">
                        <a:latin typeface="Times New Roman"/>
                        <a:ea typeface="Times New Roman"/>
                        <a:cs typeface="Times New Roman"/>
                      </a:endParaRPr>
                    </a:p>
                  </a:txBody>
                  <a:tcPr marL="39365" marR="39365" marT="0" marB="0" anchor="ctr">
                    <a:solidFill>
                      <a:srgbClr val="FF99FF"/>
                    </a:solidFill>
                  </a:tcPr>
                </a:tc>
                <a:tc>
                  <a:txBody>
                    <a:bodyPr/>
                    <a:lstStyle/>
                    <a:p>
                      <a:pPr algn="ctr">
                        <a:lnSpc>
                          <a:spcPct val="80000"/>
                        </a:lnSpc>
                        <a:spcBef>
                          <a:spcPts val="545"/>
                        </a:spcBef>
                        <a:spcAft>
                          <a:spcPts val="365"/>
                        </a:spcAft>
                        <a:tabLst>
                          <a:tab pos="-457200" algn="l"/>
                        </a:tabLst>
                      </a:pPr>
                      <a:r>
                        <a:rPr lang="es-ES" sz="1100" b="1" spc="-10" dirty="0"/>
                        <a:t>µ (k= 2)</a:t>
                      </a:r>
                      <a:endParaRPr lang="en-US" sz="1100" b="1" dirty="0">
                        <a:latin typeface="Times New Roman"/>
                        <a:ea typeface="Times New Roman"/>
                        <a:cs typeface="Times New Roman"/>
                      </a:endParaRPr>
                    </a:p>
                  </a:txBody>
                  <a:tcPr marL="39365" marR="39365" marT="0" marB="0" anchor="ctr">
                    <a:solidFill>
                      <a:srgbClr val="FF99FF"/>
                    </a:solidFill>
                  </a:tcPr>
                </a:tc>
              </a:tr>
              <a:tr h="29506">
                <a:tc>
                  <a:txBody>
                    <a:bodyPr/>
                    <a:lstStyle/>
                    <a:p>
                      <a:pPr algn="ctr">
                        <a:lnSpc>
                          <a:spcPct val="115000"/>
                        </a:lnSpc>
                        <a:spcAft>
                          <a:spcPts val="0"/>
                        </a:spcAft>
                      </a:pPr>
                      <a:r>
                        <a:rPr lang="es-ES" sz="1100" b="1" dirty="0"/>
                        <a:t>1:    0,05ppm</a:t>
                      </a:r>
                      <a:endParaRPr lang="en-US" sz="1100" b="1" dirty="0">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dirty="0"/>
                        <a:t>0,003</a:t>
                      </a:r>
                      <a:endParaRPr lang="en-US" sz="1100" dirty="0">
                        <a:latin typeface="Times New Roman"/>
                        <a:ea typeface="Times New Roman"/>
                        <a:cs typeface="Times New Roman"/>
                      </a:endParaRPr>
                    </a:p>
                  </a:txBody>
                  <a:tcPr marL="39365" marR="39365" marT="0" marB="0" anchor="b">
                    <a:solidFill>
                      <a:schemeClr val="bg1"/>
                    </a:solidFill>
                  </a:tcPr>
                </a:tc>
                <a:tc gridSpan="2">
                  <a:txBody>
                    <a:bodyPr/>
                    <a:lstStyle/>
                    <a:p>
                      <a:pPr algn="ctr">
                        <a:lnSpc>
                          <a:spcPct val="115000"/>
                        </a:lnSpc>
                        <a:spcAft>
                          <a:spcPts val="0"/>
                        </a:spcAft>
                      </a:pPr>
                      <a:r>
                        <a:rPr lang="es-ES" sz="1100" dirty="0"/>
                        <a:t>5,79</a:t>
                      </a:r>
                      <a:endParaRPr lang="en-US" sz="1100" dirty="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0,003</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5,67</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88,55</a:t>
                      </a:r>
                      <a:endParaRPr lang="en-US" sz="1100" dirty="0">
                        <a:latin typeface="Times New Roman"/>
                        <a:ea typeface="Times New Roman"/>
                        <a:cs typeface="Times New Roman"/>
                      </a:endParaRPr>
                    </a:p>
                  </a:txBody>
                  <a:tcPr marL="39365" marR="39365"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0,10</a:t>
                      </a:r>
                      <a:endParaRPr lang="en-US" sz="1100" kern="1200" dirty="0">
                        <a:solidFill>
                          <a:schemeClr val="dk1"/>
                        </a:solidFill>
                        <a:latin typeface="+mn-lt"/>
                        <a:ea typeface="+mn-ea"/>
                        <a:cs typeface="+mn-cs"/>
                      </a:endParaRPr>
                    </a:p>
                  </a:txBody>
                  <a:tcPr marL="81915" marR="81915" marT="0" marB="0" anchor="b">
                    <a:solidFill>
                      <a:schemeClr val="bg1"/>
                    </a:solidFill>
                  </a:tcPr>
                </a:tc>
              </a:tr>
              <a:tr h="0">
                <a:tc>
                  <a:txBody>
                    <a:bodyPr/>
                    <a:lstStyle/>
                    <a:p>
                      <a:pPr algn="ctr">
                        <a:lnSpc>
                          <a:spcPct val="115000"/>
                        </a:lnSpc>
                        <a:spcAft>
                          <a:spcPts val="0"/>
                        </a:spcAft>
                      </a:pPr>
                      <a:r>
                        <a:rPr lang="es-ES" sz="1100" b="1" dirty="0"/>
                        <a:t>2:      0,1ppm</a:t>
                      </a:r>
                      <a:endParaRPr lang="en-US" sz="1100" b="1" dirty="0">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dirty="0"/>
                        <a:t>0,001</a:t>
                      </a:r>
                      <a:endParaRPr lang="en-US" sz="1100" dirty="0">
                        <a:latin typeface="Times New Roman"/>
                        <a:ea typeface="Times New Roman"/>
                        <a:cs typeface="Times New Roman"/>
                      </a:endParaRPr>
                    </a:p>
                  </a:txBody>
                  <a:tcPr marL="39365" marR="39365" marT="0" marB="0" anchor="b">
                    <a:solidFill>
                      <a:schemeClr val="bg1"/>
                    </a:solidFill>
                  </a:tcPr>
                </a:tc>
                <a:tc gridSpan="2">
                  <a:txBody>
                    <a:bodyPr/>
                    <a:lstStyle/>
                    <a:p>
                      <a:pPr algn="ctr">
                        <a:lnSpc>
                          <a:spcPct val="115000"/>
                        </a:lnSpc>
                        <a:spcAft>
                          <a:spcPts val="0"/>
                        </a:spcAft>
                      </a:pPr>
                      <a:r>
                        <a:rPr lang="es-ES" sz="1100" dirty="0"/>
                        <a:t>1,40</a:t>
                      </a:r>
                      <a:endParaRPr lang="en-US" sz="1100" dirty="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0,001</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1,39</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95,06</a:t>
                      </a:r>
                      <a:endParaRPr lang="en-US" sz="1100">
                        <a:latin typeface="Times New Roman"/>
                        <a:ea typeface="Times New Roman"/>
                        <a:cs typeface="Times New Roman"/>
                      </a:endParaRPr>
                    </a:p>
                  </a:txBody>
                  <a:tcPr marL="39365" marR="39365"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0,04</a:t>
                      </a:r>
                      <a:endParaRPr lang="en-US" sz="1100" kern="1200" dirty="0">
                        <a:solidFill>
                          <a:schemeClr val="dk1"/>
                        </a:solidFill>
                        <a:latin typeface="+mn-lt"/>
                        <a:ea typeface="+mn-ea"/>
                        <a:cs typeface="+mn-cs"/>
                      </a:endParaRPr>
                    </a:p>
                  </a:txBody>
                  <a:tcPr marL="81915" marR="81915" marT="0" marB="0" anchor="b">
                    <a:solidFill>
                      <a:schemeClr val="bg1"/>
                    </a:solidFill>
                  </a:tcPr>
                </a:tc>
              </a:tr>
              <a:tr h="53004">
                <a:tc>
                  <a:txBody>
                    <a:bodyPr/>
                    <a:lstStyle/>
                    <a:p>
                      <a:pPr algn="ctr">
                        <a:lnSpc>
                          <a:spcPct val="115000"/>
                        </a:lnSpc>
                        <a:spcAft>
                          <a:spcPts val="0"/>
                        </a:spcAft>
                      </a:pPr>
                      <a:r>
                        <a:rPr lang="es-ES" sz="1100" b="1" dirty="0"/>
                        <a:t>3:      0,2ppm</a:t>
                      </a:r>
                      <a:endParaRPr lang="en-US" sz="1100" b="1" dirty="0">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a:t>0,004</a:t>
                      </a:r>
                      <a:endParaRPr lang="en-US" sz="1100">
                        <a:latin typeface="Times New Roman"/>
                        <a:ea typeface="Times New Roman"/>
                        <a:cs typeface="Times New Roman"/>
                      </a:endParaRPr>
                    </a:p>
                  </a:txBody>
                  <a:tcPr marL="39365" marR="39365" marT="0" marB="0" anchor="b">
                    <a:solidFill>
                      <a:schemeClr val="bg1"/>
                    </a:solidFill>
                  </a:tcPr>
                </a:tc>
                <a:tc gridSpan="2">
                  <a:txBody>
                    <a:bodyPr/>
                    <a:lstStyle/>
                    <a:p>
                      <a:pPr algn="ctr">
                        <a:lnSpc>
                          <a:spcPct val="115000"/>
                        </a:lnSpc>
                        <a:spcAft>
                          <a:spcPts val="0"/>
                        </a:spcAft>
                      </a:pPr>
                      <a:r>
                        <a:rPr lang="es-ES" sz="1100" dirty="0"/>
                        <a:t>1,87</a:t>
                      </a:r>
                      <a:endParaRPr lang="en-US" sz="1100" dirty="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0,004</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1,85</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96,68</a:t>
                      </a:r>
                      <a:endParaRPr lang="en-US" sz="1100">
                        <a:latin typeface="Times New Roman"/>
                        <a:ea typeface="Times New Roman"/>
                        <a:cs typeface="Times New Roman"/>
                      </a:endParaRPr>
                    </a:p>
                  </a:txBody>
                  <a:tcPr marL="39365" marR="39365"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0,02</a:t>
                      </a:r>
                      <a:endParaRPr lang="en-US" sz="1100" kern="1200" dirty="0">
                        <a:solidFill>
                          <a:schemeClr val="dk1"/>
                        </a:solidFill>
                        <a:latin typeface="+mn-lt"/>
                        <a:ea typeface="+mn-ea"/>
                        <a:cs typeface="+mn-cs"/>
                      </a:endParaRPr>
                    </a:p>
                  </a:txBody>
                  <a:tcPr marL="81915" marR="81915" marT="0" marB="0" anchor="b">
                    <a:solidFill>
                      <a:schemeClr val="bg1"/>
                    </a:solidFill>
                  </a:tcPr>
                </a:tc>
              </a:tr>
              <a:tr h="0">
                <a:tc>
                  <a:txBody>
                    <a:bodyPr/>
                    <a:lstStyle/>
                    <a:p>
                      <a:pPr algn="ctr">
                        <a:lnSpc>
                          <a:spcPct val="115000"/>
                        </a:lnSpc>
                        <a:spcAft>
                          <a:spcPts val="0"/>
                        </a:spcAft>
                      </a:pPr>
                      <a:r>
                        <a:rPr lang="es-ES" sz="1100" b="1"/>
                        <a:t>4:      0,5ppm</a:t>
                      </a:r>
                      <a:endParaRPr lang="en-US" sz="1100" b="1">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a:t>0,006</a:t>
                      </a:r>
                      <a:endParaRPr lang="en-US" sz="1100">
                        <a:latin typeface="Times New Roman"/>
                        <a:ea typeface="Times New Roman"/>
                        <a:cs typeface="Times New Roman"/>
                      </a:endParaRPr>
                    </a:p>
                  </a:txBody>
                  <a:tcPr marL="39365" marR="39365" marT="0" marB="0" anchor="b">
                    <a:solidFill>
                      <a:schemeClr val="bg1"/>
                    </a:solidFill>
                  </a:tcPr>
                </a:tc>
                <a:tc gridSpan="2">
                  <a:txBody>
                    <a:bodyPr/>
                    <a:lstStyle/>
                    <a:p>
                      <a:pPr algn="ctr">
                        <a:lnSpc>
                          <a:spcPct val="115000"/>
                        </a:lnSpc>
                        <a:spcAft>
                          <a:spcPts val="0"/>
                        </a:spcAft>
                      </a:pPr>
                      <a:r>
                        <a:rPr lang="es-ES" sz="1100"/>
                        <a:t>1,20</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0,006</a:t>
                      </a:r>
                      <a:endParaRPr lang="en-US" sz="1100" dirty="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1,19</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102,19</a:t>
                      </a:r>
                      <a:endParaRPr lang="en-US" sz="1100" dirty="0">
                        <a:latin typeface="Times New Roman"/>
                        <a:ea typeface="Times New Roman"/>
                        <a:cs typeface="Times New Roman"/>
                      </a:endParaRPr>
                    </a:p>
                  </a:txBody>
                  <a:tcPr marL="39365" marR="39365"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0,04</a:t>
                      </a:r>
                      <a:endParaRPr lang="en-US" sz="1100" kern="1200" dirty="0">
                        <a:solidFill>
                          <a:schemeClr val="dk1"/>
                        </a:solidFill>
                        <a:latin typeface="+mn-lt"/>
                        <a:ea typeface="+mn-ea"/>
                        <a:cs typeface="+mn-cs"/>
                      </a:endParaRPr>
                    </a:p>
                  </a:txBody>
                  <a:tcPr marL="81915" marR="81915" marT="0" marB="0" anchor="b">
                    <a:solidFill>
                      <a:schemeClr val="bg1"/>
                    </a:solidFill>
                  </a:tcPr>
                </a:tc>
              </a:tr>
              <a:tr h="58332">
                <a:tc>
                  <a:txBody>
                    <a:bodyPr/>
                    <a:lstStyle/>
                    <a:p>
                      <a:pPr algn="ctr">
                        <a:lnSpc>
                          <a:spcPct val="115000"/>
                        </a:lnSpc>
                        <a:spcAft>
                          <a:spcPts val="0"/>
                        </a:spcAft>
                      </a:pPr>
                      <a:r>
                        <a:rPr lang="es-ES" sz="1100" b="1" dirty="0"/>
                        <a:t>5:         1ppm</a:t>
                      </a:r>
                      <a:endParaRPr lang="en-US" sz="1100" b="1" dirty="0">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a:t>0,015</a:t>
                      </a:r>
                      <a:endParaRPr lang="en-US" sz="1100">
                        <a:latin typeface="Times New Roman"/>
                        <a:ea typeface="Times New Roman"/>
                        <a:cs typeface="Times New Roman"/>
                      </a:endParaRPr>
                    </a:p>
                  </a:txBody>
                  <a:tcPr marL="39365" marR="39365" marT="0" marB="0" anchor="b">
                    <a:solidFill>
                      <a:schemeClr val="bg1"/>
                    </a:solidFill>
                  </a:tcPr>
                </a:tc>
                <a:tc gridSpan="2">
                  <a:txBody>
                    <a:bodyPr/>
                    <a:lstStyle/>
                    <a:p>
                      <a:pPr algn="ctr">
                        <a:lnSpc>
                          <a:spcPct val="115000"/>
                        </a:lnSpc>
                        <a:spcAft>
                          <a:spcPts val="0"/>
                        </a:spcAft>
                      </a:pPr>
                      <a:r>
                        <a:rPr lang="es-ES" sz="1100"/>
                        <a:t>0,61</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0,015</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1,46</a:t>
                      </a:r>
                      <a:endParaRPr lang="en-US" sz="1100" dirty="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101,86</a:t>
                      </a:r>
                      <a:endParaRPr lang="en-US" sz="1100">
                        <a:latin typeface="Times New Roman"/>
                        <a:ea typeface="Times New Roman"/>
                        <a:cs typeface="Times New Roman"/>
                      </a:endParaRPr>
                    </a:p>
                  </a:txBody>
                  <a:tcPr marL="39365" marR="39365"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0,06</a:t>
                      </a:r>
                      <a:endParaRPr lang="en-US" sz="1100" kern="1200" dirty="0">
                        <a:solidFill>
                          <a:schemeClr val="dk1"/>
                        </a:solidFill>
                        <a:latin typeface="+mn-lt"/>
                        <a:ea typeface="+mn-ea"/>
                        <a:cs typeface="+mn-cs"/>
                      </a:endParaRPr>
                    </a:p>
                  </a:txBody>
                  <a:tcPr marL="81915" marR="81915" marT="0" marB="0" anchor="b">
                    <a:solidFill>
                      <a:schemeClr val="bg1"/>
                    </a:solidFill>
                  </a:tcPr>
                </a:tc>
              </a:tr>
              <a:tr h="0">
                <a:tc>
                  <a:txBody>
                    <a:bodyPr/>
                    <a:lstStyle/>
                    <a:p>
                      <a:pPr algn="ctr">
                        <a:lnSpc>
                          <a:spcPct val="115000"/>
                        </a:lnSpc>
                        <a:spcAft>
                          <a:spcPts val="0"/>
                        </a:spcAft>
                      </a:pPr>
                      <a:r>
                        <a:rPr lang="es-ES" sz="1100" b="1" dirty="0"/>
                        <a:t>6:         2ppm</a:t>
                      </a:r>
                      <a:endParaRPr lang="en-US" sz="1100" b="1" dirty="0">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a:t>0,052</a:t>
                      </a:r>
                      <a:endParaRPr lang="en-US" sz="1100">
                        <a:latin typeface="Times New Roman"/>
                        <a:ea typeface="Times New Roman"/>
                        <a:cs typeface="Times New Roman"/>
                      </a:endParaRPr>
                    </a:p>
                  </a:txBody>
                  <a:tcPr marL="39365" marR="39365" marT="0" marB="0" anchor="b">
                    <a:solidFill>
                      <a:schemeClr val="bg1"/>
                    </a:solidFill>
                  </a:tcPr>
                </a:tc>
                <a:tc gridSpan="2">
                  <a:txBody>
                    <a:bodyPr/>
                    <a:lstStyle/>
                    <a:p>
                      <a:pPr algn="ctr">
                        <a:lnSpc>
                          <a:spcPct val="115000"/>
                        </a:lnSpc>
                        <a:spcAft>
                          <a:spcPts val="0"/>
                        </a:spcAft>
                      </a:pPr>
                      <a:r>
                        <a:rPr lang="es-ES" sz="1100"/>
                        <a:t>0,30</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0,052</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2,58</a:t>
                      </a:r>
                      <a:endParaRPr lang="en-US" sz="1100" dirty="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101,34</a:t>
                      </a:r>
                      <a:endParaRPr lang="en-US" sz="1100">
                        <a:latin typeface="Times New Roman"/>
                        <a:ea typeface="Times New Roman"/>
                        <a:cs typeface="Times New Roman"/>
                      </a:endParaRPr>
                    </a:p>
                  </a:txBody>
                  <a:tcPr marL="39365" marR="39365"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0,11</a:t>
                      </a:r>
                      <a:endParaRPr lang="en-US" sz="1100" kern="1200" dirty="0">
                        <a:solidFill>
                          <a:schemeClr val="dk1"/>
                        </a:solidFill>
                        <a:latin typeface="+mn-lt"/>
                        <a:ea typeface="+mn-ea"/>
                        <a:cs typeface="+mn-cs"/>
                      </a:endParaRPr>
                    </a:p>
                  </a:txBody>
                  <a:tcPr marL="81915" marR="81915" marT="0" marB="0" anchor="b">
                    <a:solidFill>
                      <a:schemeClr val="bg1"/>
                    </a:solidFill>
                  </a:tcPr>
                </a:tc>
              </a:tr>
              <a:tr h="0">
                <a:tc>
                  <a:txBody>
                    <a:bodyPr/>
                    <a:lstStyle/>
                    <a:p>
                      <a:pPr algn="ctr">
                        <a:lnSpc>
                          <a:spcPct val="115000"/>
                        </a:lnSpc>
                        <a:spcAft>
                          <a:spcPts val="0"/>
                        </a:spcAft>
                      </a:pPr>
                      <a:r>
                        <a:rPr lang="es-ES" sz="1100" b="1"/>
                        <a:t>7:      2,5ppm</a:t>
                      </a:r>
                      <a:endParaRPr lang="en-US" sz="1100" b="1">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a:t>0,058</a:t>
                      </a:r>
                      <a:endParaRPr lang="en-US" sz="1100">
                        <a:latin typeface="Times New Roman"/>
                        <a:ea typeface="Times New Roman"/>
                        <a:cs typeface="Times New Roman"/>
                      </a:endParaRPr>
                    </a:p>
                  </a:txBody>
                  <a:tcPr marL="39365" marR="39365" marT="0" marB="0" anchor="b">
                    <a:solidFill>
                      <a:schemeClr val="bg1"/>
                    </a:solidFill>
                  </a:tcPr>
                </a:tc>
                <a:tc gridSpan="2">
                  <a:txBody>
                    <a:bodyPr/>
                    <a:lstStyle/>
                    <a:p>
                      <a:pPr algn="ctr">
                        <a:lnSpc>
                          <a:spcPct val="115000"/>
                        </a:lnSpc>
                        <a:spcAft>
                          <a:spcPts val="0"/>
                        </a:spcAft>
                      </a:pPr>
                      <a:r>
                        <a:rPr lang="es-ES" sz="1100"/>
                        <a:t>0,25</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0,058</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2,31</a:t>
                      </a:r>
                      <a:endParaRPr lang="en-US" sz="1100">
                        <a:latin typeface="Times New Roman"/>
                        <a:ea typeface="Times New Roman"/>
                        <a:cs typeface="Times New Roman"/>
                      </a:endParaRPr>
                    </a:p>
                  </a:txBody>
                  <a:tcPr marL="39365" marR="39365"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100,54</a:t>
                      </a:r>
                      <a:endParaRPr lang="en-US" sz="1100" dirty="0">
                        <a:latin typeface="Times New Roman"/>
                        <a:ea typeface="Times New Roman"/>
                        <a:cs typeface="Times New Roman"/>
                      </a:endParaRPr>
                    </a:p>
                  </a:txBody>
                  <a:tcPr marL="39365" marR="39365" marT="0" marB="0" anchor="b">
                    <a:solidFill>
                      <a:schemeClr val="bg1"/>
                    </a:solidFill>
                  </a:tcPr>
                </a:tc>
                <a:tc>
                  <a:txBody>
                    <a:bodyPr/>
                    <a:lstStyle/>
                    <a:p>
                      <a:pPr algn="ctr">
                        <a:lnSpc>
                          <a:spcPct val="115000"/>
                        </a:lnSpc>
                        <a:spcAft>
                          <a:spcPts val="0"/>
                        </a:spcAft>
                      </a:pPr>
                      <a:r>
                        <a:rPr lang="es-ES" sz="1100" kern="1200" dirty="0">
                          <a:solidFill>
                            <a:schemeClr val="dk1"/>
                          </a:solidFill>
                          <a:latin typeface="+mn-lt"/>
                          <a:ea typeface="+mn-ea"/>
                          <a:cs typeface="+mn-cs"/>
                        </a:rPr>
                        <a:t>0,12</a:t>
                      </a:r>
                      <a:endParaRPr lang="en-US" sz="1100" kern="1200" dirty="0">
                        <a:solidFill>
                          <a:schemeClr val="dk1"/>
                        </a:solidFill>
                        <a:latin typeface="+mn-lt"/>
                        <a:ea typeface="+mn-ea"/>
                        <a:cs typeface="+mn-cs"/>
                      </a:endParaRPr>
                    </a:p>
                  </a:txBody>
                  <a:tcPr marL="81915" marR="81915" marT="0" marB="0" anchor="b">
                    <a:solidFill>
                      <a:schemeClr val="bg1"/>
                    </a:solidFill>
                  </a:tcPr>
                </a:tc>
              </a:tr>
              <a:tr h="30320">
                <a:tc>
                  <a:txBody>
                    <a:bodyPr/>
                    <a:lstStyle/>
                    <a:p>
                      <a:pPr algn="ctr">
                        <a:lnSpc>
                          <a:spcPct val="115000"/>
                        </a:lnSpc>
                        <a:spcAft>
                          <a:spcPts val="0"/>
                        </a:spcAft>
                      </a:pPr>
                      <a:r>
                        <a:rPr lang="es-ES" sz="1100" b="1" dirty="0"/>
                        <a:t>Global</a:t>
                      </a:r>
                      <a:endParaRPr lang="en-US" sz="1100" b="1" dirty="0">
                        <a:latin typeface="Times New Roman"/>
                        <a:ea typeface="Times New Roman"/>
                        <a:cs typeface="Times New Roman"/>
                      </a:endParaRPr>
                    </a:p>
                  </a:txBody>
                  <a:tcPr marL="39365" marR="39365" marT="0" marB="0" anchor="ctr">
                    <a:solidFill>
                      <a:srgbClr val="FF99FF"/>
                    </a:solidFill>
                  </a:tcPr>
                </a:tc>
                <a:tc>
                  <a:txBody>
                    <a:bodyPr/>
                    <a:lstStyle/>
                    <a:p>
                      <a:pPr algn="ctr">
                        <a:lnSpc>
                          <a:spcPct val="115000"/>
                        </a:lnSpc>
                        <a:spcAft>
                          <a:spcPts val="0"/>
                        </a:spcAft>
                      </a:pPr>
                      <a:r>
                        <a:rPr lang="es-ES" sz="1100" b="1" dirty="0"/>
                        <a:t>0,02</a:t>
                      </a:r>
                      <a:endParaRPr lang="en-US" sz="1100" b="1" dirty="0">
                        <a:latin typeface="Times New Roman"/>
                        <a:ea typeface="Times New Roman"/>
                        <a:cs typeface="Times New Roman"/>
                      </a:endParaRPr>
                    </a:p>
                  </a:txBody>
                  <a:tcPr marL="39365" marR="39365" marT="0" marB="0" anchor="b">
                    <a:solidFill>
                      <a:srgbClr val="FF99FF"/>
                    </a:solidFill>
                  </a:tcPr>
                </a:tc>
                <a:tc gridSpan="2">
                  <a:txBody>
                    <a:bodyPr/>
                    <a:lstStyle/>
                    <a:p>
                      <a:pPr algn="ctr">
                        <a:lnSpc>
                          <a:spcPct val="115000"/>
                        </a:lnSpc>
                        <a:spcAft>
                          <a:spcPts val="0"/>
                        </a:spcAft>
                      </a:pPr>
                      <a:r>
                        <a:rPr lang="es-ES" sz="1100" b="1"/>
                        <a:t>1,63</a:t>
                      </a:r>
                      <a:endParaRPr lang="en-US" sz="1100" b="1">
                        <a:latin typeface="Times New Roman"/>
                        <a:ea typeface="Times New Roman"/>
                        <a:cs typeface="Times New Roman"/>
                      </a:endParaRPr>
                    </a:p>
                  </a:txBody>
                  <a:tcPr marL="39365" marR="39365" marT="0" marB="0" anchor="b">
                    <a:solidFill>
                      <a:srgbClr val="FF99FF"/>
                    </a:solidFill>
                  </a:tcPr>
                </a:tc>
                <a:tc hMerge="1">
                  <a:txBody>
                    <a:bodyPr/>
                    <a:lstStyle/>
                    <a:p>
                      <a:endParaRPr lang="en-US"/>
                    </a:p>
                  </a:txBody>
                  <a:tcPr/>
                </a:tc>
                <a:tc gridSpan="3">
                  <a:txBody>
                    <a:bodyPr/>
                    <a:lstStyle/>
                    <a:p>
                      <a:pPr algn="ctr">
                        <a:lnSpc>
                          <a:spcPct val="115000"/>
                        </a:lnSpc>
                        <a:spcAft>
                          <a:spcPts val="0"/>
                        </a:spcAft>
                      </a:pPr>
                      <a:r>
                        <a:rPr lang="es-ES" sz="1100" b="1"/>
                        <a:t>0,02</a:t>
                      </a:r>
                      <a:endParaRPr lang="en-US" sz="1100" b="1">
                        <a:latin typeface="Times New Roman"/>
                        <a:ea typeface="Times New Roman"/>
                        <a:cs typeface="Times New Roman"/>
                      </a:endParaRPr>
                    </a:p>
                  </a:txBody>
                  <a:tcPr marL="39365" marR="39365" marT="0" marB="0" anchor="b">
                    <a:solidFill>
                      <a:srgbClr val="FF99FF"/>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b="1"/>
                        <a:t>2,35</a:t>
                      </a:r>
                      <a:endParaRPr lang="en-US" sz="1100" b="1">
                        <a:latin typeface="Times New Roman"/>
                        <a:ea typeface="Times New Roman"/>
                        <a:cs typeface="Times New Roman"/>
                      </a:endParaRPr>
                    </a:p>
                  </a:txBody>
                  <a:tcPr marL="39365" marR="39365" marT="0" marB="0" anchor="b">
                    <a:solidFill>
                      <a:srgbClr val="FF99FF"/>
                    </a:solidFill>
                  </a:tcPr>
                </a:tc>
                <a:tc hMerge="1">
                  <a:txBody>
                    <a:bodyPr/>
                    <a:lstStyle/>
                    <a:p>
                      <a:endParaRPr lang="en-US"/>
                    </a:p>
                  </a:txBody>
                  <a:tcPr/>
                </a:tc>
                <a:tc>
                  <a:txBody>
                    <a:bodyPr/>
                    <a:lstStyle/>
                    <a:p>
                      <a:pPr algn="ctr">
                        <a:lnSpc>
                          <a:spcPct val="115000"/>
                        </a:lnSpc>
                        <a:spcAft>
                          <a:spcPts val="0"/>
                        </a:spcAft>
                      </a:pPr>
                      <a:r>
                        <a:rPr lang="es-ES" sz="1100" b="1" dirty="0"/>
                        <a:t>98,03</a:t>
                      </a:r>
                      <a:endParaRPr lang="en-US" sz="1100" b="1" dirty="0">
                        <a:latin typeface="Times New Roman"/>
                        <a:ea typeface="Times New Roman"/>
                        <a:cs typeface="Times New Roman"/>
                      </a:endParaRPr>
                    </a:p>
                  </a:txBody>
                  <a:tcPr marL="39365" marR="39365" marT="0" marB="0" anchor="b">
                    <a:solidFill>
                      <a:srgbClr val="FF99FF"/>
                    </a:solidFill>
                  </a:tcPr>
                </a:tc>
                <a:tc>
                  <a:txBody>
                    <a:bodyPr/>
                    <a:lstStyle/>
                    <a:p>
                      <a:pPr algn="ctr">
                        <a:lnSpc>
                          <a:spcPct val="115000"/>
                        </a:lnSpc>
                        <a:spcAft>
                          <a:spcPts val="0"/>
                        </a:spcAft>
                      </a:pPr>
                      <a:r>
                        <a:rPr lang="es-ES" sz="1100" b="1" kern="1200" dirty="0">
                          <a:solidFill>
                            <a:schemeClr val="dk1"/>
                          </a:solidFill>
                          <a:latin typeface="+mn-lt"/>
                          <a:ea typeface="+mn-ea"/>
                          <a:cs typeface="+mn-cs"/>
                        </a:rPr>
                        <a:t>0,07</a:t>
                      </a:r>
                      <a:endParaRPr lang="en-US" sz="1100" b="1" kern="1200" dirty="0">
                        <a:solidFill>
                          <a:schemeClr val="dk1"/>
                        </a:solidFill>
                        <a:latin typeface="+mn-lt"/>
                        <a:ea typeface="+mn-ea"/>
                        <a:cs typeface="+mn-cs"/>
                      </a:endParaRPr>
                    </a:p>
                  </a:txBody>
                  <a:tcPr marL="81915" marR="81915" marT="0" marB="0" anchor="b">
                    <a:solidFill>
                      <a:srgbClr val="FF99FF"/>
                    </a:solidFill>
                  </a:tcPr>
                </a:tc>
              </a:tr>
              <a:tr h="84223">
                <a:tc gridSpan="6">
                  <a:txBody>
                    <a:bodyPr/>
                    <a:lstStyle/>
                    <a:p>
                      <a:pPr algn="l">
                        <a:lnSpc>
                          <a:spcPct val="80000"/>
                        </a:lnSpc>
                        <a:spcBef>
                          <a:spcPts val="545"/>
                        </a:spcBef>
                        <a:spcAft>
                          <a:spcPts val="365"/>
                        </a:spcAft>
                        <a:tabLst>
                          <a:tab pos="-457200" algn="l"/>
                        </a:tabLst>
                      </a:pPr>
                      <a:r>
                        <a:rPr lang="es-ES" sz="1100" b="1" spc="-10" dirty="0"/>
                        <a:t>LÍMITE DE DETECCIÓN (L.D.)</a:t>
                      </a:r>
                      <a:endParaRPr lang="en-US" sz="1100" b="1" dirty="0">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dirty="0"/>
                        <a:t>0,018 ppm</a:t>
                      </a:r>
                      <a:endParaRPr lang="en-US" sz="1100" dirty="0">
                        <a:latin typeface="Times New Roman"/>
                        <a:ea typeface="Times New Roman"/>
                        <a:cs typeface="Times New Roman"/>
                      </a:endParaRPr>
                    </a:p>
                  </a:txBody>
                  <a:tcPr marL="39365" marR="3936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23">
                <a:tc gridSpan="6">
                  <a:txBody>
                    <a:bodyPr/>
                    <a:lstStyle/>
                    <a:p>
                      <a:pPr algn="l">
                        <a:lnSpc>
                          <a:spcPct val="80000"/>
                        </a:lnSpc>
                        <a:spcBef>
                          <a:spcPts val="545"/>
                        </a:spcBef>
                        <a:spcAft>
                          <a:spcPts val="365"/>
                        </a:spcAft>
                        <a:tabLst>
                          <a:tab pos="-457200" algn="l"/>
                        </a:tabLst>
                      </a:pPr>
                      <a:r>
                        <a:rPr lang="es-ES" sz="1100" b="1" spc="-10" dirty="0"/>
                        <a:t>LÍMITE DE CUANTIFICACIÓN (L.C.)</a:t>
                      </a:r>
                      <a:endParaRPr lang="en-US" sz="1100" b="1" dirty="0">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0,037 ppm</a:t>
                      </a:r>
                      <a:endParaRPr lang="en-US" sz="1100">
                        <a:latin typeface="Times New Roman"/>
                        <a:ea typeface="Times New Roman"/>
                        <a:cs typeface="Times New Roman"/>
                      </a:endParaRPr>
                    </a:p>
                  </a:txBody>
                  <a:tcPr marL="39365" marR="3936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193">
                <a:tc gridSpan="6">
                  <a:txBody>
                    <a:bodyPr/>
                    <a:lstStyle/>
                    <a:p>
                      <a:pPr algn="l">
                        <a:lnSpc>
                          <a:spcPct val="80000"/>
                        </a:lnSpc>
                        <a:spcBef>
                          <a:spcPts val="545"/>
                        </a:spcBef>
                        <a:spcAft>
                          <a:spcPts val="365"/>
                        </a:spcAft>
                        <a:tabLst>
                          <a:tab pos="-457200" algn="l"/>
                        </a:tabLst>
                      </a:pPr>
                      <a:r>
                        <a:rPr lang="es-ES" sz="1100" b="1" dirty="0"/>
                        <a:t>Límites permisibles para aguas de consumo humano y uso doméstico, que únicamente requieren tratamiento convencional. </a:t>
                      </a:r>
                      <a:endParaRPr lang="en-US" sz="1100" b="1" dirty="0">
                        <a:latin typeface="Times New Roman"/>
                        <a:ea typeface="Times New Roman"/>
                        <a:cs typeface="Times New Roman"/>
                      </a:endParaRPr>
                    </a:p>
                  </a:txBody>
                  <a:tcPr marL="39365" marR="39365" marT="0" marB="0">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1 ppm</a:t>
                      </a:r>
                      <a:endParaRPr lang="en-US" sz="1100">
                        <a:latin typeface="Times New Roman"/>
                        <a:ea typeface="Times New Roman"/>
                        <a:cs typeface="Times New Roman"/>
                      </a:endParaRPr>
                    </a:p>
                  </a:txBody>
                  <a:tcPr marL="39365" marR="393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23">
                <a:tc gridSpan="6">
                  <a:txBody>
                    <a:bodyPr/>
                    <a:lstStyle/>
                    <a:p>
                      <a:pPr algn="l">
                        <a:lnSpc>
                          <a:spcPct val="115000"/>
                        </a:lnSpc>
                        <a:spcAft>
                          <a:spcPts val="0"/>
                        </a:spcAft>
                      </a:pPr>
                      <a:r>
                        <a:rPr lang="es-ES" sz="1100" b="1" spc="-10" dirty="0"/>
                        <a:t>INTERVALO DE TRABAJO VALIDADO</a:t>
                      </a:r>
                      <a:endParaRPr lang="en-US" sz="1100" b="1" dirty="0">
                        <a:latin typeface="Times New Roman"/>
                        <a:ea typeface="Times New Roman"/>
                        <a:cs typeface="Times New Roman"/>
                      </a:endParaRPr>
                    </a:p>
                  </a:txBody>
                  <a:tcPr marL="39365" marR="39365" marT="0" marB="0" anchor="ctr">
                    <a:solidFill>
                      <a:srgbClr val="FF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spc="-10" dirty="0"/>
                        <a:t>0,05 – 2,5 ppm de NH</a:t>
                      </a:r>
                      <a:r>
                        <a:rPr lang="es-ES" sz="1100" spc="-10" baseline="-25000" dirty="0"/>
                        <a:t>3</a:t>
                      </a:r>
                      <a:r>
                        <a:rPr lang="es-ES" sz="1100" spc="-10" dirty="0"/>
                        <a:t>-N</a:t>
                      </a:r>
                      <a:endParaRPr lang="en-US" sz="1100" dirty="0">
                        <a:latin typeface="Times New Roman"/>
                        <a:ea typeface="Times New Roman"/>
                        <a:cs typeface="Times New Roman"/>
                      </a:endParaRPr>
                    </a:p>
                  </a:txBody>
                  <a:tcPr marL="39365" marR="393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1" name="20 CuadroTexto"/>
          <p:cNvSpPr txBox="1"/>
          <p:nvPr/>
        </p:nvSpPr>
        <p:spPr>
          <a:xfrm>
            <a:off x="323528" y="3573016"/>
            <a:ext cx="216024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Recup</a:t>
            </a:r>
            <a:r>
              <a:rPr lang="es-ES" b="1" spc="-10" dirty="0" smtClean="0">
                <a:solidFill>
                  <a:schemeClr val="tx1"/>
                </a:solidFill>
                <a:effectLst>
                  <a:glow rad="101600">
                    <a:schemeClr val="bg1">
                      <a:alpha val="60000"/>
                    </a:schemeClr>
                  </a:glow>
                </a:effectLst>
              </a:rPr>
              <a:t>.</a:t>
            </a:r>
            <a:r>
              <a:rPr lang="es-MX" b="1" dirty="0" smtClean="0">
                <a:solidFill>
                  <a:schemeClr val="tx1"/>
                </a:solidFill>
                <a:effectLst>
                  <a:glow rad="101600">
                    <a:schemeClr val="bg1">
                      <a:alpha val="60000"/>
                    </a:schemeClr>
                  </a:glow>
                </a:effectLst>
                <a:latin typeface="Times New Roman"/>
                <a:ea typeface="Times New Roman"/>
                <a:cs typeface="Times New Roman"/>
              </a:rPr>
              <a:t>= 100% </a:t>
            </a:r>
            <a:r>
              <a:rPr lang="es-ES" b="1" spc="-10" dirty="0" smtClean="0">
                <a:solidFill>
                  <a:schemeClr val="tx1"/>
                </a:solidFill>
                <a:effectLst>
                  <a:glow rad="101600">
                    <a:schemeClr val="bg1">
                      <a:alpha val="60000"/>
                    </a:schemeClr>
                  </a:glow>
                </a:effectLst>
              </a:rPr>
              <a:t>± 4.S (</a:t>
            </a:r>
            <a:r>
              <a:rPr lang="es-ES" sz="1200" b="1" spc="-10" dirty="0" smtClean="0">
                <a:solidFill>
                  <a:schemeClr val="tx1"/>
                </a:solidFill>
                <a:effectLst>
                  <a:glow rad="101600">
                    <a:schemeClr val="bg1">
                      <a:alpha val="60000"/>
                    </a:schemeClr>
                  </a:glow>
                </a:effectLst>
              </a:rPr>
              <a:t>S= máx. desviación estándar del sistema= %CV</a:t>
            </a:r>
            <a:r>
              <a:rPr lang="es-ES" b="1" spc="-10" dirty="0" smtClean="0">
                <a:solidFill>
                  <a:schemeClr val="tx1"/>
                </a:solidFill>
                <a:effectLst>
                  <a:glow rad="101600">
                    <a:schemeClr val="bg1">
                      <a:alpha val="60000"/>
                    </a:schemeClr>
                  </a:glow>
                </a:effectLst>
              </a:rPr>
              <a:t>)</a:t>
            </a:r>
          </a:p>
        </p:txBody>
      </p:sp>
      <p:sp>
        <p:nvSpPr>
          <p:cNvPr id="22" name="21 CuadroTexto"/>
          <p:cNvSpPr txBox="1"/>
          <p:nvPr/>
        </p:nvSpPr>
        <p:spPr>
          <a:xfrm>
            <a:off x="179512" y="2276872"/>
            <a:ext cx="23397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b="1" dirty="0" smtClean="0"/>
              <a:t>CRITERIOS DE ACEPTACIÓN </a:t>
            </a:r>
            <a:endParaRPr lang="en-US" sz="1400" b="1" dirty="0"/>
          </a:p>
        </p:txBody>
      </p:sp>
      <p:sp>
        <p:nvSpPr>
          <p:cNvPr id="25" name="24 Elipse"/>
          <p:cNvSpPr/>
          <p:nvPr/>
        </p:nvSpPr>
        <p:spPr>
          <a:xfrm>
            <a:off x="4860032" y="357301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CuadroTexto"/>
          <p:cNvSpPr txBox="1"/>
          <p:nvPr/>
        </p:nvSpPr>
        <p:spPr>
          <a:xfrm>
            <a:off x="216024" y="2721694"/>
            <a:ext cx="20882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r>
              <a:rPr lang="es-ES" b="1" spc="-10" baseline="-25000" dirty="0" smtClean="0">
                <a:solidFill>
                  <a:schemeClr val="tx1"/>
                </a:solidFill>
                <a:effectLst>
                  <a:glow rad="101600">
                    <a:schemeClr val="bg1">
                      <a:alpha val="60000"/>
                    </a:schemeClr>
                  </a:glow>
                </a:effectLst>
              </a:rPr>
              <a:t>   </a:t>
            </a:r>
            <a:r>
              <a:rPr lang="es-MX" b="1" dirty="0" smtClean="0">
                <a:solidFill>
                  <a:schemeClr val="tx1"/>
                </a:solidFill>
                <a:effectLst>
                  <a:glow rad="101600">
                    <a:schemeClr val="bg1">
                      <a:alpha val="60000"/>
                    </a:schemeClr>
                  </a:glow>
                </a:effectLst>
                <a:latin typeface="Times New Roman"/>
                <a:ea typeface="Times New Roman"/>
                <a:cs typeface="Times New Roman"/>
              </a:rPr>
              <a:t>≤  3%</a:t>
            </a:r>
          </a:p>
          <a:p>
            <a:r>
              <a:rPr lang="es-ES" b="1" spc="-10" dirty="0" smtClean="0">
                <a:solidFill>
                  <a:schemeClr val="tx1"/>
                </a:solidFill>
                <a:effectLst>
                  <a:glow rad="101600">
                    <a:schemeClr val="bg1">
                      <a:alpha val="60000"/>
                    </a:schemeClr>
                  </a:glow>
                </a:effectLst>
              </a:rPr>
              <a:t>%CV</a:t>
            </a:r>
            <a:r>
              <a:rPr lang="es-ES" b="1" spc="-10" baseline="-25000" dirty="0" smtClean="0">
                <a:solidFill>
                  <a:schemeClr val="tx1"/>
                </a:solidFill>
                <a:effectLst>
                  <a:glow rad="101600">
                    <a:schemeClr val="bg1">
                      <a:alpha val="60000"/>
                    </a:schemeClr>
                  </a:glow>
                </a:effectLst>
              </a:rPr>
              <a:t>R</a:t>
            </a:r>
            <a:r>
              <a:rPr lang="en-US" b="1" dirty="0" smtClean="0">
                <a:solidFill>
                  <a:schemeClr val="tx1"/>
                </a:solidFill>
                <a:effectLst>
                  <a:glow rad="101600">
                    <a:schemeClr val="bg1">
                      <a:alpha val="60000"/>
                    </a:schemeClr>
                  </a:glow>
                </a:effectLst>
                <a:latin typeface="Times New Roman"/>
                <a:cs typeface="Times New Roman"/>
              </a:rPr>
              <a:t> </a:t>
            </a:r>
            <a:r>
              <a:rPr lang="es-MX" b="1" dirty="0" smtClean="0">
                <a:solidFill>
                  <a:schemeClr val="tx1"/>
                </a:solidFill>
                <a:effectLst>
                  <a:glow rad="101600">
                    <a:schemeClr val="bg1">
                      <a:alpha val="60000"/>
                    </a:schemeClr>
                  </a:glow>
                </a:effectLst>
                <a:latin typeface="Times New Roman"/>
                <a:ea typeface="Times New Roman"/>
                <a:cs typeface="Times New Roman"/>
              </a:rPr>
              <a:t>=  2.</a:t>
            </a:r>
            <a:r>
              <a:rPr lang="es-ES" b="1" spc="-10" dirty="0" smtClean="0">
                <a:solidFill>
                  <a:schemeClr val="tx1"/>
                </a:solidFill>
                <a:effectLst>
                  <a:glow rad="101600">
                    <a:schemeClr val="bg1">
                      <a:alpha val="60000"/>
                    </a:schemeClr>
                  </a:glow>
                </a:effectLst>
              </a:rPr>
              <a:t> %</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endParaRPr lang="en-US" b="1" dirty="0" smtClean="0">
              <a:solidFill>
                <a:schemeClr val="tx1"/>
              </a:solidFill>
              <a:effectLst>
                <a:glow rad="101600">
                  <a:schemeClr val="bg1">
                    <a:alpha val="60000"/>
                  </a:schemeClr>
                </a:glo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323439"/>
          </a:xfrm>
          <a:prstGeom prst="rect">
            <a:avLst/>
          </a:prstGeom>
          <a:solidFill>
            <a:schemeClr val="tx1"/>
          </a:solidFill>
          <a:ln w="19050">
            <a:solidFill>
              <a:schemeClr val="bg1"/>
            </a:solidFill>
          </a:ln>
        </p:spPr>
        <p:txBody>
          <a:bodyPr wrap="square" rtlCol="0">
            <a:spAutoFit/>
          </a:bodyPr>
          <a:lstStyle/>
          <a:p>
            <a:pPr algn="ctr"/>
            <a:endParaRPr lang="es-E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Validación </a:t>
            </a:r>
            <a:r>
              <a:rPr lang="es-E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de Métodos </a:t>
            </a:r>
            <a:r>
              <a:rPr lang="es-E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Analíticos en </a:t>
            </a:r>
            <a:r>
              <a:rPr lang="es-E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el marco de la Acreditación de Laboratorios según la </a:t>
            </a:r>
            <a:r>
              <a:rPr lang="es-E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Norma ISO/IEC 17025</a:t>
            </a:r>
          </a:p>
          <a:p>
            <a:pPr algn="ctr"/>
            <a:endParaRPr lang="es-E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1259632" y="1340768"/>
            <a:ext cx="7884368" cy="384721"/>
          </a:xfrm>
          <a:prstGeom prst="rect">
            <a:avLst/>
          </a:prstGeom>
          <a:solidFill>
            <a:schemeClr val="bg1">
              <a:lumMod val="75000"/>
            </a:schemeClr>
          </a:solidFill>
          <a:ln w="19050">
            <a:solidFill>
              <a:schemeClr val="bg1"/>
            </a:solidFill>
          </a:ln>
        </p:spPr>
        <p:txBody>
          <a:bodyPr wrap="square" rtlCol="0">
            <a:spAutoFit/>
          </a:bodyPr>
          <a:lstStyle/>
          <a:p>
            <a:r>
              <a:rPr lang="es-MX" sz="1900" dirty="0" smtClean="0">
                <a:effectLst>
                  <a:outerShdw blurRad="38100" dist="38100" dir="2700000" algn="tl">
                    <a:srgbClr val="000000">
                      <a:alpha val="43137"/>
                    </a:srgbClr>
                  </a:outerShdw>
                </a:effectLst>
                <a:latin typeface="Arial Black" pitchFamily="34" charset="0"/>
                <a:cs typeface="Arial" pitchFamily="34" charset="0"/>
              </a:rPr>
              <a:t>INTRODUCCIÓN </a:t>
            </a:r>
            <a:endParaRPr lang="en-US" sz="1900" dirty="0">
              <a:effectLst>
                <a:outerShdw blurRad="38100" dist="38100" dir="2700000" algn="tl">
                  <a:srgbClr val="000000">
                    <a:alpha val="43137"/>
                  </a:srgbClr>
                </a:outerShdw>
              </a:effectLst>
              <a:latin typeface="Arial Black" pitchFamily="34" charset="0"/>
              <a:cs typeface="Arial" pitchFamily="34" charset="0"/>
            </a:endParaRPr>
          </a:p>
        </p:txBody>
      </p:sp>
      <p:sp>
        <p:nvSpPr>
          <p:cNvPr id="2050" name="Rectangle 2"/>
          <p:cNvSpPr>
            <a:spLocks noChangeArrowheads="1"/>
          </p:cNvSpPr>
          <p:nvPr/>
        </p:nvSpPr>
        <p:spPr bwMode="auto">
          <a:xfrm>
            <a:off x="4644008" y="3356992"/>
            <a:ext cx="3816424"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C" sz="1300" dirty="0" smtClean="0">
                <a:latin typeface="Arial Black" pitchFamily="34" charset="0"/>
                <a:ea typeface="Times New Roman" pitchFamily="18" charset="0"/>
                <a:cs typeface="TimesNewRoman" charset="0"/>
                <a:sym typeface="Wingdings" pitchFamily="2" charset="2"/>
              </a:rPr>
              <a:t>C</a:t>
            </a:r>
            <a:r>
              <a:rPr lang="es-EC" sz="1300" dirty="0" smtClean="0">
                <a:latin typeface="Arial Black" pitchFamily="34" charset="0"/>
                <a:ea typeface="Times New Roman" pitchFamily="18" charset="0"/>
                <a:cs typeface="TimesNewRoman" charset="0"/>
              </a:rPr>
              <a:t>omprobar </a:t>
            </a:r>
            <a:r>
              <a:rPr lang="es-EC" sz="1300" dirty="0">
                <a:latin typeface="Arial Black" pitchFamily="34" charset="0"/>
                <a:ea typeface="Times New Roman" pitchFamily="18" charset="0"/>
                <a:cs typeface="TimesNewRoman" charset="0"/>
              </a:rPr>
              <a:t>hipótesis </a:t>
            </a:r>
            <a:r>
              <a:rPr lang="es-EC" sz="1300" dirty="0" smtClean="0">
                <a:latin typeface="Arial Black" pitchFamily="34" charset="0"/>
                <a:ea typeface="Times New Roman" pitchFamily="18" charset="0"/>
                <a:cs typeface="TimesNewRoman" charset="0"/>
              </a:rPr>
              <a:t>de un método analítico, asegurando apto rendimiento en su aplicación.</a:t>
            </a:r>
            <a:endParaRPr kumimoji="0" lang="es-EC" sz="1300" b="0" i="0" u="none" strike="noStrike" cap="none" normalizeH="0" baseline="0" dirty="0" smtClean="0">
              <a:ln>
                <a:noFill/>
              </a:ln>
              <a:solidFill>
                <a:schemeClr val="tx1"/>
              </a:solidFill>
              <a:effectLst/>
              <a:latin typeface="Arial Black" pitchFamily="34" charset="0"/>
              <a:ea typeface="Times New Roman" pitchFamily="18" charset="0"/>
              <a:cs typeface="TimesNewRoman" charset="0"/>
            </a:endParaRPr>
          </a:p>
        </p:txBody>
      </p:sp>
      <p:sp>
        <p:nvSpPr>
          <p:cNvPr id="9" name="8 CuadroTexto"/>
          <p:cNvSpPr txBox="1"/>
          <p:nvPr/>
        </p:nvSpPr>
        <p:spPr>
          <a:xfrm>
            <a:off x="1691680" y="5517232"/>
            <a:ext cx="6912768" cy="892552"/>
          </a:xfrm>
          <a:prstGeom prst="rect">
            <a:avLst/>
          </a:prstGeom>
          <a:noFill/>
        </p:spPr>
        <p:txBody>
          <a:bodyPr wrap="square" rtlCol="0">
            <a:spAutoFit/>
          </a:bodyPr>
          <a:lstStyle/>
          <a:p>
            <a:pPr algn="just"/>
            <a:r>
              <a:rPr lang="es-ES" sz="1300" dirty="0" smtClean="0">
                <a:effectLst>
                  <a:glow rad="139700">
                    <a:schemeClr val="accent3">
                      <a:satMod val="175000"/>
                      <a:alpha val="40000"/>
                    </a:schemeClr>
                  </a:glow>
                </a:effectLst>
                <a:latin typeface="Arial Black" pitchFamily="34" charset="0"/>
              </a:rPr>
              <a:t>Desarrollar y validar una metodología analítica para la determinación de parámetros químicos en aguas limpias y residuales con el propósito de cumplir con los estándares de competencia técnica y confiabilidad de los resultados requeridos por </a:t>
            </a:r>
            <a:r>
              <a:rPr lang="es-EC" sz="1300" dirty="0" smtClean="0">
                <a:effectLst>
                  <a:glow rad="139700">
                    <a:schemeClr val="accent3">
                      <a:satMod val="175000"/>
                      <a:alpha val="40000"/>
                    </a:schemeClr>
                  </a:glow>
                </a:effectLst>
                <a:latin typeface="Arial Black" pitchFamily="34" charset="0"/>
              </a:rPr>
              <a:t>la Norma Internacional </a:t>
            </a:r>
            <a:r>
              <a:rPr lang="es-ES_tradnl" sz="1300" dirty="0" smtClean="0">
                <a:effectLst>
                  <a:glow rad="139700">
                    <a:schemeClr val="accent3">
                      <a:satMod val="175000"/>
                      <a:alpha val="40000"/>
                    </a:schemeClr>
                  </a:glow>
                </a:effectLst>
                <a:latin typeface="Arial Black" pitchFamily="34" charset="0"/>
              </a:rPr>
              <a:t>ISO/IEC 17025</a:t>
            </a:r>
            <a:endParaRPr lang="en-US" sz="1300" dirty="0">
              <a:effectLst>
                <a:glow rad="139700">
                  <a:schemeClr val="accent3">
                    <a:satMod val="175000"/>
                    <a:alpha val="40000"/>
                  </a:schemeClr>
                </a:glow>
              </a:effectLst>
              <a:latin typeface="Arial Black" pitchFamily="34" charset="0"/>
            </a:endParaRPr>
          </a:p>
        </p:txBody>
      </p:sp>
      <p:sp>
        <p:nvSpPr>
          <p:cNvPr id="10" name="9 CuadroTexto"/>
          <p:cNvSpPr txBox="1"/>
          <p:nvPr/>
        </p:nvSpPr>
        <p:spPr>
          <a:xfrm>
            <a:off x="2771800" y="1988840"/>
            <a:ext cx="4392488" cy="400110"/>
          </a:xfrm>
          <a:prstGeom prst="rect">
            <a:avLst/>
          </a:prstGeom>
          <a:noFill/>
          <a:ln w="19050">
            <a:solidFill>
              <a:schemeClr val="tx2">
                <a:lumMod val="60000"/>
                <a:lumOff val="40000"/>
              </a:schemeClr>
            </a:solidFill>
          </a:ln>
          <a:effectLst>
            <a:glow rad="63500">
              <a:schemeClr val="accent1">
                <a:satMod val="175000"/>
                <a:alpha val="40000"/>
              </a:schemeClr>
            </a:glow>
          </a:effectLst>
        </p:spPr>
        <p:txBody>
          <a:bodyPr wrap="square" rtlCol="0">
            <a:spAutoFit/>
          </a:bodyPr>
          <a:lstStyle/>
          <a:p>
            <a:pPr algn="ctr"/>
            <a:r>
              <a:rPr lang="es-MX" sz="2000" b="1" dirty="0" smtClean="0">
                <a:ln w="10541" cmpd="sng">
                  <a:solidFill>
                    <a:schemeClr val="accent1">
                      <a:shade val="88000"/>
                      <a:satMod val="110000"/>
                    </a:schemeClr>
                  </a:solidFill>
                  <a:prstDash val="solid"/>
                </a:ln>
                <a:solidFill>
                  <a:srgbClr val="0099FF"/>
                </a:solidFill>
              </a:rPr>
              <a:t>VALIDACIÓN MÉTODOS ANALÍTICOS</a:t>
            </a:r>
            <a:endParaRPr lang="en-US" sz="2000" b="1" dirty="0">
              <a:ln w="10541" cmpd="sng">
                <a:solidFill>
                  <a:schemeClr val="accent1">
                    <a:shade val="88000"/>
                    <a:satMod val="110000"/>
                  </a:schemeClr>
                </a:solidFill>
                <a:prstDash val="solid"/>
              </a:ln>
              <a:solidFill>
                <a:srgbClr val="0099FF"/>
              </a:solidFill>
            </a:endParaRPr>
          </a:p>
        </p:txBody>
      </p:sp>
      <p:pic>
        <p:nvPicPr>
          <p:cNvPr id="2052" name="Picture 4"/>
          <p:cNvPicPr>
            <a:picLocks noChangeAspect="1" noChangeArrowheads="1"/>
          </p:cNvPicPr>
          <p:nvPr/>
        </p:nvPicPr>
        <p:blipFill>
          <a:blip r:embed="rId2" cstate="print"/>
          <a:srcRect/>
          <a:stretch>
            <a:fillRect/>
          </a:stretch>
        </p:blipFill>
        <p:spPr bwMode="auto">
          <a:xfrm>
            <a:off x="-36512" y="1340768"/>
            <a:ext cx="1276653" cy="5400600"/>
          </a:xfrm>
          <a:prstGeom prst="rect">
            <a:avLst/>
          </a:prstGeom>
          <a:noFill/>
          <a:ln w="9525">
            <a:noFill/>
            <a:miter lim="800000"/>
            <a:headEnd/>
            <a:tailEnd/>
          </a:ln>
        </p:spPr>
      </p:pic>
      <p:sp>
        <p:nvSpPr>
          <p:cNvPr id="22" name="Rectangle 2"/>
          <p:cNvSpPr>
            <a:spLocks noChangeArrowheads="1"/>
          </p:cNvSpPr>
          <p:nvPr/>
        </p:nvSpPr>
        <p:spPr bwMode="auto">
          <a:xfrm>
            <a:off x="1475656" y="2564904"/>
            <a:ext cx="727280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1300" dirty="0" smtClean="0">
                <a:effectLst>
                  <a:glow rad="139700">
                    <a:schemeClr val="accent1">
                      <a:satMod val="175000"/>
                      <a:alpha val="40000"/>
                    </a:schemeClr>
                  </a:glow>
                </a:effectLst>
                <a:latin typeface="Arial Black" pitchFamily="34" charset="0"/>
                <a:ea typeface="Times New Roman" pitchFamily="18" charset="0"/>
                <a:cs typeface="TimesNewRoman" charset="0"/>
              </a:rPr>
              <a:t>Son procedimientos analíticos mundialmente reconocidos como parte fundamental del sistema de garantía de calidad en la química analítica.</a:t>
            </a:r>
            <a:endParaRPr kumimoji="0" lang="es-EC" sz="1300" b="0" i="0" u="none" strike="noStrike" cap="none" normalizeH="0" baseline="0" dirty="0" smtClean="0">
              <a:ln>
                <a:noFill/>
              </a:ln>
              <a:solidFill>
                <a:schemeClr val="tx1"/>
              </a:solidFill>
              <a:effectLst>
                <a:glow rad="139700">
                  <a:schemeClr val="accent1">
                    <a:satMod val="175000"/>
                    <a:alpha val="40000"/>
                  </a:schemeClr>
                </a:glow>
              </a:effectLst>
              <a:latin typeface="Arial Black" pitchFamily="34" charset="0"/>
              <a:ea typeface="Times New Roman" pitchFamily="18" charset="0"/>
              <a:cs typeface="TimesNewRoman" charset="0"/>
            </a:endParaRPr>
          </a:p>
        </p:txBody>
      </p:sp>
      <p:sp>
        <p:nvSpPr>
          <p:cNvPr id="25" name="24 Flecha derecha"/>
          <p:cNvSpPr/>
          <p:nvPr/>
        </p:nvSpPr>
        <p:spPr>
          <a:xfrm>
            <a:off x="3923928" y="350100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p:cNvSpPr>
            <a:spLocks noChangeArrowheads="1"/>
          </p:cNvSpPr>
          <p:nvPr/>
        </p:nvSpPr>
        <p:spPr bwMode="auto">
          <a:xfrm>
            <a:off x="1475656" y="3356992"/>
            <a:ext cx="2304256"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lang="es-EC" sz="1300" dirty="0" smtClean="0">
                <a:effectLst>
                  <a:glow rad="139700">
                    <a:schemeClr val="accent1">
                      <a:satMod val="175000"/>
                      <a:alpha val="40000"/>
                    </a:schemeClr>
                  </a:glow>
                </a:effectLst>
                <a:latin typeface="Arial Black" pitchFamily="34" charset="0"/>
                <a:ea typeface="Times New Roman" pitchFamily="18" charset="0"/>
                <a:cs typeface="TimesNewRoman" charset="0"/>
              </a:rPr>
              <a:t>Emplea un conjunto de ensayos documentados</a:t>
            </a:r>
            <a:endParaRPr kumimoji="0" lang="es-EC" sz="1300" b="0" i="0" u="none" strike="noStrike" cap="none" normalizeH="0" baseline="0" dirty="0" smtClean="0">
              <a:ln>
                <a:noFill/>
              </a:ln>
              <a:solidFill>
                <a:schemeClr val="tx1"/>
              </a:solidFill>
              <a:effectLst>
                <a:glow rad="139700">
                  <a:schemeClr val="accent1">
                    <a:satMod val="175000"/>
                    <a:alpha val="40000"/>
                  </a:schemeClr>
                </a:glow>
              </a:effectLst>
              <a:latin typeface="Arial Black" pitchFamily="34" charset="0"/>
              <a:ea typeface="Times New Roman" pitchFamily="18" charset="0"/>
              <a:cs typeface="TimesNewRoman" charset="0"/>
            </a:endParaRPr>
          </a:p>
        </p:txBody>
      </p:sp>
      <p:sp>
        <p:nvSpPr>
          <p:cNvPr id="12" name="11 CuadroTexto"/>
          <p:cNvSpPr txBox="1"/>
          <p:nvPr/>
        </p:nvSpPr>
        <p:spPr>
          <a:xfrm>
            <a:off x="3635896" y="4869160"/>
            <a:ext cx="2952328" cy="400110"/>
          </a:xfrm>
          <a:prstGeom prst="rect">
            <a:avLst/>
          </a:prstGeom>
          <a:noFill/>
          <a:ln w="19050">
            <a:solidFill>
              <a:schemeClr val="tx1"/>
            </a:solidFill>
          </a:ln>
          <a:effectLst>
            <a:glow rad="101600">
              <a:schemeClr val="accent3">
                <a:satMod val="175000"/>
                <a:alpha val="40000"/>
              </a:schemeClr>
            </a:glow>
          </a:effectLst>
        </p:spPr>
        <p:txBody>
          <a:bodyPr wrap="square" rtlCol="0">
            <a:spAutoFit/>
          </a:bodyPr>
          <a:lstStyle/>
          <a:p>
            <a:pPr algn="ctr"/>
            <a:r>
              <a:rPr lang="es-MX" sz="2000" b="1" smtClean="0">
                <a:ln w="10541" cmpd="sng">
                  <a:solidFill>
                    <a:schemeClr val="accent1">
                      <a:shade val="88000"/>
                      <a:satMod val="110000"/>
                    </a:schemeClr>
                  </a:solidFill>
                  <a:prstDash val="solid"/>
                </a:ln>
                <a:solidFill>
                  <a:schemeClr val="tx1">
                    <a:lumMod val="95000"/>
                    <a:lumOff val="5000"/>
                  </a:schemeClr>
                </a:solidFill>
                <a:effectLst>
                  <a:glow rad="139700">
                    <a:schemeClr val="accent3">
                      <a:satMod val="175000"/>
                      <a:alpha val="40000"/>
                    </a:schemeClr>
                  </a:glow>
                </a:effectLst>
              </a:rPr>
              <a:t>OBJETIVO </a:t>
            </a:r>
            <a:endParaRPr lang="en-US" sz="2000" b="1" dirty="0">
              <a:ln w="10541" cmpd="sng">
                <a:solidFill>
                  <a:schemeClr val="accent1">
                    <a:shade val="88000"/>
                    <a:satMod val="110000"/>
                  </a:schemeClr>
                </a:solidFill>
                <a:prstDash val="solid"/>
              </a:ln>
              <a:solidFill>
                <a:schemeClr val="tx1">
                  <a:lumMod val="95000"/>
                  <a:lumOff val="5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DISCUSIÓN DE RESULTADOS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CROMO HEXAVALENTE</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16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Incertidumbre de la masa (</a:t>
            </a:r>
            <a:r>
              <a:rPr kumimoji="0" lang="es-ES"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conforme ecuación (26):</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5" name="Rectangle 2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_tradnl"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Tabla"/>
          <p:cNvGraphicFramePr>
            <a:graphicFrameLocks noGrp="1"/>
          </p:cNvGraphicFramePr>
          <p:nvPr/>
        </p:nvGraphicFramePr>
        <p:xfrm>
          <a:off x="3275856" y="1700808"/>
          <a:ext cx="5328591" cy="4729734"/>
        </p:xfrm>
        <a:graphic>
          <a:graphicData uri="http://schemas.openxmlformats.org/drawingml/2006/table">
            <a:tbl>
              <a:tblPr>
                <a:tableStyleId>{08FB837D-C827-4EFA-A057-4D05807E0F7C}</a:tableStyleId>
              </a:tblPr>
              <a:tblGrid>
                <a:gridCol w="900328"/>
                <a:gridCol w="686759"/>
                <a:gridCol w="114387"/>
                <a:gridCol w="443457"/>
                <a:gridCol w="463035"/>
                <a:gridCol w="114387"/>
                <a:gridCol w="114387"/>
                <a:gridCol w="792104"/>
                <a:gridCol w="114387"/>
                <a:gridCol w="792680"/>
                <a:gridCol w="792680"/>
              </a:tblGrid>
              <a:tr h="561405">
                <a:tc gridSpan="5">
                  <a:txBody>
                    <a:bodyPr/>
                    <a:lstStyle/>
                    <a:p>
                      <a:pPr algn="l">
                        <a:lnSpc>
                          <a:spcPct val="80000"/>
                        </a:lnSpc>
                        <a:spcBef>
                          <a:spcPts val="545"/>
                        </a:spcBef>
                        <a:spcAft>
                          <a:spcPts val="365"/>
                        </a:spcAft>
                        <a:tabLst>
                          <a:tab pos="959485" algn="ctr"/>
                        </a:tabLst>
                      </a:pPr>
                      <a:r>
                        <a:rPr lang="es-ES" sz="1100" b="1" spc="-10" dirty="0"/>
                        <a:t>CUANTITATIVO	●</a:t>
                      </a:r>
                      <a:endParaRPr lang="en-US" sz="1100" b="1" dirty="0"/>
                    </a:p>
                    <a:p>
                      <a:pPr algn="l">
                        <a:lnSpc>
                          <a:spcPct val="80000"/>
                        </a:lnSpc>
                        <a:spcBef>
                          <a:spcPts val="545"/>
                        </a:spcBef>
                        <a:spcAft>
                          <a:spcPts val="365"/>
                        </a:spcAft>
                        <a:tabLst>
                          <a:tab pos="959485" algn="ctr"/>
                        </a:tabLst>
                      </a:pPr>
                      <a:r>
                        <a:rPr lang="es-ES" sz="1100" b="1" spc="-10" dirty="0"/>
                        <a:t>CUALITATIVO	</a:t>
                      </a:r>
                      <a:endParaRPr lang="en-US" sz="1100" b="1" dirty="0"/>
                    </a:p>
                    <a:p>
                      <a:pPr algn="l">
                        <a:lnSpc>
                          <a:spcPct val="80000"/>
                        </a:lnSpc>
                        <a:spcBef>
                          <a:spcPts val="545"/>
                        </a:spcBef>
                        <a:spcAft>
                          <a:spcPts val="365"/>
                        </a:spcAft>
                        <a:tabLst>
                          <a:tab pos="959485" algn="ctr"/>
                        </a:tabLst>
                      </a:pPr>
                      <a:r>
                        <a:rPr lang="es-ES" sz="1100" b="1" spc="-10" dirty="0"/>
                        <a:t>DE IDENTIFICACIÓN	</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lnSpc>
                          <a:spcPct val="80000"/>
                        </a:lnSpc>
                        <a:spcBef>
                          <a:spcPts val="545"/>
                        </a:spcBef>
                        <a:spcAft>
                          <a:spcPts val="365"/>
                        </a:spcAft>
                        <a:tabLst>
                          <a:tab pos="959485" algn="ctr"/>
                        </a:tabLst>
                      </a:pPr>
                      <a:r>
                        <a:rPr lang="es-ES" sz="1100" b="1" spc="-10" dirty="0"/>
                        <a:t>Analito:  Cromo hexavalente</a:t>
                      </a:r>
                      <a:endParaRPr lang="en-US" sz="1100" b="1" dirty="0"/>
                    </a:p>
                    <a:p>
                      <a:pPr algn="l">
                        <a:lnSpc>
                          <a:spcPct val="80000"/>
                        </a:lnSpc>
                        <a:spcBef>
                          <a:spcPts val="545"/>
                        </a:spcBef>
                        <a:spcAft>
                          <a:spcPts val="365"/>
                        </a:spcAft>
                        <a:tabLst>
                          <a:tab pos="959485" algn="ctr"/>
                        </a:tabLst>
                      </a:pPr>
                      <a:r>
                        <a:rPr lang="es-ES" sz="1100" b="1" spc="-10" dirty="0"/>
                        <a:t>Unidades: mg/L de Cr</a:t>
                      </a:r>
                      <a:r>
                        <a:rPr lang="es-ES" sz="1100" b="1" spc="-10" baseline="30000" dirty="0"/>
                        <a:t>6+</a:t>
                      </a:r>
                      <a:endParaRPr lang="en-US" sz="1100" b="1" dirty="0"/>
                    </a:p>
                    <a:p>
                      <a:pPr algn="l">
                        <a:lnSpc>
                          <a:spcPct val="80000"/>
                        </a:lnSpc>
                        <a:spcBef>
                          <a:spcPts val="545"/>
                        </a:spcBef>
                        <a:spcAft>
                          <a:spcPts val="365"/>
                        </a:spcAft>
                        <a:tabLst>
                          <a:tab pos="959485" algn="ctr"/>
                        </a:tabLst>
                      </a:pPr>
                      <a:r>
                        <a:rPr lang="es-ES" sz="1100" b="1" spc="-10" dirty="0"/>
                        <a:t>Matriz: agua</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96">
                <a:tc gridSpan="3">
                  <a:txBody>
                    <a:bodyPr/>
                    <a:lstStyle/>
                    <a:p>
                      <a:pPr algn="ctr">
                        <a:lnSpc>
                          <a:spcPct val="80000"/>
                        </a:lnSpc>
                        <a:spcBef>
                          <a:spcPts val="545"/>
                        </a:spcBef>
                        <a:spcAft>
                          <a:spcPts val="365"/>
                        </a:spcAft>
                        <a:tabLst>
                          <a:tab pos="-457200" algn="l"/>
                        </a:tabLst>
                      </a:pPr>
                      <a:r>
                        <a:rPr lang="es-ES" sz="1100" b="1" spc="-10" dirty="0"/>
                        <a:t>FUNCIÓN DE RESPUESTA</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959485" algn="ctr"/>
                        </a:tabLst>
                      </a:pPr>
                      <a:r>
                        <a:rPr lang="es-ES" sz="1100" b="1" spc="-10" dirty="0"/>
                        <a:t>INSTRUMENTAL</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80000"/>
                        </a:lnSpc>
                        <a:spcBef>
                          <a:spcPts val="545"/>
                        </a:spcBef>
                        <a:spcAft>
                          <a:spcPts val="365"/>
                        </a:spcAft>
                        <a:tabLst>
                          <a:tab pos="977265" algn="ctr"/>
                        </a:tabLst>
                      </a:pPr>
                      <a:r>
                        <a:rPr lang="es-ES" sz="1100" b="1" spc="-10" dirty="0"/>
                        <a:t>DEL MÉTODO</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r>
              <a:tr h="77490">
                <a:tc gridSpan="3">
                  <a:txBody>
                    <a:bodyPr/>
                    <a:lstStyle/>
                    <a:p>
                      <a:pPr algn="ctr">
                        <a:lnSpc>
                          <a:spcPct val="115000"/>
                        </a:lnSpc>
                        <a:spcAft>
                          <a:spcPts val="0"/>
                        </a:spcAft>
                      </a:pPr>
                      <a:r>
                        <a:rPr lang="es-ES" sz="1100" dirty="0"/>
                        <a:t>m</a:t>
                      </a:r>
                      <a:endParaRPr lang="en-US" sz="1100" dirty="0">
                        <a:solidFill>
                          <a:schemeClr val="tx1"/>
                        </a:solidFill>
                        <a:latin typeface="Times New Roman"/>
                        <a:ea typeface="Times New Roman"/>
                        <a:cs typeface="Times New Roman"/>
                      </a:endParaRPr>
                    </a:p>
                  </a:txBody>
                  <a:tcPr marL="40243" marR="4024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dirty="0"/>
                        <a:t>0,9999</a:t>
                      </a:r>
                      <a:endParaRPr lang="en-US" sz="1100" dirty="0">
                        <a:solidFill>
                          <a:schemeClr val="tx1"/>
                        </a:solidFill>
                        <a:latin typeface="Times New Roman"/>
                        <a:ea typeface="Times New Roman"/>
                        <a:cs typeface="Times New Roman"/>
                      </a:endParaRPr>
                    </a:p>
                  </a:txBody>
                  <a:tcPr marL="40243" marR="40243" marT="0" marB="0" anchor="b"/>
                </a:tc>
                <a:tc hMerge="1">
                  <a:txBody>
                    <a:bodyPr/>
                    <a:lstStyle/>
                    <a:p>
                      <a:endParaRPr lang="en-US"/>
                    </a:p>
                  </a:txBody>
                  <a:tcPr/>
                </a:tc>
                <a:tc hMerge="1">
                  <a:txBody>
                    <a:bodyPr/>
                    <a:lstStyle/>
                    <a:p>
                      <a:endParaRPr lang="en-US"/>
                    </a:p>
                  </a:txBody>
                  <a:tcPr/>
                </a:tc>
              </a:tr>
              <a:tr h="77490">
                <a:tc gridSpan="3">
                  <a:txBody>
                    <a:bodyPr/>
                    <a:lstStyle/>
                    <a:p>
                      <a:pPr algn="ctr">
                        <a:lnSpc>
                          <a:spcPct val="115000"/>
                        </a:lnSpc>
                        <a:spcAft>
                          <a:spcPts val="0"/>
                        </a:spcAft>
                      </a:pPr>
                      <a:r>
                        <a:rPr lang="es-ES" sz="1100"/>
                        <a:t>S</a:t>
                      </a:r>
                      <a:r>
                        <a:rPr lang="es-ES" sz="1100" baseline="-25000"/>
                        <a:t>m</a:t>
                      </a:r>
                      <a:endParaRPr lang="en-US" sz="1100">
                        <a:solidFill>
                          <a:schemeClr val="tx1"/>
                        </a:solidFill>
                        <a:latin typeface="Times New Roman"/>
                        <a:ea typeface="Times New Roman"/>
                        <a:cs typeface="Times New Roman"/>
                      </a:endParaRPr>
                    </a:p>
                  </a:txBody>
                  <a:tcPr marL="40243" marR="4024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0,0056</a:t>
                      </a:r>
                      <a:endParaRPr lang="en-US" sz="1100">
                        <a:solidFill>
                          <a:schemeClr val="tx1"/>
                        </a:solidFill>
                        <a:latin typeface="Times New Roman"/>
                        <a:ea typeface="Times New Roman"/>
                        <a:cs typeface="Times New Roman"/>
                      </a:endParaRPr>
                    </a:p>
                  </a:txBody>
                  <a:tcPr marL="40243" marR="40243" marT="0" marB="0" anchor="b"/>
                </a:tc>
                <a:tc hMerge="1">
                  <a:txBody>
                    <a:bodyPr/>
                    <a:lstStyle/>
                    <a:p>
                      <a:endParaRPr lang="en-US"/>
                    </a:p>
                  </a:txBody>
                  <a:tcPr/>
                </a:tc>
                <a:tc hMerge="1">
                  <a:txBody>
                    <a:bodyPr/>
                    <a:lstStyle/>
                    <a:p>
                      <a:endParaRPr lang="en-US"/>
                    </a:p>
                  </a:txBody>
                  <a:tcPr/>
                </a:tc>
              </a:tr>
              <a:tr h="77490">
                <a:tc gridSpan="3">
                  <a:txBody>
                    <a:bodyPr/>
                    <a:lstStyle/>
                    <a:p>
                      <a:pPr algn="ctr">
                        <a:lnSpc>
                          <a:spcPct val="115000"/>
                        </a:lnSpc>
                        <a:spcAft>
                          <a:spcPts val="0"/>
                        </a:spcAft>
                      </a:pPr>
                      <a:r>
                        <a:rPr lang="es-ES" sz="1100"/>
                        <a:t>b</a:t>
                      </a:r>
                      <a:endParaRPr lang="en-US" sz="1100">
                        <a:solidFill>
                          <a:schemeClr val="tx1"/>
                        </a:solidFill>
                        <a:latin typeface="Times New Roman"/>
                        <a:ea typeface="Times New Roman"/>
                        <a:cs typeface="Times New Roman"/>
                      </a:endParaRPr>
                    </a:p>
                  </a:txBody>
                  <a:tcPr marL="40243" marR="4024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dirty="0"/>
                        <a:t>N/A</a:t>
                      </a:r>
                      <a:endParaRPr lang="en-US" sz="1100" dirty="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0,00002</a:t>
                      </a:r>
                      <a:endParaRPr lang="en-US" sz="1100">
                        <a:solidFill>
                          <a:schemeClr val="tx1"/>
                        </a:solidFill>
                        <a:latin typeface="Times New Roman"/>
                        <a:ea typeface="Times New Roman"/>
                        <a:cs typeface="Times New Roman"/>
                      </a:endParaRPr>
                    </a:p>
                  </a:txBody>
                  <a:tcPr marL="40243" marR="40243" marT="0" marB="0" anchor="b"/>
                </a:tc>
                <a:tc hMerge="1">
                  <a:txBody>
                    <a:bodyPr/>
                    <a:lstStyle/>
                    <a:p>
                      <a:endParaRPr lang="en-US"/>
                    </a:p>
                  </a:txBody>
                  <a:tcPr/>
                </a:tc>
                <a:tc hMerge="1">
                  <a:txBody>
                    <a:bodyPr/>
                    <a:lstStyle/>
                    <a:p>
                      <a:endParaRPr lang="en-US"/>
                    </a:p>
                  </a:txBody>
                  <a:tcPr/>
                </a:tc>
              </a:tr>
              <a:tr h="77490">
                <a:tc gridSpan="3">
                  <a:txBody>
                    <a:bodyPr/>
                    <a:lstStyle/>
                    <a:p>
                      <a:pPr algn="ctr">
                        <a:lnSpc>
                          <a:spcPct val="115000"/>
                        </a:lnSpc>
                        <a:spcAft>
                          <a:spcPts val="0"/>
                        </a:spcAft>
                      </a:pPr>
                      <a:r>
                        <a:rPr lang="es-ES" sz="1100"/>
                        <a:t>S</a:t>
                      </a:r>
                      <a:r>
                        <a:rPr lang="es-ES" sz="1100" baseline="-25000"/>
                        <a:t>b</a:t>
                      </a:r>
                      <a:endParaRPr lang="en-US" sz="1100">
                        <a:solidFill>
                          <a:schemeClr val="tx1"/>
                        </a:solidFill>
                        <a:latin typeface="Times New Roman"/>
                        <a:ea typeface="Times New Roman"/>
                        <a:cs typeface="Times New Roman"/>
                      </a:endParaRPr>
                    </a:p>
                  </a:txBody>
                  <a:tcPr marL="40243" marR="4024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0,0023</a:t>
                      </a:r>
                      <a:endParaRPr lang="en-US" sz="1100">
                        <a:solidFill>
                          <a:schemeClr val="tx1"/>
                        </a:solidFill>
                        <a:latin typeface="Times New Roman"/>
                        <a:ea typeface="Times New Roman"/>
                        <a:cs typeface="Times New Roman"/>
                      </a:endParaRPr>
                    </a:p>
                  </a:txBody>
                  <a:tcPr marL="40243" marR="40243" marT="0" marB="0" anchor="b"/>
                </a:tc>
                <a:tc hMerge="1">
                  <a:txBody>
                    <a:bodyPr/>
                    <a:lstStyle/>
                    <a:p>
                      <a:endParaRPr lang="en-US"/>
                    </a:p>
                  </a:txBody>
                  <a:tcPr/>
                </a:tc>
                <a:tc hMerge="1">
                  <a:txBody>
                    <a:bodyPr/>
                    <a:lstStyle/>
                    <a:p>
                      <a:endParaRPr lang="en-US"/>
                    </a:p>
                  </a:txBody>
                  <a:tcPr/>
                </a:tc>
              </a:tr>
              <a:tr h="77490">
                <a:tc gridSpan="3">
                  <a:txBody>
                    <a:bodyPr/>
                    <a:lstStyle/>
                    <a:p>
                      <a:pPr algn="ctr">
                        <a:lnSpc>
                          <a:spcPct val="115000"/>
                        </a:lnSpc>
                        <a:spcAft>
                          <a:spcPts val="0"/>
                        </a:spcAft>
                      </a:pPr>
                      <a:r>
                        <a:rPr lang="es-ES" sz="1100"/>
                        <a:t>R</a:t>
                      </a:r>
                      <a:r>
                        <a:rPr lang="es-ES" sz="1100" baseline="30000"/>
                        <a:t>2</a:t>
                      </a:r>
                      <a:endParaRPr lang="en-US" sz="1100">
                        <a:solidFill>
                          <a:schemeClr val="tx1"/>
                        </a:solidFill>
                        <a:latin typeface="Times New Roman"/>
                        <a:ea typeface="Times New Roman"/>
                        <a:cs typeface="Times New Roman"/>
                      </a:endParaRPr>
                    </a:p>
                  </a:txBody>
                  <a:tcPr marL="40243" marR="4024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0,999922</a:t>
                      </a:r>
                      <a:endParaRPr lang="en-US" sz="1100">
                        <a:solidFill>
                          <a:schemeClr val="tx1"/>
                        </a:solidFill>
                        <a:latin typeface="Times New Roman"/>
                        <a:ea typeface="Times New Roman"/>
                        <a:cs typeface="Times New Roman"/>
                      </a:endParaRPr>
                    </a:p>
                  </a:txBody>
                  <a:tcPr marL="40243" marR="40243" marT="0" marB="0" anchor="b"/>
                </a:tc>
                <a:tc hMerge="1">
                  <a:txBody>
                    <a:bodyPr/>
                    <a:lstStyle/>
                    <a:p>
                      <a:endParaRPr lang="en-US"/>
                    </a:p>
                  </a:txBody>
                  <a:tcPr/>
                </a:tc>
                <a:tc hMerge="1">
                  <a:txBody>
                    <a:bodyPr/>
                    <a:lstStyle/>
                    <a:p>
                      <a:endParaRPr lang="en-US"/>
                    </a:p>
                  </a:txBody>
                  <a:tcPr/>
                </a:tc>
              </a:tr>
              <a:tr h="108249">
                <a:tc rowSpan="3">
                  <a:txBody>
                    <a:bodyPr/>
                    <a:lstStyle/>
                    <a:p>
                      <a:pPr algn="ctr">
                        <a:lnSpc>
                          <a:spcPct val="80000"/>
                        </a:lnSpc>
                        <a:spcBef>
                          <a:spcPts val="545"/>
                        </a:spcBef>
                        <a:spcAft>
                          <a:spcPts val="365"/>
                        </a:spcAft>
                        <a:tabLst>
                          <a:tab pos="-457200" algn="l"/>
                        </a:tabLst>
                      </a:pPr>
                      <a:r>
                        <a:rPr lang="es-ES" sz="1100" b="1" spc="-10" dirty="0"/>
                        <a:t>Nivel:  </a:t>
                      </a:r>
                      <a:r>
                        <a:rPr lang="es-ES" sz="1100" b="1" spc="-10" dirty="0" err="1"/>
                        <a:t>Conc</a:t>
                      </a:r>
                      <a:r>
                        <a:rPr lang="es-ES" sz="1100" b="1" spc="-10" dirty="0"/>
                        <a:t>. </a:t>
                      </a:r>
                      <a:r>
                        <a:rPr lang="es-ES" sz="1100" b="1" spc="-10" dirty="0" smtClean="0"/>
                        <a:t>Teórica</a:t>
                      </a:r>
                      <a:r>
                        <a:rPr lang="es-ES" sz="1100" b="1" spc="-10" baseline="0" dirty="0" smtClean="0"/>
                        <a:t> </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gridSpan="10">
                  <a:txBody>
                    <a:bodyPr/>
                    <a:lstStyle/>
                    <a:p>
                      <a:pPr algn="ctr">
                        <a:lnSpc>
                          <a:spcPct val="80000"/>
                        </a:lnSpc>
                        <a:spcBef>
                          <a:spcPts val="545"/>
                        </a:spcBef>
                        <a:spcAft>
                          <a:spcPts val="365"/>
                        </a:spcAft>
                        <a:tabLst>
                          <a:tab pos="-457200" algn="l"/>
                        </a:tabLst>
                      </a:pPr>
                      <a:r>
                        <a:rPr lang="es-ES" sz="1100" b="1" spc="-10" dirty="0"/>
                        <a:t>PRECISIÓN, EXACTITUD, INCERTIDUMBRE</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96">
                <a:tc v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dirty="0" err="1"/>
                        <a:t>Repetibilidad</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457200" algn="l"/>
                        </a:tabLst>
                      </a:pPr>
                      <a:r>
                        <a:rPr lang="es-ES" sz="1100" b="1" spc="-10" dirty="0"/>
                        <a:t>Reproducibilidad</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a:t>Exactitud</a:t>
                      </a:r>
                      <a:endParaRPr lang="en-US" sz="1100" b="1">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80000"/>
                        </a:lnSpc>
                        <a:spcBef>
                          <a:spcPts val="545"/>
                        </a:spcBef>
                        <a:spcAft>
                          <a:spcPts val="365"/>
                        </a:spcAft>
                        <a:tabLst>
                          <a:tab pos="-457200" algn="l"/>
                        </a:tabLst>
                      </a:pPr>
                      <a:r>
                        <a:rPr lang="es-ES" sz="1100" b="1" spc="-10"/>
                        <a:t>µexpandida</a:t>
                      </a:r>
                      <a:endParaRPr lang="en-US" sz="1100" b="1">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r>
              <a:tr h="38686">
                <a:tc v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S</a:t>
                      </a:r>
                      <a:r>
                        <a:rPr lang="es-ES" sz="1100" b="1" spc="-10" baseline="-25000" dirty="0"/>
                        <a:t>r</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gridSpan="2">
                  <a:txBody>
                    <a:bodyPr/>
                    <a:lstStyle/>
                    <a:p>
                      <a:pPr algn="ctr">
                        <a:lnSpc>
                          <a:spcPct val="80000"/>
                        </a:lnSpc>
                        <a:spcBef>
                          <a:spcPts val="545"/>
                        </a:spcBef>
                        <a:spcAft>
                          <a:spcPts val="365"/>
                        </a:spcAft>
                        <a:tabLst>
                          <a:tab pos="-457200" algn="l"/>
                        </a:tabLst>
                      </a:pPr>
                      <a:r>
                        <a:rPr lang="es-ES" sz="1100" b="1" spc="-10"/>
                        <a:t>%CV</a:t>
                      </a:r>
                      <a:r>
                        <a:rPr lang="es-ES" sz="1100" b="1" spc="-10" baseline="-25000"/>
                        <a:t>r</a:t>
                      </a:r>
                      <a:endParaRPr lang="en-US" sz="1100" b="1">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a:t>S</a:t>
                      </a:r>
                      <a:r>
                        <a:rPr lang="es-ES" sz="1100" b="1" spc="-10" baseline="-25000"/>
                        <a:t>R</a:t>
                      </a:r>
                      <a:endParaRPr lang="en-US" sz="1100" b="1">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hMerge="1">
                  <a:txBody>
                    <a:bodyPr/>
                    <a:lstStyle/>
                    <a:p>
                      <a:endParaRPr lang="en-US"/>
                    </a:p>
                  </a:txBody>
                  <a:tcPr/>
                </a:tc>
                <a:tc gridSpan="2">
                  <a:txBody>
                    <a:bodyPr/>
                    <a:lstStyle/>
                    <a:p>
                      <a:pPr algn="ctr">
                        <a:lnSpc>
                          <a:spcPct val="80000"/>
                        </a:lnSpc>
                        <a:spcBef>
                          <a:spcPts val="545"/>
                        </a:spcBef>
                        <a:spcAft>
                          <a:spcPts val="365"/>
                        </a:spcAft>
                        <a:tabLst>
                          <a:tab pos="-457200" algn="l"/>
                        </a:tabLst>
                      </a:pPr>
                      <a:r>
                        <a:rPr lang="es-ES" sz="1100" b="1" spc="-10" dirty="0"/>
                        <a:t>%CV</a:t>
                      </a:r>
                      <a:r>
                        <a:rPr lang="es-ES" sz="1100" b="1" spc="-10" baseline="-25000" dirty="0"/>
                        <a:t>R</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a:t>
                      </a:r>
                      <a:r>
                        <a:rPr lang="es-ES" sz="1100" b="1" spc="-10" dirty="0" err="1"/>
                        <a:t>Recuper</a:t>
                      </a:r>
                      <a:r>
                        <a:rPr lang="es-ES" sz="1100" b="1" spc="-10" dirty="0"/>
                        <a:t>.</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80000"/>
                        </a:lnSpc>
                        <a:spcBef>
                          <a:spcPts val="545"/>
                        </a:spcBef>
                        <a:spcAft>
                          <a:spcPts val="365"/>
                        </a:spcAft>
                        <a:tabLst>
                          <a:tab pos="-457200" algn="l"/>
                        </a:tabLst>
                      </a:pPr>
                      <a:r>
                        <a:rPr lang="es-ES" sz="1100" b="1" spc="-10" dirty="0"/>
                        <a:t>µ (k= 2)</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r>
              <a:tr h="48590">
                <a:tc>
                  <a:txBody>
                    <a:bodyPr/>
                    <a:lstStyle/>
                    <a:p>
                      <a:pPr algn="ctr">
                        <a:lnSpc>
                          <a:spcPct val="115000"/>
                        </a:lnSpc>
                        <a:spcAft>
                          <a:spcPts val="0"/>
                        </a:spcAft>
                      </a:pPr>
                      <a:r>
                        <a:rPr lang="es-ES" sz="1100" b="1" dirty="0"/>
                        <a:t>1:    0,05ppm</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115000"/>
                        </a:lnSpc>
                        <a:spcAft>
                          <a:spcPts val="0"/>
                        </a:spcAft>
                      </a:pPr>
                      <a:r>
                        <a:rPr lang="es-ES" sz="1100" dirty="0"/>
                        <a:t>0,0001</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gridSpan="2">
                  <a:txBody>
                    <a:bodyPr/>
                    <a:lstStyle/>
                    <a:p>
                      <a:pPr algn="ctr">
                        <a:lnSpc>
                          <a:spcPct val="115000"/>
                        </a:lnSpc>
                        <a:spcAft>
                          <a:spcPts val="0"/>
                        </a:spcAft>
                      </a:pPr>
                      <a:r>
                        <a:rPr lang="es-ES" sz="1100"/>
                        <a:t>0,17</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0,0001</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0,17</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102,72</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0,032</a:t>
                      </a:r>
                      <a:endParaRPr lang="en-US" sz="1100">
                        <a:latin typeface="Times New Roman"/>
                        <a:ea typeface="Times New Roman"/>
                        <a:cs typeface="Times New Roman"/>
                      </a:endParaRPr>
                    </a:p>
                  </a:txBody>
                  <a:tcPr marL="81915" marR="81915" marT="0" marB="0" anchor="b">
                    <a:solidFill>
                      <a:schemeClr val="bg1"/>
                    </a:solidFill>
                  </a:tcPr>
                </a:tc>
              </a:tr>
              <a:tr h="0">
                <a:tc>
                  <a:txBody>
                    <a:bodyPr/>
                    <a:lstStyle/>
                    <a:p>
                      <a:pPr algn="ctr">
                        <a:lnSpc>
                          <a:spcPct val="115000"/>
                        </a:lnSpc>
                        <a:spcAft>
                          <a:spcPts val="0"/>
                        </a:spcAft>
                      </a:pPr>
                      <a:r>
                        <a:rPr lang="es-ES" sz="1100" b="1" dirty="0"/>
                        <a:t>2:      0,1ppm</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115000"/>
                        </a:lnSpc>
                        <a:spcAft>
                          <a:spcPts val="0"/>
                        </a:spcAft>
                      </a:pPr>
                      <a:r>
                        <a:rPr lang="es-ES" sz="1100" dirty="0"/>
                        <a:t>0,001</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gridSpan="2">
                  <a:txBody>
                    <a:bodyPr/>
                    <a:lstStyle/>
                    <a:p>
                      <a:pPr algn="ctr">
                        <a:lnSpc>
                          <a:spcPct val="115000"/>
                        </a:lnSpc>
                        <a:spcAft>
                          <a:spcPts val="0"/>
                        </a:spcAft>
                      </a:pPr>
                      <a:r>
                        <a:rPr lang="es-ES" sz="1100" dirty="0"/>
                        <a:t>1,43</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0,0013</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1,41</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95,07</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0,044</a:t>
                      </a:r>
                      <a:endParaRPr lang="en-US" sz="1100">
                        <a:latin typeface="Times New Roman"/>
                        <a:ea typeface="Times New Roman"/>
                        <a:cs typeface="Times New Roman"/>
                      </a:endParaRPr>
                    </a:p>
                  </a:txBody>
                  <a:tcPr marL="81915" marR="81915" marT="0" marB="0" anchor="b">
                    <a:solidFill>
                      <a:schemeClr val="bg1"/>
                    </a:solidFill>
                  </a:tcPr>
                </a:tc>
              </a:tr>
              <a:tr h="53918">
                <a:tc>
                  <a:txBody>
                    <a:bodyPr/>
                    <a:lstStyle/>
                    <a:p>
                      <a:pPr algn="ctr">
                        <a:lnSpc>
                          <a:spcPct val="115000"/>
                        </a:lnSpc>
                        <a:spcAft>
                          <a:spcPts val="0"/>
                        </a:spcAft>
                      </a:pPr>
                      <a:r>
                        <a:rPr lang="es-ES" sz="1100" b="1" dirty="0"/>
                        <a:t>3:      0,2ppm</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115000"/>
                        </a:lnSpc>
                        <a:spcAft>
                          <a:spcPts val="0"/>
                        </a:spcAft>
                      </a:pPr>
                      <a:r>
                        <a:rPr lang="es-ES" sz="1100"/>
                        <a:t>0,0004</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gridSpan="2">
                  <a:txBody>
                    <a:bodyPr/>
                    <a:lstStyle/>
                    <a:p>
                      <a:pPr algn="ctr">
                        <a:lnSpc>
                          <a:spcPct val="115000"/>
                        </a:lnSpc>
                        <a:spcAft>
                          <a:spcPts val="0"/>
                        </a:spcAft>
                      </a:pPr>
                      <a:r>
                        <a:rPr lang="es-ES" sz="1100" dirty="0"/>
                        <a:t>0,21</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0,0004</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0,21</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101,32</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0,017</a:t>
                      </a:r>
                      <a:endParaRPr lang="en-US" sz="1100">
                        <a:latin typeface="Times New Roman"/>
                        <a:ea typeface="Times New Roman"/>
                        <a:cs typeface="Times New Roman"/>
                      </a:endParaRPr>
                    </a:p>
                  </a:txBody>
                  <a:tcPr marL="81915" marR="81915" marT="0" marB="0" anchor="b">
                    <a:solidFill>
                      <a:schemeClr val="bg1"/>
                    </a:solidFill>
                  </a:tcPr>
                </a:tc>
              </a:tr>
              <a:tr h="0">
                <a:tc>
                  <a:txBody>
                    <a:bodyPr/>
                    <a:lstStyle/>
                    <a:p>
                      <a:pPr algn="ctr">
                        <a:lnSpc>
                          <a:spcPct val="115000"/>
                        </a:lnSpc>
                        <a:spcAft>
                          <a:spcPts val="0"/>
                        </a:spcAft>
                      </a:pPr>
                      <a:r>
                        <a:rPr lang="es-ES" sz="1100" b="1" dirty="0"/>
                        <a:t>4:      0,5ppm</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115000"/>
                        </a:lnSpc>
                        <a:spcAft>
                          <a:spcPts val="0"/>
                        </a:spcAft>
                      </a:pPr>
                      <a:r>
                        <a:rPr lang="es-ES" sz="1100"/>
                        <a:t>0,003</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gridSpan="2">
                  <a:txBody>
                    <a:bodyPr/>
                    <a:lstStyle/>
                    <a:p>
                      <a:pPr algn="ctr">
                        <a:lnSpc>
                          <a:spcPct val="115000"/>
                        </a:lnSpc>
                        <a:spcAft>
                          <a:spcPts val="0"/>
                        </a:spcAft>
                      </a:pPr>
                      <a:r>
                        <a:rPr lang="es-ES" sz="1100"/>
                        <a:t>0,69</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0,003</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0,68</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100,68</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0,017</a:t>
                      </a:r>
                      <a:endParaRPr lang="en-US" sz="1100">
                        <a:latin typeface="Times New Roman"/>
                        <a:ea typeface="Times New Roman"/>
                        <a:cs typeface="Times New Roman"/>
                      </a:endParaRPr>
                    </a:p>
                  </a:txBody>
                  <a:tcPr marL="81915" marR="81915" marT="0" marB="0" anchor="b">
                    <a:solidFill>
                      <a:schemeClr val="bg1"/>
                    </a:solidFill>
                  </a:tcPr>
                </a:tc>
              </a:tr>
              <a:tr h="59246">
                <a:tc>
                  <a:txBody>
                    <a:bodyPr/>
                    <a:lstStyle/>
                    <a:p>
                      <a:pPr algn="ctr">
                        <a:lnSpc>
                          <a:spcPct val="115000"/>
                        </a:lnSpc>
                        <a:spcAft>
                          <a:spcPts val="0"/>
                        </a:spcAft>
                      </a:pPr>
                      <a:r>
                        <a:rPr lang="es-ES" sz="1100" b="1" dirty="0"/>
                        <a:t>5:      0,6ppm</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115000"/>
                        </a:lnSpc>
                        <a:spcAft>
                          <a:spcPts val="0"/>
                        </a:spcAft>
                      </a:pPr>
                      <a:r>
                        <a:rPr lang="es-ES" sz="1100"/>
                        <a:t>0,004</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gridSpan="2">
                  <a:txBody>
                    <a:bodyPr/>
                    <a:lstStyle/>
                    <a:p>
                      <a:pPr algn="ctr">
                        <a:lnSpc>
                          <a:spcPct val="115000"/>
                        </a:lnSpc>
                        <a:spcAft>
                          <a:spcPts val="0"/>
                        </a:spcAft>
                      </a:pPr>
                      <a:r>
                        <a:rPr lang="es-ES" sz="1100"/>
                        <a:t>0,57</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0,004</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0,73</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100,45</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0,015</a:t>
                      </a:r>
                      <a:endParaRPr lang="en-US" sz="1100">
                        <a:latin typeface="Times New Roman"/>
                        <a:ea typeface="Times New Roman"/>
                        <a:cs typeface="Times New Roman"/>
                      </a:endParaRPr>
                    </a:p>
                  </a:txBody>
                  <a:tcPr marL="81915" marR="81915" marT="0" marB="0" anchor="b">
                    <a:solidFill>
                      <a:schemeClr val="bg1"/>
                    </a:solidFill>
                  </a:tcPr>
                </a:tc>
              </a:tr>
              <a:tr h="25906">
                <a:tc>
                  <a:txBody>
                    <a:bodyPr/>
                    <a:lstStyle/>
                    <a:p>
                      <a:pPr algn="ctr">
                        <a:lnSpc>
                          <a:spcPct val="115000"/>
                        </a:lnSpc>
                        <a:spcAft>
                          <a:spcPts val="0"/>
                        </a:spcAft>
                      </a:pPr>
                      <a:r>
                        <a:rPr lang="es-ES" sz="1100" b="1" dirty="0"/>
                        <a:t>6:      0,7ppm</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115000"/>
                        </a:lnSpc>
                        <a:spcAft>
                          <a:spcPts val="0"/>
                        </a:spcAft>
                      </a:pPr>
                      <a:r>
                        <a:rPr lang="es-ES" sz="1100"/>
                        <a:t>0,004</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gridSpan="2">
                  <a:txBody>
                    <a:bodyPr/>
                    <a:lstStyle/>
                    <a:p>
                      <a:pPr algn="ctr">
                        <a:lnSpc>
                          <a:spcPct val="115000"/>
                        </a:lnSpc>
                        <a:spcAft>
                          <a:spcPts val="0"/>
                        </a:spcAft>
                      </a:pPr>
                      <a:r>
                        <a:rPr lang="es-ES" sz="1100"/>
                        <a:t>0,50</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0,004</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0,51</a:t>
                      </a:r>
                      <a:endParaRPr lang="en-US" sz="1100">
                        <a:solidFill>
                          <a:schemeClr val="tx1"/>
                        </a:solidFill>
                        <a:latin typeface="Times New Roman"/>
                        <a:ea typeface="Times New Roman"/>
                        <a:cs typeface="Times New Roman"/>
                      </a:endParaRPr>
                    </a:p>
                  </a:txBody>
                  <a:tcPr marL="40243" marR="4024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99,30</a:t>
                      </a:r>
                      <a:endParaRPr lang="en-US" sz="1100" dirty="0">
                        <a:solidFill>
                          <a:schemeClr val="tx1"/>
                        </a:solidFill>
                        <a:latin typeface="Times New Roman"/>
                        <a:ea typeface="Times New Roman"/>
                        <a:cs typeface="Times New Roman"/>
                      </a:endParaRPr>
                    </a:p>
                  </a:txBody>
                  <a:tcPr marL="40243" marR="40243"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0,008</a:t>
                      </a:r>
                      <a:endParaRPr lang="en-US" sz="1100">
                        <a:latin typeface="Times New Roman"/>
                        <a:ea typeface="Times New Roman"/>
                        <a:cs typeface="Times New Roman"/>
                      </a:endParaRPr>
                    </a:p>
                  </a:txBody>
                  <a:tcPr marL="81915" marR="81915" marT="0" marB="0" anchor="b">
                    <a:solidFill>
                      <a:schemeClr val="bg1"/>
                    </a:solidFill>
                  </a:tcPr>
                </a:tc>
              </a:tr>
              <a:tr h="0">
                <a:tc>
                  <a:txBody>
                    <a:bodyPr/>
                    <a:lstStyle/>
                    <a:p>
                      <a:pPr algn="ctr">
                        <a:lnSpc>
                          <a:spcPct val="115000"/>
                        </a:lnSpc>
                        <a:spcAft>
                          <a:spcPts val="0"/>
                        </a:spcAft>
                      </a:pPr>
                      <a:r>
                        <a:rPr lang="es-ES" sz="1100" b="1" dirty="0"/>
                        <a:t>Global</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a:txBody>
                    <a:bodyPr/>
                    <a:lstStyle/>
                    <a:p>
                      <a:pPr algn="ctr">
                        <a:lnSpc>
                          <a:spcPct val="115000"/>
                        </a:lnSpc>
                        <a:spcAft>
                          <a:spcPts val="0"/>
                        </a:spcAft>
                      </a:pPr>
                      <a:r>
                        <a:rPr lang="es-ES" sz="1100" b="1" dirty="0"/>
                        <a:t>0,002</a:t>
                      </a:r>
                      <a:endParaRPr lang="en-US" sz="1100" b="1" dirty="0">
                        <a:solidFill>
                          <a:schemeClr val="tx1"/>
                        </a:solidFill>
                        <a:latin typeface="Times New Roman"/>
                        <a:ea typeface="Times New Roman"/>
                        <a:cs typeface="Times New Roman"/>
                      </a:endParaRPr>
                    </a:p>
                  </a:txBody>
                  <a:tcPr marL="40243" marR="40243" marT="0" marB="0" anchor="b">
                    <a:solidFill>
                      <a:schemeClr val="accent6">
                        <a:lumMod val="75000"/>
                      </a:schemeClr>
                    </a:solidFill>
                  </a:tcPr>
                </a:tc>
                <a:tc gridSpan="2">
                  <a:txBody>
                    <a:bodyPr/>
                    <a:lstStyle/>
                    <a:p>
                      <a:pPr algn="ctr">
                        <a:lnSpc>
                          <a:spcPct val="115000"/>
                        </a:lnSpc>
                        <a:spcAft>
                          <a:spcPts val="0"/>
                        </a:spcAft>
                      </a:pPr>
                      <a:r>
                        <a:rPr lang="es-ES" sz="1100" b="1" dirty="0"/>
                        <a:t>0,60</a:t>
                      </a:r>
                      <a:endParaRPr lang="en-US" sz="1100" b="1" dirty="0">
                        <a:solidFill>
                          <a:schemeClr val="tx1"/>
                        </a:solidFill>
                        <a:latin typeface="Times New Roman"/>
                        <a:ea typeface="Times New Roman"/>
                        <a:cs typeface="Times New Roman"/>
                      </a:endParaRPr>
                    </a:p>
                  </a:txBody>
                  <a:tcPr marL="40243" marR="40243" marT="0" marB="0" anchor="b">
                    <a:solidFill>
                      <a:schemeClr val="accent6">
                        <a:lumMod val="75000"/>
                      </a:schemeClr>
                    </a:solidFill>
                  </a:tcPr>
                </a:tc>
                <a:tc hMerge="1">
                  <a:txBody>
                    <a:bodyPr/>
                    <a:lstStyle/>
                    <a:p>
                      <a:endParaRPr lang="en-US"/>
                    </a:p>
                  </a:txBody>
                  <a:tcPr/>
                </a:tc>
                <a:tc gridSpan="3">
                  <a:txBody>
                    <a:bodyPr/>
                    <a:lstStyle/>
                    <a:p>
                      <a:pPr algn="ctr">
                        <a:lnSpc>
                          <a:spcPct val="115000"/>
                        </a:lnSpc>
                        <a:spcAft>
                          <a:spcPts val="0"/>
                        </a:spcAft>
                      </a:pPr>
                      <a:r>
                        <a:rPr lang="es-ES" sz="1100" b="1" dirty="0"/>
                        <a:t>0,002</a:t>
                      </a:r>
                      <a:endParaRPr lang="en-US" sz="1100" b="1" dirty="0">
                        <a:solidFill>
                          <a:schemeClr val="tx1"/>
                        </a:solidFill>
                        <a:latin typeface="Times New Roman"/>
                        <a:ea typeface="Times New Roman"/>
                        <a:cs typeface="Times New Roman"/>
                      </a:endParaRPr>
                    </a:p>
                  </a:txBody>
                  <a:tcPr marL="40243" marR="40243" marT="0" marB="0" anchor="b">
                    <a:solidFill>
                      <a:schemeClr val="accent6">
                        <a:lumMod val="75000"/>
                      </a:schemeClr>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b="1"/>
                        <a:t>0,62</a:t>
                      </a:r>
                      <a:endParaRPr lang="en-US" sz="1100" b="1">
                        <a:solidFill>
                          <a:schemeClr val="tx1"/>
                        </a:solidFill>
                        <a:latin typeface="Times New Roman"/>
                        <a:ea typeface="Times New Roman"/>
                        <a:cs typeface="Times New Roman"/>
                      </a:endParaRPr>
                    </a:p>
                  </a:txBody>
                  <a:tcPr marL="40243" marR="40243" marT="0" marB="0" anchor="b">
                    <a:solidFill>
                      <a:schemeClr val="accent6">
                        <a:lumMod val="75000"/>
                      </a:schemeClr>
                    </a:solidFill>
                  </a:tcPr>
                </a:tc>
                <a:tc hMerge="1">
                  <a:txBody>
                    <a:bodyPr/>
                    <a:lstStyle/>
                    <a:p>
                      <a:endParaRPr lang="en-US"/>
                    </a:p>
                  </a:txBody>
                  <a:tcPr/>
                </a:tc>
                <a:tc>
                  <a:txBody>
                    <a:bodyPr/>
                    <a:lstStyle/>
                    <a:p>
                      <a:pPr algn="ctr">
                        <a:lnSpc>
                          <a:spcPct val="115000"/>
                        </a:lnSpc>
                        <a:spcAft>
                          <a:spcPts val="0"/>
                        </a:spcAft>
                      </a:pPr>
                      <a:r>
                        <a:rPr lang="es-ES" sz="1100" b="1" dirty="0"/>
                        <a:t>99,92</a:t>
                      </a:r>
                      <a:endParaRPr lang="en-US" sz="1100" b="1" dirty="0">
                        <a:solidFill>
                          <a:schemeClr val="tx1"/>
                        </a:solidFill>
                        <a:latin typeface="Times New Roman"/>
                        <a:ea typeface="Times New Roman"/>
                        <a:cs typeface="Times New Roman"/>
                      </a:endParaRPr>
                    </a:p>
                  </a:txBody>
                  <a:tcPr marL="40243" marR="40243" marT="0" marB="0" anchor="b">
                    <a:solidFill>
                      <a:schemeClr val="accent6">
                        <a:lumMod val="75000"/>
                      </a:schemeClr>
                    </a:solidFill>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0,020</a:t>
                      </a:r>
                      <a:endParaRPr lang="en-US" sz="1100" dirty="0">
                        <a:latin typeface="Times New Roman"/>
                        <a:ea typeface="Times New Roman"/>
                        <a:cs typeface="Times New Roman"/>
                      </a:endParaRPr>
                    </a:p>
                  </a:txBody>
                  <a:tcPr marL="81915" marR="81915" marT="0" marB="0" anchor="b">
                    <a:solidFill>
                      <a:schemeClr val="accent6">
                        <a:lumMod val="75000"/>
                      </a:schemeClr>
                    </a:solidFill>
                  </a:tcPr>
                </a:tc>
              </a:tr>
              <a:tr h="181495">
                <a:tc gridSpan="6">
                  <a:txBody>
                    <a:bodyPr/>
                    <a:lstStyle/>
                    <a:p>
                      <a:pPr algn="l">
                        <a:lnSpc>
                          <a:spcPct val="80000"/>
                        </a:lnSpc>
                        <a:spcBef>
                          <a:spcPts val="545"/>
                        </a:spcBef>
                        <a:spcAft>
                          <a:spcPts val="365"/>
                        </a:spcAft>
                        <a:tabLst>
                          <a:tab pos="-457200" algn="l"/>
                        </a:tabLst>
                      </a:pPr>
                      <a:r>
                        <a:rPr lang="es-ES" sz="1100" b="1" spc="-10" dirty="0"/>
                        <a:t>LÍMITE DE DETECCIÓN (L.D.)</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dirty="0"/>
                        <a:t>0,009 ppm</a:t>
                      </a:r>
                      <a:endParaRPr lang="en-US" sz="1100" dirty="0">
                        <a:solidFill>
                          <a:schemeClr val="tx1"/>
                        </a:solidFill>
                        <a:latin typeface="Times New Roman"/>
                        <a:ea typeface="Times New Roman"/>
                        <a:cs typeface="Times New Roman"/>
                      </a:endParaRPr>
                    </a:p>
                  </a:txBody>
                  <a:tcPr marL="40243" marR="4024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100">
                <a:tc gridSpan="6">
                  <a:txBody>
                    <a:bodyPr/>
                    <a:lstStyle/>
                    <a:p>
                      <a:pPr algn="l">
                        <a:lnSpc>
                          <a:spcPct val="80000"/>
                        </a:lnSpc>
                        <a:spcBef>
                          <a:spcPts val="545"/>
                        </a:spcBef>
                        <a:spcAft>
                          <a:spcPts val="365"/>
                        </a:spcAft>
                        <a:tabLst>
                          <a:tab pos="-457200" algn="l"/>
                        </a:tabLst>
                      </a:pPr>
                      <a:r>
                        <a:rPr lang="es-ES" sz="1100" b="1" spc="-10" dirty="0"/>
                        <a:t>LÍMITE DE CUANTIFICACIÓN (L.C.)</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dirty="0"/>
                        <a:t>0,067 ppm</a:t>
                      </a:r>
                      <a:endParaRPr lang="en-US" sz="1100" dirty="0">
                        <a:solidFill>
                          <a:schemeClr val="tx1"/>
                        </a:solidFill>
                        <a:latin typeface="Times New Roman"/>
                        <a:ea typeface="Times New Roman"/>
                        <a:cs typeface="Times New Roman"/>
                      </a:endParaRPr>
                    </a:p>
                  </a:txBody>
                  <a:tcPr marL="40243" marR="4024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719">
                <a:tc gridSpan="6">
                  <a:txBody>
                    <a:bodyPr/>
                    <a:lstStyle/>
                    <a:p>
                      <a:pPr algn="l">
                        <a:lnSpc>
                          <a:spcPct val="80000"/>
                        </a:lnSpc>
                        <a:spcBef>
                          <a:spcPts val="545"/>
                        </a:spcBef>
                        <a:spcAft>
                          <a:spcPts val="365"/>
                        </a:spcAft>
                        <a:tabLst>
                          <a:tab pos="-457200" algn="l"/>
                        </a:tabLst>
                      </a:pPr>
                      <a:r>
                        <a:rPr lang="es-ES" sz="1100" b="1" dirty="0"/>
                        <a:t>Límites permisibles para aguas de consumo humano y uso doméstico, que únicamente requieren tratamiento convencional. </a:t>
                      </a:r>
                      <a:endParaRPr lang="en-US" sz="1100" b="1" dirty="0">
                        <a:solidFill>
                          <a:schemeClr val="tx1"/>
                        </a:solidFill>
                        <a:latin typeface="Times New Roman"/>
                        <a:ea typeface="Times New Roman"/>
                        <a:cs typeface="Times New Roman"/>
                      </a:endParaRPr>
                    </a:p>
                  </a:txBody>
                  <a:tcPr marL="40243" marR="40243"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dirty="0"/>
                        <a:t>0,05 ppm</a:t>
                      </a:r>
                      <a:endParaRPr lang="en-US" sz="1100" dirty="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100">
                <a:tc gridSpan="6">
                  <a:txBody>
                    <a:bodyPr/>
                    <a:lstStyle/>
                    <a:p>
                      <a:pPr algn="l">
                        <a:lnSpc>
                          <a:spcPct val="80000"/>
                        </a:lnSpc>
                        <a:spcBef>
                          <a:spcPts val="545"/>
                        </a:spcBef>
                        <a:spcAft>
                          <a:spcPts val="365"/>
                        </a:spcAft>
                        <a:tabLst>
                          <a:tab pos="-457200" algn="l"/>
                        </a:tabLst>
                      </a:pPr>
                      <a:r>
                        <a:rPr lang="es-ES" sz="1100" b="1" dirty="0"/>
                        <a:t>Límites de descarga al sistema de alcantarillado público</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0,5 ppm</a:t>
                      </a:r>
                      <a:endParaRPr lang="en-US" sz="110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100">
                <a:tc gridSpan="6">
                  <a:txBody>
                    <a:bodyPr/>
                    <a:lstStyle/>
                    <a:p>
                      <a:pPr algn="l">
                        <a:lnSpc>
                          <a:spcPct val="115000"/>
                        </a:lnSpc>
                        <a:spcAft>
                          <a:spcPts val="0"/>
                        </a:spcAft>
                      </a:pPr>
                      <a:r>
                        <a:rPr lang="es-ES" sz="1100" b="1" spc="-10" dirty="0"/>
                        <a:t>INTERVALO DE TRABAJO VALIDADO</a:t>
                      </a:r>
                      <a:endParaRPr lang="en-US" sz="1100" b="1" dirty="0">
                        <a:solidFill>
                          <a:schemeClr val="tx1"/>
                        </a:solidFill>
                        <a:latin typeface="Times New Roman"/>
                        <a:ea typeface="Times New Roman"/>
                        <a:cs typeface="Times New Roman"/>
                      </a:endParaRPr>
                    </a:p>
                  </a:txBody>
                  <a:tcPr marL="40243" marR="40243" marT="0" marB="0"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spc="-10" dirty="0"/>
                        <a:t>0,05 – 0,7 ppm de Cr</a:t>
                      </a:r>
                      <a:r>
                        <a:rPr lang="es-ES" sz="1100" spc="-10" baseline="30000" dirty="0"/>
                        <a:t>6+</a:t>
                      </a:r>
                      <a:endParaRPr lang="en-US" sz="1100" dirty="0">
                        <a:solidFill>
                          <a:schemeClr val="tx1"/>
                        </a:solidFill>
                        <a:latin typeface="Times New Roman"/>
                        <a:ea typeface="Times New Roman"/>
                        <a:cs typeface="Times New Roman"/>
                      </a:endParaRPr>
                    </a:p>
                  </a:txBody>
                  <a:tcPr marL="40243" marR="402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1" name="20 CuadroTexto"/>
          <p:cNvSpPr txBox="1"/>
          <p:nvPr/>
        </p:nvSpPr>
        <p:spPr>
          <a:xfrm>
            <a:off x="323528" y="3573016"/>
            <a:ext cx="216024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Recup</a:t>
            </a:r>
            <a:r>
              <a:rPr lang="es-ES" b="1" spc="-10" dirty="0" smtClean="0">
                <a:solidFill>
                  <a:schemeClr val="tx1"/>
                </a:solidFill>
                <a:effectLst>
                  <a:glow rad="101600">
                    <a:schemeClr val="bg1">
                      <a:alpha val="60000"/>
                    </a:schemeClr>
                  </a:glow>
                </a:effectLst>
              </a:rPr>
              <a:t>.</a:t>
            </a:r>
            <a:r>
              <a:rPr lang="es-MX" b="1" dirty="0" smtClean="0">
                <a:solidFill>
                  <a:schemeClr val="tx1"/>
                </a:solidFill>
                <a:effectLst>
                  <a:glow rad="101600">
                    <a:schemeClr val="bg1">
                      <a:alpha val="60000"/>
                    </a:schemeClr>
                  </a:glow>
                </a:effectLst>
                <a:latin typeface="Times New Roman"/>
                <a:ea typeface="Times New Roman"/>
                <a:cs typeface="Times New Roman"/>
              </a:rPr>
              <a:t>= 100% </a:t>
            </a:r>
            <a:r>
              <a:rPr lang="es-ES" b="1" spc="-10" dirty="0" smtClean="0">
                <a:solidFill>
                  <a:schemeClr val="tx1"/>
                </a:solidFill>
                <a:effectLst>
                  <a:glow rad="101600">
                    <a:schemeClr val="bg1">
                      <a:alpha val="60000"/>
                    </a:schemeClr>
                  </a:glow>
                </a:effectLst>
              </a:rPr>
              <a:t>± 4.S (</a:t>
            </a:r>
            <a:r>
              <a:rPr lang="es-ES" sz="1200" b="1" spc="-10" dirty="0" smtClean="0">
                <a:solidFill>
                  <a:schemeClr val="tx1"/>
                </a:solidFill>
                <a:effectLst>
                  <a:glow rad="101600">
                    <a:schemeClr val="bg1">
                      <a:alpha val="60000"/>
                    </a:schemeClr>
                  </a:glow>
                </a:effectLst>
              </a:rPr>
              <a:t>S= máx. desviación estándar del sistema= %CV</a:t>
            </a:r>
            <a:r>
              <a:rPr lang="es-ES" b="1" spc="-10" dirty="0" smtClean="0">
                <a:solidFill>
                  <a:schemeClr val="tx1"/>
                </a:solidFill>
                <a:effectLst>
                  <a:glow rad="101600">
                    <a:schemeClr val="bg1">
                      <a:alpha val="60000"/>
                    </a:schemeClr>
                  </a:glow>
                </a:effectLst>
              </a:rPr>
              <a:t>)</a:t>
            </a:r>
          </a:p>
        </p:txBody>
      </p:sp>
      <p:sp>
        <p:nvSpPr>
          <p:cNvPr id="22" name="21 CuadroTexto"/>
          <p:cNvSpPr txBox="1"/>
          <p:nvPr/>
        </p:nvSpPr>
        <p:spPr>
          <a:xfrm>
            <a:off x="179512" y="2276872"/>
            <a:ext cx="23397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b="1" dirty="0" smtClean="0"/>
              <a:t>CRITERIOS DE ACEPTACIÓN </a:t>
            </a:r>
            <a:endParaRPr lang="en-US" sz="1400" b="1" dirty="0"/>
          </a:p>
        </p:txBody>
      </p:sp>
      <p:sp>
        <p:nvSpPr>
          <p:cNvPr id="24" name="25 CuadroTexto"/>
          <p:cNvSpPr txBox="1"/>
          <p:nvPr/>
        </p:nvSpPr>
        <p:spPr>
          <a:xfrm>
            <a:off x="216024" y="2721694"/>
            <a:ext cx="20882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r>
              <a:rPr lang="es-ES" b="1" spc="-10" baseline="-25000" dirty="0" smtClean="0">
                <a:solidFill>
                  <a:schemeClr val="tx1"/>
                </a:solidFill>
                <a:effectLst>
                  <a:glow rad="101600">
                    <a:schemeClr val="bg1">
                      <a:alpha val="60000"/>
                    </a:schemeClr>
                  </a:glow>
                </a:effectLst>
              </a:rPr>
              <a:t>   </a:t>
            </a:r>
            <a:r>
              <a:rPr lang="es-MX" b="1" dirty="0" smtClean="0">
                <a:solidFill>
                  <a:schemeClr val="tx1"/>
                </a:solidFill>
                <a:effectLst>
                  <a:glow rad="101600">
                    <a:schemeClr val="bg1">
                      <a:alpha val="60000"/>
                    </a:schemeClr>
                  </a:glow>
                </a:effectLst>
                <a:latin typeface="Times New Roman"/>
                <a:ea typeface="Times New Roman"/>
                <a:cs typeface="Times New Roman"/>
              </a:rPr>
              <a:t>≤  3%</a:t>
            </a:r>
          </a:p>
          <a:p>
            <a:r>
              <a:rPr lang="es-ES" b="1" spc="-10" dirty="0" smtClean="0">
                <a:solidFill>
                  <a:schemeClr val="tx1"/>
                </a:solidFill>
                <a:effectLst>
                  <a:glow rad="101600">
                    <a:schemeClr val="bg1">
                      <a:alpha val="60000"/>
                    </a:schemeClr>
                  </a:glow>
                </a:effectLst>
              </a:rPr>
              <a:t>%CV</a:t>
            </a:r>
            <a:r>
              <a:rPr lang="es-ES" b="1" spc="-10" baseline="-25000" dirty="0" smtClean="0">
                <a:solidFill>
                  <a:schemeClr val="tx1"/>
                </a:solidFill>
                <a:effectLst>
                  <a:glow rad="101600">
                    <a:schemeClr val="bg1">
                      <a:alpha val="60000"/>
                    </a:schemeClr>
                  </a:glow>
                </a:effectLst>
              </a:rPr>
              <a:t>R</a:t>
            </a:r>
            <a:r>
              <a:rPr lang="en-US" b="1" dirty="0" smtClean="0">
                <a:solidFill>
                  <a:schemeClr val="tx1"/>
                </a:solidFill>
                <a:effectLst>
                  <a:glow rad="101600">
                    <a:schemeClr val="bg1">
                      <a:alpha val="60000"/>
                    </a:schemeClr>
                  </a:glow>
                </a:effectLst>
                <a:latin typeface="Times New Roman"/>
                <a:cs typeface="Times New Roman"/>
              </a:rPr>
              <a:t> </a:t>
            </a:r>
            <a:r>
              <a:rPr lang="es-MX" b="1" dirty="0" smtClean="0">
                <a:solidFill>
                  <a:schemeClr val="tx1"/>
                </a:solidFill>
                <a:effectLst>
                  <a:glow rad="101600">
                    <a:schemeClr val="bg1">
                      <a:alpha val="60000"/>
                    </a:schemeClr>
                  </a:glow>
                </a:effectLst>
                <a:latin typeface="Times New Roman"/>
                <a:ea typeface="Times New Roman"/>
                <a:cs typeface="Times New Roman"/>
              </a:rPr>
              <a:t>=  2.</a:t>
            </a:r>
            <a:r>
              <a:rPr lang="es-ES" b="1" spc="-10" dirty="0" smtClean="0">
                <a:solidFill>
                  <a:schemeClr val="tx1"/>
                </a:solidFill>
                <a:effectLst>
                  <a:glow rad="101600">
                    <a:schemeClr val="bg1">
                      <a:alpha val="60000"/>
                    </a:schemeClr>
                  </a:glow>
                </a:effectLst>
              </a:rPr>
              <a:t> %</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endParaRPr lang="en-US" b="1" dirty="0" smtClean="0">
              <a:solidFill>
                <a:schemeClr val="tx1"/>
              </a:solidFill>
              <a:effectLst>
                <a:glow rad="101600">
                  <a:schemeClr val="bg1">
                    <a:alpha val="60000"/>
                  </a:schemeClr>
                </a:glow>
              </a:effectLst>
              <a:latin typeface="Times New Roman"/>
              <a:ea typeface="Times New Roman"/>
              <a:cs typeface="Times New Roman"/>
            </a:endParaRPr>
          </a:p>
        </p:txBody>
      </p:sp>
      <p:sp>
        <p:nvSpPr>
          <p:cNvPr id="25" name="24 Elipse"/>
          <p:cNvSpPr/>
          <p:nvPr/>
        </p:nvSpPr>
        <p:spPr>
          <a:xfrm>
            <a:off x="6876256" y="5373216"/>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DISCUSIÓN DE RESULTADOS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NITRITOS</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16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Incertidumbre de la masa (</a:t>
            </a:r>
            <a:r>
              <a:rPr kumimoji="0" lang="es-ES"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conforme ecuación (26):</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5" name="Rectangle 2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_tradnl"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Tabla"/>
          <p:cNvGraphicFramePr>
            <a:graphicFrameLocks noGrp="1"/>
          </p:cNvGraphicFramePr>
          <p:nvPr/>
        </p:nvGraphicFramePr>
        <p:xfrm>
          <a:off x="2771800" y="1484784"/>
          <a:ext cx="5688639" cy="5017156"/>
        </p:xfrm>
        <a:graphic>
          <a:graphicData uri="http://schemas.openxmlformats.org/drawingml/2006/table">
            <a:tbl>
              <a:tblPr>
                <a:tableStyleId>{8A107856-5554-42FB-B03E-39F5DBC370BA}</a:tableStyleId>
              </a:tblPr>
              <a:tblGrid>
                <a:gridCol w="1169078"/>
                <a:gridCol w="779381"/>
                <a:gridCol w="584536"/>
                <a:gridCol w="291425"/>
                <a:gridCol w="326266"/>
                <a:gridCol w="163133"/>
                <a:gridCol w="326266"/>
                <a:gridCol w="163133"/>
                <a:gridCol w="808125"/>
                <a:gridCol w="1077296"/>
              </a:tblGrid>
              <a:tr h="373540">
                <a:tc gridSpan="5">
                  <a:txBody>
                    <a:bodyPr/>
                    <a:lstStyle/>
                    <a:p>
                      <a:pPr algn="l">
                        <a:lnSpc>
                          <a:spcPct val="80000"/>
                        </a:lnSpc>
                        <a:spcBef>
                          <a:spcPts val="545"/>
                        </a:spcBef>
                        <a:spcAft>
                          <a:spcPts val="365"/>
                        </a:spcAft>
                        <a:tabLst>
                          <a:tab pos="959485" algn="ctr"/>
                        </a:tabLst>
                      </a:pPr>
                      <a:r>
                        <a:rPr lang="es-ES" sz="1100" b="1" spc="-10" dirty="0"/>
                        <a:t>CUANTITATIVO	●</a:t>
                      </a:r>
                      <a:endParaRPr lang="en-US" sz="1100" b="1" dirty="0"/>
                    </a:p>
                    <a:p>
                      <a:pPr algn="l">
                        <a:lnSpc>
                          <a:spcPct val="80000"/>
                        </a:lnSpc>
                        <a:spcBef>
                          <a:spcPts val="545"/>
                        </a:spcBef>
                        <a:spcAft>
                          <a:spcPts val="365"/>
                        </a:spcAft>
                        <a:tabLst>
                          <a:tab pos="959485" algn="ctr"/>
                        </a:tabLst>
                      </a:pPr>
                      <a:r>
                        <a:rPr lang="es-ES" sz="1100" b="1" spc="-10" dirty="0"/>
                        <a:t>CUALITATIVO	</a:t>
                      </a:r>
                      <a:endParaRPr lang="en-US" sz="1100" b="1" dirty="0"/>
                    </a:p>
                    <a:p>
                      <a:pPr algn="l">
                        <a:lnSpc>
                          <a:spcPct val="80000"/>
                        </a:lnSpc>
                        <a:spcBef>
                          <a:spcPts val="545"/>
                        </a:spcBef>
                        <a:spcAft>
                          <a:spcPts val="365"/>
                        </a:spcAft>
                        <a:tabLst>
                          <a:tab pos="959485" algn="ctr"/>
                        </a:tabLst>
                      </a:pPr>
                      <a:r>
                        <a:rPr lang="es-ES" sz="1100" b="1" spc="-10" dirty="0"/>
                        <a:t>DE IDENTIFICACIÓN	</a:t>
                      </a:r>
                      <a:endParaRPr lang="en-US" sz="1100" b="1" dirty="0">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a:lnSpc>
                          <a:spcPct val="80000"/>
                        </a:lnSpc>
                        <a:spcBef>
                          <a:spcPts val="545"/>
                        </a:spcBef>
                        <a:spcAft>
                          <a:spcPts val="365"/>
                        </a:spcAft>
                        <a:tabLst>
                          <a:tab pos="959485" algn="ctr"/>
                        </a:tabLst>
                      </a:pPr>
                      <a:r>
                        <a:rPr lang="es-ES" sz="1100" b="1" spc="-10"/>
                        <a:t>Analito:  Nitritos</a:t>
                      </a:r>
                      <a:endParaRPr lang="en-US" sz="1100" b="1"/>
                    </a:p>
                    <a:p>
                      <a:pPr algn="l">
                        <a:lnSpc>
                          <a:spcPct val="80000"/>
                        </a:lnSpc>
                        <a:spcBef>
                          <a:spcPts val="545"/>
                        </a:spcBef>
                        <a:spcAft>
                          <a:spcPts val="365"/>
                        </a:spcAft>
                        <a:tabLst>
                          <a:tab pos="959485" algn="ctr"/>
                        </a:tabLst>
                      </a:pPr>
                      <a:r>
                        <a:rPr lang="es-ES" sz="1100" b="1" spc="-10"/>
                        <a:t>Unidades: mg/L de NO</a:t>
                      </a:r>
                      <a:r>
                        <a:rPr lang="es-ES" sz="1100" b="1" spc="-10" baseline="-25000"/>
                        <a:t>2</a:t>
                      </a:r>
                      <a:r>
                        <a:rPr lang="es-ES" sz="1100" b="1" spc="-10"/>
                        <a:t>-N</a:t>
                      </a:r>
                      <a:endParaRPr lang="en-US" sz="1100" b="1"/>
                    </a:p>
                    <a:p>
                      <a:pPr algn="l">
                        <a:lnSpc>
                          <a:spcPct val="80000"/>
                        </a:lnSpc>
                        <a:spcBef>
                          <a:spcPts val="545"/>
                        </a:spcBef>
                        <a:spcAft>
                          <a:spcPts val="365"/>
                        </a:spcAft>
                        <a:tabLst>
                          <a:tab pos="959485" algn="ctr"/>
                        </a:tabLst>
                      </a:pPr>
                      <a:r>
                        <a:rPr lang="es-ES" sz="1100" b="1" spc="-10"/>
                        <a:t>Matriz: agua</a:t>
                      </a:r>
                      <a:endParaRPr lang="en-US" sz="1100" b="1">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247">
                <a:tc gridSpan="4">
                  <a:txBody>
                    <a:bodyPr/>
                    <a:lstStyle/>
                    <a:p>
                      <a:pPr algn="ctr">
                        <a:lnSpc>
                          <a:spcPct val="80000"/>
                        </a:lnSpc>
                        <a:spcBef>
                          <a:spcPts val="545"/>
                        </a:spcBef>
                        <a:spcAft>
                          <a:spcPts val="365"/>
                        </a:spcAft>
                        <a:tabLst>
                          <a:tab pos="-457200" algn="l"/>
                        </a:tabLst>
                      </a:pPr>
                      <a:r>
                        <a:rPr lang="es-ES" sz="1100" b="1" spc="-10" dirty="0"/>
                        <a:t>FUNCIÓN DE RESPUESTA</a:t>
                      </a:r>
                      <a:endParaRPr lang="en-US" sz="1100" b="1" dirty="0">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80000"/>
                        </a:lnSpc>
                        <a:spcBef>
                          <a:spcPts val="545"/>
                        </a:spcBef>
                        <a:spcAft>
                          <a:spcPts val="365"/>
                        </a:spcAft>
                        <a:tabLst>
                          <a:tab pos="959485" algn="ctr"/>
                        </a:tabLst>
                      </a:pPr>
                      <a:r>
                        <a:rPr lang="es-ES" sz="1100" b="1" spc="-10" dirty="0"/>
                        <a:t>INSTRUMENTAL</a:t>
                      </a:r>
                      <a:endParaRPr lang="en-US" sz="1100" b="1" dirty="0">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a:lnSpc>
                          <a:spcPct val="80000"/>
                        </a:lnSpc>
                        <a:spcBef>
                          <a:spcPts val="545"/>
                        </a:spcBef>
                        <a:spcAft>
                          <a:spcPts val="365"/>
                        </a:spcAft>
                        <a:tabLst>
                          <a:tab pos="977265" algn="ctr"/>
                        </a:tabLst>
                      </a:pPr>
                      <a:r>
                        <a:rPr lang="es-ES" sz="1100" b="1" spc="-10" dirty="0"/>
                        <a:t>DEL MÉTODO</a:t>
                      </a:r>
                      <a:endParaRPr lang="en-US" sz="1100" b="1" dirty="0">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r>
              <a:tr h="99132">
                <a:tc gridSpan="4">
                  <a:txBody>
                    <a:bodyPr/>
                    <a:lstStyle/>
                    <a:p>
                      <a:pPr algn="ctr">
                        <a:lnSpc>
                          <a:spcPct val="115000"/>
                        </a:lnSpc>
                        <a:spcAft>
                          <a:spcPts val="0"/>
                        </a:spcAft>
                      </a:pPr>
                      <a:r>
                        <a:rPr lang="es-ES" sz="1100"/>
                        <a:t>m</a:t>
                      </a:r>
                      <a:endParaRPr lang="en-US" sz="1100">
                        <a:latin typeface="Times New Roman"/>
                        <a:ea typeface="Times New Roman"/>
                        <a:cs typeface="Times New Roman"/>
                      </a:endParaRPr>
                    </a:p>
                  </a:txBody>
                  <a:tcPr marL="51481" marR="51481"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1,000</a:t>
                      </a:r>
                      <a:endParaRPr lang="en-US" sz="1100">
                        <a:latin typeface="Times New Roman"/>
                        <a:ea typeface="Times New Roman"/>
                        <a:cs typeface="Times New Roman"/>
                      </a:endParaRPr>
                    </a:p>
                  </a:txBody>
                  <a:tcPr marL="51481" marR="51481" marT="0" marB="0" anchor="b"/>
                </a:tc>
                <a:tc hMerge="1">
                  <a:txBody>
                    <a:bodyPr/>
                    <a:lstStyle/>
                    <a:p>
                      <a:endParaRPr lang="en-US"/>
                    </a:p>
                  </a:txBody>
                  <a:tcPr/>
                </a:tc>
                <a:tc hMerge="1">
                  <a:txBody>
                    <a:bodyPr/>
                    <a:lstStyle/>
                    <a:p>
                      <a:endParaRPr lang="en-US"/>
                    </a:p>
                  </a:txBody>
                  <a:tcPr/>
                </a:tc>
              </a:tr>
              <a:tr h="99132">
                <a:tc gridSpan="4">
                  <a:txBody>
                    <a:bodyPr/>
                    <a:lstStyle/>
                    <a:p>
                      <a:pPr algn="ctr">
                        <a:lnSpc>
                          <a:spcPct val="115000"/>
                        </a:lnSpc>
                        <a:spcAft>
                          <a:spcPts val="0"/>
                        </a:spcAft>
                      </a:pPr>
                      <a:r>
                        <a:rPr lang="es-ES" sz="1100"/>
                        <a:t>S</a:t>
                      </a:r>
                      <a:r>
                        <a:rPr lang="es-ES" sz="1100" baseline="-25000"/>
                        <a:t>m</a:t>
                      </a:r>
                      <a:endParaRPr lang="en-US" sz="1100">
                        <a:latin typeface="Times New Roman"/>
                        <a:ea typeface="Times New Roman"/>
                        <a:cs typeface="Times New Roman"/>
                      </a:endParaRPr>
                    </a:p>
                  </a:txBody>
                  <a:tcPr marL="51481" marR="51481"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0,003</a:t>
                      </a:r>
                      <a:endParaRPr lang="en-US" sz="1100">
                        <a:latin typeface="Times New Roman"/>
                        <a:ea typeface="Times New Roman"/>
                        <a:cs typeface="Times New Roman"/>
                      </a:endParaRPr>
                    </a:p>
                  </a:txBody>
                  <a:tcPr marL="51481" marR="51481" marT="0" marB="0" anchor="b"/>
                </a:tc>
                <a:tc hMerge="1">
                  <a:txBody>
                    <a:bodyPr/>
                    <a:lstStyle/>
                    <a:p>
                      <a:endParaRPr lang="en-US"/>
                    </a:p>
                  </a:txBody>
                  <a:tcPr/>
                </a:tc>
                <a:tc hMerge="1">
                  <a:txBody>
                    <a:bodyPr/>
                    <a:lstStyle/>
                    <a:p>
                      <a:endParaRPr lang="en-US"/>
                    </a:p>
                  </a:txBody>
                  <a:tcPr/>
                </a:tc>
              </a:tr>
              <a:tr h="99132">
                <a:tc gridSpan="4">
                  <a:txBody>
                    <a:bodyPr/>
                    <a:lstStyle/>
                    <a:p>
                      <a:pPr algn="ctr">
                        <a:lnSpc>
                          <a:spcPct val="115000"/>
                        </a:lnSpc>
                        <a:spcAft>
                          <a:spcPts val="0"/>
                        </a:spcAft>
                      </a:pPr>
                      <a:r>
                        <a:rPr lang="es-ES" sz="1100"/>
                        <a:t>b</a:t>
                      </a:r>
                      <a:endParaRPr lang="en-US" sz="1100">
                        <a:latin typeface="Times New Roman"/>
                        <a:ea typeface="Times New Roman"/>
                        <a:cs typeface="Times New Roman"/>
                      </a:endParaRPr>
                    </a:p>
                  </a:txBody>
                  <a:tcPr marL="51481" marR="51481"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0,000005</a:t>
                      </a:r>
                      <a:endParaRPr lang="en-US" sz="1100">
                        <a:latin typeface="Times New Roman"/>
                        <a:ea typeface="Times New Roman"/>
                        <a:cs typeface="Times New Roman"/>
                      </a:endParaRPr>
                    </a:p>
                  </a:txBody>
                  <a:tcPr marL="51481" marR="51481" marT="0" marB="0" anchor="b"/>
                </a:tc>
                <a:tc hMerge="1">
                  <a:txBody>
                    <a:bodyPr/>
                    <a:lstStyle/>
                    <a:p>
                      <a:endParaRPr lang="en-US"/>
                    </a:p>
                  </a:txBody>
                  <a:tcPr/>
                </a:tc>
                <a:tc hMerge="1">
                  <a:txBody>
                    <a:bodyPr/>
                    <a:lstStyle/>
                    <a:p>
                      <a:endParaRPr lang="en-US"/>
                    </a:p>
                  </a:txBody>
                  <a:tcPr/>
                </a:tc>
              </a:tr>
              <a:tr h="99132">
                <a:tc gridSpan="4">
                  <a:txBody>
                    <a:bodyPr/>
                    <a:lstStyle/>
                    <a:p>
                      <a:pPr algn="ctr">
                        <a:lnSpc>
                          <a:spcPct val="115000"/>
                        </a:lnSpc>
                        <a:spcAft>
                          <a:spcPts val="0"/>
                        </a:spcAft>
                      </a:pPr>
                      <a:r>
                        <a:rPr lang="es-ES" sz="1100"/>
                        <a:t>S</a:t>
                      </a:r>
                      <a:r>
                        <a:rPr lang="es-ES" sz="1100" baseline="-25000"/>
                        <a:t>b</a:t>
                      </a:r>
                      <a:endParaRPr lang="en-US" sz="1100">
                        <a:latin typeface="Times New Roman"/>
                        <a:ea typeface="Times New Roman"/>
                        <a:cs typeface="Times New Roman"/>
                      </a:endParaRPr>
                    </a:p>
                  </a:txBody>
                  <a:tcPr marL="51481" marR="51481"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0,000454</a:t>
                      </a:r>
                      <a:endParaRPr lang="en-US" sz="1100">
                        <a:latin typeface="Times New Roman"/>
                        <a:ea typeface="Times New Roman"/>
                        <a:cs typeface="Times New Roman"/>
                      </a:endParaRPr>
                    </a:p>
                  </a:txBody>
                  <a:tcPr marL="51481" marR="51481" marT="0" marB="0" anchor="b"/>
                </a:tc>
                <a:tc hMerge="1">
                  <a:txBody>
                    <a:bodyPr/>
                    <a:lstStyle/>
                    <a:p>
                      <a:endParaRPr lang="en-US"/>
                    </a:p>
                  </a:txBody>
                  <a:tcPr/>
                </a:tc>
                <a:tc hMerge="1">
                  <a:txBody>
                    <a:bodyPr/>
                    <a:lstStyle/>
                    <a:p>
                      <a:endParaRPr lang="en-US"/>
                    </a:p>
                  </a:txBody>
                  <a:tcPr/>
                </a:tc>
              </a:tr>
              <a:tr h="129896">
                <a:tc gridSpan="4">
                  <a:txBody>
                    <a:bodyPr/>
                    <a:lstStyle/>
                    <a:p>
                      <a:pPr algn="ctr">
                        <a:lnSpc>
                          <a:spcPct val="115000"/>
                        </a:lnSpc>
                        <a:spcAft>
                          <a:spcPts val="0"/>
                        </a:spcAft>
                      </a:pPr>
                      <a:r>
                        <a:rPr lang="es-ES" sz="1100"/>
                        <a:t>R</a:t>
                      </a:r>
                      <a:r>
                        <a:rPr lang="es-ES" sz="1100" baseline="30000"/>
                        <a:t>2</a:t>
                      </a:r>
                      <a:endParaRPr lang="en-US" sz="1100">
                        <a:latin typeface="Times New Roman"/>
                        <a:ea typeface="Times New Roman"/>
                        <a:cs typeface="Times New Roman"/>
                      </a:endParaRPr>
                    </a:p>
                  </a:txBody>
                  <a:tcPr marL="51481" marR="51481"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0,999974</a:t>
                      </a:r>
                      <a:endParaRPr lang="en-US" sz="1100">
                        <a:latin typeface="Times New Roman"/>
                        <a:ea typeface="Times New Roman"/>
                        <a:cs typeface="Times New Roman"/>
                      </a:endParaRPr>
                    </a:p>
                  </a:txBody>
                  <a:tcPr marL="51481" marR="51481" marT="0" marB="0" anchor="b"/>
                </a:tc>
                <a:tc hMerge="1">
                  <a:txBody>
                    <a:bodyPr/>
                    <a:lstStyle/>
                    <a:p>
                      <a:endParaRPr lang="en-US"/>
                    </a:p>
                  </a:txBody>
                  <a:tcPr/>
                </a:tc>
                <a:tc hMerge="1">
                  <a:txBody>
                    <a:bodyPr/>
                    <a:lstStyle/>
                    <a:p>
                      <a:endParaRPr lang="en-US"/>
                    </a:p>
                  </a:txBody>
                  <a:tcPr/>
                </a:tc>
              </a:tr>
              <a:tr h="138481">
                <a:tc rowSpan="3">
                  <a:txBody>
                    <a:bodyPr/>
                    <a:lstStyle/>
                    <a:p>
                      <a:pPr algn="ctr">
                        <a:lnSpc>
                          <a:spcPct val="80000"/>
                        </a:lnSpc>
                        <a:spcBef>
                          <a:spcPts val="545"/>
                        </a:spcBef>
                        <a:spcAft>
                          <a:spcPts val="365"/>
                        </a:spcAft>
                        <a:tabLst>
                          <a:tab pos="-457200" algn="l"/>
                        </a:tabLst>
                      </a:pPr>
                      <a:r>
                        <a:rPr lang="es-ES" sz="1100" b="1" spc="-10" dirty="0"/>
                        <a:t>Nivel:  </a:t>
                      </a:r>
                      <a:r>
                        <a:rPr lang="es-ES" sz="1100" b="1" spc="-10" dirty="0" err="1"/>
                        <a:t>Conc</a:t>
                      </a:r>
                      <a:r>
                        <a:rPr lang="es-ES" sz="1100" b="1" spc="-10" dirty="0"/>
                        <a:t>. </a:t>
                      </a:r>
                      <a:r>
                        <a:rPr lang="es-ES" sz="1100" b="1" spc="-10" dirty="0" smtClean="0"/>
                        <a:t>Teórica </a:t>
                      </a:r>
                      <a:endParaRPr lang="en-US" sz="1100" b="1" dirty="0">
                        <a:latin typeface="Times New Roman"/>
                        <a:ea typeface="Times New Roman"/>
                        <a:cs typeface="Times New Roman"/>
                      </a:endParaRPr>
                    </a:p>
                  </a:txBody>
                  <a:tcPr marL="51481" marR="51481" marT="0" marB="0" anchor="ctr">
                    <a:solidFill>
                      <a:schemeClr val="accent2">
                        <a:lumMod val="40000"/>
                        <a:lumOff val="60000"/>
                      </a:schemeClr>
                    </a:solidFill>
                  </a:tcPr>
                </a:tc>
                <a:tc gridSpan="9">
                  <a:txBody>
                    <a:bodyPr/>
                    <a:lstStyle/>
                    <a:p>
                      <a:pPr algn="ctr">
                        <a:lnSpc>
                          <a:spcPct val="80000"/>
                        </a:lnSpc>
                        <a:spcBef>
                          <a:spcPts val="545"/>
                        </a:spcBef>
                        <a:spcAft>
                          <a:spcPts val="365"/>
                        </a:spcAft>
                        <a:tabLst>
                          <a:tab pos="-457200" algn="l"/>
                        </a:tabLst>
                      </a:pPr>
                      <a:r>
                        <a:rPr lang="es-ES" sz="1100" b="1" spc="-10" dirty="0"/>
                        <a:t>PRECISIÓN, EXACTITUD, INCERTIDUMBRE</a:t>
                      </a:r>
                      <a:endParaRPr lang="en-US" sz="1100" b="1" dirty="0">
                        <a:latin typeface="Times New Roman"/>
                        <a:ea typeface="Times New Roman"/>
                        <a:cs typeface="Times New Roman"/>
                      </a:endParaRPr>
                    </a:p>
                  </a:txBody>
                  <a:tcPr marL="51481" marR="51481" marT="0" marB="0"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247">
                <a:tc vMerge="1">
                  <a:txBody>
                    <a:bodyPr/>
                    <a:lstStyle/>
                    <a:p>
                      <a:endParaRPr lang="en-US"/>
                    </a:p>
                  </a:txBody>
                  <a:tcPr/>
                </a:tc>
                <a:tc gridSpan="2">
                  <a:txBody>
                    <a:bodyPr/>
                    <a:lstStyle/>
                    <a:p>
                      <a:pPr algn="ctr">
                        <a:lnSpc>
                          <a:spcPct val="80000"/>
                        </a:lnSpc>
                        <a:spcBef>
                          <a:spcPts val="545"/>
                        </a:spcBef>
                        <a:spcAft>
                          <a:spcPts val="365"/>
                        </a:spcAft>
                        <a:tabLst>
                          <a:tab pos="-457200" algn="l"/>
                        </a:tabLst>
                      </a:pPr>
                      <a:r>
                        <a:rPr lang="es-ES" sz="1100" b="1" spc="-10" dirty="0" err="1"/>
                        <a:t>Repetibilidad</a:t>
                      </a:r>
                      <a:endParaRPr lang="en-US" sz="1100" b="1" dirty="0">
                        <a:latin typeface="Times New Roman"/>
                        <a:ea typeface="Times New Roman"/>
                        <a:cs typeface="Times New Roman"/>
                      </a:endParaRPr>
                    </a:p>
                  </a:txBody>
                  <a:tcPr marL="51481" marR="51481" marT="0" marB="0" anchor="ctr">
                    <a:solidFill>
                      <a:schemeClr val="accent2">
                        <a:lumMod val="40000"/>
                        <a:lumOff val="60000"/>
                      </a:schemeClr>
                    </a:solidFill>
                  </a:tcPr>
                </a:tc>
                <a:tc hMerge="1">
                  <a:txBody>
                    <a:bodyPr/>
                    <a:lstStyle/>
                    <a:p>
                      <a:endParaRPr lang="en-US"/>
                    </a:p>
                  </a:txBody>
                  <a:tcPr/>
                </a:tc>
                <a:tc gridSpan="5">
                  <a:txBody>
                    <a:bodyPr/>
                    <a:lstStyle/>
                    <a:p>
                      <a:pPr algn="ctr">
                        <a:lnSpc>
                          <a:spcPct val="80000"/>
                        </a:lnSpc>
                        <a:spcBef>
                          <a:spcPts val="545"/>
                        </a:spcBef>
                        <a:spcAft>
                          <a:spcPts val="365"/>
                        </a:spcAft>
                        <a:tabLst>
                          <a:tab pos="-457200" algn="l"/>
                        </a:tabLst>
                      </a:pPr>
                      <a:r>
                        <a:rPr lang="es-ES" sz="1100" b="1" spc="-10" dirty="0"/>
                        <a:t>Reproducibilidad</a:t>
                      </a:r>
                      <a:endParaRPr lang="en-US" sz="1100" b="1" dirty="0">
                        <a:latin typeface="Times New Roman"/>
                        <a:ea typeface="Times New Roman"/>
                        <a:cs typeface="Times New Roman"/>
                      </a:endParaRPr>
                    </a:p>
                  </a:txBody>
                  <a:tcPr marL="51481" marR="51481" marT="0" marB="0"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a:t>Exactitud</a:t>
                      </a:r>
                      <a:endParaRPr lang="en-US" sz="1100" b="1">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80000"/>
                        </a:lnSpc>
                        <a:spcBef>
                          <a:spcPts val="545"/>
                        </a:spcBef>
                        <a:spcAft>
                          <a:spcPts val="365"/>
                        </a:spcAft>
                        <a:tabLst>
                          <a:tab pos="-457200" algn="l"/>
                        </a:tabLst>
                      </a:pPr>
                      <a:r>
                        <a:rPr lang="es-ES" sz="1100" b="1" spc="-10"/>
                        <a:t>µexpandida</a:t>
                      </a:r>
                      <a:endParaRPr lang="en-US" sz="1100" b="1">
                        <a:latin typeface="Times New Roman"/>
                        <a:ea typeface="Times New Roman"/>
                        <a:cs typeface="Times New Roman"/>
                      </a:endParaRPr>
                    </a:p>
                  </a:txBody>
                  <a:tcPr marL="51481" marR="51481" marT="0" marB="0" anchor="ctr">
                    <a:solidFill>
                      <a:schemeClr val="accent2">
                        <a:lumMod val="40000"/>
                        <a:lumOff val="60000"/>
                      </a:schemeClr>
                    </a:solidFill>
                  </a:tcPr>
                </a:tc>
              </a:tr>
              <a:tr h="306494">
                <a:tc v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a:t>S</a:t>
                      </a:r>
                      <a:r>
                        <a:rPr lang="es-ES" sz="1100" b="1" spc="-10" baseline="-25000"/>
                        <a:t>r</a:t>
                      </a:r>
                      <a:endParaRPr lang="en-US" sz="1100" b="1">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80000"/>
                        </a:lnSpc>
                        <a:spcBef>
                          <a:spcPts val="545"/>
                        </a:spcBef>
                        <a:spcAft>
                          <a:spcPts val="365"/>
                        </a:spcAft>
                        <a:tabLst>
                          <a:tab pos="-457200" algn="l"/>
                        </a:tabLst>
                      </a:pPr>
                      <a:r>
                        <a:rPr lang="es-ES" sz="1100" b="1" spc="-10"/>
                        <a:t>%CV</a:t>
                      </a:r>
                      <a:r>
                        <a:rPr lang="es-ES" sz="1100" b="1" spc="-10" baseline="-25000"/>
                        <a:t>r</a:t>
                      </a:r>
                      <a:endParaRPr lang="en-US" sz="1100" b="1">
                        <a:latin typeface="Times New Roman"/>
                        <a:ea typeface="Times New Roman"/>
                        <a:cs typeface="Times New Roman"/>
                      </a:endParaRPr>
                    </a:p>
                  </a:txBody>
                  <a:tcPr marL="51481" marR="51481" marT="0" marB="0" anchor="ctr">
                    <a:solidFill>
                      <a:schemeClr val="accent2">
                        <a:lumMod val="40000"/>
                        <a:lumOff val="60000"/>
                      </a:schemeClr>
                    </a:solidFill>
                  </a:tcPr>
                </a:tc>
                <a:tc gridSpan="2">
                  <a:txBody>
                    <a:bodyPr/>
                    <a:lstStyle/>
                    <a:p>
                      <a:pPr algn="ctr">
                        <a:lnSpc>
                          <a:spcPct val="80000"/>
                        </a:lnSpc>
                        <a:spcBef>
                          <a:spcPts val="545"/>
                        </a:spcBef>
                        <a:spcAft>
                          <a:spcPts val="365"/>
                        </a:spcAft>
                        <a:tabLst>
                          <a:tab pos="-457200" algn="l"/>
                        </a:tabLst>
                      </a:pPr>
                      <a:r>
                        <a:rPr lang="es-ES" sz="1100" b="1" spc="-10"/>
                        <a:t>S</a:t>
                      </a:r>
                      <a:r>
                        <a:rPr lang="es-ES" sz="1100" b="1" spc="-10" baseline="-25000"/>
                        <a:t>R</a:t>
                      </a:r>
                      <a:endParaRPr lang="en-US" sz="1100" b="1">
                        <a:latin typeface="Times New Roman"/>
                        <a:ea typeface="Times New Roman"/>
                        <a:cs typeface="Times New Roman"/>
                      </a:endParaRPr>
                    </a:p>
                  </a:txBody>
                  <a:tcPr marL="51481" marR="51481" marT="0" marB="0" anchor="ctr">
                    <a:solidFill>
                      <a:schemeClr val="accent2">
                        <a:lumMod val="40000"/>
                        <a:lumOff val="60000"/>
                      </a:schemeClr>
                    </a:solidFill>
                  </a:tcPr>
                </a:tc>
                <a:tc h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dirty="0"/>
                        <a:t>%CV</a:t>
                      </a:r>
                      <a:r>
                        <a:rPr lang="es-ES" sz="1100" b="1" spc="-10" baseline="-25000" dirty="0"/>
                        <a:t>R</a:t>
                      </a:r>
                      <a:endParaRPr lang="en-US" sz="1100" b="1" dirty="0">
                        <a:latin typeface="Times New Roman"/>
                        <a:ea typeface="Times New Roman"/>
                        <a:cs typeface="Times New Roman"/>
                      </a:endParaRPr>
                    </a:p>
                  </a:txBody>
                  <a:tcPr marL="51481" marR="51481" marT="0" marB="0"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a:t>
                      </a:r>
                      <a:r>
                        <a:rPr lang="es-ES" sz="1100" b="1" spc="-10" dirty="0" err="1"/>
                        <a:t>Recuper</a:t>
                      </a:r>
                      <a:r>
                        <a:rPr lang="es-ES" sz="1100" b="1" spc="-10" dirty="0"/>
                        <a:t>.</a:t>
                      </a:r>
                      <a:endParaRPr lang="en-US" sz="1100" b="1"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80000"/>
                        </a:lnSpc>
                        <a:spcBef>
                          <a:spcPts val="545"/>
                        </a:spcBef>
                        <a:spcAft>
                          <a:spcPts val="365"/>
                        </a:spcAft>
                        <a:tabLst>
                          <a:tab pos="-457200" algn="l"/>
                        </a:tabLst>
                      </a:pPr>
                      <a:r>
                        <a:rPr lang="es-ES" sz="1100" b="1" spc="-10" dirty="0"/>
                        <a:t>µ (k= 2)</a:t>
                      </a:r>
                      <a:endParaRPr lang="en-US" sz="1100" b="1" dirty="0">
                        <a:latin typeface="Times New Roman"/>
                        <a:ea typeface="Times New Roman"/>
                        <a:cs typeface="Times New Roman"/>
                      </a:endParaRPr>
                    </a:p>
                  </a:txBody>
                  <a:tcPr marL="51481" marR="51481" marT="0" marB="0" anchor="ctr">
                    <a:solidFill>
                      <a:schemeClr val="accent2">
                        <a:lumMod val="40000"/>
                        <a:lumOff val="60000"/>
                      </a:schemeClr>
                    </a:solidFill>
                  </a:tcPr>
                </a:tc>
              </a:tr>
              <a:tr h="198263">
                <a:tc>
                  <a:txBody>
                    <a:bodyPr/>
                    <a:lstStyle/>
                    <a:p>
                      <a:pPr algn="ctr">
                        <a:lnSpc>
                          <a:spcPct val="115000"/>
                        </a:lnSpc>
                        <a:spcAft>
                          <a:spcPts val="0"/>
                        </a:spcAft>
                      </a:pPr>
                      <a:r>
                        <a:rPr lang="es-ES" sz="1100" b="1" i="0" dirty="0"/>
                        <a:t>1:     0,01ppm</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115000"/>
                        </a:lnSpc>
                        <a:spcAft>
                          <a:spcPts val="0"/>
                        </a:spcAft>
                      </a:pPr>
                      <a:r>
                        <a:rPr lang="es-ES" sz="1100" dirty="0"/>
                        <a:t>0,0004</a:t>
                      </a:r>
                      <a:endParaRPr lang="en-US" sz="1100" dirty="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dirty="0"/>
                        <a:t>4,83</a:t>
                      </a:r>
                      <a:endParaRPr lang="en-US" sz="1100" dirty="0">
                        <a:latin typeface="Times New Roman"/>
                        <a:ea typeface="Times New Roman"/>
                        <a:cs typeface="Times New Roman"/>
                      </a:endParaRPr>
                    </a:p>
                  </a:txBody>
                  <a:tcPr marL="51481" marR="51481" marT="0" marB="0" anchor="b">
                    <a:solidFill>
                      <a:schemeClr val="bg1"/>
                    </a:solidFill>
                  </a:tcPr>
                </a:tc>
                <a:tc gridSpan="2">
                  <a:txBody>
                    <a:bodyPr/>
                    <a:lstStyle/>
                    <a:p>
                      <a:pPr algn="ctr">
                        <a:lnSpc>
                          <a:spcPct val="115000"/>
                        </a:lnSpc>
                        <a:spcAft>
                          <a:spcPts val="0"/>
                        </a:spcAft>
                      </a:pPr>
                      <a:r>
                        <a:rPr lang="es-ES" sz="1100"/>
                        <a:t>0,0004</a:t>
                      </a:r>
                      <a:endParaRPr lang="en-US" sz="110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4,56</a:t>
                      </a:r>
                      <a:endParaRPr lang="en-US" sz="110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100"/>
                        <a:t>85,23</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0,138</a:t>
                      </a:r>
                      <a:endParaRPr lang="en-US" sz="1100">
                        <a:latin typeface="Times New Roman"/>
                        <a:ea typeface="Times New Roman"/>
                        <a:cs typeface="Times New Roman"/>
                      </a:endParaRPr>
                    </a:p>
                  </a:txBody>
                  <a:tcPr marL="81915" marR="81915" marT="0" marB="0" anchor="b">
                    <a:solidFill>
                      <a:schemeClr val="bg1"/>
                    </a:solidFill>
                  </a:tcPr>
                </a:tc>
              </a:tr>
              <a:tr h="198263">
                <a:tc>
                  <a:txBody>
                    <a:bodyPr/>
                    <a:lstStyle/>
                    <a:p>
                      <a:pPr algn="ctr">
                        <a:lnSpc>
                          <a:spcPct val="115000"/>
                        </a:lnSpc>
                        <a:spcAft>
                          <a:spcPts val="0"/>
                        </a:spcAft>
                      </a:pPr>
                      <a:r>
                        <a:rPr lang="es-ES" sz="1100" b="1" i="0" dirty="0"/>
                        <a:t>2:     0,02ppm</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115000"/>
                        </a:lnSpc>
                        <a:spcAft>
                          <a:spcPts val="0"/>
                        </a:spcAft>
                      </a:pPr>
                      <a:r>
                        <a:rPr lang="es-ES" sz="1100" dirty="0"/>
                        <a:t>0,0001</a:t>
                      </a:r>
                      <a:endParaRPr lang="en-US" sz="1100" dirty="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dirty="0"/>
                        <a:t>0,32</a:t>
                      </a:r>
                      <a:endParaRPr lang="en-US" sz="1100" dirty="0">
                        <a:latin typeface="Times New Roman"/>
                        <a:ea typeface="Times New Roman"/>
                        <a:cs typeface="Times New Roman"/>
                      </a:endParaRPr>
                    </a:p>
                  </a:txBody>
                  <a:tcPr marL="51481" marR="51481" marT="0" marB="0" anchor="b">
                    <a:solidFill>
                      <a:schemeClr val="bg1"/>
                    </a:solidFill>
                  </a:tcPr>
                </a:tc>
                <a:tc gridSpan="2">
                  <a:txBody>
                    <a:bodyPr/>
                    <a:lstStyle/>
                    <a:p>
                      <a:pPr algn="ctr">
                        <a:lnSpc>
                          <a:spcPct val="115000"/>
                        </a:lnSpc>
                        <a:spcAft>
                          <a:spcPts val="0"/>
                        </a:spcAft>
                      </a:pPr>
                      <a:r>
                        <a:rPr lang="es-ES" sz="1100" dirty="0"/>
                        <a:t>0,0001</a:t>
                      </a:r>
                      <a:endParaRPr lang="en-US" sz="1100" dirty="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0,31</a:t>
                      </a:r>
                      <a:endParaRPr lang="en-US" sz="1100" dirty="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100"/>
                        <a:t>99,51</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0,003</a:t>
                      </a:r>
                      <a:endParaRPr lang="en-US" sz="1100">
                        <a:latin typeface="Times New Roman"/>
                        <a:ea typeface="Times New Roman"/>
                        <a:cs typeface="Times New Roman"/>
                      </a:endParaRPr>
                    </a:p>
                  </a:txBody>
                  <a:tcPr marL="81915" marR="81915" marT="0" marB="0" anchor="b">
                    <a:solidFill>
                      <a:schemeClr val="bg1"/>
                    </a:solidFill>
                  </a:tcPr>
                </a:tc>
              </a:tr>
              <a:tr h="198263">
                <a:tc>
                  <a:txBody>
                    <a:bodyPr/>
                    <a:lstStyle/>
                    <a:p>
                      <a:pPr algn="ctr">
                        <a:lnSpc>
                          <a:spcPct val="115000"/>
                        </a:lnSpc>
                        <a:spcAft>
                          <a:spcPts val="0"/>
                        </a:spcAft>
                      </a:pPr>
                      <a:r>
                        <a:rPr lang="es-ES" sz="1100" b="1" i="0" dirty="0"/>
                        <a:t>3:     0,05ppm</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115000"/>
                        </a:lnSpc>
                        <a:spcAft>
                          <a:spcPts val="0"/>
                        </a:spcAft>
                      </a:pPr>
                      <a:r>
                        <a:rPr lang="es-ES" sz="1100"/>
                        <a:t>0,0001</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dirty="0"/>
                        <a:t>0,16</a:t>
                      </a:r>
                      <a:endParaRPr lang="en-US" sz="1100" dirty="0">
                        <a:latin typeface="Times New Roman"/>
                        <a:ea typeface="Times New Roman"/>
                        <a:cs typeface="Times New Roman"/>
                      </a:endParaRPr>
                    </a:p>
                  </a:txBody>
                  <a:tcPr marL="51481" marR="51481" marT="0" marB="0" anchor="b">
                    <a:solidFill>
                      <a:schemeClr val="bg1"/>
                    </a:solidFill>
                  </a:tcPr>
                </a:tc>
                <a:tc gridSpan="2">
                  <a:txBody>
                    <a:bodyPr/>
                    <a:lstStyle/>
                    <a:p>
                      <a:pPr algn="ctr">
                        <a:lnSpc>
                          <a:spcPct val="115000"/>
                        </a:lnSpc>
                        <a:spcAft>
                          <a:spcPts val="0"/>
                        </a:spcAft>
                      </a:pPr>
                      <a:r>
                        <a:rPr lang="es-ES" sz="1100" dirty="0"/>
                        <a:t>0,0001</a:t>
                      </a:r>
                      <a:endParaRPr lang="en-US" sz="1100" dirty="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0,16</a:t>
                      </a:r>
                      <a:endParaRPr lang="en-US" sz="1100" dirty="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100"/>
                        <a:t>100,29</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0,005</a:t>
                      </a:r>
                      <a:endParaRPr lang="en-US" sz="1100">
                        <a:latin typeface="Times New Roman"/>
                        <a:ea typeface="Times New Roman"/>
                        <a:cs typeface="Times New Roman"/>
                      </a:endParaRPr>
                    </a:p>
                  </a:txBody>
                  <a:tcPr marL="81915" marR="81915" marT="0" marB="0" anchor="b">
                    <a:solidFill>
                      <a:schemeClr val="bg1"/>
                    </a:solidFill>
                  </a:tcPr>
                </a:tc>
              </a:tr>
              <a:tr h="198263">
                <a:tc>
                  <a:txBody>
                    <a:bodyPr/>
                    <a:lstStyle/>
                    <a:p>
                      <a:pPr algn="ctr">
                        <a:lnSpc>
                          <a:spcPct val="115000"/>
                        </a:lnSpc>
                        <a:spcAft>
                          <a:spcPts val="0"/>
                        </a:spcAft>
                      </a:pPr>
                      <a:r>
                        <a:rPr lang="es-ES" sz="1100" b="1" i="0" dirty="0"/>
                        <a:t>4:       0,1ppm</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115000"/>
                        </a:lnSpc>
                        <a:spcAft>
                          <a:spcPts val="0"/>
                        </a:spcAft>
                      </a:pPr>
                      <a:r>
                        <a:rPr lang="es-ES" sz="1100"/>
                        <a:t>0,0004</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t>0,42</a:t>
                      </a:r>
                      <a:endParaRPr lang="en-US" sz="1100">
                        <a:latin typeface="Times New Roman"/>
                        <a:ea typeface="Times New Roman"/>
                        <a:cs typeface="Times New Roman"/>
                      </a:endParaRPr>
                    </a:p>
                  </a:txBody>
                  <a:tcPr marL="51481" marR="51481" marT="0" marB="0" anchor="b">
                    <a:solidFill>
                      <a:schemeClr val="bg1"/>
                    </a:solidFill>
                  </a:tcPr>
                </a:tc>
                <a:tc gridSpan="2">
                  <a:txBody>
                    <a:bodyPr/>
                    <a:lstStyle/>
                    <a:p>
                      <a:pPr algn="ctr">
                        <a:lnSpc>
                          <a:spcPct val="115000"/>
                        </a:lnSpc>
                        <a:spcAft>
                          <a:spcPts val="0"/>
                        </a:spcAft>
                      </a:pPr>
                      <a:r>
                        <a:rPr lang="es-ES" sz="1100" dirty="0"/>
                        <a:t>0,0004</a:t>
                      </a:r>
                      <a:endParaRPr lang="en-US" sz="1100" dirty="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0,42</a:t>
                      </a:r>
                      <a:endParaRPr lang="en-US" sz="1100" dirty="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100" dirty="0"/>
                        <a:t>100,63</a:t>
                      </a:r>
                      <a:endParaRPr lang="en-US" sz="1100" dirty="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0,011</a:t>
                      </a:r>
                      <a:endParaRPr lang="en-US" sz="1100">
                        <a:latin typeface="Times New Roman"/>
                        <a:ea typeface="Times New Roman"/>
                        <a:cs typeface="Times New Roman"/>
                      </a:endParaRPr>
                    </a:p>
                  </a:txBody>
                  <a:tcPr marL="81915" marR="81915" marT="0" marB="0" anchor="b">
                    <a:solidFill>
                      <a:schemeClr val="bg1"/>
                    </a:solidFill>
                  </a:tcPr>
                </a:tc>
              </a:tr>
              <a:tr h="198263">
                <a:tc>
                  <a:txBody>
                    <a:bodyPr/>
                    <a:lstStyle/>
                    <a:p>
                      <a:pPr algn="ctr">
                        <a:lnSpc>
                          <a:spcPct val="115000"/>
                        </a:lnSpc>
                        <a:spcAft>
                          <a:spcPts val="0"/>
                        </a:spcAft>
                      </a:pPr>
                      <a:r>
                        <a:rPr lang="es-ES" sz="1100" b="1" i="0" dirty="0"/>
                        <a:t>5:       0,2ppm</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115000"/>
                        </a:lnSpc>
                        <a:spcAft>
                          <a:spcPts val="0"/>
                        </a:spcAft>
                      </a:pPr>
                      <a:r>
                        <a:rPr lang="es-ES" sz="1100"/>
                        <a:t>0,0012</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t>0,58</a:t>
                      </a:r>
                      <a:endParaRPr lang="en-US" sz="1100">
                        <a:latin typeface="Times New Roman"/>
                        <a:ea typeface="Times New Roman"/>
                        <a:cs typeface="Times New Roman"/>
                      </a:endParaRPr>
                    </a:p>
                  </a:txBody>
                  <a:tcPr marL="51481" marR="51481" marT="0" marB="0" anchor="b">
                    <a:solidFill>
                      <a:schemeClr val="bg1"/>
                    </a:solidFill>
                  </a:tcPr>
                </a:tc>
                <a:tc gridSpan="2">
                  <a:txBody>
                    <a:bodyPr/>
                    <a:lstStyle/>
                    <a:p>
                      <a:pPr algn="ctr">
                        <a:lnSpc>
                          <a:spcPct val="115000"/>
                        </a:lnSpc>
                        <a:spcAft>
                          <a:spcPts val="0"/>
                        </a:spcAft>
                      </a:pPr>
                      <a:r>
                        <a:rPr lang="es-ES" sz="1100"/>
                        <a:t>0,0012</a:t>
                      </a:r>
                      <a:endParaRPr lang="en-US" sz="110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0,58</a:t>
                      </a:r>
                      <a:endParaRPr lang="en-US" sz="110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100" dirty="0"/>
                        <a:t>100,29</a:t>
                      </a:r>
                      <a:endParaRPr lang="en-US" sz="1100" dirty="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0,009</a:t>
                      </a:r>
                      <a:endParaRPr lang="en-US" sz="1100">
                        <a:latin typeface="Times New Roman"/>
                        <a:ea typeface="Times New Roman"/>
                        <a:cs typeface="Times New Roman"/>
                      </a:endParaRPr>
                    </a:p>
                  </a:txBody>
                  <a:tcPr marL="81915" marR="81915" marT="0" marB="0" anchor="b">
                    <a:solidFill>
                      <a:schemeClr val="bg1"/>
                    </a:solidFill>
                  </a:tcPr>
                </a:tc>
              </a:tr>
              <a:tr h="198263">
                <a:tc>
                  <a:txBody>
                    <a:bodyPr/>
                    <a:lstStyle/>
                    <a:p>
                      <a:pPr algn="ctr">
                        <a:lnSpc>
                          <a:spcPct val="115000"/>
                        </a:lnSpc>
                        <a:spcAft>
                          <a:spcPts val="0"/>
                        </a:spcAft>
                      </a:pPr>
                      <a:r>
                        <a:rPr lang="es-ES" sz="1100" b="1" i="0" dirty="0"/>
                        <a:t>6:       0,3ppm</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115000"/>
                        </a:lnSpc>
                        <a:spcAft>
                          <a:spcPts val="0"/>
                        </a:spcAft>
                      </a:pPr>
                      <a:r>
                        <a:rPr lang="es-ES" sz="1100"/>
                        <a:t>0,0009</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t>0,39</a:t>
                      </a:r>
                      <a:endParaRPr lang="en-US" sz="1100">
                        <a:latin typeface="Times New Roman"/>
                        <a:ea typeface="Times New Roman"/>
                        <a:cs typeface="Times New Roman"/>
                      </a:endParaRPr>
                    </a:p>
                  </a:txBody>
                  <a:tcPr marL="51481" marR="51481" marT="0" marB="0" anchor="b">
                    <a:solidFill>
                      <a:schemeClr val="bg1"/>
                    </a:solidFill>
                  </a:tcPr>
                </a:tc>
                <a:tc gridSpan="2">
                  <a:txBody>
                    <a:bodyPr/>
                    <a:lstStyle/>
                    <a:p>
                      <a:pPr algn="ctr">
                        <a:lnSpc>
                          <a:spcPct val="115000"/>
                        </a:lnSpc>
                        <a:spcAft>
                          <a:spcPts val="0"/>
                        </a:spcAft>
                      </a:pPr>
                      <a:r>
                        <a:rPr lang="es-ES" sz="1100"/>
                        <a:t>0,0009</a:t>
                      </a:r>
                      <a:endParaRPr lang="en-US" sz="110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0,30</a:t>
                      </a:r>
                      <a:endParaRPr lang="en-US" sz="1100">
                        <a:latin typeface="Times New Roman"/>
                        <a:ea typeface="Times New Roman"/>
                        <a:cs typeface="Times New Roman"/>
                      </a:endParaRPr>
                    </a:p>
                  </a:txBody>
                  <a:tcPr marL="51481" marR="51481" marT="0" marB="0" anchor="b">
                    <a:solidFill>
                      <a:schemeClr val="bg1"/>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100"/>
                        <a:t>99,81</a:t>
                      </a:r>
                      <a:endParaRPr lang="en-US" sz="1100">
                        <a:latin typeface="Times New Roman"/>
                        <a:ea typeface="Times New Roman"/>
                        <a:cs typeface="Times New Roman"/>
                      </a:endParaRPr>
                    </a:p>
                  </a:txBody>
                  <a:tcPr marL="51481" marR="51481" marT="0" marB="0" anchor="b">
                    <a:solidFill>
                      <a:schemeClr val="bg1"/>
                    </a:solidFill>
                  </a:tcPr>
                </a:tc>
                <a:tc>
                  <a:txBody>
                    <a:bodyPr/>
                    <a:lstStyle/>
                    <a:p>
                      <a:pPr algn="ctr">
                        <a:lnSpc>
                          <a:spcPct val="115000"/>
                        </a:lnSpc>
                        <a:spcAft>
                          <a:spcPts val="0"/>
                        </a:spcAft>
                      </a:pPr>
                      <a:r>
                        <a:rPr lang="es-ES" sz="1100">
                          <a:solidFill>
                            <a:srgbClr val="000000"/>
                          </a:solidFill>
                          <a:latin typeface="Times New Roman"/>
                          <a:ea typeface="Times New Roman"/>
                          <a:cs typeface="Times New Roman"/>
                        </a:rPr>
                        <a:t>0,002</a:t>
                      </a:r>
                      <a:endParaRPr lang="en-US" sz="1100">
                        <a:latin typeface="Times New Roman"/>
                        <a:ea typeface="Times New Roman"/>
                        <a:cs typeface="Times New Roman"/>
                      </a:endParaRPr>
                    </a:p>
                  </a:txBody>
                  <a:tcPr marL="81915" marR="81915" marT="0" marB="0" anchor="b">
                    <a:solidFill>
                      <a:schemeClr val="bg1"/>
                    </a:solidFill>
                  </a:tcPr>
                </a:tc>
              </a:tr>
              <a:tr h="28756">
                <a:tc>
                  <a:txBody>
                    <a:bodyPr/>
                    <a:lstStyle/>
                    <a:p>
                      <a:pPr algn="ctr">
                        <a:lnSpc>
                          <a:spcPct val="115000"/>
                        </a:lnSpc>
                        <a:spcAft>
                          <a:spcPts val="0"/>
                        </a:spcAft>
                      </a:pPr>
                      <a:r>
                        <a:rPr lang="es-ES" sz="1100" b="1" i="0" dirty="0"/>
                        <a:t>Global</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a:txBody>
                    <a:bodyPr/>
                    <a:lstStyle/>
                    <a:p>
                      <a:pPr algn="ctr">
                        <a:lnSpc>
                          <a:spcPct val="115000"/>
                        </a:lnSpc>
                        <a:spcAft>
                          <a:spcPts val="0"/>
                        </a:spcAft>
                      </a:pPr>
                      <a:r>
                        <a:rPr lang="es-ES" sz="1100" b="1" dirty="0"/>
                        <a:t>0,0006</a:t>
                      </a:r>
                      <a:endParaRPr lang="en-US" sz="1100" b="1" dirty="0">
                        <a:latin typeface="Times New Roman"/>
                        <a:ea typeface="Times New Roman"/>
                        <a:cs typeface="Times New Roman"/>
                      </a:endParaRPr>
                    </a:p>
                  </a:txBody>
                  <a:tcPr marL="51481" marR="51481" marT="0" marB="0" anchor="b">
                    <a:solidFill>
                      <a:schemeClr val="accent2">
                        <a:lumMod val="40000"/>
                        <a:lumOff val="60000"/>
                      </a:schemeClr>
                    </a:solidFill>
                  </a:tcPr>
                </a:tc>
                <a:tc>
                  <a:txBody>
                    <a:bodyPr/>
                    <a:lstStyle/>
                    <a:p>
                      <a:pPr algn="ctr">
                        <a:lnSpc>
                          <a:spcPct val="115000"/>
                        </a:lnSpc>
                        <a:spcAft>
                          <a:spcPts val="0"/>
                        </a:spcAft>
                      </a:pPr>
                      <a:r>
                        <a:rPr lang="es-ES" sz="1100" b="1" dirty="0"/>
                        <a:t>29,08</a:t>
                      </a:r>
                      <a:endParaRPr lang="en-US" sz="1100" b="1" dirty="0">
                        <a:latin typeface="Times New Roman"/>
                        <a:ea typeface="Times New Roman"/>
                        <a:cs typeface="Times New Roman"/>
                      </a:endParaRPr>
                    </a:p>
                  </a:txBody>
                  <a:tcPr marL="51481" marR="51481" marT="0" marB="0" anchor="b">
                    <a:solidFill>
                      <a:schemeClr val="accent2">
                        <a:lumMod val="40000"/>
                        <a:lumOff val="60000"/>
                      </a:schemeClr>
                    </a:solidFill>
                  </a:tcPr>
                </a:tc>
                <a:tc gridSpan="2">
                  <a:txBody>
                    <a:bodyPr/>
                    <a:lstStyle/>
                    <a:p>
                      <a:pPr algn="ctr">
                        <a:lnSpc>
                          <a:spcPct val="115000"/>
                        </a:lnSpc>
                        <a:spcAft>
                          <a:spcPts val="0"/>
                        </a:spcAft>
                      </a:pPr>
                      <a:r>
                        <a:rPr lang="es-ES" sz="1100" b="1" dirty="0"/>
                        <a:t>0,0006</a:t>
                      </a:r>
                      <a:endParaRPr lang="en-US" sz="1100" b="1" dirty="0">
                        <a:latin typeface="Times New Roman"/>
                        <a:ea typeface="Times New Roman"/>
                        <a:cs typeface="Times New Roman"/>
                      </a:endParaRPr>
                    </a:p>
                  </a:txBody>
                  <a:tcPr marL="51481" marR="51481" marT="0" marB="0" anchor="b">
                    <a:solidFill>
                      <a:schemeClr val="accent2">
                        <a:lumMod val="40000"/>
                        <a:lumOff val="60000"/>
                      </a:schemeClr>
                    </a:solidFill>
                  </a:tcPr>
                </a:tc>
                <a:tc hMerge="1">
                  <a:txBody>
                    <a:bodyPr/>
                    <a:lstStyle/>
                    <a:p>
                      <a:endParaRPr lang="en-US"/>
                    </a:p>
                  </a:txBody>
                  <a:tcPr/>
                </a:tc>
                <a:tc gridSpan="3">
                  <a:txBody>
                    <a:bodyPr/>
                    <a:lstStyle/>
                    <a:p>
                      <a:pPr algn="ctr">
                        <a:lnSpc>
                          <a:spcPct val="115000"/>
                        </a:lnSpc>
                        <a:spcAft>
                          <a:spcPts val="0"/>
                        </a:spcAft>
                      </a:pPr>
                      <a:r>
                        <a:rPr lang="es-ES" sz="1100" b="1" dirty="0"/>
                        <a:t>17,30</a:t>
                      </a:r>
                      <a:endParaRPr lang="en-US" sz="1100" b="1" dirty="0">
                        <a:latin typeface="Times New Roman"/>
                        <a:ea typeface="Times New Roman"/>
                        <a:cs typeface="Times New Roman"/>
                      </a:endParaRPr>
                    </a:p>
                  </a:txBody>
                  <a:tcPr marL="51481" marR="51481"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100" b="1" dirty="0"/>
                        <a:t>97,63</a:t>
                      </a:r>
                      <a:endParaRPr lang="en-US" sz="1100" b="1" dirty="0">
                        <a:latin typeface="Times New Roman"/>
                        <a:ea typeface="Times New Roman"/>
                        <a:cs typeface="Times New Roman"/>
                      </a:endParaRPr>
                    </a:p>
                  </a:txBody>
                  <a:tcPr marL="51481" marR="51481" marT="0" marB="0" anchor="b">
                    <a:solidFill>
                      <a:schemeClr val="accent2">
                        <a:lumMod val="40000"/>
                        <a:lumOff val="60000"/>
                      </a:schemeClr>
                    </a:solidFill>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0,01</a:t>
                      </a:r>
                      <a:endParaRPr lang="en-US" sz="1100" dirty="0">
                        <a:latin typeface="Times New Roman"/>
                        <a:ea typeface="Times New Roman"/>
                        <a:cs typeface="Times New Roman"/>
                      </a:endParaRPr>
                    </a:p>
                  </a:txBody>
                  <a:tcPr marL="81915" marR="81915" marT="0" marB="0" anchor="b">
                    <a:solidFill>
                      <a:schemeClr val="accent2">
                        <a:lumMod val="40000"/>
                        <a:lumOff val="60000"/>
                      </a:schemeClr>
                    </a:solidFill>
                  </a:tcPr>
                </a:tc>
              </a:tr>
              <a:tr h="110146">
                <a:tc gridSpan="6">
                  <a:txBody>
                    <a:bodyPr/>
                    <a:lstStyle/>
                    <a:p>
                      <a:pPr algn="l">
                        <a:lnSpc>
                          <a:spcPct val="80000"/>
                        </a:lnSpc>
                        <a:spcBef>
                          <a:spcPts val="545"/>
                        </a:spcBef>
                        <a:spcAft>
                          <a:spcPts val="365"/>
                        </a:spcAft>
                        <a:tabLst>
                          <a:tab pos="-457200" algn="l"/>
                        </a:tabLst>
                      </a:pPr>
                      <a:r>
                        <a:rPr lang="es-ES" sz="1100" b="1" i="0" spc="-10" dirty="0"/>
                        <a:t>LÍMITE DE DETECCIÓN (L.D.)</a:t>
                      </a:r>
                      <a:endParaRPr lang="en-US" sz="1100" b="1" i="0" dirty="0">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S" sz="1100"/>
                        <a:t>0,002 ppm</a:t>
                      </a:r>
                      <a:endParaRPr lang="en-US" sz="1100">
                        <a:latin typeface="Times New Roman"/>
                        <a:ea typeface="Times New Roman"/>
                        <a:cs typeface="Times New Roman"/>
                      </a:endParaRPr>
                    </a:p>
                  </a:txBody>
                  <a:tcPr marL="51481" marR="5148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10146">
                <a:tc gridSpan="6">
                  <a:txBody>
                    <a:bodyPr/>
                    <a:lstStyle/>
                    <a:p>
                      <a:pPr algn="l">
                        <a:lnSpc>
                          <a:spcPct val="80000"/>
                        </a:lnSpc>
                        <a:spcBef>
                          <a:spcPts val="545"/>
                        </a:spcBef>
                        <a:spcAft>
                          <a:spcPts val="365"/>
                        </a:spcAft>
                        <a:tabLst>
                          <a:tab pos="-457200" algn="l"/>
                        </a:tabLst>
                      </a:pPr>
                      <a:r>
                        <a:rPr lang="es-ES" sz="1100" b="1" i="0" spc="-10" dirty="0"/>
                        <a:t>LÍMITE DE CUANTIFICACIÓN (L.C.)</a:t>
                      </a:r>
                      <a:endParaRPr lang="en-US" sz="1100" b="1" i="0" dirty="0">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S" sz="1100"/>
                        <a:t>0,004 ppm</a:t>
                      </a:r>
                      <a:endParaRPr lang="en-US" sz="1100">
                        <a:latin typeface="Times New Roman"/>
                        <a:ea typeface="Times New Roman"/>
                        <a:cs typeface="Times New Roman"/>
                      </a:endParaRPr>
                    </a:p>
                  </a:txBody>
                  <a:tcPr marL="51481" marR="5148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06883">
                <a:tc gridSpan="6">
                  <a:txBody>
                    <a:bodyPr/>
                    <a:lstStyle/>
                    <a:p>
                      <a:pPr algn="l">
                        <a:lnSpc>
                          <a:spcPct val="80000"/>
                        </a:lnSpc>
                        <a:spcBef>
                          <a:spcPts val="545"/>
                        </a:spcBef>
                        <a:spcAft>
                          <a:spcPts val="365"/>
                        </a:spcAft>
                        <a:tabLst>
                          <a:tab pos="-457200" algn="l"/>
                        </a:tabLst>
                      </a:pPr>
                      <a:r>
                        <a:rPr lang="es-ES" sz="1100" b="1" i="0" dirty="0"/>
                        <a:t>Límites permisibles para aguas de consumo humano y uso doméstico, que únicamente requieren tratamiento convencional. </a:t>
                      </a:r>
                      <a:endParaRPr lang="en-US" sz="1100" b="1" i="0" dirty="0">
                        <a:latin typeface="Times New Roman"/>
                        <a:ea typeface="Times New Roman"/>
                        <a:cs typeface="Times New Roman"/>
                      </a:endParaRPr>
                    </a:p>
                  </a:txBody>
                  <a:tcPr marL="51481" marR="51481"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S" sz="1100"/>
                        <a:t>1 ppm</a:t>
                      </a:r>
                      <a:endParaRPr lang="en-US" sz="110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10146">
                <a:tc gridSpan="6">
                  <a:txBody>
                    <a:bodyPr/>
                    <a:lstStyle/>
                    <a:p>
                      <a:pPr algn="l">
                        <a:lnSpc>
                          <a:spcPct val="80000"/>
                        </a:lnSpc>
                        <a:spcBef>
                          <a:spcPts val="545"/>
                        </a:spcBef>
                        <a:spcAft>
                          <a:spcPts val="365"/>
                        </a:spcAft>
                        <a:tabLst>
                          <a:tab pos="-457200" algn="l"/>
                        </a:tabLst>
                      </a:pPr>
                      <a:r>
                        <a:rPr lang="es-ES" sz="1100" b="1" i="0" dirty="0"/>
                        <a:t>Límites de descarga a un cuerpo de agua dulce </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S" sz="1100"/>
                        <a:t>10 ppm</a:t>
                      </a:r>
                      <a:endParaRPr lang="en-US" sz="110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10146">
                <a:tc gridSpan="6">
                  <a:txBody>
                    <a:bodyPr/>
                    <a:lstStyle/>
                    <a:p>
                      <a:pPr algn="l">
                        <a:lnSpc>
                          <a:spcPct val="115000"/>
                        </a:lnSpc>
                        <a:spcAft>
                          <a:spcPts val="0"/>
                        </a:spcAft>
                      </a:pPr>
                      <a:r>
                        <a:rPr lang="es-ES" sz="1100" b="1" i="0" spc="-10" dirty="0"/>
                        <a:t>INTERVALO DE TRABAJO VALIDADO</a:t>
                      </a:r>
                      <a:endParaRPr lang="en-US" sz="1100" b="1" i="0" dirty="0">
                        <a:latin typeface="Times New Roman"/>
                        <a:ea typeface="Times New Roman"/>
                        <a:cs typeface="Times New Roman"/>
                      </a:endParaRPr>
                    </a:p>
                  </a:txBody>
                  <a:tcPr marL="51481" marR="51481" marT="0" marB="0"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S" sz="1100" spc="-10" dirty="0"/>
                        <a:t>0,01 – 0,3 mg/L de NO</a:t>
                      </a:r>
                      <a:r>
                        <a:rPr lang="es-ES" sz="1100" spc="-10" baseline="-25000" dirty="0"/>
                        <a:t>2</a:t>
                      </a:r>
                      <a:r>
                        <a:rPr lang="es-ES" sz="1100" spc="-10" dirty="0"/>
                        <a:t>-N</a:t>
                      </a:r>
                      <a:endParaRPr lang="en-US" sz="1100" dirty="0">
                        <a:latin typeface="Times New Roman"/>
                        <a:ea typeface="Times New Roman"/>
                        <a:cs typeface="Times New Roman"/>
                      </a:endParaRPr>
                    </a:p>
                  </a:txBody>
                  <a:tcPr marL="51481" marR="514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1" name="20 CuadroTexto"/>
          <p:cNvSpPr txBox="1"/>
          <p:nvPr/>
        </p:nvSpPr>
        <p:spPr>
          <a:xfrm>
            <a:off x="323528" y="3573016"/>
            <a:ext cx="216024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Recup</a:t>
            </a:r>
            <a:r>
              <a:rPr lang="es-ES" b="1" spc="-10" dirty="0" smtClean="0">
                <a:solidFill>
                  <a:schemeClr val="tx1"/>
                </a:solidFill>
                <a:effectLst>
                  <a:glow rad="101600">
                    <a:schemeClr val="bg1">
                      <a:alpha val="60000"/>
                    </a:schemeClr>
                  </a:glow>
                </a:effectLst>
              </a:rPr>
              <a:t>.</a:t>
            </a:r>
            <a:r>
              <a:rPr lang="es-MX" b="1" dirty="0" smtClean="0">
                <a:solidFill>
                  <a:schemeClr val="tx1"/>
                </a:solidFill>
                <a:effectLst>
                  <a:glow rad="101600">
                    <a:schemeClr val="bg1">
                      <a:alpha val="60000"/>
                    </a:schemeClr>
                  </a:glow>
                </a:effectLst>
                <a:latin typeface="Times New Roman"/>
                <a:ea typeface="Times New Roman"/>
                <a:cs typeface="Times New Roman"/>
              </a:rPr>
              <a:t>= 100% </a:t>
            </a:r>
            <a:r>
              <a:rPr lang="es-ES" b="1" spc="-10" dirty="0" smtClean="0">
                <a:solidFill>
                  <a:schemeClr val="tx1"/>
                </a:solidFill>
                <a:effectLst>
                  <a:glow rad="101600">
                    <a:schemeClr val="bg1">
                      <a:alpha val="60000"/>
                    </a:schemeClr>
                  </a:glow>
                </a:effectLst>
              </a:rPr>
              <a:t>± 4.S (</a:t>
            </a:r>
            <a:r>
              <a:rPr lang="es-ES" sz="1200" b="1" spc="-10" dirty="0" smtClean="0">
                <a:solidFill>
                  <a:schemeClr val="tx1"/>
                </a:solidFill>
                <a:effectLst>
                  <a:glow rad="101600">
                    <a:schemeClr val="bg1">
                      <a:alpha val="60000"/>
                    </a:schemeClr>
                  </a:glow>
                </a:effectLst>
              </a:rPr>
              <a:t>S= máx. desviación estándar del sistema= %CV</a:t>
            </a:r>
            <a:r>
              <a:rPr lang="es-ES" b="1" spc="-10" dirty="0" smtClean="0">
                <a:solidFill>
                  <a:schemeClr val="tx1"/>
                </a:solidFill>
                <a:effectLst>
                  <a:glow rad="101600">
                    <a:schemeClr val="bg1">
                      <a:alpha val="60000"/>
                    </a:schemeClr>
                  </a:glow>
                </a:effectLst>
              </a:rPr>
              <a:t>)</a:t>
            </a:r>
          </a:p>
        </p:txBody>
      </p:sp>
      <p:sp>
        <p:nvSpPr>
          <p:cNvPr id="22" name="21 CuadroTexto"/>
          <p:cNvSpPr txBox="1"/>
          <p:nvPr/>
        </p:nvSpPr>
        <p:spPr>
          <a:xfrm>
            <a:off x="179512" y="2276872"/>
            <a:ext cx="23397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b="1" dirty="0" smtClean="0"/>
              <a:t>CRITERIOS DE ACEPTACIÓN </a:t>
            </a:r>
            <a:endParaRPr lang="en-US" sz="1400" b="1" dirty="0"/>
          </a:p>
        </p:txBody>
      </p:sp>
      <p:sp>
        <p:nvSpPr>
          <p:cNvPr id="24" name="23 Elipse"/>
          <p:cNvSpPr/>
          <p:nvPr/>
        </p:nvSpPr>
        <p:spPr>
          <a:xfrm>
            <a:off x="4716016" y="393305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Elipse"/>
          <p:cNvSpPr/>
          <p:nvPr/>
        </p:nvSpPr>
        <p:spPr>
          <a:xfrm>
            <a:off x="6732240" y="393305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CuadroTexto"/>
          <p:cNvSpPr txBox="1"/>
          <p:nvPr/>
        </p:nvSpPr>
        <p:spPr>
          <a:xfrm>
            <a:off x="216024" y="2721694"/>
            <a:ext cx="20882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r>
              <a:rPr lang="es-ES" b="1" spc="-10" baseline="-25000" dirty="0" smtClean="0">
                <a:solidFill>
                  <a:schemeClr val="tx1"/>
                </a:solidFill>
                <a:effectLst>
                  <a:glow rad="101600">
                    <a:schemeClr val="bg1">
                      <a:alpha val="60000"/>
                    </a:schemeClr>
                  </a:glow>
                </a:effectLst>
              </a:rPr>
              <a:t>   </a:t>
            </a:r>
            <a:r>
              <a:rPr lang="es-MX" b="1" dirty="0" smtClean="0">
                <a:solidFill>
                  <a:schemeClr val="tx1"/>
                </a:solidFill>
                <a:effectLst>
                  <a:glow rad="101600">
                    <a:schemeClr val="bg1">
                      <a:alpha val="60000"/>
                    </a:schemeClr>
                  </a:glow>
                </a:effectLst>
                <a:latin typeface="Times New Roman"/>
                <a:ea typeface="Times New Roman"/>
                <a:cs typeface="Times New Roman"/>
              </a:rPr>
              <a:t>≤  3%</a:t>
            </a:r>
          </a:p>
          <a:p>
            <a:r>
              <a:rPr lang="es-ES" b="1" spc="-10" dirty="0" smtClean="0">
                <a:solidFill>
                  <a:schemeClr val="tx1"/>
                </a:solidFill>
                <a:effectLst>
                  <a:glow rad="101600">
                    <a:schemeClr val="bg1">
                      <a:alpha val="60000"/>
                    </a:schemeClr>
                  </a:glow>
                </a:effectLst>
              </a:rPr>
              <a:t>%CV</a:t>
            </a:r>
            <a:r>
              <a:rPr lang="es-ES" b="1" spc="-10" baseline="-25000" dirty="0" smtClean="0">
                <a:solidFill>
                  <a:schemeClr val="tx1"/>
                </a:solidFill>
                <a:effectLst>
                  <a:glow rad="101600">
                    <a:schemeClr val="bg1">
                      <a:alpha val="60000"/>
                    </a:schemeClr>
                  </a:glow>
                </a:effectLst>
              </a:rPr>
              <a:t>R</a:t>
            </a:r>
            <a:r>
              <a:rPr lang="en-US" b="1" dirty="0" smtClean="0">
                <a:solidFill>
                  <a:schemeClr val="tx1"/>
                </a:solidFill>
                <a:effectLst>
                  <a:glow rad="101600">
                    <a:schemeClr val="bg1">
                      <a:alpha val="60000"/>
                    </a:schemeClr>
                  </a:glow>
                </a:effectLst>
                <a:latin typeface="Times New Roman"/>
                <a:cs typeface="Times New Roman"/>
              </a:rPr>
              <a:t> </a:t>
            </a:r>
            <a:r>
              <a:rPr lang="es-MX" b="1" dirty="0" smtClean="0">
                <a:solidFill>
                  <a:schemeClr val="tx1"/>
                </a:solidFill>
                <a:effectLst>
                  <a:glow rad="101600">
                    <a:schemeClr val="bg1">
                      <a:alpha val="60000"/>
                    </a:schemeClr>
                  </a:glow>
                </a:effectLst>
                <a:latin typeface="Times New Roman"/>
                <a:ea typeface="Times New Roman"/>
                <a:cs typeface="Times New Roman"/>
              </a:rPr>
              <a:t>=  2.</a:t>
            </a:r>
            <a:r>
              <a:rPr lang="es-ES" b="1" spc="-10" dirty="0" smtClean="0">
                <a:solidFill>
                  <a:schemeClr val="tx1"/>
                </a:solidFill>
                <a:effectLst>
                  <a:glow rad="101600">
                    <a:schemeClr val="bg1">
                      <a:alpha val="60000"/>
                    </a:schemeClr>
                  </a:glow>
                </a:effectLst>
              </a:rPr>
              <a:t> %</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endParaRPr lang="en-US" b="1" dirty="0" smtClean="0">
              <a:solidFill>
                <a:schemeClr val="tx1"/>
              </a:solidFill>
              <a:effectLst>
                <a:glow rad="101600">
                  <a:schemeClr val="bg1">
                    <a:alpha val="60000"/>
                  </a:schemeClr>
                </a:glo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DISCUSIÓN DE RESULTADOS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SULFUROS</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16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Incertidumbre de la masa (</a:t>
            </a:r>
            <a:r>
              <a:rPr kumimoji="0" lang="es-ES"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conforme ecuación (26):</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5" name="Rectangle 2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_tradnl"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Tabla"/>
          <p:cNvGraphicFramePr>
            <a:graphicFrameLocks noGrp="1"/>
          </p:cNvGraphicFramePr>
          <p:nvPr/>
        </p:nvGraphicFramePr>
        <p:xfrm>
          <a:off x="2699792" y="1556792"/>
          <a:ext cx="5976664" cy="5064460"/>
        </p:xfrm>
        <a:graphic>
          <a:graphicData uri="http://schemas.openxmlformats.org/drawingml/2006/table">
            <a:tbl>
              <a:tblPr>
                <a:tableStyleId>{69CF1AB2-1976-4502-BF36-3FF5EA218861}</a:tableStyleId>
              </a:tblPr>
              <a:tblGrid>
                <a:gridCol w="1005562"/>
                <a:gridCol w="767030"/>
                <a:gridCol w="132807"/>
                <a:gridCol w="511580"/>
                <a:gridCol w="505914"/>
                <a:gridCol w="132807"/>
                <a:gridCol w="184661"/>
                <a:gridCol w="832834"/>
                <a:gridCol w="132807"/>
                <a:gridCol w="885331"/>
                <a:gridCol w="885331"/>
              </a:tblGrid>
              <a:tr h="264929">
                <a:tc gridSpan="5">
                  <a:txBody>
                    <a:bodyPr/>
                    <a:lstStyle/>
                    <a:p>
                      <a:pPr algn="l">
                        <a:lnSpc>
                          <a:spcPct val="80000"/>
                        </a:lnSpc>
                        <a:spcBef>
                          <a:spcPts val="545"/>
                        </a:spcBef>
                        <a:spcAft>
                          <a:spcPts val="365"/>
                        </a:spcAft>
                        <a:tabLst>
                          <a:tab pos="959485" algn="ctr"/>
                        </a:tabLst>
                      </a:pPr>
                      <a:r>
                        <a:rPr lang="es-ES" sz="1100" b="1" spc="-10" dirty="0"/>
                        <a:t>CUANTITATIVO	●</a:t>
                      </a:r>
                      <a:endParaRPr lang="en-US" sz="1100" b="1" dirty="0"/>
                    </a:p>
                    <a:p>
                      <a:pPr algn="l">
                        <a:lnSpc>
                          <a:spcPct val="80000"/>
                        </a:lnSpc>
                        <a:spcBef>
                          <a:spcPts val="545"/>
                        </a:spcBef>
                        <a:spcAft>
                          <a:spcPts val="365"/>
                        </a:spcAft>
                        <a:tabLst>
                          <a:tab pos="959485" algn="ctr"/>
                        </a:tabLst>
                      </a:pPr>
                      <a:r>
                        <a:rPr lang="es-ES" sz="1100" b="1" spc="-10" dirty="0"/>
                        <a:t>CUALITATIVO	</a:t>
                      </a:r>
                      <a:endParaRPr lang="en-US" sz="1100" b="1" dirty="0"/>
                    </a:p>
                    <a:p>
                      <a:pPr algn="l">
                        <a:lnSpc>
                          <a:spcPct val="80000"/>
                        </a:lnSpc>
                        <a:spcBef>
                          <a:spcPts val="545"/>
                        </a:spcBef>
                        <a:spcAft>
                          <a:spcPts val="365"/>
                        </a:spcAft>
                        <a:tabLst>
                          <a:tab pos="959485" algn="ctr"/>
                        </a:tabLst>
                      </a:pPr>
                      <a:r>
                        <a:rPr lang="es-ES" sz="1100" b="1" spc="-10" dirty="0"/>
                        <a:t>DE IDENTIFICACIÓN	</a:t>
                      </a:r>
                      <a:endParaRPr lang="en-US" sz="1100" b="1" dirty="0">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lnSpc>
                          <a:spcPct val="80000"/>
                        </a:lnSpc>
                        <a:spcBef>
                          <a:spcPts val="545"/>
                        </a:spcBef>
                        <a:spcAft>
                          <a:spcPts val="365"/>
                        </a:spcAft>
                        <a:tabLst>
                          <a:tab pos="959485" algn="ctr"/>
                        </a:tabLst>
                      </a:pPr>
                      <a:r>
                        <a:rPr lang="es-ES" sz="1100" b="1" spc="-10" dirty="0"/>
                        <a:t>Analito:  sulfuros</a:t>
                      </a:r>
                      <a:endParaRPr lang="en-US" sz="1100" b="1" dirty="0"/>
                    </a:p>
                    <a:p>
                      <a:pPr algn="l">
                        <a:lnSpc>
                          <a:spcPct val="80000"/>
                        </a:lnSpc>
                        <a:spcBef>
                          <a:spcPts val="545"/>
                        </a:spcBef>
                        <a:spcAft>
                          <a:spcPts val="365"/>
                        </a:spcAft>
                        <a:tabLst>
                          <a:tab pos="959485" algn="ctr"/>
                        </a:tabLst>
                      </a:pPr>
                      <a:r>
                        <a:rPr lang="es-ES" sz="1100" b="1" spc="-10" dirty="0"/>
                        <a:t>Unidades: µg/L de S</a:t>
                      </a:r>
                      <a:r>
                        <a:rPr lang="es-ES" sz="1100" b="1" spc="-10" baseline="30000" dirty="0"/>
                        <a:t>2-</a:t>
                      </a:r>
                      <a:endParaRPr lang="en-US" sz="1100" b="1" dirty="0"/>
                    </a:p>
                    <a:p>
                      <a:pPr algn="l">
                        <a:lnSpc>
                          <a:spcPct val="80000"/>
                        </a:lnSpc>
                        <a:spcBef>
                          <a:spcPts val="545"/>
                        </a:spcBef>
                        <a:spcAft>
                          <a:spcPts val="365"/>
                        </a:spcAft>
                        <a:tabLst>
                          <a:tab pos="959485" algn="ctr"/>
                        </a:tabLst>
                      </a:pPr>
                      <a:r>
                        <a:rPr lang="es-ES" sz="1100" b="1" spc="-10" dirty="0"/>
                        <a:t>Matriz: agua</a:t>
                      </a:r>
                      <a:endParaRPr lang="en-US" sz="1100" b="1" dirty="0">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344">
                <a:tc gridSpan="3">
                  <a:txBody>
                    <a:bodyPr/>
                    <a:lstStyle/>
                    <a:p>
                      <a:pPr algn="ctr">
                        <a:lnSpc>
                          <a:spcPct val="80000"/>
                        </a:lnSpc>
                        <a:spcBef>
                          <a:spcPts val="545"/>
                        </a:spcBef>
                        <a:spcAft>
                          <a:spcPts val="365"/>
                        </a:spcAft>
                        <a:tabLst>
                          <a:tab pos="-457200" algn="l"/>
                        </a:tabLst>
                      </a:pPr>
                      <a:r>
                        <a:rPr lang="es-ES" sz="1100" b="1" spc="-10"/>
                        <a:t>FUNCIÓN DE RESPUESTA</a:t>
                      </a:r>
                      <a:endParaRPr lang="en-US" sz="1100" b="1">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959485" algn="ctr"/>
                        </a:tabLst>
                      </a:pPr>
                      <a:r>
                        <a:rPr lang="es-ES" sz="1100" b="1" spc="-10"/>
                        <a:t>INSTRUMENTAL</a:t>
                      </a:r>
                      <a:endParaRPr lang="en-US" sz="1100" b="1">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80000"/>
                        </a:lnSpc>
                        <a:spcBef>
                          <a:spcPts val="545"/>
                        </a:spcBef>
                        <a:spcAft>
                          <a:spcPts val="365"/>
                        </a:spcAft>
                        <a:tabLst>
                          <a:tab pos="977265" algn="ctr"/>
                        </a:tabLst>
                      </a:pPr>
                      <a:r>
                        <a:rPr lang="es-ES" sz="1100" b="1" spc="-10" dirty="0"/>
                        <a:t>DEL MÉTODO</a:t>
                      </a:r>
                      <a:endParaRPr lang="en-US" sz="1100" b="1" dirty="0">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r>
              <a:tr h="70308">
                <a:tc gridSpan="3">
                  <a:txBody>
                    <a:bodyPr/>
                    <a:lstStyle/>
                    <a:p>
                      <a:pPr algn="ctr">
                        <a:lnSpc>
                          <a:spcPct val="115000"/>
                        </a:lnSpc>
                        <a:spcAft>
                          <a:spcPts val="0"/>
                        </a:spcAft>
                      </a:pPr>
                      <a:r>
                        <a:rPr lang="es-ES" sz="1100"/>
                        <a:t>m</a:t>
                      </a:r>
                      <a:endParaRPr lang="en-US" sz="1100">
                        <a:latin typeface="Times New Roman"/>
                        <a:ea typeface="Times New Roman"/>
                        <a:cs typeface="Times New Roman"/>
                      </a:endParaRPr>
                    </a:p>
                  </a:txBody>
                  <a:tcPr marL="36513" marR="3651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0,998</a:t>
                      </a:r>
                      <a:endParaRPr lang="en-US" sz="1100">
                        <a:latin typeface="Times New Roman"/>
                        <a:ea typeface="Times New Roman"/>
                        <a:cs typeface="Times New Roman"/>
                      </a:endParaRPr>
                    </a:p>
                  </a:txBody>
                  <a:tcPr marL="36513" marR="36513" marT="0" marB="0" anchor="b"/>
                </a:tc>
                <a:tc hMerge="1">
                  <a:txBody>
                    <a:bodyPr/>
                    <a:lstStyle/>
                    <a:p>
                      <a:endParaRPr lang="en-US"/>
                    </a:p>
                  </a:txBody>
                  <a:tcPr/>
                </a:tc>
                <a:tc hMerge="1">
                  <a:txBody>
                    <a:bodyPr/>
                    <a:lstStyle/>
                    <a:p>
                      <a:endParaRPr lang="en-US"/>
                    </a:p>
                  </a:txBody>
                  <a:tcPr/>
                </a:tc>
              </a:tr>
              <a:tr h="70308">
                <a:tc gridSpan="3">
                  <a:txBody>
                    <a:bodyPr/>
                    <a:lstStyle/>
                    <a:p>
                      <a:pPr algn="ctr">
                        <a:lnSpc>
                          <a:spcPct val="115000"/>
                        </a:lnSpc>
                        <a:spcAft>
                          <a:spcPts val="0"/>
                        </a:spcAft>
                      </a:pPr>
                      <a:r>
                        <a:rPr lang="es-ES" sz="1100"/>
                        <a:t>S</a:t>
                      </a:r>
                      <a:r>
                        <a:rPr lang="es-ES" sz="1100" baseline="-25000"/>
                        <a:t>m</a:t>
                      </a:r>
                      <a:endParaRPr lang="en-US" sz="1100">
                        <a:latin typeface="Times New Roman"/>
                        <a:ea typeface="Times New Roman"/>
                        <a:cs typeface="Times New Roman"/>
                      </a:endParaRPr>
                    </a:p>
                  </a:txBody>
                  <a:tcPr marL="36513" marR="3651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0,001</a:t>
                      </a:r>
                      <a:endParaRPr lang="en-US" sz="1100">
                        <a:latin typeface="Times New Roman"/>
                        <a:ea typeface="Times New Roman"/>
                        <a:cs typeface="Times New Roman"/>
                      </a:endParaRPr>
                    </a:p>
                  </a:txBody>
                  <a:tcPr marL="36513" marR="36513" marT="0" marB="0" anchor="b"/>
                </a:tc>
                <a:tc hMerge="1">
                  <a:txBody>
                    <a:bodyPr/>
                    <a:lstStyle/>
                    <a:p>
                      <a:endParaRPr lang="en-US"/>
                    </a:p>
                  </a:txBody>
                  <a:tcPr/>
                </a:tc>
                <a:tc hMerge="1">
                  <a:txBody>
                    <a:bodyPr/>
                    <a:lstStyle/>
                    <a:p>
                      <a:endParaRPr lang="en-US"/>
                    </a:p>
                  </a:txBody>
                  <a:tcPr/>
                </a:tc>
              </a:tr>
              <a:tr h="70308">
                <a:tc gridSpan="3">
                  <a:txBody>
                    <a:bodyPr/>
                    <a:lstStyle/>
                    <a:p>
                      <a:pPr algn="ctr">
                        <a:lnSpc>
                          <a:spcPct val="115000"/>
                        </a:lnSpc>
                        <a:spcAft>
                          <a:spcPts val="0"/>
                        </a:spcAft>
                      </a:pPr>
                      <a:r>
                        <a:rPr lang="es-ES" sz="1100"/>
                        <a:t>b</a:t>
                      </a:r>
                      <a:endParaRPr lang="en-US" sz="1100">
                        <a:latin typeface="Times New Roman"/>
                        <a:ea typeface="Times New Roman"/>
                        <a:cs typeface="Times New Roman"/>
                      </a:endParaRPr>
                    </a:p>
                  </a:txBody>
                  <a:tcPr marL="36513" marR="3651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-0,524</a:t>
                      </a:r>
                      <a:endParaRPr lang="en-US" sz="1100">
                        <a:latin typeface="Times New Roman"/>
                        <a:ea typeface="Times New Roman"/>
                        <a:cs typeface="Times New Roman"/>
                      </a:endParaRPr>
                    </a:p>
                  </a:txBody>
                  <a:tcPr marL="36513" marR="36513" marT="0" marB="0" anchor="b"/>
                </a:tc>
                <a:tc hMerge="1">
                  <a:txBody>
                    <a:bodyPr/>
                    <a:lstStyle/>
                    <a:p>
                      <a:endParaRPr lang="en-US"/>
                    </a:p>
                  </a:txBody>
                  <a:tcPr/>
                </a:tc>
                <a:tc hMerge="1">
                  <a:txBody>
                    <a:bodyPr/>
                    <a:lstStyle/>
                    <a:p>
                      <a:endParaRPr lang="en-US"/>
                    </a:p>
                  </a:txBody>
                  <a:tcPr/>
                </a:tc>
              </a:tr>
              <a:tr h="70308">
                <a:tc gridSpan="3">
                  <a:txBody>
                    <a:bodyPr/>
                    <a:lstStyle/>
                    <a:p>
                      <a:pPr algn="ctr">
                        <a:lnSpc>
                          <a:spcPct val="115000"/>
                        </a:lnSpc>
                        <a:spcAft>
                          <a:spcPts val="0"/>
                        </a:spcAft>
                      </a:pPr>
                      <a:r>
                        <a:rPr lang="es-ES" sz="1100"/>
                        <a:t>S</a:t>
                      </a:r>
                      <a:r>
                        <a:rPr lang="es-ES" sz="1100" baseline="-25000"/>
                        <a:t>b</a:t>
                      </a:r>
                      <a:endParaRPr lang="en-US" sz="1100">
                        <a:latin typeface="Times New Roman"/>
                        <a:ea typeface="Times New Roman"/>
                        <a:cs typeface="Times New Roman"/>
                      </a:endParaRPr>
                    </a:p>
                  </a:txBody>
                  <a:tcPr marL="36513" marR="3651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0,208</a:t>
                      </a:r>
                      <a:endParaRPr lang="en-US" sz="1100">
                        <a:latin typeface="Times New Roman"/>
                        <a:ea typeface="Times New Roman"/>
                        <a:cs typeface="Times New Roman"/>
                      </a:endParaRPr>
                    </a:p>
                  </a:txBody>
                  <a:tcPr marL="36513" marR="36513" marT="0" marB="0" anchor="b"/>
                </a:tc>
                <a:tc hMerge="1">
                  <a:txBody>
                    <a:bodyPr/>
                    <a:lstStyle/>
                    <a:p>
                      <a:endParaRPr lang="en-US"/>
                    </a:p>
                  </a:txBody>
                  <a:tcPr/>
                </a:tc>
                <a:tc hMerge="1">
                  <a:txBody>
                    <a:bodyPr/>
                    <a:lstStyle/>
                    <a:p>
                      <a:endParaRPr lang="en-US"/>
                    </a:p>
                  </a:txBody>
                  <a:tcPr/>
                </a:tc>
              </a:tr>
              <a:tr h="70308">
                <a:tc gridSpan="3">
                  <a:txBody>
                    <a:bodyPr/>
                    <a:lstStyle/>
                    <a:p>
                      <a:pPr algn="ctr">
                        <a:lnSpc>
                          <a:spcPct val="115000"/>
                        </a:lnSpc>
                        <a:spcAft>
                          <a:spcPts val="0"/>
                        </a:spcAft>
                      </a:pPr>
                      <a:r>
                        <a:rPr lang="es-ES" sz="1100"/>
                        <a:t>R</a:t>
                      </a:r>
                      <a:r>
                        <a:rPr lang="es-ES" sz="1100" baseline="30000"/>
                        <a:t>2</a:t>
                      </a:r>
                      <a:endParaRPr lang="en-US" sz="1100">
                        <a:latin typeface="Times New Roman"/>
                        <a:ea typeface="Times New Roman"/>
                        <a:cs typeface="Times New Roman"/>
                      </a:endParaRPr>
                    </a:p>
                  </a:txBody>
                  <a:tcPr marL="36513" marR="36513" marT="0" marB="0"/>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N/A</a:t>
                      </a:r>
                      <a:endParaRPr lang="en-US" sz="110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a:t>0,99999927</a:t>
                      </a:r>
                      <a:endParaRPr lang="en-US" sz="1100">
                        <a:latin typeface="Times New Roman"/>
                        <a:ea typeface="Times New Roman"/>
                        <a:cs typeface="Times New Roman"/>
                      </a:endParaRPr>
                    </a:p>
                  </a:txBody>
                  <a:tcPr marL="36513" marR="36513" marT="0" marB="0" anchor="b"/>
                </a:tc>
                <a:tc hMerge="1">
                  <a:txBody>
                    <a:bodyPr/>
                    <a:lstStyle/>
                    <a:p>
                      <a:endParaRPr lang="en-US"/>
                    </a:p>
                  </a:txBody>
                  <a:tcPr/>
                </a:tc>
                <a:tc hMerge="1">
                  <a:txBody>
                    <a:bodyPr/>
                    <a:lstStyle/>
                    <a:p>
                      <a:endParaRPr lang="en-US"/>
                    </a:p>
                  </a:txBody>
                  <a:tcPr/>
                </a:tc>
              </a:tr>
              <a:tr h="98216">
                <a:tc rowSpan="3">
                  <a:txBody>
                    <a:bodyPr/>
                    <a:lstStyle/>
                    <a:p>
                      <a:pPr algn="ctr">
                        <a:lnSpc>
                          <a:spcPct val="80000"/>
                        </a:lnSpc>
                        <a:spcBef>
                          <a:spcPts val="545"/>
                        </a:spcBef>
                        <a:spcAft>
                          <a:spcPts val="365"/>
                        </a:spcAft>
                        <a:tabLst>
                          <a:tab pos="-457200" algn="l"/>
                        </a:tabLst>
                      </a:pPr>
                      <a:r>
                        <a:rPr lang="es-ES" sz="1100" b="1" spc="-10" dirty="0"/>
                        <a:t>Nivel:  </a:t>
                      </a:r>
                      <a:r>
                        <a:rPr lang="es-ES" sz="1100" b="1" spc="-10" dirty="0" err="1"/>
                        <a:t>Conc</a:t>
                      </a:r>
                      <a:r>
                        <a:rPr lang="es-ES" sz="1100" b="1" spc="-10" dirty="0"/>
                        <a:t>. </a:t>
                      </a:r>
                      <a:r>
                        <a:rPr lang="es-ES" sz="1100" b="1" spc="-10" dirty="0" smtClean="0"/>
                        <a:t>Teórica </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gridSpan="10">
                  <a:txBody>
                    <a:bodyPr/>
                    <a:lstStyle/>
                    <a:p>
                      <a:pPr algn="ctr">
                        <a:lnSpc>
                          <a:spcPct val="80000"/>
                        </a:lnSpc>
                        <a:spcBef>
                          <a:spcPts val="545"/>
                        </a:spcBef>
                        <a:spcAft>
                          <a:spcPts val="365"/>
                        </a:spcAft>
                        <a:tabLst>
                          <a:tab pos="-457200" algn="l"/>
                        </a:tabLst>
                      </a:pPr>
                      <a:r>
                        <a:rPr lang="es-ES" sz="1100" b="1" spc="-10"/>
                        <a:t>PRECISIÓN, EXACTITUD, INCERTIDUMBRE</a:t>
                      </a:r>
                      <a:endParaRPr lang="en-US" sz="1100" b="1">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344">
                <a:tc v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dirty="0" err="1"/>
                        <a:t>Repetibilidad</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gridSpan="5">
                  <a:txBody>
                    <a:bodyPr/>
                    <a:lstStyle/>
                    <a:p>
                      <a:pPr algn="ctr">
                        <a:lnSpc>
                          <a:spcPct val="80000"/>
                        </a:lnSpc>
                        <a:spcBef>
                          <a:spcPts val="545"/>
                        </a:spcBef>
                        <a:spcAft>
                          <a:spcPts val="365"/>
                        </a:spcAft>
                        <a:tabLst>
                          <a:tab pos="-457200" algn="l"/>
                        </a:tabLst>
                      </a:pPr>
                      <a:r>
                        <a:rPr lang="es-ES" sz="1100" b="1" spc="-10"/>
                        <a:t>Reproducibilidad</a:t>
                      </a:r>
                      <a:endParaRPr lang="en-US" sz="1100" b="1">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a:t>Exactitud</a:t>
                      </a:r>
                      <a:endParaRPr lang="en-US" sz="1100" b="1">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80000"/>
                        </a:lnSpc>
                        <a:spcBef>
                          <a:spcPts val="545"/>
                        </a:spcBef>
                        <a:spcAft>
                          <a:spcPts val="365"/>
                        </a:spcAft>
                        <a:tabLst>
                          <a:tab pos="-457200" algn="l"/>
                        </a:tabLst>
                      </a:pPr>
                      <a:r>
                        <a:rPr lang="es-ES" sz="1100" b="1" spc="-10"/>
                        <a:t>µexpandida</a:t>
                      </a:r>
                      <a:endParaRPr lang="en-US" sz="1100" b="1">
                        <a:latin typeface="Times New Roman"/>
                        <a:ea typeface="Times New Roman"/>
                        <a:cs typeface="Times New Roman"/>
                      </a:endParaRPr>
                    </a:p>
                  </a:txBody>
                  <a:tcPr marL="36513" marR="36513" marT="0" marB="0" anchor="ctr">
                    <a:solidFill>
                      <a:schemeClr val="accent1">
                        <a:lumMod val="60000"/>
                        <a:lumOff val="40000"/>
                      </a:schemeClr>
                    </a:solidFill>
                  </a:tcPr>
                </a:tc>
              </a:tr>
              <a:tr h="217378">
                <a:tc v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a:t>S</a:t>
                      </a:r>
                      <a:r>
                        <a:rPr lang="es-ES" sz="1100" b="1" spc="-10" baseline="-25000"/>
                        <a:t>r</a:t>
                      </a:r>
                      <a:endParaRPr lang="en-US" sz="1100" b="1">
                        <a:latin typeface="Times New Roman"/>
                        <a:ea typeface="Times New Roman"/>
                        <a:cs typeface="Times New Roman"/>
                      </a:endParaRPr>
                    </a:p>
                  </a:txBody>
                  <a:tcPr marL="36513" marR="36513" marT="0" marB="0" anchor="ctr">
                    <a:solidFill>
                      <a:schemeClr val="accent1">
                        <a:lumMod val="60000"/>
                        <a:lumOff val="40000"/>
                      </a:schemeClr>
                    </a:solidFill>
                  </a:tcPr>
                </a:tc>
                <a:tc gridSpan="2">
                  <a:txBody>
                    <a:bodyPr/>
                    <a:lstStyle/>
                    <a:p>
                      <a:pPr algn="ctr">
                        <a:lnSpc>
                          <a:spcPct val="80000"/>
                        </a:lnSpc>
                        <a:spcBef>
                          <a:spcPts val="545"/>
                        </a:spcBef>
                        <a:spcAft>
                          <a:spcPts val="365"/>
                        </a:spcAft>
                        <a:tabLst>
                          <a:tab pos="-457200" algn="l"/>
                        </a:tabLst>
                      </a:pPr>
                      <a:r>
                        <a:rPr lang="es-ES" sz="1100" b="1" spc="-10" dirty="0"/>
                        <a:t>%</a:t>
                      </a:r>
                      <a:r>
                        <a:rPr lang="es-ES" sz="1100" b="1" spc="-10" dirty="0" err="1"/>
                        <a:t>CV</a:t>
                      </a:r>
                      <a:r>
                        <a:rPr lang="es-ES" sz="1100" b="1" spc="-10" baseline="-25000" dirty="0" err="1"/>
                        <a:t>r</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gridSpan="3">
                  <a:txBody>
                    <a:bodyPr/>
                    <a:lstStyle/>
                    <a:p>
                      <a:pPr algn="ctr">
                        <a:lnSpc>
                          <a:spcPct val="80000"/>
                        </a:lnSpc>
                        <a:spcBef>
                          <a:spcPts val="545"/>
                        </a:spcBef>
                        <a:spcAft>
                          <a:spcPts val="365"/>
                        </a:spcAft>
                        <a:tabLst>
                          <a:tab pos="-457200" algn="l"/>
                        </a:tabLst>
                      </a:pPr>
                      <a:r>
                        <a:rPr lang="es-ES" sz="1100" b="1" spc="-10" dirty="0"/>
                        <a:t>S</a:t>
                      </a:r>
                      <a:r>
                        <a:rPr lang="es-ES" sz="1100" b="1" spc="-10" baseline="-25000" dirty="0"/>
                        <a:t>R</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algn="ctr">
                        <a:lnSpc>
                          <a:spcPct val="80000"/>
                        </a:lnSpc>
                        <a:spcBef>
                          <a:spcPts val="545"/>
                        </a:spcBef>
                        <a:spcAft>
                          <a:spcPts val="365"/>
                        </a:spcAft>
                        <a:tabLst>
                          <a:tab pos="-457200" algn="l"/>
                        </a:tabLst>
                      </a:pPr>
                      <a:r>
                        <a:rPr lang="es-ES" sz="1100" b="1" spc="-10" dirty="0"/>
                        <a:t>%CV</a:t>
                      </a:r>
                      <a:r>
                        <a:rPr lang="es-ES" sz="1100" b="1" spc="-10" baseline="-25000" dirty="0"/>
                        <a:t>R</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a:txBody>
                    <a:bodyPr/>
                    <a:lstStyle/>
                    <a:p>
                      <a:pPr algn="ctr">
                        <a:lnSpc>
                          <a:spcPct val="80000"/>
                        </a:lnSpc>
                        <a:spcBef>
                          <a:spcPts val="545"/>
                        </a:spcBef>
                        <a:spcAft>
                          <a:spcPts val="365"/>
                        </a:spcAft>
                        <a:tabLst>
                          <a:tab pos="-457200" algn="l"/>
                        </a:tabLst>
                      </a:pPr>
                      <a:r>
                        <a:rPr lang="es-ES" sz="1100" b="1" spc="-10" dirty="0"/>
                        <a:t>%</a:t>
                      </a:r>
                      <a:r>
                        <a:rPr lang="es-ES" sz="1100" b="1" spc="-10" dirty="0" err="1"/>
                        <a:t>Recuper</a:t>
                      </a:r>
                      <a:r>
                        <a:rPr lang="es-ES" sz="1100" b="1" spc="-10" dirty="0"/>
                        <a:t>.</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80000"/>
                        </a:lnSpc>
                        <a:spcBef>
                          <a:spcPts val="545"/>
                        </a:spcBef>
                        <a:spcAft>
                          <a:spcPts val="365"/>
                        </a:spcAft>
                        <a:tabLst>
                          <a:tab pos="-457200" algn="l"/>
                        </a:tabLst>
                      </a:pPr>
                      <a:r>
                        <a:rPr lang="es-ES" sz="1100" b="1" spc="-10" dirty="0"/>
                        <a:t>µ (k= 2)</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r>
              <a:tr h="0">
                <a:tc>
                  <a:txBody>
                    <a:bodyPr/>
                    <a:lstStyle/>
                    <a:p>
                      <a:pPr algn="ctr">
                        <a:lnSpc>
                          <a:spcPct val="115000"/>
                        </a:lnSpc>
                        <a:spcAft>
                          <a:spcPts val="0"/>
                        </a:spcAft>
                      </a:pPr>
                      <a:r>
                        <a:rPr lang="es-ES" sz="1100" b="1" dirty="0"/>
                        <a:t>1:         5µg/L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dirty="0"/>
                        <a:t>0,50</a:t>
                      </a:r>
                      <a:endParaRPr lang="en-US" sz="1100" dirty="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a:t>10,92</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0,50</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10,13</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99,42</a:t>
                      </a:r>
                      <a:endParaRPr lang="en-US" sz="110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a:t>1,05</a:t>
                      </a:r>
                      <a:endParaRPr lang="en-US" sz="1100">
                        <a:latin typeface="Times New Roman"/>
                        <a:ea typeface="Times New Roman"/>
                        <a:cs typeface="Times New Roman"/>
                      </a:endParaRPr>
                    </a:p>
                  </a:txBody>
                  <a:tcPr marL="36513" marR="36513" marT="0" marB="0" anchor="b">
                    <a:solidFill>
                      <a:schemeClr val="bg1"/>
                    </a:solidFill>
                  </a:tcPr>
                </a:tc>
              </a:tr>
              <a:tr h="55089">
                <a:tc>
                  <a:txBody>
                    <a:bodyPr/>
                    <a:lstStyle/>
                    <a:p>
                      <a:pPr algn="ctr">
                        <a:lnSpc>
                          <a:spcPct val="115000"/>
                        </a:lnSpc>
                        <a:spcAft>
                          <a:spcPts val="0"/>
                        </a:spcAft>
                      </a:pPr>
                      <a:r>
                        <a:rPr lang="es-ES" sz="1100" b="1" dirty="0"/>
                        <a:t>2:       10µg/L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a:t>0,81</a:t>
                      </a:r>
                      <a:endParaRPr lang="en-US" sz="110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dirty="0"/>
                        <a:t>8,69</a:t>
                      </a:r>
                      <a:endParaRPr lang="en-US" sz="1100" dirty="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dirty="0"/>
                        <a:t>0,81</a:t>
                      </a:r>
                      <a:endParaRPr lang="en-US" sz="1100" dirty="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8,51</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95,32</a:t>
                      </a:r>
                      <a:endParaRPr lang="en-US" sz="110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a:t>1,63</a:t>
                      </a:r>
                      <a:endParaRPr lang="en-US" sz="1100">
                        <a:latin typeface="Times New Roman"/>
                        <a:ea typeface="Times New Roman"/>
                        <a:cs typeface="Times New Roman"/>
                      </a:endParaRPr>
                    </a:p>
                  </a:txBody>
                  <a:tcPr marL="36513" marR="36513" marT="0" marB="0" anchor="b">
                    <a:solidFill>
                      <a:schemeClr val="bg1"/>
                    </a:solidFill>
                  </a:tcPr>
                </a:tc>
              </a:tr>
              <a:tr h="0">
                <a:tc>
                  <a:txBody>
                    <a:bodyPr/>
                    <a:lstStyle/>
                    <a:p>
                      <a:pPr algn="ctr">
                        <a:lnSpc>
                          <a:spcPct val="115000"/>
                        </a:lnSpc>
                        <a:spcAft>
                          <a:spcPts val="0"/>
                        </a:spcAft>
                      </a:pPr>
                      <a:r>
                        <a:rPr lang="es-ES" sz="1100" b="1" dirty="0"/>
                        <a:t>3:       25µg/L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a:t>1,69</a:t>
                      </a:r>
                      <a:endParaRPr lang="en-US" sz="110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a:t>6,76</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1,69</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6,72</a:t>
                      </a:r>
                      <a:endParaRPr lang="en-US" sz="1100" dirty="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100,35</a:t>
                      </a:r>
                      <a:endParaRPr lang="en-US" sz="110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dirty="0" smtClean="0"/>
                        <a:t>3,37</a:t>
                      </a:r>
                      <a:endParaRPr lang="en-US" sz="1100" dirty="0">
                        <a:latin typeface="Times New Roman"/>
                        <a:ea typeface="Times New Roman"/>
                        <a:cs typeface="Times New Roman"/>
                      </a:endParaRPr>
                    </a:p>
                  </a:txBody>
                  <a:tcPr marL="36513" marR="36513" marT="0" marB="0" anchor="b">
                    <a:solidFill>
                      <a:schemeClr val="bg1"/>
                    </a:solidFill>
                  </a:tcPr>
                </a:tc>
              </a:tr>
              <a:tr h="60417">
                <a:tc>
                  <a:txBody>
                    <a:bodyPr/>
                    <a:lstStyle/>
                    <a:p>
                      <a:pPr algn="ctr">
                        <a:lnSpc>
                          <a:spcPct val="115000"/>
                        </a:lnSpc>
                        <a:spcAft>
                          <a:spcPts val="0"/>
                        </a:spcAft>
                      </a:pPr>
                      <a:r>
                        <a:rPr lang="es-ES" sz="1100" b="1" dirty="0"/>
                        <a:t>4:       50µg/L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a:t>1,04</a:t>
                      </a:r>
                      <a:endParaRPr lang="en-US" sz="110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a:t>2,13</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1,51</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dirty="0"/>
                        <a:t>3,01</a:t>
                      </a:r>
                      <a:endParaRPr lang="en-US" sz="1100" dirty="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100,35</a:t>
                      </a:r>
                      <a:endParaRPr lang="en-US" sz="1100" dirty="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a:t>3,03</a:t>
                      </a:r>
                      <a:endParaRPr lang="en-US" sz="1100">
                        <a:latin typeface="Times New Roman"/>
                        <a:ea typeface="Times New Roman"/>
                        <a:cs typeface="Times New Roman"/>
                      </a:endParaRPr>
                    </a:p>
                  </a:txBody>
                  <a:tcPr marL="36513" marR="36513" marT="0" marB="0" anchor="b">
                    <a:solidFill>
                      <a:schemeClr val="bg1"/>
                    </a:solidFill>
                  </a:tcPr>
                </a:tc>
              </a:tr>
              <a:tr h="99085">
                <a:tc>
                  <a:txBody>
                    <a:bodyPr/>
                    <a:lstStyle/>
                    <a:p>
                      <a:pPr algn="ctr">
                        <a:lnSpc>
                          <a:spcPct val="115000"/>
                        </a:lnSpc>
                        <a:spcAft>
                          <a:spcPts val="0"/>
                        </a:spcAft>
                      </a:pPr>
                      <a:r>
                        <a:rPr lang="es-ES" sz="1100" b="1" dirty="0"/>
                        <a:t>5:      100µg/L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a:t>2,51</a:t>
                      </a:r>
                      <a:endParaRPr lang="en-US" sz="110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a:t>2,51</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2,51</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2,49</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100,76</a:t>
                      </a:r>
                      <a:endParaRPr lang="en-US" sz="1100" dirty="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a:t>5,02</a:t>
                      </a:r>
                      <a:endParaRPr lang="en-US" sz="1100">
                        <a:latin typeface="Times New Roman"/>
                        <a:ea typeface="Times New Roman"/>
                        <a:cs typeface="Times New Roman"/>
                      </a:endParaRPr>
                    </a:p>
                  </a:txBody>
                  <a:tcPr marL="36513" marR="36513" marT="0" marB="0" anchor="b">
                    <a:solidFill>
                      <a:schemeClr val="bg1"/>
                    </a:solidFill>
                  </a:tcPr>
                </a:tc>
              </a:tr>
              <a:tr h="0">
                <a:tc>
                  <a:txBody>
                    <a:bodyPr/>
                    <a:lstStyle/>
                    <a:p>
                      <a:pPr algn="ctr">
                        <a:lnSpc>
                          <a:spcPct val="115000"/>
                        </a:lnSpc>
                        <a:spcAft>
                          <a:spcPts val="0"/>
                        </a:spcAft>
                      </a:pPr>
                      <a:r>
                        <a:rPr lang="es-ES" sz="1100" b="1" dirty="0"/>
                        <a:t>6:      250µg/L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a:t>4,03</a:t>
                      </a:r>
                      <a:endParaRPr lang="en-US" sz="110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a:t>1,00</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4,03</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1,60</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dirty="0"/>
                        <a:t>100,47</a:t>
                      </a:r>
                      <a:endParaRPr lang="en-US" sz="1100" dirty="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a:t>8,09</a:t>
                      </a:r>
                      <a:endParaRPr lang="en-US" sz="1100">
                        <a:latin typeface="Times New Roman"/>
                        <a:ea typeface="Times New Roman"/>
                        <a:cs typeface="Times New Roman"/>
                      </a:endParaRPr>
                    </a:p>
                  </a:txBody>
                  <a:tcPr marL="36513" marR="36513" marT="0" marB="0" anchor="b">
                    <a:solidFill>
                      <a:schemeClr val="bg1"/>
                    </a:solidFill>
                  </a:tcPr>
                </a:tc>
              </a:tr>
              <a:tr h="32405">
                <a:tc>
                  <a:txBody>
                    <a:bodyPr/>
                    <a:lstStyle/>
                    <a:p>
                      <a:pPr algn="ctr">
                        <a:lnSpc>
                          <a:spcPct val="115000"/>
                        </a:lnSpc>
                        <a:spcAft>
                          <a:spcPts val="0"/>
                        </a:spcAft>
                      </a:pPr>
                      <a:r>
                        <a:rPr lang="es-ES" sz="1100" b="1" dirty="0"/>
                        <a:t>7:      500µg/L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a:t>6,26</a:t>
                      </a:r>
                      <a:endParaRPr lang="en-US" sz="110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a:t>0,50</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6,26</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1,25</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100,42</a:t>
                      </a:r>
                      <a:endParaRPr lang="en-US" sz="110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dirty="0"/>
                        <a:t>12,59</a:t>
                      </a:r>
                      <a:endParaRPr lang="en-US" sz="1100" dirty="0">
                        <a:latin typeface="Times New Roman"/>
                        <a:ea typeface="Times New Roman"/>
                        <a:cs typeface="Times New Roman"/>
                      </a:endParaRPr>
                    </a:p>
                  </a:txBody>
                  <a:tcPr marL="36513" marR="36513" marT="0" marB="0" anchor="b">
                    <a:solidFill>
                      <a:schemeClr val="bg1"/>
                    </a:solidFill>
                  </a:tcPr>
                </a:tc>
              </a:tr>
              <a:tr h="0">
                <a:tc>
                  <a:txBody>
                    <a:bodyPr/>
                    <a:lstStyle/>
                    <a:p>
                      <a:pPr algn="ctr">
                        <a:lnSpc>
                          <a:spcPct val="115000"/>
                        </a:lnSpc>
                        <a:spcAft>
                          <a:spcPts val="0"/>
                        </a:spcAft>
                      </a:pPr>
                      <a:r>
                        <a:rPr lang="es-ES" sz="1100" b="1" dirty="0"/>
                        <a:t>8:      800µg/L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a:t>5,58</a:t>
                      </a:r>
                      <a:endParaRPr lang="en-US" sz="1100">
                        <a:latin typeface="Times New Roman"/>
                        <a:ea typeface="Times New Roman"/>
                        <a:cs typeface="Times New Roman"/>
                      </a:endParaRPr>
                    </a:p>
                  </a:txBody>
                  <a:tcPr marL="36513" marR="36513" marT="0" marB="0" anchor="b">
                    <a:solidFill>
                      <a:schemeClr val="bg1"/>
                    </a:solidFill>
                  </a:tcPr>
                </a:tc>
                <a:tc gridSpan="2">
                  <a:txBody>
                    <a:bodyPr/>
                    <a:lstStyle/>
                    <a:p>
                      <a:pPr algn="ctr">
                        <a:lnSpc>
                          <a:spcPct val="115000"/>
                        </a:lnSpc>
                        <a:spcAft>
                          <a:spcPts val="0"/>
                        </a:spcAft>
                      </a:pPr>
                      <a:r>
                        <a:rPr lang="es-ES" sz="1100"/>
                        <a:t>0,31</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gridSpan="3">
                  <a:txBody>
                    <a:bodyPr/>
                    <a:lstStyle/>
                    <a:p>
                      <a:pPr algn="ctr">
                        <a:lnSpc>
                          <a:spcPct val="115000"/>
                        </a:lnSpc>
                        <a:spcAft>
                          <a:spcPts val="0"/>
                        </a:spcAft>
                      </a:pPr>
                      <a:r>
                        <a:rPr lang="es-ES" sz="1100"/>
                        <a:t>5,58</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a:t>0,70</a:t>
                      </a:r>
                      <a:endParaRPr lang="en-US" sz="1100">
                        <a:latin typeface="Times New Roman"/>
                        <a:ea typeface="Times New Roman"/>
                        <a:cs typeface="Times New Roman"/>
                      </a:endParaRPr>
                    </a:p>
                  </a:txBody>
                  <a:tcPr marL="36513" marR="36513" marT="0" marB="0" anchor="b">
                    <a:solidFill>
                      <a:schemeClr val="bg1"/>
                    </a:solidFill>
                  </a:tcPr>
                </a:tc>
                <a:tc hMerge="1">
                  <a:txBody>
                    <a:bodyPr/>
                    <a:lstStyle/>
                    <a:p>
                      <a:endParaRPr lang="en-US"/>
                    </a:p>
                  </a:txBody>
                  <a:tcPr/>
                </a:tc>
                <a:tc>
                  <a:txBody>
                    <a:bodyPr/>
                    <a:lstStyle/>
                    <a:p>
                      <a:pPr algn="ctr">
                        <a:lnSpc>
                          <a:spcPct val="115000"/>
                        </a:lnSpc>
                        <a:spcAft>
                          <a:spcPts val="0"/>
                        </a:spcAft>
                      </a:pPr>
                      <a:r>
                        <a:rPr lang="es-ES" sz="1100"/>
                        <a:t>100,31</a:t>
                      </a:r>
                      <a:endParaRPr lang="en-US" sz="1100">
                        <a:latin typeface="Times New Roman"/>
                        <a:ea typeface="Times New Roman"/>
                        <a:cs typeface="Times New Roman"/>
                      </a:endParaRPr>
                    </a:p>
                  </a:txBody>
                  <a:tcPr marL="36513" marR="36513" marT="0" marB="0" anchor="b">
                    <a:solidFill>
                      <a:schemeClr val="bg1"/>
                    </a:solidFill>
                  </a:tcPr>
                </a:tc>
                <a:tc>
                  <a:txBody>
                    <a:bodyPr/>
                    <a:lstStyle/>
                    <a:p>
                      <a:pPr algn="ctr">
                        <a:lnSpc>
                          <a:spcPct val="115000"/>
                        </a:lnSpc>
                        <a:spcAft>
                          <a:spcPts val="0"/>
                        </a:spcAft>
                      </a:pPr>
                      <a:r>
                        <a:rPr lang="es-ES" sz="1100" dirty="0"/>
                        <a:t>11,38</a:t>
                      </a:r>
                      <a:endParaRPr lang="en-US" sz="1100" dirty="0">
                        <a:latin typeface="Times New Roman"/>
                        <a:ea typeface="Times New Roman"/>
                        <a:cs typeface="Times New Roman"/>
                      </a:endParaRPr>
                    </a:p>
                  </a:txBody>
                  <a:tcPr marL="36513" marR="36513" marT="0" marB="0" anchor="b">
                    <a:solidFill>
                      <a:schemeClr val="bg1"/>
                    </a:solidFill>
                  </a:tcPr>
                </a:tc>
              </a:tr>
              <a:tr h="37733">
                <a:tc>
                  <a:txBody>
                    <a:bodyPr/>
                    <a:lstStyle/>
                    <a:p>
                      <a:pPr algn="ctr">
                        <a:lnSpc>
                          <a:spcPct val="115000"/>
                        </a:lnSpc>
                        <a:spcAft>
                          <a:spcPts val="0"/>
                        </a:spcAft>
                      </a:pPr>
                      <a:r>
                        <a:rPr lang="es-ES" sz="1100" b="1" dirty="0"/>
                        <a:t>Global</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a:txBody>
                    <a:bodyPr/>
                    <a:lstStyle/>
                    <a:p>
                      <a:pPr algn="ctr">
                        <a:lnSpc>
                          <a:spcPct val="115000"/>
                        </a:lnSpc>
                        <a:spcAft>
                          <a:spcPts val="0"/>
                        </a:spcAft>
                      </a:pPr>
                      <a:r>
                        <a:rPr lang="es-ES" sz="1100" b="1" dirty="0"/>
                        <a:t>2,80</a:t>
                      </a:r>
                      <a:endParaRPr lang="en-US" sz="1100" b="1" dirty="0">
                        <a:latin typeface="Times New Roman"/>
                        <a:ea typeface="Times New Roman"/>
                        <a:cs typeface="Times New Roman"/>
                      </a:endParaRPr>
                    </a:p>
                  </a:txBody>
                  <a:tcPr marL="36513" marR="36513" marT="0" marB="0" anchor="b">
                    <a:solidFill>
                      <a:schemeClr val="accent1">
                        <a:lumMod val="40000"/>
                        <a:lumOff val="60000"/>
                      </a:schemeClr>
                    </a:solidFill>
                  </a:tcPr>
                </a:tc>
                <a:tc gridSpan="2">
                  <a:txBody>
                    <a:bodyPr/>
                    <a:lstStyle/>
                    <a:p>
                      <a:pPr algn="ctr">
                        <a:lnSpc>
                          <a:spcPct val="115000"/>
                        </a:lnSpc>
                        <a:spcAft>
                          <a:spcPts val="0"/>
                        </a:spcAft>
                      </a:pPr>
                      <a:r>
                        <a:rPr lang="es-ES" sz="1100" b="1" dirty="0"/>
                        <a:t>4,10</a:t>
                      </a:r>
                      <a:endParaRPr lang="en-US" sz="1100" b="1" dirty="0">
                        <a:latin typeface="Times New Roman"/>
                        <a:ea typeface="Times New Roman"/>
                        <a:cs typeface="Times New Roman"/>
                      </a:endParaRPr>
                    </a:p>
                  </a:txBody>
                  <a:tcPr marL="36513" marR="36513" marT="0" marB="0" anchor="b">
                    <a:solidFill>
                      <a:schemeClr val="accent1">
                        <a:lumMod val="40000"/>
                        <a:lumOff val="60000"/>
                      </a:schemeClr>
                    </a:solidFill>
                  </a:tcPr>
                </a:tc>
                <a:tc hMerge="1">
                  <a:txBody>
                    <a:bodyPr/>
                    <a:lstStyle/>
                    <a:p>
                      <a:endParaRPr lang="en-US"/>
                    </a:p>
                  </a:txBody>
                  <a:tcPr/>
                </a:tc>
                <a:tc gridSpan="3">
                  <a:txBody>
                    <a:bodyPr/>
                    <a:lstStyle/>
                    <a:p>
                      <a:pPr algn="ctr">
                        <a:lnSpc>
                          <a:spcPct val="115000"/>
                        </a:lnSpc>
                        <a:spcAft>
                          <a:spcPts val="0"/>
                        </a:spcAft>
                      </a:pPr>
                      <a:r>
                        <a:rPr lang="es-ES" sz="1100" b="1" dirty="0"/>
                        <a:t>2,86</a:t>
                      </a:r>
                      <a:endParaRPr lang="en-US" sz="1100" b="1" dirty="0">
                        <a:latin typeface="Times New Roman"/>
                        <a:ea typeface="Times New Roman"/>
                        <a:cs typeface="Times New Roman"/>
                      </a:endParaRPr>
                    </a:p>
                  </a:txBody>
                  <a:tcPr marL="36513" marR="36513" marT="0" marB="0" anchor="b">
                    <a:solidFill>
                      <a:schemeClr val="accent1">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s-ES" sz="1100" b="1" dirty="0"/>
                        <a:t>4,30</a:t>
                      </a:r>
                      <a:endParaRPr lang="en-US" sz="1100" b="1" dirty="0">
                        <a:latin typeface="Times New Roman"/>
                        <a:ea typeface="Times New Roman"/>
                        <a:cs typeface="Times New Roman"/>
                      </a:endParaRPr>
                    </a:p>
                  </a:txBody>
                  <a:tcPr marL="36513" marR="36513" marT="0" marB="0" anchor="b">
                    <a:solidFill>
                      <a:schemeClr val="accent1">
                        <a:lumMod val="40000"/>
                        <a:lumOff val="60000"/>
                      </a:schemeClr>
                    </a:solidFill>
                  </a:tcPr>
                </a:tc>
                <a:tc hMerge="1">
                  <a:txBody>
                    <a:bodyPr/>
                    <a:lstStyle/>
                    <a:p>
                      <a:endParaRPr lang="en-US"/>
                    </a:p>
                  </a:txBody>
                  <a:tcPr/>
                </a:tc>
                <a:tc>
                  <a:txBody>
                    <a:bodyPr/>
                    <a:lstStyle/>
                    <a:p>
                      <a:pPr algn="ctr">
                        <a:lnSpc>
                          <a:spcPct val="115000"/>
                        </a:lnSpc>
                        <a:spcAft>
                          <a:spcPts val="0"/>
                        </a:spcAft>
                      </a:pPr>
                      <a:r>
                        <a:rPr lang="es-ES" sz="1100" b="1" dirty="0"/>
                        <a:t>99,68</a:t>
                      </a:r>
                      <a:endParaRPr lang="en-US" sz="1100" b="1" dirty="0">
                        <a:latin typeface="Times New Roman"/>
                        <a:ea typeface="Times New Roman"/>
                        <a:cs typeface="Times New Roman"/>
                      </a:endParaRPr>
                    </a:p>
                  </a:txBody>
                  <a:tcPr marL="36513" marR="36513" marT="0" marB="0" anchor="b">
                    <a:solidFill>
                      <a:schemeClr val="accent1">
                        <a:lumMod val="40000"/>
                        <a:lumOff val="60000"/>
                      </a:schemeClr>
                    </a:solidFill>
                  </a:tcPr>
                </a:tc>
                <a:tc>
                  <a:txBody>
                    <a:bodyPr/>
                    <a:lstStyle/>
                    <a:p>
                      <a:pPr algn="ctr">
                        <a:lnSpc>
                          <a:spcPct val="115000"/>
                        </a:lnSpc>
                        <a:spcAft>
                          <a:spcPts val="0"/>
                        </a:spcAft>
                      </a:pPr>
                      <a:r>
                        <a:rPr lang="es-ES" sz="1100" b="1" dirty="0" smtClean="0"/>
                        <a:t>5,76</a:t>
                      </a:r>
                      <a:endParaRPr lang="en-US" sz="1100" b="1" dirty="0">
                        <a:latin typeface="Times New Roman"/>
                        <a:ea typeface="Times New Roman"/>
                        <a:cs typeface="Times New Roman"/>
                      </a:endParaRPr>
                    </a:p>
                  </a:txBody>
                  <a:tcPr marL="36513" marR="36513" marT="0" marB="0" anchor="b">
                    <a:solidFill>
                      <a:schemeClr val="accent1">
                        <a:lumMod val="40000"/>
                        <a:lumOff val="60000"/>
                      </a:schemeClr>
                    </a:solidFill>
                  </a:tcPr>
                </a:tc>
              </a:tr>
              <a:tr h="78120">
                <a:tc gridSpan="6">
                  <a:txBody>
                    <a:bodyPr/>
                    <a:lstStyle/>
                    <a:p>
                      <a:pPr algn="l">
                        <a:lnSpc>
                          <a:spcPct val="80000"/>
                        </a:lnSpc>
                        <a:spcBef>
                          <a:spcPts val="545"/>
                        </a:spcBef>
                        <a:spcAft>
                          <a:spcPts val="365"/>
                        </a:spcAft>
                        <a:tabLst>
                          <a:tab pos="-457200" algn="l"/>
                        </a:tabLst>
                      </a:pPr>
                      <a:r>
                        <a:rPr lang="es-ES" sz="1100" b="1" spc="-10" dirty="0"/>
                        <a:t>LÍMITE DE DETECCIÓN (L.D.)</a:t>
                      </a:r>
                      <a:endParaRPr lang="en-US" sz="1100" b="1" dirty="0">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0,644 </a:t>
                      </a:r>
                      <a:r>
                        <a:rPr lang="es-ES" sz="1100" spc="-10"/>
                        <a:t>µg/L</a:t>
                      </a:r>
                      <a:endParaRPr lang="en-US" sz="1100">
                        <a:latin typeface="Times New Roman"/>
                        <a:ea typeface="Times New Roman"/>
                        <a:cs typeface="Times New Roman"/>
                      </a:endParaRPr>
                    </a:p>
                  </a:txBody>
                  <a:tcPr marL="36513" marR="3651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120">
                <a:tc gridSpan="6">
                  <a:txBody>
                    <a:bodyPr/>
                    <a:lstStyle/>
                    <a:p>
                      <a:pPr algn="l">
                        <a:lnSpc>
                          <a:spcPct val="80000"/>
                        </a:lnSpc>
                        <a:spcBef>
                          <a:spcPts val="545"/>
                        </a:spcBef>
                        <a:spcAft>
                          <a:spcPts val="365"/>
                        </a:spcAft>
                        <a:tabLst>
                          <a:tab pos="-457200" algn="l"/>
                        </a:tabLst>
                      </a:pPr>
                      <a:r>
                        <a:rPr lang="es-ES" sz="1100" b="1" spc="-10" dirty="0"/>
                        <a:t>LÍMITE DE CUANTIFICACIÓN (L.C.)</a:t>
                      </a:r>
                      <a:endParaRPr lang="en-US" sz="1100" b="1" dirty="0">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1,560 </a:t>
                      </a:r>
                      <a:r>
                        <a:rPr lang="es-ES" sz="1100" spc="-10"/>
                        <a:t>µg/L</a:t>
                      </a:r>
                      <a:endParaRPr lang="en-US" sz="1100">
                        <a:latin typeface="Times New Roman"/>
                        <a:ea typeface="Times New Roman"/>
                        <a:cs typeface="Times New Roman"/>
                      </a:endParaRPr>
                    </a:p>
                  </a:txBody>
                  <a:tcPr marL="36513" marR="3651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120">
                <a:tc gridSpan="6">
                  <a:txBody>
                    <a:bodyPr/>
                    <a:lstStyle/>
                    <a:p>
                      <a:pPr algn="l">
                        <a:lnSpc>
                          <a:spcPct val="80000"/>
                        </a:lnSpc>
                        <a:spcBef>
                          <a:spcPts val="545"/>
                        </a:spcBef>
                        <a:spcAft>
                          <a:spcPts val="365"/>
                        </a:spcAft>
                        <a:tabLst>
                          <a:tab pos="-457200" algn="l"/>
                        </a:tabLst>
                      </a:pPr>
                      <a:r>
                        <a:rPr lang="es-ES" sz="1100" b="1" dirty="0"/>
                        <a:t>Límites de descarga al sistema de alcantarillado público</a:t>
                      </a:r>
                      <a:endParaRPr lang="en-US" sz="1100" b="1" dirty="0">
                        <a:latin typeface="Times New Roman"/>
                        <a:ea typeface="Times New Roman"/>
                        <a:cs typeface="Times New Roman"/>
                      </a:endParaRPr>
                    </a:p>
                  </a:txBody>
                  <a:tcPr marL="36513" marR="36513" marT="0" marB="0">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1000 </a:t>
                      </a:r>
                      <a:r>
                        <a:rPr lang="es-ES" sz="1100" spc="-10"/>
                        <a:t>µg/L</a:t>
                      </a:r>
                      <a:endParaRPr lang="en-US" sz="110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120">
                <a:tc gridSpan="6">
                  <a:txBody>
                    <a:bodyPr/>
                    <a:lstStyle/>
                    <a:p>
                      <a:pPr algn="l">
                        <a:lnSpc>
                          <a:spcPct val="80000"/>
                        </a:lnSpc>
                        <a:spcBef>
                          <a:spcPts val="545"/>
                        </a:spcBef>
                        <a:spcAft>
                          <a:spcPts val="365"/>
                        </a:spcAft>
                        <a:tabLst>
                          <a:tab pos="-457200" algn="l"/>
                        </a:tabLst>
                      </a:pPr>
                      <a:r>
                        <a:rPr lang="es-ES" sz="1100" b="1" dirty="0"/>
                        <a:t>Límites de descarga a un cuerpo de agua dulce o marina</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a:t>500 </a:t>
                      </a:r>
                      <a:r>
                        <a:rPr lang="es-ES" sz="1100" spc="-10"/>
                        <a:t>µg/L</a:t>
                      </a:r>
                      <a:endParaRPr lang="en-US" sz="110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120">
                <a:tc gridSpan="6">
                  <a:txBody>
                    <a:bodyPr/>
                    <a:lstStyle/>
                    <a:p>
                      <a:pPr algn="l">
                        <a:lnSpc>
                          <a:spcPct val="115000"/>
                        </a:lnSpc>
                        <a:spcAft>
                          <a:spcPts val="0"/>
                        </a:spcAft>
                      </a:pPr>
                      <a:r>
                        <a:rPr lang="es-ES" sz="1100" b="1" spc="-10" dirty="0"/>
                        <a:t>INTERVALO DE TRABAJO VALIDADO</a:t>
                      </a:r>
                      <a:endParaRPr lang="en-US" sz="1100" b="1" dirty="0">
                        <a:latin typeface="Times New Roman"/>
                        <a:ea typeface="Times New Roman"/>
                        <a:cs typeface="Times New Roman"/>
                      </a:endParaRPr>
                    </a:p>
                  </a:txBody>
                  <a:tcPr marL="36513" marR="36513"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s-ES" sz="1100" spc="-10" dirty="0"/>
                        <a:t>5 – 800 µg/L de S</a:t>
                      </a:r>
                      <a:r>
                        <a:rPr lang="es-ES" sz="1100" spc="-10" baseline="30000" dirty="0"/>
                        <a:t>2-</a:t>
                      </a:r>
                      <a:endParaRPr lang="en-US" sz="1100" dirty="0">
                        <a:latin typeface="Times New Roman"/>
                        <a:ea typeface="Times New Roman"/>
                        <a:cs typeface="Times New Roman"/>
                      </a:endParaRPr>
                    </a:p>
                  </a:txBody>
                  <a:tcPr marL="36513" marR="36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1" name="20 CuadroTexto"/>
          <p:cNvSpPr txBox="1"/>
          <p:nvPr/>
        </p:nvSpPr>
        <p:spPr>
          <a:xfrm>
            <a:off x="179512" y="3573016"/>
            <a:ext cx="216024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Recup</a:t>
            </a:r>
            <a:r>
              <a:rPr lang="es-ES" b="1" spc="-10" dirty="0" smtClean="0">
                <a:solidFill>
                  <a:schemeClr val="tx1"/>
                </a:solidFill>
                <a:effectLst>
                  <a:glow rad="101600">
                    <a:schemeClr val="bg1">
                      <a:alpha val="60000"/>
                    </a:schemeClr>
                  </a:glow>
                </a:effectLst>
              </a:rPr>
              <a:t>.</a:t>
            </a:r>
            <a:r>
              <a:rPr lang="es-MX" b="1" dirty="0" smtClean="0">
                <a:solidFill>
                  <a:schemeClr val="tx1"/>
                </a:solidFill>
                <a:effectLst>
                  <a:glow rad="101600">
                    <a:schemeClr val="bg1">
                      <a:alpha val="60000"/>
                    </a:schemeClr>
                  </a:glow>
                </a:effectLst>
                <a:latin typeface="Times New Roman"/>
                <a:ea typeface="Times New Roman"/>
                <a:cs typeface="Times New Roman"/>
              </a:rPr>
              <a:t>= 100% </a:t>
            </a:r>
            <a:r>
              <a:rPr lang="es-ES" b="1" spc="-10" dirty="0" smtClean="0">
                <a:solidFill>
                  <a:schemeClr val="tx1"/>
                </a:solidFill>
                <a:effectLst>
                  <a:glow rad="101600">
                    <a:schemeClr val="bg1">
                      <a:alpha val="60000"/>
                    </a:schemeClr>
                  </a:glow>
                </a:effectLst>
              </a:rPr>
              <a:t>± 4.S (</a:t>
            </a:r>
            <a:r>
              <a:rPr lang="es-ES" sz="1200" b="1" spc="-10" dirty="0" smtClean="0">
                <a:solidFill>
                  <a:schemeClr val="tx1"/>
                </a:solidFill>
                <a:effectLst>
                  <a:glow rad="101600">
                    <a:schemeClr val="bg1">
                      <a:alpha val="60000"/>
                    </a:schemeClr>
                  </a:glow>
                </a:effectLst>
              </a:rPr>
              <a:t>S= máx. desviación estándar del sistema= %CV</a:t>
            </a:r>
            <a:r>
              <a:rPr lang="es-ES" b="1" spc="-10" dirty="0" smtClean="0">
                <a:solidFill>
                  <a:schemeClr val="tx1"/>
                </a:solidFill>
                <a:effectLst>
                  <a:glow rad="101600">
                    <a:schemeClr val="bg1">
                      <a:alpha val="60000"/>
                    </a:schemeClr>
                  </a:glow>
                </a:effectLst>
              </a:rPr>
              <a:t>)</a:t>
            </a:r>
          </a:p>
        </p:txBody>
      </p:sp>
      <p:sp>
        <p:nvSpPr>
          <p:cNvPr id="22" name="21 CuadroTexto"/>
          <p:cNvSpPr txBox="1"/>
          <p:nvPr/>
        </p:nvSpPr>
        <p:spPr>
          <a:xfrm>
            <a:off x="72008" y="2276872"/>
            <a:ext cx="23397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b="1" dirty="0" smtClean="0"/>
              <a:t>CRITERIOS DE ACEPTACIÓN </a:t>
            </a:r>
            <a:endParaRPr lang="en-US" sz="1400" b="1" dirty="0"/>
          </a:p>
        </p:txBody>
      </p:sp>
      <p:sp>
        <p:nvSpPr>
          <p:cNvPr id="24" name="23 Elipse"/>
          <p:cNvSpPr/>
          <p:nvPr/>
        </p:nvSpPr>
        <p:spPr>
          <a:xfrm>
            <a:off x="4499992" y="3717032"/>
            <a:ext cx="5760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5 CuadroTexto"/>
          <p:cNvSpPr txBox="1"/>
          <p:nvPr/>
        </p:nvSpPr>
        <p:spPr>
          <a:xfrm>
            <a:off x="216024" y="2721694"/>
            <a:ext cx="20882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b="1" spc="-10" dirty="0" smtClean="0">
                <a:solidFill>
                  <a:schemeClr val="tx1"/>
                </a:solidFill>
                <a:effectLst>
                  <a:glow rad="101600">
                    <a:schemeClr val="bg1">
                      <a:alpha val="60000"/>
                    </a:schemeClr>
                  </a:glow>
                </a:effectLst>
              </a:rPr>
              <a:t>%</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r>
              <a:rPr lang="es-ES" b="1" spc="-10" baseline="-25000" dirty="0" smtClean="0">
                <a:solidFill>
                  <a:schemeClr val="tx1"/>
                </a:solidFill>
                <a:effectLst>
                  <a:glow rad="101600">
                    <a:schemeClr val="bg1">
                      <a:alpha val="60000"/>
                    </a:schemeClr>
                  </a:glow>
                </a:effectLst>
              </a:rPr>
              <a:t>   </a:t>
            </a:r>
            <a:r>
              <a:rPr lang="es-MX" b="1" dirty="0" smtClean="0">
                <a:solidFill>
                  <a:schemeClr val="tx1"/>
                </a:solidFill>
                <a:effectLst>
                  <a:glow rad="101600">
                    <a:schemeClr val="bg1">
                      <a:alpha val="60000"/>
                    </a:schemeClr>
                  </a:glow>
                </a:effectLst>
                <a:latin typeface="Times New Roman"/>
                <a:ea typeface="Times New Roman"/>
                <a:cs typeface="Times New Roman"/>
              </a:rPr>
              <a:t>≤  3%</a:t>
            </a:r>
          </a:p>
          <a:p>
            <a:r>
              <a:rPr lang="es-ES" b="1" spc="-10" dirty="0" smtClean="0">
                <a:solidFill>
                  <a:schemeClr val="tx1"/>
                </a:solidFill>
                <a:effectLst>
                  <a:glow rad="101600">
                    <a:schemeClr val="bg1">
                      <a:alpha val="60000"/>
                    </a:schemeClr>
                  </a:glow>
                </a:effectLst>
              </a:rPr>
              <a:t>%CV</a:t>
            </a:r>
            <a:r>
              <a:rPr lang="es-ES" b="1" spc="-10" baseline="-25000" dirty="0" smtClean="0">
                <a:solidFill>
                  <a:schemeClr val="tx1"/>
                </a:solidFill>
                <a:effectLst>
                  <a:glow rad="101600">
                    <a:schemeClr val="bg1">
                      <a:alpha val="60000"/>
                    </a:schemeClr>
                  </a:glow>
                </a:effectLst>
              </a:rPr>
              <a:t>R</a:t>
            </a:r>
            <a:r>
              <a:rPr lang="en-US" b="1" dirty="0" smtClean="0">
                <a:solidFill>
                  <a:schemeClr val="tx1"/>
                </a:solidFill>
                <a:effectLst>
                  <a:glow rad="101600">
                    <a:schemeClr val="bg1">
                      <a:alpha val="60000"/>
                    </a:schemeClr>
                  </a:glow>
                </a:effectLst>
                <a:latin typeface="Times New Roman"/>
                <a:cs typeface="Times New Roman"/>
              </a:rPr>
              <a:t> </a:t>
            </a:r>
            <a:r>
              <a:rPr lang="es-MX" b="1" dirty="0" smtClean="0">
                <a:solidFill>
                  <a:schemeClr val="tx1"/>
                </a:solidFill>
                <a:effectLst>
                  <a:glow rad="101600">
                    <a:schemeClr val="bg1">
                      <a:alpha val="60000"/>
                    </a:schemeClr>
                  </a:glow>
                </a:effectLst>
                <a:latin typeface="Times New Roman"/>
                <a:ea typeface="Times New Roman"/>
                <a:cs typeface="Times New Roman"/>
              </a:rPr>
              <a:t>=  2.</a:t>
            </a:r>
            <a:r>
              <a:rPr lang="es-ES" b="1" spc="-10" dirty="0" smtClean="0">
                <a:solidFill>
                  <a:schemeClr val="tx1"/>
                </a:solidFill>
                <a:effectLst>
                  <a:glow rad="101600">
                    <a:schemeClr val="bg1">
                      <a:alpha val="60000"/>
                    </a:schemeClr>
                  </a:glow>
                </a:effectLst>
              </a:rPr>
              <a:t> %</a:t>
            </a:r>
            <a:r>
              <a:rPr lang="es-ES" b="1" spc="-10" dirty="0" err="1" smtClean="0">
                <a:solidFill>
                  <a:schemeClr val="tx1"/>
                </a:solidFill>
                <a:effectLst>
                  <a:glow rad="101600">
                    <a:schemeClr val="bg1">
                      <a:alpha val="60000"/>
                    </a:schemeClr>
                  </a:glow>
                </a:effectLst>
              </a:rPr>
              <a:t>CV</a:t>
            </a:r>
            <a:r>
              <a:rPr lang="es-ES" b="1" spc="-10" baseline="-25000" dirty="0" err="1" smtClean="0">
                <a:solidFill>
                  <a:schemeClr val="tx1"/>
                </a:solidFill>
                <a:effectLst>
                  <a:glow rad="101600">
                    <a:schemeClr val="bg1">
                      <a:alpha val="60000"/>
                    </a:schemeClr>
                  </a:glow>
                </a:effectLst>
              </a:rPr>
              <a:t>r</a:t>
            </a:r>
            <a:endParaRPr lang="en-US" b="1" dirty="0" smtClean="0">
              <a:solidFill>
                <a:schemeClr val="tx1"/>
              </a:solidFill>
              <a:effectLst>
                <a:glow rad="101600">
                  <a:schemeClr val="bg1">
                    <a:alpha val="60000"/>
                  </a:schemeClr>
                </a:glo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0"/>
            <a:ext cx="7884368" cy="1323439"/>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DESARROLLO DE MÉTODOS QUÍMICOS POR ESPECTROFOTOMETRÍA  Y TITULACIONES  EN EL LABORATORIO DE MEDIO AMBIENTE</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1259632" y="980728"/>
            <a:ext cx="7884368" cy="369332"/>
          </a:xfrm>
          <a:prstGeom prst="rect">
            <a:avLst/>
          </a:prstGeom>
          <a:solidFill>
            <a:schemeClr val="bg1">
              <a:lumMod val="75000"/>
            </a:schemeClr>
          </a:solidFill>
          <a:ln w="19050">
            <a:solidFill>
              <a:schemeClr val="bg1"/>
            </a:solidFill>
          </a:ln>
        </p:spPr>
        <p:txBody>
          <a:bodyPr wrap="square" rtlCol="0">
            <a:spAutoFit/>
          </a:bodyPr>
          <a:lstStyle/>
          <a:p>
            <a:r>
              <a:rPr lang="es-MX"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CONTENIDO DEL PROYECTO DE TESIS</a:t>
            </a:r>
            <a:endParaRPr lang="en-US" dirty="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050" name="Rectangle 2"/>
          <p:cNvSpPr>
            <a:spLocks noChangeArrowheads="1"/>
          </p:cNvSpPr>
          <p:nvPr/>
        </p:nvSpPr>
        <p:spPr bwMode="auto">
          <a:xfrm>
            <a:off x="2051720" y="2312585"/>
            <a:ext cx="6120680" cy="3323987"/>
          </a:xfrm>
          <a:prstGeom prst="rect">
            <a:avLst/>
          </a:prstGeom>
          <a:noFill/>
          <a:ln w="9525">
            <a:noFill/>
            <a:miter lim="800000"/>
            <a:headEnd/>
            <a:tailEnd/>
          </a:ln>
          <a:effectLst>
            <a:outerShdw blurRad="50800" dist="38100" dir="13500000" algn="b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INTRODUCCIÓN</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CONDICIONES Y ALCANCES </a:t>
            </a:r>
          </a:p>
          <a:p>
            <a:pPr marL="285750" indent="-285750" algn="just" fontAlgn="base">
              <a:spcBef>
                <a:spcPct val="0"/>
              </a:spcBef>
              <a:spcAft>
                <a:spcPct val="0"/>
              </a:spcAft>
            </a:pPr>
            <a:r>
              <a:rPr lang="es-EC" sz="1400" dirty="0" smtClean="0">
                <a:solidFill>
                  <a:prstClr val="black"/>
                </a:solidFill>
                <a:latin typeface="Arial Black" pitchFamily="34" charset="0"/>
                <a:ea typeface="Times New Roman" pitchFamily="18" charset="0"/>
                <a:cs typeface="TimesNewRoman" charset="0"/>
              </a:rPr>
              <a:t>	          Validación de Métodos Analíticos</a:t>
            </a:r>
          </a:p>
          <a:p>
            <a:pPr marL="285750" indent="-285750" algn="just" fontAlgn="base">
              <a:spcBef>
                <a:spcPct val="0"/>
              </a:spcBef>
              <a:spcAft>
                <a:spcPct val="0"/>
              </a:spcAft>
            </a:pPr>
            <a:r>
              <a:rPr lang="es-EC" sz="1400" dirty="0" smtClean="0">
                <a:solidFill>
                  <a:prstClr val="black"/>
                </a:solidFill>
                <a:latin typeface="Arial Black" pitchFamily="34" charset="0"/>
                <a:ea typeface="Times New Roman" pitchFamily="18" charset="0"/>
                <a:cs typeface="TimesNewRoman" charset="0"/>
              </a:rPr>
              <a:t>	          Parámetros químicos</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METODOLOGÍA  Y CÁLCULOS DE VALIDACIÓN</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latin typeface="Arial Black" pitchFamily="34" charset="0"/>
                <a:ea typeface="Times New Roman" pitchFamily="18" charset="0"/>
                <a:cs typeface="TimesNewRoman" charset="0"/>
              </a:rPr>
              <a:t>DISCUSIÓN DE RESULTADOS</a:t>
            </a: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endParaRPr lang="es-EC" sz="1400" dirty="0" smtClean="0">
              <a:solidFill>
                <a:prstClr val="black"/>
              </a:solidFill>
              <a:latin typeface="Arial Black" pitchFamily="34" charset="0"/>
              <a:ea typeface="Times New Roman" pitchFamily="18" charset="0"/>
              <a:cs typeface="TimesNewRoman" charset="0"/>
            </a:endParaRPr>
          </a:p>
          <a:p>
            <a:pPr marL="285750" indent="-285750" algn="just" fontAlgn="base">
              <a:spcBef>
                <a:spcPct val="0"/>
              </a:spcBef>
              <a:spcAft>
                <a:spcPct val="0"/>
              </a:spcAft>
              <a:buFont typeface="Wingdings" pitchFamily="2" charset="2"/>
              <a:buChar char="v"/>
            </a:pPr>
            <a:r>
              <a:rPr lang="es-EC" sz="1400" dirty="0" smtClean="0">
                <a:solidFill>
                  <a:prstClr val="black"/>
                </a:solidFill>
                <a:effectLst>
                  <a:glow rad="101600">
                    <a:srgbClr val="66FF33">
                      <a:alpha val="60000"/>
                    </a:srgbClr>
                  </a:glow>
                </a:effectLst>
                <a:latin typeface="Arial Black" pitchFamily="34" charset="0"/>
                <a:ea typeface="Times New Roman" pitchFamily="18" charset="0"/>
                <a:cs typeface="TimesNewRoman" charset="0"/>
              </a:rPr>
              <a:t>CONCLUSIONES Y RECOMENDACIONES</a:t>
            </a:r>
            <a:endParaRPr lang="es-EC" sz="1400" dirty="0">
              <a:solidFill>
                <a:prstClr val="black"/>
              </a:solidFill>
              <a:effectLst>
                <a:glow rad="101600">
                  <a:srgbClr val="66FF33">
                    <a:alpha val="60000"/>
                  </a:srgbClr>
                </a:glow>
              </a:effectLst>
              <a:latin typeface="Arial Black" pitchFamily="34" charset="0"/>
              <a:ea typeface="Times New Roman" pitchFamily="18" charset="0"/>
              <a:cs typeface="TimesNewRoman" charset="0"/>
            </a:endParaRPr>
          </a:p>
        </p:txBody>
      </p:sp>
      <p:pic>
        <p:nvPicPr>
          <p:cNvPr id="15363" name="Picture 3"/>
          <p:cNvPicPr>
            <a:picLocks noChangeAspect="1" noChangeArrowheads="1"/>
          </p:cNvPicPr>
          <p:nvPr/>
        </p:nvPicPr>
        <p:blipFill>
          <a:blip r:embed="rId2" cstate="print"/>
          <a:srcRect/>
          <a:stretch>
            <a:fillRect/>
          </a:stretch>
        </p:blipFill>
        <p:spPr bwMode="auto">
          <a:xfrm>
            <a:off x="0" y="-27384"/>
            <a:ext cx="1259632" cy="6979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DESARROLLO DE MÉTODOS QUÍMICOS POR ESPECTROFOTOMETRÍA  Y TITULACIÓN  EN EL LABORATORIO DE MEDIO AMBIENTE </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692696"/>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CONCLUSIONES</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 name="23 CuadroTexto"/>
          <p:cNvSpPr txBox="1"/>
          <p:nvPr/>
        </p:nvSpPr>
        <p:spPr>
          <a:xfrm>
            <a:off x="1763688" y="1340768"/>
            <a:ext cx="6984776" cy="954107"/>
          </a:xfrm>
          <a:prstGeom prst="rect">
            <a:avLst/>
          </a:prstGeom>
          <a:noFill/>
        </p:spPr>
        <p:txBody>
          <a:bodyPr wrap="square" rtlCol="0">
            <a:spAutoFit/>
          </a:bodyPr>
          <a:lstStyle/>
          <a:p>
            <a:pPr lvl="0"/>
            <a:r>
              <a:rPr lang="es-MX" sz="1400" dirty="0" smtClean="0"/>
              <a:t>Los 8 métodos de ensayo se encuentran bajo los límites máximos permisibles para su aplicación en aguas limpias y residuales señalados en la legislación nacional. </a:t>
            </a:r>
          </a:p>
          <a:p>
            <a:pPr lvl="0"/>
            <a:r>
              <a:rPr lang="es-MX" sz="1400" b="1" dirty="0" smtClean="0"/>
              <a:t>A excepción del cromo hexavalente</a:t>
            </a:r>
            <a:r>
              <a:rPr lang="es-MX" sz="1400" dirty="0" smtClean="0"/>
              <a:t>, debido a que su</a:t>
            </a:r>
            <a:r>
              <a:rPr lang="es-MX" sz="1400" b="1" dirty="0" smtClean="0"/>
              <a:t> </a:t>
            </a:r>
            <a:r>
              <a:rPr lang="es-MX" sz="1400" b="1" dirty="0" err="1" smtClean="0"/>
              <a:t>LC</a:t>
            </a:r>
            <a:r>
              <a:rPr lang="es-MX" sz="1400" b="1" dirty="0" smtClean="0"/>
              <a:t> </a:t>
            </a:r>
            <a:r>
              <a:rPr lang="es-MX" sz="1400" dirty="0" smtClean="0"/>
              <a:t>permite un análisis solamente en aguas residuales. </a:t>
            </a:r>
            <a:endParaRPr lang="en-US" sz="1400" dirty="0" smtClean="0"/>
          </a:p>
        </p:txBody>
      </p:sp>
      <p:sp>
        <p:nvSpPr>
          <p:cNvPr id="25" name="24 CuadroTexto"/>
          <p:cNvSpPr txBox="1"/>
          <p:nvPr/>
        </p:nvSpPr>
        <p:spPr>
          <a:xfrm>
            <a:off x="683568" y="2492896"/>
            <a:ext cx="8064896" cy="2031325"/>
          </a:xfrm>
          <a:prstGeom prst="rect">
            <a:avLst/>
          </a:prstGeom>
          <a:noFill/>
        </p:spPr>
        <p:txBody>
          <a:bodyPr wrap="square" rtlCol="0">
            <a:spAutoFit/>
          </a:bodyPr>
          <a:lstStyle/>
          <a:p>
            <a:pPr lvl="0"/>
            <a:r>
              <a:rPr lang="es-EC" sz="1400" dirty="0" smtClean="0"/>
              <a:t>Los (</a:t>
            </a:r>
            <a:r>
              <a:rPr lang="es-EC" sz="1400" i="1" dirty="0" smtClean="0"/>
              <a:t>%</a:t>
            </a:r>
            <a:r>
              <a:rPr lang="es-EC" sz="1400" i="1" dirty="0" err="1" smtClean="0"/>
              <a:t>CV</a:t>
            </a:r>
            <a:r>
              <a:rPr lang="es-EC" sz="1400" i="1" baseline="-25000" dirty="0" err="1" smtClean="0"/>
              <a:t>r</a:t>
            </a:r>
            <a:r>
              <a:rPr lang="es-EC" sz="1400" dirty="0" smtClean="0"/>
              <a:t>) y (</a:t>
            </a:r>
            <a:r>
              <a:rPr lang="es-EC" sz="1400" i="1" dirty="0" smtClean="0"/>
              <a:t>%CV</a:t>
            </a:r>
            <a:r>
              <a:rPr lang="es-EC" sz="1400" i="1" baseline="-25000" dirty="0" smtClean="0"/>
              <a:t>R</a:t>
            </a:r>
            <a:r>
              <a:rPr lang="es-EC" sz="1400" dirty="0" smtClean="0"/>
              <a:t>), cumplen con el criterio de aceptación: “</a:t>
            </a:r>
            <a:r>
              <a:rPr lang="es-EC" sz="1400" b="1" i="1" dirty="0" smtClean="0"/>
              <a:t>la </a:t>
            </a:r>
            <a:r>
              <a:rPr lang="es-EC" sz="1400" b="1" i="1" dirty="0" err="1" smtClean="0"/>
              <a:t>repetibilidad</a:t>
            </a:r>
            <a:r>
              <a:rPr lang="es-EC" sz="1400" b="1" i="1" dirty="0" smtClean="0"/>
              <a:t> debe ser igual o menor al 3%, la </a:t>
            </a:r>
            <a:r>
              <a:rPr lang="es-EC" sz="1400" b="1" i="1" dirty="0" err="1" smtClean="0"/>
              <a:t>reproduciblidad</a:t>
            </a:r>
            <a:r>
              <a:rPr lang="es-EC" sz="1400" b="1" i="1" dirty="0" smtClean="0"/>
              <a:t> es de 2veces la </a:t>
            </a:r>
            <a:r>
              <a:rPr lang="es-EC" sz="1400" b="1" i="1" dirty="0" err="1" smtClean="0"/>
              <a:t>repetibilidad</a:t>
            </a:r>
            <a:r>
              <a:rPr lang="es-EC" sz="1400" dirty="0" smtClean="0"/>
              <a:t>” ; por tanto, estos métodos </a:t>
            </a:r>
            <a:r>
              <a:rPr lang="es-EC" sz="1400" b="1" dirty="0" smtClean="0"/>
              <a:t>son precisos bajo las condiciones de trabajo establecidas</a:t>
            </a:r>
            <a:r>
              <a:rPr lang="es-EC" sz="1400" dirty="0" smtClean="0"/>
              <a:t>.  </a:t>
            </a:r>
          </a:p>
          <a:p>
            <a:pPr lvl="0"/>
            <a:endParaRPr lang="es-EC" sz="1400" dirty="0" smtClean="0"/>
          </a:p>
          <a:p>
            <a:pPr lvl="0"/>
            <a:endParaRPr lang="en-US" sz="1400" dirty="0" smtClean="0"/>
          </a:p>
          <a:p>
            <a:r>
              <a:rPr lang="es-EC" sz="1400" dirty="0" smtClean="0"/>
              <a:t>Por otro lado, los </a:t>
            </a:r>
            <a:r>
              <a:rPr lang="es-EC" sz="1400" b="1" dirty="0" smtClean="0"/>
              <a:t>%CV</a:t>
            </a:r>
            <a:r>
              <a:rPr lang="es-EC" sz="1400" dirty="0" smtClean="0"/>
              <a:t> correspondientes al nitrógeno amoniacal, sulfuros y nitritos; </a:t>
            </a:r>
            <a:r>
              <a:rPr lang="es-EC" sz="1400" b="1" dirty="0" smtClean="0"/>
              <a:t>exceden el 3% de aceptación de </a:t>
            </a:r>
            <a:r>
              <a:rPr lang="es-EC" sz="1400" b="1" dirty="0" err="1" smtClean="0"/>
              <a:t>repetibilidad</a:t>
            </a:r>
            <a:r>
              <a:rPr lang="es-EC" sz="1400" b="1" dirty="0" smtClean="0"/>
              <a:t> pero cumplen con la condición de reproducibilidad</a:t>
            </a:r>
            <a:r>
              <a:rPr lang="es-EC" sz="1400" dirty="0" smtClean="0"/>
              <a:t>. No obstante, estos métodos son válidos, porque esta variación sólo ocurre a muy bajas concentraciones del </a:t>
            </a:r>
            <a:r>
              <a:rPr lang="es-EC" sz="1400" dirty="0" err="1" smtClean="0"/>
              <a:t>analito</a:t>
            </a:r>
            <a:r>
              <a:rPr lang="es-EC" sz="1400" dirty="0" smtClean="0"/>
              <a:t>, y se debe a la poca sensibilidad de los reactivos colorimétricos a dichas concentraciones.</a:t>
            </a:r>
            <a:endParaRPr lang="en-US" sz="1400" dirty="0" smtClean="0"/>
          </a:p>
        </p:txBody>
      </p:sp>
      <p:sp>
        <p:nvSpPr>
          <p:cNvPr id="19" name="18 CuadroTexto"/>
          <p:cNvSpPr txBox="1"/>
          <p:nvPr/>
        </p:nvSpPr>
        <p:spPr>
          <a:xfrm>
            <a:off x="683568" y="1268760"/>
            <a:ext cx="1080120" cy="369332"/>
          </a:xfrm>
          <a:prstGeom prst="rect">
            <a:avLst/>
          </a:prstGeom>
          <a:noFill/>
        </p:spPr>
        <p:txBody>
          <a:bodyPr wrap="square" rtlCol="0">
            <a:spAutoFit/>
          </a:bodyPr>
          <a:lstStyle/>
          <a:p>
            <a:r>
              <a:rPr lang="es-MX" b="1" dirty="0" err="1" smtClean="0"/>
              <a:t>LD</a:t>
            </a:r>
            <a:r>
              <a:rPr lang="es-MX" b="1" dirty="0" smtClean="0"/>
              <a:t> y </a:t>
            </a:r>
            <a:r>
              <a:rPr lang="es-MX" b="1" dirty="0" err="1" smtClean="0"/>
              <a:t>LC</a:t>
            </a:r>
            <a:endParaRPr lang="es-EC" dirty="0"/>
          </a:p>
        </p:txBody>
      </p:sp>
      <p:sp>
        <p:nvSpPr>
          <p:cNvPr id="20" name="19 Conector"/>
          <p:cNvSpPr/>
          <p:nvPr/>
        </p:nvSpPr>
        <p:spPr>
          <a:xfrm>
            <a:off x="251520" y="1412776"/>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20 CuadroTexto"/>
          <p:cNvSpPr txBox="1"/>
          <p:nvPr/>
        </p:nvSpPr>
        <p:spPr>
          <a:xfrm>
            <a:off x="755576" y="4725144"/>
            <a:ext cx="8280920" cy="738664"/>
          </a:xfrm>
          <a:prstGeom prst="rect">
            <a:avLst/>
          </a:prstGeom>
          <a:noFill/>
        </p:spPr>
        <p:txBody>
          <a:bodyPr wrap="square" rtlCol="0">
            <a:spAutoFit/>
          </a:bodyPr>
          <a:lstStyle/>
          <a:p>
            <a:pPr lvl="0"/>
            <a:r>
              <a:rPr lang="es-ES" sz="1400" dirty="0" smtClean="0"/>
              <a:t>Los resultados de exactitud (</a:t>
            </a:r>
            <a:r>
              <a:rPr lang="es-ES" sz="1400" i="1" dirty="0" smtClean="0"/>
              <a:t>%R</a:t>
            </a:r>
            <a:r>
              <a:rPr lang="es-ES" sz="1400" dirty="0" smtClean="0"/>
              <a:t>); cumplen con el criterio: </a:t>
            </a:r>
            <a:r>
              <a:rPr lang="es-ES" sz="1400" b="1" dirty="0" smtClean="0"/>
              <a:t>“</a:t>
            </a:r>
            <a:r>
              <a:rPr lang="es-ES" sz="1400" b="1" i="1" dirty="0" smtClean="0"/>
              <a:t>100%±4*S, donde S es la mayor desviación estándar de la precisión del método, S=%</a:t>
            </a:r>
            <a:r>
              <a:rPr lang="es-ES" sz="1400" b="1" i="1" dirty="0" err="1" smtClean="0"/>
              <a:t>CV</a:t>
            </a:r>
            <a:r>
              <a:rPr lang="es-ES" sz="1400" b="1" i="1" baseline="-25000" dirty="0" err="1" smtClean="0"/>
              <a:t>r</a:t>
            </a:r>
            <a:r>
              <a:rPr lang="es-ES" sz="1400" b="1" i="1" dirty="0" smtClean="0"/>
              <a:t>=3%</a:t>
            </a:r>
            <a:r>
              <a:rPr lang="es-ES" sz="1400" b="1" i="1" baseline="-25000" dirty="0" smtClean="0"/>
              <a:t>max</a:t>
            </a:r>
            <a:r>
              <a:rPr lang="es-ES" sz="1400" dirty="0" smtClean="0"/>
              <a:t>” , lo que implica que se encuentran dentro del porcentaje aceptable; es decir, estos métodos </a:t>
            </a:r>
            <a:r>
              <a:rPr lang="es-ES" sz="1400" b="1" dirty="0" smtClean="0"/>
              <a:t>son considerados exactos en las condiciones de trabajo empleadas </a:t>
            </a:r>
            <a:r>
              <a:rPr lang="es-ES" sz="1400" dirty="0" smtClean="0"/>
              <a:t>para este estudio</a:t>
            </a:r>
            <a:r>
              <a:rPr lang="es-MX" sz="1400" dirty="0" smtClean="0"/>
              <a:t>.</a:t>
            </a:r>
            <a:endParaRPr lang="en-US" sz="1400" dirty="0"/>
          </a:p>
        </p:txBody>
      </p:sp>
      <p:sp>
        <p:nvSpPr>
          <p:cNvPr id="22" name="21 CuadroTexto"/>
          <p:cNvSpPr txBox="1"/>
          <p:nvPr/>
        </p:nvSpPr>
        <p:spPr>
          <a:xfrm>
            <a:off x="755576" y="5805264"/>
            <a:ext cx="8064896" cy="307777"/>
          </a:xfrm>
          <a:prstGeom prst="rect">
            <a:avLst/>
          </a:prstGeom>
          <a:noFill/>
        </p:spPr>
        <p:txBody>
          <a:bodyPr wrap="square" rtlCol="0">
            <a:spAutoFit/>
          </a:bodyPr>
          <a:lstStyle/>
          <a:p>
            <a:pPr lvl="0"/>
            <a:r>
              <a:rPr lang="es-ES" sz="1400" dirty="0" smtClean="0"/>
              <a:t>Se comprobó la linealidad de cada método, obteniendo un coeficiente de determinación mayor a 0.995.</a:t>
            </a:r>
            <a:endParaRPr lang="en-US" sz="1400" dirty="0"/>
          </a:p>
        </p:txBody>
      </p:sp>
      <p:sp>
        <p:nvSpPr>
          <p:cNvPr id="23" name="22 Conector"/>
          <p:cNvSpPr/>
          <p:nvPr/>
        </p:nvSpPr>
        <p:spPr>
          <a:xfrm>
            <a:off x="251520" y="2564904"/>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25 Conector"/>
          <p:cNvSpPr/>
          <p:nvPr/>
        </p:nvSpPr>
        <p:spPr>
          <a:xfrm>
            <a:off x="251520" y="3645024"/>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26 Conector"/>
          <p:cNvSpPr/>
          <p:nvPr/>
        </p:nvSpPr>
        <p:spPr>
          <a:xfrm>
            <a:off x="251520" y="4797152"/>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27 Conector"/>
          <p:cNvSpPr/>
          <p:nvPr/>
        </p:nvSpPr>
        <p:spPr>
          <a:xfrm>
            <a:off x="251520" y="5877272"/>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DESARROLLO DE MÉTODOS QUÍMICOS POR ESPECTROFOTOMETRÍA  Y TITULACIÓN  EN EL LABORATORIO DE MEDIO AMBIENTE </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692696"/>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RECOMENDACIONES</a:t>
            </a:r>
            <a:endParaRPr lang="en-US" sz="1900" b="1" i="1" dirty="0" smtClean="0">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271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 name="23 CuadroTexto"/>
          <p:cNvSpPr txBox="1"/>
          <p:nvPr/>
        </p:nvSpPr>
        <p:spPr>
          <a:xfrm>
            <a:off x="467544" y="1340768"/>
            <a:ext cx="8280920" cy="954107"/>
          </a:xfrm>
          <a:prstGeom prst="rect">
            <a:avLst/>
          </a:prstGeom>
          <a:noFill/>
        </p:spPr>
        <p:txBody>
          <a:bodyPr wrap="square" rtlCol="0">
            <a:spAutoFit/>
          </a:bodyPr>
          <a:lstStyle/>
          <a:p>
            <a:pPr lvl="0"/>
            <a:r>
              <a:rPr lang="es-EC" sz="1400" dirty="0" smtClean="0"/>
              <a:t>El proceso de </a:t>
            </a:r>
            <a:r>
              <a:rPr lang="es-ES" sz="1400" dirty="0" smtClean="0"/>
              <a:t>validación de los métodos químicos, es un proceso complejo que requiere del conocimiento detallado de los métodos químicos de medición. Así mismo, se debe disponer de información estadística de los datos que se obtienen en forma rutinaria en el laboratorio, </a:t>
            </a:r>
            <a:r>
              <a:rPr lang="es-ES" sz="1400" b="1" dirty="0" smtClean="0"/>
              <a:t>por lo cual se recomienda realizar previamente estudios de validación de métodos, materiales y equipos</a:t>
            </a:r>
            <a:r>
              <a:rPr lang="es-ES" sz="1400" dirty="0" smtClean="0"/>
              <a:t>.</a:t>
            </a:r>
            <a:endParaRPr lang="en-US" sz="1400" dirty="0"/>
          </a:p>
        </p:txBody>
      </p:sp>
      <p:sp>
        <p:nvSpPr>
          <p:cNvPr id="25" name="24 CuadroTexto"/>
          <p:cNvSpPr txBox="1"/>
          <p:nvPr/>
        </p:nvSpPr>
        <p:spPr>
          <a:xfrm>
            <a:off x="467544" y="4581128"/>
            <a:ext cx="8064896" cy="1384995"/>
          </a:xfrm>
          <a:prstGeom prst="rect">
            <a:avLst/>
          </a:prstGeom>
          <a:noFill/>
        </p:spPr>
        <p:txBody>
          <a:bodyPr wrap="square" rtlCol="0">
            <a:spAutoFit/>
          </a:bodyPr>
          <a:lstStyle/>
          <a:p>
            <a:pPr lvl="0"/>
            <a:r>
              <a:rPr lang="es-ES" sz="1400" dirty="0" smtClean="0"/>
              <a:t>La validez e importancia de la información del laboratorio, particularmente las referidas a procedimientos de validación involucran </a:t>
            </a:r>
            <a:r>
              <a:rPr lang="es-ES" sz="1400" b="1" dirty="0" smtClean="0"/>
              <a:t>complejos procesos de análisis</a:t>
            </a:r>
            <a:r>
              <a:rPr lang="es-ES" sz="1400" dirty="0" smtClean="0"/>
              <a:t>, por consiguiente se recomienda el diseño e </a:t>
            </a:r>
            <a:r>
              <a:rPr lang="es-ES" sz="1400" b="1" dirty="0" smtClean="0"/>
              <a:t>implementación de un software  para el procesamiento, registro, generación de informes, almacenamiento y recuperación de los datos de ensayo o calibración</a:t>
            </a:r>
            <a:r>
              <a:rPr lang="es-ES" sz="1400" dirty="0" smtClean="0"/>
              <a:t>, con la finalidad de automatizar los procesos de validación y facilitar el intercambio </a:t>
            </a:r>
            <a:r>
              <a:rPr lang="es-ES" sz="1400" dirty="0" err="1" smtClean="0"/>
              <a:t>interlaboratorial</a:t>
            </a:r>
            <a:r>
              <a:rPr lang="es-ES" sz="1400" dirty="0" smtClean="0"/>
              <a:t>  de ensayos proporcionando un alto grado de confianza y calidad al </a:t>
            </a:r>
            <a:r>
              <a:rPr lang="es-ES" sz="1400" b="1" dirty="0" smtClean="0"/>
              <a:t>sistema de acreditación. </a:t>
            </a:r>
            <a:endParaRPr lang="en-US" sz="1400" b="1" dirty="0"/>
          </a:p>
        </p:txBody>
      </p:sp>
      <p:sp>
        <p:nvSpPr>
          <p:cNvPr id="19" name="18 CuadroTexto"/>
          <p:cNvSpPr txBox="1"/>
          <p:nvPr/>
        </p:nvSpPr>
        <p:spPr>
          <a:xfrm>
            <a:off x="467544" y="2708920"/>
            <a:ext cx="7704856" cy="1815882"/>
          </a:xfrm>
          <a:prstGeom prst="rect">
            <a:avLst/>
          </a:prstGeom>
          <a:noFill/>
        </p:spPr>
        <p:txBody>
          <a:bodyPr wrap="square" rtlCol="0">
            <a:spAutoFit/>
          </a:bodyPr>
          <a:lstStyle/>
          <a:p>
            <a:pPr lvl="0"/>
            <a:r>
              <a:rPr lang="es-ES" sz="1400" dirty="0" smtClean="0"/>
              <a:t>Si un nuevo analista desea producir cambios en: equipos, reactivos, instrumentación y materiales del laboratorio de trabajo para el análisis de los métodos químicos desarrollados en este trabajo, se deberá realizar un nuevo procedimiento de validación.</a:t>
            </a:r>
          </a:p>
          <a:p>
            <a:pPr lvl="0"/>
            <a:endParaRPr lang="en-US" sz="1400" dirty="0" smtClean="0"/>
          </a:p>
          <a:p>
            <a:pPr lvl="0"/>
            <a:r>
              <a:rPr lang="es-ES" sz="1400" dirty="0" smtClean="0"/>
              <a:t>Se recomienda siempre trabajar con reactivos de referencia actuales, disponer de los certificados de calibración de los equipos, tener los manuales de trabajo actualizados y trabajar respetando las políticas de manejo del laboratorio. </a:t>
            </a:r>
            <a:endParaRPr lang="en-US" sz="1400" dirty="0" smtClean="0"/>
          </a:p>
          <a:p>
            <a:endParaRPr lang="en-US" sz="1400" dirty="0"/>
          </a:p>
        </p:txBody>
      </p:sp>
      <p:sp>
        <p:nvSpPr>
          <p:cNvPr id="20" name="19 Conector"/>
          <p:cNvSpPr/>
          <p:nvPr/>
        </p:nvSpPr>
        <p:spPr>
          <a:xfrm>
            <a:off x="251520" y="1412776"/>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20 Conector"/>
          <p:cNvSpPr/>
          <p:nvPr/>
        </p:nvSpPr>
        <p:spPr>
          <a:xfrm>
            <a:off x="251520" y="2780928"/>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21 Conector"/>
          <p:cNvSpPr/>
          <p:nvPr/>
        </p:nvSpPr>
        <p:spPr>
          <a:xfrm>
            <a:off x="251520" y="3645024"/>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22 Conector"/>
          <p:cNvSpPr/>
          <p:nvPr/>
        </p:nvSpPr>
        <p:spPr>
          <a:xfrm>
            <a:off x="251520" y="4653136"/>
            <a:ext cx="179512" cy="14401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3933056"/>
            <a:ext cx="9144000" cy="2448272"/>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MX" sz="6000" b="1" dirty="0" smtClean="0">
                <a:solidFill>
                  <a:schemeClr val="tx1"/>
                </a:solidFill>
                <a:effectLst>
                  <a:outerShdw blurRad="38100" dist="38100" dir="2700000" algn="tl">
                    <a:srgbClr val="000000">
                      <a:alpha val="43137"/>
                    </a:srgbClr>
                  </a:outerShdw>
                </a:effectLst>
              </a:rPr>
              <a:t>GRACIAS</a:t>
            </a:r>
            <a:endParaRPr lang="en-US" sz="6000" dirty="0">
              <a:solidFill>
                <a:schemeClr val="tx1"/>
              </a:solidFill>
              <a:effectLst>
                <a:outerShdw blurRad="38100" dist="38100" dir="2700000" algn="tl">
                  <a:srgbClr val="000000">
                    <a:alpha val="43137"/>
                  </a:srgbClr>
                </a:outerShdw>
              </a:effectLst>
            </a:endParaRPr>
          </a:p>
          <a:p>
            <a:pPr algn="ctr"/>
            <a:endParaRPr lang="en-US" sz="6000" dirty="0">
              <a:solidFill>
                <a:schemeClr val="tx1"/>
              </a:solidFill>
              <a:effectLst>
                <a:outerShdw blurRad="38100" dist="38100" dir="2700000" algn="tl">
                  <a:srgbClr val="000000">
                    <a:alpha val="43137"/>
                  </a:srgbClr>
                </a:outerShdw>
              </a:effectLst>
            </a:endParaRPr>
          </a:p>
        </p:txBody>
      </p:sp>
      <p:sp>
        <p:nvSpPr>
          <p:cNvPr id="4" name="3 Rectángulo"/>
          <p:cNvSpPr/>
          <p:nvPr/>
        </p:nvSpPr>
        <p:spPr>
          <a:xfrm>
            <a:off x="0" y="0"/>
            <a:ext cx="9144000" cy="19168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323528" y="293158"/>
            <a:ext cx="1224136" cy="119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CuadroTexto"/>
          <p:cNvSpPr txBox="1"/>
          <p:nvPr/>
        </p:nvSpPr>
        <p:spPr>
          <a:xfrm>
            <a:off x="1835696" y="116632"/>
            <a:ext cx="2376264" cy="138499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nSpc>
                <a:spcPct val="150000"/>
              </a:lnSpc>
              <a:spcAft>
                <a:spcPts val="600"/>
              </a:spcAft>
            </a:pPr>
            <a:r>
              <a:rPr lang="es-MX" sz="1400" dirty="0" smtClean="0">
                <a:ln/>
                <a:solidFill>
                  <a:schemeClr val="bg1"/>
                </a:solidFill>
                <a:effectLst>
                  <a:glow rad="228600">
                    <a:schemeClr val="accent3">
                      <a:satMod val="175000"/>
                      <a:alpha val="40000"/>
                    </a:schemeClr>
                  </a:glow>
                </a:effectLst>
                <a:latin typeface="Arial Black" pitchFamily="34" charset="0"/>
              </a:rPr>
              <a:t>DEPARTAMENTO DE CIENCIAS DE LA TIERRA Y DE LA CONSTRUCCIÓN</a:t>
            </a:r>
            <a:endParaRPr lang="en-US" sz="1400" dirty="0">
              <a:ln/>
              <a:solidFill>
                <a:schemeClr val="bg1"/>
              </a:solidFill>
              <a:effectLst>
                <a:glow rad="228600">
                  <a:schemeClr val="accent3">
                    <a:satMod val="175000"/>
                    <a:alpha val="40000"/>
                  </a:schemeClr>
                </a:glow>
              </a:effectLst>
              <a:latin typeface="Arial Black" pitchFamily="34" charset="0"/>
            </a:endParaRPr>
          </a:p>
        </p:txBody>
      </p:sp>
      <p:sp>
        <p:nvSpPr>
          <p:cNvPr id="7" name="6 CuadroTexto"/>
          <p:cNvSpPr txBox="1"/>
          <p:nvPr/>
        </p:nvSpPr>
        <p:spPr>
          <a:xfrm>
            <a:off x="6660232" y="1196752"/>
            <a:ext cx="2448272" cy="646331"/>
          </a:xfrm>
          <a:prstGeom prst="rect">
            <a:avLst/>
          </a:prstGeom>
          <a:noFill/>
        </p:spPr>
        <p:txBody>
          <a:bodyPr wrap="square" rtlCol="0">
            <a:spAutoFit/>
          </a:bodyPr>
          <a:lstStyle/>
          <a:p>
            <a:pPr algn="r"/>
            <a:r>
              <a:rPr lang="es-MX" sz="1200" b="1" dirty="0" smtClean="0">
                <a:solidFill>
                  <a:schemeClr val="bg1"/>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rPr>
              <a:t>CARRERA DE INGENIERÍA  GEOGRÁFICA Y DEL MEDIO AMBIENTE</a:t>
            </a:r>
            <a:endParaRPr lang="en-US" sz="1200" b="1" dirty="0">
              <a:solidFill>
                <a:schemeClr val="bg1"/>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pic>
        <p:nvPicPr>
          <p:cNvPr id="1030" name="Picture 6"/>
          <p:cNvPicPr>
            <a:picLocks noChangeAspect="1" noChangeArrowheads="1"/>
          </p:cNvPicPr>
          <p:nvPr/>
        </p:nvPicPr>
        <p:blipFill>
          <a:blip r:embed="rId3" cstate="print"/>
          <a:srcRect/>
          <a:stretch>
            <a:fillRect/>
          </a:stretch>
        </p:blipFill>
        <p:spPr bwMode="auto">
          <a:xfrm>
            <a:off x="0" y="1916832"/>
            <a:ext cx="9144000" cy="2013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Rectángulo"/>
          <p:cNvSpPr/>
          <p:nvPr/>
        </p:nvSpPr>
        <p:spPr>
          <a:xfrm>
            <a:off x="0" y="6381328"/>
            <a:ext cx="9144000" cy="476672"/>
          </a:xfrm>
          <a:prstGeom prst="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r"/>
            <a:r>
              <a:rPr lang="es-MX" sz="950" b="1" dirty="0" smtClean="0">
                <a:solidFill>
                  <a:schemeClr val="tx1"/>
                </a:solidFill>
                <a:effectLst>
                  <a:outerShdw blurRad="38100" dist="38100" dir="2700000" algn="tl">
                    <a:srgbClr val="000000">
                      <a:alpha val="43137"/>
                    </a:srgbClr>
                  </a:outerShdw>
                </a:effectLst>
              </a:rPr>
              <a:t>AUTOR:  ALEXANDRA </a:t>
            </a:r>
            <a:r>
              <a:rPr lang="es-MX" sz="950" b="1" dirty="0">
                <a:solidFill>
                  <a:schemeClr val="tx1"/>
                </a:solidFill>
                <a:effectLst>
                  <a:outerShdw blurRad="38100" dist="38100" dir="2700000" algn="tl">
                    <a:srgbClr val="000000">
                      <a:alpha val="43137"/>
                    </a:srgbClr>
                  </a:outerShdw>
                </a:effectLst>
              </a:rPr>
              <a:t>MAGALY LAMIÑA LUGUAÑA</a:t>
            </a:r>
            <a:endParaRPr lang="en-US" sz="950" dirty="0">
              <a:solidFill>
                <a:schemeClr val="tx1"/>
              </a:solidFill>
              <a:effectLst>
                <a:outerShdw blurRad="38100" dist="38100" dir="2700000" algn="tl">
                  <a:srgbClr val="000000">
                    <a:alpha val="43137"/>
                  </a:srgbClr>
                </a:outerShdw>
              </a:effectLst>
            </a:endParaRPr>
          </a:p>
          <a:p>
            <a:pPr algn="r"/>
            <a:r>
              <a:rPr lang="es-MX" sz="950" b="1" dirty="0" err="1">
                <a:solidFill>
                  <a:schemeClr val="tx1"/>
                </a:solidFill>
                <a:effectLst>
                  <a:outerShdw blurRad="38100" dist="38100" dir="2700000" algn="tl">
                    <a:srgbClr val="000000">
                      <a:alpha val="43137"/>
                    </a:srgbClr>
                  </a:outerShdw>
                </a:effectLst>
              </a:rPr>
              <a:t>Sangolquí</a:t>
            </a:r>
            <a:r>
              <a:rPr lang="es-MX" sz="950" b="1" dirty="0">
                <a:solidFill>
                  <a:schemeClr val="tx1"/>
                </a:solidFill>
                <a:effectLst>
                  <a:outerShdw blurRad="38100" dist="38100" dir="2700000" algn="tl">
                    <a:srgbClr val="000000">
                      <a:alpha val="43137"/>
                    </a:srgbClr>
                  </a:outerShdw>
                </a:effectLst>
              </a:rPr>
              <a:t> – </a:t>
            </a:r>
            <a:r>
              <a:rPr lang="es-MX" sz="950" b="1" dirty="0" smtClean="0">
                <a:solidFill>
                  <a:schemeClr val="tx1"/>
                </a:solidFill>
                <a:effectLst>
                  <a:outerShdw blurRad="38100" dist="38100" dir="2700000" algn="tl">
                    <a:srgbClr val="000000">
                      <a:alpha val="43137"/>
                    </a:srgbClr>
                  </a:outerShdw>
                </a:effectLst>
              </a:rPr>
              <a:t>Ecuador</a:t>
            </a:r>
            <a:r>
              <a:rPr lang="en-US" sz="950" dirty="0" smtClean="0">
                <a:solidFill>
                  <a:schemeClr val="tx1"/>
                </a:solidFill>
                <a:effectLst>
                  <a:outerShdw blurRad="38100" dist="38100" dir="2700000" algn="tl">
                    <a:srgbClr val="000000">
                      <a:alpha val="43137"/>
                    </a:srgbClr>
                  </a:outerShdw>
                </a:effectLst>
              </a:rPr>
              <a:t>.     </a:t>
            </a:r>
            <a:r>
              <a:rPr lang="es-MX" sz="950" b="1" dirty="0" smtClean="0">
                <a:solidFill>
                  <a:schemeClr val="tx1"/>
                </a:solidFill>
                <a:effectLst>
                  <a:outerShdw blurRad="38100" dist="38100" dir="2700000" algn="tl">
                    <a:srgbClr val="000000">
                      <a:alpha val="43137"/>
                    </a:srgbClr>
                  </a:outerShdw>
                </a:effectLst>
              </a:rPr>
              <a:t>Mayo</a:t>
            </a:r>
            <a:r>
              <a:rPr lang="es-MX" sz="950" b="1" dirty="0">
                <a:solidFill>
                  <a:schemeClr val="tx1"/>
                </a:solidFill>
                <a:effectLst>
                  <a:outerShdw blurRad="38100" dist="38100" dir="2700000" algn="tl">
                    <a:srgbClr val="000000">
                      <a:alpha val="43137"/>
                    </a:srgbClr>
                  </a:outerShdw>
                </a:effectLst>
              </a:rPr>
              <a:t>, 2011</a:t>
            </a:r>
            <a:endParaRPr lang="en-US" sz="950" dirty="0">
              <a:solidFill>
                <a:schemeClr val="tx1"/>
              </a:solidFill>
              <a:effectLst>
                <a:outerShdw blurRad="38100" dist="38100" dir="2700000" algn="tl">
                  <a:srgbClr val="000000">
                    <a:alpha val="43137"/>
                  </a:srgbClr>
                </a:outerShdw>
              </a:effectLst>
            </a:endParaRPr>
          </a:p>
          <a:p>
            <a:pPr algn="r"/>
            <a:endParaRPr lang="en-US" sz="950" dirty="0">
              <a:solidFill>
                <a:schemeClr val="tx1"/>
              </a:solidFill>
              <a:effectLst>
                <a:outerShdw blurRad="38100" dist="38100" dir="2700000" algn="tl">
                  <a:srgbClr val="000000">
                    <a:alpha val="43137"/>
                  </a:srgbClr>
                </a:outerShdw>
              </a:effectLst>
            </a:endParaRPr>
          </a:p>
        </p:txBody>
      </p:sp>
      <p:sp>
        <p:nvSpPr>
          <p:cNvPr id="17" name="16 CuadroTexto"/>
          <p:cNvSpPr txBox="1"/>
          <p:nvPr/>
        </p:nvSpPr>
        <p:spPr>
          <a:xfrm>
            <a:off x="611560" y="1484784"/>
            <a:ext cx="1152128" cy="36933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MX" b="1" dirty="0" smtClean="0">
                <a:ln/>
                <a:solidFill>
                  <a:schemeClr val="bg1"/>
                </a:solidFill>
                <a:effectLst>
                  <a:glow rad="228600">
                    <a:schemeClr val="accent3">
                      <a:satMod val="175000"/>
                      <a:alpha val="40000"/>
                    </a:schemeClr>
                  </a:glow>
                </a:effectLst>
                <a:latin typeface="Algerian" pitchFamily="82" charset="0"/>
              </a:rPr>
              <a:t>ESPE</a:t>
            </a:r>
            <a:endParaRPr lang="en-US" b="1" dirty="0">
              <a:ln/>
              <a:solidFill>
                <a:schemeClr val="bg1"/>
              </a:solidFill>
              <a:effectLst>
                <a:glow rad="228600">
                  <a:schemeClr val="accent3">
                    <a:satMod val="175000"/>
                    <a:alpha val="40000"/>
                  </a:schemeClr>
                </a:glow>
              </a:effectLst>
              <a:latin typeface="Algeri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MARCO TEÓRICO: Validación de Métodos Analíticos</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36712"/>
            <a:ext cx="9144000" cy="384721"/>
          </a:xfrm>
          <a:prstGeom prst="rect">
            <a:avLst/>
          </a:prstGeom>
          <a:solidFill>
            <a:schemeClr val="bg1">
              <a:lumMod val="75000"/>
            </a:schemeClr>
          </a:solidFill>
          <a:ln w="19050">
            <a:solidFill>
              <a:schemeClr val="bg1"/>
            </a:solidFill>
          </a:ln>
        </p:spPr>
        <p:txBody>
          <a:bodyPr wrap="square" rtlCol="0">
            <a:spAutoFit/>
          </a:bodyPr>
          <a:lstStyle/>
          <a:p>
            <a:r>
              <a:rPr lang="es-MX"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Condiciones y alcance de la Validación </a:t>
            </a:r>
            <a:endParaRPr lang="en-US" sz="1900" dirty="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graphicFrame>
        <p:nvGraphicFramePr>
          <p:cNvPr id="19" name="18 Tabla"/>
          <p:cNvGraphicFramePr>
            <a:graphicFrameLocks noGrp="1"/>
          </p:cNvGraphicFramePr>
          <p:nvPr/>
        </p:nvGraphicFramePr>
        <p:xfrm>
          <a:off x="395536" y="3068960"/>
          <a:ext cx="2664296" cy="2468880"/>
        </p:xfrm>
        <a:graphic>
          <a:graphicData uri="http://schemas.openxmlformats.org/drawingml/2006/table">
            <a:tbl>
              <a:tblPr firstRow="1" bandRow="1">
                <a:tableStyleId>{F5AB1C69-6EDB-4FF4-983F-18BD219EF322}</a:tableStyleId>
              </a:tblPr>
              <a:tblGrid>
                <a:gridCol w="2664296"/>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Veracidad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Selectividad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Linealidad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Límite de detección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Límite de cuantificación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Robustez</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Precisión (</a:t>
                      </a:r>
                      <a:r>
                        <a:rPr lang="es-EC" sz="1300" b="1" kern="1200" dirty="0" err="1" smtClean="0">
                          <a:solidFill>
                            <a:schemeClr val="dk1"/>
                          </a:solidFill>
                          <a:latin typeface="+mn-lt"/>
                          <a:ea typeface="+mn-ea"/>
                          <a:cs typeface="+mn-cs"/>
                        </a:rPr>
                        <a:t>repetibilidad</a:t>
                      </a:r>
                      <a:r>
                        <a:rPr lang="es-EC" sz="1300" b="1" kern="1200" dirty="0" smtClean="0">
                          <a:solidFill>
                            <a:schemeClr val="dk1"/>
                          </a:solidFill>
                          <a:latin typeface="+mn-lt"/>
                          <a:ea typeface="+mn-ea"/>
                          <a:cs typeface="+mn-cs"/>
                        </a:rPr>
                        <a:t> y/o</a:t>
                      </a:r>
                      <a:r>
                        <a:rPr lang="es-EC" sz="1300" b="1" kern="1200" baseline="0" dirty="0" smtClean="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C" sz="1300" b="1" kern="1200" baseline="0" dirty="0" smtClean="0">
                          <a:solidFill>
                            <a:schemeClr val="dk1"/>
                          </a:solidFill>
                          <a:latin typeface="+mn-lt"/>
                          <a:ea typeface="+mn-ea"/>
                          <a:cs typeface="+mn-cs"/>
                        </a:rPr>
                        <a:t>                     </a:t>
                      </a:r>
                      <a:r>
                        <a:rPr lang="es-EC" sz="1300" b="1" kern="1200" dirty="0" smtClean="0">
                          <a:solidFill>
                            <a:schemeClr val="dk1"/>
                          </a:solidFill>
                          <a:latin typeface="+mn-lt"/>
                          <a:ea typeface="+mn-ea"/>
                          <a:cs typeface="+mn-cs"/>
                        </a:rPr>
                        <a:t>reproducibilidad)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Exactitud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Incertidumbre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Intervalo de trabajo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300" b="1" kern="1200" dirty="0" smtClean="0">
                          <a:solidFill>
                            <a:schemeClr val="dk1"/>
                          </a:solidFill>
                          <a:latin typeface="+mn-lt"/>
                          <a:ea typeface="+mn-ea"/>
                          <a:cs typeface="+mn-cs"/>
                        </a:rPr>
                        <a:t> Gráficos de control</a:t>
                      </a:r>
                      <a:endParaRPr kumimoji="0" lang="en-US" sz="1300" b="1"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tc>
              </a:tr>
            </a:tbl>
          </a:graphicData>
        </a:graphic>
      </p:graphicFrame>
      <p:graphicFrame>
        <p:nvGraphicFramePr>
          <p:cNvPr id="20" name="19 Tabla"/>
          <p:cNvGraphicFramePr>
            <a:graphicFrameLocks noGrp="1"/>
          </p:cNvGraphicFramePr>
          <p:nvPr/>
        </p:nvGraphicFramePr>
        <p:xfrm>
          <a:off x="3563888" y="3068960"/>
          <a:ext cx="2736304" cy="2174177"/>
        </p:xfrm>
        <a:graphic>
          <a:graphicData uri="http://schemas.openxmlformats.org/drawingml/2006/table">
            <a:tbl>
              <a:tblPr firstRow="1" bandRow="1">
                <a:tableStyleId>{21E4AEA4-8DFA-4A89-87EB-49C32662AFE0}</a:tableStyleId>
              </a:tblPr>
              <a:tblGrid>
                <a:gridCol w="2736304"/>
              </a:tblGrid>
              <a:tr h="217417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Rango de trabajo y linealidad</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Límites de detección y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cuantificación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Precisión: </a:t>
                      </a:r>
                      <a:r>
                        <a:rPr kumimoji="0" lang="es-EC" sz="1400" b="1" i="0" u="none" strike="noStrike" kern="1200" cap="none" spc="0" normalizeH="0" baseline="0" noProof="0" dirty="0" err="1" smtClean="0">
                          <a:ln>
                            <a:noFill/>
                          </a:ln>
                          <a:solidFill>
                            <a:prstClr val="black"/>
                          </a:solidFill>
                          <a:effectLst/>
                          <a:uLnTx/>
                          <a:uFillTx/>
                          <a:latin typeface="+mn-lt"/>
                          <a:ea typeface="+mn-ea"/>
                          <a:cs typeface="Arial" pitchFamily="34" charset="0"/>
                        </a:rPr>
                        <a:t>repetibilidad</a:t>
                      </a: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y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reproducibilidad</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Incertidumbre</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s-EC" sz="1400" b="1" i="0" u="none" strike="noStrike" kern="1200" cap="none" spc="0" normalizeH="0" baseline="0" noProof="0" dirty="0" smtClean="0">
                          <a:ln>
                            <a:noFill/>
                          </a:ln>
                          <a:solidFill>
                            <a:prstClr val="black"/>
                          </a:solidFill>
                          <a:effectLst/>
                          <a:uLnTx/>
                          <a:uFillTx/>
                          <a:latin typeface="+mn-lt"/>
                          <a:ea typeface="+mn-ea"/>
                          <a:cs typeface="Arial" pitchFamily="34" charset="0"/>
                        </a:rPr>
                        <a:t> Exactitud</a:t>
                      </a:r>
                      <a:endParaRPr kumimoji="0" lang="en-US" sz="1400" b="1"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solidFill>
                      <a:schemeClr val="accent2">
                        <a:lumMod val="60000"/>
                        <a:lumOff val="40000"/>
                      </a:schemeClr>
                    </a:solidFill>
                  </a:tcPr>
                </a:tc>
              </a:tr>
            </a:tbl>
          </a:graphicData>
        </a:graphic>
      </p:graphicFrame>
      <p:graphicFrame>
        <p:nvGraphicFramePr>
          <p:cNvPr id="18" name="17 Tabla"/>
          <p:cNvGraphicFramePr>
            <a:graphicFrameLocks noGrp="1"/>
          </p:cNvGraphicFramePr>
          <p:nvPr/>
        </p:nvGraphicFramePr>
        <p:xfrm>
          <a:off x="6588224" y="3140968"/>
          <a:ext cx="2032000" cy="998720"/>
        </p:xfrm>
        <a:graphic>
          <a:graphicData uri="http://schemas.openxmlformats.org/drawingml/2006/table">
            <a:tbl>
              <a:tblPr firstRow="1" bandRow="1">
                <a:tableStyleId>{5C22544A-7EE6-4342-B048-85BDC9FD1C3A}</a:tableStyleId>
              </a:tblPr>
              <a:tblGrid>
                <a:gridCol w="2032000"/>
              </a:tblGrid>
              <a:tr h="998720">
                <a:tc>
                  <a:txBody>
                    <a:bodyPr/>
                    <a:lstStyle/>
                    <a:p>
                      <a:endParaRPr lang="es-EC" sz="1400" b="1" kern="1200" dirty="0" smtClean="0">
                        <a:solidFill>
                          <a:schemeClr val="dk1"/>
                        </a:solidFill>
                        <a:latin typeface="+mn-lt"/>
                        <a:ea typeface="+mn-ea"/>
                        <a:cs typeface="Arial" pitchFamily="34" charset="0"/>
                      </a:endParaRPr>
                    </a:p>
                    <a:p>
                      <a:r>
                        <a:rPr lang="es-EC" sz="1400" b="1" kern="1200" dirty="0" smtClean="0">
                          <a:solidFill>
                            <a:schemeClr val="dk1"/>
                          </a:solidFill>
                          <a:latin typeface="+mn-lt"/>
                          <a:ea typeface="+mn-ea"/>
                          <a:cs typeface="Arial" pitchFamily="34" charset="0"/>
                        </a:rPr>
                        <a:t>Selección  a juicio profesional</a:t>
                      </a:r>
                      <a:endParaRPr lang="en-US" sz="1400" b="1" dirty="0">
                        <a:latin typeface="+mn-lt"/>
                        <a:cs typeface="Arial" pitchFamily="34" charset="0"/>
                      </a:endParaRPr>
                    </a:p>
                  </a:txBody>
                  <a:tcPr>
                    <a:solidFill>
                      <a:schemeClr val="accent1">
                        <a:lumMod val="40000"/>
                        <a:lumOff val="60000"/>
                      </a:schemeClr>
                    </a:solidFill>
                  </a:tcPr>
                </a:tc>
              </a:tr>
            </a:tbl>
          </a:graphicData>
        </a:graphic>
      </p:graphicFrame>
      <p:sp>
        <p:nvSpPr>
          <p:cNvPr id="7" name="6 CuadroTexto"/>
          <p:cNvSpPr txBox="1"/>
          <p:nvPr/>
        </p:nvSpPr>
        <p:spPr>
          <a:xfrm>
            <a:off x="395536" y="2204864"/>
            <a:ext cx="2664296" cy="369332"/>
          </a:xfrm>
          <a:prstGeom prst="rect">
            <a:avLst/>
          </a:prstGeom>
          <a:noFill/>
        </p:spPr>
        <p:txBody>
          <a:bodyPr wrap="square" rtlCol="0">
            <a:spAutoFit/>
          </a:bodyPr>
          <a:lstStyle/>
          <a:p>
            <a:endParaRPr lang="en-US" dirty="0"/>
          </a:p>
        </p:txBody>
      </p:sp>
      <p:sp>
        <p:nvSpPr>
          <p:cNvPr id="8" name="7 CuadroTexto"/>
          <p:cNvSpPr txBox="1"/>
          <p:nvPr/>
        </p:nvSpPr>
        <p:spPr>
          <a:xfrm>
            <a:off x="395536" y="2204864"/>
            <a:ext cx="25922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es-MX" b="1" dirty="0" smtClean="0">
                <a:solidFill>
                  <a:prstClr val="white"/>
                </a:solidFill>
                <a:cs typeface="Arial" pitchFamily="34" charset="0"/>
              </a:rPr>
              <a:t>CASO 1: MÉTODOS NORMALIZADOS</a:t>
            </a:r>
            <a:endParaRPr lang="en-US" b="1" dirty="0" smtClean="0">
              <a:solidFill>
                <a:prstClr val="white"/>
              </a:solidFill>
              <a:cs typeface="Arial" pitchFamily="34" charset="0"/>
            </a:endParaRPr>
          </a:p>
        </p:txBody>
      </p:sp>
      <p:sp>
        <p:nvSpPr>
          <p:cNvPr id="9" name="8 CuadroTexto"/>
          <p:cNvSpPr txBox="1"/>
          <p:nvPr/>
        </p:nvSpPr>
        <p:spPr>
          <a:xfrm>
            <a:off x="3491880" y="2204864"/>
            <a:ext cx="266429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b="1" dirty="0" smtClean="0">
                <a:solidFill>
                  <a:prstClr val="white"/>
                </a:solidFill>
                <a:cs typeface="Arial" pitchFamily="34" charset="0"/>
              </a:rPr>
              <a:t>CASO 2: MÉTODOS MODIFICADOS</a:t>
            </a:r>
            <a:endParaRPr lang="en-US" dirty="0"/>
          </a:p>
        </p:txBody>
      </p:sp>
      <p:sp>
        <p:nvSpPr>
          <p:cNvPr id="10" name="9 CuadroTexto"/>
          <p:cNvSpPr txBox="1"/>
          <p:nvPr/>
        </p:nvSpPr>
        <p:spPr>
          <a:xfrm>
            <a:off x="6588224" y="2204865"/>
            <a:ext cx="201622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b="1" dirty="0" smtClean="0">
                <a:cs typeface="Arial" pitchFamily="34" charset="0"/>
              </a:rPr>
              <a:t>CASO 3: MÉTODOS INTERNOS</a:t>
            </a:r>
            <a:endParaRPr lang="en-US" b="1"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707886"/>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VALIDACIÓN DE PARÁMETROS QUÍMICOS</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548680"/>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Métodos de Análisis Químicos</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3" name="Rectangle 2"/>
          <p:cNvSpPr>
            <a:spLocks noChangeArrowheads="1"/>
          </p:cNvSpPr>
          <p:nvPr/>
        </p:nvSpPr>
        <p:spPr bwMode="auto">
          <a:xfrm>
            <a:off x="323528" y="4509120"/>
            <a:ext cx="2448272" cy="2923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300" dirty="0" smtClean="0">
                <a:solidFill>
                  <a:prstClr val="white"/>
                </a:solidFill>
                <a:effectLst>
                  <a:glow rad="139700">
                    <a:schemeClr val="tx1">
                      <a:alpha val="40000"/>
                    </a:schemeClr>
                  </a:glow>
                </a:effectLst>
                <a:latin typeface="Arial Black" pitchFamily="34" charset="0"/>
                <a:ea typeface="Times New Roman" pitchFamily="18" charset="0"/>
                <a:cs typeface="TimesNewRoman" charset="0"/>
              </a:rPr>
              <a:t>ESPECTROFOTOMETRÍA </a:t>
            </a:r>
            <a:endParaRPr lang="es-EC" sz="1300" dirty="0" smtClean="0">
              <a:solidFill>
                <a:prstClr val="black"/>
              </a:solidFill>
              <a:effectLst>
                <a:glow rad="139700">
                  <a:schemeClr val="tx1">
                    <a:alpha val="40000"/>
                  </a:schemeClr>
                </a:glow>
              </a:effectLst>
              <a:latin typeface="Arial Black" pitchFamily="34" charset="0"/>
              <a:ea typeface="Times New Roman" pitchFamily="18" charset="0"/>
              <a:cs typeface="TimesNewRoman" charset="0"/>
            </a:endParaRPr>
          </a:p>
        </p:txBody>
      </p:sp>
      <p:sp>
        <p:nvSpPr>
          <p:cNvPr id="24" name="23 CuadroTexto"/>
          <p:cNvSpPr txBox="1"/>
          <p:nvPr/>
        </p:nvSpPr>
        <p:spPr>
          <a:xfrm>
            <a:off x="323528" y="4941168"/>
            <a:ext cx="4824536" cy="738664"/>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400" dirty="0" smtClean="0">
                <a:solidFill>
                  <a:prstClr val="black"/>
                </a:solidFill>
              </a:rPr>
              <a:t>Método de análisis óptico. El espectrofotómetro compara la radiación absorbida por una solución de concentración desconocida (400-800nm)</a:t>
            </a:r>
            <a:endParaRPr lang="en-US" sz="1400" dirty="0" smtClean="0">
              <a:solidFill>
                <a:prstClr val="black"/>
              </a:solidFill>
            </a:endParaRPr>
          </a:p>
        </p:txBody>
      </p:sp>
      <p:sp>
        <p:nvSpPr>
          <p:cNvPr id="162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2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2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28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28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283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28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843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55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559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8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32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0" name="Picture 1"/>
          <p:cNvPicPr>
            <a:picLocks noChangeAspect="1" noChangeArrowheads="1"/>
          </p:cNvPicPr>
          <p:nvPr/>
        </p:nvPicPr>
        <p:blipFill>
          <a:blip r:embed="rId2" cstate="print">
            <a:lum contrast="40000"/>
          </a:blip>
          <a:srcRect/>
          <a:stretch>
            <a:fillRect/>
          </a:stretch>
        </p:blipFill>
        <p:spPr bwMode="auto">
          <a:xfrm>
            <a:off x="5580112" y="4797152"/>
            <a:ext cx="3077236" cy="1774702"/>
          </a:xfrm>
          <a:prstGeom prst="rect">
            <a:avLst/>
          </a:prstGeom>
          <a:noFill/>
          <a:ln w="22225">
            <a:solidFill>
              <a:schemeClr val="tx1"/>
            </a:solidFill>
            <a:miter lim="800000"/>
            <a:headEnd/>
            <a:tailEnd/>
          </a:ln>
        </p:spPr>
      </p:pic>
      <p:sp>
        <p:nvSpPr>
          <p:cNvPr id="41" name="Rectangle 2"/>
          <p:cNvSpPr>
            <a:spLocks noChangeArrowheads="1"/>
          </p:cNvSpPr>
          <p:nvPr/>
        </p:nvSpPr>
        <p:spPr bwMode="auto">
          <a:xfrm>
            <a:off x="395536" y="1556792"/>
            <a:ext cx="1584176" cy="2923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C" sz="1300" dirty="0" smtClean="0">
                <a:effectLst>
                  <a:glow rad="139700">
                    <a:schemeClr val="accent1">
                      <a:satMod val="175000"/>
                      <a:alpha val="40000"/>
                    </a:schemeClr>
                  </a:glow>
                </a:effectLst>
                <a:latin typeface="Arial Black" pitchFamily="34" charset="0"/>
                <a:ea typeface="Times New Roman" pitchFamily="18" charset="0"/>
                <a:cs typeface="TimesNewRoman" charset="0"/>
              </a:rPr>
              <a:t>TITULACIÓN</a:t>
            </a:r>
            <a:endParaRPr kumimoji="0" lang="es-EC" sz="1300" b="0" i="0" u="none" strike="noStrike" cap="none" normalizeH="0" baseline="0" dirty="0" smtClean="0">
              <a:ln>
                <a:noFill/>
              </a:ln>
              <a:solidFill>
                <a:schemeClr val="tx1"/>
              </a:solidFill>
              <a:effectLst>
                <a:glow rad="139700">
                  <a:schemeClr val="accent1">
                    <a:satMod val="175000"/>
                    <a:alpha val="40000"/>
                  </a:schemeClr>
                </a:glow>
              </a:effectLst>
              <a:latin typeface="Arial Black" pitchFamily="34" charset="0"/>
              <a:ea typeface="Times New Roman" pitchFamily="18" charset="0"/>
              <a:cs typeface="TimesNewRoman" charset="0"/>
            </a:endParaRPr>
          </a:p>
        </p:txBody>
      </p:sp>
      <p:sp>
        <p:nvSpPr>
          <p:cNvPr id="42" name="41 CuadroTexto"/>
          <p:cNvSpPr txBox="1"/>
          <p:nvPr/>
        </p:nvSpPr>
        <p:spPr>
          <a:xfrm>
            <a:off x="395536" y="1988840"/>
            <a:ext cx="259228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smtClean="0"/>
              <a:t>Método de análisis químico volumétrico cuantitativo -&gt; </a:t>
            </a:r>
            <a:r>
              <a:rPr lang="es-ES" sz="1400" b="1" dirty="0" smtClean="0"/>
              <a:t>“</a:t>
            </a:r>
            <a:r>
              <a:rPr lang="es-ES" sz="1400" b="1" dirty="0" err="1" smtClean="0"/>
              <a:t>titulante</a:t>
            </a:r>
            <a:r>
              <a:rPr lang="es-ES" sz="1400" b="1" dirty="0" smtClean="0"/>
              <a:t>”</a:t>
            </a:r>
            <a:r>
              <a:rPr lang="es-ES" sz="1400" dirty="0" smtClean="0"/>
              <a:t>  de Vol. y </a:t>
            </a:r>
            <a:r>
              <a:rPr lang="es-ES" sz="1400" dirty="0" err="1" smtClean="0"/>
              <a:t>Conc</a:t>
            </a:r>
            <a:r>
              <a:rPr lang="es-ES" sz="1400" dirty="0" smtClean="0"/>
              <a:t>. conocida reacciona con una solución de </a:t>
            </a:r>
            <a:r>
              <a:rPr lang="es-ES" sz="1400" dirty="0" err="1" smtClean="0"/>
              <a:t>Conc</a:t>
            </a:r>
            <a:r>
              <a:rPr lang="es-ES" sz="1400" dirty="0" smtClean="0"/>
              <a:t>. desconocida.</a:t>
            </a:r>
          </a:p>
        </p:txBody>
      </p:sp>
      <p:pic>
        <p:nvPicPr>
          <p:cNvPr id="44" name="Picture 22"/>
          <p:cNvPicPr>
            <a:picLocks noChangeAspect="1" noChangeArrowheads="1"/>
          </p:cNvPicPr>
          <p:nvPr/>
        </p:nvPicPr>
        <p:blipFill>
          <a:blip r:embed="rId3" cstate="print">
            <a:lum contrast="40000"/>
          </a:blip>
          <a:srcRect/>
          <a:stretch>
            <a:fillRect/>
          </a:stretch>
        </p:blipFill>
        <p:spPr bwMode="auto">
          <a:xfrm>
            <a:off x="7164288" y="1052736"/>
            <a:ext cx="1152127" cy="2625453"/>
          </a:xfrm>
          <a:prstGeom prst="rect">
            <a:avLst/>
          </a:prstGeom>
          <a:noFill/>
          <a:ln w="22225">
            <a:solidFill>
              <a:schemeClr val="tx1"/>
            </a:solidFill>
            <a:miter lim="800000"/>
            <a:headEnd/>
            <a:tailEnd/>
          </a:ln>
        </p:spPr>
      </p:pic>
      <p:grpSp>
        <p:nvGrpSpPr>
          <p:cNvPr id="35" name="34 Grupo"/>
          <p:cNvGrpSpPr/>
          <p:nvPr/>
        </p:nvGrpSpPr>
        <p:grpSpPr>
          <a:xfrm>
            <a:off x="3635896" y="1052736"/>
            <a:ext cx="2016224" cy="3095183"/>
            <a:chOff x="3635896" y="1052736"/>
            <a:chExt cx="2016224" cy="3095183"/>
          </a:xfrm>
        </p:grpSpPr>
        <p:pic>
          <p:nvPicPr>
            <p:cNvPr id="43" name="Picture 21"/>
            <p:cNvPicPr>
              <a:picLocks noChangeAspect="1" noChangeArrowheads="1"/>
            </p:cNvPicPr>
            <p:nvPr/>
          </p:nvPicPr>
          <p:blipFill>
            <a:blip r:embed="rId4" cstate="print">
              <a:lum contrast="40000"/>
            </a:blip>
            <a:srcRect/>
            <a:stretch>
              <a:fillRect/>
            </a:stretch>
          </p:blipFill>
          <p:spPr bwMode="auto">
            <a:xfrm>
              <a:off x="3995936" y="1052736"/>
              <a:ext cx="1165848" cy="2625454"/>
            </a:xfrm>
            <a:prstGeom prst="rect">
              <a:avLst/>
            </a:prstGeom>
            <a:noFill/>
            <a:ln w="22225">
              <a:solidFill>
                <a:schemeClr val="tx1"/>
              </a:solidFill>
              <a:miter lim="800000"/>
              <a:headEnd/>
              <a:tailEnd/>
            </a:ln>
          </p:spPr>
        </p:pic>
        <p:sp>
          <p:nvSpPr>
            <p:cNvPr id="34" name="33 CuadroTexto"/>
            <p:cNvSpPr txBox="1"/>
            <p:nvPr/>
          </p:nvSpPr>
          <p:spPr>
            <a:xfrm>
              <a:off x="3635896" y="3717032"/>
              <a:ext cx="2016224"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1100" dirty="0" smtClean="0"/>
                <a:t>Sol. Concentración desconocida coloreada</a:t>
              </a:r>
              <a:endParaRPr lang="en-US"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bg/>
                                          </p:spTgt>
                                        </p:tgtEl>
                                        <p:attrNameLst>
                                          <p:attrName>style.visibility</p:attrName>
                                        </p:attrNameLst>
                                      </p:cBhvr>
                                      <p:to>
                                        <p:strVal val="visible"/>
                                      </p:to>
                                    </p:set>
                                    <p:animEffect transition="in" filter="wipe(down)">
                                      <p:cBhvr>
                                        <p:cTn id="7" dur="500"/>
                                        <p:tgtEl>
                                          <p:spTgt spid="4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wipe(down)">
                                      <p:cBhvr>
                                        <p:cTn id="10" dur="500"/>
                                        <p:tgtEl>
                                          <p:spTgt spid="41">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bg/>
                                          </p:spTgt>
                                        </p:tgtEl>
                                        <p:attrNameLst>
                                          <p:attrName>style.visibility</p:attrName>
                                        </p:attrNameLst>
                                      </p:cBhvr>
                                      <p:to>
                                        <p:strVal val="visible"/>
                                      </p:to>
                                    </p:set>
                                    <p:animEffect transition="in" filter="wipe(down)">
                                      <p:cBhvr>
                                        <p:cTn id="13" dur="500"/>
                                        <p:tgtEl>
                                          <p:spTgt spid="23">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down)">
                                      <p:cBhvr>
                                        <p:cTn id="16" dur="500"/>
                                        <p:tgtEl>
                                          <p:spTgt spid="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2">
                                            <p:bg/>
                                          </p:spTgt>
                                        </p:tgtEl>
                                        <p:attrNameLst>
                                          <p:attrName>style.visibility</p:attrName>
                                        </p:attrNameLst>
                                      </p:cBhvr>
                                      <p:to>
                                        <p:strVal val="visible"/>
                                      </p:to>
                                    </p:set>
                                    <p:animEffect transition="in" filter="wipe(down)">
                                      <p:cBhvr>
                                        <p:cTn id="21" dur="500"/>
                                        <p:tgtEl>
                                          <p:spTgt spid="42">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wipe(down)">
                                      <p:cBhvr>
                                        <p:cTn id="24" dur="500"/>
                                        <p:tgtEl>
                                          <p:spTgt spid="4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par>
                                <p:cTn id="30" presetID="2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bg/>
                                          </p:spTgt>
                                        </p:tgtEl>
                                        <p:attrNameLst>
                                          <p:attrName>style.visibility</p:attrName>
                                        </p:attrNameLst>
                                      </p:cBhvr>
                                      <p:to>
                                        <p:strVal val="visible"/>
                                      </p:to>
                                    </p:set>
                                    <p:animEffect transition="in" filter="wipe(down)">
                                      <p:cBhvr>
                                        <p:cTn id="37" dur="500"/>
                                        <p:tgtEl>
                                          <p:spTgt spid="24">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wipe(down)">
                                      <p:cBhvr>
                                        <p:cTn id="40" dur="500"/>
                                        <p:tgtEl>
                                          <p:spTgt spid="2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P spid="24" grpId="0" build="allAtOnce" animBg="1"/>
      <p:bldP spid="41" grpId="0" build="allAtOnce" animBg="1"/>
      <p:bldP spid="42"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707886"/>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Métodos Químicos Validados </a:t>
            </a: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17 Tabla"/>
          <p:cNvGraphicFramePr>
            <a:graphicFrameLocks noGrp="1"/>
          </p:cNvGraphicFramePr>
          <p:nvPr/>
        </p:nvGraphicFramePr>
        <p:xfrm>
          <a:off x="0" y="396240"/>
          <a:ext cx="9144000" cy="6461760"/>
        </p:xfrm>
        <a:graphic>
          <a:graphicData uri="http://schemas.openxmlformats.org/drawingml/2006/table">
            <a:tbl>
              <a:tblPr firstRow="1" bandRow="1">
                <a:tableStyleId>{F5AB1C69-6EDB-4FF4-983F-18BD219EF322}</a:tableStyleId>
              </a:tblPr>
              <a:tblGrid>
                <a:gridCol w="1511404"/>
                <a:gridCol w="2796099"/>
                <a:gridCol w="4836497"/>
              </a:tblGrid>
              <a:tr h="370840">
                <a:tc>
                  <a:txBody>
                    <a:bodyPr/>
                    <a:lstStyle/>
                    <a:p>
                      <a:pPr algn="ctr"/>
                      <a:r>
                        <a:rPr lang="es-MX" sz="1400" dirty="0" smtClean="0">
                          <a:effectLst>
                            <a:glow rad="101600">
                              <a:schemeClr val="tx1">
                                <a:alpha val="60000"/>
                              </a:schemeClr>
                            </a:glow>
                          </a:effectLst>
                        </a:rPr>
                        <a:t>PARÁMETRO</a:t>
                      </a:r>
                      <a:endParaRPr lang="en-US" sz="1400" dirty="0">
                        <a:effectLst>
                          <a:glow rad="101600">
                            <a:schemeClr val="tx1">
                              <a:alpha val="60000"/>
                            </a:schemeClr>
                          </a:glow>
                        </a:effectLst>
                      </a:endParaRPr>
                    </a:p>
                  </a:txBody>
                  <a:tcPr/>
                </a:tc>
                <a:tc>
                  <a:txBody>
                    <a:bodyPr/>
                    <a:lstStyle/>
                    <a:p>
                      <a:pPr algn="ctr"/>
                      <a:r>
                        <a:rPr lang="es-MX" sz="1400" dirty="0" smtClean="0">
                          <a:effectLst>
                            <a:glow rad="101600">
                              <a:schemeClr val="tx1">
                                <a:alpha val="60000"/>
                              </a:schemeClr>
                            </a:glow>
                          </a:effectLst>
                        </a:rPr>
                        <a:t>TÉCNICA</a:t>
                      </a:r>
                      <a:r>
                        <a:rPr lang="es-MX" sz="1400" baseline="0" dirty="0" smtClean="0">
                          <a:effectLst>
                            <a:glow rad="101600">
                              <a:schemeClr val="tx1">
                                <a:alpha val="60000"/>
                              </a:schemeClr>
                            </a:glow>
                          </a:effectLst>
                        </a:rPr>
                        <a:t> ANALÍTICA / MÉTODO/ RANGO DE TRABAJO VALIDADO</a:t>
                      </a:r>
                      <a:endParaRPr lang="en-US" sz="1400" dirty="0">
                        <a:effectLst>
                          <a:glow rad="101600">
                            <a:schemeClr val="tx1">
                              <a:alpha val="60000"/>
                            </a:schemeClr>
                          </a:glow>
                        </a:effectLst>
                      </a:endParaRPr>
                    </a:p>
                  </a:txBody>
                  <a:tcPr/>
                </a:tc>
                <a:tc>
                  <a:txBody>
                    <a:bodyPr/>
                    <a:lstStyle/>
                    <a:p>
                      <a:pPr algn="ctr"/>
                      <a:r>
                        <a:rPr lang="es-MX" sz="1400" dirty="0" smtClean="0">
                          <a:effectLst>
                            <a:glow rad="101600">
                              <a:schemeClr val="tx1">
                                <a:alpha val="60000"/>
                              </a:schemeClr>
                            </a:glow>
                          </a:effectLst>
                        </a:rPr>
                        <a:t>FUENTE</a:t>
                      </a:r>
                      <a:r>
                        <a:rPr lang="es-MX" sz="1400" baseline="0" dirty="0" smtClean="0">
                          <a:effectLst>
                            <a:glow rad="101600">
                              <a:schemeClr val="tx1">
                                <a:alpha val="60000"/>
                              </a:schemeClr>
                            </a:glow>
                          </a:effectLst>
                        </a:rPr>
                        <a:t> / ORIGEN</a:t>
                      </a:r>
                      <a:endParaRPr lang="en-US" sz="1400" dirty="0">
                        <a:effectLst>
                          <a:glow rad="101600">
                            <a:schemeClr val="tx1">
                              <a:alpha val="60000"/>
                            </a:schemeClr>
                          </a:glow>
                        </a:effectLst>
                      </a:endParaRPr>
                    </a:p>
                  </a:txBody>
                  <a:tcPr/>
                </a:tc>
              </a:tr>
              <a:tr h="370840">
                <a:tc>
                  <a:txBody>
                    <a:bodyPr/>
                    <a:lstStyle/>
                    <a:p>
                      <a:pPr algn="ctr"/>
                      <a:r>
                        <a:rPr lang="es-MX" sz="1400" b="1" dirty="0" smtClean="0"/>
                        <a:t>ALCALINIDAD</a:t>
                      </a:r>
                      <a:endParaRPr lang="en-US" sz="1400" b="1" dirty="0"/>
                    </a:p>
                  </a:txBody>
                  <a:tcPr/>
                </a:tc>
                <a:tc>
                  <a:txBody>
                    <a:bodyPr/>
                    <a:lstStyle/>
                    <a:p>
                      <a:pPr algn="ctr"/>
                      <a:r>
                        <a:rPr lang="es-MX" sz="1400" dirty="0" smtClean="0"/>
                        <a:t>Titulación:</a:t>
                      </a:r>
                      <a:r>
                        <a:rPr lang="es-MX" sz="1400" baseline="0" dirty="0" smtClean="0"/>
                        <a:t> </a:t>
                      </a:r>
                      <a:r>
                        <a:rPr lang="es-MX" sz="1400" b="1" dirty="0" smtClean="0"/>
                        <a:t>HCL</a:t>
                      </a:r>
                      <a:r>
                        <a:rPr lang="es-MX" sz="1400" b="1" baseline="0" dirty="0" smtClean="0"/>
                        <a:t> y H</a:t>
                      </a:r>
                      <a:r>
                        <a:rPr lang="es-ES" sz="1400" b="1" baseline="-25000" dirty="0" smtClean="0"/>
                        <a:t>2</a:t>
                      </a:r>
                      <a:r>
                        <a:rPr lang="es-ES" sz="1400" b="1" baseline="0" dirty="0" smtClean="0"/>
                        <a:t>S</a:t>
                      </a:r>
                      <a:r>
                        <a:rPr lang="es-ES" sz="1400" b="1" dirty="0" smtClean="0"/>
                        <a:t>O</a:t>
                      </a:r>
                      <a:r>
                        <a:rPr lang="es-ES" sz="1400" b="1" baseline="-25000" dirty="0" smtClean="0"/>
                        <a:t>4</a:t>
                      </a:r>
                      <a:r>
                        <a:rPr lang="es-ES" sz="1400" b="1" baseline="0" dirty="0" smtClean="0"/>
                        <a:t> 0,02N</a:t>
                      </a:r>
                    </a:p>
                    <a:p>
                      <a:pPr algn="ctr"/>
                      <a:r>
                        <a:rPr lang="es-ES" sz="1400" baseline="0" dirty="0" smtClean="0"/>
                        <a:t>50  – 1000mg/L CaCO</a:t>
                      </a:r>
                      <a:r>
                        <a:rPr lang="es-ES" sz="1400" baseline="-25000" dirty="0" smtClean="0"/>
                        <a:t>3</a:t>
                      </a:r>
                      <a:endParaRPr lang="en-US" sz="1400" dirty="0"/>
                    </a:p>
                  </a:txBody>
                  <a:tcPr/>
                </a:tc>
                <a:tc>
                  <a:txBody>
                    <a:bodyPr/>
                    <a:lstStyle/>
                    <a:p>
                      <a:r>
                        <a:rPr lang="es-ES" sz="1400" kern="1200" baseline="0" dirty="0" smtClean="0"/>
                        <a:t>Aguas superficiales con </a:t>
                      </a:r>
                      <a:r>
                        <a:rPr lang="es-ES" sz="1400" kern="1200" baseline="0" dirty="0" smtClean="0">
                          <a:effectLst>
                            <a:glow rad="101600">
                              <a:srgbClr val="92D050">
                                <a:alpha val="60000"/>
                              </a:srgbClr>
                            </a:glow>
                          </a:effectLst>
                        </a:rPr>
                        <a:t>algas en crecimiento</a:t>
                      </a:r>
                      <a:r>
                        <a:rPr lang="es-ES" sz="1400" kern="1200" baseline="0" dirty="0" smtClean="0"/>
                        <a:t>, aguas residuales y los lodos.</a:t>
                      </a:r>
                      <a:endParaRPr lang="en-US" sz="1400" kern="1200" baseline="0" dirty="0" smtClean="0">
                        <a:solidFill>
                          <a:schemeClr val="dk1"/>
                        </a:solidFill>
                        <a:latin typeface="+mn-lt"/>
                        <a:ea typeface="+mn-ea"/>
                        <a:cs typeface="+mn-cs"/>
                      </a:endParaRPr>
                    </a:p>
                  </a:txBody>
                  <a:tcPr/>
                </a:tc>
              </a:tr>
              <a:tr h="370840">
                <a:tc>
                  <a:txBody>
                    <a:bodyPr/>
                    <a:lstStyle/>
                    <a:p>
                      <a:pPr algn="ctr"/>
                      <a:r>
                        <a:rPr lang="es-MX" sz="1400" b="1" dirty="0" smtClean="0"/>
                        <a:t>CLORUROS</a:t>
                      </a:r>
                      <a:endParaRPr lang="en-US" sz="1400" b="1" dirty="0"/>
                    </a:p>
                  </a:txBody>
                  <a:tcPr/>
                </a:tc>
                <a:tc>
                  <a:txBody>
                    <a:bodyPr/>
                    <a:lstStyle/>
                    <a:p>
                      <a:pPr algn="ctr"/>
                      <a:r>
                        <a:rPr lang="es-MX" sz="1400" dirty="0" smtClean="0"/>
                        <a:t>Titulación</a:t>
                      </a:r>
                      <a:r>
                        <a:rPr lang="es-MX" sz="1400" baseline="0" dirty="0" smtClean="0"/>
                        <a:t>: </a:t>
                      </a:r>
                      <a:r>
                        <a:rPr lang="es-MX" sz="1400" b="1" baseline="0" dirty="0" err="1" smtClean="0"/>
                        <a:t>AgNO</a:t>
                      </a:r>
                      <a:r>
                        <a:rPr lang="es-ES" sz="1400" b="1" baseline="-25000" dirty="0" smtClean="0"/>
                        <a:t>3</a:t>
                      </a:r>
                      <a:r>
                        <a:rPr lang="es-ES" sz="1400" b="1" baseline="0" dirty="0" smtClean="0"/>
                        <a:t> 0,1414N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5 - 400 mg/L de </a:t>
                      </a:r>
                      <a:r>
                        <a:rPr lang="en-US" sz="1400" dirty="0" err="1" smtClean="0"/>
                        <a:t>Cl</a:t>
                      </a:r>
                      <a:r>
                        <a:rPr lang="es-ES" sz="1400" baseline="30000" dirty="0" smtClean="0"/>
                        <a:t>-</a:t>
                      </a:r>
                      <a:endParaRPr lang="en-US" sz="1400" dirty="0"/>
                    </a:p>
                  </a:txBody>
                  <a:tcPr/>
                </a:tc>
                <a:tc>
                  <a:txBody>
                    <a:bodyPr/>
                    <a:lstStyle/>
                    <a:p>
                      <a:r>
                        <a:rPr lang="es-ES" sz="1400" kern="1200" baseline="0" dirty="0" smtClean="0"/>
                        <a:t>Agua natural, agua residual (excretas humanas y de  organismos superiores) . Los mares y los océanos, aguas subterráneas.</a:t>
                      </a:r>
                      <a:endParaRPr lang="es-ES" sz="1400" kern="1200" baseline="0" dirty="0" smtClean="0">
                        <a:solidFill>
                          <a:schemeClr val="dk1"/>
                        </a:solidFill>
                        <a:latin typeface="+mn-lt"/>
                        <a:ea typeface="+mn-ea"/>
                        <a:cs typeface="+mn-cs"/>
                      </a:endParaRPr>
                    </a:p>
                  </a:txBody>
                  <a:tcPr/>
                </a:tc>
              </a:tr>
              <a:tr h="370840">
                <a:tc>
                  <a:txBody>
                    <a:bodyPr/>
                    <a:lstStyle/>
                    <a:p>
                      <a:pPr algn="ctr"/>
                      <a:r>
                        <a:rPr lang="es-MX" sz="1400" b="1" dirty="0" smtClean="0"/>
                        <a:t>DUREZA</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Titulación:</a:t>
                      </a:r>
                      <a:r>
                        <a:rPr lang="es-MX" sz="1400" baseline="0" dirty="0" smtClean="0"/>
                        <a:t> </a:t>
                      </a:r>
                      <a:r>
                        <a:rPr lang="es-MX" sz="1400" b="1" dirty="0" smtClean="0"/>
                        <a:t>EDTA 0,1M</a:t>
                      </a:r>
                      <a:r>
                        <a:rPr lang="es-MX" sz="1400" b="1"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s-MX" sz="1400" baseline="0" dirty="0" smtClean="0"/>
                        <a:t>20 - 600</a:t>
                      </a:r>
                      <a:r>
                        <a:rPr lang="es-ES" sz="1400" baseline="0" dirty="0" smtClean="0"/>
                        <a:t>mg/L CaCO</a:t>
                      </a:r>
                      <a:r>
                        <a:rPr lang="es-ES" sz="1400" baseline="-25000" dirty="0" smtClean="0"/>
                        <a:t>3</a:t>
                      </a:r>
                      <a:endParaRPr lang="en-US" sz="1400" dirty="0" smtClean="0"/>
                    </a:p>
                  </a:txBody>
                  <a:tcPr/>
                </a:tc>
                <a:tc>
                  <a:txBody>
                    <a:bodyPr/>
                    <a:lstStyle/>
                    <a:p>
                      <a:r>
                        <a:rPr lang="es-ES" sz="1400" kern="1200" baseline="0" dirty="0" smtClean="0"/>
                        <a:t>Aguas subterráneas (contacto con el suelo y las formaciones rocosas)</a:t>
                      </a:r>
                      <a:endParaRPr lang="en-US" sz="1400" kern="1200" baseline="0" dirty="0" smtClean="0">
                        <a:solidFill>
                          <a:schemeClr val="dk1"/>
                        </a:solidFill>
                        <a:latin typeface="+mn-lt"/>
                        <a:ea typeface="+mn-ea"/>
                        <a:cs typeface="+mn-cs"/>
                      </a:endParaRPr>
                    </a:p>
                  </a:txBody>
                  <a:tcPr/>
                </a:tc>
              </a:tr>
              <a:tr h="370840">
                <a:tc>
                  <a:txBody>
                    <a:bodyPr/>
                    <a:lstStyle/>
                    <a:p>
                      <a:pPr algn="ctr"/>
                      <a:r>
                        <a:rPr lang="es-MX" sz="1400" b="1" dirty="0" smtClean="0"/>
                        <a:t>FLUORUROS</a:t>
                      </a:r>
                      <a:endParaRPr lang="en-US" sz="1400" b="1" dirty="0"/>
                    </a:p>
                  </a:txBody>
                  <a:tcPr/>
                </a:tc>
                <a:tc>
                  <a:txBody>
                    <a:bodyPr/>
                    <a:lstStyle/>
                    <a:p>
                      <a:pPr algn="ctr"/>
                      <a:r>
                        <a:rPr lang="es-MX" sz="1400" dirty="0" smtClean="0"/>
                        <a:t>Espectrofotometría</a:t>
                      </a:r>
                    </a:p>
                    <a:p>
                      <a:pPr algn="ctr"/>
                      <a:r>
                        <a:rPr lang="es-MX" sz="1400" b="1" dirty="0" smtClean="0"/>
                        <a:t>Método </a:t>
                      </a:r>
                      <a:r>
                        <a:rPr lang="es-ES" sz="1400" b="1" dirty="0" smtClean="0"/>
                        <a:t>SPANDS </a:t>
                      </a:r>
                    </a:p>
                    <a:p>
                      <a:pPr algn="ctr"/>
                      <a:r>
                        <a:rPr lang="es-ES" sz="1400" dirty="0" smtClean="0"/>
                        <a:t>0.02 a 2mg/L de F</a:t>
                      </a:r>
                      <a:r>
                        <a:rPr lang="es-ES" sz="1400" baseline="30000" dirty="0" smtClean="0"/>
                        <a:t>- </a:t>
                      </a:r>
                      <a:endParaRPr lang="en-US" sz="1400" dirty="0" smtClean="0"/>
                    </a:p>
                  </a:txBody>
                  <a:tcPr/>
                </a:tc>
                <a:tc>
                  <a:txBody>
                    <a:bodyPr/>
                    <a:lstStyle/>
                    <a:p>
                      <a:pPr>
                        <a:buFont typeface="Wingdings" pitchFamily="2" charset="2"/>
                        <a:buNone/>
                      </a:pPr>
                      <a:r>
                        <a:rPr lang="es-ES" sz="1400" kern="1200" baseline="0" dirty="0" smtClean="0"/>
                        <a:t>Compuestos </a:t>
                      </a:r>
                      <a:r>
                        <a:rPr lang="es-ES" sz="1400" kern="1200" baseline="0" dirty="0" err="1" smtClean="0"/>
                        <a:t>fluorados</a:t>
                      </a:r>
                      <a:r>
                        <a:rPr lang="es-ES" sz="1400" kern="1200" baseline="0" dirty="0" smtClean="0"/>
                        <a:t> por la industria. </a:t>
                      </a:r>
                    </a:p>
                    <a:p>
                      <a:pPr>
                        <a:buFont typeface="Wingdings" pitchFamily="2" charset="2"/>
                        <a:buNone/>
                      </a:pPr>
                      <a:r>
                        <a:rPr lang="es-ES" sz="1400" kern="1200" baseline="0" dirty="0" smtClean="0"/>
                        <a:t>Aguas potables -&gt; prevención de caries dental </a:t>
                      </a:r>
                      <a:endParaRPr lang="es-ES" sz="1400" kern="1200" baseline="0" dirty="0" smtClean="0">
                        <a:solidFill>
                          <a:schemeClr val="dk1"/>
                        </a:solidFill>
                        <a:latin typeface="+mn-lt"/>
                        <a:ea typeface="+mn-ea"/>
                        <a:cs typeface="+mn-cs"/>
                      </a:endParaRPr>
                    </a:p>
                  </a:txBody>
                  <a:tcPr/>
                </a:tc>
              </a:tr>
              <a:tr h="370840">
                <a:tc>
                  <a:txBody>
                    <a:bodyPr/>
                    <a:lstStyle/>
                    <a:p>
                      <a:pPr algn="ctr"/>
                      <a:r>
                        <a:rPr lang="es-MX" sz="1400" b="1" dirty="0" smtClean="0"/>
                        <a:t>NITRÓGENO AMONIACAL</a:t>
                      </a:r>
                      <a:endParaRPr lang="en-US" sz="1400" b="1" dirty="0"/>
                    </a:p>
                  </a:txBody>
                  <a:tcPr/>
                </a:tc>
                <a:tc>
                  <a:txBody>
                    <a:bodyPr/>
                    <a:lstStyle/>
                    <a:p>
                      <a:pPr algn="ctr"/>
                      <a:r>
                        <a:rPr lang="es-MX" sz="1400" dirty="0" smtClean="0"/>
                        <a:t>Espectrofotometría</a:t>
                      </a:r>
                      <a:endParaRPr lang="es-ES" sz="1400" dirty="0" smtClean="0"/>
                    </a:p>
                    <a:p>
                      <a:pPr algn="ctr"/>
                      <a:r>
                        <a:rPr lang="es-ES" sz="1400" b="1" dirty="0" smtClean="0"/>
                        <a:t>Método NESSLER </a:t>
                      </a:r>
                    </a:p>
                    <a:p>
                      <a:pPr algn="ctr"/>
                      <a:r>
                        <a:rPr lang="es-ES" sz="1400" dirty="0" smtClean="0"/>
                        <a:t> 0,05 a 2,5mg/L de NH</a:t>
                      </a:r>
                      <a:r>
                        <a:rPr lang="es-ES" sz="1400" baseline="-25000" dirty="0" smtClean="0"/>
                        <a:t>3</a:t>
                      </a:r>
                      <a:r>
                        <a:rPr lang="es-ES" sz="1400" dirty="0" smtClean="0"/>
                        <a:t>–N</a:t>
                      </a:r>
                      <a:r>
                        <a:rPr lang="es-ES" sz="1400" baseline="30000" dirty="0" smtClean="0"/>
                        <a:t> </a:t>
                      </a:r>
                      <a:endParaRPr lang="en-US" sz="1400" dirty="0" smtClean="0">
                        <a:solidFill>
                          <a:prstClr val="black"/>
                        </a:solidFill>
                      </a:endParaRPr>
                    </a:p>
                  </a:txBody>
                  <a:tcPr/>
                </a:tc>
                <a:tc>
                  <a:txBody>
                    <a:bodyPr/>
                    <a:lstStyle/>
                    <a:p>
                      <a:r>
                        <a:rPr lang="es-ES" sz="1400" kern="1200" baseline="0" dirty="0" smtClean="0"/>
                        <a:t>Aguas residuales con degradación de materia orgánica. </a:t>
                      </a:r>
                    </a:p>
                    <a:p>
                      <a:r>
                        <a:rPr lang="es-ES" sz="1400" kern="1200" baseline="0" dirty="0" smtClean="0"/>
                        <a:t>Su presencia = prueba contaminación reciente</a:t>
                      </a:r>
                      <a:endParaRPr lang="es-EC" sz="1400" kern="1200" baseline="0" dirty="0" smtClean="0">
                        <a:solidFill>
                          <a:schemeClr val="dk1"/>
                        </a:solidFill>
                        <a:latin typeface="+mn-lt"/>
                        <a:ea typeface="+mn-ea"/>
                        <a:cs typeface="+mn-cs"/>
                      </a:endParaRPr>
                    </a:p>
                  </a:txBody>
                  <a:tcPr/>
                </a:tc>
              </a:tr>
              <a:tr h="370840">
                <a:tc>
                  <a:txBody>
                    <a:bodyPr/>
                    <a:lstStyle/>
                    <a:p>
                      <a:pPr algn="ctr"/>
                      <a:r>
                        <a:rPr lang="es-MX" sz="1400" b="1" dirty="0" smtClean="0"/>
                        <a:t>SULFUROS </a:t>
                      </a:r>
                      <a:endParaRPr lang="en-US" sz="1400" b="1" dirty="0"/>
                    </a:p>
                  </a:txBody>
                  <a:tcPr/>
                </a:tc>
                <a:tc>
                  <a:txBody>
                    <a:bodyPr/>
                    <a:lstStyle/>
                    <a:p>
                      <a:pPr algn="ctr"/>
                      <a:r>
                        <a:rPr lang="es-MX" sz="1400" dirty="0" smtClean="0"/>
                        <a:t>Espectrofotometría</a:t>
                      </a:r>
                    </a:p>
                    <a:p>
                      <a:pPr algn="ctr"/>
                      <a:r>
                        <a:rPr lang="es-ES" sz="1400" b="1" dirty="0" smtClean="0"/>
                        <a:t>Método AZUL DE METILENO</a:t>
                      </a:r>
                    </a:p>
                    <a:p>
                      <a:pPr algn="ctr"/>
                      <a:r>
                        <a:rPr lang="es-ES" sz="1400" dirty="0" smtClean="0"/>
                        <a:t>5 a 800 </a:t>
                      </a:r>
                      <a:r>
                        <a:rPr lang="es-ES" sz="1400" dirty="0" err="1" smtClean="0"/>
                        <a:t>ug</a:t>
                      </a:r>
                      <a:r>
                        <a:rPr lang="es-ES" sz="1400" dirty="0" smtClean="0"/>
                        <a:t>/L de S</a:t>
                      </a:r>
                      <a:r>
                        <a:rPr lang="es-ES" sz="1400" baseline="30000" dirty="0" smtClean="0"/>
                        <a:t>2-</a:t>
                      </a:r>
                      <a:endParaRPr lang="en-US" sz="1400" dirty="0" smtClean="0">
                        <a:solidFill>
                          <a:prstClr val="black"/>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baseline="0" dirty="0" smtClean="0"/>
                        <a:t>Agua subterránea y termales, emanaciones gaseosas volcánicas</a:t>
                      </a:r>
                      <a:endParaRPr lang="en-US" sz="1400" kern="1200" baseline="0" dirty="0" smtClean="0">
                        <a:solidFill>
                          <a:schemeClr val="dk1"/>
                        </a:solidFill>
                        <a:latin typeface="+mn-lt"/>
                        <a:ea typeface="+mn-ea"/>
                        <a:cs typeface="+mn-cs"/>
                      </a:endParaRPr>
                    </a:p>
                  </a:txBody>
                  <a:tcPr/>
                </a:tc>
              </a:tr>
              <a:tr h="370840">
                <a:tc>
                  <a:txBody>
                    <a:bodyPr/>
                    <a:lstStyle/>
                    <a:p>
                      <a:pPr algn="ctr"/>
                      <a:r>
                        <a:rPr lang="es-MX" sz="1400" b="1" dirty="0" smtClean="0"/>
                        <a:t>NITRITOS </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Espectrofotometría</a:t>
                      </a:r>
                    </a:p>
                    <a:p>
                      <a:pPr algn="ctr"/>
                      <a:r>
                        <a:rPr lang="es-ES" sz="1400" b="1" dirty="0" smtClean="0"/>
                        <a:t>Método  GREISS</a:t>
                      </a:r>
                    </a:p>
                    <a:p>
                      <a:pPr algn="ctr"/>
                      <a:r>
                        <a:rPr lang="es-ES" sz="1400" dirty="0" smtClean="0"/>
                        <a:t> 0,01 a 0,3mg/L de NO</a:t>
                      </a:r>
                      <a:r>
                        <a:rPr lang="es-EC" sz="1400" baseline="-25000" dirty="0" smtClean="0"/>
                        <a:t>2</a:t>
                      </a:r>
                      <a:r>
                        <a:rPr lang="es-ES" sz="1400" dirty="0" smtClean="0"/>
                        <a:t>-N</a:t>
                      </a:r>
                      <a:r>
                        <a:rPr lang="es-ES" sz="1400" baseline="30000" dirty="0" smtClean="0"/>
                        <a:t> </a:t>
                      </a:r>
                      <a:endParaRPr lang="en-US" sz="1400" dirty="0" smtClean="0"/>
                    </a:p>
                  </a:txBody>
                  <a:tcPr/>
                </a:tc>
                <a:tc>
                  <a:txBody>
                    <a:bodyPr/>
                    <a:lstStyle/>
                    <a:p>
                      <a:r>
                        <a:rPr lang="es-ES" sz="1400" kern="1200" baseline="0" dirty="0" smtClean="0"/>
                        <a:t>Aguas contaminadas  de naturaleza fecal</a:t>
                      </a:r>
                    </a:p>
                  </a:txBody>
                  <a:tcPr/>
                </a:tc>
              </a:tr>
              <a:tr h="370840">
                <a:tc>
                  <a:txBody>
                    <a:bodyPr/>
                    <a:lstStyle/>
                    <a:p>
                      <a:pPr algn="ctr"/>
                      <a:r>
                        <a:rPr lang="es-MX" sz="1400" b="1" dirty="0" smtClean="0"/>
                        <a:t>CROMO HEXAVALENTE</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Espectrofotometría</a:t>
                      </a:r>
                      <a:endParaRPr lang="en-US" sz="1400" dirty="0" smtClean="0"/>
                    </a:p>
                    <a:p>
                      <a:pPr algn="ctr"/>
                      <a:r>
                        <a:rPr lang="es-ES" sz="1400" b="1" dirty="0" smtClean="0"/>
                        <a:t>Método DIFENILCARBÁCIDA</a:t>
                      </a:r>
                    </a:p>
                    <a:p>
                      <a:pPr algn="ctr"/>
                      <a:r>
                        <a:rPr lang="es-ES" sz="1400" dirty="0" smtClean="0"/>
                        <a:t> 0,05 a 0,7 mg/L de Cr</a:t>
                      </a:r>
                      <a:r>
                        <a:rPr lang="es-ES" sz="1400" baseline="30000" dirty="0" smtClean="0"/>
                        <a:t>6+</a:t>
                      </a:r>
                      <a:endParaRPr lang="en-US" sz="1400" dirty="0" smtClean="0">
                        <a:solidFill>
                          <a:prstClr val="black"/>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baseline="0" dirty="0" smtClean="0"/>
                        <a:t> Existe en la naturaleza, cromita ferrosa (FeOCr</a:t>
                      </a:r>
                      <a:r>
                        <a:rPr lang="es-ES" sz="1400" kern="1200" baseline="-25000" dirty="0" smtClean="0"/>
                        <a:t>2</a:t>
                      </a:r>
                      <a:r>
                        <a:rPr lang="es-ES" sz="1400" kern="1200" baseline="0" dirty="0" smtClean="0"/>
                        <a:t>O</a:t>
                      </a:r>
                      <a:r>
                        <a:rPr lang="es-ES" sz="1400" baseline="-25000" dirty="0" smtClean="0"/>
                        <a:t>3</a:t>
                      </a:r>
                      <a:r>
                        <a:rPr lang="es-ES" sz="1400" kern="1200" baseline="0" dirty="0" smtClean="0"/>
                        <a:t>), mineral de la corteza terrestre.</a:t>
                      </a:r>
                      <a:endParaRPr lang="es-EC" sz="1400" kern="1200" baseline="0" dirty="0" smtClean="0">
                        <a:solidFill>
                          <a:schemeClr val="dk1"/>
                        </a:solidFill>
                        <a:latin typeface="+mn-lt"/>
                        <a:ea typeface="+mn-ea"/>
                        <a:cs typeface="+mn-cs"/>
                      </a:endParaRPr>
                    </a:p>
                  </a:txBody>
                  <a:tcPr/>
                </a:tc>
              </a:tr>
              <a:tr h="370840">
                <a:tc>
                  <a:txBody>
                    <a:bodyPr/>
                    <a:lstStyle/>
                    <a:p>
                      <a:pPr algn="ctr"/>
                      <a:r>
                        <a:rPr lang="es-MX" sz="1400" b="1" dirty="0" smtClean="0"/>
                        <a:t>CIANUROS </a:t>
                      </a:r>
                      <a:endParaRPr lang="en-US" sz="1400" b="1" dirty="0"/>
                    </a:p>
                  </a:txBody>
                  <a:tcPr/>
                </a:tc>
                <a:tc>
                  <a:txBody>
                    <a:bodyPr/>
                    <a:lstStyle/>
                    <a:p>
                      <a:pPr algn="ctr"/>
                      <a:r>
                        <a:rPr lang="es-MX" sz="1400" dirty="0" smtClean="0"/>
                        <a:t>Espectrofotometría</a:t>
                      </a:r>
                    </a:p>
                    <a:p>
                      <a:pPr algn="ctr"/>
                      <a:r>
                        <a:rPr lang="es-MX" sz="1400" b="1" dirty="0" smtClean="0"/>
                        <a:t> Método </a:t>
                      </a:r>
                      <a:r>
                        <a:rPr lang="es-ES" sz="1400" b="1" dirty="0" smtClean="0"/>
                        <a:t>Piridina-</a:t>
                      </a:r>
                      <a:r>
                        <a:rPr lang="es-ES" sz="1400" b="1" dirty="0" err="1" smtClean="0"/>
                        <a:t>Pirazolona</a:t>
                      </a:r>
                      <a:r>
                        <a:rPr lang="es-ES" sz="1400" b="1" dirty="0" smtClean="0"/>
                        <a:t>.</a:t>
                      </a:r>
                    </a:p>
                    <a:p>
                      <a:pPr algn="ctr"/>
                      <a:r>
                        <a:rPr lang="es-ES" sz="1400" dirty="0" smtClean="0"/>
                        <a:t>0,02</a:t>
                      </a:r>
                      <a:r>
                        <a:rPr lang="es-ES" sz="1400" baseline="0" dirty="0" smtClean="0"/>
                        <a:t> </a:t>
                      </a:r>
                      <a:r>
                        <a:rPr lang="es-ES" sz="1400" dirty="0" smtClean="0"/>
                        <a:t>a 0,20 mg/L de CN</a:t>
                      </a:r>
                      <a:r>
                        <a:rPr lang="es-ES" sz="1400" baseline="30000" dirty="0" smtClean="0"/>
                        <a:t>-</a:t>
                      </a:r>
                      <a:endParaRPr lang="en-US" sz="1400" dirty="0" smtClean="0">
                        <a:solidFill>
                          <a:prstClr val="black"/>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baseline="0" dirty="0" smtClean="0"/>
                        <a:t>Desechos industriales y procesos de minería a cielo abierto. </a:t>
                      </a:r>
                      <a:endParaRPr lang="es-ES" sz="1400" kern="1200" baseline="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 name="1 Gráfico"/>
          <p:cNvGraphicFramePr>
            <a:graphicFrameLocks/>
          </p:cNvGraphicFramePr>
          <p:nvPr/>
        </p:nvGraphicFramePr>
        <p:xfrm>
          <a:off x="4283968" y="1484784"/>
          <a:ext cx="4355976" cy="2292433"/>
        </p:xfrm>
        <a:graphic>
          <a:graphicData uri="http://schemas.openxmlformats.org/drawingml/2006/chart">
            <c:chart xmlns:c="http://schemas.openxmlformats.org/drawingml/2006/chart" xmlns:r="http://schemas.openxmlformats.org/officeDocument/2006/relationships" r:id="rId2"/>
          </a:graphicData>
        </a:graphic>
      </p:graphicFrame>
      <p:sp>
        <p:nvSpPr>
          <p:cNvPr id="25" name="24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concentración: Procedimiento espectrofotométrico</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12031"/>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Fluoruros</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 name="27 CuadroTexto"/>
          <p:cNvSpPr txBox="1"/>
          <p:nvPr/>
        </p:nvSpPr>
        <p:spPr>
          <a:xfrm>
            <a:off x="4932040" y="3933056"/>
            <a:ext cx="266429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200" dirty="0" smtClean="0"/>
              <a:t>Respuesta lineal proporcional a la lectura del </a:t>
            </a:r>
            <a:r>
              <a:rPr lang="es-EC" sz="1200" dirty="0" err="1" smtClean="0"/>
              <a:t>analito</a:t>
            </a:r>
            <a:r>
              <a:rPr lang="es-EC" sz="1200" dirty="0" smtClean="0"/>
              <a:t> </a:t>
            </a:r>
            <a:endParaRPr lang="en-US" sz="1200" dirty="0"/>
          </a:p>
        </p:txBody>
      </p:sp>
      <p:pic>
        <p:nvPicPr>
          <p:cNvPr id="29" name="Picture 44"/>
          <p:cNvPicPr>
            <a:picLocks noChangeAspect="1" noChangeArrowheads="1"/>
          </p:cNvPicPr>
          <p:nvPr/>
        </p:nvPicPr>
        <p:blipFill>
          <a:blip r:embed="rId3" cstate="print"/>
          <a:srcRect/>
          <a:stretch>
            <a:fillRect/>
          </a:stretch>
        </p:blipFill>
        <p:spPr bwMode="auto">
          <a:xfrm>
            <a:off x="4499992" y="5733256"/>
            <a:ext cx="3578014" cy="864096"/>
          </a:xfrm>
          <a:prstGeom prst="rect">
            <a:avLst/>
          </a:prstGeom>
          <a:ln>
            <a:noFill/>
          </a:ln>
          <a:effectLst>
            <a:outerShdw blurRad="190500" algn="tl" rotWithShape="0">
              <a:srgbClr val="000000">
                <a:alpha val="70000"/>
              </a:srgbClr>
            </a:outerShdw>
          </a:effectLst>
        </p:spPr>
      </p:pic>
      <p:graphicFrame>
        <p:nvGraphicFramePr>
          <p:cNvPr id="31" name="30 Tabla"/>
          <p:cNvGraphicFramePr>
            <a:graphicFrameLocks noGrp="1"/>
          </p:cNvGraphicFramePr>
          <p:nvPr/>
        </p:nvGraphicFramePr>
        <p:xfrm>
          <a:off x="539552" y="1628800"/>
          <a:ext cx="2448272" cy="2264870"/>
        </p:xfrm>
        <a:graphic>
          <a:graphicData uri="http://schemas.openxmlformats.org/drawingml/2006/table">
            <a:tbl>
              <a:tblPr/>
              <a:tblGrid>
                <a:gridCol w="1210186"/>
                <a:gridCol w="1238086"/>
              </a:tblGrid>
              <a:tr h="168505">
                <a:tc rowSpan="3">
                  <a:txBody>
                    <a:bodyPr/>
                    <a:lstStyle/>
                    <a:p>
                      <a:pPr algn="ctr">
                        <a:lnSpc>
                          <a:spcPct val="115000"/>
                        </a:lnSpc>
                        <a:spcAft>
                          <a:spcPts val="0"/>
                        </a:spcAft>
                      </a:pPr>
                      <a:r>
                        <a:rPr lang="es-ES" sz="1100" b="1" dirty="0">
                          <a:solidFill>
                            <a:srgbClr val="000000"/>
                          </a:solidFill>
                          <a:latin typeface="Times New Roman"/>
                          <a:ea typeface="Times New Roman"/>
                          <a:cs typeface="Times New Roman"/>
                        </a:rPr>
                        <a:t>Concentración </a:t>
                      </a:r>
                      <a:r>
                        <a:rPr lang="es-ES" sz="1100" b="1" dirty="0" smtClean="0">
                          <a:solidFill>
                            <a:srgbClr val="000000"/>
                          </a:solidFill>
                          <a:latin typeface="Times New Roman"/>
                          <a:ea typeface="Times New Roman"/>
                          <a:cs typeface="Times New Roman"/>
                        </a:rPr>
                        <a:t>Teórica</a:t>
                      </a:r>
                      <a:r>
                        <a:rPr lang="es-ES" sz="1100" b="1" baseline="0" dirty="0" smtClean="0">
                          <a:solidFill>
                            <a:srgbClr val="000000"/>
                          </a:solidFill>
                          <a:latin typeface="Times New Roman"/>
                          <a:ea typeface="Times New Roman"/>
                          <a:cs typeface="Times New Roman"/>
                        </a:rPr>
                        <a:t> </a:t>
                      </a:r>
                      <a:r>
                        <a:rPr lang="es-ES" sz="1100" b="1" dirty="0" smtClean="0">
                          <a:solidFill>
                            <a:srgbClr val="000000"/>
                          </a:solidFill>
                          <a:latin typeface="Times New Roman"/>
                          <a:ea typeface="Times New Roman"/>
                          <a:cs typeface="Times New Roman"/>
                        </a:rPr>
                        <a:t> </a:t>
                      </a:r>
                      <a:r>
                        <a:rPr lang="es-ES" sz="1100" b="1" dirty="0">
                          <a:solidFill>
                            <a:srgbClr val="000000"/>
                          </a:solidFill>
                          <a:latin typeface="Times New Roman"/>
                          <a:ea typeface="Times New Roman"/>
                          <a:cs typeface="Times New Roman"/>
                        </a:rPr>
                        <a:t>(mg/L)</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s-MX" sz="1100" b="1" kern="1200" dirty="0" smtClean="0">
                          <a:solidFill>
                            <a:srgbClr val="000000"/>
                          </a:solidFill>
                          <a:latin typeface="Times New Roman"/>
                          <a:ea typeface="Times New Roman"/>
                          <a:cs typeface="Times New Roman"/>
                        </a:rPr>
                        <a:t>ABSORBANCIA</a:t>
                      </a:r>
                      <a:endParaRPr lang="en-US" sz="1100" b="1" kern="1200" dirty="0">
                        <a:solidFill>
                          <a:srgbClr val="000000"/>
                        </a:solidFill>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8505">
                <a:tc vMerge="1">
                  <a:txBody>
                    <a:bodyPr/>
                    <a:lstStyle/>
                    <a:p>
                      <a:endParaRPr lang="en-US"/>
                    </a:p>
                  </a:txBody>
                  <a:tcPr/>
                </a:tc>
                <a:tc>
                  <a:txBody>
                    <a:bodyPr/>
                    <a:lstStyle/>
                    <a:p>
                      <a:pPr algn="ctr"/>
                      <a:r>
                        <a:rPr lang="es-MX" sz="1100" b="1" kern="1200" dirty="0" smtClean="0">
                          <a:solidFill>
                            <a:srgbClr val="000000"/>
                          </a:solidFill>
                          <a:latin typeface="Times New Roman"/>
                          <a:ea typeface="Times New Roman"/>
                          <a:cs typeface="Times New Roman"/>
                        </a:rPr>
                        <a:t>LECTURA</a:t>
                      </a:r>
                      <a:endParaRPr lang="en-US" sz="1100" b="1" kern="1200" dirty="0">
                        <a:solidFill>
                          <a:srgbClr val="000000"/>
                        </a:solidFill>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67044">
                <a:tc vMerge="1">
                  <a:txBody>
                    <a:bodyPr/>
                    <a:lstStyle/>
                    <a:p>
                      <a:endParaRPr lang="en-US"/>
                    </a:p>
                  </a:txBody>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1</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68505">
                <a:tc>
                  <a:txBody>
                    <a:bodyPr/>
                    <a:lstStyle/>
                    <a:p>
                      <a:pPr algn="ctr">
                        <a:lnSpc>
                          <a:spcPct val="115000"/>
                        </a:lnSpc>
                        <a:spcAft>
                          <a:spcPts val="0"/>
                        </a:spcAft>
                      </a:pPr>
                      <a:r>
                        <a:rPr lang="es-ES" sz="1100" dirty="0">
                          <a:solidFill>
                            <a:srgbClr val="000000"/>
                          </a:solidFill>
                          <a:latin typeface="Times New Roman"/>
                          <a:ea typeface="Times New Roman"/>
                          <a:cs typeface="Times New Roman"/>
                        </a:rPr>
                        <a:t>    </a:t>
                      </a:r>
                      <a:r>
                        <a:rPr lang="es-ES" sz="1100" b="1" dirty="0">
                          <a:solidFill>
                            <a:srgbClr val="000000"/>
                          </a:solidFill>
                          <a:latin typeface="Times New Roman"/>
                          <a:ea typeface="Times New Roman"/>
                          <a:cs typeface="Times New Roman"/>
                        </a:rPr>
                        <a:t>0</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0,000</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r>
              <a:tr h="168505">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0,02</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-0,012</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68505">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0,05</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-0,025</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r>
              <a:tr h="168505">
                <a:tc>
                  <a:txBody>
                    <a:bodyPr/>
                    <a:lstStyle/>
                    <a:p>
                      <a:pPr algn="ctr">
                        <a:lnSpc>
                          <a:spcPct val="115000"/>
                        </a:lnSpc>
                        <a:spcAft>
                          <a:spcPts val="0"/>
                        </a:spcAft>
                      </a:pPr>
                      <a:r>
                        <a:rPr lang="es-ES" sz="1100" dirty="0">
                          <a:solidFill>
                            <a:srgbClr val="000000"/>
                          </a:solidFill>
                          <a:latin typeface="Times New Roman"/>
                          <a:ea typeface="Times New Roman"/>
                          <a:cs typeface="Times New Roman"/>
                        </a:rPr>
                        <a:t>  </a:t>
                      </a:r>
                      <a:r>
                        <a:rPr lang="es-ES" sz="1100" b="1" dirty="0">
                          <a:solidFill>
                            <a:srgbClr val="000000"/>
                          </a:solidFill>
                          <a:latin typeface="Times New Roman"/>
                          <a:ea typeface="Times New Roman"/>
                          <a:cs typeface="Times New Roman"/>
                        </a:rPr>
                        <a:t>0,1</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-0,046</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68505">
                <a:tc>
                  <a:txBody>
                    <a:bodyPr/>
                    <a:lstStyle/>
                    <a:p>
                      <a:pPr algn="ctr">
                        <a:lnSpc>
                          <a:spcPct val="115000"/>
                        </a:lnSpc>
                        <a:spcAft>
                          <a:spcPts val="0"/>
                        </a:spcAft>
                      </a:pPr>
                      <a:r>
                        <a:rPr lang="es-ES" sz="1100" dirty="0">
                          <a:solidFill>
                            <a:srgbClr val="000000"/>
                          </a:solidFill>
                          <a:latin typeface="Times New Roman"/>
                          <a:ea typeface="Times New Roman"/>
                          <a:cs typeface="Times New Roman"/>
                        </a:rPr>
                        <a:t>  </a:t>
                      </a:r>
                      <a:r>
                        <a:rPr lang="es-ES" sz="1100" b="1" dirty="0">
                          <a:solidFill>
                            <a:srgbClr val="000000"/>
                          </a:solidFill>
                          <a:latin typeface="Times New Roman"/>
                          <a:ea typeface="Times New Roman"/>
                          <a:cs typeface="Times New Roman"/>
                        </a:rPr>
                        <a:t>0,2</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-0,088</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r>
              <a:tr h="168505">
                <a:tc>
                  <a:txBody>
                    <a:bodyPr/>
                    <a:lstStyle/>
                    <a:p>
                      <a:pPr algn="ctr">
                        <a:lnSpc>
                          <a:spcPct val="115000"/>
                        </a:lnSpc>
                        <a:spcAft>
                          <a:spcPts val="0"/>
                        </a:spcAft>
                      </a:pPr>
                      <a:r>
                        <a:rPr lang="es-ES" sz="1100" dirty="0">
                          <a:solidFill>
                            <a:srgbClr val="000000"/>
                          </a:solidFill>
                          <a:latin typeface="Times New Roman"/>
                          <a:ea typeface="Times New Roman"/>
                          <a:cs typeface="Times New Roman"/>
                        </a:rPr>
                        <a:t>  </a:t>
                      </a:r>
                      <a:r>
                        <a:rPr lang="es-ES" sz="1100" b="1" dirty="0">
                          <a:solidFill>
                            <a:srgbClr val="000000"/>
                          </a:solidFill>
                          <a:latin typeface="Times New Roman"/>
                          <a:ea typeface="Times New Roman"/>
                          <a:cs typeface="Times New Roman"/>
                        </a:rPr>
                        <a:t>0,5</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-0,212</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68505">
                <a:tc>
                  <a:txBody>
                    <a:bodyPr/>
                    <a:lstStyle/>
                    <a:p>
                      <a:pPr algn="ctr">
                        <a:lnSpc>
                          <a:spcPct val="115000"/>
                        </a:lnSpc>
                        <a:spcAft>
                          <a:spcPts val="0"/>
                        </a:spcAft>
                      </a:pPr>
                      <a:r>
                        <a:rPr lang="es-ES" sz="1100">
                          <a:solidFill>
                            <a:srgbClr val="000000"/>
                          </a:solidFill>
                          <a:latin typeface="Times New Roman"/>
                          <a:ea typeface="Times New Roman"/>
                          <a:cs typeface="Times New Roman"/>
                        </a:rPr>
                        <a:t>    </a:t>
                      </a:r>
                      <a:r>
                        <a:rPr lang="es-ES" sz="1100" b="1">
                          <a:solidFill>
                            <a:srgbClr val="000000"/>
                          </a:solidFill>
                          <a:latin typeface="Times New Roman"/>
                          <a:ea typeface="Times New Roman"/>
                          <a:cs typeface="Times New Roman"/>
                        </a:rPr>
                        <a:t>1</a:t>
                      </a:r>
                      <a:r>
                        <a:rPr lang="es-ES" sz="1100">
                          <a:solidFill>
                            <a:srgbClr val="000000"/>
                          </a:solidFill>
                          <a:latin typeface="Times New Roman"/>
                          <a:ea typeface="Times New Roman"/>
                          <a:cs typeface="Times New Roman"/>
                        </a:rPr>
                        <a:t> </a:t>
                      </a:r>
                      <a:endParaRPr lang="en-US" sz="110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-0,434</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r>
              <a:tr h="168505">
                <a:tc>
                  <a:txBody>
                    <a:bodyPr/>
                    <a:lstStyle/>
                    <a:p>
                      <a:pPr algn="ctr">
                        <a:lnSpc>
                          <a:spcPct val="115000"/>
                        </a:lnSpc>
                        <a:spcAft>
                          <a:spcPts val="0"/>
                        </a:spcAft>
                      </a:pPr>
                      <a:r>
                        <a:rPr lang="es-ES" sz="1100" dirty="0">
                          <a:solidFill>
                            <a:srgbClr val="000000"/>
                          </a:solidFill>
                          <a:latin typeface="Times New Roman"/>
                          <a:ea typeface="Times New Roman"/>
                          <a:cs typeface="Times New Roman"/>
                        </a:rPr>
                        <a:t>  </a:t>
                      </a:r>
                      <a:r>
                        <a:rPr lang="es-ES" sz="1100" b="1" dirty="0">
                          <a:solidFill>
                            <a:srgbClr val="000000"/>
                          </a:solidFill>
                          <a:latin typeface="Times New Roman"/>
                          <a:ea typeface="Times New Roman"/>
                          <a:cs typeface="Times New Roman"/>
                        </a:rPr>
                        <a:t>1,5</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-0,613</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68505">
                <a:tc>
                  <a:txBody>
                    <a:bodyPr/>
                    <a:lstStyle/>
                    <a:p>
                      <a:pPr algn="ctr">
                        <a:lnSpc>
                          <a:spcPct val="115000"/>
                        </a:lnSpc>
                        <a:spcAft>
                          <a:spcPts val="0"/>
                        </a:spcAft>
                      </a:pPr>
                      <a:r>
                        <a:rPr lang="es-ES" sz="1100" dirty="0">
                          <a:solidFill>
                            <a:srgbClr val="000000"/>
                          </a:solidFill>
                          <a:latin typeface="Times New Roman"/>
                          <a:ea typeface="Times New Roman"/>
                          <a:cs typeface="Times New Roman"/>
                        </a:rPr>
                        <a:t>    </a:t>
                      </a:r>
                      <a:r>
                        <a:rPr lang="es-ES" sz="1100" b="1" dirty="0">
                          <a:solidFill>
                            <a:srgbClr val="000000"/>
                          </a:solidFill>
                          <a:latin typeface="Times New Roman"/>
                          <a:ea typeface="Times New Roman"/>
                          <a:cs typeface="Times New Roman"/>
                        </a:rPr>
                        <a:t>2</a:t>
                      </a:r>
                      <a:r>
                        <a:rPr lang="es-ES" sz="1100" dirty="0">
                          <a:solidFill>
                            <a:srgbClr val="000000"/>
                          </a:solidFill>
                          <a:latin typeface="Times New Roman"/>
                          <a:ea typeface="Times New Roman"/>
                          <a:cs typeface="Times New Roman"/>
                        </a:rPr>
                        <a:t> </a:t>
                      </a:r>
                      <a:endParaRPr lang="en-US" sz="1100" dirty="0">
                        <a:latin typeface="Times New Roman"/>
                        <a:ea typeface="Times New Roman"/>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100" dirty="0">
                          <a:solidFill>
                            <a:srgbClr val="000000"/>
                          </a:solidFill>
                          <a:latin typeface="Times New Roman"/>
                          <a:ea typeface="Times New Roman"/>
                          <a:cs typeface="Times New Roman"/>
                        </a:rPr>
                        <a:t>-0,831</a:t>
                      </a:r>
                      <a:endParaRPr lang="en-US" sz="1100" dirty="0">
                        <a:latin typeface="Times New Roman"/>
                        <a:ea typeface="Times New Roman"/>
                        <a:cs typeface="Times New Roman"/>
                      </a:endParaRPr>
                    </a:p>
                  </a:txBody>
                  <a:tcPr marL="55604" marR="55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32" name="31 Flecha derecha"/>
          <p:cNvSpPr/>
          <p:nvPr/>
        </p:nvSpPr>
        <p:spPr>
          <a:xfrm>
            <a:off x="3275856" y="1556792"/>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34 Flecha abajo"/>
          <p:cNvSpPr/>
          <p:nvPr/>
        </p:nvSpPr>
        <p:spPr>
          <a:xfrm>
            <a:off x="6084168" y="4941168"/>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Elipse"/>
          <p:cNvSpPr/>
          <p:nvPr/>
        </p:nvSpPr>
        <p:spPr>
          <a:xfrm>
            <a:off x="6228184" y="6309320"/>
            <a:ext cx="165618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concentración: Procedimiento espectrofotométrico</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620688"/>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Fluoruros</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 name="23 CuadroTexto"/>
          <p:cNvSpPr txBox="1"/>
          <p:nvPr/>
        </p:nvSpPr>
        <p:spPr>
          <a:xfrm>
            <a:off x="683568" y="1700808"/>
            <a:ext cx="3240360" cy="369332"/>
          </a:xfrm>
          <a:prstGeom prst="rect">
            <a:avLst/>
          </a:prstGeom>
          <a:noFill/>
        </p:spPr>
        <p:txBody>
          <a:bodyPr wrap="square" rtlCol="0">
            <a:spAutoFit/>
          </a:bodyPr>
          <a:lstStyle/>
          <a:p>
            <a:endParaRPr lang="en-US" dirty="0"/>
          </a:p>
        </p:txBody>
      </p:sp>
      <p:graphicFrame>
        <p:nvGraphicFramePr>
          <p:cNvPr id="26" name="25 Tabla"/>
          <p:cNvGraphicFramePr>
            <a:graphicFrameLocks noGrp="1"/>
          </p:cNvGraphicFramePr>
          <p:nvPr/>
        </p:nvGraphicFramePr>
        <p:xfrm>
          <a:off x="3347864" y="980728"/>
          <a:ext cx="5688632" cy="5773714"/>
        </p:xfrm>
        <a:graphic>
          <a:graphicData uri="http://schemas.openxmlformats.org/drawingml/2006/table">
            <a:tbl>
              <a:tblPr/>
              <a:tblGrid>
                <a:gridCol w="326102"/>
                <a:gridCol w="862262"/>
                <a:gridCol w="971876"/>
                <a:gridCol w="864096"/>
                <a:gridCol w="936104"/>
                <a:gridCol w="864096"/>
                <a:gridCol w="864096"/>
              </a:tblGrid>
              <a:tr h="213581">
                <a:tc>
                  <a:txBody>
                    <a:bodyPr/>
                    <a:lstStyle/>
                    <a:p>
                      <a:pPr algn="just">
                        <a:lnSpc>
                          <a:spcPct val="115000"/>
                        </a:lnSpc>
                        <a:spcAft>
                          <a:spcPts val="1000"/>
                        </a:spcAft>
                      </a:pPr>
                      <a:r>
                        <a:rPr lang="en-US" sz="1100" dirty="0">
                          <a:latin typeface="Times New Roman"/>
                          <a:ea typeface="Times New Roman"/>
                          <a:cs typeface="Times New Roman"/>
                        </a:rPr>
                        <a:t> </a:t>
                      </a:r>
                    </a:p>
                  </a:txBody>
                  <a:tcPr marL="0" marR="0" marT="0" marB="0" anchor="ctr">
                    <a:lnL>
                      <a:noFill/>
                    </a:lnL>
                    <a:lnR>
                      <a:noFill/>
                    </a:lnR>
                    <a:lnT>
                      <a:noFill/>
                    </a:lnT>
                    <a:lnB>
                      <a:noFill/>
                    </a:lnB>
                    <a:solidFill>
                      <a:schemeClr val="bg1"/>
                    </a:solidFill>
                  </a:tcPr>
                </a:tc>
                <a:tc gridSpan="2">
                  <a:txBody>
                    <a:bodyPr/>
                    <a:lstStyle/>
                    <a:p>
                      <a:pPr algn="ctr">
                        <a:lnSpc>
                          <a:spcPct val="115000"/>
                        </a:lnSpc>
                        <a:spcAft>
                          <a:spcPts val="0"/>
                        </a:spcAft>
                      </a:pPr>
                      <a:r>
                        <a:rPr lang="es-ES" sz="1100" b="1" dirty="0">
                          <a:solidFill>
                            <a:srgbClr val="000000"/>
                          </a:solidFill>
                          <a:latin typeface="Times New Roman"/>
                          <a:ea typeface="Times New Roman"/>
                          <a:cs typeface="Times New Roman"/>
                        </a:rPr>
                        <a:t>DIA 1</a:t>
                      </a:r>
                      <a:endParaRPr lang="en-US" sz="1100" dirty="0">
                        <a:latin typeface="Times New Roman"/>
                        <a:ea typeface="Times New Roman"/>
                        <a:cs typeface="Times New Roman"/>
                      </a:endParaRPr>
                    </a:p>
                  </a:txBody>
                  <a:tcPr marL="54837" marR="5483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ct val="115000"/>
                        </a:lnSpc>
                        <a:spcAft>
                          <a:spcPts val="0"/>
                        </a:spcAft>
                      </a:pPr>
                      <a:r>
                        <a:rPr lang="es-ES" sz="1100" b="1" dirty="0">
                          <a:solidFill>
                            <a:srgbClr val="000000"/>
                          </a:solidFill>
                          <a:latin typeface="Times New Roman"/>
                          <a:ea typeface="Times New Roman"/>
                          <a:cs typeface="Times New Roman"/>
                        </a:rPr>
                        <a:t>DIA 2</a:t>
                      </a:r>
                      <a:endParaRPr lang="en-US" sz="1100" dirty="0">
                        <a:latin typeface="Times New Roman"/>
                        <a:ea typeface="Times New Roman"/>
                        <a:cs typeface="Times New Roman"/>
                      </a:endParaRPr>
                    </a:p>
                  </a:txBody>
                  <a:tcPr marL="54837" marR="54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ct val="115000"/>
                        </a:lnSpc>
                        <a:spcAft>
                          <a:spcPts val="0"/>
                        </a:spcAft>
                      </a:pPr>
                      <a:r>
                        <a:rPr lang="es-ES" sz="1100" b="1">
                          <a:solidFill>
                            <a:srgbClr val="000000"/>
                          </a:solidFill>
                          <a:latin typeface="Times New Roman"/>
                          <a:ea typeface="Times New Roman"/>
                          <a:cs typeface="Times New Roman"/>
                        </a:rPr>
                        <a:t>DIA 3</a:t>
                      </a:r>
                      <a:endParaRPr lang="en-US" sz="1100">
                        <a:latin typeface="Times New Roman"/>
                        <a:ea typeface="Times New Roman"/>
                        <a:cs typeface="Times New Roman"/>
                      </a:endParaRPr>
                    </a:p>
                  </a:txBody>
                  <a:tcPr marL="54837" marR="548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354911">
                <a:tc>
                  <a:txBody>
                    <a:bodyPr/>
                    <a:lstStyle/>
                    <a:p>
                      <a:pPr algn="just">
                        <a:lnSpc>
                          <a:spcPct val="115000"/>
                        </a:lnSpc>
                        <a:spcAft>
                          <a:spcPts val="1000"/>
                        </a:spcAft>
                      </a:pPr>
                      <a:r>
                        <a:rPr lang="en-US" sz="1100" dirty="0">
                          <a:latin typeface="Times New Roman"/>
                          <a:ea typeface="Times New Roman"/>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000" b="1" dirty="0" err="1">
                          <a:solidFill>
                            <a:srgbClr val="000000"/>
                          </a:solidFill>
                          <a:latin typeface="Times New Roman"/>
                          <a:ea typeface="Times New Roman"/>
                          <a:cs typeface="Times New Roman"/>
                        </a:rPr>
                        <a:t>Absorbancias</a:t>
                      </a:r>
                      <a:r>
                        <a:rPr lang="es-ES" sz="1000" b="1" dirty="0">
                          <a:solidFill>
                            <a:srgbClr val="000000"/>
                          </a:solidFill>
                          <a:latin typeface="Times New Roman"/>
                          <a:ea typeface="Times New Roman"/>
                          <a:cs typeface="Times New Roman"/>
                        </a:rPr>
                        <a:t> </a:t>
                      </a:r>
                      <a:endParaRPr lang="en-US" sz="1000" dirty="0">
                        <a:latin typeface="Times New Roman"/>
                        <a:ea typeface="Times New Roman"/>
                        <a:cs typeface="Times New Roman"/>
                      </a:endParaRPr>
                    </a:p>
                  </a:txBody>
                  <a:tcPr marL="54837" marR="548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000" b="1" dirty="0" err="1">
                          <a:solidFill>
                            <a:srgbClr val="000000"/>
                          </a:solidFill>
                          <a:latin typeface="Times New Roman"/>
                          <a:ea typeface="Times New Roman"/>
                          <a:cs typeface="Times New Roman"/>
                        </a:rPr>
                        <a:t>Conc</a:t>
                      </a:r>
                      <a:r>
                        <a:rPr lang="es-ES" sz="1000" b="1" dirty="0">
                          <a:solidFill>
                            <a:srgbClr val="000000"/>
                          </a:solidFill>
                          <a:latin typeface="Times New Roman"/>
                          <a:ea typeface="Times New Roman"/>
                          <a:cs typeface="Times New Roman"/>
                        </a:rPr>
                        <a:t>. </a:t>
                      </a:r>
                      <a:r>
                        <a:rPr lang="es-ES" sz="1000" b="1" dirty="0" smtClean="0">
                          <a:solidFill>
                            <a:srgbClr val="000000"/>
                          </a:solidFill>
                          <a:latin typeface="Times New Roman"/>
                          <a:ea typeface="Times New Roman"/>
                          <a:cs typeface="Times New Roman"/>
                        </a:rPr>
                        <a:t>Medida </a:t>
                      </a:r>
                      <a:endParaRPr lang="en-US" sz="1000" dirty="0">
                        <a:latin typeface="Times New Roman"/>
                        <a:ea typeface="Times New Roman"/>
                        <a:cs typeface="Times New Roman"/>
                      </a:endParaRPr>
                    </a:p>
                    <a:p>
                      <a:pPr algn="l">
                        <a:lnSpc>
                          <a:spcPct val="115000"/>
                        </a:lnSpc>
                        <a:spcAft>
                          <a:spcPts val="0"/>
                        </a:spcAft>
                      </a:pPr>
                      <a:r>
                        <a:rPr lang="es-ES" sz="1000" b="1" dirty="0">
                          <a:solidFill>
                            <a:srgbClr val="000000"/>
                          </a:solidFill>
                          <a:latin typeface="Times New Roman"/>
                          <a:ea typeface="Times New Roman"/>
                          <a:cs typeface="Times New Roman"/>
                        </a:rPr>
                        <a:t>(mg/L)</a:t>
                      </a:r>
                      <a:endParaRPr lang="en-US" sz="1000" dirty="0">
                        <a:latin typeface="Times New Roman"/>
                        <a:ea typeface="Times New Roman"/>
                        <a:cs typeface="Times New Roman"/>
                      </a:endParaRPr>
                    </a:p>
                  </a:txBody>
                  <a:tcPr marL="54837" marR="5483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000" b="1" dirty="0" err="1">
                          <a:solidFill>
                            <a:srgbClr val="000000"/>
                          </a:solidFill>
                          <a:latin typeface="Times New Roman"/>
                          <a:ea typeface="Times New Roman"/>
                          <a:cs typeface="Times New Roman"/>
                        </a:rPr>
                        <a:t>Absorbancia</a:t>
                      </a:r>
                      <a:endParaRPr lang="en-US" sz="1000" dirty="0">
                        <a:latin typeface="Times New Roman"/>
                        <a:ea typeface="Times New Roman"/>
                        <a:cs typeface="Times New Roman"/>
                      </a:endParaRPr>
                    </a:p>
                  </a:txBody>
                  <a:tcPr marL="54837" marR="5483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000" b="1" dirty="0" err="1">
                          <a:solidFill>
                            <a:srgbClr val="000000"/>
                          </a:solidFill>
                          <a:latin typeface="Times New Roman"/>
                          <a:ea typeface="Times New Roman"/>
                          <a:cs typeface="Times New Roman"/>
                        </a:rPr>
                        <a:t>Conc</a:t>
                      </a:r>
                      <a:r>
                        <a:rPr lang="es-ES" sz="1000" b="1" dirty="0">
                          <a:solidFill>
                            <a:srgbClr val="000000"/>
                          </a:solidFill>
                          <a:latin typeface="Times New Roman"/>
                          <a:ea typeface="Times New Roman"/>
                          <a:cs typeface="Times New Roman"/>
                        </a:rPr>
                        <a:t>. </a:t>
                      </a:r>
                      <a:r>
                        <a:rPr lang="es-ES" sz="1000" b="1" dirty="0" smtClean="0">
                          <a:solidFill>
                            <a:srgbClr val="000000"/>
                          </a:solidFill>
                          <a:latin typeface="Times New Roman"/>
                          <a:ea typeface="Times New Roman"/>
                          <a:cs typeface="Times New Roman"/>
                        </a:rPr>
                        <a:t>Medida </a:t>
                      </a:r>
                      <a:endParaRPr lang="en-US" sz="1000" dirty="0">
                        <a:latin typeface="Times New Roman"/>
                        <a:ea typeface="Times New Roman"/>
                        <a:cs typeface="Times New Roman"/>
                      </a:endParaRPr>
                    </a:p>
                    <a:p>
                      <a:pPr algn="l">
                        <a:lnSpc>
                          <a:spcPct val="115000"/>
                        </a:lnSpc>
                        <a:spcAft>
                          <a:spcPts val="0"/>
                        </a:spcAft>
                      </a:pPr>
                      <a:r>
                        <a:rPr lang="es-ES" sz="1000" b="1" dirty="0">
                          <a:solidFill>
                            <a:srgbClr val="000000"/>
                          </a:solidFill>
                          <a:latin typeface="Times New Roman"/>
                          <a:ea typeface="Times New Roman"/>
                          <a:cs typeface="Times New Roman"/>
                        </a:rPr>
                        <a:t>(mg/L)</a:t>
                      </a:r>
                      <a:endParaRPr lang="en-US" sz="1000" dirty="0">
                        <a:latin typeface="Times New Roman"/>
                        <a:ea typeface="Times New Roman"/>
                        <a:cs typeface="Times New Roman"/>
                      </a:endParaRPr>
                    </a:p>
                  </a:txBody>
                  <a:tcPr marL="54837" marR="5483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n-US" sz="1000" dirty="0">
                        <a:latin typeface="Times New Roman"/>
                        <a:ea typeface="Times New Roman"/>
                        <a:cs typeface="Times New Roman"/>
                      </a:endParaRPr>
                    </a:p>
                    <a:p>
                      <a:pPr algn="l">
                        <a:lnSpc>
                          <a:spcPct val="115000"/>
                        </a:lnSpc>
                        <a:spcAft>
                          <a:spcPts val="0"/>
                        </a:spcAft>
                      </a:pPr>
                      <a:r>
                        <a:rPr lang="es-ES" sz="1000" b="1" dirty="0" err="1">
                          <a:solidFill>
                            <a:srgbClr val="000000"/>
                          </a:solidFill>
                          <a:latin typeface="Times New Roman"/>
                          <a:ea typeface="Times New Roman"/>
                          <a:cs typeface="Times New Roman"/>
                        </a:rPr>
                        <a:t>Absorbancia</a:t>
                      </a:r>
                      <a:endParaRPr lang="en-US" sz="1000" dirty="0">
                        <a:latin typeface="Times New Roman"/>
                        <a:ea typeface="Times New Roman"/>
                        <a:cs typeface="Times New Roman"/>
                      </a:endParaRPr>
                    </a:p>
                  </a:txBody>
                  <a:tcPr marL="54837" marR="548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000" b="1" dirty="0" err="1" smtClean="0">
                          <a:solidFill>
                            <a:srgbClr val="000000"/>
                          </a:solidFill>
                          <a:latin typeface="Times New Roman"/>
                          <a:ea typeface="Times New Roman"/>
                          <a:cs typeface="Times New Roman"/>
                        </a:rPr>
                        <a:t>Conc.Medida</a:t>
                      </a:r>
                      <a:r>
                        <a:rPr lang="es-ES" sz="1000" b="1" dirty="0" smtClean="0">
                          <a:solidFill>
                            <a:srgbClr val="000000"/>
                          </a:solidFill>
                          <a:latin typeface="Times New Roman"/>
                          <a:ea typeface="Times New Roman"/>
                          <a:cs typeface="Times New Roman"/>
                        </a:rPr>
                        <a:t> </a:t>
                      </a:r>
                      <a:endParaRPr lang="en-US" sz="1000" dirty="0">
                        <a:latin typeface="Times New Roman"/>
                        <a:ea typeface="Times New Roman"/>
                        <a:cs typeface="Times New Roman"/>
                      </a:endParaRPr>
                    </a:p>
                    <a:p>
                      <a:pPr algn="l">
                        <a:lnSpc>
                          <a:spcPct val="115000"/>
                        </a:lnSpc>
                        <a:spcAft>
                          <a:spcPts val="0"/>
                        </a:spcAft>
                      </a:pPr>
                      <a:r>
                        <a:rPr lang="es-ES" sz="1000" b="1" dirty="0">
                          <a:solidFill>
                            <a:srgbClr val="000000"/>
                          </a:solidFill>
                          <a:latin typeface="Times New Roman"/>
                          <a:ea typeface="Times New Roman"/>
                          <a:cs typeface="Times New Roman"/>
                        </a:rPr>
                        <a:t>(mg/L)</a:t>
                      </a:r>
                      <a:endParaRPr lang="en-US" sz="1000" dirty="0">
                        <a:latin typeface="Times New Roman"/>
                        <a:ea typeface="Times New Roman"/>
                        <a:cs typeface="Times New Roman"/>
                      </a:endParaRPr>
                    </a:p>
                  </a:txBody>
                  <a:tcPr marL="54837" marR="548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5317">
                <a:tc rowSpan="9">
                  <a:txBody>
                    <a:bodyPr/>
                    <a:lstStyle/>
                    <a:p>
                      <a:pPr marL="71755" algn="ctr">
                        <a:lnSpc>
                          <a:spcPct val="115000"/>
                        </a:lnSpc>
                        <a:spcAft>
                          <a:spcPts val="0"/>
                        </a:spcAft>
                      </a:pPr>
                      <a:r>
                        <a:rPr lang="es-ES" sz="1100" b="1" dirty="0">
                          <a:solidFill>
                            <a:srgbClr val="000000"/>
                          </a:solidFill>
                          <a:latin typeface="Times New Roman"/>
                          <a:ea typeface="Times New Roman"/>
                          <a:cs typeface="Times New Roman"/>
                        </a:rPr>
                        <a:t>DIA 1</a:t>
                      </a:r>
                      <a:endParaRPr lang="en-US" sz="1100" dirty="0">
                        <a:latin typeface="Times New Roman"/>
                        <a:ea typeface="Times New Roman"/>
                        <a:cs typeface="Times New Roman"/>
                      </a:endParaRPr>
                    </a:p>
                  </a:txBody>
                  <a:tcPr marL="54837" marR="54837" marT="0" marB="0" vert="vert27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0,000</a:t>
                      </a:r>
                      <a:endParaRPr lang="en-US" sz="1100" dirty="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-0,012</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0,001</a:t>
                      </a:r>
                      <a:endParaRPr lang="en-US" sz="1100" dirty="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-0,006</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0,001</a:t>
                      </a:r>
                      <a:endParaRPr lang="en-US" sz="1100" dirty="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-0,032</a:t>
                      </a:r>
                      <a:endParaRPr lang="en-US" sz="1100" dirty="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-0,012</a:t>
                      </a:r>
                      <a:endParaRPr lang="en-US" sz="1100" dirty="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0,017</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-0,008</a:t>
                      </a:r>
                      <a:endParaRPr lang="en-US" sz="1100" dirty="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0,017</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-0,019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0,018</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-0,025</a:t>
                      </a:r>
                      <a:endParaRPr lang="en-US" sz="1100" dirty="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0,049</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-0,020</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-0,031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0,048</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-0,046</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0,100</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-0,039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0,097</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-0,051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0,099</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-0,088</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0,201</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-0,080</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0,203</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-0,092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0,203</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-0,212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0,502</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-0,201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0,515</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-0,216</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0,516</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-0,434</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1,039</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-0,395</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1,015</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-0,421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1,034</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-0,613</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1,473</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-0,573</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1,474</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-0,614</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1,521</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dirty="0">
                          <a:solidFill>
                            <a:srgbClr val="000000"/>
                          </a:solidFill>
                          <a:latin typeface="Times New Roman"/>
                          <a:ea typeface="Times New Roman"/>
                          <a:cs typeface="Times New Roman"/>
                        </a:rPr>
                        <a:t>-0,831</a:t>
                      </a:r>
                      <a:endParaRPr lang="en-US" sz="1100" dirty="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2,000</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-0,807</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2,078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-0,789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1,963</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5317">
                <a:tc rowSpan="9">
                  <a:txBody>
                    <a:bodyPr/>
                    <a:lstStyle/>
                    <a:p>
                      <a:pPr marL="71755" algn="ctr">
                        <a:lnSpc>
                          <a:spcPct val="115000"/>
                        </a:lnSpc>
                        <a:spcAft>
                          <a:spcPts val="0"/>
                        </a:spcAft>
                      </a:pPr>
                      <a:r>
                        <a:rPr lang="es-ES" sz="1100" b="1" dirty="0">
                          <a:solidFill>
                            <a:srgbClr val="000000"/>
                          </a:solidFill>
                          <a:latin typeface="Times New Roman"/>
                          <a:ea typeface="Times New Roman"/>
                          <a:cs typeface="Times New Roman"/>
                        </a:rPr>
                        <a:t>DIA 2</a:t>
                      </a:r>
                      <a:endParaRPr lang="en-US" sz="1100" dirty="0">
                        <a:latin typeface="Times New Roman"/>
                        <a:ea typeface="Times New Roman"/>
                        <a:cs typeface="Times New Roman"/>
                      </a:endParaRPr>
                    </a:p>
                  </a:txBody>
                  <a:tcPr marL="54837" marR="54837" marT="0" marB="0" vert="vert27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0,002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-0,014</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0,001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-0,030</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0,001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-0,030</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-0,011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-0,018</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-0,019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0,019</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-0,024</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0,049</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-0,030</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-0,031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0,048</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-0,044</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-0,050</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-0,051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0,097</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-0,087</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0,204</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-0,092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0,203</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-0,094</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0,202</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-0,209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0,502</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-0,214</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0,508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-0,218</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0,505</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-0,427</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1,036</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-0,423</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1,032</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-0,445</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1,060</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-0,609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1,481</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-0,629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1,548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-0,625</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1,501</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-0,819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1,995</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-0,788</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1,946</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-0,816</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1,968</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5317">
                <a:tc rowSpan="9">
                  <a:txBody>
                    <a:bodyPr/>
                    <a:lstStyle/>
                    <a:p>
                      <a:pPr marL="71755" algn="ctr">
                        <a:lnSpc>
                          <a:spcPct val="115000"/>
                        </a:lnSpc>
                        <a:spcAft>
                          <a:spcPts val="0"/>
                        </a:spcAft>
                      </a:pPr>
                      <a:r>
                        <a:rPr lang="es-ES" sz="1100" b="1">
                          <a:solidFill>
                            <a:srgbClr val="000000"/>
                          </a:solidFill>
                          <a:latin typeface="Times New Roman"/>
                          <a:ea typeface="Times New Roman"/>
                          <a:cs typeface="Times New Roman"/>
                        </a:rPr>
                        <a:t>DIA 3</a:t>
                      </a:r>
                      <a:endParaRPr lang="en-US" sz="1100">
                        <a:latin typeface="Times New Roman"/>
                        <a:ea typeface="Times New Roman"/>
                        <a:cs typeface="Times New Roman"/>
                      </a:endParaRPr>
                    </a:p>
                  </a:txBody>
                  <a:tcPr marL="54837" marR="54837" marT="0" marB="0" vert="vert27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0,002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-0,037</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0,001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-0,031</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0,001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-0,045</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-0,020</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0,019</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-0,019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0,019</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-0,025</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0,019</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-0,031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0,047</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-0,031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-0,037</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0,048</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-0,051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-0,051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0,098</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-0,057</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0,097</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-0,092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0,203</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-0,093</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0,202</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-0,100</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0,203</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-0,213</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0,513</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-0,215</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0,506</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-0,224</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0,506</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-0,421</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1,046</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-0,422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1,020</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-0,449</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1,057</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5317">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-0,607</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1,523</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-0,647</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1,579</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-0,652</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1,554</a:t>
                      </a:r>
                      <a:endParaRPr lang="en-US" sz="110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85629">
                <a:tc vMerge="1">
                  <a:txBody>
                    <a:bodyPr/>
                    <a:lstStyle/>
                    <a:p>
                      <a:endParaRPr lang="en-US"/>
                    </a:p>
                  </a:txBody>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-0,796</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2,007</a:t>
                      </a:r>
                      <a:endParaRPr lang="en-US" sz="1100" dirty="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-0,788</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solidFill>
                            <a:srgbClr val="000000"/>
                          </a:solidFill>
                          <a:latin typeface="Times New Roman"/>
                          <a:ea typeface="Times New Roman"/>
                          <a:cs typeface="Times New Roman"/>
                        </a:rPr>
                        <a:t>1,929</a:t>
                      </a:r>
                      <a:endParaRPr lang="en-US" sz="1100">
                        <a:latin typeface="Times New Roman"/>
                        <a:ea typeface="Times New Roman"/>
                        <a:cs typeface="Times New Roman"/>
                      </a:endParaRPr>
                    </a:p>
                  </a:txBody>
                  <a:tcPr marL="54837" marR="548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solidFill>
                            <a:srgbClr val="000000"/>
                          </a:solidFill>
                          <a:latin typeface="Times New Roman"/>
                          <a:ea typeface="Times New Roman"/>
                          <a:cs typeface="Times New Roman"/>
                        </a:rPr>
                        <a:t>-0,805</a:t>
                      </a:r>
                      <a:endParaRPr lang="en-US" sz="1100">
                        <a:latin typeface="Times New Roman"/>
                        <a:ea typeface="Times New Roman"/>
                        <a:cs typeface="Times New Roman"/>
                      </a:endParaRPr>
                    </a:p>
                  </a:txBody>
                  <a:tcPr marL="54837" marR="5483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solidFill>
                            <a:srgbClr val="000000"/>
                          </a:solidFill>
                          <a:latin typeface="Times New Roman"/>
                          <a:ea typeface="Times New Roman"/>
                          <a:cs typeface="Times New Roman"/>
                        </a:rPr>
                        <a:t>1,929</a:t>
                      </a:r>
                      <a:endParaRPr lang="en-US" sz="1100" dirty="0">
                        <a:latin typeface="Times New Roman"/>
                        <a:ea typeface="Times New Roman"/>
                        <a:cs typeface="Times New Roman"/>
                      </a:endParaRPr>
                    </a:p>
                  </a:txBody>
                  <a:tcPr marL="54837" marR="54837" marT="0" marB="0" anchor="b">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28" name="Picture 44"/>
          <p:cNvPicPr>
            <a:picLocks noChangeAspect="1" noChangeArrowheads="1"/>
          </p:cNvPicPr>
          <p:nvPr/>
        </p:nvPicPr>
        <p:blipFill>
          <a:blip r:embed="rId3" cstate="print"/>
          <a:srcRect/>
          <a:stretch>
            <a:fillRect/>
          </a:stretch>
        </p:blipFill>
        <p:spPr bwMode="auto">
          <a:xfrm>
            <a:off x="251520" y="1556792"/>
            <a:ext cx="2895600" cy="699292"/>
          </a:xfrm>
          <a:prstGeom prst="rect">
            <a:avLst/>
          </a:prstGeom>
          <a:ln>
            <a:noFill/>
          </a:ln>
          <a:effectLst>
            <a:outerShdw blurRad="190500" algn="tl" rotWithShape="0">
              <a:srgbClr val="000000">
                <a:alpha val="70000"/>
              </a:srgbClr>
            </a:outerShdw>
          </a:effectLst>
        </p:spPr>
      </p:pic>
      <p:graphicFrame>
        <p:nvGraphicFramePr>
          <p:cNvPr id="251905" name="Object 1"/>
          <p:cNvGraphicFramePr>
            <a:graphicFrameLocks noChangeAspect="1"/>
          </p:cNvGraphicFramePr>
          <p:nvPr/>
        </p:nvGraphicFramePr>
        <p:xfrm>
          <a:off x="755576" y="2996952"/>
          <a:ext cx="1989137" cy="428625"/>
        </p:xfrm>
        <a:graphic>
          <a:graphicData uri="http://schemas.openxmlformats.org/presentationml/2006/ole">
            <p:oleObj spid="_x0000_s267266" name="Ecuación" r:id="rId4" imgW="1968480" imgH="419040" progId="Equation.3">
              <p:embed/>
            </p:oleObj>
          </a:graphicData>
        </a:graphic>
      </p:graphicFrame>
      <p:cxnSp>
        <p:nvCxnSpPr>
          <p:cNvPr id="30" name="29 Conector recto de flecha"/>
          <p:cNvCxnSpPr/>
          <p:nvPr/>
        </p:nvCxnSpPr>
        <p:spPr>
          <a:xfrm>
            <a:off x="2699792" y="3212976"/>
            <a:ext cx="43204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19 Elipse"/>
          <p:cNvSpPr/>
          <p:nvPr/>
        </p:nvSpPr>
        <p:spPr>
          <a:xfrm>
            <a:off x="1403648" y="2060848"/>
            <a:ext cx="165618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9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1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 name="23 CuadroTexto"/>
          <p:cNvSpPr txBox="1"/>
          <p:nvPr/>
        </p:nvSpPr>
        <p:spPr>
          <a:xfrm>
            <a:off x="683568" y="1700808"/>
            <a:ext cx="3240360" cy="369332"/>
          </a:xfrm>
          <a:prstGeom prst="rect">
            <a:avLst/>
          </a:prstGeom>
          <a:noFill/>
        </p:spPr>
        <p:txBody>
          <a:bodyPr wrap="square" rtlCol="0">
            <a:spAutoFit/>
          </a:bodyPr>
          <a:lstStyle/>
          <a:p>
            <a:endParaRPr lang="en-US" dirty="0"/>
          </a:p>
        </p:txBody>
      </p:sp>
      <p:graphicFrame>
        <p:nvGraphicFramePr>
          <p:cNvPr id="21" name="20 Tabla"/>
          <p:cNvGraphicFramePr>
            <a:graphicFrameLocks noGrp="1"/>
          </p:cNvGraphicFramePr>
          <p:nvPr/>
        </p:nvGraphicFramePr>
        <p:xfrm>
          <a:off x="2267744" y="1916832"/>
          <a:ext cx="4032448" cy="3189732"/>
        </p:xfrm>
        <a:graphic>
          <a:graphicData uri="http://schemas.openxmlformats.org/drawingml/2006/table">
            <a:tbl>
              <a:tblPr>
                <a:tableStyleId>{69C7853C-536D-4A76-A0AE-DD22124D55A5}</a:tableStyleId>
              </a:tblPr>
              <a:tblGrid>
                <a:gridCol w="1353528"/>
                <a:gridCol w="1220888"/>
                <a:gridCol w="1458032"/>
              </a:tblGrid>
              <a:tr h="936104">
                <a:tc>
                  <a:txBody>
                    <a:bodyPr/>
                    <a:lstStyle/>
                    <a:p>
                      <a:pPr algn="ctr">
                        <a:lnSpc>
                          <a:spcPct val="115000"/>
                        </a:lnSpc>
                        <a:spcAft>
                          <a:spcPts val="0"/>
                        </a:spcAft>
                      </a:pPr>
                      <a:endParaRPr lang="en-US" sz="1400" b="1" dirty="0"/>
                    </a:p>
                    <a:p>
                      <a:pPr algn="ctr">
                        <a:lnSpc>
                          <a:spcPct val="115000"/>
                        </a:lnSpc>
                        <a:spcAft>
                          <a:spcPts val="0"/>
                        </a:spcAft>
                      </a:pPr>
                      <a:r>
                        <a:rPr lang="es-ES" sz="1400" b="1" dirty="0"/>
                        <a:t>Concentración</a:t>
                      </a:r>
                      <a:endParaRPr lang="en-US" sz="1400" b="1" dirty="0"/>
                    </a:p>
                    <a:p>
                      <a:pPr algn="ctr">
                        <a:lnSpc>
                          <a:spcPct val="115000"/>
                        </a:lnSpc>
                        <a:spcAft>
                          <a:spcPts val="0"/>
                        </a:spcAft>
                      </a:pPr>
                      <a:r>
                        <a:rPr lang="es-MX" sz="1400" b="1" dirty="0" smtClean="0"/>
                        <a:t>Teórica</a:t>
                      </a:r>
                      <a:r>
                        <a:rPr lang="es-MX" sz="1400" b="1" baseline="0" dirty="0" smtClean="0"/>
                        <a:t> </a:t>
                      </a:r>
                      <a:endParaRPr lang="en-US" sz="1400" b="1" dirty="0"/>
                    </a:p>
                    <a:p>
                      <a:pPr algn="ctr">
                        <a:lnSpc>
                          <a:spcPct val="115000"/>
                        </a:lnSpc>
                        <a:spcAft>
                          <a:spcPts val="0"/>
                        </a:spcAft>
                      </a:pPr>
                      <a:r>
                        <a:rPr lang="es-ES" sz="1400" b="1" dirty="0"/>
                        <a:t>(mg/L)</a:t>
                      </a:r>
                      <a:endParaRPr lang="en-US" sz="1400" b="1" dirty="0">
                        <a:latin typeface="Times New Roman"/>
                        <a:ea typeface="Times New Roman"/>
                        <a:cs typeface="Times New Roman"/>
                      </a:endParaRPr>
                    </a:p>
                  </a:txBody>
                  <a:tcPr marL="68580" marR="68580" marT="0" marB="0" anchor="ctr"/>
                </a:tc>
                <a:tc>
                  <a:txBody>
                    <a:bodyPr/>
                    <a:lstStyle/>
                    <a:p>
                      <a:pPr algn="l">
                        <a:lnSpc>
                          <a:spcPct val="115000"/>
                        </a:lnSpc>
                        <a:spcAft>
                          <a:spcPts val="0"/>
                        </a:spcAft>
                      </a:pPr>
                      <a:r>
                        <a:rPr lang="es-ES" sz="1400" b="1" dirty="0" err="1" smtClean="0"/>
                        <a:t>Absorbancias</a:t>
                      </a:r>
                      <a:r>
                        <a:rPr lang="es-ES" sz="1400" b="1" dirty="0" smtClean="0"/>
                        <a:t> promedio</a:t>
                      </a:r>
                      <a:endParaRPr lang="en-US" sz="1400" b="1"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endParaRPr lang="en-US" sz="1400" b="1" dirty="0"/>
                    </a:p>
                    <a:p>
                      <a:pPr algn="ctr">
                        <a:lnSpc>
                          <a:spcPct val="115000"/>
                        </a:lnSpc>
                        <a:spcAft>
                          <a:spcPts val="0"/>
                        </a:spcAft>
                      </a:pPr>
                      <a:r>
                        <a:rPr lang="es-ES" sz="1400" b="1" dirty="0"/>
                        <a:t>Concentración</a:t>
                      </a:r>
                      <a:endParaRPr lang="en-US" sz="1400" b="1" dirty="0"/>
                    </a:p>
                    <a:p>
                      <a:pPr algn="ctr">
                        <a:lnSpc>
                          <a:spcPct val="115000"/>
                        </a:lnSpc>
                        <a:spcAft>
                          <a:spcPts val="0"/>
                        </a:spcAft>
                      </a:pPr>
                      <a:r>
                        <a:rPr lang="es-ES" sz="1400" b="1" dirty="0"/>
                        <a:t>Medida</a:t>
                      </a:r>
                      <a:endParaRPr lang="en-US" sz="1400" b="1" dirty="0"/>
                    </a:p>
                    <a:p>
                      <a:pPr algn="ctr">
                        <a:lnSpc>
                          <a:spcPct val="115000"/>
                        </a:lnSpc>
                        <a:spcAft>
                          <a:spcPts val="0"/>
                        </a:spcAft>
                      </a:pPr>
                      <a:r>
                        <a:rPr lang="es-ES" sz="1400" b="1" dirty="0"/>
                        <a:t>(mg/L)</a:t>
                      </a:r>
                      <a:endParaRPr lang="en-US" sz="1400" b="1" dirty="0">
                        <a:latin typeface="Times New Roman"/>
                        <a:ea typeface="Times New Roman"/>
                        <a:cs typeface="Times New Roman"/>
                      </a:endParaRPr>
                    </a:p>
                  </a:txBody>
                  <a:tcPr marL="68580" marR="68580" marT="0" marB="0">
                    <a:solidFill>
                      <a:srgbClr val="FFFF00"/>
                    </a:solidFill>
                  </a:tcPr>
                </a:tc>
              </a:tr>
              <a:tr h="223938">
                <a:tc>
                  <a:txBody>
                    <a:bodyPr/>
                    <a:lstStyle/>
                    <a:p>
                      <a:pPr algn="ctr">
                        <a:lnSpc>
                          <a:spcPct val="115000"/>
                        </a:lnSpc>
                        <a:spcAft>
                          <a:spcPts val="0"/>
                        </a:spcAft>
                      </a:pPr>
                      <a:r>
                        <a:rPr lang="es-ES" sz="1400" b="1"/>
                        <a:t>0</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0,001</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-0,026</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0,02</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-0,017</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0,018</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0,05</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-0,029</a:t>
                      </a:r>
                      <a:endParaRPr lang="en-US" sz="1400" b="1" dirty="0">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0,048</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0,1</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-0,049</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0,098</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0,2</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-0,091</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0,203</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0,5</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-0,214</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0,508</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1</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-0,426</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1,038</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1,5</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-0,619</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1,517</a:t>
                      </a:r>
                      <a:endParaRPr lang="en-US" sz="1400" b="1" dirty="0">
                        <a:latin typeface="Times New Roman"/>
                        <a:ea typeface="Times New Roman"/>
                        <a:cs typeface="Times New Roman"/>
                      </a:endParaRPr>
                    </a:p>
                  </a:txBody>
                  <a:tcPr marL="68580" marR="68580" marT="0" marB="0" anchor="b">
                    <a:solidFill>
                      <a:srgbClr val="FFFF00"/>
                    </a:solidFill>
                  </a:tcPr>
                </a:tc>
              </a:tr>
              <a:tr h="223938">
                <a:tc>
                  <a:txBody>
                    <a:bodyPr/>
                    <a:lstStyle/>
                    <a:p>
                      <a:pPr algn="ctr">
                        <a:lnSpc>
                          <a:spcPct val="115000"/>
                        </a:lnSpc>
                        <a:spcAft>
                          <a:spcPts val="0"/>
                        </a:spcAft>
                      </a:pPr>
                      <a:r>
                        <a:rPr lang="es-ES" sz="1400" b="1"/>
                        <a:t>2</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a:t>-0,804</a:t>
                      </a:r>
                      <a:endParaRPr lang="en-US" sz="1400" b="1">
                        <a:latin typeface="Times New Roman"/>
                        <a:ea typeface="Times New Roman"/>
                        <a:cs typeface="Times New Roman"/>
                      </a:endParaRPr>
                    </a:p>
                  </a:txBody>
                  <a:tcPr marL="68580" marR="68580" marT="0" marB="0" anchor="b">
                    <a:solidFill>
                      <a:schemeClr val="bg1"/>
                    </a:solidFill>
                  </a:tcPr>
                </a:tc>
                <a:tc>
                  <a:txBody>
                    <a:bodyPr/>
                    <a:lstStyle/>
                    <a:p>
                      <a:pPr algn="ctr">
                        <a:lnSpc>
                          <a:spcPct val="115000"/>
                        </a:lnSpc>
                        <a:spcAft>
                          <a:spcPts val="0"/>
                        </a:spcAft>
                      </a:pPr>
                      <a:r>
                        <a:rPr lang="es-ES" sz="1400" b="1" dirty="0"/>
                        <a:t>1,980</a:t>
                      </a:r>
                      <a:endParaRPr lang="en-US" sz="1400" b="1" dirty="0">
                        <a:latin typeface="Times New Roman"/>
                        <a:ea typeface="Times New Roman"/>
                        <a:cs typeface="Times New Roman"/>
                      </a:endParaRPr>
                    </a:p>
                  </a:txBody>
                  <a:tcPr marL="68580" marR="68580" marT="0" marB="0" anchor="b">
                    <a:solidFill>
                      <a:srgbClr val="FFFF00"/>
                    </a:solidFill>
                  </a:tcPr>
                </a:tc>
              </a:tr>
            </a:tbl>
          </a:graphicData>
        </a:graphic>
      </p:graphicFrame>
      <p:sp>
        <p:nvSpPr>
          <p:cNvPr id="17" name="16 CuadroTexto"/>
          <p:cNvSpPr txBox="1"/>
          <p:nvPr/>
        </p:nvSpPr>
        <p:spPr>
          <a:xfrm>
            <a:off x="0" y="1"/>
            <a:ext cx="9144000" cy="1015663"/>
          </a:xfrm>
          <a:prstGeom prst="rect">
            <a:avLst/>
          </a:prstGeom>
          <a:solidFill>
            <a:schemeClr val="tx1"/>
          </a:solidFill>
          <a:ln w="19050">
            <a:solidFill>
              <a:schemeClr val="bg1"/>
            </a:solidFill>
          </a:ln>
        </p:spPr>
        <p:txBody>
          <a:bodyPr wrap="square" rtlCol="0">
            <a:spAutoFit/>
          </a:bodyPr>
          <a:lstStyle/>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DATOS EXPERMIENTALES Y CÁLCULOS DE VALIDACIÓN</a:t>
            </a:r>
          </a:p>
          <a:p>
            <a:pPr algn="ctr"/>
            <a:r>
              <a:rPr lang="es-ES" sz="2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Cálculo de la concentración: Procedimiento espectrofotométrico</a:t>
            </a: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s-ES"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0" y="812031"/>
            <a:ext cx="9144000" cy="384721"/>
          </a:xfrm>
          <a:prstGeom prst="rect">
            <a:avLst/>
          </a:prstGeom>
          <a:solidFill>
            <a:schemeClr val="bg1">
              <a:lumMod val="75000"/>
            </a:schemeClr>
          </a:solidFill>
          <a:ln w="19050">
            <a:solidFill>
              <a:schemeClr val="bg1"/>
            </a:solidFill>
          </a:ln>
        </p:spPr>
        <p:txBody>
          <a:bodyPr wrap="square" rtlCol="0">
            <a:spAutoFit/>
          </a:bodyPr>
          <a:lstStyle/>
          <a:p>
            <a:pPr marL="0" lvl="3"/>
            <a:r>
              <a:rPr lang="es-EC"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rPr>
              <a:t>      Fluoruros</a:t>
            </a:r>
            <a:endParaRPr lang="en-US" sz="1900" dirty="0" smtClean="0">
              <a:solidFill>
                <a:prstClr val="black"/>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6576</TotalTime>
  <Words>4475</Words>
  <Application>Microsoft Office PowerPoint</Application>
  <PresentationFormat>Presentación en pantalla (4:3)</PresentationFormat>
  <Paragraphs>1624</Paragraphs>
  <Slides>36</Slides>
  <Notes>0</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36</vt:i4>
      </vt:variant>
    </vt:vector>
  </HeadingPairs>
  <TitlesOfParts>
    <vt:vector size="41" baseType="lpstr">
      <vt:lpstr>Tema de Office</vt:lpstr>
      <vt:lpstr>1_Tema de Office</vt:lpstr>
      <vt:lpstr>2_Tema de Office</vt:lpstr>
      <vt:lpstr>7_Tema de Office</vt:lpstr>
      <vt:lpstr>Ecuación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YANA RUYAK</dc:creator>
  <cp:lastModifiedBy>Tania</cp:lastModifiedBy>
  <cp:revision>606</cp:revision>
  <dcterms:created xsi:type="dcterms:W3CDTF">2011-04-28T19:19:33Z</dcterms:created>
  <dcterms:modified xsi:type="dcterms:W3CDTF">2011-07-07T15:39:07Z</dcterms:modified>
</cp:coreProperties>
</file>