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311" r:id="rId3"/>
    <p:sldId id="315" r:id="rId4"/>
    <p:sldId id="333" r:id="rId5"/>
    <p:sldId id="351" r:id="rId6"/>
    <p:sldId id="260" r:id="rId7"/>
    <p:sldId id="261" r:id="rId8"/>
    <p:sldId id="262" r:id="rId9"/>
    <p:sldId id="264" r:id="rId10"/>
    <p:sldId id="266" r:id="rId11"/>
    <p:sldId id="280" r:id="rId12"/>
    <p:sldId id="279" r:id="rId13"/>
    <p:sldId id="322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424" autoAdjust="0"/>
  </p:normalViewPr>
  <p:slideViewPr>
    <p:cSldViewPr>
      <p:cViewPr varScale="1">
        <p:scale>
          <a:sx n="37" d="100"/>
          <a:sy n="37" d="100"/>
        </p:scale>
        <p:origin x="-3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49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F8C73-74C0-451B-9667-9C74B2E314E0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E52BD-0B04-4F3F-9EFE-BE8A7E85EA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6240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8B9732-59C5-4749-9D8B-C2FEC10B3237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ABD8CC-441A-4E78-AE99-EDA7360EEB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764704"/>
            <a:ext cx="7488832" cy="5400600"/>
          </a:xfrm>
        </p:spPr>
        <p:txBody>
          <a:bodyPr>
            <a:normAutofit/>
          </a:bodyPr>
          <a:lstStyle/>
          <a:p>
            <a:pPr algn="ctr"/>
            <a:r>
              <a:rPr lang="es-ES_tradnl" sz="3300" b="1" dirty="0">
                <a:solidFill>
                  <a:schemeClr val="tx1"/>
                </a:solidFill>
              </a:rPr>
              <a:t>ESCUELA POLITÉCNICA DEL EJÉRCITO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>
                <a:solidFill>
                  <a:schemeClr val="tx1"/>
                </a:solidFill>
              </a:rPr>
              <a:t> 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>
                <a:solidFill>
                  <a:schemeClr val="tx1"/>
                </a:solidFill>
              </a:rPr>
              <a:t> 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 smtClean="0">
                <a:solidFill>
                  <a:schemeClr val="tx1"/>
                </a:solidFill>
              </a:rPr>
              <a:t>MAESTRÍA </a:t>
            </a:r>
            <a:r>
              <a:rPr lang="es-ES_tradnl" sz="1800" b="1" dirty="0">
                <a:solidFill>
                  <a:schemeClr val="tx1"/>
                </a:solidFill>
              </a:rPr>
              <a:t>EN GESTIÓN DE PROYECTOS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>
                <a:solidFill>
                  <a:schemeClr val="tx1"/>
                </a:solidFill>
              </a:rPr>
              <a:t> 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>
                <a:solidFill>
                  <a:schemeClr val="tx1"/>
                </a:solidFill>
              </a:rPr>
              <a:t>Evaluación y Propuesta de Mejoramiento de la Gestión Informática y elaboración de un Manual de Proyectos para el Ministerio de Inclusión Económica y Social, para el año 2011.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>
                <a:solidFill>
                  <a:schemeClr val="tx1"/>
                </a:solidFill>
              </a:rPr>
              <a:t> 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 smtClean="0">
                <a:solidFill>
                  <a:schemeClr val="tx1"/>
                </a:solidFill>
              </a:rPr>
              <a:t>Autor</a:t>
            </a:r>
            <a:r>
              <a:rPr lang="es-ES_tradnl" sz="1800" b="1" dirty="0">
                <a:solidFill>
                  <a:schemeClr val="tx1"/>
                </a:solidFill>
              </a:rPr>
              <a:t>: Christian </a:t>
            </a:r>
            <a:r>
              <a:rPr lang="es-ES_tradnl" sz="1800" b="1" dirty="0" smtClean="0">
                <a:solidFill>
                  <a:schemeClr val="tx1"/>
                </a:solidFill>
              </a:rPr>
              <a:t>F. </a:t>
            </a:r>
            <a:r>
              <a:rPr lang="es-ES_tradnl" sz="1800" b="1" dirty="0">
                <a:solidFill>
                  <a:schemeClr val="tx1"/>
                </a:solidFill>
              </a:rPr>
              <a:t>Jiménez </a:t>
            </a:r>
            <a:r>
              <a:rPr lang="es-ES_tradnl" sz="1800" b="1" dirty="0" smtClean="0">
                <a:solidFill>
                  <a:schemeClr val="tx1"/>
                </a:solidFill>
              </a:rPr>
              <a:t>C.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>
                <a:solidFill>
                  <a:schemeClr val="tx1"/>
                </a:solidFill>
              </a:rPr>
              <a:t> </a:t>
            </a:r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_tradnl" sz="1800" b="1" dirty="0" err="1">
                <a:solidFill>
                  <a:schemeClr val="tx1"/>
                </a:solidFill>
              </a:rPr>
              <a:t>Sangolquí</a:t>
            </a:r>
            <a:r>
              <a:rPr lang="es-ES_tradnl" sz="1800" b="1" dirty="0">
                <a:solidFill>
                  <a:schemeClr val="tx1"/>
                </a:solidFill>
              </a:rPr>
              <a:t>,  </a:t>
            </a:r>
            <a:r>
              <a:rPr lang="es-ES_tradnl" sz="1800" b="1" dirty="0" smtClean="0">
                <a:solidFill>
                  <a:schemeClr val="tx1"/>
                </a:solidFill>
              </a:rPr>
              <a:t>junio del 2011</a:t>
            </a:r>
            <a:endParaRPr lang="es-E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86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728792" cy="4968552"/>
          </a:xfrm>
        </p:spPr>
        <p:txBody>
          <a:bodyPr>
            <a:normAutofit/>
          </a:bodyPr>
          <a:lstStyle/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9.- GESTIÓN DE LAS ADQUISICIONES DEL PROYECTO.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Describe </a:t>
            </a:r>
            <a:r>
              <a:rPr lang="es-EC" sz="1800" dirty="0">
                <a:solidFill>
                  <a:schemeClr val="tx1"/>
                </a:solidFill>
              </a:rPr>
              <a:t>los procesos para comprar o adquirir productos, servicios o resultados, así como para contratar procesos de Dirección. Se compone de los procesos de dirección de </a:t>
            </a:r>
            <a:r>
              <a:rPr lang="es-EC" sz="1800" dirty="0" smtClean="0">
                <a:solidFill>
                  <a:schemeClr val="tx1"/>
                </a:solidFill>
              </a:rPr>
              <a:t>proyectos: </a:t>
            </a:r>
            <a:r>
              <a:rPr lang="es-EC" sz="1800" b="1" dirty="0">
                <a:solidFill>
                  <a:schemeClr val="tx1"/>
                </a:solidFill>
              </a:rPr>
              <a:t>planificar las compras y adquisiciones, planificar la contratación, solicitar respuestas de vendedores, selección de vendedores, administración del contrato y cierre del contrato</a:t>
            </a:r>
            <a:r>
              <a:rPr lang="es-EC" sz="1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0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052736"/>
            <a:ext cx="7200800" cy="50405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_tradnl" sz="1800" b="1" dirty="0">
                <a:solidFill>
                  <a:schemeClr val="tx1"/>
                </a:solidFill>
              </a:rPr>
              <a:t> </a:t>
            </a:r>
            <a:endParaRPr lang="es-ES" sz="1800" b="1" dirty="0">
              <a:solidFill>
                <a:schemeClr val="tx1"/>
              </a:solidFill>
            </a:endParaRPr>
          </a:p>
          <a:p>
            <a:pPr algn="just"/>
            <a:r>
              <a:rPr lang="es-EC" sz="1800" b="1" dirty="0"/>
              <a:t>A través de la planificación estratégica, operativas y de  los proyectos de inversión, la Dirección de Informática  ejecutará sus actividades  y contribuirá al Ministerio a que brinde un servicio eficiente, efectivo y oportuno a la sociedad ecuatoriana, implementando tecnología de punta la cual agilitarán los procesos que realiza esta Cartera de Estado.  </a:t>
            </a:r>
            <a:endParaRPr lang="es-ES" sz="1800" b="1" dirty="0"/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Los </a:t>
            </a:r>
            <a:r>
              <a:rPr lang="es-EC" sz="1800" b="1" dirty="0">
                <a:solidFill>
                  <a:schemeClr val="tx1"/>
                </a:solidFill>
              </a:rPr>
              <a:t>niveles directivos deben conocer que </a:t>
            </a:r>
            <a:r>
              <a:rPr lang="es-EC" sz="1800" b="1" dirty="0" smtClean="0">
                <a:solidFill>
                  <a:schemeClr val="tx1"/>
                </a:solidFill>
              </a:rPr>
              <a:t>existen </a:t>
            </a:r>
            <a:r>
              <a:rPr lang="es-EC" sz="1800" b="1" dirty="0">
                <a:solidFill>
                  <a:schemeClr val="tx1"/>
                </a:solidFill>
              </a:rPr>
              <a:t>problemas  de seguridad y que se requiere de alternativas para corregirlos. Para ello se debe conformar un equipo técnico que deberá estar compuesto por el Director de Tecnología, el Director Jurídico o el representante  legal de la institución, el Gerente del Proyecto a cargo, estas personas serán los encargados de elaborar y actualizar las políticas, normas, pautas y procedimientos, también son responsables de coordinar el análisis de riesgos, planes de contingencia y prevención de desastres. </a:t>
            </a:r>
            <a:endParaRPr lang="es-ES" sz="1800" b="1" dirty="0">
              <a:solidFill>
                <a:schemeClr val="tx1"/>
              </a:solidFill>
            </a:endParaRP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19672" y="54868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s-ES_tradnl" sz="2400" b="1" dirty="0" smtClean="0"/>
              <a:t>CONCLUSIONES</a:t>
            </a:r>
            <a:endParaRPr lang="es-ES" sz="2400" b="1" dirty="0" smtClean="0"/>
          </a:p>
          <a:p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xmlns="" val="2638405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404664"/>
            <a:ext cx="3672408" cy="936104"/>
          </a:xfrm>
        </p:spPr>
        <p:txBody>
          <a:bodyPr>
            <a:normAutofit/>
          </a:bodyPr>
          <a:lstStyle/>
          <a:p>
            <a:r>
              <a:rPr lang="es-ES_tradnl" sz="2400" b="1" dirty="0" smtClean="0">
                <a:solidFill>
                  <a:schemeClr val="tx1"/>
                </a:solidFill>
              </a:rPr>
              <a:t>RECOMENDACIONES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1628800"/>
            <a:ext cx="6696744" cy="417646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es-ES" sz="3800" b="1" dirty="0">
              <a:solidFill>
                <a:schemeClr val="tx1"/>
              </a:solidFill>
            </a:endParaRPr>
          </a:p>
          <a:p>
            <a:pPr algn="just"/>
            <a:r>
              <a:rPr lang="es-ES_tradnl" sz="3800" b="1" dirty="0">
                <a:solidFill>
                  <a:schemeClr val="tx1"/>
                </a:solidFill>
              </a:rPr>
              <a:t>Disponer a todos los funcionarios que </a:t>
            </a:r>
            <a:r>
              <a:rPr lang="es-EC" sz="3800" b="1" dirty="0">
                <a:solidFill>
                  <a:schemeClr val="tx1"/>
                </a:solidFill>
              </a:rPr>
              <a:t>pongan en práctica el manual de seguimiento de proyectos con la metodología PMI, ya que es la herramienta más actualizada y eficaz para monitorear el avance de los proyectos, evaluar la ejecución y establecer los correctivos </a:t>
            </a:r>
            <a:r>
              <a:rPr lang="es-EC" sz="3800" b="1" dirty="0" smtClean="0">
                <a:solidFill>
                  <a:schemeClr val="tx1"/>
                </a:solidFill>
              </a:rPr>
              <a:t>oportunos para que cada administrador del proyecto sea responsable del mismo.  </a:t>
            </a:r>
            <a:endParaRPr lang="es-ES" sz="3800" b="1" dirty="0">
              <a:solidFill>
                <a:schemeClr val="tx1"/>
              </a:solidFill>
            </a:endParaRPr>
          </a:p>
          <a:p>
            <a:pPr algn="just"/>
            <a:endParaRPr lang="es-ES_tradnl" sz="3800" b="1" dirty="0" smtClean="0">
              <a:solidFill>
                <a:schemeClr val="tx1"/>
              </a:solidFill>
            </a:endParaRPr>
          </a:p>
          <a:p>
            <a:pPr algn="just"/>
            <a:r>
              <a:rPr lang="es-ES_tradnl" sz="3800" b="1" dirty="0" smtClean="0">
                <a:solidFill>
                  <a:schemeClr val="tx1"/>
                </a:solidFill>
              </a:rPr>
              <a:t>Dar </a:t>
            </a:r>
            <a:r>
              <a:rPr lang="es-ES_tradnl" sz="3800" b="1" dirty="0">
                <a:solidFill>
                  <a:schemeClr val="tx1"/>
                </a:solidFill>
              </a:rPr>
              <a:t>una capacitación oportuna a todos los responsables de la ejecución de proyectos del Ministerio, tanto de planificación, como de  gerenciamiento de los proyectos y del manejo presupuestario; es decir de los ingresos y gastos de cada proyecto a fin de que sean sustentable y sostenibles; además puedan ejecutarse eficientemente esos recursos y se aproveche al máximo en beneficio de la ciudadanía que más necesita.</a:t>
            </a:r>
            <a:endParaRPr lang="es-ES" sz="3800" b="1" dirty="0">
              <a:solidFill>
                <a:schemeClr val="tx1"/>
              </a:solidFill>
            </a:endParaRPr>
          </a:p>
          <a:p>
            <a:pPr algn="just"/>
            <a:endParaRPr lang="es-ES_tradnl" sz="3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597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3140968"/>
            <a:ext cx="7240848" cy="5089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GRACIAS POR SU ATENCION 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015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7344816" cy="4608512"/>
          </a:xfrm>
        </p:spPr>
        <p:txBody>
          <a:bodyPr>
            <a:normAutofit lnSpcReduction="10000"/>
          </a:bodyPr>
          <a:lstStyle/>
          <a:p>
            <a:pPr algn="just"/>
            <a:endParaRPr lang="es-ES_tradnl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s-ES_tradnl" sz="2000" b="1" dirty="0" smtClean="0">
                <a:solidFill>
                  <a:schemeClr val="tx1"/>
                </a:solidFill>
              </a:rPr>
              <a:t>OBJETIVOS </a:t>
            </a:r>
            <a:r>
              <a:rPr lang="es-ES_tradnl" sz="2000" b="1" dirty="0">
                <a:solidFill>
                  <a:schemeClr val="tx1"/>
                </a:solidFill>
              </a:rPr>
              <a:t>ESPECÍFICOS.</a:t>
            </a:r>
            <a:endParaRPr lang="es-ES" sz="2000" b="1" dirty="0">
              <a:solidFill>
                <a:schemeClr val="tx1"/>
              </a:solidFill>
            </a:endParaRPr>
          </a:p>
          <a:p>
            <a:pPr marL="313182" indent="-285750" algn="just">
              <a:buFont typeface="Arial" pitchFamily="34" charset="0"/>
              <a:buChar char="•"/>
            </a:pPr>
            <a:r>
              <a:rPr lang="es-ES_tradnl" sz="2000" dirty="0">
                <a:solidFill>
                  <a:schemeClr val="tx1"/>
                </a:solidFill>
              </a:rPr>
              <a:t>Identificar el funcionamiento y la relación existente entre los administradores (informáticos) y los usuarios subsecretarías, </a:t>
            </a:r>
            <a:r>
              <a:rPr lang="es-ES_tradnl" sz="2000" dirty="0" smtClean="0">
                <a:solidFill>
                  <a:schemeClr val="tx1"/>
                </a:solidFill>
              </a:rPr>
              <a:t> direcciones </a:t>
            </a:r>
            <a:r>
              <a:rPr lang="es-ES_tradnl" sz="2000" dirty="0">
                <a:solidFill>
                  <a:schemeClr val="tx1"/>
                </a:solidFill>
              </a:rPr>
              <a:t>nacionales y provinciales.</a:t>
            </a:r>
            <a:endParaRPr lang="es-ES" sz="2000" dirty="0">
              <a:solidFill>
                <a:schemeClr val="tx1"/>
              </a:solidFill>
            </a:endParaRPr>
          </a:p>
          <a:p>
            <a:pPr marL="313182" lvl="0" indent="-285750" algn="just">
              <a:buFont typeface="Arial" pitchFamily="34" charset="0"/>
              <a:buChar char="•"/>
            </a:pPr>
            <a:r>
              <a:rPr lang="es-ES_tradnl" sz="2000" dirty="0">
                <a:solidFill>
                  <a:schemeClr val="tx1"/>
                </a:solidFill>
              </a:rPr>
              <a:t>Analizar y evaluar las operaciones de la plataforma de sistemas de información operacionales que soportan los distintos proyectos de inversión institucionales.</a:t>
            </a:r>
            <a:endParaRPr lang="es-ES" sz="2000" dirty="0">
              <a:solidFill>
                <a:schemeClr val="tx1"/>
              </a:solidFill>
            </a:endParaRPr>
          </a:p>
          <a:p>
            <a:pPr marL="313182" lvl="0" indent="-285750" algn="just">
              <a:buFont typeface="Arial" pitchFamily="34" charset="0"/>
              <a:buChar char="•"/>
            </a:pPr>
            <a:r>
              <a:rPr lang="es-ES_tradnl" sz="2000" dirty="0">
                <a:solidFill>
                  <a:schemeClr val="tx1"/>
                </a:solidFill>
              </a:rPr>
              <a:t>Actualizar la plataforma tecnológica y sugerir nuevas políticas para optimizar el óptimo uso de su infraestructura y el aprovechamiento de las tecnologías informáticas de punta.</a:t>
            </a:r>
            <a:endParaRPr lang="es-ES" sz="2000" dirty="0">
              <a:solidFill>
                <a:schemeClr val="tx1"/>
              </a:solidFill>
            </a:endParaRPr>
          </a:p>
          <a:p>
            <a:pPr marL="313182" lvl="0" indent="-285750" algn="just">
              <a:buFont typeface="Arial" pitchFamily="34" charset="0"/>
              <a:buChar char="•"/>
            </a:pPr>
            <a:r>
              <a:rPr lang="es-ES_tradnl" sz="2000" dirty="0">
                <a:solidFill>
                  <a:schemeClr val="tx1"/>
                </a:solidFill>
              </a:rPr>
              <a:t>Elaborar un manual para el seguimiento y evaluación de los proyectos de inversión aprobados en el Plan Operativo Anual del Ministerio</a:t>
            </a:r>
            <a:r>
              <a:rPr lang="es-ES_tradnl" sz="2000" dirty="0" smtClean="0">
                <a:solidFill>
                  <a:schemeClr val="tx1"/>
                </a:solidFill>
              </a:rPr>
              <a:t>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331640" y="260648"/>
            <a:ext cx="7344816" cy="1872208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s-ES" sz="2800" dirty="0" smtClean="0"/>
          </a:p>
          <a:p>
            <a:r>
              <a:rPr lang="es-ES_tradnl" sz="2800" b="1" dirty="0" smtClean="0">
                <a:solidFill>
                  <a:schemeClr val="tx1"/>
                </a:solidFill>
                <a:effectLst/>
              </a:rPr>
              <a:t>OBJETIVO GENERAL</a:t>
            </a:r>
          </a:p>
          <a:p>
            <a:endParaRPr lang="es-ES_tradnl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s-ES_tradnl" sz="2800" b="1" dirty="0" smtClean="0">
                <a:solidFill>
                  <a:schemeClr val="tx1"/>
                </a:solidFill>
                <a:effectLst/>
              </a:rPr>
              <a:t>Analizar </a:t>
            </a:r>
            <a:r>
              <a:rPr lang="es-ES_tradnl" sz="2800" b="1" dirty="0">
                <a:solidFill>
                  <a:schemeClr val="tx1"/>
                </a:solidFill>
                <a:effectLst/>
              </a:rPr>
              <a:t>la disponibilidad tecnológica y evaluación de los proyectos de inversión, elaboración de un manual de gestión a fin de optimizar la infraestructura informática del Ministerio de Inclusión Económica y Social.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98106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404664"/>
            <a:ext cx="3888432" cy="576064"/>
          </a:xfrm>
        </p:spPr>
        <p:txBody>
          <a:bodyPr>
            <a:normAutofit/>
          </a:bodyPr>
          <a:lstStyle/>
          <a:p>
            <a:r>
              <a:rPr lang="es-ES_tradnl" sz="2900" b="1" dirty="0"/>
              <a:t>CAPÍTULO </a:t>
            </a:r>
            <a:r>
              <a:rPr lang="es-ES_tradnl" sz="2900" b="1" dirty="0" smtClean="0"/>
              <a:t>I</a:t>
            </a:r>
            <a:endParaRPr lang="en-US" sz="29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015752"/>
            <a:ext cx="7096832" cy="190919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s-ES_tradnl" sz="2000" b="1" dirty="0" smtClean="0"/>
              <a:t>ANTECEDENTES </a:t>
            </a:r>
            <a:r>
              <a:rPr lang="es-ES_tradnl" sz="2000" b="1" dirty="0"/>
              <a:t>Y GENERALIDADES</a:t>
            </a:r>
            <a:endParaRPr lang="en-US" sz="2000" dirty="0"/>
          </a:p>
          <a:p>
            <a:pPr lvl="1"/>
            <a:r>
              <a:rPr lang="es-ES_tradnl" sz="2000" dirty="0" smtClean="0"/>
              <a:t>Antecedentes</a:t>
            </a:r>
            <a:endParaRPr lang="en-US" sz="2000" dirty="0"/>
          </a:p>
          <a:p>
            <a:pPr lvl="1"/>
            <a:r>
              <a:rPr lang="es-ES_tradnl" sz="2000" dirty="0"/>
              <a:t>Definición del </a:t>
            </a:r>
            <a:r>
              <a:rPr lang="es-ES_tradnl" sz="2000" dirty="0" smtClean="0"/>
              <a:t>problema</a:t>
            </a:r>
            <a:endParaRPr lang="en-US" sz="2000" dirty="0"/>
          </a:p>
          <a:p>
            <a:pPr lvl="1"/>
            <a:r>
              <a:rPr lang="es-ES_tradnl" sz="2000" dirty="0" smtClean="0"/>
              <a:t>Alcance </a:t>
            </a:r>
            <a:r>
              <a:rPr lang="es-ES_tradnl" sz="2000" dirty="0"/>
              <a:t>del </a:t>
            </a:r>
            <a:r>
              <a:rPr lang="es-ES_tradnl" sz="2000" dirty="0" smtClean="0"/>
              <a:t>Proyecto</a:t>
            </a:r>
            <a:endParaRPr lang="en-US" sz="2000" dirty="0" smtClean="0"/>
          </a:p>
          <a:p>
            <a:pPr lvl="1"/>
            <a:r>
              <a:rPr lang="es-ES_tradnl" sz="2000" dirty="0" smtClean="0"/>
              <a:t>Justificación e Importancia del Proyecto</a:t>
            </a:r>
          </a:p>
          <a:p>
            <a:pPr lvl="1"/>
            <a:endParaRPr lang="en-US" sz="20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35608" y="3284984"/>
            <a:ext cx="3748460" cy="467072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_tradnl" b="1" dirty="0" smtClean="0"/>
              <a:t>CAPÍTULO II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331640" y="3789040"/>
            <a:ext cx="7704856" cy="27363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s-ES_tradnl" sz="2000" b="1" dirty="0"/>
              <a:t>ANÁLISIS Y EVALUACIÓN DE LAS </a:t>
            </a:r>
            <a:r>
              <a:rPr lang="es-ES_tradnl" sz="2000" b="1" dirty="0" smtClean="0"/>
              <a:t>ÁREAS INFORMÁTICAS</a:t>
            </a:r>
            <a:endParaRPr lang="en-US" sz="2000" dirty="0"/>
          </a:p>
          <a:p>
            <a:pPr lvl="1"/>
            <a:r>
              <a:rPr lang="es-ES_tradnl" sz="2000" dirty="0" smtClean="0"/>
              <a:t>Software </a:t>
            </a:r>
            <a:r>
              <a:rPr lang="es-ES_tradnl" sz="2000" dirty="0"/>
              <a:t>Base y </a:t>
            </a:r>
            <a:r>
              <a:rPr lang="es-ES_tradnl" sz="2000" dirty="0" smtClean="0"/>
              <a:t>Licenciamiento</a:t>
            </a:r>
          </a:p>
          <a:p>
            <a:pPr lvl="1"/>
            <a:r>
              <a:rPr lang="es-ES_tradnl" sz="2000" dirty="0" smtClean="0"/>
              <a:t>Mantenimiento </a:t>
            </a:r>
            <a:r>
              <a:rPr lang="es-ES_tradnl" sz="2000" dirty="0"/>
              <a:t>y Soporte </a:t>
            </a:r>
            <a:r>
              <a:rPr lang="es-ES_tradnl" sz="2000" dirty="0" smtClean="0"/>
              <a:t>Técnico</a:t>
            </a:r>
            <a:endParaRPr lang="en-US" sz="2000" dirty="0"/>
          </a:p>
          <a:p>
            <a:pPr lvl="1"/>
            <a:r>
              <a:rPr lang="es-EC" sz="2000" dirty="0" err="1" smtClean="0"/>
              <a:t>Networking</a:t>
            </a:r>
            <a:r>
              <a:rPr lang="es-ES_tradnl" sz="2000" dirty="0" smtClean="0"/>
              <a:t> </a:t>
            </a:r>
            <a:r>
              <a:rPr lang="es-ES_tradnl" sz="2000" dirty="0"/>
              <a:t>y </a:t>
            </a:r>
            <a:r>
              <a:rPr lang="es-ES_tradnl" sz="2000" dirty="0" smtClean="0"/>
              <a:t>Conectividad</a:t>
            </a:r>
          </a:p>
          <a:p>
            <a:pPr lvl="1"/>
            <a:r>
              <a:rPr lang="es-ES_tradnl" sz="2000" dirty="0" smtClean="0"/>
              <a:t>Telemática </a:t>
            </a:r>
            <a:r>
              <a:rPr lang="es-ES_tradnl" sz="2000" dirty="0"/>
              <a:t>y </a:t>
            </a:r>
            <a:r>
              <a:rPr lang="es-ES_tradnl" sz="2000" dirty="0" smtClean="0"/>
              <a:t>Seguridad</a:t>
            </a:r>
            <a:endParaRPr lang="en-US" sz="2000" dirty="0"/>
          </a:p>
          <a:p>
            <a:pPr lvl="1"/>
            <a:r>
              <a:rPr lang="es-ES_tradnl" sz="2000" dirty="0" smtClean="0"/>
              <a:t>Capacitación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670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9932" y="548680"/>
            <a:ext cx="3344328" cy="360040"/>
          </a:xfrm>
        </p:spPr>
        <p:txBody>
          <a:bodyPr>
            <a:noAutofit/>
          </a:bodyPr>
          <a:lstStyle/>
          <a:p>
            <a:r>
              <a:rPr lang="en-US" sz="2800" dirty="0" smtClean="0"/>
              <a:t>CAPÍTULO III</a:t>
            </a:r>
            <a:endParaRPr lang="en-U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196752"/>
            <a:ext cx="7128792" cy="3960440"/>
          </a:xfrm>
        </p:spPr>
        <p:txBody>
          <a:bodyPr>
            <a:normAutofit fontScale="32500" lnSpcReduction="20000"/>
          </a:bodyPr>
          <a:lstStyle/>
          <a:p>
            <a:pPr marL="82296" indent="0">
              <a:buNone/>
            </a:pPr>
            <a:r>
              <a:rPr lang="es-CO" sz="8600" b="1" dirty="0"/>
              <a:t>PLAN </a:t>
            </a:r>
            <a:r>
              <a:rPr lang="es-CO" sz="8600" b="1" dirty="0" smtClean="0"/>
              <a:t>INFORMÁTICO</a:t>
            </a:r>
            <a:endParaRPr lang="es-ES" sz="8600" dirty="0"/>
          </a:p>
          <a:p>
            <a:pPr lvl="1"/>
            <a:r>
              <a:rPr lang="es-ES_tradnl" sz="7400" dirty="0" smtClean="0"/>
              <a:t>Políticas </a:t>
            </a:r>
            <a:r>
              <a:rPr lang="es-ES_tradnl" sz="7400" dirty="0"/>
              <a:t>generales informáticas respecto al uso de los </a:t>
            </a:r>
            <a:r>
              <a:rPr lang="es-ES_tradnl" sz="7400" dirty="0" smtClean="0"/>
              <a:t>servicios</a:t>
            </a:r>
            <a:endParaRPr lang="es-ES" sz="7400" dirty="0"/>
          </a:p>
          <a:p>
            <a:pPr lvl="1"/>
            <a:r>
              <a:rPr lang="es-ES_tradnl" sz="7400" dirty="0" smtClean="0"/>
              <a:t>Plan </a:t>
            </a:r>
            <a:r>
              <a:rPr lang="es-ES_tradnl" sz="7400" dirty="0"/>
              <a:t>de Comunicaciones Telefonía </a:t>
            </a:r>
            <a:r>
              <a:rPr lang="es-ES_tradnl" sz="7400" dirty="0" smtClean="0"/>
              <a:t>IP</a:t>
            </a:r>
            <a:endParaRPr lang="es-ES" sz="7400" dirty="0"/>
          </a:p>
          <a:p>
            <a:pPr lvl="1"/>
            <a:r>
              <a:rPr lang="es-ES_tradnl" sz="7400" dirty="0" smtClean="0"/>
              <a:t>Plan </a:t>
            </a:r>
            <a:r>
              <a:rPr lang="es-ES_tradnl" sz="7400" dirty="0"/>
              <a:t>de Administración del Correo </a:t>
            </a:r>
            <a:r>
              <a:rPr lang="es-ES_tradnl" sz="7400" dirty="0" smtClean="0"/>
              <a:t>Institucional</a:t>
            </a:r>
            <a:endParaRPr lang="es-ES" sz="7400" dirty="0"/>
          </a:p>
          <a:p>
            <a:pPr lvl="1"/>
            <a:r>
              <a:rPr lang="es-ES_tradnl" sz="7400" dirty="0" smtClean="0"/>
              <a:t>Plan </a:t>
            </a:r>
            <a:r>
              <a:rPr lang="es-ES_tradnl" sz="7400" dirty="0"/>
              <a:t>de Administración del Sitio </a:t>
            </a:r>
            <a:r>
              <a:rPr lang="es-ES_tradnl" sz="7400" dirty="0" smtClean="0"/>
              <a:t>Web</a:t>
            </a:r>
            <a:endParaRPr lang="es-ES" sz="7400" dirty="0"/>
          </a:p>
          <a:p>
            <a:pPr lvl="1"/>
            <a:r>
              <a:rPr lang="es-ES_tradnl" sz="7400" dirty="0" smtClean="0"/>
              <a:t>Plan </a:t>
            </a:r>
            <a:r>
              <a:rPr lang="es-ES_tradnl" sz="7400" dirty="0"/>
              <a:t>de Seguridad </a:t>
            </a:r>
            <a:r>
              <a:rPr lang="es-ES_tradnl" sz="7400" dirty="0" smtClean="0"/>
              <a:t>Informática</a:t>
            </a:r>
            <a:r>
              <a:rPr lang="es-ES_tradnl" sz="7400" dirty="0"/>
              <a:t> </a:t>
            </a:r>
            <a:endParaRPr lang="es-ES" sz="7400" dirty="0"/>
          </a:p>
          <a:p>
            <a:pPr lvl="1"/>
            <a:r>
              <a:rPr lang="es-ES_tradnl" sz="7400" dirty="0" smtClean="0"/>
              <a:t>Plan </a:t>
            </a:r>
            <a:r>
              <a:rPr lang="es-ES_tradnl" sz="7400" dirty="0"/>
              <a:t>de Administración de </a:t>
            </a:r>
            <a:r>
              <a:rPr lang="es-ES_tradnl" sz="7400" dirty="0" smtClean="0"/>
              <a:t>Comunicaciones</a:t>
            </a:r>
            <a:endParaRPr lang="es-ES" sz="7400" dirty="0"/>
          </a:p>
          <a:p>
            <a:pPr lvl="1"/>
            <a:r>
              <a:rPr lang="es-ES_tradnl" sz="7400" dirty="0" smtClean="0"/>
              <a:t>Plan </a:t>
            </a:r>
            <a:r>
              <a:rPr lang="es-ES_tradnl" sz="7400" dirty="0"/>
              <a:t>de Administración de </a:t>
            </a:r>
            <a:r>
              <a:rPr lang="es-ES_tradnl" sz="7400" dirty="0" smtClean="0"/>
              <a:t>Hardware</a:t>
            </a:r>
            <a:endParaRPr lang="es-ES" sz="7400" dirty="0"/>
          </a:p>
          <a:p>
            <a:pPr lvl="1"/>
            <a:r>
              <a:rPr lang="es-ES_tradnl" sz="7400" dirty="0" smtClean="0"/>
              <a:t>Plan </a:t>
            </a:r>
            <a:r>
              <a:rPr lang="es-ES_tradnl" sz="7400" dirty="0"/>
              <a:t>de Administración de </a:t>
            </a:r>
            <a:r>
              <a:rPr lang="es-ES_tradnl" sz="7400" dirty="0" smtClean="0"/>
              <a:t>Portátiles</a:t>
            </a:r>
            <a:endParaRPr lang="es-ES" sz="7400" dirty="0"/>
          </a:p>
          <a:p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29932" y="5373216"/>
            <a:ext cx="2360284" cy="50405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 smtClean="0"/>
              <a:t>CAPÍTULO IV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951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1187624" y="764704"/>
            <a:ext cx="7848872" cy="453650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s-CO" sz="2000" b="1" dirty="0"/>
              <a:t>PROPUESTA DE UN MANUAL DE SEGUIMIENTO DE PROYECTOS UTILIZANDO PMI.</a:t>
            </a:r>
            <a:endParaRPr lang="es-ES" sz="2000" dirty="0"/>
          </a:p>
          <a:p>
            <a:pPr lvl="1"/>
            <a:r>
              <a:rPr lang="es-ES_tradnl" sz="2000" dirty="0" smtClean="0"/>
              <a:t>Gerencia </a:t>
            </a:r>
            <a:r>
              <a:rPr lang="es-ES_tradnl" sz="2000" dirty="0"/>
              <a:t>de </a:t>
            </a:r>
            <a:r>
              <a:rPr lang="es-ES_tradnl" sz="2000" dirty="0" smtClean="0"/>
              <a:t>Integración</a:t>
            </a:r>
            <a:endParaRPr lang="es-ES" sz="2000" dirty="0"/>
          </a:p>
          <a:p>
            <a:pPr marL="649224" lvl="2" indent="0">
              <a:buNone/>
            </a:pPr>
            <a:r>
              <a:rPr lang="es-ES" sz="2000" dirty="0"/>
              <a:t>Gerencia del </a:t>
            </a:r>
            <a:r>
              <a:rPr lang="es-ES" sz="2000" dirty="0" smtClean="0"/>
              <a:t>Alcance</a:t>
            </a:r>
            <a:endParaRPr lang="es-ES" sz="2000" dirty="0"/>
          </a:p>
          <a:p>
            <a:pPr lvl="1"/>
            <a:r>
              <a:rPr lang="es-ES_tradnl" sz="2000" dirty="0" smtClean="0"/>
              <a:t>Gerencia </a:t>
            </a:r>
            <a:r>
              <a:rPr lang="es-ES_tradnl" sz="2000" dirty="0"/>
              <a:t>del </a:t>
            </a:r>
            <a:r>
              <a:rPr lang="es-ES_tradnl" sz="2000" dirty="0" smtClean="0"/>
              <a:t>Tiempo</a:t>
            </a:r>
            <a:endParaRPr lang="es-ES" sz="2000" dirty="0"/>
          </a:p>
          <a:p>
            <a:pPr lvl="1"/>
            <a:r>
              <a:rPr lang="es-ES_tradnl" sz="2000" dirty="0" smtClean="0"/>
              <a:t>Gerencia </a:t>
            </a:r>
            <a:r>
              <a:rPr lang="es-ES_tradnl" sz="2000" dirty="0"/>
              <a:t>de </a:t>
            </a:r>
            <a:r>
              <a:rPr lang="es-ES_tradnl" sz="2000" dirty="0" smtClean="0"/>
              <a:t>Costos</a:t>
            </a:r>
            <a:endParaRPr lang="es-ES" sz="2000" dirty="0"/>
          </a:p>
          <a:p>
            <a:pPr lvl="1"/>
            <a:r>
              <a:rPr lang="es-ES_tradnl" sz="2000" dirty="0" smtClean="0"/>
              <a:t>Gerencia </a:t>
            </a:r>
            <a:r>
              <a:rPr lang="es-ES_tradnl" sz="2000" dirty="0"/>
              <a:t>de Recursos </a:t>
            </a:r>
            <a:r>
              <a:rPr lang="es-ES_tradnl" sz="2000" dirty="0" smtClean="0"/>
              <a:t>Humanos</a:t>
            </a:r>
            <a:endParaRPr lang="es-ES" sz="2000" dirty="0"/>
          </a:p>
          <a:p>
            <a:pPr lvl="1"/>
            <a:r>
              <a:rPr lang="es-ES_tradnl" sz="2000" dirty="0" smtClean="0"/>
              <a:t>Gerencia </a:t>
            </a:r>
            <a:r>
              <a:rPr lang="es-ES_tradnl" sz="2000" dirty="0"/>
              <a:t>de </a:t>
            </a:r>
            <a:r>
              <a:rPr lang="es-ES_tradnl" sz="2000" dirty="0" smtClean="0"/>
              <a:t>Comunicaciones</a:t>
            </a:r>
            <a:endParaRPr lang="es-ES" sz="2000" dirty="0"/>
          </a:p>
          <a:p>
            <a:pPr lvl="1"/>
            <a:r>
              <a:rPr lang="es-ES_tradnl" sz="2000" dirty="0" smtClean="0"/>
              <a:t>Gerencia </a:t>
            </a:r>
            <a:r>
              <a:rPr lang="es-ES_tradnl" sz="2000" dirty="0"/>
              <a:t>de </a:t>
            </a:r>
            <a:r>
              <a:rPr lang="es-ES_tradnl" sz="2000" dirty="0" smtClean="0"/>
              <a:t>Riesgos</a:t>
            </a:r>
            <a:endParaRPr lang="es-ES" sz="2000" dirty="0"/>
          </a:p>
          <a:p>
            <a:pPr lvl="1"/>
            <a:r>
              <a:rPr lang="es-ES_tradnl" sz="2000" dirty="0" smtClean="0"/>
              <a:t>Gerencia </a:t>
            </a:r>
            <a:r>
              <a:rPr lang="es-ES_tradnl" sz="2000" dirty="0"/>
              <a:t>de </a:t>
            </a:r>
            <a:r>
              <a:rPr lang="es-ES_tradnl" sz="2000" dirty="0" smtClean="0"/>
              <a:t>Adquisiciones</a:t>
            </a:r>
            <a:endParaRPr lang="es-ES" sz="2000" dirty="0"/>
          </a:p>
          <a:p>
            <a:pPr lvl="1"/>
            <a:r>
              <a:rPr lang="es-ES_tradnl" sz="2000" dirty="0" smtClean="0"/>
              <a:t>Gerencia </a:t>
            </a:r>
            <a:r>
              <a:rPr lang="es-ES_tradnl" sz="2000" dirty="0"/>
              <a:t>de </a:t>
            </a:r>
            <a:r>
              <a:rPr lang="es-ES_tradnl" sz="2000" dirty="0" smtClean="0"/>
              <a:t>Calidad</a:t>
            </a:r>
            <a:endParaRPr lang="es-ES" sz="2000" dirty="0"/>
          </a:p>
          <a:p>
            <a:endParaRPr lang="en-US" sz="20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491636" y="5517232"/>
            <a:ext cx="2360284" cy="50405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 smtClean="0"/>
              <a:t>CAPÍTULO V</a:t>
            </a:r>
            <a:endParaRPr lang="en-US" sz="28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403648" y="6021288"/>
            <a:ext cx="6048672" cy="3600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s-ES_tradnl" sz="1800" b="1" dirty="0" smtClean="0">
                <a:hlinkClick r:id="rId2" action="ppaction://hlinksldjump"/>
              </a:rPr>
              <a:t>CONCLUSIONES Y RECOMENDACIONES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777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04664"/>
            <a:ext cx="7272808" cy="3960440"/>
          </a:xfrm>
        </p:spPr>
        <p:txBody>
          <a:bodyPr>
            <a:normAutofit lnSpcReduction="10000"/>
          </a:bodyPr>
          <a:lstStyle/>
          <a:p>
            <a:pPr algn="ctr"/>
            <a:r>
              <a:rPr lang="es-EC" sz="1800" b="1" dirty="0" smtClean="0">
                <a:solidFill>
                  <a:schemeClr val="tx1"/>
                </a:solidFill>
              </a:rPr>
              <a:t>FASES DEL PROYECTO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1.- GESTIÓN DE LA INTEGRACIÓN DEL PROYECTO.</a:t>
            </a: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Describe </a:t>
            </a:r>
            <a:r>
              <a:rPr lang="es-EC" sz="1800" dirty="0">
                <a:solidFill>
                  <a:schemeClr val="tx1"/>
                </a:solidFill>
              </a:rPr>
              <a:t>los procesos y actividades que forman parte de los diversos elementos de la dirección de proyectos, que se identifican, definen, combinan, unen y coordinan dentro de los grupos de procesos de dirección de proyectos.</a:t>
            </a:r>
            <a:endParaRPr lang="es-ES" sz="1800" dirty="0">
              <a:solidFill>
                <a:schemeClr val="tx1"/>
              </a:solidFill>
            </a:endParaRPr>
          </a:p>
          <a:p>
            <a:pPr algn="just"/>
            <a:endParaRPr lang="es-EC" sz="1800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Se </a:t>
            </a:r>
            <a:r>
              <a:rPr lang="es-EC" sz="1800" dirty="0">
                <a:solidFill>
                  <a:schemeClr val="tx1"/>
                </a:solidFill>
              </a:rPr>
              <a:t>compone de los procesos de dirección de proyectos </a:t>
            </a:r>
            <a:r>
              <a:rPr lang="es-EC" sz="1800" dirty="0" smtClean="0">
                <a:solidFill>
                  <a:schemeClr val="tx1"/>
                </a:solidFill>
              </a:rPr>
              <a:t>el desarrollar: </a:t>
            </a:r>
            <a:r>
              <a:rPr lang="es-EC" sz="1800" b="1" dirty="0">
                <a:solidFill>
                  <a:schemeClr val="tx1"/>
                </a:solidFill>
              </a:rPr>
              <a:t>el acta de constitución del proyecto, desarrollar el enunciado del alcance del </a:t>
            </a:r>
            <a:r>
              <a:rPr lang="es-EC" sz="1800" b="1" dirty="0" smtClean="0">
                <a:solidFill>
                  <a:schemeClr val="tx1"/>
                </a:solidFill>
              </a:rPr>
              <a:t>proyecto, </a:t>
            </a:r>
            <a:r>
              <a:rPr lang="es-EC" sz="1800" b="1" dirty="0">
                <a:solidFill>
                  <a:schemeClr val="tx1"/>
                </a:solidFill>
              </a:rPr>
              <a:t>desarrollar el plan de gestión del proyecto, dirigir y gestionar la ejecución del proyecto, supervisar y controlar el trabajo del proyecto, control integrado de cambios y cerrar proyecto </a:t>
            </a:r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endParaRPr lang="es-EC" sz="1800" b="1" dirty="0">
              <a:solidFill>
                <a:schemeClr val="tx1"/>
              </a:solidFill>
            </a:endParaRPr>
          </a:p>
          <a:p>
            <a:pPr algn="just"/>
            <a:endParaRPr lang="es-EC" sz="1800" b="1" dirty="0">
              <a:solidFill>
                <a:schemeClr val="tx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03648" y="4581128"/>
            <a:ext cx="7128792" cy="1728192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2.- </a:t>
            </a:r>
            <a:r>
              <a:rPr lang="es-EC" sz="1800" b="1" dirty="0">
                <a:solidFill>
                  <a:schemeClr val="tx1"/>
                </a:solidFill>
              </a:rPr>
              <a:t>GESTIÓN </a:t>
            </a:r>
            <a:r>
              <a:rPr lang="es-EC" sz="1800" b="1" dirty="0" smtClean="0">
                <a:solidFill>
                  <a:schemeClr val="tx1"/>
                </a:solidFill>
              </a:rPr>
              <a:t>DEL ALCANCE.</a:t>
            </a:r>
          </a:p>
          <a:p>
            <a:pPr algn="just"/>
            <a:r>
              <a:rPr lang="es-EC" sz="1800" dirty="0">
                <a:solidFill>
                  <a:schemeClr val="tx1"/>
                </a:solidFill>
              </a:rPr>
              <a:t>D</a:t>
            </a:r>
            <a:r>
              <a:rPr lang="es-EC" sz="1800" dirty="0" smtClean="0">
                <a:solidFill>
                  <a:schemeClr val="tx1"/>
                </a:solidFill>
              </a:rPr>
              <a:t>escribe </a:t>
            </a:r>
            <a:r>
              <a:rPr lang="es-EC" sz="1800" dirty="0">
                <a:solidFill>
                  <a:schemeClr val="tx1"/>
                </a:solidFill>
              </a:rPr>
              <a:t>los procesos necesarios para asegurarse de que el proyecto incluya todo el trabajo requerido, para completar el proyecto satisfactoriamente</a:t>
            </a:r>
            <a:r>
              <a:rPr lang="es-EC" sz="1800" dirty="0" smtClean="0">
                <a:solidFill>
                  <a:schemeClr val="tx1"/>
                </a:solidFill>
              </a:rPr>
              <a:t>. Se compone de los procesos de dirección de proyectos: </a:t>
            </a:r>
            <a:r>
              <a:rPr lang="es-EC" sz="1800" b="1" dirty="0" smtClean="0">
                <a:solidFill>
                  <a:schemeClr val="tx1"/>
                </a:solidFill>
              </a:rPr>
              <a:t>Planificación del Alcance, Definición del Alcance, Crear EDT, Verificación del Alcance y Control del Alcance.</a:t>
            </a:r>
            <a:endParaRPr lang="es-EC" sz="1800" b="1" dirty="0">
              <a:solidFill>
                <a:schemeClr val="tx1"/>
              </a:solidFill>
            </a:endParaRPr>
          </a:p>
          <a:p>
            <a:pPr algn="just"/>
            <a:endParaRPr lang="es-EC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0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980728"/>
            <a:ext cx="6768752" cy="4968552"/>
          </a:xfrm>
        </p:spPr>
        <p:txBody>
          <a:bodyPr>
            <a:normAutofit/>
          </a:bodyPr>
          <a:lstStyle/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3.- GESTIÓN DEL TIEMPO DEL PROYECTO.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Describe </a:t>
            </a:r>
            <a:r>
              <a:rPr lang="es-EC" sz="1800" dirty="0">
                <a:solidFill>
                  <a:schemeClr val="tx1"/>
                </a:solidFill>
              </a:rPr>
              <a:t>los procesos relativos a la puntualidad en la conclusión del proyecto. Se compone de los procesos de dirección de </a:t>
            </a:r>
            <a:r>
              <a:rPr lang="es-EC" sz="1800" dirty="0" smtClean="0">
                <a:solidFill>
                  <a:schemeClr val="tx1"/>
                </a:solidFill>
              </a:rPr>
              <a:t>proyectos: </a:t>
            </a:r>
            <a:r>
              <a:rPr lang="es-EC" sz="1800" b="1" dirty="0">
                <a:solidFill>
                  <a:schemeClr val="tx1"/>
                </a:solidFill>
              </a:rPr>
              <a:t>definición de las actividades, establecimiento de la secuencia de las actividades, estimación de recursos de las actividades, estimación de la duración de las actividades, desarrollo del cronograma y control del cronograma. </a:t>
            </a:r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4.- GESTIÓN DE LOS COSTOS DEL PROYECTO.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Describe </a:t>
            </a:r>
            <a:r>
              <a:rPr lang="es-EC" sz="1800" dirty="0">
                <a:solidFill>
                  <a:schemeClr val="tx1"/>
                </a:solidFill>
              </a:rPr>
              <a:t>los procesos involucrados en la Planificación, estimación, presupuesto y control de </a:t>
            </a:r>
            <a:r>
              <a:rPr lang="es-EC" sz="1800" dirty="0" smtClean="0">
                <a:solidFill>
                  <a:schemeClr val="tx1"/>
                </a:solidFill>
              </a:rPr>
              <a:t>costos </a:t>
            </a:r>
            <a:r>
              <a:rPr lang="es-EC" sz="1800" dirty="0">
                <a:solidFill>
                  <a:schemeClr val="tx1"/>
                </a:solidFill>
              </a:rPr>
              <a:t>de forma que el proyecto se complete dentro del presupuesto aprobado. Se compone de los procesos de dirección de </a:t>
            </a:r>
            <a:r>
              <a:rPr lang="es-EC" sz="1800" dirty="0" smtClean="0">
                <a:solidFill>
                  <a:schemeClr val="tx1"/>
                </a:solidFill>
              </a:rPr>
              <a:t>proyectos: </a:t>
            </a:r>
            <a:r>
              <a:rPr lang="es-EC" sz="1800" b="1" dirty="0">
                <a:solidFill>
                  <a:schemeClr val="tx1"/>
                </a:solidFill>
              </a:rPr>
              <a:t>estimación de </a:t>
            </a:r>
            <a:r>
              <a:rPr lang="es-EC" sz="1800" b="1" dirty="0" smtClean="0">
                <a:solidFill>
                  <a:schemeClr val="tx1"/>
                </a:solidFill>
              </a:rPr>
              <a:t>costos</a:t>
            </a:r>
            <a:r>
              <a:rPr lang="es-EC" sz="1800" b="1" dirty="0">
                <a:solidFill>
                  <a:schemeClr val="tx1"/>
                </a:solidFill>
              </a:rPr>
              <a:t>, preparación del presupuesto de </a:t>
            </a:r>
            <a:r>
              <a:rPr lang="es-EC" sz="1800" b="1" dirty="0" smtClean="0">
                <a:solidFill>
                  <a:schemeClr val="tx1"/>
                </a:solidFill>
              </a:rPr>
              <a:t>costos </a:t>
            </a:r>
            <a:r>
              <a:rPr lang="es-EC" sz="1800" b="1" dirty="0">
                <a:solidFill>
                  <a:schemeClr val="tx1"/>
                </a:solidFill>
              </a:rPr>
              <a:t>y control de </a:t>
            </a:r>
            <a:r>
              <a:rPr lang="es-EC" sz="1800" b="1" dirty="0" smtClean="0">
                <a:solidFill>
                  <a:schemeClr val="tx1"/>
                </a:solidFill>
              </a:rPr>
              <a:t>costos</a:t>
            </a:r>
            <a:r>
              <a:rPr lang="es-EC" sz="1800" b="1" dirty="0">
                <a:solidFill>
                  <a:schemeClr val="tx1"/>
                </a:solidFill>
              </a:rPr>
              <a:t>.</a:t>
            </a:r>
            <a:endParaRPr lang="es-ES" sz="1800" b="1" dirty="0">
              <a:solidFill>
                <a:schemeClr val="tx1"/>
              </a:solidFill>
            </a:endParaRPr>
          </a:p>
          <a:p>
            <a:pPr algn="just"/>
            <a:endParaRPr lang="es-E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0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6912768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5.- GESTIÓN DE LA CALIDAD DEL PROYECTO.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Describe los procesos necesarios para asegurarse de que el proyecto cumpla con los objetivos por los cuales ha sido emprendido. Se compone de los procesos de dirección de proyectos: </a:t>
            </a:r>
            <a:r>
              <a:rPr lang="es-EC" sz="1800" b="1" dirty="0" smtClean="0">
                <a:solidFill>
                  <a:schemeClr val="tx1"/>
                </a:solidFill>
              </a:rPr>
              <a:t>planificación de calidad, realizar aseguramiento de calidad y realizar control de calidad.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6.- GESTIÓN DE LOS RECURSOS HUMANOS DEL PROYECTO.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Describe los procesos que organizan y dirigen el equipo del proyecto. Se compone de los procesos de dirección de proyectos: </a:t>
            </a:r>
            <a:r>
              <a:rPr lang="es-EC" sz="1800" b="1" dirty="0" smtClean="0">
                <a:solidFill>
                  <a:schemeClr val="tx1"/>
                </a:solidFill>
              </a:rPr>
              <a:t>planificación de los recursos humanos, adquirir el equipo del proyecto, desarrollar el equipo del proyecto y gestionar el equipo del proyecto.</a:t>
            </a:r>
            <a:endParaRPr lang="es-ES" sz="1800" b="1" dirty="0" smtClean="0">
              <a:solidFill>
                <a:schemeClr val="tx1"/>
              </a:solidFill>
            </a:endParaRPr>
          </a:p>
          <a:p>
            <a:pPr algn="just"/>
            <a:endParaRPr lang="es-ES" sz="1800" b="1" dirty="0" smtClean="0">
              <a:solidFill>
                <a:schemeClr val="tx1"/>
              </a:solidFill>
            </a:endParaRPr>
          </a:p>
          <a:p>
            <a:pPr algn="just"/>
            <a:endParaRPr lang="es-E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0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872808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7.- GESTIÓN DE LAS COMUNICACIONES DEL PROYECTO.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Describe </a:t>
            </a:r>
            <a:r>
              <a:rPr lang="es-EC" sz="1800" dirty="0">
                <a:solidFill>
                  <a:schemeClr val="tx1"/>
                </a:solidFill>
              </a:rPr>
              <a:t>los procesos relacionados con la generación, recogida, distribución, almacenamiento y destino final de la información del proyecto en tiempo y forma. Se compone de los procesos de dirección de </a:t>
            </a:r>
            <a:r>
              <a:rPr lang="es-EC" sz="1800" dirty="0" smtClean="0">
                <a:solidFill>
                  <a:schemeClr val="tx1"/>
                </a:solidFill>
              </a:rPr>
              <a:t>proyectos: </a:t>
            </a:r>
            <a:r>
              <a:rPr lang="es-EC" sz="1800" b="1" dirty="0">
                <a:solidFill>
                  <a:schemeClr val="tx1"/>
                </a:solidFill>
              </a:rPr>
              <a:t>planificación de las comunicaciones, distribución de la información, informar el rendimiento y gestionar a los interesados</a:t>
            </a:r>
            <a:r>
              <a:rPr lang="es-EC" sz="1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b="1" dirty="0" smtClean="0">
                <a:solidFill>
                  <a:schemeClr val="tx1"/>
                </a:solidFill>
              </a:rPr>
              <a:t>8.- GESTIÓN DE LOS RIESGOS DEL PROYECTO.</a:t>
            </a:r>
          </a:p>
          <a:p>
            <a:pPr algn="just"/>
            <a:endParaRPr lang="es-EC" sz="1800" b="1" dirty="0" smtClean="0">
              <a:solidFill>
                <a:schemeClr val="tx1"/>
              </a:solidFill>
            </a:endParaRPr>
          </a:p>
          <a:p>
            <a:pPr algn="just"/>
            <a:r>
              <a:rPr lang="es-EC" sz="1800" dirty="0" smtClean="0">
                <a:solidFill>
                  <a:schemeClr val="tx1"/>
                </a:solidFill>
              </a:rPr>
              <a:t>Describe los procesos relacionados con el desarrollo de la gestión de riesgos de un proyecto. Se compone de los procesos de dirección de proyectos:</a:t>
            </a:r>
            <a:r>
              <a:rPr lang="es-EC" sz="1800" b="1" dirty="0" smtClean="0">
                <a:solidFill>
                  <a:schemeClr val="tx1"/>
                </a:solidFill>
              </a:rPr>
              <a:t> planificación de la gestión de riesgos, identificación de riesgos, análisis cualitativo de riesgos, análisis cuantitativo de riesgos, planificación de la respuesta a los riesgos, y seguimiento y control de riesgos.</a:t>
            </a:r>
            <a:endParaRPr lang="es-ES" sz="1800" b="1" dirty="0" smtClean="0">
              <a:solidFill>
                <a:schemeClr val="tx1"/>
              </a:solidFill>
            </a:endParaRPr>
          </a:p>
          <a:p>
            <a:pPr algn="just"/>
            <a:endParaRPr lang="es-ES" sz="1800" b="1" dirty="0">
              <a:solidFill>
                <a:schemeClr val="tx1"/>
              </a:solidFill>
            </a:endParaRPr>
          </a:p>
          <a:p>
            <a:pPr algn="just"/>
            <a:endParaRPr lang="es-E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0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1191</TotalTime>
  <Words>995</Words>
  <Application>Microsoft Office PowerPoint</Application>
  <PresentationFormat>Presentación en pantalla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Solsticio</vt:lpstr>
      <vt:lpstr>Diapositiva 1</vt:lpstr>
      <vt:lpstr>Diapositiva 2</vt:lpstr>
      <vt:lpstr>CAPÍTULO I</vt:lpstr>
      <vt:lpstr>CAPÍTULO III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RECOMENDACIONES</vt:lpstr>
      <vt:lpstr>GRACIAS POR SU ATENCION !</vt:lpstr>
    </vt:vector>
  </TitlesOfParts>
  <Company>MIES - ESPE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CJ. Jimenez</dc:creator>
  <cp:lastModifiedBy>Bety Vasco</cp:lastModifiedBy>
  <cp:revision>93</cp:revision>
  <dcterms:created xsi:type="dcterms:W3CDTF">2011-03-15T17:03:27Z</dcterms:created>
  <dcterms:modified xsi:type="dcterms:W3CDTF">2011-07-07T20:19:37Z</dcterms:modified>
</cp:coreProperties>
</file>