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329" r:id="rId2"/>
    <p:sldId id="338" r:id="rId3"/>
    <p:sldId id="330" r:id="rId4"/>
    <p:sldId id="336" r:id="rId5"/>
    <p:sldId id="331" r:id="rId6"/>
    <p:sldId id="333" r:id="rId7"/>
    <p:sldId id="334" r:id="rId8"/>
    <p:sldId id="335" r:id="rId9"/>
    <p:sldId id="337" r:id="rId10"/>
    <p:sldId id="339" r:id="rId11"/>
    <p:sldId id="341" r:id="rId12"/>
    <p:sldId id="342" r:id="rId13"/>
    <p:sldId id="343" r:id="rId14"/>
    <p:sldId id="344" r:id="rId15"/>
    <p:sldId id="365" r:id="rId16"/>
    <p:sldId id="345" r:id="rId17"/>
    <p:sldId id="346" r:id="rId18"/>
    <p:sldId id="347" r:id="rId19"/>
    <p:sldId id="350" r:id="rId20"/>
    <p:sldId id="351" r:id="rId21"/>
    <p:sldId id="349" r:id="rId22"/>
    <p:sldId id="352" r:id="rId23"/>
    <p:sldId id="353" r:id="rId24"/>
    <p:sldId id="354" r:id="rId25"/>
    <p:sldId id="355" r:id="rId26"/>
    <p:sldId id="357" r:id="rId27"/>
    <p:sldId id="358" r:id="rId28"/>
    <p:sldId id="359" r:id="rId29"/>
    <p:sldId id="360" r:id="rId30"/>
    <p:sldId id="361" r:id="rId31"/>
    <p:sldId id="340" r:id="rId32"/>
    <p:sldId id="363" r:id="rId33"/>
    <p:sldId id="364" r:id="rId34"/>
    <p:sldId id="362" r:id="rId35"/>
    <p:sldId id="366" r:id="rId36"/>
    <p:sldId id="266" r:id="rId37"/>
    <p:sldId id="263" r:id="rId38"/>
    <p:sldId id="264" r:id="rId39"/>
    <p:sldId id="262" r:id="rId40"/>
    <p:sldId id="260" r:id="rId41"/>
    <p:sldId id="273" r:id="rId42"/>
    <p:sldId id="272" r:id="rId43"/>
    <p:sldId id="270" r:id="rId44"/>
    <p:sldId id="257" r:id="rId45"/>
    <p:sldId id="276" r:id="rId46"/>
    <p:sldId id="278" r:id="rId47"/>
    <p:sldId id="274" r:id="rId48"/>
    <p:sldId id="280" r:id="rId49"/>
    <p:sldId id="279" r:id="rId50"/>
    <p:sldId id="282" r:id="rId51"/>
    <p:sldId id="290" r:id="rId52"/>
    <p:sldId id="286" r:id="rId53"/>
    <p:sldId id="368" r:id="rId54"/>
    <p:sldId id="285" r:id="rId55"/>
    <p:sldId id="369" r:id="rId56"/>
    <p:sldId id="284" r:id="rId57"/>
    <p:sldId id="370" r:id="rId58"/>
    <p:sldId id="367" r:id="rId59"/>
    <p:sldId id="371" r:id="rId60"/>
    <p:sldId id="372" r:id="rId61"/>
    <p:sldId id="295" r:id="rId62"/>
    <p:sldId id="297" r:id="rId63"/>
    <p:sldId id="292" r:id="rId64"/>
    <p:sldId id="293" r:id="rId65"/>
    <p:sldId id="299" r:id="rId66"/>
    <p:sldId id="307" r:id="rId67"/>
    <p:sldId id="313" r:id="rId68"/>
    <p:sldId id="315" r:id="rId69"/>
    <p:sldId id="317" r:id="rId70"/>
    <p:sldId id="320" r:id="rId71"/>
    <p:sldId id="321" r:id="rId72"/>
    <p:sldId id="373" r:id="rId73"/>
    <p:sldId id="374" r:id="rId7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33"/>
    <a:srgbClr val="99FF66"/>
    <a:srgbClr val="66FF66"/>
    <a:srgbClr val="0000CC"/>
    <a:srgbClr val="9900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412" autoAdjust="0"/>
    <p:restoredTop sz="94675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1D31-D7FE-4E9A-A98C-D72983953FB6}" type="datetimeFigureOut">
              <a:rPr lang="es-ES" smtClean="0"/>
              <a:pPr/>
              <a:t>07/07/2011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4243-E4CE-478F-A5DB-349100E464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93A5-E6B9-4FDD-AAAE-9DE72D9D5592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7714-4ACD-46FB-972F-2E2E47D548F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7714-4ACD-46FB-972F-2E2E47D548FB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7714-4ACD-46FB-972F-2E2E47D548FB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0D47DA-4191-40BD-878D-EEF550D008E8}" type="datetimeFigureOut">
              <a:rPr lang="es-ES" smtClean="0"/>
              <a:pPr/>
              <a:t>07/07/2011</a:t>
            </a:fld>
            <a:endParaRPr lang="es-E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F12781-3C4D-4C55-9084-9EBF3421831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4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1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6.xm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5" Type="http://schemas.openxmlformats.org/officeDocument/2006/relationships/slide" Target="slide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5" Type="http://schemas.openxmlformats.org/officeDocument/2006/relationships/slide" Target="slide69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9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9.xml"/><Relationship Id="rId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7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3.png"/><Relationship Id="rId7" Type="http://schemas.openxmlformats.org/officeDocument/2006/relationships/slide" Target="slide5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4.xml"/><Relationship Id="rId7" Type="http://schemas.openxmlformats.org/officeDocument/2006/relationships/slide" Target="slide17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58.xml"/><Relationship Id="rId10" Type="http://schemas.openxmlformats.org/officeDocument/2006/relationships/slide" Target="slide73.xml"/><Relationship Id="rId4" Type="http://schemas.openxmlformats.org/officeDocument/2006/relationships/slide" Target="slide56.xml"/><Relationship Id="rId9" Type="http://schemas.openxmlformats.org/officeDocument/2006/relationships/slide" Target="slide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slide" Target="slide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5" Type="http://schemas.openxmlformats.org/officeDocument/2006/relationships/slide" Target="slide21.xml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slide" Target="slide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slide" Target="slide21.xml"/><Relationship Id="rId5" Type="http://schemas.openxmlformats.org/officeDocument/2006/relationships/image" Target="../media/image118.png"/><Relationship Id="rId10" Type="http://schemas.openxmlformats.org/officeDocument/2006/relationships/slide" Target="slide7.xml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7.xml"/><Relationship Id="rId4" Type="http://schemas.openxmlformats.org/officeDocument/2006/relationships/image" Target="../media/image12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27.png"/><Relationship Id="rId7" Type="http://schemas.openxmlformats.org/officeDocument/2006/relationships/slide" Target="slide8.xm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slide" Target="slide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8.xml"/><Relationship Id="rId4" Type="http://schemas.openxmlformats.org/officeDocument/2006/relationships/image" Target="../media/image13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138.png"/><Relationship Id="rId7" Type="http://schemas.openxmlformats.org/officeDocument/2006/relationships/slide" Target="slide8.xml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9.xml"/><Relationship Id="rId4" Type="http://schemas.openxmlformats.org/officeDocument/2006/relationships/image" Target="../media/image1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54.xml"/><Relationship Id="rId7" Type="http://schemas.openxmlformats.org/officeDocument/2006/relationships/slide" Target="slide26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slide" Target="slide58.xml"/><Relationship Id="rId4" Type="http://schemas.openxmlformats.org/officeDocument/2006/relationships/slide" Target="slide56.xml"/><Relationship Id="rId9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8032" y="215924"/>
            <a:ext cx="860444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ESCUELA POLITÉCNICA DEL EJÉRCITO</a:t>
            </a:r>
          </a:p>
          <a:p>
            <a:pPr algn="ctr"/>
            <a:endParaRPr lang="es-EC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PROYECTO DE GRADO PARA LA OBTENCIÓN DEL TÍTULO DE MASTER EN REDES DE INFORMACIÓN Y CONECTIVIDAD</a:t>
            </a:r>
          </a:p>
          <a:p>
            <a:pPr algn="ctr"/>
            <a:endParaRPr lang="es-EC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ANÁLISIS Y DISEÑO DE UNA RED SEGURA CONVERGENTE DE ALTO RENDIMIENTO PARA LA OFICINA MATRIZ QUITO DE LA SUPERINTENDENCIA DE BANCOS Y SEGUROS</a:t>
            </a:r>
            <a:endParaRPr lang="es-EC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ANGEL CHINCHERO VILLACÍS</a:t>
            </a:r>
          </a:p>
          <a:p>
            <a:pPr algn="ctr"/>
            <a:endParaRPr lang="es-EC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SANGOLQUÍ – ECUADOR </a:t>
            </a:r>
          </a:p>
          <a:p>
            <a:pPr algn="ctr"/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es-E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60874"/>
            <a:ext cx="1152128" cy="112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748" y="-27384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694437"/>
            <a:ext cx="4192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RIESGOS TECNOLÓGICO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LA INFRAESTRUCTURA ACTUAL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496" y="72008"/>
            <a:ext cx="4191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1472585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 nivel de riesgo tecnológico total de la oficina matriz de Quito tiene un nivel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MEDIO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, con un valor de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5,54 / 12,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que corresponde al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46,17%.</a:t>
            </a:r>
          </a:p>
          <a:p>
            <a:pPr algn="just"/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Los elementos que tienen mayores riesgos son: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Los equipos activos de red LAN, con un nivel de riesgo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CRITICO,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de valor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9,05 / 12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, que corresponde al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75,41 %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 riesgo.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El cableado estructurado, con un nivel de riesgo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ALTO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de valor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8,75 / 12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, que corresponde al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72,92 %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de riesgo.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Los usuarios internos, con un nivel de riesgo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ALTO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de valor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6,29 / 12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, que corresponde al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52,41 %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 riesgo.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4221088"/>
            <a:ext cx="445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283968" y="616530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4283968" y="6525344"/>
            <a:ext cx="288032" cy="216024"/>
          </a:xfrm>
          <a:prstGeom prst="actionButtonForwardNext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849486"/>
            <a:ext cx="4080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IMPACTO TECNOLÓGICO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LOS RIESGOS DE LA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INFRAESTRUCTURA ACTUAL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754" y="214461"/>
            <a:ext cx="48577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9512" y="2276872"/>
            <a:ext cx="352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nivel de impacto promedio de los riesgos tecnológicos en la oficina matriz de Quito, es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ALTO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 un valor de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3,41 / 4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que corresponde al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85 % 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impacto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0" y="4693890"/>
            <a:ext cx="419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2748" y="-27384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2483768" y="5733256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2483768" y="6165304"/>
            <a:ext cx="288032" cy="216024"/>
          </a:xfrm>
          <a:prstGeom prst="actionButtonForwardNext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716503"/>
            <a:ext cx="2763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SEGURIDAD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INFORMÁTICA DE LA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INFRAESTRUCTURA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ACTUAL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32370"/>
            <a:ext cx="55721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2267580"/>
            <a:ext cx="247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Vulnerabilidad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5638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2008" y="2762925"/>
            <a:ext cx="3275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nivel de riesgo por las vulnerabilidades detectadas en la infraestructura actual es (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6,69/10)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correspondiente al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66,9 %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vulnerabilidad.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748" y="4636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2483768" y="616530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2483768" y="6525344"/>
            <a:ext cx="288032" cy="216024"/>
          </a:xfrm>
          <a:prstGeom prst="actionButtonForwardNext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16503"/>
            <a:ext cx="2763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SEGURIDAD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INFORMÁTICA DE LA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INFRAESTRUCTURA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ACTUAL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2062589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Protección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Informática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780" y="332656"/>
            <a:ext cx="5363716" cy="22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877428"/>
            <a:ext cx="5328592" cy="56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572824"/>
            <a:ext cx="3888432" cy="11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79512" y="4708301"/>
            <a:ext cx="287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Riesgo Real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la Seguridad Informática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35188"/>
            <a:ext cx="5286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07504" y="2871807"/>
            <a:ext cx="33123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nivel de protección entregado por los equipos y sistemas de seguridad instalados en la red de datos actualmente es de (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4,59/10)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correspondiente al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45,91 %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protección.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504" y="549864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El nivel de riesgo real de la seguridad informática en la infraestructura actual corresponde al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41 % 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de vulnerabilidad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748" y="4636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12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2411760" y="400506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2411760" y="4365104"/>
            <a:ext cx="288032" cy="216024"/>
          </a:xfrm>
          <a:prstGeom prst="actionButtonForwardNext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77478"/>
            <a:ext cx="3231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DISPONIBILIDAD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LA INFRAESTRUCTURA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ACTUAL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103" y="0"/>
            <a:ext cx="5795393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165304"/>
            <a:ext cx="51054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5496" y="2042264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El nivel de disponibilidad general de la red es del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96,34 %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y de los equipos activos de red local es del </a:t>
            </a:r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98, 85 %.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3339569"/>
            <a:ext cx="3059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La disponibilidad  en una red empresarial actual debe ser mínimo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99,90 %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(tres nueves) y de los equipos activos de red LAN es de mínimo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99,99%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(cuatro nueves)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748" y="4636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2411760" y="486916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2411760" y="5373216"/>
            <a:ext cx="288032" cy="216024"/>
          </a:xfrm>
          <a:prstGeom prst="actionButtonForwardNext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0688"/>
            <a:ext cx="5256584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891877"/>
            <a:ext cx="33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SATURACIÓN DEL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SWITCH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1827981"/>
            <a:ext cx="329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 porcentaje promedio de saturación del Switch de Núcleo es del 69,8%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2980109"/>
            <a:ext cx="4067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Una saturación aceptable para un Switch de Núcleo, con todas las funciones de análisis y clasificación de tráfico habilitadas debería ser de máximo un 30%, con el fin de que permita seguir incrementando el tráfico y procesamiento del mismo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748" y="4636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2483768" y="450912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849486"/>
            <a:ext cx="257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DETERMINACIÓN DE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LA  NECESIDAD DE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CAMBIO DE LA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PLATAFORMA DE RED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5524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04864"/>
            <a:ext cx="59672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748" y="46365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 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691680" y="422108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51520" y="522920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requiere una red industrial con mínimo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vulnerabilidad  de la red LAN, máximo del 5%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saturación de los Switches de Acceso, máximo  del 30%, a full carga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saturación de los Switches de Núcleo, máximo del 25%, a full carga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disponibilidad  de los equipos activos de red LAN, mínimo del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99,99%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(cuatro nueves)</a:t>
            </a:r>
          </a:p>
          <a:p>
            <a:pPr algn="just"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riesgo tecnológico, máximo del 5%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4 Imagen" descr="red fibra-optica-ETAPA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465" y="9534"/>
            <a:ext cx="5371935" cy="680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908720"/>
            <a:ext cx="280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TOPOLOGÍA DE LA RED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2051720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95536" y="1556792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Cantidad de usuarios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proyectados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447" y="476672"/>
            <a:ext cx="55340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933056"/>
            <a:ext cx="54006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39552" y="4581128"/>
            <a:ext cx="213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Cantidad de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764704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9512" y="116632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2123728" y="198884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2123728" y="2348880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1556792"/>
            <a:ext cx="2403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Velocidad de los 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puertos de usuario de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los 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52197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0" y="971436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9512" y="116632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479715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Para evitar posibles encolamientos y saturación en los puertos de red, estos deberían tener mínimo el doble de la capacidad calculada (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191,8 Mbps ≈ 200 Mbps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). Por tal motivo los puertos de red de los Switches de Acceso deben ser de 1 Gbps, al no existir de 200 Mbps, lo cual también permitirá estandarizar con los puertos de red de 1 Gbps de las estaciones de trabajo actuales y futuras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619672" y="386104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33695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Diseñar una red LAN segura, convergente, auto-defendible, de alto rendimiento, confiable, altamente disponible y tolerante a fallas, que permita un crecimiento ordenado, utilizando nuevas tecnologías para implementación de backbones de alta capacidad y que incluyan funciones de administración avanzada de seguridades y de control de tráfico multi-capa, para la integración de las aplicaciones de voz, video, datos, control y que esté preparada para el crecimiento de usuarios dentro del edificio, la implementación de nuevas aplicaciones y servicios futuros tanto para los usuarios internos como para el sistema financiero controlado y el público en general, sin necesidad de realizar cambios drásticos en la infraestructura de comunicaciones, seleccionando una alternativa tecnológica que garantice el funcionamiento ininterrumpido, el desarrollo constante de servicios y aplicaciones, y el soporte técnico local de los equipos y sistemas que la integran, para un mínimo de 10 años de servicio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2078" y="-27384"/>
            <a:ext cx="257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 GENERAL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496" y="4028380"/>
            <a:ext cx="3097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OBJETIVOS ESPECÍFICOS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505052"/>
            <a:ext cx="7524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Analizar los fundamentos de redes auto-defendibles.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Análisis de Riesgos de la Infraestructura Actual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Determinar de manera matemática la necesidad de cambio de la infraestructura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en función del análisis de riesgos de la infraestructura actual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Analizar las alternativas técnicas y económicas de la solución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Diseñar la red auto-defendible seleccionada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Calcular el Retorno de la Inversión y el Período de Retorno de Inversión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3347864" y="0"/>
            <a:ext cx="5616624" cy="1628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3347864" y="1700808"/>
            <a:ext cx="5616624" cy="39604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0" y="1628800"/>
            <a:ext cx="2460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Velocidad de los 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puertos de Up-link de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los 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3419872" y="65956"/>
            <a:ext cx="3733800" cy="1469504"/>
            <a:chOff x="3419872" y="65956"/>
            <a:chExt cx="3733800" cy="1469504"/>
          </a:xfrm>
          <a:noFill/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65956"/>
              <a:ext cx="2457450" cy="3048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19872" y="476672"/>
              <a:ext cx="3629025" cy="3048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2" y="891952"/>
              <a:ext cx="1609725" cy="3048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9872" y="1268760"/>
              <a:ext cx="3733800" cy="2667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29" name="28 Grupo"/>
          <p:cNvGrpSpPr/>
          <p:nvPr/>
        </p:nvGrpSpPr>
        <p:grpSpPr>
          <a:xfrm>
            <a:off x="3419872" y="1844824"/>
            <a:ext cx="5505450" cy="3744416"/>
            <a:chOff x="3419872" y="1628800"/>
            <a:chExt cx="5505450" cy="3744416"/>
          </a:xfrm>
          <a:noFill/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1628800"/>
              <a:ext cx="5505450" cy="193357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9872" y="3645024"/>
              <a:ext cx="4152900" cy="29527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4005064"/>
              <a:ext cx="3476625" cy="27622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19872" y="4365104"/>
              <a:ext cx="4743450" cy="27622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19872" y="4725144"/>
              <a:ext cx="4943475" cy="24765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19872" y="5106516"/>
              <a:ext cx="3600450" cy="266700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3" name="22 CuadroTexto"/>
          <p:cNvSpPr txBox="1"/>
          <p:nvPr/>
        </p:nvSpPr>
        <p:spPr>
          <a:xfrm>
            <a:off x="0" y="899428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5817443"/>
            <a:ext cx="4305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179512" y="5877272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Capacidad de Conmutación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los 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79512" y="116632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44016" y="3337828"/>
            <a:ext cx="262778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Método de las mejoras prácticas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 de diseño de Cisco.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Botón de acción: Hacia atrás o Anterior">
            <a:hlinkClick r:id="rId13" action="ppaction://hlinksldjump" highlightClick="1"/>
          </p:cNvPr>
          <p:cNvSpPr/>
          <p:nvPr/>
        </p:nvSpPr>
        <p:spPr>
          <a:xfrm>
            <a:off x="1547664" y="436510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79512" y="2689756"/>
            <a:ext cx="22322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Método de la fórmula de 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distribución de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Poisson</a:t>
            </a: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7504" y="2926685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Cantidad de puertos de red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los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62301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0" y="764704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6" y="46365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4581128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Se considera puertos de 10 Gbps para servidores del centro de cómputo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835696" y="364502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1835696" y="4005064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2060848"/>
            <a:ext cx="287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Capacidad de Conmutación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y Cantidad de Slots de los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564" y="361975"/>
            <a:ext cx="5276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564" y="2810247"/>
            <a:ext cx="529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8588" y="5186511"/>
            <a:ext cx="4772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0" y="764704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5496" y="46365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3528" y="5446965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Resumen de las capacidades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de los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1547664" y="299695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1547664" y="3501008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206084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Características Técnicas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los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807" y="19050"/>
            <a:ext cx="53816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764704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6" y="46365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475656" y="299695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2060848"/>
            <a:ext cx="2556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Características Técnicas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los NACs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4016"/>
            <a:ext cx="340042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19708"/>
            <a:ext cx="5256584" cy="40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13176"/>
            <a:ext cx="5256584" cy="17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0" y="764704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SISTEMAS NAC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496" y="46365"/>
            <a:ext cx="2358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1547664" y="314096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621" y="1160140"/>
            <a:ext cx="54768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5713" y="4173835"/>
            <a:ext cx="5438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980728"/>
            <a:ext cx="355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ANÁLISIS ECONÓMICO DE LA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SELECCIONADA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2348880"/>
            <a:ext cx="253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Costos de la Alternativa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Seleccionada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496" y="46365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4149080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Monto Referencial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547664" y="515719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2060848"/>
            <a:ext cx="2707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Valor de Producción de la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Red Actual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515" y="260648"/>
            <a:ext cx="54959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5496" y="46365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557007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 valor agregado actual anual total entregado por la red antigua, asciende a $ 1´420.400 anuales de producción de la red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331640" y="278092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1331640" y="3284984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3468" y="2361654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% de Incremento de la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Productividad con la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Red Nueva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32656"/>
            <a:ext cx="5391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5496" y="46365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475656" y="335699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1475656" y="3861048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3468" y="1844824"/>
            <a:ext cx="206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% de Mejora de los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Servicios con la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Red Nueva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414" y="44624"/>
            <a:ext cx="53530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6"/>
            <a:ext cx="3990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79512" y="5518973"/>
            <a:ext cx="3095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Cálculo de los Beneficios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Adicionales con la Red Nueva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496" y="46365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259632" y="2852936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1259632" y="3284984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1331640" y="6237312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3468" y="1844824"/>
            <a:ext cx="1457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Flujo de caja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TIR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VAN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679545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5496" y="46365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95736" y="5924019"/>
            <a:ext cx="59046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análisis económico realizado en un período de 5 años, entrega como resultados, el TIR del 128 %, el VAN de $ 4´922.338, lo cual indica que es un proyecto totalmente rentable y supera ampliamente las expectativas.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115616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1115616" y="4581128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2133918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Teórico 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de las redes 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Auto-defendibles</a:t>
            </a: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Riesgos de la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Infraestructura 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Actual</a:t>
            </a: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763688" y="1700808"/>
            <a:ext cx="144016" cy="5040560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1628800"/>
            <a:ext cx="178766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Levantamiento de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información de la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Infraestructura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actual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Riesgo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Tecnológico de la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infraestructura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actual.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 de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Magerit V2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491880" y="1700808"/>
            <a:ext cx="20162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Sistema de cableado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estructurado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Equipos activos de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comunicaciones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Sistemas de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Seguridad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Informática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Servidores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Usuarios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Servicios Corporativos</a:t>
            </a:r>
            <a:endParaRPr lang="es-ES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3419872" y="1628800"/>
            <a:ext cx="216024" cy="5112569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5076056" y="170080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Vertical de Fibra Óptica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Horizontal UTP</a:t>
            </a:r>
            <a:endParaRPr lang="es-ES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6056" y="256490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Switches de Acceso</a:t>
            </a:r>
          </a:p>
        </p:txBody>
      </p:sp>
      <p:sp>
        <p:nvSpPr>
          <p:cNvPr id="19" name="18 Abrir llave"/>
          <p:cNvSpPr/>
          <p:nvPr/>
        </p:nvSpPr>
        <p:spPr>
          <a:xfrm>
            <a:off x="5076056" y="2636912"/>
            <a:ext cx="144016" cy="360040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4499992" y="4725144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 de Producción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 de  Desarrollo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 de Comunicaciones</a:t>
            </a:r>
          </a:p>
        </p:txBody>
      </p:sp>
      <p:sp>
        <p:nvSpPr>
          <p:cNvPr id="21" name="20 Abrir llave"/>
          <p:cNvSpPr/>
          <p:nvPr/>
        </p:nvSpPr>
        <p:spPr>
          <a:xfrm>
            <a:off x="4499992" y="4797152"/>
            <a:ext cx="144016" cy="595228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4644008" y="3429000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Firewall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IPS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de Correo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Web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Antivirus y Antispyware</a:t>
            </a:r>
          </a:p>
        </p:txBody>
      </p:sp>
      <p:sp>
        <p:nvSpPr>
          <p:cNvPr id="23" name="22 Abrir llave"/>
          <p:cNvSpPr/>
          <p:nvPr/>
        </p:nvSpPr>
        <p:spPr>
          <a:xfrm>
            <a:off x="4572000" y="3501008"/>
            <a:ext cx="216024" cy="1008112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5652120" y="6290156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Red Wan</a:t>
            </a:r>
          </a:p>
        </p:txBody>
      </p:sp>
      <p:sp>
        <p:nvSpPr>
          <p:cNvPr id="25" name="24 Abrir llave"/>
          <p:cNvSpPr/>
          <p:nvPr/>
        </p:nvSpPr>
        <p:spPr>
          <a:xfrm>
            <a:off x="5508104" y="6336704"/>
            <a:ext cx="144016" cy="40466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Abrir llave"/>
          <p:cNvSpPr/>
          <p:nvPr/>
        </p:nvSpPr>
        <p:spPr>
          <a:xfrm>
            <a:off x="5076056" y="1772816"/>
            <a:ext cx="144016" cy="360040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4644008" y="566124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Externos</a:t>
            </a:r>
          </a:p>
        </p:txBody>
      </p:sp>
      <p:sp>
        <p:nvSpPr>
          <p:cNvPr id="28" name="27 Abrir llave"/>
          <p:cNvSpPr/>
          <p:nvPr/>
        </p:nvSpPr>
        <p:spPr>
          <a:xfrm>
            <a:off x="4572000" y="5733256"/>
            <a:ext cx="144016" cy="40466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Abrir llave"/>
          <p:cNvSpPr/>
          <p:nvPr/>
        </p:nvSpPr>
        <p:spPr>
          <a:xfrm flipH="1">
            <a:off x="6948264" y="1700808"/>
            <a:ext cx="216024" cy="5112568"/>
          </a:xfrm>
          <a:prstGeom prst="leftBrace">
            <a:avLst>
              <a:gd name="adj1" fmla="val 36898"/>
              <a:gd name="adj2" fmla="val 50536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7236296" y="5571817"/>
            <a:ext cx="1907704" cy="116955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Riesgo: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Crítico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Bajo</a:t>
            </a:r>
            <a:endParaRPr lang="es-ES" sz="1400" dirty="0" smtClean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236296" y="1700808"/>
            <a:ext cx="1907704" cy="1169551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Variables de Riesgo: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Obsolescencia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Fallas en hardware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Fallas en software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Crecimiento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7236296" y="2996952"/>
            <a:ext cx="1907704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Probabilidad de </a:t>
            </a:r>
          </a:p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Ocurrencia del Riesgo: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Bajo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7236296" y="4275673"/>
            <a:ext cx="1907704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Importancia del Riesgo: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Crítico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Bajo</a:t>
            </a:r>
          </a:p>
        </p:txBody>
      </p:sp>
      <p:sp>
        <p:nvSpPr>
          <p:cNvPr id="36" name="35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2195736" y="1196752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2771800" y="4653136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2771800" y="4941168"/>
            <a:ext cx="288032" cy="21602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496" y="908720"/>
            <a:ext cx="2566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Retorno de la Inversión</a:t>
            </a: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Período de recuperación 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 de la Inversión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305" y="908720"/>
            <a:ext cx="64561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3924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386104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El período de recuperación de la inversión es de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3,77 años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, que corresponde a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3 años 9 meses y 7 días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, que se consigue mejorando un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2.5 %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en la productividad de los funcionarios, y mejorando un </a:t>
            </a:r>
            <a:r>
              <a:rPr lang="es-ES" sz="1400" b="1" dirty="0" smtClean="0">
                <a:latin typeface="Times New Roman" pitchFamily="18" charset="0"/>
                <a:cs typeface="Times New Roman" pitchFamily="18" charset="0"/>
              </a:rPr>
              <a:t>2,5%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los servicios entregados al sistema financiero nacional y a la ciudadanía</a:t>
            </a:r>
            <a:endParaRPr lang="es-E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496" y="46365"/>
            <a:ext cx="283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DEL</a:t>
            </a:r>
          </a:p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0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475656" y="558924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1475656" y="6093296"/>
            <a:ext cx="288032" cy="216024"/>
          </a:xfrm>
          <a:prstGeom prst="actionButtonForwardNext">
            <a:avLst/>
          </a:prstGeom>
          <a:solidFill>
            <a:srgbClr val="99FF6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504" y="830897"/>
            <a:ext cx="892899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determino en forma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matemática , la necesidad de cambio de la plataforma de red, basado en los resultados del análisis de riesgos realizados en la infraestructura, en donde se obtuvieron  los niveles de  riesgos e impactos tecnológicos del 42,17%, el nivel real de la seguridad informática del 41%, el nivel de disponibilidad  de la red del 98,85% y el nivel de saturación del Switch de Núcleo del 70%.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 calcular el nivel de riesgo real de la seguridad informática institucional, en función de las vulnerabilidades detectadas y del nivel de protección entregado por los equipos y sistemas de seguridad, se requirió de un pleno conocimiento tanto de las herramientas de análisis de vulnerabilidades como también de los equipos y sistemas de seguridad perimetral como Firewall, IPS, filtrado de correo electrónico, filtrado web.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Se ha elaborado un modelo de guía, para el diseño de una red LAN segura, convergente, auto-defendible, de alto rendimiento, confiable, altamente disponible y tolerante a fallas, para la oficina matriz de la Superintendencia de Bancos y Seguros, utilizando las nuevas tecnologías existentes que incluyen funciones de seguridades embebidas para la administración y el control de tráfico en las capas 2, 3 y 4, incluyendo el análisis de tráfico IP a nivel de la capa de aplicaciones, para tener un mayor control a través de la generación de políticas de acceso basadas en perfiles y que son aplicadas directamente sobre los puertos en los cuales se conectan los dispositivos y/o usuarios de la red. Esto permite controlar quién utiliza la red, dónde se conecta y utiliza la red, cuándo la utiliza, cómo y con qué tipo de dispositivos se conecta a la red de datos, con lo cual la protección de la red se traslada al puerto del usuario directamente en los Switches de Acceso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El dimensionamiento de los enlaces de backbone desde los Switches de Acceso, ubicados en cada uno de los pisos, hacia los Switch de Núcleo se realiza mediante dos metodologías: una propuesta por el fabricante Cisco y otra considerando el arribo de tráfico por unidad de tiempo mediante la Función de Distribución de Probabilidades de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Poisson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. Los dos métodos presentan resultados coincidentes y totalmente coherentes.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7504" y="836712"/>
            <a:ext cx="89289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capacidad de auto-defensa de la red diseñada, está determinada por las funcionalidades de los Sistemas de Autenticación y Control de Acceso a la Red, que permite separar mediante VLANS los ambientes de autorización, autenticación, validación, cuarentena y remediación,  producción, invitados, servicios especiales como telefonía IP y video conferencia. Por razones de contingencia y disponibilidad de la red, se ha considerado necesario la instalación de dos Sistemas de Autenticación y Control de Acceso a la Red en modo de operación activo-.pasivo, con el fin de que si falla el sistema principal, el secundario toma control de la red ´evitando bloqueos de toda la infraestructura.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Se ha obtenido un modelo matemático que puede ser utilizado para el analizar y diseñar una red LAN segura, convergente, auto-defendible, de alto rendimiento, para otras instituciones de gobierno e incluso para otras instituciones de índole privado de tamaños similares o superiores, para lo cual, las herramientas matemáticas desarrolladas en el proyecto pueden ser acopladas fácilmente a las necesidades, en vista de que cuentan con procedimientos lógicos para los cálculos requeridos en cualquier ambiente, basado en un modelo jerárquico de diseño.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En el análisis económico s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 determinó que el valor agregado o producción de la red de datos actual es de $ 1´420.400, basado en los sueldos promedio de los funcionarios y usuarios externos y en los porcentajes estimados de utilización de los servicios brindados por la infraestructura antigua.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Implementando la nueva red auto-defendible, los resultados obtenidos indican que se tendrán beneficios adicionales a los actuales de $ 724.050, que está dado por una mejora del 25% de los servicios reflejado en un mejor nivel de seguridad, mayor producción de los funcionarios al estar controlados  y administrados sus accesos, incremento de nuevos servicios institucionales a través de la red de datos, y una mejor atención a la ciudadanía y al sistema financiero.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En función de los beneficios adicionales se calculó que el período de retorno de la inversión es de 3 años 9 meses.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RECOMENDACIONES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48680"/>
            <a:ext cx="892899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Complementar el presente proyecto con el diseño de una Red de Área Local Inalámbrica de última generación para la oficina Matriz de Quito de la Superintendencia de Bancos y Seguros, con lo que se posibilitará dar mayor flexibilidad a los usuarios para que accedan a los servicios y aplicaciones de la red de una manera segura y confiable. La nueva red diseñada tiene la suficiente capacidad para manejar el tráfico que generen las estaciones inalámbricas que se puede complementar también con telefonía IP móvil y circuito cerrado de televisión IP inalámbrico dentro del edificio.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Aplicar los modelos matemáticos del análisis de riesgos, diseño de  la red, y análisis económico, en instituciones públicas y privadas.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Automatizar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las herramientas desarrolladas en Microsoft Excel, para mejorar el ingreso de parámetros y la obtención de los resultados.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35896" y="2996952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79912" y="2636912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Times New Roman" pitchFamily="18" charset="0"/>
                <a:cs typeface="Times New Roman" pitchFamily="18" charset="0"/>
              </a:rPr>
              <a:t>ANEXOS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des convergentes-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76064"/>
            <a:ext cx="439248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Modelo Jerarquic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17032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1043608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379181" y="44624"/>
            <a:ext cx="169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Análisis Teórico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plicaciones-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985837"/>
            <a:ext cx="5353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1115616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79181" y="44624"/>
            <a:ext cx="169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Análisis Teórico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des convergentes-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8388424" y="652534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6084168" y="44624"/>
            <a:ext cx="2956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Análisis Teórico</a:t>
            </a:r>
          </a:p>
          <a:p>
            <a:pPr algn="ctr"/>
            <a:r>
              <a:rPr lang="es-EC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RED AUTO-DEFENDIBLE</a:t>
            </a:r>
            <a:endParaRPr lang="es-E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o-edifici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26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2483768" y="623731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79181" y="44624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Cableado de Fibra Óptica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200151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Riesgos de la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Infraestructura 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Actual</a:t>
            </a: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1763688" y="548680"/>
            <a:ext cx="144016" cy="5040560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0721" y="2204864"/>
            <a:ext cx="173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Impacto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tecnológico de los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riesgos en la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infraestructura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actual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91880" y="548680"/>
            <a:ext cx="20162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Sistema de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cableado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estructurado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Equipos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activos de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comunicaciones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Sistemas de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Seguridad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Informática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Servidores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Usuarios</a:t>
            </a:r>
          </a:p>
          <a:p>
            <a:endParaRPr lang="es-EC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Servicios </a:t>
            </a:r>
          </a:p>
          <a:p>
            <a:r>
              <a:rPr lang="es-ES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Corporativos</a:t>
            </a:r>
            <a:endParaRPr lang="es-ES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3419872" y="476672"/>
            <a:ext cx="216024" cy="525658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572000" y="692696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Vertical de Fibra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Horizontal UTP</a:t>
            </a:r>
            <a:endParaRPr lang="es-ES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88024" y="168164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Switches de Acceso</a:t>
            </a:r>
          </a:p>
        </p:txBody>
      </p:sp>
      <p:sp>
        <p:nvSpPr>
          <p:cNvPr id="9" name="8 Abrir llave"/>
          <p:cNvSpPr/>
          <p:nvPr/>
        </p:nvSpPr>
        <p:spPr>
          <a:xfrm>
            <a:off x="4788024" y="1700808"/>
            <a:ext cx="144016" cy="504056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499992" y="3698448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Producción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Comunicaciones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4499992" y="3769876"/>
            <a:ext cx="144016" cy="595228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4644008" y="2403465"/>
            <a:ext cx="15841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Firewall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IPS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de Correo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Web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Antivirus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4572000" y="2492896"/>
            <a:ext cx="216024" cy="1008112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716016" y="522920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Red Wan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4716016" y="5301208"/>
            <a:ext cx="144016" cy="40466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Abrir llave"/>
          <p:cNvSpPr/>
          <p:nvPr/>
        </p:nvSpPr>
        <p:spPr>
          <a:xfrm>
            <a:off x="4572000" y="692696"/>
            <a:ext cx="144016" cy="504056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4427984" y="450912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Internos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Externos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4427984" y="4581128"/>
            <a:ext cx="144016" cy="40466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Abrir llave"/>
          <p:cNvSpPr/>
          <p:nvPr/>
        </p:nvSpPr>
        <p:spPr>
          <a:xfrm flipH="1">
            <a:off x="6300192" y="620688"/>
            <a:ext cx="216024" cy="5112568"/>
          </a:xfrm>
          <a:prstGeom prst="leftBrace">
            <a:avLst>
              <a:gd name="adj1" fmla="val 36898"/>
              <a:gd name="adj2" fmla="val 50536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6588224" y="3411577"/>
            <a:ext cx="2520280" cy="116955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Impacto del Riesgo: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Crítico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Bajo</a:t>
            </a:r>
            <a:endParaRPr lang="es-ES" sz="1400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588224" y="894199"/>
            <a:ext cx="2520280" cy="2246769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Áreas de  Influencia Afectados por  cada uno de los Riesgos: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Áreas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Funciones del negocio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Objetivos del negocio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 financiero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Ciudadanía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Mundo</a:t>
            </a:r>
          </a:p>
        </p:txBody>
      </p:sp>
      <p:sp>
        <p:nvSpPr>
          <p:cNvPr id="23" name="22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2843808" y="3356992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2843808" y="3645024"/>
            <a:ext cx="288032" cy="21602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 Imagen" descr="plano-edificio-qui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685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827584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23528" y="10734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Cableado de Fibra Óptica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 descr="Marco Referenci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752528" cy="3456384"/>
          </a:xfrm>
          <a:prstGeom prst="rect">
            <a:avLst/>
          </a:prstGeom>
        </p:spPr>
      </p:pic>
      <p:pic>
        <p:nvPicPr>
          <p:cNvPr id="3" name="2 Imagen" descr="riesg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5" name="4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1979712" y="522920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465042" y="44624"/>
            <a:ext cx="40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Marco Referencial de Análisis de Riesgos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0405"/>
            <a:ext cx="4210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10555"/>
            <a:ext cx="4457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74218"/>
            <a:ext cx="2486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317851"/>
            <a:ext cx="4543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397" y="5157192"/>
            <a:ext cx="3876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6099001"/>
            <a:ext cx="3971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6876256" y="5013176"/>
            <a:ext cx="288032" cy="221729"/>
          </a:xfrm>
          <a:prstGeom prst="actionButtonBackPrevious">
            <a:avLst/>
          </a:prstGeom>
          <a:solidFill>
            <a:srgbClr val="CC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839569" y="44624"/>
            <a:ext cx="39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Cálculo del Nivel de Riesgo Tecnológico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Botón de acción: Hacia atrás o Anterior">
            <a:hlinkClick r:id="rId9" action="ppaction://hlinksldjump" highlightClick="1"/>
          </p:cNvPr>
          <p:cNvSpPr/>
          <p:nvPr/>
        </p:nvSpPr>
        <p:spPr>
          <a:xfrm>
            <a:off x="6876256" y="4653136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RUEB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7162"/>
            <a:ext cx="2133600" cy="19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93690"/>
            <a:ext cx="4191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01827"/>
            <a:ext cx="451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13176"/>
            <a:ext cx="5172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949280"/>
            <a:ext cx="40195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6876256" y="508518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691680" y="44624"/>
            <a:ext cx="566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Cálculo del Nivel de Impacto por los Riesgos Tecnológicos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6876256" y="5445224"/>
            <a:ext cx="288032" cy="216024"/>
          </a:xfrm>
          <a:prstGeom prst="actionButtonBackPrevious">
            <a:avLst/>
          </a:prstGeom>
          <a:solidFill>
            <a:srgbClr val="CC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049" y="836712"/>
            <a:ext cx="4829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153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22390"/>
            <a:ext cx="28860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807918"/>
            <a:ext cx="31908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7164288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475656" y="107340"/>
            <a:ext cx="584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Cálculo del Nivel de Riesgo por Vulnerabilidades Detectadas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7164288" y="4581128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30238"/>
            <a:ext cx="4267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023220"/>
            <a:ext cx="5286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355976" y="551723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42620" y="44624"/>
            <a:ext cx="807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Cálculo del Nivel de Protección entregado por los Sistemas de Seguridad Informática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355976" y="6021288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26840"/>
            <a:ext cx="429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143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211960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267744" y="54868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Protección entregado por el Firewall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211960" y="465313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7260"/>
            <a:ext cx="4991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65573"/>
            <a:ext cx="3276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7363" y="2424113"/>
            <a:ext cx="56292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139952" y="5301208"/>
            <a:ext cx="288032" cy="21602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87624" y="44624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Protección entregado por el Sistema de Prevención de Intrusiones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4139952" y="5805264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11188"/>
            <a:ext cx="3438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2695575"/>
            <a:ext cx="3876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211960" y="4509120"/>
            <a:ext cx="288032" cy="21602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006021" y="260648"/>
            <a:ext cx="752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Protección entregado por el Sistema de Filtrado de Correo Electrónico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211960" y="5085184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25649"/>
            <a:ext cx="4200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33761"/>
            <a:ext cx="46005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788024" y="4869160"/>
            <a:ext cx="288032" cy="21602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839569" y="260648"/>
            <a:ext cx="590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Protección entregado por el Sistema de Filtrado Web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788024" y="537321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2195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Análisis de Riesgos de la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Infraestructura 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Actual</a:t>
            </a: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2051720" y="44624"/>
            <a:ext cx="144016" cy="6813376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620688"/>
            <a:ext cx="3744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Seguridad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Informática Actual</a:t>
            </a:r>
          </a:p>
          <a:p>
            <a:pPr>
              <a:buFont typeface="Arial" pitchFamily="34" charset="0"/>
              <a:buChar char="•"/>
            </a:pPr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Disponibilidad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la infraestructura actual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Saturación del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Switch de Núcleo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Determinación de la necesidad de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cambio de la infraestructura en función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los resultados obtenidos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39952" y="260648"/>
            <a:ext cx="25202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Riesgo por 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Vulnerabilidades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Protección  Entregado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por  los  Sistemas de Seguridad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Informática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Nivel de riesgo real </a:t>
            </a:r>
          </a:p>
          <a:p>
            <a:r>
              <a:rPr lang="es-E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por inseguridades</a:t>
            </a:r>
            <a:endParaRPr lang="es-E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12160" y="1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Estaciones de trabajo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Equipos activos de comunicaciones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Sistemas de Seguridad Informática</a:t>
            </a:r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76256" y="836712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Firewall ; IPS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de Correo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Web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Antivirus y Antispyware</a:t>
            </a:r>
          </a:p>
        </p:txBody>
      </p:sp>
      <p:sp>
        <p:nvSpPr>
          <p:cNvPr id="8" name="7 Abrir llave"/>
          <p:cNvSpPr/>
          <p:nvPr/>
        </p:nvSpPr>
        <p:spPr>
          <a:xfrm>
            <a:off x="4067944" y="44624"/>
            <a:ext cx="144016" cy="2592288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048672" y="1700808"/>
            <a:ext cx="298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Nivel de Riesgo por Vulnerabilidades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Nivel de Protección entregado por  los Sistemas de Seguridad Informática</a:t>
            </a:r>
            <a:endParaRPr lang="es-ES" sz="1400" dirty="0">
              <a:solidFill>
                <a:srgbClr val="CCFF66"/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5868144" y="44624"/>
            <a:ext cx="216024" cy="792088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Abrir llave"/>
          <p:cNvSpPr/>
          <p:nvPr/>
        </p:nvSpPr>
        <p:spPr>
          <a:xfrm>
            <a:off x="6660232" y="908720"/>
            <a:ext cx="216024" cy="792088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Abrir llave"/>
          <p:cNvSpPr/>
          <p:nvPr/>
        </p:nvSpPr>
        <p:spPr>
          <a:xfrm>
            <a:off x="5868144" y="1772816"/>
            <a:ext cx="216024" cy="57606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499992" y="2564904"/>
            <a:ext cx="20162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Equipos activos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Sistemas de  Seguridad 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Informática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Servidores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Estaciones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Servicios corporativos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4427984" y="2708920"/>
            <a:ext cx="144016" cy="2664296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5940152" y="2492896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Switch de Núcleo (Nivel de desempeño)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Switches de Acceso</a:t>
            </a:r>
          </a:p>
        </p:txBody>
      </p:sp>
      <p:sp>
        <p:nvSpPr>
          <p:cNvPr id="16" name="15 Abrir llave"/>
          <p:cNvSpPr/>
          <p:nvPr/>
        </p:nvSpPr>
        <p:spPr>
          <a:xfrm>
            <a:off x="5868144" y="2564904"/>
            <a:ext cx="144016" cy="360040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5796136" y="4077072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 de Producción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 de  Desarrollo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Servidores de Comunicaciones</a:t>
            </a:r>
          </a:p>
        </p:txBody>
      </p:sp>
      <p:sp>
        <p:nvSpPr>
          <p:cNvPr id="18" name="17 Abrir llave"/>
          <p:cNvSpPr/>
          <p:nvPr/>
        </p:nvSpPr>
        <p:spPr>
          <a:xfrm>
            <a:off x="5724128" y="4149080"/>
            <a:ext cx="144016" cy="595228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6588224" y="2996952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Firewall; IPS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de Correo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Filtrado Web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Antivirus y Antispyware</a:t>
            </a:r>
          </a:p>
        </p:txBody>
      </p:sp>
      <p:sp>
        <p:nvSpPr>
          <p:cNvPr id="20" name="19 Abrir llave"/>
          <p:cNvSpPr/>
          <p:nvPr/>
        </p:nvSpPr>
        <p:spPr>
          <a:xfrm>
            <a:off x="6444208" y="3068960"/>
            <a:ext cx="216024" cy="1008112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6516216" y="4941168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Red Wan</a:t>
            </a:r>
          </a:p>
        </p:txBody>
      </p:sp>
      <p:sp>
        <p:nvSpPr>
          <p:cNvPr id="22" name="21 Abrir llave"/>
          <p:cNvSpPr/>
          <p:nvPr/>
        </p:nvSpPr>
        <p:spPr>
          <a:xfrm>
            <a:off x="6444208" y="5013176"/>
            <a:ext cx="144016" cy="40466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Rectángulo"/>
          <p:cNvSpPr/>
          <p:nvPr/>
        </p:nvSpPr>
        <p:spPr>
          <a:xfrm>
            <a:off x="5796136" y="5733256"/>
            <a:ext cx="324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Riesgo Tecnológico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Impacto de los Riesgos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Nivel de riesgo real por inseguridades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disponibilidad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Nivel de saturación del Switch de Núcleo</a:t>
            </a:r>
            <a:endParaRPr lang="es-E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Abrir llave"/>
          <p:cNvSpPr/>
          <p:nvPr/>
        </p:nvSpPr>
        <p:spPr>
          <a:xfrm>
            <a:off x="5652120" y="5877272"/>
            <a:ext cx="144016" cy="936104"/>
          </a:xfrm>
          <a:prstGeom prst="leftBrace">
            <a:avLst>
              <a:gd name="adj1" fmla="val 36898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3419872" y="1772816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3275856" y="4365104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3995936" y="5589240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4932040" y="6597352"/>
            <a:ext cx="216024" cy="188640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3419872" y="2132856"/>
            <a:ext cx="288032" cy="21602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3275856" y="4797152"/>
            <a:ext cx="288032" cy="21602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26418"/>
            <a:ext cx="3219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78546"/>
            <a:ext cx="4533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427984" y="4797152"/>
            <a:ext cx="288032" cy="216024"/>
          </a:xfrm>
          <a:prstGeom prst="actionButtonBackPrevio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839569" y="260648"/>
            <a:ext cx="528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Nivel de Protección entregado por el Sistema Antivirus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427984" y="5301208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15752"/>
            <a:ext cx="415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402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16832"/>
            <a:ext cx="4267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36912"/>
            <a:ext cx="1447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653136"/>
            <a:ext cx="4152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7380312" y="41490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23721" y="179348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Cálculo del Nivel de Disponibilidad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7380312" y="465313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n sw-1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2" y="1196752"/>
            <a:ext cx="5731148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788024" y="558924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788024" y="6165304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086105" y="17934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Uno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39" y="1700808"/>
            <a:ext cx="74438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3923928" y="551723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3923928" y="6021288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10041" y="17934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Uno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ternativa-cuatr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355976" y="5733256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355976" y="6381328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23721" y="1793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Dos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482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3995936" y="566124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3995936" y="6237312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823721" y="17934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Dos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ternativa-d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8326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572000" y="566124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572000" y="6165304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23721" y="179348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Tres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01" y="1340768"/>
            <a:ext cx="817945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139952" y="551723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139952" y="6165304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23721" y="179348"/>
            <a:ext cx="30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Tres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 descr="Alternativa-t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908720"/>
            <a:ext cx="51125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716016" y="566124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716016" y="6237312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23721" y="17934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Cuatro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499992" y="530120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499992" y="5877272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823721" y="17934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Alternativa Cuatro para el Diseño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4162"/>
            <a:ext cx="2153154" cy="480131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  </a:t>
            </a:r>
          </a:p>
          <a:p>
            <a:pPr marL="342900" indent="-342900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auto-defendible</a:t>
            </a: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1979712" y="0"/>
            <a:ext cx="288032" cy="6858000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123728" y="686301"/>
            <a:ext cx="192552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Análisis de las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alternativas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técnicas y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económicas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Dimensionamiento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los Switches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Acceso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35896" y="681077"/>
            <a:ext cx="278313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Backbone de 1 Gbps</a:t>
            </a:r>
          </a:p>
          <a:p>
            <a:pPr>
              <a:buFont typeface="Arial" pitchFamily="34" charset="0"/>
              <a:buChar char="•"/>
            </a:pPr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Backbone de 10 Gbps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Ventajas y desventajas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Selección de la alternativa  técnica</a:t>
            </a:r>
            <a:endParaRPr lang="es-E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563888" y="116632"/>
            <a:ext cx="144016" cy="4104456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6228184" y="44624"/>
            <a:ext cx="72008" cy="720080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300192" y="-45387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1 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s-EC" sz="1400" dirty="0" err="1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NACs</a:t>
            </a:r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Costos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977501" y="4293096"/>
            <a:ext cx="2466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Número de puertos de red</a:t>
            </a:r>
          </a:p>
          <a:p>
            <a:pPr>
              <a:buFont typeface="Arial" pitchFamily="34" charset="0"/>
              <a:buChar char="•"/>
            </a:pPr>
            <a:endParaRPr lang="es-EC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Cantidad de Switches</a:t>
            </a:r>
          </a:p>
          <a:p>
            <a:pPr>
              <a:buFont typeface="Arial" pitchFamily="34" charset="0"/>
              <a:buChar char="•"/>
            </a:pPr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Capacidad del puerto 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usuario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Capacidad del puerto 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up-link</a:t>
            </a:r>
          </a:p>
          <a:p>
            <a:endParaRPr lang="es-EC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Capacidad de </a:t>
            </a:r>
          </a:p>
          <a:p>
            <a:r>
              <a:rPr lang="es-EC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Conmutación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084168" y="4293096"/>
            <a:ext cx="3028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Cantidad de usuarios proyectados/Piso</a:t>
            </a:r>
            <a:endParaRPr lang="es-ES" sz="1400" dirty="0">
              <a:solidFill>
                <a:srgbClr val="CCFF66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940152" y="5157192"/>
            <a:ext cx="2874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Estimación de tráfico actual y futuro</a:t>
            </a:r>
          </a:p>
        </p:txBody>
      </p:sp>
      <p:sp>
        <p:nvSpPr>
          <p:cNvPr id="20" name="19 Abrir llave"/>
          <p:cNvSpPr/>
          <p:nvPr/>
        </p:nvSpPr>
        <p:spPr>
          <a:xfrm>
            <a:off x="6084168" y="4365104"/>
            <a:ext cx="72008" cy="21602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5943828" y="5229200"/>
            <a:ext cx="72008" cy="21602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012160" y="5570656"/>
            <a:ext cx="313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Método de  Mejores Prácticas de Cisco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Método de la Fórmula  de Poisson</a:t>
            </a:r>
          </a:p>
        </p:txBody>
      </p:sp>
      <p:sp>
        <p:nvSpPr>
          <p:cNvPr id="23" name="22 Abrir llave"/>
          <p:cNvSpPr/>
          <p:nvPr/>
        </p:nvSpPr>
        <p:spPr>
          <a:xfrm>
            <a:off x="5940152" y="5642664"/>
            <a:ext cx="144016" cy="43204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4" name="23 Abrir llave"/>
          <p:cNvSpPr/>
          <p:nvPr/>
        </p:nvSpPr>
        <p:spPr>
          <a:xfrm>
            <a:off x="3851920" y="4293096"/>
            <a:ext cx="144016" cy="2501696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012160" y="6146720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Cantidad de puertos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Tipo de puerto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Velocidad del puerto</a:t>
            </a:r>
          </a:p>
        </p:txBody>
      </p:sp>
      <p:sp>
        <p:nvSpPr>
          <p:cNvPr id="26" name="25 Abrir llave"/>
          <p:cNvSpPr/>
          <p:nvPr/>
        </p:nvSpPr>
        <p:spPr>
          <a:xfrm>
            <a:off x="5940152" y="6218728"/>
            <a:ext cx="144016" cy="57606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228184" y="1700808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1 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s-EC" sz="1400" dirty="0" err="1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NACs</a:t>
            </a:r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Cableado de fibra óptica nuevo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Costos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300192" y="818709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Switches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s-EC" sz="1400" dirty="0" err="1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NACs</a:t>
            </a:r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Costos</a:t>
            </a:r>
          </a:p>
        </p:txBody>
      </p:sp>
      <p:sp>
        <p:nvSpPr>
          <p:cNvPr id="29" name="28 Abrir llave"/>
          <p:cNvSpPr/>
          <p:nvPr/>
        </p:nvSpPr>
        <p:spPr>
          <a:xfrm>
            <a:off x="6228184" y="908720"/>
            <a:ext cx="72008" cy="720080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0" name="29 Abrir llave"/>
          <p:cNvSpPr/>
          <p:nvPr/>
        </p:nvSpPr>
        <p:spPr>
          <a:xfrm>
            <a:off x="5796136" y="0"/>
            <a:ext cx="144016" cy="1628800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228184" y="2780928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Switches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s-EC" sz="1400" dirty="0" err="1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NACs</a:t>
            </a:r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Cableado de fibra óptica nuevo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Costos</a:t>
            </a:r>
          </a:p>
        </p:txBody>
      </p:sp>
      <p:sp>
        <p:nvSpPr>
          <p:cNvPr id="33" name="32 Abrir llave"/>
          <p:cNvSpPr/>
          <p:nvPr/>
        </p:nvSpPr>
        <p:spPr>
          <a:xfrm>
            <a:off x="6228184" y="1772816"/>
            <a:ext cx="72008" cy="93610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4" name="33 Abrir llave"/>
          <p:cNvSpPr/>
          <p:nvPr/>
        </p:nvSpPr>
        <p:spPr>
          <a:xfrm>
            <a:off x="6228184" y="2924944"/>
            <a:ext cx="72008" cy="93610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5" name="34 Abrir llave"/>
          <p:cNvSpPr/>
          <p:nvPr/>
        </p:nvSpPr>
        <p:spPr>
          <a:xfrm>
            <a:off x="5796136" y="1772816"/>
            <a:ext cx="144016" cy="2088232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6" name="35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5940152" y="332656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5940152" y="1124744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5940152" y="2132856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5940152" y="3284984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2699792" y="5949280"/>
            <a:ext cx="288032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6372200" y="4077072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5940152" y="4633972"/>
            <a:ext cx="302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Cantidad de usuarios proyectados/Piso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Cantidad de pisos</a:t>
            </a:r>
            <a:endParaRPr lang="es-ES" sz="1400" dirty="0">
              <a:solidFill>
                <a:srgbClr val="CCFF66"/>
              </a:solidFill>
            </a:endParaRPr>
          </a:p>
        </p:txBody>
      </p:sp>
      <p:sp>
        <p:nvSpPr>
          <p:cNvPr id="43" name="42 Abrir llave"/>
          <p:cNvSpPr/>
          <p:nvPr/>
        </p:nvSpPr>
        <p:spPr>
          <a:xfrm>
            <a:off x="5868144" y="4705398"/>
            <a:ext cx="144016" cy="379786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44" name="43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5292080" y="5373216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Botón de acción: Hacia delante o Siguiente">
            <a:hlinkClick r:id="rId9" action="ppaction://hlinksldjump" highlightClick="1"/>
          </p:cNvPr>
          <p:cNvSpPr/>
          <p:nvPr/>
        </p:nvSpPr>
        <p:spPr>
          <a:xfrm>
            <a:off x="5292080" y="6021288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Botón de acción: Hacia delante o Siguiente">
            <a:hlinkClick r:id="rId9" action="ppaction://hlinksldjump" highlightClick="1"/>
          </p:cNvPr>
          <p:cNvSpPr/>
          <p:nvPr/>
        </p:nvSpPr>
        <p:spPr>
          <a:xfrm>
            <a:off x="5292080" y="6525344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Botón de acción: Hacia delante o Siguiente">
            <a:hlinkClick r:id="rId10" action="ppaction://hlinksldjump" highlightClick="1"/>
          </p:cNvPr>
          <p:cNvSpPr/>
          <p:nvPr/>
        </p:nvSpPr>
        <p:spPr>
          <a:xfrm>
            <a:off x="1403648" y="3933056"/>
            <a:ext cx="288032" cy="21602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355976" y="602128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355976" y="6453336"/>
            <a:ext cx="288032" cy="216024"/>
          </a:xfrm>
          <a:prstGeom prst="actionButtonBackPrevious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79215"/>
            <a:ext cx="4048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11263"/>
            <a:ext cx="3724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43311"/>
            <a:ext cx="3076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403351"/>
            <a:ext cx="3324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339455"/>
            <a:ext cx="4752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915519"/>
            <a:ext cx="3705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4427984" y="522920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263446" y="44624"/>
            <a:ext cx="443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Dimensionamiento de los 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Botón de acción: Hacia atrás o Anterior">
            <a:hlinkClick r:id="rId9" action="ppaction://hlinksldjump" highlightClick="1"/>
          </p:cNvPr>
          <p:cNvSpPr/>
          <p:nvPr/>
        </p:nvSpPr>
        <p:spPr>
          <a:xfrm>
            <a:off x="4427984" y="573325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413" y="620688"/>
            <a:ext cx="547687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644008" y="494116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263446" y="107340"/>
            <a:ext cx="443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Dimensionamiento de los Switches de Acceso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644008" y="5445224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31726"/>
            <a:ext cx="5324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4705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2657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492896"/>
            <a:ext cx="4305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995042"/>
            <a:ext cx="438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429000"/>
            <a:ext cx="2990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005064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4482827"/>
            <a:ext cx="3086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4872583"/>
            <a:ext cx="5086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5424264"/>
            <a:ext cx="4857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5890220"/>
            <a:ext cx="1438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6413326"/>
            <a:ext cx="286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Botón de acción: Hacia atrás o Anterior">
            <a:hlinkClick r:id="rId14" action="ppaction://hlinksldjump" highlightClick="1"/>
          </p:cNvPr>
          <p:cNvSpPr/>
          <p:nvPr/>
        </p:nvSpPr>
        <p:spPr>
          <a:xfrm>
            <a:off x="7668344" y="602128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263446" y="44624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Dimensionamiento de los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Botón de acción: Hacia atrás o Anterior">
            <a:hlinkClick r:id="rId15" action="ppaction://hlinksldjump" highlightClick="1"/>
          </p:cNvPr>
          <p:cNvSpPr/>
          <p:nvPr/>
        </p:nvSpPr>
        <p:spPr>
          <a:xfrm>
            <a:off x="7668344" y="645333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99753"/>
            <a:ext cx="1466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91841"/>
            <a:ext cx="4667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39913"/>
            <a:ext cx="453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815977"/>
            <a:ext cx="4543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392041"/>
            <a:ext cx="4838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256137"/>
            <a:ext cx="476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60193"/>
            <a:ext cx="42576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192241"/>
            <a:ext cx="1447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otón de acción: Hacia atrás o Anterior">
            <a:hlinkClick r:id="rId10" action="ppaction://hlinksldjump" highlightClick="1"/>
          </p:cNvPr>
          <p:cNvSpPr/>
          <p:nvPr/>
        </p:nvSpPr>
        <p:spPr>
          <a:xfrm>
            <a:off x="4788024" y="5733256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051720" y="116632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Dimensionamiento de los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Botón de acción: Hacia atrás o Anterior">
            <a:hlinkClick r:id="rId11" action="ppaction://hlinksldjump" highlightClick="1"/>
          </p:cNvPr>
          <p:cNvSpPr/>
          <p:nvPr/>
        </p:nvSpPr>
        <p:spPr>
          <a:xfrm>
            <a:off x="4788024" y="6237312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201" y="747539"/>
            <a:ext cx="4733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201" y="2432298"/>
            <a:ext cx="4752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201" y="4151362"/>
            <a:ext cx="4276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5004048" y="558924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835696" y="116632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Dimensionamiento de los Switches de Núcleo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5004048" y="6165304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oi-graficos-direct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788236"/>
            <a:ext cx="2800350" cy="1424740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862608"/>
            <a:ext cx="4619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28120"/>
            <a:ext cx="4352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81128"/>
            <a:ext cx="4876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magen" descr="roi-graficos-indirect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7784" y="5442158"/>
            <a:ext cx="3800475" cy="1371218"/>
          </a:xfrm>
          <a:prstGeom prst="rect">
            <a:avLst/>
          </a:prstGeom>
        </p:spPr>
      </p:pic>
      <p:sp>
        <p:nvSpPr>
          <p:cNvPr id="7" name="6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7668344" y="587727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474520" y="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Retorno de Inversión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95047" y="404664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Directo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25991" y="363573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Método Indirecto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7668344" y="6309320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52947"/>
            <a:ext cx="4876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567" y="1099592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4499992" y="6021288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474520" y="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Retorno de Inversión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99792" y="404664"/>
            <a:ext cx="273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Directo</a:t>
            </a:r>
          </a:p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Valor de Producción Actual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4499992" y="645333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43533"/>
            <a:ext cx="4991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45224"/>
            <a:ext cx="3133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877272"/>
            <a:ext cx="4171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7668344" y="59492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474520" y="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Retorno de Inversión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11760" y="332656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Directo</a:t>
            </a:r>
          </a:p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de Incremento de la Productividad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7668344" y="645333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556" y="1054199"/>
            <a:ext cx="48387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7668344" y="5877272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474520" y="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Retorno de Inversión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12921" y="332656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Directo</a:t>
            </a:r>
          </a:p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de Mejora de Servicios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7668344" y="6453336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4624"/>
            <a:ext cx="21531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 startAt="3"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Diseño de la red  </a:t>
            </a:r>
          </a:p>
          <a:p>
            <a:pPr marL="342900" indent="-342900"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auto-defendible</a:t>
            </a: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1979712" y="0"/>
            <a:ext cx="216024" cy="674136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051720" y="17240"/>
            <a:ext cx="433804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Dimensionamiento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los Switches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Núcleo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Dimensionamiento de los NAC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Dimensionamiento del cableado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estructurado vertical de Fibra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Especificaciones técnicas de la nueva plataforma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833485" y="51589"/>
            <a:ext cx="2248821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Puertos </a:t>
            </a:r>
          </a:p>
          <a:p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Up-Link</a:t>
            </a:r>
          </a:p>
          <a:p>
            <a:endParaRPr lang="es-EC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Puertos de Servidores</a:t>
            </a: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Número de Slots</a:t>
            </a: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Capacidad de </a:t>
            </a:r>
          </a:p>
          <a:p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Conmutación</a:t>
            </a: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Características Técnicas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853628" y="24879"/>
            <a:ext cx="28680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Topología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Cantidad de Pisos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Capacidad de los puertos de Up-link</a:t>
            </a:r>
            <a:endParaRPr lang="es-ES" sz="1400" dirty="0">
              <a:solidFill>
                <a:srgbClr val="CCFF66"/>
              </a:solidFill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5796136" y="44624"/>
            <a:ext cx="144016" cy="648072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5" name="14 Abrir llave"/>
          <p:cNvSpPr/>
          <p:nvPr/>
        </p:nvSpPr>
        <p:spPr>
          <a:xfrm>
            <a:off x="5868144" y="836712"/>
            <a:ext cx="144016" cy="43204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508104" y="1393612"/>
            <a:ext cx="2952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Número de Tarjetas de Supervisión</a:t>
            </a:r>
          </a:p>
          <a:p>
            <a:pPr>
              <a:buFont typeface="Arial" pitchFamily="34" charset="0"/>
              <a:buChar char="•"/>
            </a:pPr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Número de controladoras</a:t>
            </a:r>
          </a:p>
          <a:p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 de puertos</a:t>
            </a:r>
          </a:p>
          <a:p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Crecimiento (25%)</a:t>
            </a:r>
          </a:p>
          <a:p>
            <a:endParaRPr lang="es-EC" sz="1400" dirty="0" smtClean="0">
              <a:solidFill>
                <a:srgbClr val="CC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>
          <a:xfrm>
            <a:off x="5436096" y="1412776"/>
            <a:ext cx="144016" cy="129614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3851920" y="116632"/>
            <a:ext cx="72008" cy="4320480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472608" y="2835513"/>
            <a:ext cx="3131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Cantidad de puertos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Tipo de puerto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Velocidad del puerto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Cantidad de Slots llenos 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Cantidad de slots vacios de crecimiento</a:t>
            </a:r>
          </a:p>
        </p:txBody>
      </p:sp>
      <p:sp>
        <p:nvSpPr>
          <p:cNvPr id="20" name="19 Abrir llave"/>
          <p:cNvSpPr/>
          <p:nvPr/>
        </p:nvSpPr>
        <p:spPr>
          <a:xfrm>
            <a:off x="5364088" y="2924944"/>
            <a:ext cx="144016" cy="1080120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48064" y="460261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Cantidad de Usuarios Proyectados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940152" y="817548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Cantidad de conexiones a los servidores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Capacidad de conexión a los servidores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596336" y="1700808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Cantidad y tipo de puertos por </a:t>
            </a:r>
          </a:p>
          <a:p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controladora</a:t>
            </a:r>
          </a:p>
        </p:txBody>
      </p:sp>
      <p:sp>
        <p:nvSpPr>
          <p:cNvPr id="24" name="23 Abrir llave"/>
          <p:cNvSpPr/>
          <p:nvPr/>
        </p:nvSpPr>
        <p:spPr>
          <a:xfrm>
            <a:off x="7524328" y="1772816"/>
            <a:ext cx="144016" cy="648072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5" name="24 Abrir llave"/>
          <p:cNvSpPr/>
          <p:nvPr/>
        </p:nvSpPr>
        <p:spPr>
          <a:xfrm>
            <a:off x="5076056" y="4653136"/>
            <a:ext cx="72008" cy="288032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076056" y="5262299"/>
            <a:ext cx="3988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Cantidad y Capacidad de Puertos de Up-Link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Cantidad de Pisos</a:t>
            </a: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Distancias</a:t>
            </a:r>
          </a:p>
        </p:txBody>
      </p:sp>
      <p:sp>
        <p:nvSpPr>
          <p:cNvPr id="28" name="27 Abrir llave"/>
          <p:cNvSpPr/>
          <p:nvPr/>
        </p:nvSpPr>
        <p:spPr>
          <a:xfrm>
            <a:off x="5004048" y="5373216"/>
            <a:ext cx="72008" cy="648072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6" name="25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2483768" y="2348880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4067944" y="2232248"/>
            <a:ext cx="216024" cy="188640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4067944" y="3744416"/>
            <a:ext cx="216024" cy="188640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6012160" y="4221088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2411760" y="4941168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2411760" y="5877272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156" y="1355229"/>
            <a:ext cx="4610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17701"/>
            <a:ext cx="3695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30699"/>
            <a:ext cx="4895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810372"/>
            <a:ext cx="435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200872"/>
            <a:ext cx="4552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otón de acción: Hacia atrás o Anterior">
            <a:hlinkClick r:id="rId7" action="ppaction://hlinksldjump" highlightClick="1"/>
          </p:cNvPr>
          <p:cNvSpPr/>
          <p:nvPr/>
        </p:nvSpPr>
        <p:spPr>
          <a:xfrm>
            <a:off x="4499992" y="6165304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474520" y="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Retorno de Inversión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59341" y="332656"/>
            <a:ext cx="231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Directo</a:t>
            </a:r>
          </a:p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Beneficios Adicionales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Botón de acción: Hacia atrás o Anterior">
            <a:hlinkClick r:id="rId8" action="ppaction://hlinksldjump" highlightClick="1"/>
          </p:cNvPr>
          <p:cNvSpPr/>
          <p:nvPr/>
        </p:nvSpPr>
        <p:spPr>
          <a:xfrm>
            <a:off x="4499992" y="6525344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70806"/>
            <a:ext cx="5000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5267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877272"/>
            <a:ext cx="4953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otón de acción: Hacia atrás o Anterior">
            <a:hlinkClick r:id="rId5" action="ppaction://hlinksldjump" highlightClick="1"/>
          </p:cNvPr>
          <p:cNvSpPr/>
          <p:nvPr/>
        </p:nvSpPr>
        <p:spPr>
          <a:xfrm>
            <a:off x="8100392" y="5949280"/>
            <a:ext cx="288032" cy="216024"/>
          </a:xfrm>
          <a:prstGeom prst="actionButtonBackPrevio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474520" y="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Retorno de Inversión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59341" y="332656"/>
            <a:ext cx="2319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Directo</a:t>
            </a:r>
          </a:p>
          <a:p>
            <a:pPr algn="ctr"/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Beneficios Adicionales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Botón de acción: Hacia atrás o Anterior">
            <a:hlinkClick r:id="rId6" action="ppaction://hlinksldjump" highlightClick="1"/>
          </p:cNvPr>
          <p:cNvSpPr/>
          <p:nvPr/>
        </p:nvSpPr>
        <p:spPr>
          <a:xfrm>
            <a:off x="8100392" y="6381328"/>
            <a:ext cx="288032" cy="216024"/>
          </a:xfrm>
          <a:prstGeom prst="actionButtonBackPrevious">
            <a:avLst/>
          </a:prstGeom>
          <a:solidFill>
            <a:srgbClr val="99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768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4427984" y="4509120"/>
            <a:ext cx="288032" cy="216024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0"/>
            <a:ext cx="54578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8100392" y="6453336"/>
            <a:ext cx="288032" cy="216024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27384"/>
            <a:ext cx="20015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Análisis </a:t>
            </a:r>
          </a:p>
          <a:p>
            <a:pPr marL="342900" indent="-342900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	Económico</a:t>
            </a: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87193" y="152048"/>
            <a:ext cx="197669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Análisis económico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las alternativas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diseño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Retorno de la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Inversión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91880" y="563196"/>
            <a:ext cx="21146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Backbone de 1 Gbps</a:t>
            </a: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Backbone de 10 Gbps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3491880" y="0"/>
            <a:ext cx="144016" cy="3501008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84168" y="0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1 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NAC</a:t>
            </a:r>
          </a:p>
        </p:txBody>
      </p:sp>
      <p:sp>
        <p:nvSpPr>
          <p:cNvPr id="9" name="8 Abrir llave"/>
          <p:cNvSpPr/>
          <p:nvPr/>
        </p:nvSpPr>
        <p:spPr>
          <a:xfrm>
            <a:off x="5940152" y="116632"/>
            <a:ext cx="144016" cy="504056"/>
          </a:xfrm>
          <a:prstGeom prst="leftBrace">
            <a:avLst>
              <a:gd name="adj1" fmla="val 62867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84168" y="744959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NAC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84168" y="146620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1 Switch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35 Switches 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2 NAC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Cableado de fibra óptica 10 Gbps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156176" y="2546320"/>
            <a:ext cx="2736304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Switches de Núcleo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 Switches  de Acceso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NAC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Cableado de fibra óptica  10 Gbps</a:t>
            </a:r>
          </a:p>
        </p:txBody>
      </p:sp>
      <p:sp>
        <p:nvSpPr>
          <p:cNvPr id="17" name="16 Abrir llave"/>
          <p:cNvSpPr/>
          <p:nvPr/>
        </p:nvSpPr>
        <p:spPr>
          <a:xfrm>
            <a:off x="5940152" y="2563743"/>
            <a:ext cx="144016" cy="93610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5940152" y="836712"/>
            <a:ext cx="144016" cy="504056"/>
          </a:xfrm>
          <a:prstGeom prst="leftBrace">
            <a:avLst>
              <a:gd name="adj1" fmla="val 62867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5508104" y="116632"/>
            <a:ext cx="144016" cy="1224136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5508104" y="1556791"/>
            <a:ext cx="144016" cy="1943055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1547664" y="332656"/>
            <a:ext cx="216024" cy="6525344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Abrir llave"/>
          <p:cNvSpPr/>
          <p:nvPr/>
        </p:nvSpPr>
        <p:spPr>
          <a:xfrm>
            <a:off x="2771800" y="3799493"/>
            <a:ext cx="216024" cy="2852936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4" name="23 Abrir llave"/>
          <p:cNvSpPr/>
          <p:nvPr/>
        </p:nvSpPr>
        <p:spPr>
          <a:xfrm>
            <a:off x="5940152" y="1555631"/>
            <a:ext cx="144016" cy="79208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819420" y="3799493"/>
            <a:ext cx="10278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Métodos</a:t>
            </a: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Método </a:t>
            </a:r>
          </a:p>
          <a:p>
            <a:r>
              <a:rPr lang="es-EC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Directo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3971548" y="3708321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Directo (</a:t>
            </a: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Mejora de servicios</a:t>
            </a: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Indirecto (Mejora de procesos)</a:t>
            </a:r>
          </a:p>
        </p:txBody>
      </p:sp>
      <p:sp>
        <p:nvSpPr>
          <p:cNvPr id="27" name="26 Abrir llave"/>
          <p:cNvSpPr/>
          <p:nvPr/>
        </p:nvSpPr>
        <p:spPr>
          <a:xfrm>
            <a:off x="3899540" y="3799493"/>
            <a:ext cx="72008" cy="360040"/>
          </a:xfrm>
          <a:prstGeom prst="leftBrace">
            <a:avLst>
              <a:gd name="adj1" fmla="val 62867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611508" y="5580529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Valor de Producción de </a:t>
            </a:r>
          </a:p>
          <a:p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 la infraestructura nueva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5987772" y="4231541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Sueldo Promedio Interno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Sueldo Promedio Externo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% de uso de los servicios</a:t>
            </a:r>
          </a:p>
        </p:txBody>
      </p:sp>
      <p:sp>
        <p:nvSpPr>
          <p:cNvPr id="31" name="30 Abrir llave"/>
          <p:cNvSpPr/>
          <p:nvPr/>
        </p:nvSpPr>
        <p:spPr>
          <a:xfrm>
            <a:off x="5915764" y="4303549"/>
            <a:ext cx="144016" cy="576064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652120" y="5148481"/>
            <a:ext cx="201622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Valor de Producción de </a:t>
            </a:r>
          </a:p>
          <a:p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la infraestructura actual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3726160" y="4356393"/>
            <a:ext cx="199796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Valor de Producción de </a:t>
            </a:r>
          </a:p>
          <a:p>
            <a:r>
              <a:rPr lang="es-EC" sz="1400" dirty="0" smtClean="0">
                <a:solidFill>
                  <a:srgbClr val="CCFF66"/>
                </a:solidFill>
                <a:latin typeface="Times New Roman" pitchFamily="18" charset="0"/>
                <a:cs typeface="Times New Roman" pitchFamily="18" charset="0"/>
              </a:rPr>
              <a:t>  la infraestructura actual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555724" y="5653698"/>
            <a:ext cx="27606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Inversiones Iniciales (H/S/RH/GT)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Gastos (RH/M/ST/DP)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Beneficios </a:t>
            </a:r>
          </a:p>
          <a:p>
            <a:r>
              <a:rPr lang="es-EC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Adicionales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6552728" y="6146140"/>
            <a:ext cx="2555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% Incremento de Productividad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% Mejora de Servicios</a:t>
            </a:r>
          </a:p>
        </p:txBody>
      </p:sp>
      <p:sp>
        <p:nvSpPr>
          <p:cNvPr id="37" name="36 Abrir llave"/>
          <p:cNvSpPr/>
          <p:nvPr/>
        </p:nvSpPr>
        <p:spPr>
          <a:xfrm>
            <a:off x="3611508" y="4303549"/>
            <a:ext cx="144016" cy="2348880"/>
          </a:xfrm>
          <a:prstGeom prst="leftBrace">
            <a:avLst>
              <a:gd name="adj1" fmla="val 62867"/>
              <a:gd name="adj2" fmla="val 50536"/>
            </a:avLst>
          </a:prstGeom>
          <a:ln w="19050">
            <a:solidFill>
              <a:srgbClr val="CC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8" name="37 Abrir llave"/>
          <p:cNvSpPr/>
          <p:nvPr/>
        </p:nvSpPr>
        <p:spPr>
          <a:xfrm>
            <a:off x="5483716" y="5095637"/>
            <a:ext cx="144016" cy="1556792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9" name="38 Abrir llave"/>
          <p:cNvSpPr/>
          <p:nvPr/>
        </p:nvSpPr>
        <p:spPr>
          <a:xfrm>
            <a:off x="6563836" y="6175757"/>
            <a:ext cx="96396" cy="43204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CFF66"/>
              </a:solidFill>
            </a:endParaRPr>
          </a:p>
        </p:txBody>
      </p:sp>
      <p:sp>
        <p:nvSpPr>
          <p:cNvPr id="35" name="34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5652120" y="260648"/>
            <a:ext cx="216024" cy="216024"/>
          </a:xfrm>
          <a:prstGeom prst="actionButtonForwardNex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5652120" y="980728"/>
            <a:ext cx="216024" cy="216024"/>
          </a:xfrm>
          <a:prstGeom prst="actionButtonForwardNex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Botón de acción: Hacia delante o Siguiente">
            <a:hlinkClick r:id="rId4" action="ppaction://hlinksldjump" highlightClick="1"/>
          </p:cNvPr>
          <p:cNvSpPr/>
          <p:nvPr/>
        </p:nvSpPr>
        <p:spPr>
          <a:xfrm>
            <a:off x="5652120" y="1844824"/>
            <a:ext cx="216024" cy="216024"/>
          </a:xfrm>
          <a:prstGeom prst="actionButtonForwardNex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Botón de acción: Hacia delante o Siguiente">
            <a:hlinkClick r:id="rId5" action="ppaction://hlinksldjump" highlightClick="1"/>
          </p:cNvPr>
          <p:cNvSpPr/>
          <p:nvPr/>
        </p:nvSpPr>
        <p:spPr>
          <a:xfrm>
            <a:off x="5652120" y="2924944"/>
            <a:ext cx="216024" cy="216024"/>
          </a:xfrm>
          <a:prstGeom prst="actionButtonForwardNext">
            <a:avLst/>
          </a:prstGeom>
          <a:solidFill>
            <a:srgbClr val="FFFF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Botón de acción: Hacia delante o Siguiente">
            <a:hlinkClick r:id="rId6" action="ppaction://hlinksldjump" highlightClick="1"/>
          </p:cNvPr>
          <p:cNvSpPr/>
          <p:nvPr/>
        </p:nvSpPr>
        <p:spPr>
          <a:xfrm>
            <a:off x="3059832" y="4087524"/>
            <a:ext cx="216024" cy="205571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Botón de acción: Hacia delante o Siguiente">
            <a:hlinkClick r:id="rId7" action="ppaction://hlinksldjump" highlightClick="1"/>
          </p:cNvPr>
          <p:cNvSpPr/>
          <p:nvPr/>
        </p:nvSpPr>
        <p:spPr>
          <a:xfrm>
            <a:off x="3923928" y="4941168"/>
            <a:ext cx="216024" cy="205571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Botón de acción: Hacia delante o Siguiente">
            <a:hlinkClick r:id="rId8" action="ppaction://hlinksldjump" highlightClick="1"/>
          </p:cNvPr>
          <p:cNvSpPr/>
          <p:nvPr/>
        </p:nvSpPr>
        <p:spPr>
          <a:xfrm>
            <a:off x="8460432" y="6525344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Botón de acción: Hacia delante o Siguiente">
            <a:hlinkClick r:id="rId9" action="ppaction://hlinksldjump" highlightClick="1"/>
          </p:cNvPr>
          <p:cNvSpPr/>
          <p:nvPr/>
        </p:nvSpPr>
        <p:spPr>
          <a:xfrm>
            <a:off x="8460432" y="6021288"/>
            <a:ext cx="216024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-27384"/>
            <a:ext cx="20015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METODOLOGÍA</a:t>
            </a: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Análisis </a:t>
            </a:r>
          </a:p>
          <a:p>
            <a:pPr marL="342900" indent="-342900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	Económico</a:t>
            </a: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87193" y="152048"/>
            <a:ext cx="1941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Cálculo del Período 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Recuperación</a:t>
            </a:r>
          </a:p>
          <a:p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de la Inversión</a:t>
            </a: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1547664" y="548680"/>
            <a:ext cx="144016" cy="1656184"/>
          </a:xfrm>
          <a:prstGeom prst="leftBrace">
            <a:avLst>
              <a:gd name="adj1" fmla="val 82343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Abrir llave"/>
          <p:cNvSpPr/>
          <p:nvPr/>
        </p:nvSpPr>
        <p:spPr>
          <a:xfrm>
            <a:off x="3419872" y="620688"/>
            <a:ext cx="144016" cy="151216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505378" y="692696"/>
            <a:ext cx="21467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Beneficios </a:t>
            </a:r>
          </a:p>
          <a:p>
            <a:r>
              <a:rPr lang="es-EC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Adicionales</a:t>
            </a:r>
          </a:p>
          <a:p>
            <a:endParaRPr lang="es-EC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Flujo de caja en 5 años</a:t>
            </a:r>
          </a:p>
          <a:p>
            <a:pPr>
              <a:buFont typeface="Arial" pitchFamily="34" charset="0"/>
              <a:buChar char="•"/>
            </a:pPr>
            <a:endParaRPr lang="es-EC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680520" y="692696"/>
            <a:ext cx="2555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% Mejora de Servicios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% Incremento de Productividad</a:t>
            </a:r>
            <a:endParaRPr lang="es-ES" sz="1400" dirty="0"/>
          </a:p>
        </p:txBody>
      </p:sp>
      <p:sp>
        <p:nvSpPr>
          <p:cNvPr id="31" name="30 Abrir llave"/>
          <p:cNvSpPr/>
          <p:nvPr/>
        </p:nvSpPr>
        <p:spPr>
          <a:xfrm>
            <a:off x="4619620" y="722313"/>
            <a:ext cx="96396" cy="43204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CCFF66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652120" y="162880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Ingresos anuales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Egresos anuales</a:t>
            </a:r>
            <a:endParaRPr lang="es-ES" sz="1400" dirty="0"/>
          </a:p>
        </p:txBody>
      </p:sp>
      <p:sp>
        <p:nvSpPr>
          <p:cNvPr id="33" name="32 Abrir llave"/>
          <p:cNvSpPr/>
          <p:nvPr/>
        </p:nvSpPr>
        <p:spPr>
          <a:xfrm>
            <a:off x="5591220" y="1658417"/>
            <a:ext cx="96396" cy="432048"/>
          </a:xfrm>
          <a:prstGeom prst="leftBrace">
            <a:avLst>
              <a:gd name="adj1" fmla="val 47286"/>
              <a:gd name="adj2" fmla="val 5053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CCFF66"/>
              </a:solidFill>
            </a:endParaRPr>
          </a:p>
        </p:txBody>
      </p:sp>
      <p:sp>
        <p:nvSpPr>
          <p:cNvPr id="12" name="11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1835696" y="1916832"/>
            <a:ext cx="288032" cy="216024"/>
          </a:xfrm>
          <a:prstGeom prst="actionButtonForwardNext">
            <a:avLst/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Seda</Template>
  <TotalTime>1774</TotalTime>
  <Words>3399</Words>
  <Application>Microsoft Office PowerPoint</Application>
  <PresentationFormat>Presentación en pantalla (4:3)</PresentationFormat>
  <Paragraphs>793</Paragraphs>
  <Slides>73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4" baseType="lpstr">
      <vt:lpstr>Deluxe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Company>SBS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</dc:creator>
  <cp:lastModifiedBy>Bety Vasco</cp:lastModifiedBy>
  <cp:revision>395</cp:revision>
  <dcterms:created xsi:type="dcterms:W3CDTF">2011-05-23T18:09:42Z</dcterms:created>
  <dcterms:modified xsi:type="dcterms:W3CDTF">2011-07-07T19:54:32Z</dcterms:modified>
</cp:coreProperties>
</file>